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92" r:id="rId4"/>
    <p:sldId id="307" r:id="rId5"/>
    <p:sldId id="308" r:id="rId6"/>
    <p:sldId id="309" r:id="rId7"/>
    <p:sldId id="313" r:id="rId8"/>
    <p:sldId id="311" r:id="rId9"/>
    <p:sldId id="314" r:id="rId10"/>
    <p:sldId id="316" r:id="rId11"/>
    <p:sldId id="310" r:id="rId12"/>
    <p:sldId id="306" r:id="rId13"/>
    <p:sldId id="317" r:id="rId14"/>
    <p:sldId id="271" r:id="rId15"/>
  </p:sldIdLst>
  <p:sldSz cx="12192000" cy="6858000"/>
  <p:notesSz cx="7772400" cy="10058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2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7FB30-C6AD-443C-9DCB-01BB511413C4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7A0F-3D95-4489-B4EF-186214A659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250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-sources/2021%20ICPC%20North%20America%20Regional%20Programming%20Contests%20%28March%205%202022%29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whogoesther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islan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kattis/Bit%20by%20Bit.cpp" TargetMode="External"/><Relationship Id="rId2" Type="http://schemas.openxmlformats.org/officeDocument/2006/relationships/hyperlink" Target="https://open.kattis.com/problems/bitbybi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zebrasocelo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.kattis.com/problems/zebrasocelot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pen.kattis.com/problems/zebrasocelot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zebrasocelot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pen.kattis.com/problems/torn2piec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torn2piece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torn2piec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80808"/>
                </a:solidFill>
                <a:latin typeface="Calibri Light"/>
              </a:rPr>
              <a:t>Competitive Programming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328640" y="4519080"/>
            <a:ext cx="3827808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spc="-1" dirty="0">
                <a:solidFill>
                  <a:srgbClr val="080808"/>
                </a:solidFill>
                <a:latin typeface="Calibri"/>
              </a:rPr>
              <a:t>17 Mar.</a:t>
            </a: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 2023</a:t>
            </a:r>
            <a:endParaRPr lang="en-US" sz="1900" b="0" strike="noStrike" spc="-1" dirty="0">
              <a:latin typeface="Arial"/>
            </a:endParaRPr>
          </a:p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Andrei Novikov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4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Further Topics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Based on </a:t>
            </a:r>
            <a:r>
              <a:rPr lang="en-US" sz="2000" b="1" spc="-1" dirty="0">
                <a:latin typeface="Arial"/>
              </a:rPr>
              <a:t>2021 ICPC North America Regional Programming Contests (</a:t>
            </a:r>
            <a:r>
              <a:rPr lang="en-US" sz="2000" b="1" spc="-1" dirty="0">
                <a:latin typeface="Arial"/>
                <a:hlinkClick r:id="rId2"/>
              </a:rPr>
              <a:t>Link</a:t>
            </a:r>
            <a:r>
              <a:rPr lang="en-US" sz="2000" b="1" spc="-1" dirty="0">
                <a:latin typeface="Arial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>
                <a:latin typeface="Arial"/>
              </a:rPr>
              <a:t>Markov chains, Markov processes;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</a:pPr>
            <a:r>
              <a:rPr lang="en-US" sz="1600" spc="-1" dirty="0">
                <a:latin typeface="Arial"/>
              </a:rPr>
              <a:t>There is no direct chapter, but it make sense to look into the following: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</a:pPr>
            <a:r>
              <a:rPr lang="en-US" sz="1600" spc="-1" dirty="0">
                <a:latin typeface="Arial"/>
              </a:rPr>
              <a:t>5.6 Probability Theory;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</a:pPr>
            <a:r>
              <a:rPr lang="en-US" sz="1600" spc="-1" dirty="0">
                <a:latin typeface="Arial"/>
              </a:rPr>
              <a:t>5.8 Game Theory;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>
                <a:latin typeface="Arial"/>
              </a:rPr>
              <a:t>Computational Geometry;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</a:pPr>
            <a:r>
              <a:rPr lang="en-US" sz="1600" spc="-1" dirty="0">
                <a:latin typeface="Arial"/>
              </a:rPr>
              <a:t>Chapter 7 (from Competitive Programming 3);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b="1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00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000" spc="-1" dirty="0">
                <a:latin typeface="Arial"/>
              </a:rPr>
              <a:t>Who Goes There – </a:t>
            </a:r>
            <a:r>
              <a:rPr lang="en-US" sz="2000" spc="-1" dirty="0">
                <a:latin typeface="Arial"/>
                <a:hlinkClick r:id="rId2"/>
              </a:rPr>
              <a:t>Link on </a:t>
            </a:r>
            <a:r>
              <a:rPr lang="en-US" sz="2000" spc="-1" dirty="0" err="1">
                <a:latin typeface="Arial"/>
                <a:hlinkClick r:id="rId2"/>
              </a:rPr>
              <a:t>Kattis</a:t>
            </a:r>
            <a:r>
              <a:rPr lang="en-US" sz="2000" spc="-1" dirty="0">
                <a:latin typeface="Arial"/>
              </a:rPr>
              <a:t> 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6F542-16FD-2304-B979-AB602261D07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17040" y="1542096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D524E3-972D-7946-E0A1-1DBC2084A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328" y="2568755"/>
            <a:ext cx="5635872" cy="3293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ABCEB-AD8E-6B50-B7E1-D241A4A05F93}"/>
              </a:ext>
            </a:extLst>
          </p:cNvPr>
          <p:cNvSpPr txBox="1"/>
          <p:nvPr/>
        </p:nvSpPr>
        <p:spPr>
          <a:xfrm>
            <a:off x="7673852" y="5473950"/>
            <a:ext cx="292193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Hint: Simulate Process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281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000" spc="-1" dirty="0">
                <a:latin typeface="Arial"/>
              </a:rPr>
              <a:t>Islands in the Data Stream – </a:t>
            </a:r>
            <a:r>
              <a:rPr lang="en-US" sz="2000" spc="-1" dirty="0">
                <a:latin typeface="Arial"/>
                <a:hlinkClick r:id="rId2"/>
              </a:rPr>
              <a:t>Link on </a:t>
            </a:r>
            <a:r>
              <a:rPr lang="en-US" sz="2000" spc="-1" dirty="0" err="1">
                <a:latin typeface="Arial"/>
                <a:hlinkClick r:id="rId2"/>
              </a:rPr>
              <a:t>Kattis</a:t>
            </a:r>
            <a:r>
              <a:rPr lang="en-US" sz="2000" spc="-1" dirty="0">
                <a:latin typeface="Arial"/>
              </a:rPr>
              <a:t> 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6F542-16FD-2304-B979-AB602261D07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17040" y="1542096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88F40-9542-4366-668C-169F60B5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628" y="2475310"/>
            <a:ext cx="5189791" cy="3559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036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4969800" cy="113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Where to Practice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96980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2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HackerRank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Kattis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4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TopCoder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5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Other Resources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61F040-7050-43C1-9A25-C1ECD4071A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2" name="Picture 8" descr="Topcoder - YouTube"/>
          <p:cNvPicPr/>
          <p:nvPr/>
        </p:nvPicPr>
        <p:blipFill>
          <a:blip r:embed="rId6"/>
          <a:stretch/>
        </p:blipFill>
        <p:spPr>
          <a:xfrm>
            <a:off x="7804440" y="3918240"/>
            <a:ext cx="2868840" cy="2868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Kattis, Kattis"/>
          <p:cNvPicPr/>
          <p:nvPr/>
        </p:nvPicPr>
        <p:blipFill>
          <a:blip r:embed="rId7"/>
          <a:stretch/>
        </p:blipFill>
        <p:spPr>
          <a:xfrm>
            <a:off x="4339440" y="1645200"/>
            <a:ext cx="2132280" cy="166140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6" descr="How I Screwed up a HackerRank Test With a Line of Code – Towards AI"/>
          <p:cNvPicPr/>
          <p:nvPr/>
        </p:nvPicPr>
        <p:blipFill>
          <a:blip r:embed="rId8"/>
          <a:stretch/>
        </p:blipFill>
        <p:spPr>
          <a:xfrm>
            <a:off x="5076720" y="3170520"/>
            <a:ext cx="3538440" cy="20163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The LeetCode Effect. It's Monday. The dev standup ends. You… | by C. H.  Afzal | Medium"/>
          <p:cNvPicPr/>
          <p:nvPr/>
        </p:nvPicPr>
        <p:blipFill>
          <a:blip r:embed="rId9"/>
          <a:stretch/>
        </p:blipFill>
        <p:spPr>
          <a:xfrm>
            <a:off x="7115040" y="1883160"/>
            <a:ext cx="3408480" cy="12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 task Review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Tasks requires basic Boolean algebra knowledge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2"/>
              </a:rPr>
              <a:t>Link on </a:t>
            </a:r>
            <a:r>
              <a:rPr lang="en-US" sz="2000" b="0" strike="noStrike" spc="-1" dirty="0" err="1">
                <a:latin typeface="Arial"/>
                <a:hlinkClick r:id="rId2"/>
              </a:rPr>
              <a:t>Kattis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Solution: </a:t>
            </a:r>
            <a:r>
              <a:rPr lang="en-US" sz="2000" spc="-1" dirty="0">
                <a:latin typeface="Arial"/>
                <a:hlinkClick r:id="rId3"/>
              </a:rPr>
              <a:t>Link on GitHub</a:t>
            </a:r>
            <a:endParaRPr lang="en-US" sz="2000" b="0" strike="noStrike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C36F6-0AE8-579B-12E3-068E21AE0A24}"/>
              </a:ext>
            </a:extLst>
          </p:cNvPr>
          <p:cNvSpPr txBox="1"/>
          <p:nvPr/>
        </p:nvSpPr>
        <p:spPr>
          <a:xfrm>
            <a:off x="3590693" y="2893366"/>
            <a:ext cx="10758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F8AE9D-1F20-68B4-38DE-FC3A8EC35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0340"/>
              </p:ext>
            </p:extLst>
          </p:nvPr>
        </p:nvGraphicFramePr>
        <p:xfrm>
          <a:off x="3200522" y="3335818"/>
          <a:ext cx="185622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43">
                  <a:extLst>
                    <a:ext uri="{9D8B030D-6E8A-4147-A177-3AD203B41FA5}">
                      <a16:colId xmlns:a16="http://schemas.microsoft.com/office/drawing/2014/main" val="3967283771"/>
                    </a:ext>
                  </a:extLst>
                </a:gridCol>
                <a:gridCol w="618743">
                  <a:extLst>
                    <a:ext uri="{9D8B030D-6E8A-4147-A177-3AD203B41FA5}">
                      <a16:colId xmlns:a16="http://schemas.microsoft.com/office/drawing/2014/main" val="424868577"/>
                    </a:ext>
                  </a:extLst>
                </a:gridCol>
                <a:gridCol w="618743">
                  <a:extLst>
                    <a:ext uri="{9D8B030D-6E8A-4147-A177-3AD203B41FA5}">
                      <a16:colId xmlns:a16="http://schemas.microsoft.com/office/drawing/2014/main" val="1640552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4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5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4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134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177491-A6F9-BE37-CA20-BED6DA02E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74949"/>
              </p:ext>
            </p:extLst>
          </p:nvPr>
        </p:nvGraphicFramePr>
        <p:xfrm>
          <a:off x="1115607" y="3330738"/>
          <a:ext cx="18562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43">
                  <a:extLst>
                    <a:ext uri="{9D8B030D-6E8A-4147-A177-3AD203B41FA5}">
                      <a16:colId xmlns:a16="http://schemas.microsoft.com/office/drawing/2014/main" val="3967283771"/>
                    </a:ext>
                  </a:extLst>
                </a:gridCol>
                <a:gridCol w="618743">
                  <a:extLst>
                    <a:ext uri="{9D8B030D-6E8A-4147-A177-3AD203B41FA5}">
                      <a16:colId xmlns:a16="http://schemas.microsoft.com/office/drawing/2014/main" val="424868577"/>
                    </a:ext>
                  </a:extLst>
                </a:gridCol>
                <a:gridCol w="618743">
                  <a:extLst>
                    <a:ext uri="{9D8B030D-6E8A-4147-A177-3AD203B41FA5}">
                      <a16:colId xmlns:a16="http://schemas.microsoft.com/office/drawing/2014/main" val="164055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4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5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4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13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DC1DFA-1C1F-89D3-64CE-A64814D0F81D}"/>
              </a:ext>
            </a:extLst>
          </p:cNvPr>
          <p:cNvSpPr txBox="1"/>
          <p:nvPr/>
        </p:nvSpPr>
        <p:spPr>
          <a:xfrm>
            <a:off x="1505778" y="2893366"/>
            <a:ext cx="10758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AND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6D4B0-DF40-5AE0-D59C-F111DB94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627" y="3059974"/>
            <a:ext cx="4724400" cy="228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D1FAEEF-71E1-4284-2EBC-B003AA5A1429}"/>
              </a:ext>
            </a:extLst>
          </p:cNvPr>
          <p:cNvSpPr txBox="1"/>
          <p:nvPr/>
        </p:nvSpPr>
        <p:spPr>
          <a:xfrm>
            <a:off x="8478379" y="3059668"/>
            <a:ext cx="203363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Complexity: O(N)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6297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F2FFF-5700-1077-737A-89A4606A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38" y="1992630"/>
            <a:ext cx="6438900" cy="3695700"/>
          </a:xfrm>
          <a:prstGeom prst="rect">
            <a:avLst/>
          </a:prstGeom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#1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Task from 2017 ACM ICPC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3"/>
              </a:rPr>
              <a:t>Link on </a:t>
            </a:r>
            <a:r>
              <a:rPr lang="en-US" sz="2000" b="0" strike="noStrike" spc="-1" dirty="0" err="1">
                <a:latin typeface="Arial"/>
                <a:hlinkClick r:id="rId3"/>
              </a:rPr>
              <a:t>Kattis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696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#1 – Visualize the Process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Task from 2017 ACM ICPC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2"/>
              </a:rPr>
              <a:t>Link on </a:t>
            </a:r>
            <a:r>
              <a:rPr lang="en-US" sz="2000" b="0" strike="noStrike" spc="-1" dirty="0" err="1">
                <a:latin typeface="Arial"/>
                <a:hlinkClick r:id="rId2"/>
              </a:rPr>
              <a:t>Kattis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5EDA5E99-6F31-667D-16F5-F5CF5C4A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90" y="3091042"/>
            <a:ext cx="5448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9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#1 – Visualize the Process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Task from 2017 ACM ICPC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2"/>
              </a:rPr>
              <a:t>Link on </a:t>
            </a:r>
            <a:r>
              <a:rPr lang="en-US" sz="2000" b="0" strike="noStrike" spc="-1" dirty="0" err="1">
                <a:latin typeface="Arial"/>
                <a:hlinkClick r:id="rId2"/>
              </a:rPr>
              <a:t>Kattis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4EB529-2A6F-088F-A4DC-6A5434B0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60" y="2522835"/>
            <a:ext cx="4972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EF58E4-622A-DAB7-776E-E8F55545511A}"/>
              </a:ext>
            </a:extLst>
          </p:cNvPr>
          <p:cNvSpPr txBox="1"/>
          <p:nvPr/>
        </p:nvSpPr>
        <p:spPr>
          <a:xfrm>
            <a:off x="2410208" y="2742494"/>
            <a:ext cx="1444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 – zebra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38315-2682-95BA-87BA-C9290DB815A5}"/>
              </a:ext>
            </a:extLst>
          </p:cNvPr>
          <p:cNvSpPr txBox="1"/>
          <p:nvPr/>
        </p:nvSpPr>
        <p:spPr>
          <a:xfrm>
            <a:off x="2410208" y="3176509"/>
            <a:ext cx="14447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 – ocelot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7EB64-679A-D4BC-2BFB-4BFA5EB53613}"/>
              </a:ext>
            </a:extLst>
          </p:cNvPr>
          <p:cNvSpPr txBox="1"/>
          <p:nvPr/>
        </p:nvSpPr>
        <p:spPr>
          <a:xfrm>
            <a:off x="2578993" y="5346328"/>
            <a:ext cx="75239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answer is already in the input – consider it as a binary value</a:t>
            </a:r>
          </a:p>
        </p:txBody>
      </p:sp>
    </p:spTree>
    <p:extLst>
      <p:ext uri="{BB962C8B-B14F-4D97-AF65-F5344CB8AC3E}">
        <p14:creationId xmlns:p14="http://schemas.microsoft.com/office/powerpoint/2010/main" val="38778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#1 – Implement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Task from 2017 ACM ICPC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2"/>
              </a:rPr>
              <a:t>Link on </a:t>
            </a:r>
            <a:r>
              <a:rPr lang="en-US" sz="2000" b="0" strike="noStrike" spc="-1" dirty="0" err="1">
                <a:latin typeface="Arial"/>
                <a:hlinkClick r:id="rId2"/>
              </a:rPr>
              <a:t>Kattis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65EB1-1B94-0DB9-010A-1CB43D7B28F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17040" y="1542096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0022762-D288-AEB1-D770-18364897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42" y="3122264"/>
            <a:ext cx="49720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3C3EE7-13D0-755E-6ADD-F0802E4749C8}"/>
              </a:ext>
            </a:extLst>
          </p:cNvPr>
          <p:cNvSpPr txBox="1"/>
          <p:nvPr/>
        </p:nvSpPr>
        <p:spPr>
          <a:xfrm>
            <a:off x="1560942" y="2612100"/>
            <a:ext cx="14447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 – zebra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EC4D2-85E7-BAC5-6906-B4D088EDC30F}"/>
              </a:ext>
            </a:extLst>
          </p:cNvPr>
          <p:cNvSpPr txBox="1"/>
          <p:nvPr/>
        </p:nvSpPr>
        <p:spPr>
          <a:xfrm>
            <a:off x="3197718" y="2612100"/>
            <a:ext cx="14447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 – ocelot</a:t>
            </a:r>
          </a:p>
        </p:txBody>
      </p:sp>
    </p:spTree>
    <p:extLst>
      <p:ext uri="{BB962C8B-B14F-4D97-AF65-F5344CB8AC3E}">
        <p14:creationId xmlns:p14="http://schemas.microsoft.com/office/powerpoint/2010/main" val="317527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#2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Task from 2015 ICPC North American Qualifier Contest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2"/>
              </a:rPr>
              <a:t>Link on </a:t>
            </a:r>
            <a:r>
              <a:rPr lang="en-US" sz="2000" b="0" strike="noStrike" spc="-1" dirty="0" err="1">
                <a:latin typeface="Arial"/>
                <a:hlinkClick r:id="rId2"/>
              </a:rPr>
              <a:t>Kattis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6BE4CB-7CB9-28B5-F98C-14ACF097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04" y="2528487"/>
            <a:ext cx="5871972" cy="3369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1F5B4-4533-ABAF-4620-56D840B9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0" y="4000680"/>
            <a:ext cx="4166616" cy="9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4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#2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Task from 2015 ICPC North American Qualifier Contest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2"/>
              </a:rPr>
              <a:t>Link on </a:t>
            </a:r>
            <a:r>
              <a:rPr lang="en-US" sz="2000" b="0" strike="noStrike" spc="-1" dirty="0" err="1">
                <a:latin typeface="Arial"/>
                <a:hlinkClick r:id="rId2"/>
              </a:rPr>
              <a:t>Kattis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Typical BFS task where shortest path is should be found.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Arial"/>
              </a:rPr>
              <a:t>Dictionary to covert names to ids;</a:t>
            </a:r>
            <a:endParaRPr lang="en-US" sz="2000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Arial"/>
              </a:rPr>
              <a:t>Dictionary to covert ids to names;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>
                <a:latin typeface="Arial"/>
              </a:rPr>
              <a:t>Classical BFS to find path;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>
                <a:latin typeface="Arial"/>
              </a:rPr>
              <a:t>Array to keep node parents to restore the path;</a:t>
            </a:r>
            <a:endParaRPr lang="en-US" sz="2000" b="0" strike="noStrike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550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57C9EE-8772-E160-F94A-DFDEB762F38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#2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Task from 2015 ICPC North American Qualifier Contest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3"/>
              </a:rPr>
              <a:t>Link on </a:t>
            </a:r>
            <a:r>
              <a:rPr lang="en-US" sz="2000" b="0" strike="noStrike" spc="-1" dirty="0" err="1">
                <a:latin typeface="Arial"/>
                <a:hlinkClick r:id="rId3"/>
              </a:rPr>
              <a:t>Kattis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Typical BFS task where shortest path is should be found.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Arial"/>
              </a:rPr>
              <a:t>Dictionary to covert names to ids;</a:t>
            </a:r>
            <a:endParaRPr lang="en-US" sz="2000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Arial"/>
              </a:rPr>
              <a:t>Dictionary to covert ids to names;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>
                <a:latin typeface="Arial"/>
              </a:rPr>
              <a:t>Classical BFS to find path;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>
                <a:latin typeface="Arial"/>
              </a:rPr>
              <a:t>Array to keep node parents to restore the path;</a:t>
            </a:r>
            <a:endParaRPr lang="en-US" sz="2000" b="0" strike="noStrike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329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9899</TotalTime>
  <Words>404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Competitive Programming</vt:lpstr>
      <vt:lpstr>Home task Review</vt:lpstr>
      <vt:lpstr>Practice #1</vt:lpstr>
      <vt:lpstr>Practice #1 – Visualize the Process</vt:lpstr>
      <vt:lpstr>Practice #1 – Visualize the Process</vt:lpstr>
      <vt:lpstr>Practice #1 – Implement</vt:lpstr>
      <vt:lpstr>Practice #2</vt:lpstr>
      <vt:lpstr>Practice #2</vt:lpstr>
      <vt:lpstr>Practice #2</vt:lpstr>
      <vt:lpstr>Further Topics</vt:lpstr>
      <vt:lpstr>Homework?</vt:lpstr>
      <vt:lpstr>Homework?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subject/>
  <dc:creator>Novikov, Andrei</dc:creator>
  <dc:description/>
  <cp:lastModifiedBy>Novikov, Andrei</cp:lastModifiedBy>
  <cp:revision>179</cp:revision>
  <dcterms:created xsi:type="dcterms:W3CDTF">2022-07-18T08:43:06Z</dcterms:created>
  <dcterms:modified xsi:type="dcterms:W3CDTF">2024-10-23T13:51:29Z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