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2" r:id="rId3"/>
    <p:sldId id="291" r:id="rId4"/>
    <p:sldId id="294" r:id="rId5"/>
    <p:sldId id="293" r:id="rId6"/>
    <p:sldId id="295" r:id="rId7"/>
    <p:sldId id="296" r:id="rId8"/>
    <p:sldId id="297" r:id="rId9"/>
    <p:sldId id="298" r:id="rId10"/>
    <p:sldId id="299" r:id="rId11"/>
    <p:sldId id="307" r:id="rId12"/>
    <p:sldId id="308" r:id="rId13"/>
    <p:sldId id="301" r:id="rId14"/>
    <p:sldId id="302" r:id="rId15"/>
    <p:sldId id="303" r:id="rId16"/>
    <p:sldId id="310" r:id="rId17"/>
    <p:sldId id="309" r:id="rId18"/>
    <p:sldId id="258" r:id="rId19"/>
    <p:sldId id="311" r:id="rId20"/>
    <p:sldId id="264" r:id="rId21"/>
    <p:sldId id="312" r:id="rId2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4660"/>
  </p:normalViewPr>
  <p:slideViewPr>
    <p:cSldViewPr snapToGrid="0">
      <p:cViewPr varScale="1">
        <p:scale>
          <a:sx n="84" d="100"/>
          <a:sy n="84" d="100"/>
        </p:scale>
        <p:origin x="1054" y="3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17.353"/>
    </inkml:context>
    <inkml:brush xml:id="br0">
      <inkml:brushProperty name="width" value="0.05" units="cm"/>
      <inkml:brushProperty name="height" value="0.05" units="cm"/>
      <inkml:brushProperty name="color" value="#008C3A"/>
    </inkml:brush>
  </inkml:definitions>
  <inkml:trace contextRef="#ctx0" brushRef="#br0">817 1 24575,'7'10'0,"0"0"0,-1 1 0,1 0 0,-2 0 0,8 22 0,0-1 0,2 6 0,-3 1 0,14 69 0,-20-80 0,-3-17 0,0 1 0,-1 0 0,-1 0 0,0 0 0,0 0 0,-1 0 0,-1 0 0,0 0 0,0 0 0,-1 0 0,-1-1 0,0 1 0,-1-1 0,0 1 0,-1-1 0,0 0 0,0-1 0,-1 1 0,-1-1 0,0 0 0,0-1 0,-16 16 0,-6 2 0,-2-2 0,0-1 0,-2-1 0,-37 19 0,0 1 0,42-27 0,-47 19 0,0 1 0,49-19 0,22-13 0,0 0 0,-1-1 0,1 0 0,-1 0 0,0 0 0,0-1 0,0 0 0,0 0 0,0 0 0,-1 0 0,-6 0 0,11-2 0,1 0 0,-1 0 0,0 0 0,1-1 0,-1 1 0,0 0 0,1-1 0,-1 1 0,0-1 0,1 1 0,-1-1 0,0 1 0,1-1 0,-1 1 0,1-1 0,-1 1 0,1-1 0,0 0 0,-1 1 0,1-1 0,0 0 0,-1 1 0,1-1 0,0 0 0,0 0 0,-1 1 0,1-1 0,0 0 0,0 0 0,0 1 0,0-1 0,0 0 0,0 0 0,0 1 0,0-1 0,1 0 0,-1 0 0,0 1 0,0-1 0,1 0 0,-1 0 0,0 1 0,1-2 0,17-39 0,-15 34 0,18-38 0,-7 11 0,29-47 0,-40 75 0,0 0 0,0-1 0,0 1 0,-1-1 0,0 1 0,0-1 0,-1 0 0,0 0 0,0 0 0,-1 0 0,1 0 0,-2-8 0,1 14 0,0 1 0,0-1 0,0 1 0,0 0 0,0-1 0,0 1 0,0 0 0,0-1 0,-1 1 0,1-1 0,0 1 0,0 0 0,0-1 0,0 1 0,-1 0 0,1-1 0,0 1 0,0 0 0,-1 0 0,1-1 0,0 1 0,0 0 0,-1 0 0,1-1 0,0 1 0,-1 0 0,1 0 0,0 0 0,-1-1 0,1 1 0,0 0 0,-1 0 0,1 0 0,-1 0 0,0 0 0,-14 7 0,-15 22 0,27-26 0,-19 17 0,-45 34 0,2-4 0,59-45 0,-34 31 0,-2-1 0,-73 44 0,114-78 0,-1-1 0,1 0 0,0 1 0,0 0 0,0-1 0,0 1 0,0 0 0,-1-1 0,1 1 0,0 0 0,0 0 0,1 0 0,-1 0 0,0 0 0,0 0 0,0 0 0,1 0 0,-1 0 0,0 0 0,1 0 0,-1 1 0,1-1 0,0 0 0,-1 0 0,1 1 0,0 1 0,0-2 0,1 0 0,0 1 0,0-1 0,0 0 0,0 0 0,0 0 0,0 1 0,0-1 0,0 0 0,1-1 0,-1 1 0,0 0 0,1 0 0,-1 0 0,0-1 0,1 1 0,-1-1 0,2 1 0,12 4 0,-1-2 0,0 1 0,23 1 0,181-5 0,-2 1 0,-200 2 0,0 0 0,0 1 0,0 0 0,18 9 0,46 12 0,-60-20-1365,-4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19.473"/>
    </inkml:context>
    <inkml:brush xml:id="br0">
      <inkml:brushProperty name="width" value="0.05" units="cm"/>
      <inkml:brushProperty name="height" value="0.05" units="cm"/>
      <inkml:brushProperty name="color" value="#008C3A"/>
    </inkml:brush>
  </inkml:definitions>
  <inkml:trace contextRef="#ctx0" brushRef="#br0">1761 45 24575,'-35'-1'0,"0"2"0,0 2 0,-48 9 0,-18 1 0,72-11 0,-45 9 0,-169 40 0,14-15 0,191-29 0,0 1 0,-47 16 0,45-11 0,-63 11 0,81-19 0,0 1 0,0 0 0,0 2 0,1 1 0,0 1 0,-36 22 0,-4 2 0,55-31 0,-1-1 0,1 1 0,-1-1 0,0-1 0,0 1 0,-14 0 0,20-2 0,0 1 0,-1-1 0,1 0 0,0-1 0,0 1 0,0 0 0,0 0 0,0 0 0,0-1 0,0 1 0,0 0 0,0-1 0,0 1 0,0-1 0,0 1 0,0-1 0,0 1 0,0-1 0,0 0 0,-1-1 0,2 1 0,0 0 0,-1-1 0,1 1 0,0 0 0,0 0 0,0-1 0,0 1 0,0 0 0,0-1 0,0 1 0,0 0 0,1-1 0,-1 1 0,0 0 0,1 0 0,-1-1 0,1 1 0,-1 0 0,1 0 0,0 0 0,0 0 0,0-2 0,6-4 0,-1-1 0,1 1 0,0 0 0,0 1 0,1-1 0,0 1 0,12-7 0,27-21 0,-23 14 0,1 1 0,1 1 0,30-15 0,42-30 0,-73 47 0,17-11 0,-40 25 0,0 1 0,0-1 0,0 0 0,0 0 0,0 1 0,0-1 0,-1 0 0,1 0 0,-1-1 0,0 1 0,1 0 0,-1 0 0,1-5 0,-2 7 0,1-1 0,-1 1 0,0-1 0,0 1 0,0 0 0,0-1 0,0 1 0,0-1 0,0 1 0,-1-1 0,1 1 0,0 0 0,0-1 0,0 1 0,0-1 0,0 1 0,-1 0 0,1-1 0,0 1 0,0 0 0,-1-1 0,1 1 0,0 0 0,-1-1 0,1 1 0,0 0 0,-1-1 0,1 1 0,0 0 0,-1 0 0,1 0 0,0-1 0,-1 1 0,1 0 0,-1 0 0,1 0 0,-1 0 0,1 0 0,0 0 0,-1 0 0,1 0 0,-1 0 0,1 0 0,-1 0 0,1 0 0,0 0 0,-1 0 0,1 0 0,-1 0 0,1 0 0,0 1 0,-1-1 0,1 0 0,-1 0 0,1 1 0,0-1 0,-1 0 0,1 1 0,-30 14 0,26-13 0,-206 104 0,184-92 0,-2-1 0,-32 10 0,32-12 0,0 0 0,-31 18 0,-112 54 0,166-81 0,1 0 0,0 1 0,0-1 0,1 1 0,-1 0 0,1 1 0,-1-1 0,1 0 0,-4 7 0,7-10 0,-1 1 0,1-1 0,0 1 0,-1 0 0,1-1 0,0 1 0,0-1 0,0 1 0,0 0 0,-1-1 0,1 1 0,0 0 0,0-1 0,0 1 0,0 0 0,0-1 0,1 1 0,-1 0 0,0-1 0,0 1 0,0-1 0,1 1 0,-1 0 0,0-1 0,0 1 0,1 0 0,1 0 0,-1 1 0,1-1 0,-1 0 0,1 0 0,0 0 0,-1-1 0,1 1 0,0 0 0,-1-1 0,1 1 0,0-1 0,0 1 0,0-1 0,2 0 0,49 5 0,1-3 0,64-5 0,-8 0 0,-73 3 0,-1-1 0,-1 2 0,1 1 0,58 11 0,42 3-1365,-119-11-5461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20T16:43:21.953"/>
    </inkml:context>
    <inkml:brush xml:id="br0">
      <inkml:brushProperty name="width" value="0.05" units="cm"/>
      <inkml:brushProperty name="height" value="0.05" units="cm"/>
      <inkml:brushProperty name="color" value="#008C3A"/>
    </inkml:brush>
  </inkml:definitions>
  <inkml:trace contextRef="#ctx0" brushRef="#br0">2269 0 24575,'-1'2'0,"1"0"0,-1-1 0,0 1 0,0-1 0,0 1 0,0-1 0,0 1 0,0-1 0,0 0 0,-1 1 0,1-1 0,0 0 0,-1 0 0,1 0 0,-1 0 0,1 0 0,-4 1 0,-29 14 0,-13 0 0,-67 34 0,76-33 0,-73 22 0,77-29 0,1 1 0,-1 3 0,-32 17 0,45-20 0,0-1 0,0-2 0,-1 0 0,-41 10 0,-92 5 0,131-18 0,1 0 0,0 2 0,-36 14 0,13-5 0,24-9 0,-2-2 0,1-1 0,-45 3 0,37-5 0,-44 9 0,19-3 0,43-7 0,1 1 0,-1 0 0,1 0 0,0 2 0,-22 7 0,18-4 0,0-1 0,-1 0 0,0-2 0,0 0 0,-1-1 0,-27 2 0,-112-7 0,63-1 0,46 3 0,12-1 0,-1 1 0,0 2 0,-69 13 0,91-11 0,-1-1 0,1-1 0,-1 0 0,0-1 0,1-1 0,-24-1 0,39 1 0,0 0 0,-1 0 0,1 0 0,-1 0 0,1-1 0,-1 1 0,1 0 0,-1 0 0,1 0 0,0 0 0,-1 0 0,1 0 0,-1-1 0,1 1 0,0 0 0,-1 0 0,1-1 0,0 1 0,-1 0 0,1-1 0,0 1 0,-1 0 0,1-1 0,0 1 0,-1 0 0,1-1 0,0 1 0,0 0 0,0-1 0,-1 1 0,1-1 0,0 1 0,0-1 0,0 1 0,0 0 0,0-1 0,0 1 0,0-1 0,0 1 0,0-1 0,0 1 0,0-1 0,0 1 0,0 0 0,0-1 0,1 1 0,-1-1 0,0 1 0,0-1 0,0 1 0,1 0 0,-1-1 0,0 1 0,0 0 0,1-1 0,-1 1 0,0 0 0,1-1 0,-1 1 0,0 0 0,1 0 0,-1-1 0,1 1 0,25-19 0,21 2 0,23-10 0,64-43 0,-87 47 0,-40 21 0,1 0 0,-1-1 0,0 0 0,-1-1 0,1 0 0,0 0 0,-1 0 0,0-1 0,0 1 0,-1-2 0,1 1 0,5-8 0,-11 13 0,-1-1 0,1 1 0,-1-1 0,0 1 0,1 0 0,-1-1 0,0 1 0,1 0 0,-1 0 0,0-1 0,1 1 0,-1 0 0,0 0 0,0 0 0,1 0 0,-1 0 0,0 0 0,0 0 0,1 0 0,-1 0 0,0 0 0,1 1 0,-1-1 0,0 0 0,0 0 0,1 1 0,-1-1 0,0 0 0,1 1 0,-2 0 0,-32 9 0,32-9 0,-45 15 0,1 2 0,-59 31 0,16-8 0,65-32 0,1 1 0,-42 25 0,64-34 0,0-1 0,0 0 0,0 1 0,0-1 0,0 1 0,0-1 0,0 1 0,1 0 0,-1-1 0,0 1 0,0 0 0,0-1 0,1 1 0,-1 0 0,0 0 0,1 0 0,-1 0 0,1 0 0,-1-1 0,1 1 0,-1 0 0,1 0 0,0 0 0,-1 0 0,1 0 0,0 0 0,0 1 0,0-1 0,0 0 0,0 0 0,0 0 0,0 0 0,0 0 0,0 0 0,1 0 0,-1 0 0,0 0 0,1 0 0,-1 0 0,0 0 0,1 0 0,0 0 0,-1 0 0,1-1 0,-1 1 0,1 0 0,0 0 0,0 0 0,-1-1 0,1 1 0,0 0 0,0-1 0,0 1 0,0-1 0,0 1 0,0-1 0,0 1 0,0-1 0,1 1 0,13 5 0,0 0 0,0-1 0,21 5 0,-13-4 0,43 19 0,-33-12 0,59 15 0,-62-20 0,0 1 0,-1 2 0,37 20 0,-21-11 0,-20-6-5,-1 0-1,-1 1 0,0 2 1,-1 0-1,35 37 1,3 0-1327,-42-39-5494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EF24D9-B593-4007-B997-C9B101480C9E}" type="datetimeFigureOut">
              <a:rPr lang="LID4096" smtClean="0"/>
              <a:t>10/23/2024</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3EE99-0021-4C6C-93E9-AA02B873B0BD}" type="slidenum">
              <a:rPr lang="LID4096" smtClean="0"/>
              <a:t>‹#›</a:t>
            </a:fld>
            <a:endParaRPr lang="LID4096"/>
          </a:p>
        </p:txBody>
      </p:sp>
    </p:spTree>
    <p:extLst>
      <p:ext uri="{BB962C8B-B14F-4D97-AF65-F5344CB8AC3E}">
        <p14:creationId xmlns:p14="http://schemas.microsoft.com/office/powerpoint/2010/main" val="3215920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7187A0F-3D95-4489-B4EF-186214A65999}" type="slidenum">
              <a:rPr lang="LID4096" smtClean="0"/>
              <a:t>8</a:t>
            </a:fld>
            <a:endParaRPr lang="LID4096"/>
          </a:p>
        </p:txBody>
      </p:sp>
    </p:spTree>
    <p:extLst>
      <p:ext uri="{BB962C8B-B14F-4D97-AF65-F5344CB8AC3E}">
        <p14:creationId xmlns:p14="http://schemas.microsoft.com/office/powerpoint/2010/main" val="956669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E7187A0F-3D95-4489-B4EF-186214A65999}" type="slidenum">
              <a:rPr lang="LID4096" smtClean="0"/>
              <a:t>9</a:t>
            </a:fld>
            <a:endParaRPr lang="LID4096"/>
          </a:p>
        </p:txBody>
      </p:sp>
    </p:spTree>
    <p:extLst>
      <p:ext uri="{BB962C8B-B14F-4D97-AF65-F5344CB8AC3E}">
        <p14:creationId xmlns:p14="http://schemas.microsoft.com/office/powerpoint/2010/main" val="783379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D194-5902-B1F4-1C04-E72F12BA84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569943EB-9B7B-952D-38C8-63618B4979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370B2847-31BF-9609-B852-BF6E64C82346}"/>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75A9501E-8B45-B03D-CB82-55EC7F46CE8E}"/>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6816A5E-AE70-7A29-E035-0CCB6104DBDD}"/>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2050370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6B8DD-3FC8-CE0F-2D92-B8562741CAF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8D90BDF-B036-DDD4-AE7D-C9AEE1590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A673A586-5D32-5728-A988-92B8A6BEE953}"/>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71809F7F-C751-F0F6-E2D6-0A94EB23B51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9F2611D-4E64-E6FD-6E7C-3C5C4DE51FDA}"/>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2220119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20421-3224-1100-C06F-7C16590928C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0CBF139-49B6-502D-B1CA-F26D3447A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EC2D3E7-E157-4B97-1BAD-81568A1F269D}"/>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17813580-04D9-2C48-F91C-1CE7344DD00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872B1AE-2A40-7197-4A81-965BD3DA18EE}"/>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918221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165D-4A31-DDFC-1431-19705D6B8D17}"/>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A2000418-6332-7387-B828-40783AF5FD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48216EB-4A8D-8248-74B7-2B83314F10C3}"/>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3C2C5209-CE47-1F2A-C1C4-72E4B6A9C12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293B0D3-BFA4-C7AF-DF72-0B1F3C6B458A}"/>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1174779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4533-F100-BF75-461B-44E341662B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8A1DD54-3582-049A-6DCD-1162DD7DF9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D02CDE-BE78-5774-EE19-2CCA2AEB5E7E}"/>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08832314-23A9-BE0B-3D3F-A0879EBE6E9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74897E-A38B-42E3-9580-685E110507F3}"/>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341397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4AB8F-3E56-9BAE-D324-1FD4B2E5F8F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D9D09B9-9456-EDDD-D6B5-99E10D04C0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B8E9DF95-CE33-9F20-BE61-CC76CAE76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15DE54F7-2C47-B8AC-D737-3B62995FF855}"/>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6" name="Footer Placeholder 5">
            <a:extLst>
              <a:ext uri="{FF2B5EF4-FFF2-40B4-BE49-F238E27FC236}">
                <a16:creationId xmlns:a16="http://schemas.microsoft.com/office/drawing/2014/main" id="{7387176A-DAEF-93BA-05F5-1E3BF88DA03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D41234C-8210-AD07-E45A-BADF8F28BDF5}"/>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604053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5BD5-8B9A-58D6-D7AD-6ED8FEA55B9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F16D04-012E-F92F-8681-17127398D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5F8A00-B75E-B1E3-B2A5-F0F831B4FD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307024A4-92FE-A7E1-BEAC-A9FCAC1C64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E9803-F612-B267-63F3-B8A4F6AFA4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92CAC55-C43A-7785-347C-A5AF5037BD31}"/>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8" name="Footer Placeholder 7">
            <a:extLst>
              <a:ext uri="{FF2B5EF4-FFF2-40B4-BE49-F238E27FC236}">
                <a16:creationId xmlns:a16="http://schemas.microsoft.com/office/drawing/2014/main" id="{5617013E-64CE-AA08-45CF-787AC21574AE}"/>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D14514A-7567-D543-CF29-CC1EF760CA22}"/>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3293663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C995D-CDAD-28C3-3740-E6047EC48E3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785F7804-4A57-DB90-984A-055EA6DB0898}"/>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4" name="Footer Placeholder 3">
            <a:extLst>
              <a:ext uri="{FF2B5EF4-FFF2-40B4-BE49-F238E27FC236}">
                <a16:creationId xmlns:a16="http://schemas.microsoft.com/office/drawing/2014/main" id="{D3343840-CB0B-BC64-F66A-04863B3278DF}"/>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EA4E76FC-1086-4112-3AD4-5C72E0725491}"/>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3004734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84D978-BDCF-FE09-0F47-4F3EC675DDE0}"/>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3" name="Footer Placeholder 2">
            <a:extLst>
              <a:ext uri="{FF2B5EF4-FFF2-40B4-BE49-F238E27FC236}">
                <a16:creationId xmlns:a16="http://schemas.microsoft.com/office/drawing/2014/main" id="{D61F893B-130B-D6EA-881D-DAB3932C731A}"/>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BE1C2A7E-6605-520E-DB7B-A333E60316D5}"/>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1510590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2170-7C25-26E8-20A6-8BA85EF1F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FA20B9B-C6B7-C880-4411-D8E47C509B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78EB536D-4241-EF64-5CED-E7E34456D8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AD2B7-0FC7-20D2-B34B-8E0669F9B685}"/>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6" name="Footer Placeholder 5">
            <a:extLst>
              <a:ext uri="{FF2B5EF4-FFF2-40B4-BE49-F238E27FC236}">
                <a16:creationId xmlns:a16="http://schemas.microsoft.com/office/drawing/2014/main" id="{0AFA7795-06A3-7358-1148-B6F1FAA56D5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99960F5-F691-F28D-AF67-6AF609953AD6}"/>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102322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AA855-F9CF-76F9-A277-8D62FBA28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F40439C-335D-304D-1C80-D29F437570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6BA8DA27-6A78-51FB-C286-B00A133D3C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0C63E-B6BC-67CA-1DAF-4CF1096DA64D}"/>
              </a:ext>
            </a:extLst>
          </p:cNvPr>
          <p:cNvSpPr>
            <a:spLocks noGrp="1"/>
          </p:cNvSpPr>
          <p:nvPr>
            <p:ph type="dt" sz="half" idx="10"/>
          </p:nvPr>
        </p:nvSpPr>
        <p:spPr/>
        <p:txBody>
          <a:bodyPr/>
          <a:lstStyle/>
          <a:p>
            <a:fld id="{F0DB6DC5-9718-447E-AFB1-38B0C4A0FAD5}" type="datetimeFigureOut">
              <a:rPr lang="LID4096" smtClean="0"/>
              <a:t>10/23/2024</a:t>
            </a:fld>
            <a:endParaRPr lang="LID4096"/>
          </a:p>
        </p:txBody>
      </p:sp>
      <p:sp>
        <p:nvSpPr>
          <p:cNvPr id="6" name="Footer Placeholder 5">
            <a:extLst>
              <a:ext uri="{FF2B5EF4-FFF2-40B4-BE49-F238E27FC236}">
                <a16:creationId xmlns:a16="http://schemas.microsoft.com/office/drawing/2014/main" id="{E97D06F7-CD8E-2457-C941-1F7D0F31250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8080C2A-EDEA-712A-6C4B-7AC6A3FB7CEE}"/>
              </a:ext>
            </a:extLst>
          </p:cNvPr>
          <p:cNvSpPr>
            <a:spLocks noGrp="1"/>
          </p:cNvSpPr>
          <p:nvPr>
            <p:ph type="sldNum" sz="quarter" idx="12"/>
          </p:nvPr>
        </p:nvSpPr>
        <p:spPr/>
        <p:txBody>
          <a:bodyPr/>
          <a:lstStyle/>
          <a:p>
            <a:fld id="{6EF5053B-9F22-4BAE-89ED-BC77A6A09232}" type="slidenum">
              <a:rPr lang="LID4096" smtClean="0"/>
              <a:t>‹#›</a:t>
            </a:fld>
            <a:endParaRPr lang="LID4096"/>
          </a:p>
        </p:txBody>
      </p:sp>
    </p:spTree>
    <p:extLst>
      <p:ext uri="{BB962C8B-B14F-4D97-AF65-F5344CB8AC3E}">
        <p14:creationId xmlns:p14="http://schemas.microsoft.com/office/powerpoint/2010/main" val="1198168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15531C-EA13-E1CA-1339-222EC6D68A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99C1B3D-E91C-9050-586D-A556144603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0C9C5EB-12EF-05DC-EF3C-00B566265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DB6DC5-9718-447E-AFB1-38B0C4A0FAD5}" type="datetimeFigureOut">
              <a:rPr lang="LID4096" smtClean="0"/>
              <a:t>10/23/2024</a:t>
            </a:fld>
            <a:endParaRPr lang="LID4096"/>
          </a:p>
        </p:txBody>
      </p:sp>
      <p:sp>
        <p:nvSpPr>
          <p:cNvPr id="5" name="Footer Placeholder 4">
            <a:extLst>
              <a:ext uri="{FF2B5EF4-FFF2-40B4-BE49-F238E27FC236}">
                <a16:creationId xmlns:a16="http://schemas.microsoft.com/office/drawing/2014/main" id="{356C3735-B8BA-25E7-24A4-92C32886EA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61392C3D-B90E-CA18-F073-93C8997DE6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F5053B-9F22-4BAE-89ED-BC77A6A09232}" type="slidenum">
              <a:rPr lang="LID4096" smtClean="0"/>
              <a:t>‹#›</a:t>
            </a:fld>
            <a:endParaRPr lang="LID4096"/>
          </a:p>
        </p:txBody>
      </p:sp>
    </p:spTree>
    <p:extLst>
      <p:ext uri="{BB962C8B-B14F-4D97-AF65-F5344CB8AC3E}">
        <p14:creationId xmlns:p14="http://schemas.microsoft.com/office/powerpoint/2010/main" val="92111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icrosoft/referencesource/blob/master/mscorlib/system/collections/generic/dictionary.cs" TargetMode="External"/><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kattis.com/problems/shiritor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kattis.com/problems/bar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judge.org/index.php" TargetMode="External"/><Relationship Id="rId2" Type="http://schemas.openxmlformats.org/officeDocument/2006/relationships/hyperlink" Target="https://open.kattis.com/" TargetMode="Externa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open.kattis.com/problems/recoun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8A13-BB23-F625-B733-CF257CE04C4B}"/>
              </a:ext>
            </a:extLst>
          </p:cNvPr>
          <p:cNvSpPr>
            <a:spLocks noGrp="1"/>
          </p:cNvSpPr>
          <p:nvPr>
            <p:ph type="ctrTitle"/>
          </p:nvPr>
        </p:nvSpPr>
        <p:spPr/>
        <p:txBody>
          <a:bodyPr/>
          <a:lstStyle/>
          <a:p>
            <a:r>
              <a:rPr lang="en-US" dirty="0"/>
              <a:t>Competitive Programming</a:t>
            </a:r>
            <a:endParaRPr lang="LID4096" dirty="0"/>
          </a:p>
        </p:txBody>
      </p:sp>
      <p:sp>
        <p:nvSpPr>
          <p:cNvPr id="3" name="Subtitle 2">
            <a:extLst>
              <a:ext uri="{FF2B5EF4-FFF2-40B4-BE49-F238E27FC236}">
                <a16:creationId xmlns:a16="http://schemas.microsoft.com/office/drawing/2014/main" id="{DB94139C-A150-9D21-D9A4-A0E80FE0B8BB}"/>
              </a:ext>
            </a:extLst>
          </p:cNvPr>
          <p:cNvSpPr>
            <a:spLocks noGrp="1"/>
          </p:cNvSpPr>
          <p:nvPr>
            <p:ph type="subTitle" idx="1"/>
          </p:nvPr>
        </p:nvSpPr>
        <p:spPr/>
        <p:txBody>
          <a:bodyPr/>
          <a:lstStyle/>
          <a:p>
            <a:r>
              <a:rPr lang="en-US" dirty="0"/>
              <a:t>01 Sep. 2023</a:t>
            </a:r>
          </a:p>
          <a:p>
            <a:r>
              <a:rPr lang="en-US"/>
              <a:t>Andrei Novikov</a:t>
            </a:r>
            <a:endParaRPr lang="en-US" dirty="0"/>
          </a:p>
        </p:txBody>
      </p:sp>
    </p:spTree>
    <p:extLst>
      <p:ext uri="{BB962C8B-B14F-4D97-AF65-F5344CB8AC3E}">
        <p14:creationId xmlns:p14="http://schemas.microsoft.com/office/powerpoint/2010/main" val="412700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Functions</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Three are three</a:t>
            </a:r>
            <a:r>
              <a:rPr lang="en-US" sz="2000" spc="-1" dirty="0">
                <a:latin typeface="Arial"/>
              </a:rPr>
              <a:t> common type of hash functions:</a:t>
            </a:r>
          </a:p>
          <a:p>
            <a:pPr lvl="1">
              <a:spcBef>
                <a:spcPts val="1001"/>
              </a:spcBef>
              <a:buClr>
                <a:srgbClr val="000000"/>
              </a:buClr>
              <a:buFont typeface="Arial"/>
              <a:buChar char="•"/>
            </a:pPr>
            <a:r>
              <a:rPr lang="en-US" sz="1600" spc="-1" dirty="0">
                <a:latin typeface="Arial"/>
              </a:rPr>
              <a:t>Hash by division;</a:t>
            </a:r>
          </a:p>
          <a:p>
            <a:pPr lvl="2">
              <a:spcBef>
                <a:spcPts val="1001"/>
              </a:spcBef>
              <a:buClr>
                <a:srgbClr val="000000"/>
              </a:buClr>
              <a:buFont typeface="Arial"/>
              <a:buChar char="•"/>
            </a:pPr>
            <a:r>
              <a:rPr lang="en-US" sz="1200" b="1" i="1" spc="-1" dirty="0">
                <a:latin typeface="Arial"/>
              </a:rPr>
              <a:t>h(k) </a:t>
            </a:r>
            <a:r>
              <a:rPr lang="en-US" sz="1200" b="1" spc="-1" dirty="0">
                <a:latin typeface="Arial"/>
              </a:rPr>
              <a:t>= </a:t>
            </a:r>
            <a:r>
              <a:rPr lang="en-US" sz="1200" b="1" i="1" spc="-1" dirty="0">
                <a:latin typeface="Arial"/>
              </a:rPr>
              <a:t>k</a:t>
            </a:r>
            <a:r>
              <a:rPr lang="en-US" sz="1200" b="1" spc="-1" dirty="0">
                <a:latin typeface="Arial"/>
              </a:rPr>
              <a:t> mod </a:t>
            </a:r>
            <a:r>
              <a:rPr lang="en-US" sz="1200" b="1" i="1" spc="-1" dirty="0">
                <a:latin typeface="Arial"/>
              </a:rPr>
              <a:t>m</a:t>
            </a:r>
            <a:r>
              <a:rPr lang="en-US" sz="1200" spc="-1" dirty="0">
                <a:latin typeface="Arial"/>
              </a:rPr>
              <a:t>, the best candidate for </a:t>
            </a:r>
            <a:r>
              <a:rPr lang="en-US" sz="1200" i="1" spc="-1" dirty="0">
                <a:latin typeface="Arial"/>
              </a:rPr>
              <a:t>m</a:t>
            </a:r>
            <a:r>
              <a:rPr lang="en-US" sz="1200" spc="-1" dirty="0">
                <a:latin typeface="Arial"/>
              </a:rPr>
              <a:t> is a prime number, the worse candidate is </a:t>
            </a:r>
            <a:r>
              <a:rPr lang="en-US" sz="1200" i="1" spc="-1" dirty="0">
                <a:latin typeface="Arial"/>
              </a:rPr>
              <a:t>m</a:t>
            </a:r>
            <a:r>
              <a:rPr lang="en-US" sz="1200" spc="-1" dirty="0">
                <a:latin typeface="Arial"/>
              </a:rPr>
              <a:t> is a power of 2 (32, 64, etc.).</a:t>
            </a:r>
            <a:endParaRPr lang="en-US" sz="1200" i="1" spc="-1" dirty="0">
              <a:latin typeface="Arial"/>
            </a:endParaRPr>
          </a:p>
          <a:p>
            <a:pPr lvl="1">
              <a:spcBef>
                <a:spcPts val="1001"/>
              </a:spcBef>
              <a:buClr>
                <a:srgbClr val="000000"/>
              </a:buClr>
              <a:buFont typeface="Arial"/>
              <a:buChar char="•"/>
            </a:pPr>
            <a:r>
              <a:rPr lang="en-US" sz="1600" spc="-1" dirty="0">
                <a:latin typeface="Arial"/>
              </a:rPr>
              <a:t>Hash by multiplication;</a:t>
            </a:r>
          </a:p>
          <a:p>
            <a:pPr lvl="2">
              <a:spcBef>
                <a:spcPts val="1001"/>
              </a:spcBef>
              <a:buClr>
                <a:srgbClr val="000000"/>
              </a:buClr>
              <a:buFont typeface="Arial"/>
              <a:buChar char="•"/>
            </a:pPr>
            <a:r>
              <a:rPr lang="en-US" sz="1200" b="1" spc="-1" dirty="0">
                <a:latin typeface="Arial"/>
              </a:rPr>
              <a:t>h(k) = floor(</a:t>
            </a:r>
            <a:r>
              <a:rPr lang="en-US" sz="1200" b="1" i="1" spc="-1" dirty="0">
                <a:latin typeface="Arial"/>
              </a:rPr>
              <a:t>m</a:t>
            </a:r>
            <a:r>
              <a:rPr lang="en-US" sz="1200" b="1" spc="-1" dirty="0">
                <a:latin typeface="Arial"/>
              </a:rPr>
              <a:t> (</a:t>
            </a:r>
            <a:r>
              <a:rPr lang="en-US" sz="1200" b="1" i="1" spc="-1" dirty="0">
                <a:latin typeface="Arial"/>
              </a:rPr>
              <a:t>k A</a:t>
            </a:r>
            <a:r>
              <a:rPr lang="en-US" sz="1200" b="1" spc="-1" dirty="0">
                <a:latin typeface="Arial"/>
              </a:rPr>
              <a:t> mod 1))</a:t>
            </a:r>
            <a:r>
              <a:rPr lang="en-US" sz="1200" spc="-1" dirty="0">
                <a:latin typeface="Arial"/>
              </a:rPr>
              <a:t>, where A is a constant in (0; 1). Advantage – </a:t>
            </a:r>
            <a:r>
              <a:rPr lang="en-US" sz="1200" i="1" spc="-1" dirty="0">
                <a:latin typeface="Arial"/>
              </a:rPr>
              <a:t>m </a:t>
            </a:r>
            <a:r>
              <a:rPr lang="en-US" sz="1200" spc="-1" dirty="0">
                <a:latin typeface="Arial"/>
              </a:rPr>
              <a:t>value is not critical anymore.</a:t>
            </a:r>
          </a:p>
          <a:p>
            <a:pPr lvl="1">
              <a:spcBef>
                <a:spcPts val="1001"/>
              </a:spcBef>
              <a:buClr>
                <a:srgbClr val="000000"/>
              </a:buClr>
              <a:buFont typeface="Arial"/>
              <a:buChar char="•"/>
            </a:pPr>
            <a:r>
              <a:rPr lang="en-US" sz="1600" spc="-1" dirty="0">
                <a:latin typeface="Arial"/>
              </a:rPr>
              <a:t>Hash by randomization (universal hashing); </a:t>
            </a:r>
          </a:p>
          <a:p>
            <a:pPr lvl="2">
              <a:spcBef>
                <a:spcPts val="1001"/>
              </a:spcBef>
              <a:buClr>
                <a:srgbClr val="000000"/>
              </a:buClr>
              <a:buFont typeface="Arial"/>
              <a:buChar char="•"/>
            </a:pPr>
            <a:r>
              <a:rPr lang="en-US" sz="1200" b="0" strike="noStrike" spc="-1" dirty="0">
                <a:latin typeface="Arial"/>
              </a:rPr>
              <a:t>The idea is concluded in</a:t>
            </a:r>
            <a:r>
              <a:rPr lang="en-US" sz="1200" spc="-1" dirty="0">
                <a:latin typeface="Arial"/>
              </a:rPr>
              <a:t> random selection of the hash function during the application startup or during declaration of the hash table.</a:t>
            </a:r>
            <a:endParaRPr lang="en-US" sz="12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10</a:t>
            </a:fld>
            <a:endParaRPr lang="en-US" sz="1200" b="0" strike="noStrike" spc="-1">
              <a:latin typeface="Times New Roman"/>
            </a:endParaRPr>
          </a:p>
        </p:txBody>
      </p:sp>
    </p:spTree>
    <p:extLst>
      <p:ext uri="{BB962C8B-B14F-4D97-AF65-F5344CB8AC3E}">
        <p14:creationId xmlns:p14="http://schemas.microsoft.com/office/powerpoint/2010/main" val="669803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Collision Resolution in Open Addressing</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1200" b="0" strike="noStrike" spc="-1" dirty="0">
                <a:latin typeface="Arial"/>
              </a:rPr>
              <a:t> </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11</a:t>
            </a:fld>
            <a:endParaRPr lang="en-US" sz="1200" b="0" strike="noStrike" spc="-1">
              <a:latin typeface="Times New Roman"/>
            </a:endParaRPr>
          </a:p>
        </p:txBody>
      </p:sp>
      <p:sp>
        <p:nvSpPr>
          <p:cNvPr id="2" name="TextBox 1">
            <a:extLst>
              <a:ext uri="{FF2B5EF4-FFF2-40B4-BE49-F238E27FC236}">
                <a16:creationId xmlns:a16="http://schemas.microsoft.com/office/drawing/2014/main" id="{4F36EA40-E054-F6CB-B19B-0F25D1432345}"/>
              </a:ext>
            </a:extLst>
          </p:cNvPr>
          <p:cNvSpPr txBox="1"/>
          <p:nvPr/>
        </p:nvSpPr>
        <p:spPr>
          <a:xfrm>
            <a:off x="884593" y="1825560"/>
            <a:ext cx="10514520" cy="1323439"/>
          </a:xfrm>
          <a:prstGeom prst="rect">
            <a:avLst/>
          </a:prstGeom>
          <a:noFill/>
        </p:spPr>
        <p:txBody>
          <a:bodyPr wrap="square" rtlCol="0">
            <a:spAutoFit/>
          </a:bodyPr>
          <a:lstStyle/>
          <a:p>
            <a:r>
              <a:rPr lang="en-US" sz="2000" dirty="0"/>
              <a:t>In case of open addressing, all elements are stored in array directly.</a:t>
            </a:r>
          </a:p>
          <a:p>
            <a:r>
              <a:rPr lang="en-US" sz="2000" dirty="0"/>
              <a:t>But instead search in </a:t>
            </a:r>
            <a:r>
              <a:rPr lang="en-US" sz="2000" b="1" i="1" dirty="0"/>
              <a:t>[0, m)</a:t>
            </a:r>
            <a:r>
              <a:rPr lang="en-US" sz="2000" dirty="0"/>
              <a:t>, we can search in </a:t>
            </a:r>
            <a:r>
              <a:rPr lang="en-US" sz="2000" b="1" i="1" dirty="0"/>
              <a:t>&lt;h(k, 0), h(k, 1), …, h(k, m - 1)&gt;</a:t>
            </a:r>
          </a:p>
          <a:p>
            <a:endParaRPr lang="en-US" sz="2000" b="1" i="1" dirty="0"/>
          </a:p>
          <a:p>
            <a:r>
              <a:rPr lang="en-US" sz="2000" dirty="0"/>
              <a:t>Double hash to resolve collisions in open addressing hash table:</a:t>
            </a:r>
          </a:p>
        </p:txBody>
      </p:sp>
      <p:sp>
        <p:nvSpPr>
          <p:cNvPr id="3" name="TextBox 2">
            <a:extLst>
              <a:ext uri="{FF2B5EF4-FFF2-40B4-BE49-F238E27FC236}">
                <a16:creationId xmlns:a16="http://schemas.microsoft.com/office/drawing/2014/main" id="{6078A422-9D1D-9C30-4569-67C411581295}"/>
              </a:ext>
            </a:extLst>
          </p:cNvPr>
          <p:cNvSpPr txBox="1"/>
          <p:nvPr/>
        </p:nvSpPr>
        <p:spPr>
          <a:xfrm>
            <a:off x="3588774" y="3244334"/>
            <a:ext cx="450317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i="1" dirty="0"/>
              <a:t>h</a:t>
            </a:r>
            <a:r>
              <a:rPr lang="en-US" dirty="0"/>
              <a:t>(</a:t>
            </a:r>
            <a:r>
              <a:rPr lang="en-US" i="1" dirty="0"/>
              <a:t>k</a:t>
            </a:r>
            <a:r>
              <a:rPr lang="en-US" dirty="0"/>
              <a:t>, </a:t>
            </a:r>
            <a:r>
              <a:rPr lang="en-US" i="1" dirty="0" err="1"/>
              <a:t>i</a:t>
            </a:r>
            <a:r>
              <a:rPr lang="en-US" dirty="0"/>
              <a:t>) = </a:t>
            </a:r>
            <a:r>
              <a:rPr lang="en-US" i="1" dirty="0"/>
              <a:t>h</a:t>
            </a:r>
            <a:r>
              <a:rPr lang="en-US" dirty="0"/>
              <a:t>(</a:t>
            </a:r>
            <a:r>
              <a:rPr lang="en-US" i="1" dirty="0"/>
              <a:t>h</a:t>
            </a:r>
            <a:r>
              <a:rPr lang="en-US" baseline="-25000" dirty="0"/>
              <a:t>1</a:t>
            </a:r>
            <a:r>
              <a:rPr lang="en-US" dirty="0"/>
              <a:t>(</a:t>
            </a:r>
            <a:r>
              <a:rPr lang="en-US" i="1" dirty="0"/>
              <a:t>k</a:t>
            </a:r>
            <a:r>
              <a:rPr lang="en-US" dirty="0"/>
              <a:t>) + </a:t>
            </a:r>
            <a:r>
              <a:rPr lang="en-US" i="1" dirty="0"/>
              <a:t>ih</a:t>
            </a:r>
            <a:r>
              <a:rPr lang="en-US" baseline="-25000" dirty="0"/>
              <a:t>2</a:t>
            </a:r>
            <a:r>
              <a:rPr lang="en-US" dirty="0"/>
              <a:t>(</a:t>
            </a:r>
            <a:r>
              <a:rPr lang="en-US" i="1" dirty="0"/>
              <a:t>k</a:t>
            </a:r>
            <a:r>
              <a:rPr lang="en-US" dirty="0"/>
              <a:t>)) mod </a:t>
            </a:r>
            <a:r>
              <a:rPr lang="en-US" i="1" dirty="0"/>
              <a:t>m</a:t>
            </a:r>
          </a:p>
        </p:txBody>
      </p:sp>
    </p:spTree>
    <p:extLst>
      <p:ext uri="{BB962C8B-B14F-4D97-AF65-F5344CB8AC3E}">
        <p14:creationId xmlns:p14="http://schemas.microsoft.com/office/powerpoint/2010/main" val="386549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Open Addressing Example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1200" b="0" strike="noStrike" spc="-1" dirty="0">
                <a:latin typeface="Arial"/>
              </a:rPr>
              <a:t> </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12</a:t>
            </a:fld>
            <a:endParaRPr lang="en-US" sz="1200" b="0" strike="noStrike" spc="-1" dirty="0">
              <a:latin typeface="Times New Roman"/>
            </a:endParaRPr>
          </a:p>
        </p:txBody>
      </p:sp>
      <p:sp>
        <p:nvSpPr>
          <p:cNvPr id="2" name="TextBox 1">
            <a:extLst>
              <a:ext uri="{FF2B5EF4-FFF2-40B4-BE49-F238E27FC236}">
                <a16:creationId xmlns:a16="http://schemas.microsoft.com/office/drawing/2014/main" id="{4F36EA40-E054-F6CB-B19B-0F25D1432345}"/>
              </a:ext>
            </a:extLst>
          </p:cNvPr>
          <p:cNvSpPr txBox="1"/>
          <p:nvPr/>
        </p:nvSpPr>
        <p:spPr>
          <a:xfrm>
            <a:off x="884593" y="1825560"/>
            <a:ext cx="10514520" cy="1323439"/>
          </a:xfrm>
          <a:prstGeom prst="rect">
            <a:avLst/>
          </a:prstGeom>
          <a:noFill/>
        </p:spPr>
        <p:txBody>
          <a:bodyPr wrap="square" rtlCol="0">
            <a:spAutoFit/>
          </a:bodyPr>
          <a:lstStyle/>
          <a:p>
            <a:r>
              <a:rPr lang="en-US" sz="2000" dirty="0"/>
              <a:t>In case of open addressing, all elements are stored in array directly.</a:t>
            </a:r>
          </a:p>
          <a:p>
            <a:r>
              <a:rPr lang="en-US" sz="2000" dirty="0"/>
              <a:t>But instead search in </a:t>
            </a:r>
            <a:r>
              <a:rPr lang="en-US" sz="2000" b="1" i="1" dirty="0"/>
              <a:t>[0, m)</a:t>
            </a:r>
            <a:r>
              <a:rPr lang="en-US" sz="2000" dirty="0"/>
              <a:t>, we can search in </a:t>
            </a:r>
            <a:r>
              <a:rPr lang="en-US" sz="2000" b="1" i="1" dirty="0"/>
              <a:t>&lt;h(k, 0), h(k, 1), …, h(k, m - 1)&gt;</a:t>
            </a:r>
          </a:p>
          <a:p>
            <a:endParaRPr lang="en-US" sz="2000" b="1" i="1" dirty="0"/>
          </a:p>
          <a:p>
            <a:r>
              <a:rPr lang="en-US" sz="2000" dirty="0"/>
              <a:t>Double hash to resolve collisions in open addressing hash table:</a:t>
            </a:r>
          </a:p>
        </p:txBody>
      </p:sp>
      <p:sp>
        <p:nvSpPr>
          <p:cNvPr id="4" name="TextBox 3">
            <a:extLst>
              <a:ext uri="{FF2B5EF4-FFF2-40B4-BE49-F238E27FC236}">
                <a16:creationId xmlns:a16="http://schemas.microsoft.com/office/drawing/2014/main" id="{CDC6E029-8996-DBB0-B7C0-C59C2A1A20B7}"/>
              </a:ext>
            </a:extLst>
          </p:cNvPr>
          <p:cNvSpPr txBox="1"/>
          <p:nvPr/>
        </p:nvSpPr>
        <p:spPr>
          <a:xfrm>
            <a:off x="3588774" y="3244334"/>
            <a:ext cx="4503174"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i="1" dirty="0"/>
              <a:t>h</a:t>
            </a:r>
            <a:r>
              <a:rPr lang="en-US" dirty="0"/>
              <a:t>(</a:t>
            </a:r>
            <a:r>
              <a:rPr lang="en-US" i="1" dirty="0"/>
              <a:t>k</a:t>
            </a:r>
            <a:r>
              <a:rPr lang="en-US" dirty="0"/>
              <a:t>, </a:t>
            </a:r>
            <a:r>
              <a:rPr lang="en-US" i="1" dirty="0" err="1"/>
              <a:t>i</a:t>
            </a:r>
            <a:r>
              <a:rPr lang="en-US" dirty="0"/>
              <a:t>) = </a:t>
            </a:r>
            <a:r>
              <a:rPr lang="en-US" i="1" dirty="0"/>
              <a:t>h</a:t>
            </a:r>
            <a:r>
              <a:rPr lang="en-US" dirty="0"/>
              <a:t>(</a:t>
            </a:r>
            <a:r>
              <a:rPr lang="en-US" i="1" dirty="0"/>
              <a:t>h</a:t>
            </a:r>
            <a:r>
              <a:rPr lang="en-US" baseline="-25000" dirty="0"/>
              <a:t>1</a:t>
            </a:r>
            <a:r>
              <a:rPr lang="en-US" dirty="0"/>
              <a:t>(</a:t>
            </a:r>
            <a:r>
              <a:rPr lang="en-US" i="1" dirty="0"/>
              <a:t>k</a:t>
            </a:r>
            <a:r>
              <a:rPr lang="en-US" dirty="0"/>
              <a:t>) + </a:t>
            </a:r>
            <a:r>
              <a:rPr lang="en-US" i="1" dirty="0"/>
              <a:t>ih</a:t>
            </a:r>
            <a:r>
              <a:rPr lang="en-US" baseline="-25000" dirty="0"/>
              <a:t>2</a:t>
            </a:r>
            <a:r>
              <a:rPr lang="en-US" dirty="0"/>
              <a:t>(</a:t>
            </a:r>
            <a:r>
              <a:rPr lang="en-US" i="1" dirty="0"/>
              <a:t>k</a:t>
            </a:r>
            <a:r>
              <a:rPr lang="en-US" dirty="0"/>
              <a:t>)) mod </a:t>
            </a:r>
            <a:r>
              <a:rPr lang="en-US" i="1" dirty="0"/>
              <a:t>m</a:t>
            </a:r>
          </a:p>
        </p:txBody>
      </p:sp>
      <p:sp>
        <p:nvSpPr>
          <p:cNvPr id="3" name="TextBox 2">
            <a:extLst>
              <a:ext uri="{FF2B5EF4-FFF2-40B4-BE49-F238E27FC236}">
                <a16:creationId xmlns:a16="http://schemas.microsoft.com/office/drawing/2014/main" id="{1804B9B5-B0B8-E92D-645E-E857137097AB}"/>
              </a:ext>
            </a:extLst>
          </p:cNvPr>
          <p:cNvSpPr txBox="1"/>
          <p:nvPr/>
        </p:nvSpPr>
        <p:spPr>
          <a:xfrm>
            <a:off x="8746872" y="4293067"/>
            <a:ext cx="2742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i="1" dirty="0"/>
              <a:t>h1</a:t>
            </a:r>
            <a:r>
              <a:rPr lang="en-US" dirty="0"/>
              <a:t>(</a:t>
            </a:r>
            <a:r>
              <a:rPr lang="en-US" i="1" dirty="0"/>
              <a:t>k</a:t>
            </a:r>
            <a:r>
              <a:rPr lang="en-US" dirty="0"/>
              <a:t>)</a:t>
            </a:r>
            <a:r>
              <a:rPr lang="en-US" i="1" dirty="0"/>
              <a:t> = k </a:t>
            </a:r>
            <a:r>
              <a:rPr lang="en-US" dirty="0"/>
              <a:t>mod</a:t>
            </a:r>
            <a:r>
              <a:rPr lang="en-US" i="1" dirty="0"/>
              <a:t> </a:t>
            </a:r>
            <a:r>
              <a:rPr lang="en-US" dirty="0"/>
              <a:t>13</a:t>
            </a:r>
          </a:p>
        </p:txBody>
      </p:sp>
      <p:sp>
        <p:nvSpPr>
          <p:cNvPr id="5" name="TextBox 4">
            <a:extLst>
              <a:ext uri="{FF2B5EF4-FFF2-40B4-BE49-F238E27FC236}">
                <a16:creationId xmlns:a16="http://schemas.microsoft.com/office/drawing/2014/main" id="{F2785721-F192-31A0-41A0-590FA079D21B}"/>
              </a:ext>
            </a:extLst>
          </p:cNvPr>
          <p:cNvSpPr txBox="1"/>
          <p:nvPr/>
        </p:nvSpPr>
        <p:spPr>
          <a:xfrm>
            <a:off x="8746873" y="4757734"/>
            <a:ext cx="2742120"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i="1" dirty="0"/>
              <a:t>h2</a:t>
            </a:r>
            <a:r>
              <a:rPr lang="en-US" dirty="0"/>
              <a:t>(</a:t>
            </a:r>
            <a:r>
              <a:rPr lang="en-US" i="1" dirty="0"/>
              <a:t>k, </a:t>
            </a:r>
            <a:r>
              <a:rPr lang="en-US" i="1" dirty="0" err="1"/>
              <a:t>i</a:t>
            </a:r>
            <a:r>
              <a:rPr lang="en-US" dirty="0"/>
              <a:t>)</a:t>
            </a:r>
            <a:r>
              <a:rPr lang="en-US" i="1" dirty="0"/>
              <a:t> = 1 + k </a:t>
            </a:r>
            <a:r>
              <a:rPr lang="en-US" dirty="0"/>
              <a:t>mod</a:t>
            </a:r>
            <a:r>
              <a:rPr lang="en-US" i="1" dirty="0"/>
              <a:t> </a:t>
            </a:r>
            <a:r>
              <a:rPr lang="en-US" dirty="0"/>
              <a:t>11</a:t>
            </a:r>
          </a:p>
        </p:txBody>
      </p:sp>
      <p:pic>
        <p:nvPicPr>
          <p:cNvPr id="1026" name="Picture 2">
            <a:extLst>
              <a:ext uri="{FF2B5EF4-FFF2-40B4-BE49-F238E27FC236}">
                <a16:creationId xmlns:a16="http://schemas.microsoft.com/office/drawing/2014/main" id="{4D954599-05F6-66DC-9D43-A59383AFA19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6907" y="3709001"/>
            <a:ext cx="6909376" cy="2466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(Visual Studio 2022) Implementation</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lnSpc>
                <a:spcPct val="90000"/>
              </a:lnSpc>
              <a:spcBef>
                <a:spcPts val="1001"/>
              </a:spcBef>
              <a:buClr>
                <a:srgbClr val="000000"/>
              </a:buClr>
              <a:buNone/>
            </a:pPr>
            <a:r>
              <a:rPr lang="en-US" sz="2000" spc="-1" dirty="0">
                <a:latin typeface="Arial"/>
              </a:rPr>
              <a:t>Simplified scheme of the implementation in C++ (Visual Studio 2022):</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13</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6293117A-2D84-855F-7157-37ED2976B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6165" y="2871406"/>
            <a:ext cx="3819525" cy="2962275"/>
          </a:xfrm>
          <a:prstGeom prst="rect">
            <a:avLst/>
          </a:prstGeom>
        </p:spPr>
      </p:pic>
      <p:sp>
        <p:nvSpPr>
          <p:cNvPr id="4" name="TextBox 3">
            <a:extLst>
              <a:ext uri="{FF2B5EF4-FFF2-40B4-BE49-F238E27FC236}">
                <a16:creationId xmlns:a16="http://schemas.microsoft.com/office/drawing/2014/main" id="{D19DFAA4-DFAB-2FAF-3D6A-E8248715861B}"/>
              </a:ext>
            </a:extLst>
          </p:cNvPr>
          <p:cNvSpPr txBox="1"/>
          <p:nvPr/>
        </p:nvSpPr>
        <p:spPr>
          <a:xfrm>
            <a:off x="838080" y="2569654"/>
            <a:ext cx="4556087" cy="1938992"/>
          </a:xfrm>
          <a:prstGeom prst="rect">
            <a:avLst/>
          </a:prstGeom>
          <a:noFill/>
        </p:spPr>
        <p:txBody>
          <a:bodyPr wrap="square" rtlCol="0">
            <a:spAutoFit/>
          </a:bodyPr>
          <a:lstStyle/>
          <a:p>
            <a:r>
              <a:rPr lang="en-US" sz="2000" dirty="0"/>
              <a:t>Structure:</a:t>
            </a:r>
          </a:p>
          <a:p>
            <a:pPr marL="342900" indent="-342900">
              <a:buFontTx/>
              <a:buChar char="-"/>
            </a:pPr>
            <a:r>
              <a:rPr lang="en-US" sz="2000" dirty="0"/>
              <a:t>List of elements;</a:t>
            </a:r>
          </a:p>
          <a:p>
            <a:pPr marL="342900" indent="-342900">
              <a:buFontTx/>
              <a:buChar char="-"/>
            </a:pPr>
            <a:r>
              <a:rPr lang="en-US" sz="2000" dirty="0"/>
              <a:t>Vector of pairs (buckets);</a:t>
            </a:r>
          </a:p>
          <a:p>
            <a:pPr marL="342900" indent="-342900">
              <a:buFontTx/>
              <a:buChar char="-"/>
            </a:pPr>
            <a:r>
              <a:rPr lang="en-US" sz="2000" dirty="0"/>
              <a:t>Hash function;</a:t>
            </a:r>
          </a:p>
          <a:p>
            <a:pPr marL="342900" indent="-342900">
              <a:buFontTx/>
              <a:buChar char="-"/>
            </a:pPr>
            <a:r>
              <a:rPr lang="en-US" sz="2000" dirty="0"/>
              <a:t>Total elements;</a:t>
            </a:r>
          </a:p>
          <a:p>
            <a:pPr marL="342900" indent="-342900">
              <a:buFontTx/>
              <a:buChar char="-"/>
            </a:pPr>
            <a:r>
              <a:rPr lang="en-US" sz="2000" dirty="0"/>
              <a:t>Maximum loading factor [0, 1];</a:t>
            </a:r>
            <a:endParaRPr lang="LID4096" sz="2000" dirty="0"/>
          </a:p>
        </p:txBody>
      </p:sp>
      <p:sp>
        <p:nvSpPr>
          <p:cNvPr id="5" name="TextBox 4">
            <a:extLst>
              <a:ext uri="{FF2B5EF4-FFF2-40B4-BE49-F238E27FC236}">
                <a16:creationId xmlns:a16="http://schemas.microsoft.com/office/drawing/2014/main" id="{440118EE-B7A4-7181-70F0-0AA310226F35}"/>
              </a:ext>
            </a:extLst>
          </p:cNvPr>
          <p:cNvSpPr txBox="1"/>
          <p:nvPr/>
        </p:nvSpPr>
        <p:spPr>
          <a:xfrm>
            <a:off x="9011668" y="4572654"/>
            <a:ext cx="1750819"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Buckets: vector</a:t>
            </a:r>
            <a:endParaRPr lang="LID4096" sz="1400" dirty="0"/>
          </a:p>
        </p:txBody>
      </p:sp>
      <p:sp>
        <p:nvSpPr>
          <p:cNvPr id="6" name="TextBox 5">
            <a:extLst>
              <a:ext uri="{FF2B5EF4-FFF2-40B4-BE49-F238E27FC236}">
                <a16:creationId xmlns:a16="http://schemas.microsoft.com/office/drawing/2014/main" id="{5C3E7B91-C829-78F3-A5F1-5EC1C24961D7}"/>
              </a:ext>
            </a:extLst>
          </p:cNvPr>
          <p:cNvSpPr txBox="1"/>
          <p:nvPr/>
        </p:nvSpPr>
        <p:spPr>
          <a:xfrm>
            <a:off x="8610480" y="2457820"/>
            <a:ext cx="1575935"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Elements: list</a:t>
            </a:r>
            <a:endParaRPr lang="LID4096" sz="1400" dirty="0"/>
          </a:p>
        </p:txBody>
      </p:sp>
      <p:sp>
        <p:nvSpPr>
          <p:cNvPr id="7" name="TextBox 6">
            <a:extLst>
              <a:ext uri="{FF2B5EF4-FFF2-40B4-BE49-F238E27FC236}">
                <a16:creationId xmlns:a16="http://schemas.microsoft.com/office/drawing/2014/main" id="{F9DB9494-5DB0-FE14-9264-437F85B5A271}"/>
              </a:ext>
            </a:extLst>
          </p:cNvPr>
          <p:cNvSpPr txBox="1"/>
          <p:nvPr/>
        </p:nvSpPr>
        <p:spPr>
          <a:xfrm>
            <a:off x="7738753" y="3895843"/>
            <a:ext cx="2895719" cy="3077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a:t>Bucket description: pair&lt;&gt;</a:t>
            </a:r>
            <a:endParaRPr lang="LID4096" sz="1400"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F940C27E-E7E7-FFBB-C093-591B7CDA0E12}"/>
                  </a:ext>
                </a:extLst>
              </p14:cNvPr>
              <p14:cNvContentPartPr/>
              <p14:nvPr/>
            </p14:nvContentPartPr>
            <p14:xfrm>
              <a:off x="9828576" y="2779416"/>
              <a:ext cx="340200" cy="370800"/>
            </p14:xfrm>
          </p:contentPart>
        </mc:Choice>
        <mc:Fallback xmlns="">
          <p:pic>
            <p:nvPicPr>
              <p:cNvPr id="10" name="Ink 9">
                <a:extLst>
                  <a:ext uri="{FF2B5EF4-FFF2-40B4-BE49-F238E27FC236}">
                    <a16:creationId xmlns:a16="http://schemas.microsoft.com/office/drawing/2014/main" id="{F940C27E-E7E7-FFBB-C093-591B7CDA0E12}"/>
                  </a:ext>
                </a:extLst>
              </p:cNvPr>
              <p:cNvPicPr/>
              <p:nvPr/>
            </p:nvPicPr>
            <p:blipFill>
              <a:blip r:embed="rId4"/>
              <a:stretch>
                <a:fillRect/>
              </a:stretch>
            </p:blipFill>
            <p:spPr>
              <a:xfrm>
                <a:off x="9819936" y="2770776"/>
                <a:ext cx="357840" cy="388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9CD3515C-AE04-35C8-78CB-DCA1D814026D}"/>
                  </a:ext>
                </a:extLst>
              </p14:cNvPr>
              <p14:cNvContentPartPr/>
              <p14:nvPr/>
            </p14:nvContentPartPr>
            <p14:xfrm>
              <a:off x="7065216" y="4007376"/>
              <a:ext cx="634320" cy="147960"/>
            </p14:xfrm>
          </p:contentPart>
        </mc:Choice>
        <mc:Fallback xmlns="">
          <p:pic>
            <p:nvPicPr>
              <p:cNvPr id="11" name="Ink 10">
                <a:extLst>
                  <a:ext uri="{FF2B5EF4-FFF2-40B4-BE49-F238E27FC236}">
                    <a16:creationId xmlns:a16="http://schemas.microsoft.com/office/drawing/2014/main" id="{9CD3515C-AE04-35C8-78CB-DCA1D814026D}"/>
                  </a:ext>
                </a:extLst>
              </p:cNvPr>
              <p:cNvPicPr/>
              <p:nvPr/>
            </p:nvPicPr>
            <p:blipFill>
              <a:blip r:embed="rId6"/>
              <a:stretch>
                <a:fillRect/>
              </a:stretch>
            </p:blipFill>
            <p:spPr>
              <a:xfrm>
                <a:off x="7056216" y="3998736"/>
                <a:ext cx="65196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9B9C877-C5F2-6612-0E0F-8D51972C5D69}"/>
                  </a:ext>
                </a:extLst>
              </p14:cNvPr>
              <p14:cNvContentPartPr/>
              <p14:nvPr/>
            </p14:nvContentPartPr>
            <p14:xfrm>
              <a:off x="8793576" y="4891896"/>
              <a:ext cx="816840" cy="311400"/>
            </p14:xfrm>
          </p:contentPart>
        </mc:Choice>
        <mc:Fallback xmlns="">
          <p:pic>
            <p:nvPicPr>
              <p:cNvPr id="12" name="Ink 11">
                <a:extLst>
                  <a:ext uri="{FF2B5EF4-FFF2-40B4-BE49-F238E27FC236}">
                    <a16:creationId xmlns:a16="http://schemas.microsoft.com/office/drawing/2014/main" id="{89B9C877-C5F2-6612-0E0F-8D51972C5D69}"/>
                  </a:ext>
                </a:extLst>
              </p:cNvPr>
              <p:cNvPicPr/>
              <p:nvPr/>
            </p:nvPicPr>
            <p:blipFill>
              <a:blip r:embed="rId8"/>
              <a:stretch>
                <a:fillRect/>
              </a:stretch>
            </p:blipFill>
            <p:spPr>
              <a:xfrm>
                <a:off x="8784936" y="4882896"/>
                <a:ext cx="834480" cy="329040"/>
              </a:xfrm>
              <a:prstGeom prst="rect">
                <a:avLst/>
              </a:prstGeom>
            </p:spPr>
          </p:pic>
        </mc:Fallback>
      </mc:AlternateContent>
      <p:sp>
        <p:nvSpPr>
          <p:cNvPr id="2" name="TextBox 1">
            <a:extLst>
              <a:ext uri="{FF2B5EF4-FFF2-40B4-BE49-F238E27FC236}">
                <a16:creationId xmlns:a16="http://schemas.microsoft.com/office/drawing/2014/main" id="{3B04F3C9-A5EA-EE87-E96A-D31B923F6100}"/>
              </a:ext>
            </a:extLst>
          </p:cNvPr>
          <p:cNvSpPr txBox="1"/>
          <p:nvPr/>
        </p:nvSpPr>
        <p:spPr>
          <a:xfrm>
            <a:off x="1354235" y="4972891"/>
            <a:ext cx="381304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Chaining Approach</a:t>
            </a:r>
            <a:endParaRPr lang="LID4096" dirty="0"/>
          </a:p>
        </p:txBody>
      </p:sp>
    </p:spTree>
    <p:extLst>
      <p:ext uri="{BB962C8B-B14F-4D97-AF65-F5344CB8AC3E}">
        <p14:creationId xmlns:p14="http://schemas.microsoft.com/office/powerpoint/2010/main" val="213097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Hash Function Example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buNone/>
            </a:pPr>
            <a:r>
              <a:rPr lang="en-US" sz="2000" dirty="0"/>
              <a:t>Example of the hash function implementation in C++ for integer types (Visual Studio 2022 implementation):</a:t>
            </a:r>
            <a:endParaRPr lang="LID4096" sz="2000" dirty="0"/>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14</a:t>
            </a:fld>
            <a:endParaRPr lang="en-US" sz="1200" b="0" strike="noStrike" spc="-1">
              <a:latin typeface="Times New Roman"/>
            </a:endParaRPr>
          </a:p>
        </p:txBody>
      </p:sp>
      <p:pic>
        <p:nvPicPr>
          <p:cNvPr id="8" name="Picture 7">
            <a:extLst>
              <a:ext uri="{FF2B5EF4-FFF2-40B4-BE49-F238E27FC236}">
                <a16:creationId xmlns:a16="http://schemas.microsoft.com/office/drawing/2014/main" id="{D317857F-46FE-5722-4D38-F2684EECCC9C}"/>
              </a:ext>
            </a:extLst>
          </p:cNvPr>
          <p:cNvPicPr>
            <a:picLocks noChangeAspect="1"/>
          </p:cNvPicPr>
          <p:nvPr/>
        </p:nvPicPr>
        <p:blipFill>
          <a:blip r:embed="rId2"/>
          <a:stretch>
            <a:fillRect/>
          </a:stretch>
        </p:blipFill>
        <p:spPr>
          <a:xfrm>
            <a:off x="2064258" y="2950464"/>
            <a:ext cx="8191500" cy="1524000"/>
          </a:xfrm>
          <a:prstGeom prst="rect">
            <a:avLst/>
          </a:prstGeom>
        </p:spPr>
      </p:pic>
      <p:sp>
        <p:nvSpPr>
          <p:cNvPr id="9" name="Rectangle 8">
            <a:extLst>
              <a:ext uri="{FF2B5EF4-FFF2-40B4-BE49-F238E27FC236}">
                <a16:creationId xmlns:a16="http://schemas.microsoft.com/office/drawing/2014/main" id="{E4F20E56-F4FC-39A0-9EF6-FE2C2A490374}"/>
              </a:ext>
            </a:extLst>
          </p:cNvPr>
          <p:cNvSpPr/>
          <p:nvPr/>
        </p:nvSpPr>
        <p:spPr>
          <a:xfrm>
            <a:off x="838080" y="4762776"/>
            <a:ext cx="10514520" cy="3749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C++ standard defined complexity requirements and interface but does not define implementations.</a:t>
            </a:r>
            <a:endParaRPr lang="LID4096" dirty="0"/>
          </a:p>
        </p:txBody>
      </p:sp>
    </p:spTree>
    <p:extLst>
      <p:ext uri="{BB962C8B-B14F-4D97-AF65-F5344CB8AC3E}">
        <p14:creationId xmlns:p14="http://schemas.microsoft.com/office/powerpoint/2010/main" val="571371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 Hash Table Implementation</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0" indent="0">
              <a:buNone/>
            </a:pPr>
            <a:r>
              <a:rPr lang="en-US" sz="2000" dirty="0"/>
              <a:t>The simplified scheme is looks the same:</a:t>
            </a:r>
          </a:p>
          <a:p>
            <a:r>
              <a:rPr lang="en-US" sz="1800" i="1" dirty="0"/>
              <a:t>Buckets</a:t>
            </a:r>
            <a:r>
              <a:rPr lang="en-US" sz="1800" dirty="0"/>
              <a:t>: int[]</a:t>
            </a:r>
          </a:p>
          <a:p>
            <a:r>
              <a:rPr lang="en-US" sz="1800" i="1" dirty="0"/>
              <a:t>Entries</a:t>
            </a:r>
            <a:r>
              <a:rPr lang="en-US" sz="1800" dirty="0"/>
              <a:t>: Entry[]</a:t>
            </a:r>
          </a:p>
          <a:p>
            <a:pPr lvl="1"/>
            <a:r>
              <a:rPr lang="en-US" sz="1400" dirty="0"/>
              <a:t>Hash Code;</a:t>
            </a:r>
          </a:p>
          <a:p>
            <a:pPr lvl="1"/>
            <a:r>
              <a:rPr lang="en-US" sz="1400" dirty="0"/>
              <a:t>Next: next entry in Entries array; </a:t>
            </a:r>
          </a:p>
          <a:p>
            <a:pPr lvl="1"/>
            <a:r>
              <a:rPr lang="en-US" sz="1400" dirty="0"/>
              <a:t>Key, Value;</a:t>
            </a:r>
          </a:p>
          <a:p>
            <a:r>
              <a:rPr lang="en-US" sz="1800" i="1" dirty="0" err="1"/>
              <a:t>FreeList</a:t>
            </a:r>
            <a:r>
              <a:rPr lang="en-US" sz="1800" dirty="0"/>
              <a:t>: Index of the next free element</a:t>
            </a:r>
            <a:endParaRPr lang="en-US" sz="1800" i="1" dirty="0"/>
          </a:p>
          <a:p>
            <a:r>
              <a:rPr lang="en-US" sz="1800" i="1" dirty="0"/>
              <a:t>Count</a:t>
            </a:r>
            <a:r>
              <a:rPr lang="en-US" sz="1800" dirty="0"/>
              <a:t>: The total number of elements in the Dictionary&lt;&gt;</a:t>
            </a:r>
          </a:p>
          <a:p>
            <a:r>
              <a:rPr lang="en-US" sz="1800" i="1" dirty="0"/>
              <a:t>Version</a:t>
            </a:r>
            <a:r>
              <a:rPr lang="en-US" sz="1800" dirty="0"/>
              <a:t> – variable is updated if content of the dictionary has been changed.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15</a:t>
            </a:fld>
            <a:endParaRPr lang="en-US" sz="1200" b="0" strike="noStrike" spc="-1">
              <a:latin typeface="Times New Roman"/>
            </a:endParaRPr>
          </a:p>
        </p:txBody>
      </p:sp>
      <p:pic>
        <p:nvPicPr>
          <p:cNvPr id="2" name="Picture 1" descr="Diagram&#10;&#10;Description automatically generated">
            <a:extLst>
              <a:ext uri="{FF2B5EF4-FFF2-40B4-BE49-F238E27FC236}">
                <a16:creationId xmlns:a16="http://schemas.microsoft.com/office/drawing/2014/main" id="{2A87A0E1-D52B-3561-C468-89EBFA227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5171" y="1689480"/>
            <a:ext cx="4772025" cy="2486025"/>
          </a:xfrm>
          <a:prstGeom prst="rect">
            <a:avLst/>
          </a:prstGeom>
        </p:spPr>
      </p:pic>
      <p:sp>
        <p:nvSpPr>
          <p:cNvPr id="3" name="TextBox 2">
            <a:extLst>
              <a:ext uri="{FF2B5EF4-FFF2-40B4-BE49-F238E27FC236}">
                <a16:creationId xmlns:a16="http://schemas.microsoft.com/office/drawing/2014/main" id="{6F2547D7-D572-670E-B054-CD3D47FDB44E}"/>
              </a:ext>
            </a:extLst>
          </p:cNvPr>
          <p:cNvSpPr txBox="1"/>
          <p:nvPr/>
        </p:nvSpPr>
        <p:spPr>
          <a:xfrm>
            <a:off x="7434072" y="5315279"/>
            <a:ext cx="3813048"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800" dirty="0">
                <a:hlinkClick r:id="rId3"/>
              </a:rPr>
              <a:t>Link to Source Code</a:t>
            </a:r>
            <a:r>
              <a:rPr lang="en-US" sz="1800" dirty="0"/>
              <a:t> on GitHub</a:t>
            </a:r>
            <a:endParaRPr lang="LID4096" dirty="0"/>
          </a:p>
        </p:txBody>
      </p:sp>
      <p:sp>
        <p:nvSpPr>
          <p:cNvPr id="5" name="TextBox 4">
            <a:extLst>
              <a:ext uri="{FF2B5EF4-FFF2-40B4-BE49-F238E27FC236}">
                <a16:creationId xmlns:a16="http://schemas.microsoft.com/office/drawing/2014/main" id="{34BF9E7D-9435-AEB6-77CD-1E90A1434EE5}"/>
              </a:ext>
            </a:extLst>
          </p:cNvPr>
          <p:cNvSpPr txBox="1"/>
          <p:nvPr/>
        </p:nvSpPr>
        <p:spPr>
          <a:xfrm>
            <a:off x="1845848" y="5130613"/>
            <a:ext cx="3813048"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Open Addressing Approach</a:t>
            </a:r>
            <a:endParaRPr lang="LID4096" dirty="0"/>
          </a:p>
        </p:txBody>
      </p:sp>
    </p:spTree>
    <p:extLst>
      <p:ext uri="{BB962C8B-B14F-4D97-AF65-F5344CB8AC3E}">
        <p14:creationId xmlns:p14="http://schemas.microsoft.com/office/powerpoint/2010/main" val="979728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6E4-640B-A002-1F48-65CC502EC597}"/>
              </a:ext>
            </a:extLst>
          </p:cNvPr>
          <p:cNvSpPr>
            <a:spLocks noGrp="1"/>
          </p:cNvSpPr>
          <p:nvPr>
            <p:ph type="title"/>
          </p:nvPr>
        </p:nvSpPr>
        <p:spPr/>
        <p:txBody>
          <a:bodyPr/>
          <a:lstStyle/>
          <a:p>
            <a:r>
              <a:rPr lang="en-US" dirty="0"/>
              <a:t>Practice – Hash</a:t>
            </a:r>
            <a:endParaRPr lang="LID4096" dirty="0"/>
          </a:p>
        </p:txBody>
      </p:sp>
      <p:sp>
        <p:nvSpPr>
          <p:cNvPr id="3" name="Content Placeholder 2">
            <a:extLst>
              <a:ext uri="{FF2B5EF4-FFF2-40B4-BE49-F238E27FC236}">
                <a16:creationId xmlns:a16="http://schemas.microsoft.com/office/drawing/2014/main" id="{025FF281-6A6D-06C9-9DF3-E763EEFA98B7}"/>
              </a:ext>
            </a:extLst>
          </p:cNvPr>
          <p:cNvSpPr>
            <a:spLocks noGrp="1"/>
          </p:cNvSpPr>
          <p:nvPr>
            <p:ph idx="1"/>
          </p:nvPr>
        </p:nvSpPr>
        <p:spPr/>
        <p:txBody>
          <a:bodyPr/>
          <a:lstStyle/>
          <a:p>
            <a:r>
              <a:rPr lang="en-US" dirty="0"/>
              <a:t>Hash Set</a:t>
            </a:r>
          </a:p>
          <a:p>
            <a:pPr lvl="1"/>
            <a:r>
              <a:rPr lang="en-US" dirty="0"/>
              <a:t>Kattis – </a:t>
            </a:r>
            <a:r>
              <a:rPr lang="en-US" dirty="0" err="1"/>
              <a:t>Shiritori</a:t>
            </a:r>
            <a:r>
              <a:rPr lang="en-US" dirty="0"/>
              <a:t> – </a:t>
            </a:r>
            <a:r>
              <a:rPr lang="en-US" dirty="0">
                <a:hlinkClick r:id="rId2"/>
              </a:rPr>
              <a:t>Link</a:t>
            </a:r>
            <a:r>
              <a:rPr lang="en-US" dirty="0"/>
              <a:t> </a:t>
            </a:r>
            <a:endParaRPr lang="LID4096" dirty="0"/>
          </a:p>
        </p:txBody>
      </p:sp>
      <p:pic>
        <p:nvPicPr>
          <p:cNvPr id="4" name="Picture 3">
            <a:extLst>
              <a:ext uri="{FF2B5EF4-FFF2-40B4-BE49-F238E27FC236}">
                <a16:creationId xmlns:a16="http://schemas.microsoft.com/office/drawing/2014/main" id="{0CFF0557-D05D-318B-1915-6462CDFBA5F2}"/>
              </a:ext>
            </a:extLst>
          </p:cNvPr>
          <p:cNvPicPr/>
          <p:nvPr/>
        </p:nvPicPr>
        <p:blipFill>
          <a:blip r:embed="rId3"/>
          <a:stretch/>
        </p:blipFill>
        <p:spPr>
          <a:xfrm>
            <a:off x="7090776" y="1825560"/>
            <a:ext cx="4435560" cy="4338000"/>
          </a:xfrm>
          <a:prstGeom prst="rect">
            <a:avLst/>
          </a:prstGeom>
          <a:ln w="0">
            <a:noFill/>
          </a:ln>
        </p:spPr>
      </p:pic>
    </p:spTree>
    <p:extLst>
      <p:ext uri="{BB962C8B-B14F-4D97-AF65-F5344CB8AC3E}">
        <p14:creationId xmlns:p14="http://schemas.microsoft.com/office/powerpoint/2010/main" val="1771948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6E4-640B-A002-1F48-65CC502EC597}"/>
              </a:ext>
            </a:extLst>
          </p:cNvPr>
          <p:cNvSpPr>
            <a:spLocks noGrp="1"/>
          </p:cNvSpPr>
          <p:nvPr>
            <p:ph type="title"/>
          </p:nvPr>
        </p:nvSpPr>
        <p:spPr/>
        <p:txBody>
          <a:bodyPr/>
          <a:lstStyle/>
          <a:p>
            <a:r>
              <a:rPr lang="en-US" dirty="0"/>
              <a:t>Practice – Hash – </a:t>
            </a:r>
            <a:r>
              <a:rPr lang="en-US" dirty="0" err="1"/>
              <a:t>Shiritori</a:t>
            </a:r>
            <a:r>
              <a:rPr lang="en-US" dirty="0"/>
              <a:t> (Kattis)</a:t>
            </a:r>
            <a:endParaRPr lang="LID4096" dirty="0"/>
          </a:p>
        </p:txBody>
      </p:sp>
      <p:pic>
        <p:nvPicPr>
          <p:cNvPr id="1028" name="Picture 4">
            <a:extLst>
              <a:ext uri="{FF2B5EF4-FFF2-40B4-BE49-F238E27FC236}">
                <a16:creationId xmlns:a16="http://schemas.microsoft.com/office/drawing/2014/main" id="{CA1158DB-F950-2591-6FA5-963A19A67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2281238"/>
            <a:ext cx="7439025"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088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6E4-640B-A002-1F48-65CC502EC597}"/>
              </a:ext>
            </a:extLst>
          </p:cNvPr>
          <p:cNvSpPr>
            <a:spLocks noGrp="1"/>
          </p:cNvSpPr>
          <p:nvPr>
            <p:ph type="title"/>
          </p:nvPr>
        </p:nvSpPr>
        <p:spPr/>
        <p:txBody>
          <a:bodyPr/>
          <a:lstStyle/>
          <a:p>
            <a:r>
              <a:rPr lang="en-US" dirty="0"/>
              <a:t>Practice – Hash</a:t>
            </a:r>
            <a:endParaRPr lang="LID4096" dirty="0"/>
          </a:p>
        </p:txBody>
      </p:sp>
      <p:sp>
        <p:nvSpPr>
          <p:cNvPr id="3" name="Content Placeholder 2">
            <a:extLst>
              <a:ext uri="{FF2B5EF4-FFF2-40B4-BE49-F238E27FC236}">
                <a16:creationId xmlns:a16="http://schemas.microsoft.com/office/drawing/2014/main" id="{025FF281-6A6D-06C9-9DF3-E763EEFA98B7}"/>
              </a:ext>
            </a:extLst>
          </p:cNvPr>
          <p:cNvSpPr>
            <a:spLocks noGrp="1"/>
          </p:cNvSpPr>
          <p:nvPr>
            <p:ph idx="1"/>
          </p:nvPr>
        </p:nvSpPr>
        <p:spPr/>
        <p:txBody>
          <a:bodyPr/>
          <a:lstStyle/>
          <a:p>
            <a:r>
              <a:rPr lang="en-US" dirty="0"/>
              <a:t>Hash Set</a:t>
            </a:r>
          </a:p>
          <a:p>
            <a:pPr lvl="1"/>
            <a:r>
              <a:rPr lang="en-US" dirty="0"/>
              <a:t>Kattis – Bard - </a:t>
            </a:r>
            <a:r>
              <a:rPr lang="en-US" dirty="0">
                <a:hlinkClick r:id="rId2"/>
              </a:rPr>
              <a:t>Link</a:t>
            </a:r>
            <a:endParaRPr lang="LID4096" dirty="0"/>
          </a:p>
        </p:txBody>
      </p:sp>
      <p:pic>
        <p:nvPicPr>
          <p:cNvPr id="4" name="Picture 3">
            <a:extLst>
              <a:ext uri="{FF2B5EF4-FFF2-40B4-BE49-F238E27FC236}">
                <a16:creationId xmlns:a16="http://schemas.microsoft.com/office/drawing/2014/main" id="{0CFF0557-D05D-318B-1915-6462CDFBA5F2}"/>
              </a:ext>
            </a:extLst>
          </p:cNvPr>
          <p:cNvPicPr/>
          <p:nvPr/>
        </p:nvPicPr>
        <p:blipFill>
          <a:blip r:embed="rId3"/>
          <a:stretch/>
        </p:blipFill>
        <p:spPr>
          <a:xfrm>
            <a:off x="7090776" y="1825560"/>
            <a:ext cx="4435560" cy="4338000"/>
          </a:xfrm>
          <a:prstGeom prst="rect">
            <a:avLst/>
          </a:prstGeom>
          <a:ln w="0">
            <a:noFill/>
          </a:ln>
        </p:spPr>
      </p:pic>
    </p:spTree>
    <p:extLst>
      <p:ext uri="{BB962C8B-B14F-4D97-AF65-F5344CB8AC3E}">
        <p14:creationId xmlns:p14="http://schemas.microsoft.com/office/powerpoint/2010/main" val="186988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86E4-640B-A002-1F48-65CC502EC597}"/>
              </a:ext>
            </a:extLst>
          </p:cNvPr>
          <p:cNvSpPr>
            <a:spLocks noGrp="1"/>
          </p:cNvSpPr>
          <p:nvPr>
            <p:ph type="title"/>
          </p:nvPr>
        </p:nvSpPr>
        <p:spPr/>
        <p:txBody>
          <a:bodyPr/>
          <a:lstStyle/>
          <a:p>
            <a:r>
              <a:rPr lang="en-US" dirty="0"/>
              <a:t>Practice – Hash – Bard (Kattis)</a:t>
            </a:r>
            <a:endParaRPr lang="LID4096" dirty="0"/>
          </a:p>
        </p:txBody>
      </p:sp>
      <p:pic>
        <p:nvPicPr>
          <p:cNvPr id="1026" name="Picture 2">
            <a:extLst>
              <a:ext uri="{FF2B5EF4-FFF2-40B4-BE49-F238E27FC236}">
                <a16:creationId xmlns:a16="http://schemas.microsoft.com/office/drawing/2014/main" id="{A4612464-CB94-C1A4-AA66-1F24EB2FF7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2112" y="1690688"/>
            <a:ext cx="8867775"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611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Table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The Hash Table is advanced technology that allows to perform all operation with </a:t>
            </a:r>
            <a:r>
              <a:rPr lang="en-US" sz="2000" b="1" strike="noStrike" spc="-1" dirty="0">
                <a:latin typeface="Arial"/>
              </a:rPr>
              <a:t>average</a:t>
            </a:r>
            <a:r>
              <a:rPr lang="en-US" sz="2000" b="0" strike="noStrike" spc="-1" dirty="0">
                <a:latin typeface="Arial"/>
              </a:rPr>
              <a:t> </a:t>
            </a:r>
            <a:r>
              <a:rPr lang="en-US" sz="2000" b="1" strike="noStrike" spc="-1" dirty="0">
                <a:latin typeface="Arial"/>
              </a:rPr>
              <a:t>complexity</a:t>
            </a:r>
            <a:r>
              <a:rPr lang="en-US" sz="2000" b="0" strike="noStrike" spc="-1" dirty="0">
                <a:latin typeface="Arial"/>
              </a:rPr>
              <a:t> </a:t>
            </a:r>
            <a:r>
              <a:rPr lang="en-US" sz="2000" b="1" strike="noStrike" spc="-1" dirty="0">
                <a:latin typeface="Arial"/>
              </a:rPr>
              <a:t>O(1)</a:t>
            </a:r>
            <a:r>
              <a:rPr lang="en-US" sz="2000" b="0" strike="noStrike" spc="-1" dirty="0">
                <a:latin typeface="Arial"/>
              </a:rPr>
              <a:t>.</a:t>
            </a:r>
          </a:p>
          <a:p>
            <a:pPr marL="228600" indent="-228600">
              <a:lnSpc>
                <a:spcPct val="90000"/>
              </a:lnSpc>
              <a:spcBef>
                <a:spcPts val="1001"/>
              </a:spcBef>
              <a:buClr>
                <a:srgbClr val="000000"/>
              </a:buClr>
              <a:buFont typeface="Arial"/>
              <a:buChar char="•"/>
            </a:pPr>
            <a:r>
              <a:rPr lang="en-US" sz="2000" spc="-1" dirty="0">
                <a:latin typeface="Arial"/>
              </a:rPr>
              <a:t>The most important part of hash tables is to find a hash function that will allow us to have the </a:t>
            </a:r>
            <a:r>
              <a:rPr lang="en-US" sz="2000" b="1" spc="-1" dirty="0">
                <a:latin typeface="Arial"/>
              </a:rPr>
              <a:t>average complexity O(1).</a:t>
            </a:r>
          </a:p>
          <a:p>
            <a:pPr marL="228600" indent="-228600">
              <a:lnSpc>
                <a:spcPct val="90000"/>
              </a:lnSpc>
              <a:spcBef>
                <a:spcPts val="1001"/>
              </a:spcBef>
              <a:buClr>
                <a:srgbClr val="000000"/>
              </a:buClr>
              <a:buFont typeface="Arial"/>
              <a:buChar char="•"/>
            </a:pPr>
            <a:r>
              <a:rPr lang="en-US" sz="2000" b="1" strike="noStrike" spc="-1" dirty="0">
                <a:latin typeface="Arial"/>
              </a:rPr>
              <a:t>In worse case</a:t>
            </a:r>
            <a:r>
              <a:rPr lang="en-US" sz="2000" b="0" strike="noStrike" spc="-1" dirty="0">
                <a:latin typeface="Arial"/>
              </a:rPr>
              <a:t>, </a:t>
            </a:r>
            <a:r>
              <a:rPr lang="en-US" sz="2000" spc="-1" dirty="0">
                <a:latin typeface="Arial"/>
              </a:rPr>
              <a:t>when hash points to the same element, </a:t>
            </a:r>
            <a:r>
              <a:rPr lang="en-US" sz="2000" b="1" spc="-1" dirty="0">
                <a:latin typeface="Arial"/>
              </a:rPr>
              <a:t>the complexity will be like list </a:t>
            </a:r>
            <a:r>
              <a:rPr lang="el-GR" sz="2000" b="1" spc="-1" dirty="0">
                <a:latin typeface="Arial"/>
              </a:rPr>
              <a:t>Θ</a:t>
            </a:r>
            <a:r>
              <a:rPr lang="en-US" sz="2000" b="1" spc="-1" dirty="0">
                <a:latin typeface="Arial"/>
              </a:rPr>
              <a:t>(N)</a:t>
            </a:r>
            <a:r>
              <a:rPr lang="en-US" sz="2000" spc="-1" dirty="0">
                <a:latin typeface="Arial"/>
              </a:rPr>
              <a:t>.</a:t>
            </a:r>
            <a:endParaRPr lang="en-US" sz="20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2</a:t>
            </a:fld>
            <a:endParaRPr lang="en-US" sz="1200" b="0" strike="noStrike" spc="-1">
              <a:latin typeface="Times New Roman"/>
            </a:endParaRPr>
          </a:p>
        </p:txBody>
      </p:sp>
    </p:spTree>
    <p:extLst>
      <p:ext uri="{BB962C8B-B14F-4D97-AF65-F5344CB8AC3E}">
        <p14:creationId xmlns:p14="http://schemas.microsoft.com/office/powerpoint/2010/main" val="1962977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BE348-860E-E311-2A41-E1A67BA8C41E}"/>
              </a:ext>
            </a:extLst>
          </p:cNvPr>
          <p:cNvSpPr>
            <a:spLocks noGrp="1"/>
          </p:cNvSpPr>
          <p:nvPr>
            <p:ph type="title"/>
          </p:nvPr>
        </p:nvSpPr>
        <p:spPr/>
        <p:txBody>
          <a:bodyPr/>
          <a:lstStyle/>
          <a:p>
            <a:r>
              <a:rPr lang="en-US" dirty="0"/>
              <a:t>How to Learn and Practice</a:t>
            </a:r>
            <a:endParaRPr lang="LID4096" dirty="0"/>
          </a:p>
        </p:txBody>
      </p:sp>
      <p:sp>
        <p:nvSpPr>
          <p:cNvPr id="3" name="Content Placeholder 2">
            <a:extLst>
              <a:ext uri="{FF2B5EF4-FFF2-40B4-BE49-F238E27FC236}">
                <a16:creationId xmlns:a16="http://schemas.microsoft.com/office/drawing/2014/main" id="{84942C15-FD74-CA50-0337-4E02F1D53F14}"/>
              </a:ext>
            </a:extLst>
          </p:cNvPr>
          <p:cNvSpPr>
            <a:spLocks noGrp="1"/>
          </p:cNvSpPr>
          <p:nvPr>
            <p:ph idx="1"/>
          </p:nvPr>
        </p:nvSpPr>
        <p:spPr/>
        <p:txBody>
          <a:bodyPr/>
          <a:lstStyle/>
          <a:p>
            <a:r>
              <a:rPr lang="en-US" dirty="0"/>
              <a:t>As one of the recommendation is to use:</a:t>
            </a:r>
          </a:p>
          <a:p>
            <a:pPr lvl="1"/>
            <a:r>
              <a:rPr lang="en-US" dirty="0"/>
              <a:t>Book Competitive Programming 4</a:t>
            </a:r>
          </a:p>
          <a:p>
            <a:pPr lvl="2"/>
            <a:r>
              <a:rPr lang="en-US" dirty="0"/>
              <a:t>Kattis – </a:t>
            </a:r>
            <a:r>
              <a:rPr lang="en-US" dirty="0">
                <a:hlinkClick r:id="rId2"/>
              </a:rPr>
              <a:t>Link</a:t>
            </a:r>
            <a:endParaRPr lang="en-US" dirty="0"/>
          </a:p>
          <a:p>
            <a:pPr lvl="2"/>
            <a:r>
              <a:rPr lang="en-US" dirty="0"/>
              <a:t>Online Judge – </a:t>
            </a:r>
            <a:r>
              <a:rPr lang="en-US" dirty="0">
                <a:hlinkClick r:id="rId3"/>
              </a:rPr>
              <a:t>Link</a:t>
            </a:r>
            <a:endParaRPr lang="LID4096" dirty="0"/>
          </a:p>
        </p:txBody>
      </p:sp>
      <p:pic>
        <p:nvPicPr>
          <p:cNvPr id="5" name="Picture 4">
            <a:extLst>
              <a:ext uri="{FF2B5EF4-FFF2-40B4-BE49-F238E27FC236}">
                <a16:creationId xmlns:a16="http://schemas.microsoft.com/office/drawing/2014/main" id="{E0145DF7-FC3A-9ACB-71A1-0A9E733ED56C}"/>
              </a:ext>
            </a:extLst>
          </p:cNvPr>
          <p:cNvPicPr>
            <a:picLocks noChangeAspect="1"/>
          </p:cNvPicPr>
          <p:nvPr/>
        </p:nvPicPr>
        <p:blipFill>
          <a:blip r:embed="rId4"/>
          <a:stretch>
            <a:fillRect/>
          </a:stretch>
        </p:blipFill>
        <p:spPr>
          <a:xfrm>
            <a:off x="8407216" y="2801144"/>
            <a:ext cx="3048000" cy="2400300"/>
          </a:xfrm>
          <a:prstGeom prst="rect">
            <a:avLst/>
          </a:prstGeom>
        </p:spPr>
      </p:pic>
      <p:sp>
        <p:nvSpPr>
          <p:cNvPr id="6" name="TextBox 5">
            <a:extLst>
              <a:ext uri="{FF2B5EF4-FFF2-40B4-BE49-F238E27FC236}">
                <a16:creationId xmlns:a16="http://schemas.microsoft.com/office/drawing/2014/main" id="{E24AB473-3D99-ACAB-FA6C-128F6F06C490}"/>
              </a:ext>
            </a:extLst>
          </p:cNvPr>
          <p:cNvSpPr txBox="1"/>
          <p:nvPr/>
        </p:nvSpPr>
        <p:spPr>
          <a:xfrm>
            <a:off x="6652052" y="3742501"/>
            <a:ext cx="183813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a:t>Few Theory</a:t>
            </a:r>
            <a:endParaRPr lang="LID4096" dirty="0"/>
          </a:p>
        </p:txBody>
      </p:sp>
      <p:sp>
        <p:nvSpPr>
          <p:cNvPr id="7" name="TextBox 6">
            <a:extLst>
              <a:ext uri="{FF2B5EF4-FFF2-40B4-BE49-F238E27FC236}">
                <a16:creationId xmlns:a16="http://schemas.microsoft.com/office/drawing/2014/main" id="{77AE0E61-EF81-BA7B-8761-D12973AA8DD8}"/>
              </a:ext>
            </a:extLst>
          </p:cNvPr>
          <p:cNvSpPr txBox="1"/>
          <p:nvPr/>
        </p:nvSpPr>
        <p:spPr>
          <a:xfrm>
            <a:off x="6652052" y="4172567"/>
            <a:ext cx="1838130"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a:t>A Lot of Practice</a:t>
            </a:r>
            <a:endParaRPr lang="LID4096" dirty="0"/>
          </a:p>
        </p:txBody>
      </p:sp>
      <p:pic>
        <p:nvPicPr>
          <p:cNvPr id="10" name="Picture 9">
            <a:extLst>
              <a:ext uri="{FF2B5EF4-FFF2-40B4-BE49-F238E27FC236}">
                <a16:creationId xmlns:a16="http://schemas.microsoft.com/office/drawing/2014/main" id="{F1008F7D-92A7-5282-2AB2-74FB530E8B90}"/>
              </a:ext>
            </a:extLst>
          </p:cNvPr>
          <p:cNvPicPr>
            <a:picLocks noChangeAspect="1"/>
          </p:cNvPicPr>
          <p:nvPr/>
        </p:nvPicPr>
        <p:blipFill>
          <a:blip r:embed="rId5"/>
          <a:stretch>
            <a:fillRect/>
          </a:stretch>
        </p:blipFill>
        <p:spPr>
          <a:xfrm>
            <a:off x="2835583" y="3845390"/>
            <a:ext cx="2067951" cy="2400300"/>
          </a:xfrm>
          <a:prstGeom prst="rect">
            <a:avLst/>
          </a:prstGeom>
        </p:spPr>
      </p:pic>
      <p:sp>
        <p:nvSpPr>
          <p:cNvPr id="11" name="TextBox 10">
            <a:extLst>
              <a:ext uri="{FF2B5EF4-FFF2-40B4-BE49-F238E27FC236}">
                <a16:creationId xmlns:a16="http://schemas.microsoft.com/office/drawing/2014/main" id="{40C03438-F4F0-9444-D495-9F63A29AB692}"/>
              </a:ext>
            </a:extLst>
          </p:cNvPr>
          <p:cNvSpPr txBox="1"/>
          <p:nvPr/>
        </p:nvSpPr>
        <p:spPr>
          <a:xfrm>
            <a:off x="1093711" y="5034031"/>
            <a:ext cx="2002067"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pPr algn="ctr"/>
            <a:r>
              <a:rPr lang="en-US" dirty="0"/>
              <a:t>A Lot of Theory</a:t>
            </a:r>
            <a:endParaRPr lang="LID4096" dirty="0"/>
          </a:p>
        </p:txBody>
      </p:sp>
      <p:sp>
        <p:nvSpPr>
          <p:cNvPr id="12" name="TextBox 11">
            <a:extLst>
              <a:ext uri="{FF2B5EF4-FFF2-40B4-BE49-F238E27FC236}">
                <a16:creationId xmlns:a16="http://schemas.microsoft.com/office/drawing/2014/main" id="{B042D853-A868-8BA8-9EB4-244C627EC625}"/>
              </a:ext>
            </a:extLst>
          </p:cNvPr>
          <p:cNvSpPr txBox="1"/>
          <p:nvPr/>
        </p:nvSpPr>
        <p:spPr>
          <a:xfrm>
            <a:off x="1093711" y="5463961"/>
            <a:ext cx="2002067"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dirty="0"/>
              <a:t>Almost No Practice</a:t>
            </a:r>
            <a:endParaRPr lang="LID4096" dirty="0"/>
          </a:p>
        </p:txBody>
      </p:sp>
    </p:spTree>
    <p:extLst>
      <p:ext uri="{BB962C8B-B14F-4D97-AF65-F5344CB8AC3E}">
        <p14:creationId xmlns:p14="http://schemas.microsoft.com/office/powerpoint/2010/main" val="24821621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57178-6AF4-DE69-DC73-5751782600AC}"/>
              </a:ext>
            </a:extLst>
          </p:cNvPr>
          <p:cNvSpPr>
            <a:spLocks noGrp="1"/>
          </p:cNvSpPr>
          <p:nvPr>
            <p:ph type="title"/>
          </p:nvPr>
        </p:nvSpPr>
        <p:spPr/>
        <p:txBody>
          <a:bodyPr/>
          <a:lstStyle/>
          <a:p>
            <a:r>
              <a:rPr lang="en-US" dirty="0" err="1"/>
              <a:t>Hometask</a:t>
            </a:r>
            <a:endParaRPr lang="LID4096" dirty="0"/>
          </a:p>
        </p:txBody>
      </p:sp>
      <p:sp>
        <p:nvSpPr>
          <p:cNvPr id="3" name="Content Placeholder 2">
            <a:extLst>
              <a:ext uri="{FF2B5EF4-FFF2-40B4-BE49-F238E27FC236}">
                <a16:creationId xmlns:a16="http://schemas.microsoft.com/office/drawing/2014/main" id="{66BE68A5-FD64-F823-7163-3F766B8FD24A}"/>
              </a:ext>
            </a:extLst>
          </p:cNvPr>
          <p:cNvSpPr>
            <a:spLocks noGrp="1"/>
          </p:cNvSpPr>
          <p:nvPr>
            <p:ph idx="1"/>
          </p:nvPr>
        </p:nvSpPr>
        <p:spPr/>
        <p:txBody>
          <a:bodyPr/>
          <a:lstStyle/>
          <a:p>
            <a:r>
              <a:rPr lang="en-US" dirty="0"/>
              <a:t>Kattis – Recount – </a:t>
            </a:r>
            <a:r>
              <a:rPr lang="en-US" dirty="0">
                <a:hlinkClick r:id="rId2"/>
              </a:rPr>
              <a:t>Link</a:t>
            </a:r>
            <a:r>
              <a:rPr lang="en-US" dirty="0"/>
              <a:t> </a:t>
            </a:r>
          </a:p>
          <a:p>
            <a:pPr lvl="1"/>
            <a:r>
              <a:rPr lang="en-US" dirty="0"/>
              <a:t>Difficulty: 2.1 Easy</a:t>
            </a:r>
          </a:p>
          <a:p>
            <a:pPr lvl="1"/>
            <a:r>
              <a:rPr lang="en-US" dirty="0"/>
              <a:t>Topic: Hash Maps</a:t>
            </a:r>
            <a:endParaRPr lang="LID4096" dirty="0"/>
          </a:p>
        </p:txBody>
      </p:sp>
      <p:pic>
        <p:nvPicPr>
          <p:cNvPr id="4" name="Picture 3">
            <a:extLst>
              <a:ext uri="{FF2B5EF4-FFF2-40B4-BE49-F238E27FC236}">
                <a16:creationId xmlns:a16="http://schemas.microsoft.com/office/drawing/2014/main" id="{8F8EAE82-3A9A-C4E5-68DD-95F5E3D40A8E}"/>
              </a:ext>
            </a:extLst>
          </p:cNvPr>
          <p:cNvPicPr/>
          <p:nvPr/>
        </p:nvPicPr>
        <p:blipFill>
          <a:blip r:embed="rId3"/>
          <a:stretch/>
        </p:blipFill>
        <p:spPr>
          <a:xfrm>
            <a:off x="7090776" y="1825560"/>
            <a:ext cx="4435560" cy="4338000"/>
          </a:xfrm>
          <a:prstGeom prst="rect">
            <a:avLst/>
          </a:prstGeom>
          <a:ln w="0">
            <a:noFill/>
          </a:ln>
        </p:spPr>
      </p:pic>
    </p:spTree>
    <p:extLst>
      <p:ext uri="{BB962C8B-B14F-4D97-AF65-F5344CB8AC3E}">
        <p14:creationId xmlns:p14="http://schemas.microsoft.com/office/powerpoint/2010/main" val="425832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Array as Hash Table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When the range of possible keys is not big enough, then pure array can be used: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3</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2657327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Quiz 1</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Suppose we have S elements and array with length M. How to find the element with the biggest key value and what is complexity in the worth case?</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4</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2709381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Quiz 2</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b="0" strike="noStrike" spc="-1" dirty="0">
                <a:latin typeface="Arial"/>
              </a:rPr>
              <a:t>Propose an implementation of the hash table when keys might have the same value. Insertion, Remove, Search should be O(1) when a pointer to the element is used.</a:t>
            </a: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5</a:t>
            </a:fld>
            <a:endParaRPr lang="en-US" sz="1200" b="0" strike="noStrike" spc="-1">
              <a:latin typeface="Times New Roman"/>
            </a:endParaRPr>
          </a:p>
        </p:txBody>
      </p:sp>
      <p:pic>
        <p:nvPicPr>
          <p:cNvPr id="3" name="Picture 2" descr="Diagram&#10;&#10;Description automatically generated">
            <a:extLst>
              <a:ext uri="{FF2B5EF4-FFF2-40B4-BE49-F238E27FC236}">
                <a16:creationId xmlns:a16="http://schemas.microsoft.com/office/drawing/2014/main" id="{5E203063-2271-278C-D7CE-5ECDA2BD3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202" y="2541841"/>
            <a:ext cx="5248275" cy="3438525"/>
          </a:xfrm>
          <a:prstGeom prst="rect">
            <a:avLst/>
          </a:prstGeom>
        </p:spPr>
      </p:pic>
    </p:spTree>
    <p:extLst>
      <p:ext uri="{BB962C8B-B14F-4D97-AF65-F5344CB8AC3E}">
        <p14:creationId xmlns:p14="http://schemas.microsoft.com/office/powerpoint/2010/main" val="398371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Array as Hash Table – Disadvantage</a:t>
            </a:r>
            <a:endParaRPr lang="en-US" sz="4400" b="0" strike="noStrike" spc="-1" dirty="0">
              <a:latin typeface="Arial"/>
            </a:endParaRPr>
          </a:p>
        </p:txBody>
      </p:sp>
      <p:sp>
        <p:nvSpPr>
          <p:cNvPr id="79" name="PlaceHolder 2"/>
          <p:cNvSpPr>
            <a:spLocks noGrp="1"/>
          </p:cNvSpPr>
          <p:nvPr>
            <p:ph/>
          </p:nvPr>
        </p:nvSpPr>
        <p:spPr>
          <a:xfrm>
            <a:off x="838080" y="1825560"/>
            <a:ext cx="10514520" cy="4350240"/>
          </a:xfrm>
          <a:prstGeom prst="rect">
            <a:avLst/>
          </a:prstGeom>
          <a:noFill/>
          <a:ln w="0">
            <a:noFill/>
          </a:ln>
        </p:spPr>
        <p:txBody>
          <a:bodyPr lIns="90000" tIns="45000" rIns="90000" bIns="45000" anchor="t">
            <a:noAutofit/>
          </a:bodyPr>
          <a:lstStyle/>
          <a:p>
            <a:pPr marL="228600" indent="-228600">
              <a:lnSpc>
                <a:spcPct val="90000"/>
              </a:lnSpc>
              <a:spcBef>
                <a:spcPts val="1001"/>
              </a:spcBef>
              <a:buClr>
                <a:srgbClr val="000000"/>
              </a:buClr>
              <a:buFont typeface="Arial"/>
              <a:buChar char="•"/>
            </a:pPr>
            <a:r>
              <a:rPr lang="en-US" sz="2000" spc="-1" dirty="0">
                <a:latin typeface="Arial"/>
              </a:rPr>
              <a:t>When the set of possible keys is too big, then it might be not possible to represent the hash table as an array with direct address. Or it might not efficient, for example:</a:t>
            </a:r>
          </a:p>
          <a:p>
            <a:pPr lvl="1">
              <a:spcBef>
                <a:spcPts val="1001"/>
              </a:spcBef>
              <a:buClr>
                <a:srgbClr val="000000"/>
              </a:buClr>
              <a:buFont typeface="Arial"/>
              <a:buChar char="•"/>
            </a:pPr>
            <a:r>
              <a:rPr lang="en-US" sz="1600" spc="-1" dirty="0">
                <a:latin typeface="Arial"/>
              </a:rPr>
              <a:t>The number of possible keys is too big.</a:t>
            </a:r>
          </a:p>
          <a:p>
            <a:pPr lvl="1">
              <a:spcBef>
                <a:spcPts val="1001"/>
              </a:spcBef>
              <a:buClr>
                <a:srgbClr val="000000"/>
              </a:buClr>
              <a:buFont typeface="Arial"/>
              <a:buChar char="•"/>
            </a:pPr>
            <a:r>
              <a:rPr lang="en-US" sz="1600" b="0" strike="noStrike" spc="-1" dirty="0">
                <a:latin typeface="Arial"/>
              </a:rPr>
              <a:t>The number of </a:t>
            </a:r>
            <a:r>
              <a:rPr lang="en-US" sz="1600" spc="-1" dirty="0">
                <a:latin typeface="Arial"/>
              </a:rPr>
              <a:t>keys in use is really small.</a:t>
            </a:r>
            <a:endParaRPr lang="en-US" sz="16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6</a:t>
            </a:fld>
            <a:endParaRPr lang="en-US" sz="1200" b="0" strike="noStrike" spc="-1">
              <a:latin typeface="Times New Roman"/>
            </a:endParaRPr>
          </a:p>
        </p:txBody>
      </p:sp>
      <p:sp>
        <p:nvSpPr>
          <p:cNvPr id="2" name="Rectangle 1">
            <a:extLst>
              <a:ext uri="{FF2B5EF4-FFF2-40B4-BE49-F238E27FC236}">
                <a16:creationId xmlns:a16="http://schemas.microsoft.com/office/drawing/2014/main" id="{6CD57153-4B2C-94B1-7709-1DCE35EA466A}"/>
              </a:ext>
            </a:extLst>
          </p:cNvPr>
          <p:cNvSpPr/>
          <p:nvPr/>
        </p:nvSpPr>
        <p:spPr>
          <a:xfrm>
            <a:off x="5528952" y="2670048"/>
            <a:ext cx="5668200" cy="3639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Need to allocate huge array to keep few keys inside</a:t>
            </a:r>
            <a:endParaRPr lang="LID4096" dirty="0"/>
          </a:p>
        </p:txBody>
      </p:sp>
      <p:sp>
        <p:nvSpPr>
          <p:cNvPr id="4" name="Rectangle 3">
            <a:extLst>
              <a:ext uri="{FF2B5EF4-FFF2-40B4-BE49-F238E27FC236}">
                <a16:creationId xmlns:a16="http://schemas.microsoft.com/office/drawing/2014/main" id="{090EA8B4-0ECA-7D85-3A6C-3DC8CEDC6AE2}"/>
              </a:ext>
            </a:extLst>
          </p:cNvPr>
          <p:cNvSpPr/>
          <p:nvPr/>
        </p:nvSpPr>
        <p:spPr>
          <a:xfrm>
            <a:off x="3261240" y="4027212"/>
            <a:ext cx="5668200" cy="36396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 this case, hash table are going to be more efficient</a:t>
            </a:r>
            <a:endParaRPr lang="LID4096" dirty="0"/>
          </a:p>
        </p:txBody>
      </p:sp>
    </p:spTree>
    <p:extLst>
      <p:ext uri="{BB962C8B-B14F-4D97-AF65-F5344CB8AC3E}">
        <p14:creationId xmlns:p14="http://schemas.microsoft.com/office/powerpoint/2010/main" val="266516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z="4400" b="0" strike="noStrike" spc="-1" dirty="0">
                <a:solidFill>
                  <a:srgbClr val="000000"/>
                </a:solidFill>
                <a:latin typeface="Calibri Light"/>
              </a:rPr>
              <a:t>Hash Table</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7</a:t>
            </a:fld>
            <a:endParaRPr lang="en-US" sz="1200" b="0" strike="noStrike" spc="-1">
              <a:latin typeface="Times New Roman"/>
            </a:endParaRPr>
          </a:p>
        </p:txBody>
      </p:sp>
      <p:pic>
        <p:nvPicPr>
          <p:cNvPr id="5" name="Picture 4" descr="Diagram&#10;&#10;Description automatically generated">
            <a:extLst>
              <a:ext uri="{FF2B5EF4-FFF2-40B4-BE49-F238E27FC236}">
                <a16:creationId xmlns:a16="http://schemas.microsoft.com/office/drawing/2014/main" id="{455EC2B0-8562-4BB1-2432-BB7374FC1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7075" y="1870200"/>
            <a:ext cx="6105525" cy="3724275"/>
          </a:xfrm>
          <a:prstGeom prst="rect">
            <a:avLst/>
          </a:prstGeom>
        </p:spPr>
      </p:pic>
      <p:sp>
        <p:nvSpPr>
          <p:cNvPr id="8" name="TextBox 7">
            <a:extLst>
              <a:ext uri="{FF2B5EF4-FFF2-40B4-BE49-F238E27FC236}">
                <a16:creationId xmlns:a16="http://schemas.microsoft.com/office/drawing/2014/main" id="{73D1B275-A897-DE84-DC1F-D4EC7F7E1F4C}"/>
              </a:ext>
            </a:extLst>
          </p:cNvPr>
          <p:cNvSpPr txBox="1"/>
          <p:nvPr/>
        </p:nvSpPr>
        <p:spPr>
          <a:xfrm>
            <a:off x="884593" y="1825560"/>
            <a:ext cx="4556087" cy="1015663"/>
          </a:xfrm>
          <a:prstGeom prst="rect">
            <a:avLst/>
          </a:prstGeom>
          <a:noFill/>
        </p:spPr>
        <p:txBody>
          <a:bodyPr wrap="square" rtlCol="0">
            <a:spAutoFit/>
          </a:bodyPr>
          <a:lstStyle/>
          <a:p>
            <a:r>
              <a:rPr lang="en-US" sz="2000" dirty="0"/>
              <a:t>Since the size of T is always smaller than the number of all possible keys, then collisions are always expected.</a:t>
            </a:r>
            <a:endParaRPr lang="LID4096" sz="2000" dirty="0"/>
          </a:p>
        </p:txBody>
      </p:sp>
    </p:spTree>
    <p:extLst>
      <p:ext uri="{BB962C8B-B14F-4D97-AF65-F5344CB8AC3E}">
        <p14:creationId xmlns:p14="http://schemas.microsoft.com/office/powerpoint/2010/main" val="314582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Collision Resolution by Chaining</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8</a:t>
            </a:fld>
            <a:endParaRPr lang="en-US" sz="1200" b="0" strike="noStrike" spc="-1" dirty="0">
              <a:latin typeface="Times New Roman"/>
            </a:endParaRPr>
          </a:p>
        </p:txBody>
      </p:sp>
      <p:pic>
        <p:nvPicPr>
          <p:cNvPr id="3" name="Picture 2" descr="Diagram&#10;&#10;Description automatically generated">
            <a:extLst>
              <a:ext uri="{FF2B5EF4-FFF2-40B4-BE49-F238E27FC236}">
                <a16:creationId xmlns:a16="http://schemas.microsoft.com/office/drawing/2014/main" id="{036BCCE7-6419-FF73-B666-53CA939905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3075" y="1689480"/>
            <a:ext cx="7629525" cy="3724275"/>
          </a:xfrm>
          <a:prstGeom prst="rect">
            <a:avLst/>
          </a:prstGeom>
        </p:spPr>
      </p:pic>
      <p:sp>
        <p:nvSpPr>
          <p:cNvPr id="4" name="TextBox 3">
            <a:extLst>
              <a:ext uri="{FF2B5EF4-FFF2-40B4-BE49-F238E27FC236}">
                <a16:creationId xmlns:a16="http://schemas.microsoft.com/office/drawing/2014/main" id="{65031287-3E05-8E3C-BEA0-CCDFB57AC33B}"/>
              </a:ext>
            </a:extLst>
          </p:cNvPr>
          <p:cNvSpPr txBox="1"/>
          <p:nvPr/>
        </p:nvSpPr>
        <p:spPr>
          <a:xfrm>
            <a:off x="884593" y="1825560"/>
            <a:ext cx="4556087" cy="707886"/>
          </a:xfrm>
          <a:prstGeom prst="rect">
            <a:avLst/>
          </a:prstGeom>
          <a:noFill/>
        </p:spPr>
        <p:txBody>
          <a:bodyPr wrap="square" rtlCol="0">
            <a:spAutoFit/>
          </a:bodyPr>
          <a:lstStyle/>
          <a:p>
            <a:r>
              <a:rPr lang="en-US" sz="2000" dirty="0"/>
              <a:t>The average complexity depends on the implementation of hash function.</a:t>
            </a:r>
            <a:endParaRPr lang="LID4096" sz="2000" dirty="0"/>
          </a:p>
        </p:txBody>
      </p:sp>
      <p:sp>
        <p:nvSpPr>
          <p:cNvPr id="6" name="TextBox 5">
            <a:extLst>
              <a:ext uri="{FF2B5EF4-FFF2-40B4-BE49-F238E27FC236}">
                <a16:creationId xmlns:a16="http://schemas.microsoft.com/office/drawing/2014/main" id="{2198255B-EFAE-CEFE-8C4A-CEB4D351BFDB}"/>
              </a:ext>
            </a:extLst>
          </p:cNvPr>
          <p:cNvSpPr txBox="1"/>
          <p:nvPr/>
        </p:nvSpPr>
        <p:spPr>
          <a:xfrm>
            <a:off x="884592" y="5195892"/>
            <a:ext cx="6704928" cy="707886"/>
          </a:xfrm>
          <a:prstGeom prst="rect">
            <a:avLst/>
          </a:prstGeom>
          <a:noFill/>
        </p:spPr>
        <p:txBody>
          <a:bodyPr wrap="square" rtlCol="0">
            <a:spAutoFit/>
          </a:bodyPr>
          <a:lstStyle/>
          <a:p>
            <a:r>
              <a:rPr lang="en-US" sz="2000" dirty="0"/>
              <a:t>In case of uniform distribution: </a:t>
            </a:r>
            <a:r>
              <a:rPr lang="en-US" sz="2000" b="1" dirty="0"/>
              <a:t>T[</a:t>
            </a:r>
            <a:r>
              <a:rPr lang="en-US" sz="2000" b="1" dirty="0" err="1"/>
              <a:t>i</a:t>
            </a:r>
            <a:r>
              <a:rPr lang="en-US" sz="2000" b="1" dirty="0"/>
              <a:t>] = N/M</a:t>
            </a:r>
            <a:r>
              <a:rPr lang="en-US" sz="2000" dirty="0"/>
              <a:t>, where </a:t>
            </a:r>
            <a:r>
              <a:rPr lang="en-US" sz="2000" b="1" dirty="0"/>
              <a:t>M</a:t>
            </a:r>
            <a:r>
              <a:rPr lang="en-US" sz="2000" dirty="0"/>
              <a:t> size of the table, and </a:t>
            </a:r>
            <a:r>
              <a:rPr lang="en-US" sz="2000" b="1" dirty="0"/>
              <a:t>N</a:t>
            </a:r>
            <a:r>
              <a:rPr lang="en-US" sz="2000" dirty="0"/>
              <a:t> the number of possible keys.</a:t>
            </a:r>
            <a:endParaRPr lang="LID4096" sz="2000" dirty="0"/>
          </a:p>
        </p:txBody>
      </p:sp>
    </p:spTree>
    <p:extLst>
      <p:ext uri="{BB962C8B-B14F-4D97-AF65-F5344CB8AC3E}">
        <p14:creationId xmlns:p14="http://schemas.microsoft.com/office/powerpoint/2010/main" val="76452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Autofit/>
          </a:bodyPr>
          <a:lstStyle/>
          <a:p>
            <a:pPr>
              <a:lnSpc>
                <a:spcPct val="90000"/>
              </a:lnSpc>
            </a:pPr>
            <a:r>
              <a:rPr lang="en-US" spc="-1" dirty="0">
                <a:solidFill>
                  <a:srgbClr val="000000"/>
                </a:solidFill>
                <a:latin typeface="Calibri Light"/>
              </a:rPr>
              <a:t>Collision Resolution by Chaining - Example</a:t>
            </a:r>
            <a:endParaRPr lang="en-US" sz="4400" b="0" strike="noStrike" spc="-1" dirty="0">
              <a:latin typeface="Arial"/>
            </a:endParaRPr>
          </a:p>
        </p:txBody>
      </p:sp>
      <p:sp>
        <p:nvSpPr>
          <p:cNvPr id="80" name="PlaceHolder 3"/>
          <p:cNvSpPr>
            <a:spLocks noGrp="1"/>
          </p:cNvSpPr>
          <p:nvPr>
            <p:ph type="sldNum"/>
          </p:nvPr>
        </p:nvSpPr>
        <p:spPr>
          <a:xfrm>
            <a:off x="8610480" y="6356520"/>
            <a:ext cx="2742120" cy="363960"/>
          </a:xfrm>
          <a:prstGeom prst="rect">
            <a:avLst/>
          </a:prstGeom>
          <a:noFill/>
          <a:ln w="0">
            <a:noFill/>
          </a:ln>
        </p:spPr>
        <p:txBody>
          <a:bodyPr lIns="90000" tIns="45000" rIns="90000" bIns="45000" anchor="ctr">
            <a:noAutofit/>
          </a:bodyPr>
          <a:lstStyle/>
          <a:p>
            <a:pPr algn="r">
              <a:lnSpc>
                <a:spcPct val="100000"/>
              </a:lnSpc>
            </a:pPr>
            <a:fld id="{DCFAF3A8-F82E-4F88-8F99-752D3B43D7B7}" type="slidenum">
              <a:rPr lang="en-US" sz="1200" b="0" strike="noStrike" spc="-1">
                <a:solidFill>
                  <a:srgbClr val="8B8B8B"/>
                </a:solidFill>
                <a:latin typeface="Calibri"/>
              </a:rPr>
              <a:t>9</a:t>
            </a:fld>
            <a:endParaRPr lang="en-US" sz="1200" b="0" strike="noStrike" spc="-1" dirty="0">
              <a:latin typeface="Times New Roman"/>
            </a:endParaRPr>
          </a:p>
        </p:txBody>
      </p:sp>
      <p:pic>
        <p:nvPicPr>
          <p:cNvPr id="5" name="Picture 4" descr="Diagram&#10;&#10;Description automatically generated">
            <a:extLst>
              <a:ext uri="{FF2B5EF4-FFF2-40B4-BE49-F238E27FC236}">
                <a16:creationId xmlns:a16="http://schemas.microsoft.com/office/drawing/2014/main" id="{F756882D-28E5-1839-51BF-C4A7CF677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0168" y="2281088"/>
            <a:ext cx="6867525" cy="3724275"/>
          </a:xfrm>
          <a:prstGeom prst="rect">
            <a:avLst/>
          </a:prstGeom>
        </p:spPr>
      </p:pic>
      <p:sp>
        <p:nvSpPr>
          <p:cNvPr id="4" name="TextBox 3">
            <a:extLst>
              <a:ext uri="{FF2B5EF4-FFF2-40B4-BE49-F238E27FC236}">
                <a16:creationId xmlns:a16="http://schemas.microsoft.com/office/drawing/2014/main" id="{65031287-3E05-8E3C-BEA0-CCDFB57AC33B}"/>
              </a:ext>
            </a:extLst>
          </p:cNvPr>
          <p:cNvSpPr txBox="1"/>
          <p:nvPr/>
        </p:nvSpPr>
        <p:spPr>
          <a:xfrm>
            <a:off x="884593" y="1825560"/>
            <a:ext cx="6128855" cy="1015663"/>
          </a:xfrm>
          <a:prstGeom prst="rect">
            <a:avLst/>
          </a:prstGeom>
          <a:noFill/>
        </p:spPr>
        <p:txBody>
          <a:bodyPr wrap="square" rtlCol="0">
            <a:spAutoFit/>
          </a:bodyPr>
          <a:lstStyle/>
          <a:p>
            <a:r>
              <a:rPr lang="en-US" sz="2000" dirty="0"/>
              <a:t>Table size: </a:t>
            </a:r>
            <a:r>
              <a:rPr lang="en-US" sz="2000" i="1" dirty="0"/>
              <a:t>9</a:t>
            </a:r>
            <a:r>
              <a:rPr lang="en-US" sz="2000" dirty="0"/>
              <a:t>;</a:t>
            </a:r>
          </a:p>
          <a:p>
            <a:r>
              <a:rPr lang="en-US" sz="2000" dirty="0"/>
              <a:t>Hash function: </a:t>
            </a:r>
            <a:r>
              <a:rPr lang="en-US" sz="2000" i="1" dirty="0"/>
              <a:t>h(k) = k mod 9;</a:t>
            </a:r>
          </a:p>
          <a:p>
            <a:r>
              <a:rPr lang="en-US" sz="2000" dirty="0"/>
              <a:t>Elements to insert: </a:t>
            </a:r>
            <a:r>
              <a:rPr lang="en-US" sz="2000" i="1" dirty="0"/>
              <a:t>5, 28, 19, 15, 20, 33, 12, 17, 10;</a:t>
            </a:r>
            <a:endParaRPr lang="LID4096" sz="2000" i="1" dirty="0"/>
          </a:p>
        </p:txBody>
      </p:sp>
    </p:spTree>
    <p:extLst>
      <p:ext uri="{BB962C8B-B14F-4D97-AF65-F5344CB8AC3E}">
        <p14:creationId xmlns:p14="http://schemas.microsoft.com/office/powerpoint/2010/main" val="723368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954</Words>
  <Application>Microsoft Office PowerPoint</Application>
  <PresentationFormat>Widescreen</PresentationFormat>
  <Paragraphs>116</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Competitive Programming</vt:lpstr>
      <vt:lpstr>Hash Table</vt:lpstr>
      <vt:lpstr>Array as Hash Table</vt:lpstr>
      <vt:lpstr>Quiz 1</vt:lpstr>
      <vt:lpstr>Quiz 2</vt:lpstr>
      <vt:lpstr>Array as Hash Table – Disadvantage</vt:lpstr>
      <vt:lpstr>Hash Table</vt:lpstr>
      <vt:lpstr>Collision Resolution by Chaining</vt:lpstr>
      <vt:lpstr>Collision Resolution by Chaining - Example</vt:lpstr>
      <vt:lpstr>Hash Functions</vt:lpstr>
      <vt:lpstr>Collision Resolution in Open Addressing</vt:lpstr>
      <vt:lpstr>Open Addressing Example</vt:lpstr>
      <vt:lpstr>C++ (Visual Studio 2022) Implementation</vt:lpstr>
      <vt:lpstr>C++ Hash Function Example</vt:lpstr>
      <vt:lpstr>C# Hash Table Implementation</vt:lpstr>
      <vt:lpstr>Practice – Hash</vt:lpstr>
      <vt:lpstr>Practice – Hash – Shiritori (Kattis)</vt:lpstr>
      <vt:lpstr>Practice – Hash</vt:lpstr>
      <vt:lpstr>Practice – Hash – Bard (Kattis)</vt:lpstr>
      <vt:lpstr>How to Learn and Practice</vt:lpstr>
      <vt:lpstr>Hometask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Programming</dc:title>
  <dc:creator>Novikov, Andrei</dc:creator>
  <cp:lastModifiedBy>Novikov, Andrei</cp:lastModifiedBy>
  <cp:revision>18</cp:revision>
  <dcterms:created xsi:type="dcterms:W3CDTF">2023-04-21T08:47:38Z</dcterms:created>
  <dcterms:modified xsi:type="dcterms:W3CDTF">2024-10-23T13:53:13Z</dcterms:modified>
</cp:coreProperties>
</file>