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2" r:id="rId3"/>
    <p:sldId id="297" r:id="rId4"/>
    <p:sldId id="301" r:id="rId5"/>
    <p:sldId id="310" r:id="rId6"/>
    <p:sldId id="313" r:id="rId7"/>
    <p:sldId id="264" r:id="rId8"/>
    <p:sldId id="312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6:43:17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817 1 24575,'7'10'0,"0"0"0,-1 1 0,1 0 0,-2 0 0,8 22 0,0-1 0,2 6 0,-3 1 0,14 69 0,-20-80 0,-3-17 0,0 1 0,-1 0 0,-1 0 0,0 0 0,0 0 0,-1 0 0,-1 0 0,0 0 0,0 0 0,-1 0 0,-1-1 0,0 1 0,-1-1 0,0 1 0,-1-1 0,0 0 0,0-1 0,-1 1 0,-1-1 0,0 0 0,0-1 0,-16 16 0,-6 2 0,-2-2 0,0-1 0,-2-1 0,-37 19 0,0 1 0,42-27 0,-47 19 0,0 1 0,49-19 0,22-13 0,0 0 0,-1-1 0,1 0 0,-1 0 0,0 0 0,0-1 0,0 0 0,0 0 0,0 0 0,-1 0 0,-6 0 0,11-2 0,1 0 0,-1 0 0,0 0 0,1-1 0,-1 1 0,0 0 0,1-1 0,-1 1 0,0-1 0,1 1 0,-1-1 0,0 1 0,1-1 0,-1 1 0,1-1 0,-1 1 0,1-1 0,0 0 0,-1 1 0,1-1 0,0 0 0,-1 1 0,1-1 0,0 0 0,0 0 0,-1 1 0,1-1 0,0 0 0,0 0 0,0 1 0,0-1 0,0 0 0,0 0 0,0 1 0,0-1 0,1 0 0,-1 0 0,0 1 0,0-1 0,1 0 0,-1 0 0,0 1 0,1-2 0,17-39 0,-15 34 0,18-38 0,-7 11 0,29-47 0,-40 75 0,0 0 0,0-1 0,0 1 0,-1-1 0,0 1 0,0-1 0,-1 0 0,0 0 0,0 0 0,-1 0 0,1 0 0,-2-8 0,1 14 0,0 1 0,0-1 0,0 1 0,0 0 0,0-1 0,0 1 0,0 0 0,0-1 0,-1 1 0,1-1 0,0 1 0,0 0 0,0-1 0,0 1 0,-1 0 0,1-1 0,0 1 0,0 0 0,-1 0 0,1-1 0,0 1 0,0 0 0,-1 0 0,1-1 0,0 1 0,-1 0 0,1 0 0,0 0 0,-1-1 0,1 1 0,0 0 0,-1 0 0,1 0 0,-1 0 0,0 0 0,-14 7 0,-15 22 0,27-26 0,-19 17 0,-45 34 0,2-4 0,59-45 0,-34 31 0,-2-1 0,-73 44 0,114-78 0,-1-1 0,1 0 0,0 1 0,0 0 0,0-1 0,0 1 0,0 0 0,-1-1 0,1 1 0,0 0 0,0 0 0,1 0 0,-1 0 0,0 0 0,0 0 0,0 0 0,1 0 0,-1 0 0,0 0 0,1 0 0,-1 1 0,1-1 0,0 0 0,-1 0 0,1 1 0,0 1 0,0-2 0,1 0 0,0 1 0,0-1 0,0 0 0,0 0 0,0 0 0,0 1 0,0-1 0,0 0 0,1-1 0,-1 1 0,0 0 0,1 0 0,-1 0 0,0-1 0,1 1 0,-1-1 0,2 1 0,12 4 0,-1-2 0,0 1 0,23 1 0,181-5 0,-2 1 0,-200 2 0,0 0 0,0 1 0,0 0 0,18 9 0,46 12 0,-60-20-1365,-4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6:43:19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1761 45 24575,'-35'-1'0,"0"2"0,0 2 0,-48 9 0,-18 1 0,72-11 0,-45 9 0,-169 40 0,14-15 0,191-29 0,0 1 0,-47 16 0,45-11 0,-63 11 0,81-19 0,0 1 0,0 0 0,0 2 0,1 1 0,0 1 0,-36 22 0,-4 2 0,55-31 0,-1-1 0,1 1 0,-1-1 0,0-1 0,0 1 0,-14 0 0,20-2 0,0 1 0,-1-1 0,1 0 0,0-1 0,0 1 0,0 0 0,0 0 0,0 0 0,0-1 0,0 1 0,0 0 0,0-1 0,0 1 0,0-1 0,0 1 0,0-1 0,0 1 0,0-1 0,0 0 0,-1-1 0,2 1 0,0 0 0,-1-1 0,1 1 0,0 0 0,0 0 0,0-1 0,0 1 0,0 0 0,0-1 0,0 1 0,0 0 0,1-1 0,-1 1 0,0 0 0,1 0 0,-1-1 0,1 1 0,-1 0 0,1 0 0,0 0 0,0 0 0,0-2 0,6-4 0,-1-1 0,1 1 0,0 0 0,0 1 0,1-1 0,0 1 0,12-7 0,27-21 0,-23 14 0,1 1 0,1 1 0,30-15 0,42-30 0,-73 47 0,17-11 0,-40 25 0,0 1 0,0-1 0,0 0 0,0 0 0,0 1 0,0-1 0,-1 0 0,1 0 0,-1-1 0,0 1 0,1 0 0,-1 0 0,1-5 0,-2 7 0,1-1 0,-1 1 0,0-1 0,0 1 0,0 0 0,0-1 0,0 1 0,0-1 0,0 1 0,-1-1 0,1 1 0,0 0 0,0-1 0,0 1 0,0-1 0,0 1 0,-1 0 0,1-1 0,0 1 0,0 0 0,-1-1 0,1 1 0,0 0 0,-1-1 0,1 1 0,0 0 0,-1-1 0,1 1 0,0 0 0,-1 0 0,1 0 0,0-1 0,-1 1 0,1 0 0,-1 0 0,1 0 0,-1 0 0,1 0 0,0 0 0,-1 0 0,1 0 0,-1 0 0,1 0 0,-1 0 0,1 0 0,0 0 0,-1 0 0,1 0 0,-1 0 0,1 0 0,0 1 0,-1-1 0,1 0 0,-1 0 0,1 1 0,0-1 0,-1 0 0,1 1 0,-30 14 0,26-13 0,-206 104 0,184-92 0,-2-1 0,-32 10 0,32-12 0,0 0 0,-31 18 0,-112 54 0,166-81 0,1 0 0,0 1 0,0-1 0,1 1 0,-1 0 0,1 1 0,-1-1 0,1 0 0,-4 7 0,7-10 0,-1 1 0,1-1 0,0 1 0,-1 0 0,1-1 0,0 1 0,0-1 0,0 1 0,0 0 0,-1-1 0,1 1 0,0 0 0,0-1 0,0 1 0,0 0 0,0-1 0,1 1 0,-1 0 0,0-1 0,0 1 0,0-1 0,1 1 0,-1 0 0,0-1 0,0 1 0,1 0 0,1 0 0,-1 1 0,1-1 0,-1 0 0,1 0 0,0 0 0,-1-1 0,1 1 0,0 0 0,-1-1 0,1 1 0,0-1 0,0 1 0,0-1 0,2 0 0,49 5 0,1-3 0,64-5 0,-8 0 0,-73 3 0,-1-1 0,-1 2 0,1 1 0,58 11 0,42 3-1365,-119-11-5461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0T16:43:21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2269 0 24575,'-1'2'0,"1"0"0,-1-1 0,0 1 0,0-1 0,0 1 0,0-1 0,0 1 0,0-1 0,0 0 0,-1 1 0,1-1 0,0 0 0,-1 0 0,1 0 0,-1 0 0,1 0 0,-4 1 0,-29 14 0,-13 0 0,-67 34 0,76-33 0,-73 22 0,77-29 0,1 1 0,-1 3 0,-32 17 0,45-20 0,0-1 0,0-2 0,-1 0 0,-41 10 0,-92 5 0,131-18 0,1 0 0,0 2 0,-36 14 0,13-5 0,24-9 0,-2-2 0,1-1 0,-45 3 0,37-5 0,-44 9 0,19-3 0,43-7 0,1 1 0,-1 0 0,1 0 0,0 2 0,-22 7 0,18-4 0,0-1 0,-1 0 0,0-2 0,0 0 0,-1-1 0,-27 2 0,-112-7 0,63-1 0,46 3 0,12-1 0,-1 1 0,0 2 0,-69 13 0,91-11 0,-1-1 0,1-1 0,-1 0 0,0-1 0,1-1 0,-24-1 0,39 1 0,0 0 0,-1 0 0,1 0 0,-1 0 0,1-1 0,-1 1 0,1 0 0,-1 0 0,1 0 0,0 0 0,-1 0 0,1 0 0,-1-1 0,1 1 0,0 0 0,-1 0 0,1-1 0,0 1 0,-1 0 0,1-1 0,0 1 0,-1 0 0,1-1 0,0 1 0,-1 0 0,1-1 0,0 1 0,0 0 0,0-1 0,-1 1 0,1-1 0,0 1 0,0-1 0,0 1 0,0 0 0,0-1 0,0 1 0,0-1 0,0 1 0,0-1 0,0 1 0,0-1 0,0 1 0,0 0 0,0-1 0,1 1 0,-1-1 0,0 1 0,0-1 0,0 1 0,1 0 0,-1-1 0,0 1 0,0 0 0,1-1 0,-1 1 0,0 0 0,1-1 0,-1 1 0,0 0 0,1 0 0,-1-1 0,1 1 0,25-19 0,21 2 0,23-10 0,64-43 0,-87 47 0,-40 21 0,1 0 0,-1-1 0,0 0 0,-1-1 0,1 0 0,0 0 0,-1 0 0,0-1 0,0 1 0,-1-2 0,1 1 0,5-8 0,-11 13 0,-1-1 0,1 1 0,-1-1 0,0 1 0,1 0 0,-1-1 0,0 1 0,1 0 0,-1 0 0,0-1 0,1 1 0,-1 0 0,0 0 0,0 0 0,1 0 0,-1 0 0,0 0 0,0 0 0,1 0 0,-1 0 0,0 0 0,1 1 0,-1-1 0,0 0 0,0 0 0,1 1 0,-1-1 0,0 0 0,1 1 0,-2 0 0,-32 9 0,32-9 0,-45 15 0,1 2 0,-59 31 0,16-8 0,65-32 0,1 1 0,-42 25 0,64-34 0,0-1 0,0 0 0,0 1 0,0-1 0,0 1 0,0-1 0,0 1 0,1 0 0,-1-1 0,0 1 0,0 0 0,0-1 0,1 1 0,-1 0 0,0 0 0,1 0 0,-1 0 0,1 0 0,-1-1 0,1 1 0,-1 0 0,1 0 0,0 0 0,-1 0 0,1 0 0,0 0 0,0 1 0,0-1 0,0 0 0,0 0 0,0 0 0,0 0 0,0 0 0,0 0 0,1 0 0,-1 0 0,0 0 0,1 0 0,-1 0 0,0 0 0,1 0 0,0 0 0,-1 0 0,1-1 0,-1 1 0,1 0 0,0 0 0,0 0 0,-1-1 0,1 1 0,0 0 0,0-1 0,0 1 0,0-1 0,0 1 0,0-1 0,0 1 0,0-1 0,1 1 0,13 5 0,0 0 0,0-1 0,21 5 0,-13-4 0,43 19 0,-33-12 0,59 15 0,-62-20 0,0 1 0,-1 2 0,37 20 0,-21-11 0,-20-6-5,-1 0-1,-1 1 0,0 2 1,-1 0-1,35 37 1,3 0-1327,-42-39-5494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24D9-B593-4007-B997-C9B101480C9E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3EE99-0021-4C6C-93E9-AA02B873B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592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87A0F-3D95-4489-B4EF-186214A6599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666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194-5902-B1F4-1C04-E72F12BA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943EB-9B7B-952D-38C8-63618B497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2847-31BF-9609-B852-BF6E64C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501E-8B45-B03D-CB82-55EC7F46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16A5E-AE70-7A29-E035-0CCB6104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037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B8DD-3FC8-CE0F-2D92-B8562741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90BDF-B036-DDD4-AE7D-C9AEE159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A586-5D32-5728-A988-92B8A6BE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9F7F-C751-F0F6-E2D6-0A94EB23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611D-4E64-E6FD-6E7C-3C5C4DE5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01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20421-3224-1100-C06F-7C1659092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BF139-49B6-502D-B1CA-F26D3447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D3E7-E157-4B97-1BAD-81568A1F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3580-04D9-2C48-F91C-1CE7344D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B1AE-2A40-7197-4A81-965BD3D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82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165D-4A31-DDFC-1431-19705D6B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0418-6332-7387-B828-40783AF5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16EB-4A8D-8248-74B7-2B83314F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5209-CE47-1F2A-C1C4-72E4B6A9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B0D3-BFA4-C7AF-DF72-0B1F3C6B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47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4533-F100-BF75-461B-44E34166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DD54-3582-049A-6DCD-1162DD7D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2CDE-BE78-5774-EE19-2CCA2AEB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2314-23A9-BE0B-3D3F-A0879EBE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897E-A38B-42E3-9580-685E1105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397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AB8F-3E56-9BAE-D324-1FD4B2E5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09B9-9456-EDDD-D6B5-99E10D04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F95-CE33-9F20-BE61-CC76CAE7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54F7-2C47-B8AC-D737-3B62995F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176A-DAEF-93BA-05F5-1E3BF88D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1234C-8210-AD07-E45A-BADF8F28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0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5BD5-8B9A-58D6-D7AD-6ED8FEA5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6D04-012E-F92F-8681-17127398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F8A00-B75E-B1E3-B2A5-F0F831B4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024A4-92FE-A7E1-BEAC-A9FCAC1C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E9803-F612-B267-63F3-B8A4F6AFA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CAC55-C43A-7785-347C-A5AF5037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7013E-64CE-AA08-45CF-787AC215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4514A-7567-D543-CF29-CC1EF760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6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995D-CDAD-28C3-3740-E6047EC4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F7804-4A57-DB90-984A-055EA6DB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43840-CB0B-BC64-F66A-04863B32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76FC-1086-4112-3AD4-5C72E072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47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4D978-BDCF-FE09-0F47-4F3EC675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F893B-130B-D6EA-881D-DAB3932C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2A7E-6605-520E-DB7B-A333E603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059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2170-7C25-26E8-20A6-8BA85EF1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0B9B-C6B7-C880-4411-D8E47C50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B536D-4241-EF64-5CED-E7E34456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AD2B7-0FC7-20D2-B34B-8E0669F9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7795-06A3-7358-1148-B6F1FAA5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960F5-F691-F28D-AF67-6AF60995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2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A855-F9CF-76F9-A277-8D62FBA2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0439C-335D-304D-1C80-D29F43757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8DA27-6A78-51FB-C286-B00A133D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C63E-B6BC-67CA-1DAF-4CF1096D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06F7-CD8E-2457-C941-1F7D0F31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0C2A-EDEA-712A-6C4B-7AC6A3FB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816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5531C-EA13-E1CA-1339-222EC6D6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1B3D-E91C-9050-586D-A5561446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C5EB-12EF-05DC-EF3C-00B56626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3735-B8BA-25E7-24A4-92C32886E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2C3D-B90E-CA18-F073-93C8997DE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11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.kattis.com/problems/joinstring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index.php" TargetMode="External"/><Relationship Id="rId2" Type="http://schemas.openxmlformats.org/officeDocument/2006/relationships/hyperlink" Target="https://open.katti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hyperlink" Target="https://leetcod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.kattis.com/problems/basicinterpre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8A13-BB23-F625-B733-CF257CE04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139C-A150-9D21-D9A4-A0E80FE0B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 Sep. 2023</a:t>
            </a:r>
          </a:p>
          <a:p>
            <a:r>
              <a:rPr lang="en-US" dirty="0"/>
              <a:t>Andrei Novikov</a:t>
            </a:r>
          </a:p>
        </p:txBody>
      </p:sp>
    </p:spTree>
    <p:extLst>
      <p:ext uri="{BB962C8B-B14F-4D97-AF65-F5344CB8AC3E}">
        <p14:creationId xmlns:p14="http://schemas.microsoft.com/office/powerpoint/2010/main" val="41270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Hash Table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latin typeface="Arial"/>
              </a:rPr>
              <a:t>The Hash Table is advanced technology that allows to perform all operation with </a:t>
            </a:r>
            <a:r>
              <a:rPr lang="en-US" sz="2000" b="1" strike="noStrike" spc="-1" dirty="0">
                <a:latin typeface="Arial"/>
              </a:rPr>
              <a:t>average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>
                <a:latin typeface="Arial"/>
              </a:rPr>
              <a:t>complexity</a:t>
            </a:r>
            <a:r>
              <a:rPr lang="en-US" sz="2000" b="0" strike="noStrike" spc="-1" dirty="0">
                <a:latin typeface="Arial"/>
              </a:rPr>
              <a:t> </a:t>
            </a:r>
            <a:r>
              <a:rPr lang="en-US" sz="2000" b="1" strike="noStrike" spc="-1" dirty="0">
                <a:latin typeface="Arial"/>
              </a:rPr>
              <a:t>O(1)</a:t>
            </a:r>
            <a:r>
              <a:rPr lang="en-US" sz="2000" b="0" strike="noStrike" spc="-1" dirty="0">
                <a:latin typeface="Arial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Arial"/>
              </a:rPr>
              <a:t>The most important part of hash tables is to find a hash function that will allow us to have the </a:t>
            </a:r>
            <a:r>
              <a:rPr lang="en-US" sz="2000" b="1" spc="-1" dirty="0">
                <a:latin typeface="Arial"/>
              </a:rPr>
              <a:t>average complexity O(1).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latin typeface="Arial"/>
              </a:rPr>
              <a:t>In worse case</a:t>
            </a:r>
            <a:r>
              <a:rPr lang="en-US" sz="2000" b="0" strike="noStrike" spc="-1" dirty="0">
                <a:latin typeface="Arial"/>
              </a:rPr>
              <a:t>, </a:t>
            </a:r>
            <a:r>
              <a:rPr lang="en-US" sz="2000" spc="-1" dirty="0">
                <a:latin typeface="Arial"/>
              </a:rPr>
              <a:t>when hash points to the same element, </a:t>
            </a:r>
            <a:r>
              <a:rPr lang="en-US" sz="2000" b="1" spc="-1" dirty="0">
                <a:latin typeface="Arial"/>
              </a:rPr>
              <a:t>the complexity will be like list </a:t>
            </a:r>
            <a:r>
              <a:rPr lang="el-GR" sz="2000" b="1" spc="-1" dirty="0">
                <a:latin typeface="Arial"/>
              </a:rPr>
              <a:t>Θ</a:t>
            </a:r>
            <a:r>
              <a:rPr lang="en-US" sz="2000" b="1" spc="-1" dirty="0">
                <a:latin typeface="Arial"/>
              </a:rPr>
              <a:t>(N)</a:t>
            </a:r>
            <a:r>
              <a:rPr lang="en-US" sz="2000" spc="-1" dirty="0">
                <a:latin typeface="Arial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297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latin typeface="Calibri Light"/>
              </a:rPr>
              <a:t>Collision Resolution by Chaining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 dirty="0">
              <a:latin typeface="Times New Roman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36BCCE7-6419-FF73-B666-53CA93990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75" y="1689480"/>
            <a:ext cx="7629525" cy="3724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31287-3E05-8E3C-BEA0-CCDFB57AC33B}"/>
              </a:ext>
            </a:extLst>
          </p:cNvPr>
          <p:cNvSpPr txBox="1"/>
          <p:nvPr/>
        </p:nvSpPr>
        <p:spPr>
          <a:xfrm>
            <a:off x="884593" y="1825560"/>
            <a:ext cx="455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average complexity depends on the implementation of hash function.</a:t>
            </a:r>
            <a:endParaRPr lang="LID4096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8255B-EFAE-CEFE-8C4A-CEB4D351BFDB}"/>
              </a:ext>
            </a:extLst>
          </p:cNvPr>
          <p:cNvSpPr txBox="1"/>
          <p:nvPr/>
        </p:nvSpPr>
        <p:spPr>
          <a:xfrm>
            <a:off x="884592" y="5195892"/>
            <a:ext cx="6704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case of uniform distribution: </a:t>
            </a:r>
            <a:r>
              <a:rPr lang="en-US" sz="2000" b="1" dirty="0"/>
              <a:t>T[</a:t>
            </a:r>
            <a:r>
              <a:rPr lang="en-US" sz="2000" b="1" dirty="0" err="1"/>
              <a:t>i</a:t>
            </a:r>
            <a:r>
              <a:rPr lang="en-US" sz="2000" b="1" dirty="0"/>
              <a:t>] = N/M</a:t>
            </a:r>
            <a:r>
              <a:rPr lang="en-US" sz="2000" dirty="0"/>
              <a:t>, where </a:t>
            </a:r>
            <a:r>
              <a:rPr lang="en-US" sz="2000" b="1" dirty="0"/>
              <a:t>M</a:t>
            </a:r>
            <a:r>
              <a:rPr lang="en-US" sz="2000" dirty="0"/>
              <a:t> size of the table, and </a:t>
            </a:r>
            <a:r>
              <a:rPr lang="en-US" sz="2000" b="1" dirty="0"/>
              <a:t>N</a:t>
            </a:r>
            <a:r>
              <a:rPr lang="en-US" sz="2000" dirty="0"/>
              <a:t> the number of possible keys.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7645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latin typeface="Calibri Light"/>
              </a:rPr>
              <a:t>C++ (Visual Studio 2022) Implementation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Simplified scheme of the implementation in C++ (Visual Studio 2022):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293117A-2D84-855F-7157-37ED2976B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65" y="2871406"/>
            <a:ext cx="3819525" cy="2962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9DFAA4-DFAB-2FAF-3D6A-E8248715861B}"/>
              </a:ext>
            </a:extLst>
          </p:cNvPr>
          <p:cNvSpPr txBox="1"/>
          <p:nvPr/>
        </p:nvSpPr>
        <p:spPr>
          <a:xfrm>
            <a:off x="838080" y="2569654"/>
            <a:ext cx="4556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Structure: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List of elements;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Vector of pairs (buckets);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Hash function;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Total elements;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Maximum loading factor [0, 1];</a:t>
            </a:r>
            <a:endParaRPr lang="LID4096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118EE-B7A4-7181-70F0-0AA310226F35}"/>
              </a:ext>
            </a:extLst>
          </p:cNvPr>
          <p:cNvSpPr txBox="1"/>
          <p:nvPr/>
        </p:nvSpPr>
        <p:spPr>
          <a:xfrm>
            <a:off x="9011668" y="4572654"/>
            <a:ext cx="1750819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Buckets: vector</a:t>
            </a:r>
            <a:endParaRPr lang="LID4096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E7B91-C829-78F3-A5F1-5EC1C24961D7}"/>
              </a:ext>
            </a:extLst>
          </p:cNvPr>
          <p:cNvSpPr txBox="1"/>
          <p:nvPr/>
        </p:nvSpPr>
        <p:spPr>
          <a:xfrm>
            <a:off x="8610480" y="2457820"/>
            <a:ext cx="1575935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Elements: list</a:t>
            </a:r>
            <a:endParaRPr lang="LID4096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B9494-5DB0-FE14-9264-437F85B5A271}"/>
              </a:ext>
            </a:extLst>
          </p:cNvPr>
          <p:cNvSpPr txBox="1"/>
          <p:nvPr/>
        </p:nvSpPr>
        <p:spPr>
          <a:xfrm>
            <a:off x="7738753" y="3895843"/>
            <a:ext cx="2895719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Bucket description: pair&lt;&gt;</a:t>
            </a:r>
            <a:endParaRPr lang="LID4096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40C27E-E7E7-FFBB-C093-591B7CDA0E12}"/>
                  </a:ext>
                </a:extLst>
              </p14:cNvPr>
              <p14:cNvContentPartPr/>
              <p14:nvPr/>
            </p14:nvContentPartPr>
            <p14:xfrm>
              <a:off x="9828576" y="2779416"/>
              <a:ext cx="340200" cy="370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40C27E-E7E7-FFBB-C093-591B7CDA0E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9936" y="2770776"/>
                <a:ext cx="3578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D3515C-AE04-35C8-78CB-DCA1D814026D}"/>
                  </a:ext>
                </a:extLst>
              </p14:cNvPr>
              <p14:cNvContentPartPr/>
              <p14:nvPr/>
            </p14:nvContentPartPr>
            <p14:xfrm>
              <a:off x="7065216" y="4007376"/>
              <a:ext cx="634320" cy="147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D3515C-AE04-35C8-78CB-DCA1D81402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6216" y="3998736"/>
                <a:ext cx="6519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B9C877-C5F2-6612-0E0F-8D51972C5D69}"/>
                  </a:ext>
                </a:extLst>
              </p14:cNvPr>
              <p14:cNvContentPartPr/>
              <p14:nvPr/>
            </p14:nvContentPartPr>
            <p14:xfrm>
              <a:off x="8793576" y="4891896"/>
              <a:ext cx="816840" cy="311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B9C877-C5F2-6612-0E0F-8D51972C5D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84936" y="4882896"/>
                <a:ext cx="834480" cy="3290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B04F3C9-A5EA-EE87-E96A-D31B923F6100}"/>
              </a:ext>
            </a:extLst>
          </p:cNvPr>
          <p:cNvSpPr txBox="1"/>
          <p:nvPr/>
        </p:nvSpPr>
        <p:spPr>
          <a:xfrm>
            <a:off x="1354235" y="4972891"/>
            <a:ext cx="381304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Chaining Approach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309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Implement Own Hash Map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21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Let's implement own hash map and compare it with C++ implementation.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Collision resolution</a:t>
            </a:r>
            <a:r>
              <a:rPr lang="en-US" dirty="0"/>
              <a:t>: chaining;</a:t>
            </a:r>
          </a:p>
          <a:p>
            <a:r>
              <a:rPr lang="en-US" b="1" dirty="0"/>
              <a:t>Hash</a:t>
            </a:r>
            <a:r>
              <a:rPr lang="en-US" dirty="0"/>
              <a:t>: key % </a:t>
            </a:r>
            <a:r>
              <a:rPr lang="en-US" dirty="0" err="1"/>
              <a:t>bucket_size</a:t>
            </a:r>
            <a:r>
              <a:rPr lang="en-US" dirty="0"/>
              <a:t>;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F0557-D05D-318B-1915-6462CDFBA5F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7194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Interesting 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85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have time, let’s look into one of the Kattis problems and discuss it:</a:t>
            </a:r>
          </a:p>
          <a:p>
            <a:r>
              <a:rPr lang="en-US" dirty="0"/>
              <a:t>Join Strings –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F0557-D05D-318B-1915-6462CDFBA5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9567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E348-860E-E311-2A41-E1A67BA8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and Practice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2C15-FD74-CA50-0337-4E02F1D5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one of the recommendation is to use:</a:t>
            </a:r>
          </a:p>
          <a:p>
            <a:pPr lvl="1"/>
            <a:r>
              <a:rPr lang="en-US" dirty="0"/>
              <a:t>Book Competitive Programming 4</a:t>
            </a:r>
          </a:p>
          <a:p>
            <a:pPr lvl="2"/>
            <a:r>
              <a:rPr lang="en-US" dirty="0"/>
              <a:t>Kattis –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lvl="2"/>
            <a:r>
              <a:rPr lang="en-US" dirty="0"/>
              <a:t>Online Judge –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pPr lvl="1"/>
            <a:r>
              <a:rPr lang="en-US" dirty="0" err="1"/>
              <a:t>LeetCode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Link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45DF7-FC3A-9ACB-71A1-0A9E733ED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216" y="2801144"/>
            <a:ext cx="30480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AB473-3D99-ACAB-FA6C-128F6F06C490}"/>
              </a:ext>
            </a:extLst>
          </p:cNvPr>
          <p:cNvSpPr txBox="1"/>
          <p:nvPr/>
        </p:nvSpPr>
        <p:spPr>
          <a:xfrm>
            <a:off x="6652052" y="3742501"/>
            <a:ext cx="183813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Few Theory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E0E61-EF81-BA7B-8761-D12973AA8DD8}"/>
              </a:ext>
            </a:extLst>
          </p:cNvPr>
          <p:cNvSpPr txBox="1"/>
          <p:nvPr/>
        </p:nvSpPr>
        <p:spPr>
          <a:xfrm>
            <a:off x="6652052" y="4172567"/>
            <a:ext cx="183813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Practice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08F7D-92A7-5282-2AB2-74FB530E8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2836" y="3957877"/>
            <a:ext cx="2067951" cy="240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C03438-F4F0-9444-D495-9F63A29AB692}"/>
              </a:ext>
            </a:extLst>
          </p:cNvPr>
          <p:cNvSpPr txBox="1"/>
          <p:nvPr/>
        </p:nvSpPr>
        <p:spPr>
          <a:xfrm>
            <a:off x="1093711" y="5034031"/>
            <a:ext cx="200206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Theory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2D853-A868-8BA8-9EB4-244C627EC625}"/>
              </a:ext>
            </a:extLst>
          </p:cNvPr>
          <p:cNvSpPr txBox="1"/>
          <p:nvPr/>
        </p:nvSpPr>
        <p:spPr>
          <a:xfrm>
            <a:off x="1093711" y="5463961"/>
            <a:ext cx="200206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Almost No Practice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216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7178-6AF4-DE69-DC73-57517826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Hometask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68A5-FD64-F823-7163-3F766B8F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 – BASIC Interpreter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Difficulty: 5.5 Hard</a:t>
            </a:r>
          </a:p>
          <a:p>
            <a:pPr lvl="1"/>
            <a:r>
              <a:rPr lang="en-US" dirty="0"/>
              <a:t>Topic: Hash Based Structures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EAE82-3A9A-C4E5-68DD-95F5E3D40A8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25832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300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Competitive Programming</vt:lpstr>
      <vt:lpstr>Hash Table</vt:lpstr>
      <vt:lpstr>Collision Resolution by Chaining</vt:lpstr>
      <vt:lpstr>C++ (Visual Studio 2022) Implementation</vt:lpstr>
      <vt:lpstr>Practice – Implement Own Hash Map</vt:lpstr>
      <vt:lpstr>Practice – Interesting Problem</vt:lpstr>
      <vt:lpstr>How to Learn and Practice</vt:lpstr>
      <vt:lpstr>Hometask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23</cp:revision>
  <dcterms:created xsi:type="dcterms:W3CDTF">2023-04-21T08:47:38Z</dcterms:created>
  <dcterms:modified xsi:type="dcterms:W3CDTF">2024-10-23T13:53:32Z</dcterms:modified>
</cp:coreProperties>
</file>