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3" r:id="rId3"/>
    <p:sldId id="292" r:id="rId4"/>
    <p:sldId id="314" r:id="rId5"/>
    <p:sldId id="315" r:id="rId6"/>
    <p:sldId id="316" r:id="rId7"/>
    <p:sldId id="317" r:id="rId8"/>
    <p:sldId id="318" r:id="rId9"/>
    <p:sldId id="319" r:id="rId10"/>
    <p:sldId id="2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hyperlink" Target="https://leetcod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supercomp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supercompu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moviecoll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oviecolle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oviecolle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14 Sep.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Look at the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Let's look into the problem and </a:t>
            </a:r>
            <a:r>
              <a:rPr lang="en-US" sz="2400" b="1" dirty="0"/>
              <a:t>discuss how to solve it</a:t>
            </a:r>
            <a:r>
              <a:rPr lang="en-US" sz="2400" dirty="0"/>
              <a:t>:</a:t>
            </a:r>
          </a:p>
          <a:p>
            <a:r>
              <a:rPr lang="en-US" sz="2400" dirty="0"/>
              <a:t>Kattis. Supercomputer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39E4D-D7C7-D67D-14A4-39A4105B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24" y="3647145"/>
            <a:ext cx="4979456" cy="2098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567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Question to think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spc="-1" dirty="0"/>
              <a:t>Suppose we have an array: </a:t>
            </a:r>
            <a:r>
              <a:rPr lang="en-US" sz="2400" b="1" spc="-1" dirty="0"/>
              <a:t>[ 2, 4, 5, 1, 0, 5, …, ki]</a:t>
            </a:r>
            <a:r>
              <a:rPr lang="en-US" sz="2400" spc="-1" dirty="0"/>
              <a:t>, where </a:t>
            </a:r>
            <a:r>
              <a:rPr lang="en-US" sz="2400" b="1" spc="-1" dirty="0"/>
              <a:t>ki ∈ Z</a:t>
            </a:r>
            <a:r>
              <a:rPr lang="en-US" sz="2400" spc="-1" dirty="0"/>
              <a:t> (any integers).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400" b="0" strike="noStrike" spc="-1" dirty="0"/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/>
              <a:t>How </a:t>
            </a:r>
            <a:r>
              <a:rPr lang="en-US" sz="2400" spc="-1" dirty="0"/>
              <a:t>efficient to get sum in ranges?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spc="-1" dirty="0"/>
              <a:t>For example, sum of range </a:t>
            </a:r>
            <a:r>
              <a:rPr lang="en-US" sz="2400" b="1" spc="-1" dirty="0"/>
              <a:t>(1, 5) = 4 + 5 + 1 + 0 + 5 = 15 </a:t>
            </a:r>
            <a:r>
              <a:rPr lang="en-US" sz="2400" spc="-1" dirty="0"/>
              <a:t>and </a:t>
            </a:r>
            <a:r>
              <a:rPr lang="en-US" sz="2400" b="1" spc="-1" dirty="0"/>
              <a:t>(7, 10)</a:t>
            </a:r>
            <a:r>
              <a:rPr lang="en-US" sz="2400" spc="-1" dirty="0"/>
              <a:t>.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spc="-1" dirty="0"/>
              <a:t>What if the array can be updated at any time?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400" b="0" strike="noStrike" spc="-1" dirty="0"/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spc="-1" dirty="0"/>
              <a:t>How efficiently update a region by the same value?</a:t>
            </a:r>
          </a:p>
          <a:p>
            <a:pPr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/>
              <a:t>For example, by </a:t>
            </a:r>
            <a:r>
              <a:rPr lang="en-US" sz="2400" b="1" spc="-1" dirty="0"/>
              <a:t>+10</a:t>
            </a:r>
            <a:r>
              <a:rPr lang="en-US" sz="2400" spc="-1" dirty="0"/>
              <a:t> to elements in range </a:t>
            </a:r>
            <a:r>
              <a:rPr lang="en-US" sz="2400" b="1" spc="-1" dirty="0"/>
              <a:t>(1, 4)</a:t>
            </a:r>
            <a:r>
              <a:rPr lang="en-US" sz="2400" spc="-1" dirty="0"/>
              <a:t> to get </a:t>
            </a:r>
            <a:r>
              <a:rPr lang="en-US" sz="2400" b="1" spc="-1" dirty="0"/>
              <a:t>[ 2, </a:t>
            </a:r>
            <a:r>
              <a:rPr lang="en-US" sz="2400" b="1" spc="-1" dirty="0">
                <a:solidFill>
                  <a:schemeClr val="accent2">
                    <a:lumMod val="75000"/>
                  </a:schemeClr>
                </a:solidFill>
              </a:rPr>
              <a:t>14, 15, 11, 10</a:t>
            </a:r>
            <a:r>
              <a:rPr lang="en-US" sz="2400" b="1" spc="-1" dirty="0"/>
              <a:t>, 5, …]</a:t>
            </a:r>
            <a:r>
              <a:rPr lang="en-US" sz="2400" spc="-1" dirty="0"/>
              <a:t>.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z="2000" spc="-1" dirty="0"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29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Binary Indexed Tree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7EAC0-6564-91A0-B43B-EA92A1E7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455" y="559790"/>
            <a:ext cx="6172000" cy="3463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12CAD-C801-0B8F-C7D5-A32EB1DA9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70" y="3669863"/>
            <a:ext cx="9598769" cy="268665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E7889-47AB-51B1-7B36-7F68E5E4DD70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342399" cy="1603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There is a special structure to solve the mentioned problems that is called </a:t>
            </a:r>
            <a:r>
              <a:rPr lang="en-US" sz="2400" b="1" dirty="0"/>
              <a:t>Binary Indexed Tree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78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Now Solve the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Supercomputer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39E4D-D7C7-D67D-14A4-39A4105BC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424" y="3647145"/>
            <a:ext cx="4979456" cy="2098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85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read about Binary Indexed Tree?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Competitive Programming 4</a:t>
            </a:r>
          </a:p>
          <a:p>
            <a:pPr lvl="1"/>
            <a:r>
              <a:rPr lang="en-US" sz="2000" dirty="0"/>
              <a:t>Chapter 4. Chapter 2.4.3.</a:t>
            </a:r>
          </a:p>
          <a:p>
            <a:pPr lvl="1"/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r>
              <a:rPr lang="en-US" dirty="0"/>
              <a:t> to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CEAFC-8A7D-6EA5-C01D-D2A847F9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70" y="2468971"/>
            <a:ext cx="5997964" cy="37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4FC15-B041-D5B4-8B33-D24A6BB04FD6}"/>
              </a:ext>
            </a:extLst>
          </p:cNvPr>
          <p:cNvSpPr txBox="1"/>
          <p:nvPr/>
        </p:nvSpPr>
        <p:spPr>
          <a:xfrm>
            <a:off x="838201" y="3664167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Use Binary Indexed Tree to count elements in front of it – O(log(N))</a:t>
            </a:r>
            <a:endParaRPr lang="LID4096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1429-0C40-DF89-86ED-EC67B4DCE0F7}"/>
              </a:ext>
            </a:extLst>
          </p:cNvPr>
          <p:cNvSpPr txBox="1"/>
          <p:nvPr/>
        </p:nvSpPr>
        <p:spPr>
          <a:xfrm>
            <a:off x="838201" y="4248942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Use dictionary (array) to map movie ID to its position in the tree – O(1)</a:t>
            </a:r>
            <a:endParaRPr lang="LID4096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552F6-3F8C-98B1-BC6D-B6394C150584}"/>
              </a:ext>
            </a:extLst>
          </p:cNvPr>
          <p:cNvSpPr txBox="1"/>
          <p:nvPr/>
        </p:nvSpPr>
        <p:spPr>
          <a:xfrm>
            <a:off x="838200" y="4852868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Reserve memory in front of the tree to move elements – O(log(N))</a:t>
            </a:r>
            <a:endParaRPr lang="LID4096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550C6-BDC2-2F64-DFCC-4F8DA5356734}"/>
              </a:ext>
            </a:extLst>
          </p:cNvPr>
          <p:cNvSpPr txBox="1"/>
          <p:nvPr/>
        </p:nvSpPr>
        <p:spPr>
          <a:xfrm>
            <a:off x="1687321" y="3176565"/>
            <a:ext cx="21652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Tips and Hints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7221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7EFAB21-0E0B-12B4-BE1C-2A5EA627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19" y="2795947"/>
            <a:ext cx="7061962" cy="36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r>
              <a:rPr lang="en-US" dirty="0"/>
              <a:t> to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550C6-BDC2-2F64-DFCC-4F8DA5356734}"/>
              </a:ext>
            </a:extLst>
          </p:cNvPr>
          <p:cNvSpPr txBox="1"/>
          <p:nvPr/>
        </p:nvSpPr>
        <p:spPr>
          <a:xfrm>
            <a:off x="7001192" y="3228945"/>
            <a:ext cx="387671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to move movie with ID: 3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91781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00FCA3-D894-250A-24E1-036BFD1E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673350"/>
            <a:ext cx="7439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r>
              <a:rPr lang="en-US" dirty="0"/>
              <a:t> to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83706-9DFF-5E43-5727-7215D94E9FFA}"/>
              </a:ext>
            </a:extLst>
          </p:cNvPr>
          <p:cNvSpPr txBox="1"/>
          <p:nvPr/>
        </p:nvSpPr>
        <p:spPr>
          <a:xfrm>
            <a:off x="7001192" y="3228945"/>
            <a:ext cx="387671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to move movie with ID: 3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5934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392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Competitive Programming</vt:lpstr>
      <vt:lpstr>Practice – Look at the Problem</vt:lpstr>
      <vt:lpstr>Question to think</vt:lpstr>
      <vt:lpstr>Binary Indexed Tree</vt:lpstr>
      <vt:lpstr>Practice – Now Solve the Problem</vt:lpstr>
      <vt:lpstr>Where to read about Binary Indexed Tree?</vt:lpstr>
      <vt:lpstr>Hometask to practice</vt:lpstr>
      <vt:lpstr>Hometask to practice</vt:lpstr>
      <vt:lpstr>Hometask to practice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30</cp:revision>
  <dcterms:created xsi:type="dcterms:W3CDTF">2023-04-21T08:47:38Z</dcterms:created>
  <dcterms:modified xsi:type="dcterms:W3CDTF">2024-10-23T13:53:52Z</dcterms:modified>
</cp:coreProperties>
</file>