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314" r:id="rId3"/>
    <p:sldId id="316" r:id="rId4"/>
    <p:sldId id="317" r:id="rId5"/>
    <p:sldId id="318" r:id="rId6"/>
    <p:sldId id="319" r:id="rId7"/>
    <p:sldId id="315" r:id="rId8"/>
    <p:sldId id="320" r:id="rId9"/>
    <p:sldId id="321" r:id="rId10"/>
    <p:sldId id="264" r:id="rId11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113" autoAdjust="0"/>
    <p:restoredTop sz="94660"/>
  </p:normalViewPr>
  <p:slideViewPr>
    <p:cSldViewPr snapToGrid="0">
      <p:cViewPr varScale="1">
        <p:scale>
          <a:sx n="84" d="100"/>
          <a:sy n="84" d="100"/>
        </p:scale>
        <p:origin x="1054" y="3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4EF24D9-B593-4007-B997-C9B101480C9E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B3EE99-0021-4C6C-93E9-AA02B873B0BD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1592017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B5D194-5902-B1F4-1C04-E72F12BA84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69943EB-9B7B-952D-38C8-63618B4979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0B2847-31BF-9609-B852-BF6E64C823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A9501E-8B45-B03D-CB82-55EC7F46C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16A5E-AE70-7A29-E035-0CCB6104DB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03703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6B8DD-3FC8-CE0F-2D92-B8562741C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8D90BDF-B036-DDD4-AE7D-C9AEE1590F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3A586-5D32-5728-A988-92B8A6BEE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09F7F-C751-F0F6-E2D6-0A94EB23B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2611D-4E64-E6FD-6E7C-3C5C4DE51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2011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120421-3224-1100-C06F-7C16590928C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CBF139-49B6-502D-B1CA-F26D3447AB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C2D3E7-E157-4B97-1BAD-81568A1F26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13580-04D9-2C48-F91C-1CE7344DD0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72B1AE-2A40-7197-4A81-965BD3DA1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18221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CF165D-4A31-DDFC-1431-19705D6B8D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000418-6332-7387-B828-40783AF5FD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8216EB-4A8D-8248-74B7-2B83314F1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2C5209-CE47-1F2A-C1C4-72E4B6A9C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3B0D3-BFA4-C7AF-DF72-0B1F3C6B4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74779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AB4533-F100-BF75-461B-44E341662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A1DD54-3582-049A-6DCD-1162DD7D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02CDE-BE78-5774-EE19-2CCA2AEB5E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832314-23A9-BE0B-3D3F-A0879EBE6E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4897E-A38B-42E3-9580-685E110507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39721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4AB8F-3E56-9BAE-D324-1FD4B2E5F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9D09B9-9456-EDDD-D6B5-99E10D04C0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E9DF95-CE33-9F20-BE61-CC76CAE769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DE54F7-2C47-B8AC-D737-3B62995FF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7176A-DAEF-93BA-05F5-1E3BF88DA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D41234C-8210-AD07-E45A-BADF8F28BD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040536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25BD5-8B9A-58D6-D7AD-6ED8FEA55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16D04-012E-F92F-8681-17127398D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5F8A00-B75E-B1E3-B2A5-F0F831B4FD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7024A4-92FE-A7E1-BEAC-A9FCAC1C643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7E9803-F612-B267-63F3-B8A4F6AFA4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92CAC55-C43A-7785-347C-A5AF5037BD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617013E-64CE-AA08-45CF-787AC2157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D14514A-7567-D543-CF29-CC1EF760CA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36638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C995D-CDAD-28C3-3740-E6047EC48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85F7804-4A57-DB90-984A-055EA6DB08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3343840-CB0B-BC64-F66A-04863B327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E76FC-1086-4112-3AD4-5C72E0725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47345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84D978-BDCF-FE09-0F47-4F3EC675DD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1F893B-130B-D6EA-881D-DAB3932C73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1C2A7E-6605-520E-DB7B-A333E60316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05905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822170-7C25-26E8-20A6-8BA85EF1F8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A20B9B-C6B7-C880-4411-D8E47C509B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8EB536D-4241-EF64-5CED-E7E34456D8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AAD2B7-0FC7-20D2-B34B-8E0669F9B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FA7795-06A3-7358-1148-B6F1FAA56D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9960F5-F691-F28D-AF67-6AF60995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232219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9AA855-F9CF-76F9-A277-8D62FBA282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40439C-335D-304D-1C80-D29F437570D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A8DA27-6A78-51FB-C286-B00A133D3C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10C63E-B6BC-67CA-1DAF-4CF1096DA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7D06F7-CD8E-2457-C941-1F7D0F3125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080C2A-EDEA-712A-6C4B-7AC6A3FB7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981685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15531C-EA13-E1CA-1339-222EC6D68A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9C1B3D-E91C-9050-586D-A55614460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C9C5EB-12EF-05DC-EF3C-00B5662654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DB6DC5-9718-447E-AFB1-38B0C4A0FAD5}" type="datetimeFigureOut">
              <a:rPr lang="LID4096" smtClean="0"/>
              <a:t>10/23/2024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C3735-B8BA-25E7-24A4-92C32886E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92C3D-B90E-CA18-F073-93C8997DE6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F5053B-9F22-4BAE-89ED-BC77A6A0923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9211165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onlinejudge.org/index.php" TargetMode="External"/><Relationship Id="rId2" Type="http://schemas.openxmlformats.org/officeDocument/2006/relationships/hyperlink" Target="https://open.kattis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emf"/><Relationship Id="rId5" Type="http://schemas.openxmlformats.org/officeDocument/2006/relationships/image" Target="../media/image9.png"/><Relationship Id="rId4" Type="http://schemas.openxmlformats.org/officeDocument/2006/relationships/hyperlink" Target="https://leetcode.com/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open.kattis.com/problems/moviecollection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oviecollection" TargetMode="External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.kattis.com/problems/moviecollection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open.kattis.com/problems/dow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open.kattis.com/problems/downtime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open.kattis.com/problems/turbo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68A13-BB23-F625-B733-CF257CE04C4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Competitive Programming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4139C-A150-9D21-D9A4-A0E80FE0B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22 Sep. 2023</a:t>
            </a:r>
          </a:p>
          <a:p>
            <a:r>
              <a:rPr lang="en-US" dirty="0"/>
              <a:t>Andrei Novikov</a:t>
            </a:r>
          </a:p>
        </p:txBody>
      </p:sp>
    </p:spTree>
    <p:extLst>
      <p:ext uri="{BB962C8B-B14F-4D97-AF65-F5344CB8AC3E}">
        <p14:creationId xmlns:p14="http://schemas.microsoft.com/office/powerpoint/2010/main" val="4127007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BE348-860E-E311-2A41-E1A67BA8C4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Learn and Practice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942C15-FD74-CA50-0337-4E02F1D53F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As one of the recommendation is to use:</a:t>
            </a:r>
          </a:p>
          <a:p>
            <a:pPr lvl="1"/>
            <a:r>
              <a:rPr lang="en-US" sz="2000" dirty="0"/>
              <a:t>Book Competitive Programming 4</a:t>
            </a:r>
          </a:p>
          <a:p>
            <a:pPr lvl="2"/>
            <a:r>
              <a:rPr lang="en-US" sz="1800" dirty="0"/>
              <a:t>Kattis – </a:t>
            </a:r>
            <a:r>
              <a:rPr lang="en-US" sz="1800" dirty="0">
                <a:hlinkClick r:id="rId2"/>
              </a:rPr>
              <a:t>Link</a:t>
            </a:r>
            <a:endParaRPr lang="en-US" sz="1800" dirty="0"/>
          </a:p>
          <a:p>
            <a:pPr lvl="2"/>
            <a:r>
              <a:rPr lang="en-US" sz="1800" dirty="0"/>
              <a:t>Online Judge – </a:t>
            </a:r>
            <a:r>
              <a:rPr lang="en-US" sz="1800" dirty="0">
                <a:hlinkClick r:id="rId3"/>
              </a:rPr>
              <a:t>Link</a:t>
            </a:r>
            <a:endParaRPr lang="en-US" sz="1800" dirty="0"/>
          </a:p>
          <a:p>
            <a:pPr lvl="1"/>
            <a:r>
              <a:rPr lang="en-US" sz="2000" dirty="0" err="1"/>
              <a:t>LeetCode</a:t>
            </a:r>
            <a:r>
              <a:rPr lang="en-US" sz="2000" dirty="0"/>
              <a:t> - </a:t>
            </a:r>
            <a:r>
              <a:rPr lang="en-US" sz="2000" dirty="0">
                <a:hlinkClick r:id="rId4"/>
              </a:rPr>
              <a:t>Link</a:t>
            </a:r>
            <a:endParaRPr lang="LID4096" sz="2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145DF7-FC3A-9ACB-71A1-0A9E733ED56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07216" y="2801144"/>
            <a:ext cx="3048000" cy="24003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24AB473-3D99-ACAB-FA6C-128F6F06C490}"/>
              </a:ext>
            </a:extLst>
          </p:cNvPr>
          <p:cNvSpPr txBox="1"/>
          <p:nvPr/>
        </p:nvSpPr>
        <p:spPr>
          <a:xfrm>
            <a:off x="6652052" y="3742501"/>
            <a:ext cx="1838130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Few Theory</a:t>
            </a:r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7AE0E61-EF81-BA7B-8761-D12973AA8DD8}"/>
              </a:ext>
            </a:extLst>
          </p:cNvPr>
          <p:cNvSpPr txBox="1"/>
          <p:nvPr/>
        </p:nvSpPr>
        <p:spPr>
          <a:xfrm>
            <a:off x="6652052" y="4172567"/>
            <a:ext cx="1838130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Practice</a:t>
            </a:r>
            <a:endParaRPr lang="LID4096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008F7D-92A7-5282-2AB2-74FB530E8B9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2836" y="3957877"/>
            <a:ext cx="2067951" cy="240030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C03438-F4F0-9444-D495-9F63A29AB692}"/>
              </a:ext>
            </a:extLst>
          </p:cNvPr>
          <p:cNvSpPr txBox="1"/>
          <p:nvPr/>
        </p:nvSpPr>
        <p:spPr>
          <a:xfrm>
            <a:off x="1093711" y="5034031"/>
            <a:ext cx="2002067" cy="369332"/>
          </a:xfrm>
          <a:prstGeom prst="rect">
            <a:avLst/>
          </a:prstGeom>
        </p:spPr>
        <p:style>
          <a:lnRef idx="1">
            <a:schemeClr val="accent6"/>
          </a:lnRef>
          <a:fillRef idx="3">
            <a:schemeClr val="accent6"/>
          </a:fillRef>
          <a:effectRef idx="2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 Lot of Theory</a:t>
            </a:r>
            <a:endParaRPr lang="LID4096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042D853-A868-8BA8-9EB4-244C627EC625}"/>
              </a:ext>
            </a:extLst>
          </p:cNvPr>
          <p:cNvSpPr txBox="1"/>
          <p:nvPr/>
        </p:nvSpPr>
        <p:spPr>
          <a:xfrm>
            <a:off x="1093711" y="5463961"/>
            <a:ext cx="2002067" cy="369332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dirty="0"/>
              <a:t>Almost No Practice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482162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838080" y="365040"/>
            <a:ext cx="10514520" cy="13244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pc="-1" dirty="0">
                <a:solidFill>
                  <a:srgbClr val="000000"/>
                </a:solidFill>
                <a:latin typeface="Calibri Light"/>
              </a:rPr>
              <a:t>Previous Topic - Binary Indexed Tree</a:t>
            </a:r>
            <a:endParaRPr lang="en-US" sz="4400" b="0" strike="noStrike" spc="-1" dirty="0"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838080" y="1825560"/>
            <a:ext cx="10514520" cy="43502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0" indent="0">
              <a:lnSpc>
                <a:spcPct val="90000"/>
              </a:lnSpc>
              <a:spcBef>
                <a:spcPts val="1001"/>
              </a:spcBef>
              <a:buClr>
                <a:srgbClr val="000000"/>
              </a:buClr>
              <a:buNone/>
            </a:pPr>
            <a:r>
              <a:rPr lang="en-US" sz="2000" spc="-1" dirty="0">
                <a:latin typeface="Arial"/>
              </a:rPr>
              <a:t> </a:t>
            </a:r>
          </a:p>
        </p:txBody>
      </p:sp>
      <p:sp>
        <p:nvSpPr>
          <p:cNvPr id="80" name="PlaceHolder 3"/>
          <p:cNvSpPr>
            <a:spLocks noGrp="1"/>
          </p:cNvSpPr>
          <p:nvPr>
            <p:ph type="sldNum"/>
          </p:nvPr>
        </p:nvSpPr>
        <p:spPr>
          <a:xfrm>
            <a:off x="8610480" y="6356520"/>
            <a:ext cx="2742120" cy="36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algn="r">
              <a:lnSpc>
                <a:spcPct val="100000"/>
              </a:lnSpc>
            </a:pPr>
            <a:fld id="{DCFAF3A8-F82E-4F88-8F99-752D3B43D7B7}" type="slidenum">
              <a:rPr lang="en-US" sz="1200" b="0" strike="noStrike" spc="-1">
                <a:solidFill>
                  <a:srgbClr val="8B8B8B"/>
                </a:solidFill>
                <a:latin typeface="Calibri"/>
              </a:rPr>
              <a:t>2</a:t>
            </a:fld>
            <a:endParaRPr lang="en-US" sz="1200" b="0" strike="noStrike" spc="-1">
              <a:latin typeface="Times New Roman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987EAC0-6564-91A0-B43B-EA92A1E7AE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18244" y="1787705"/>
            <a:ext cx="6172000" cy="346331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B3DE7889-47AB-51B1-7B36-7F68E5E4DD70}"/>
              </a:ext>
            </a:extLst>
          </p:cNvPr>
          <p:cNvSpPr txBox="1">
            <a:spLocks/>
          </p:cNvSpPr>
          <p:nvPr/>
        </p:nvSpPr>
        <p:spPr>
          <a:xfrm>
            <a:off x="838201" y="1825625"/>
            <a:ext cx="4342399" cy="3056926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Char char="-"/>
            </a:pPr>
            <a:r>
              <a:rPr lang="en-US" sz="2400" dirty="0"/>
              <a:t>Create from array: O(N)</a:t>
            </a:r>
          </a:p>
          <a:p>
            <a:pPr>
              <a:buFontTx/>
              <a:buChar char="-"/>
            </a:pPr>
            <a:r>
              <a:rPr lang="en-US" sz="2400" dirty="0"/>
              <a:t>Update: O(log(N))</a:t>
            </a:r>
          </a:p>
          <a:p>
            <a:pPr>
              <a:buFontTx/>
              <a:buChar char="-"/>
            </a:pPr>
            <a:r>
              <a:rPr lang="en-US" sz="2400" dirty="0"/>
              <a:t>Count range sum: O(log(N))</a:t>
            </a:r>
          </a:p>
          <a:p>
            <a:pPr marL="0" indent="0"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6337845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read about Binary Indexed Tree?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Competitive Programming 4</a:t>
            </a:r>
          </a:p>
          <a:p>
            <a:pPr lvl="1"/>
            <a:r>
              <a:rPr lang="en-US" sz="2000" dirty="0"/>
              <a:t>Chapter 4. Chapter 2.4.3.</a:t>
            </a:r>
          </a:p>
          <a:p>
            <a:pPr lvl="1"/>
            <a:endParaRPr lang="en-US" dirty="0"/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925127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11CEAFC-8A7D-6EA5-C01D-D2A847F9BF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470" y="2468971"/>
            <a:ext cx="5997964" cy="37079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14FC15-B041-D5B4-8B33-D24A6BB04FD6}"/>
              </a:ext>
            </a:extLst>
          </p:cNvPr>
          <p:cNvSpPr txBox="1"/>
          <p:nvPr/>
        </p:nvSpPr>
        <p:spPr>
          <a:xfrm>
            <a:off x="838201" y="3664167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Use Binary Indexed Tree to count elements in front of it – O(log(N))</a:t>
            </a:r>
            <a:endParaRPr lang="LID4096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8B1429-0C40-DF89-86ED-EC67B4DCE0F7}"/>
              </a:ext>
            </a:extLst>
          </p:cNvPr>
          <p:cNvSpPr txBox="1"/>
          <p:nvPr/>
        </p:nvSpPr>
        <p:spPr>
          <a:xfrm>
            <a:off x="838201" y="4248942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Use dictionary (array) to map movie ID to its position in the tree – O(1)</a:t>
            </a:r>
            <a:endParaRPr lang="LID4096" sz="14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4552F6-3F8C-98B1-BC6D-B6394C150584}"/>
              </a:ext>
            </a:extLst>
          </p:cNvPr>
          <p:cNvSpPr txBox="1"/>
          <p:nvPr/>
        </p:nvSpPr>
        <p:spPr>
          <a:xfrm>
            <a:off x="838200" y="4852868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Reserve memory in front of the tree to move elements – O(log(N))</a:t>
            </a:r>
            <a:endParaRPr lang="LID4096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550C6-BDC2-2F64-DFCC-4F8DA5356734}"/>
              </a:ext>
            </a:extLst>
          </p:cNvPr>
          <p:cNvSpPr txBox="1"/>
          <p:nvPr/>
        </p:nvSpPr>
        <p:spPr>
          <a:xfrm>
            <a:off x="1687321" y="3176565"/>
            <a:ext cx="21652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Tips and Hints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7722189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07EFAB21-0E0B-12B4-BE1C-2A5EA62772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5019" y="2795947"/>
            <a:ext cx="7061962" cy="36969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B550C6-BDC2-2F64-DFCC-4F8DA5356734}"/>
              </a:ext>
            </a:extLst>
          </p:cNvPr>
          <p:cNvSpPr txBox="1"/>
          <p:nvPr/>
        </p:nvSpPr>
        <p:spPr>
          <a:xfrm>
            <a:off x="7001192" y="3228945"/>
            <a:ext cx="387671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to move movie with ID: 3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19178154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>
            <a:extLst>
              <a:ext uri="{FF2B5EF4-FFF2-40B4-BE49-F238E27FC236}">
                <a16:creationId xmlns:a16="http://schemas.microsoft.com/office/drawing/2014/main" id="{E300FCA3-D894-250A-24E1-036BFD1E28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7" y="2673350"/>
            <a:ext cx="7439025" cy="3819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5D9A7B3-1CFA-6E52-D6B4-4A799EF4E1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Previous </a:t>
            </a:r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D0DC56-C316-94C2-C452-D1936B67B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/>
              <a:t>The aim of the </a:t>
            </a:r>
            <a:r>
              <a:rPr lang="en-US" sz="2400" dirty="0" err="1"/>
              <a:t>hometask</a:t>
            </a:r>
            <a:r>
              <a:rPr lang="en-US" sz="2400" dirty="0"/>
              <a:t> is to practice usage of Binary Indexed Tree.</a:t>
            </a:r>
          </a:p>
          <a:p>
            <a:r>
              <a:rPr lang="en-US" sz="2400" dirty="0"/>
              <a:t>Kattis – Movie Collection – </a:t>
            </a:r>
            <a:r>
              <a:rPr lang="en-US" sz="2400" dirty="0">
                <a:hlinkClick r:id="rId3"/>
              </a:rPr>
              <a:t>Link</a:t>
            </a:r>
            <a:endParaRPr lang="en-US" sz="2400" dirty="0"/>
          </a:p>
          <a:p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4783706-9DFF-5E43-5727-7215D94E9FFA}"/>
              </a:ext>
            </a:extLst>
          </p:cNvPr>
          <p:cNvSpPr txBox="1"/>
          <p:nvPr/>
        </p:nvSpPr>
        <p:spPr>
          <a:xfrm>
            <a:off x="7001192" y="3228945"/>
            <a:ext cx="3876717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Example to move movie with ID: 3</a:t>
            </a:r>
            <a:endParaRPr lang="LID4096" sz="2000" dirty="0"/>
          </a:p>
        </p:txBody>
      </p:sp>
    </p:spTree>
    <p:extLst>
      <p:ext uri="{BB962C8B-B14F-4D97-AF65-F5344CB8AC3E}">
        <p14:creationId xmlns:p14="http://schemas.microsoft.com/office/powerpoint/2010/main" val="3593474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/>
              <a:t>Solve the problem:</a:t>
            </a:r>
          </a:p>
          <a:p>
            <a:r>
              <a:rPr lang="en-US" sz="2400" dirty="0"/>
              <a:t>Kattis. Disastrous Downtime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CFF0557-D05D-318B-1915-6462CDFBA5F2}"/>
              </a:ext>
            </a:extLst>
          </p:cNvPr>
          <p:cNvPicPr/>
          <p:nvPr/>
        </p:nvPicPr>
        <p:blipFill>
          <a:blip r:embed="rId3"/>
          <a:stretch/>
        </p:blipFill>
        <p:spPr>
          <a:xfrm>
            <a:off x="7090776" y="1825560"/>
            <a:ext cx="4435560" cy="4338000"/>
          </a:xfrm>
          <a:prstGeom prst="rect">
            <a:avLst/>
          </a:prstGeom>
          <a:ln w="0">
            <a:noFill/>
          </a:ln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71F245B-6126-794C-C9CC-A955F52AFF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8574" y="3158471"/>
            <a:ext cx="5640572" cy="2716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8485581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Practice – Binary Indexed Tree - Approach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Kattis. Disastrous Downtime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05585E4-982E-A11C-0562-0EAAF907DA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1985" y="2782668"/>
            <a:ext cx="3695700" cy="866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2021452-9211-28F0-29FB-D1A9FD9CA5FE}"/>
              </a:ext>
            </a:extLst>
          </p:cNvPr>
          <p:cNvSpPr txBox="1"/>
          <p:nvPr/>
        </p:nvSpPr>
        <p:spPr>
          <a:xfrm>
            <a:off x="5761366" y="2782668"/>
            <a:ext cx="5029200" cy="646331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Fenwick tree elements are timepoints, where each element contains the number of requests</a:t>
            </a:r>
            <a:endParaRPr lang="LID4096" dirty="0"/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E2E490E6-8B57-8C27-564B-8024C28704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960" y="3976282"/>
            <a:ext cx="4657725" cy="24860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F79C5FF-10AB-F37F-44CC-9F1B3E0A0C4A}"/>
              </a:ext>
            </a:extLst>
          </p:cNvPr>
          <p:cNvSpPr txBox="1"/>
          <p:nvPr/>
        </p:nvSpPr>
        <p:spPr>
          <a:xfrm>
            <a:off x="5761366" y="4479815"/>
            <a:ext cx="5029200" cy="120032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When we need to add new request:</a:t>
            </a:r>
          </a:p>
          <a:p>
            <a:pPr marL="285750" indent="-285750">
              <a:buFontTx/>
              <a:buChar char="-"/>
            </a:pPr>
            <a:r>
              <a:rPr lang="en-US" dirty="0"/>
              <a:t>Add request </a:t>
            </a:r>
            <a:r>
              <a:rPr lang="en-US" i="1" dirty="0" err="1"/>
              <a:t>i</a:t>
            </a:r>
            <a:r>
              <a:rPr lang="en-US" i="1" dirty="0"/>
              <a:t> </a:t>
            </a:r>
            <a:r>
              <a:rPr lang="en-US" dirty="0"/>
              <a:t>at time </a:t>
            </a:r>
            <a:r>
              <a:rPr lang="en-US" i="1" dirty="0" err="1"/>
              <a:t>t_i</a:t>
            </a:r>
            <a:r>
              <a:rPr lang="en-US" i="1" dirty="0"/>
              <a:t>.</a:t>
            </a:r>
          </a:p>
          <a:p>
            <a:pPr marL="285750" indent="-285750">
              <a:buFontTx/>
              <a:buChar char="-"/>
            </a:pPr>
            <a:r>
              <a:rPr lang="en-US" dirty="0"/>
              <a:t>Count sum between (</a:t>
            </a:r>
            <a:r>
              <a:rPr lang="en-US" dirty="0" err="1"/>
              <a:t>i</a:t>
            </a:r>
            <a:r>
              <a:rPr lang="en-US" dirty="0"/>
              <a:t> - 1000, </a:t>
            </a:r>
            <a:r>
              <a:rPr lang="en-US" dirty="0" err="1"/>
              <a:t>i</a:t>
            </a:r>
            <a:r>
              <a:rPr lang="en-US" dirty="0"/>
              <a:t>).</a:t>
            </a:r>
          </a:p>
          <a:p>
            <a:pPr marL="285750" indent="-285750">
              <a:buFontTx/>
              <a:buChar char="-"/>
            </a:pPr>
            <a:r>
              <a:rPr lang="en-US" dirty="0"/>
              <a:t>Update maximum number of requests (pike).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832580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8286E4-640B-A002-1F48-65CC502EC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Hometask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5FF281-6A6D-06C9-9DF3-E763EEFA9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5"/>
            <a:ext cx="6252576" cy="4351338"/>
          </a:xfrm>
        </p:spPr>
        <p:txBody>
          <a:bodyPr>
            <a:normAutofit/>
          </a:bodyPr>
          <a:lstStyle/>
          <a:p>
            <a:r>
              <a:rPr lang="en-US" sz="2400" dirty="0"/>
              <a:t>Kattis. Turbo – </a:t>
            </a:r>
            <a:r>
              <a:rPr lang="en-US" sz="2400" dirty="0">
                <a:hlinkClick r:id="rId2"/>
              </a:rPr>
              <a:t>Link</a:t>
            </a:r>
            <a:endParaRPr lang="en-US" sz="2400" dirty="0"/>
          </a:p>
          <a:p>
            <a:pPr lvl="1"/>
            <a:r>
              <a:rPr lang="en-US" sz="2000" dirty="0"/>
              <a:t>Topic: Fenwick Tree (Binary Indexed Tree)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1C00741-198C-CC35-70E9-E354C3B4BF17}"/>
              </a:ext>
            </a:extLst>
          </p:cNvPr>
          <p:cNvSpPr txBox="1"/>
          <p:nvPr/>
        </p:nvSpPr>
        <p:spPr>
          <a:xfrm>
            <a:off x="6880420" y="3091324"/>
            <a:ext cx="3873261" cy="307777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Place initial array in the middle of tree.</a:t>
            </a:r>
            <a:endParaRPr lang="LID4096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007B911-BA64-217D-425F-ECDE6CBF4021}"/>
              </a:ext>
            </a:extLst>
          </p:cNvPr>
          <p:cNvSpPr txBox="1"/>
          <p:nvPr/>
        </p:nvSpPr>
        <p:spPr>
          <a:xfrm>
            <a:off x="6880419" y="3429000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Move elements to beginning of the tree or to the end.</a:t>
            </a:r>
            <a:endParaRPr lang="LID4096" sz="14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CC787E6-5D9D-093E-3BC1-895862496F6C}"/>
              </a:ext>
            </a:extLst>
          </p:cNvPr>
          <p:cNvSpPr txBox="1"/>
          <p:nvPr/>
        </p:nvSpPr>
        <p:spPr>
          <a:xfrm>
            <a:off x="6880421" y="2521405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Reserve memory in the front of the tree and at the back of the tree.</a:t>
            </a:r>
            <a:endParaRPr lang="LID4096" sz="1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D69586F-27BD-752A-E139-FCC2B9005FD2}"/>
              </a:ext>
            </a:extLst>
          </p:cNvPr>
          <p:cNvSpPr txBox="1"/>
          <p:nvPr/>
        </p:nvSpPr>
        <p:spPr>
          <a:xfrm>
            <a:off x="7734438" y="2074596"/>
            <a:ext cx="2165229" cy="40011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Tips and Hints</a:t>
            </a:r>
            <a:endParaRPr lang="LID4096" sz="2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B7354F5-6C3F-F1B5-9630-64704151A006}"/>
              </a:ext>
            </a:extLst>
          </p:cNvPr>
          <p:cNvSpPr txBox="1"/>
          <p:nvPr/>
        </p:nvSpPr>
        <p:spPr>
          <a:xfrm>
            <a:off x="6880418" y="3997158"/>
            <a:ext cx="3873261" cy="5232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Count elements from current element position to its new place (log(N)).</a:t>
            </a:r>
            <a:endParaRPr lang="LID4096" sz="1400" dirty="0"/>
          </a:p>
        </p:txBody>
      </p:sp>
    </p:spTree>
    <p:extLst>
      <p:ext uri="{BB962C8B-B14F-4D97-AF65-F5344CB8AC3E}">
        <p14:creationId xmlns:p14="http://schemas.microsoft.com/office/powerpoint/2010/main" val="3081149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1277</TotalTime>
  <Words>387</Words>
  <Application>Microsoft Office PowerPoint</Application>
  <PresentationFormat>Widescreen</PresentationFormat>
  <Paragraphs>55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Office Theme</vt:lpstr>
      <vt:lpstr>Competitive Programming</vt:lpstr>
      <vt:lpstr>Previous Topic - Binary Indexed Tree</vt:lpstr>
      <vt:lpstr>Where to read about Binary Indexed Tree?</vt:lpstr>
      <vt:lpstr>Previous Hometask</vt:lpstr>
      <vt:lpstr>Previous Hometask</vt:lpstr>
      <vt:lpstr>Previous Hometask</vt:lpstr>
      <vt:lpstr>Practice – Binary Indexed Tree</vt:lpstr>
      <vt:lpstr>Practice – Binary Indexed Tree - Approach</vt:lpstr>
      <vt:lpstr>Hometask</vt:lpstr>
      <vt:lpstr>How to Learn and Practice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Competitive Programming</dc:title>
  <dc:creator>Novikov, Andrei</dc:creator>
  <cp:lastModifiedBy>Novikov, Andrei</cp:lastModifiedBy>
  <cp:revision>32</cp:revision>
  <dcterms:created xsi:type="dcterms:W3CDTF">2023-04-21T08:47:38Z</dcterms:created>
  <dcterms:modified xsi:type="dcterms:W3CDTF">2024-10-23T13:54:09Z</dcterms:modified>
</cp:coreProperties>
</file>