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5" r:id="rId3"/>
    <p:sldId id="318" r:id="rId4"/>
    <p:sldId id="319" r:id="rId5"/>
    <p:sldId id="322" r:id="rId6"/>
    <p:sldId id="323" r:id="rId7"/>
    <p:sldId id="321" r:id="rId8"/>
    <p:sldId id="320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264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0:42:44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1469 74 24575,'-576'0'0,"559"2"0,0 0 0,1 1 0,-1 1 0,1 0 0,0 2 0,-28 12 0,21-8 0,0-2 0,-28 7 0,-15 3 0,1 2 0,-88 41 0,120-44 0,2 2 0,0 1 0,-51 44 0,59-46 0,-29 32 0,40-37 0,0-1 0,0-1 0,-24 17 0,32-25 0,0 1 0,1 0 0,-1 0 0,1 0 0,-1 0 0,1 1 0,0-1 0,1 1 0,-1 0 0,1-1 0,0 1 0,0 0 0,1 1 0,0-1 0,-1 0 0,2 0 0,-1 1 0,0-1 0,1 0 0,0 1 0,1-1 0,-1 0 0,3 9 0,-2-1 0,1-1 0,1 1 0,0-1 0,1 1 0,1-1 0,0 0 0,0-1 0,14 22 0,-6-12 0,22 42 0,3 7 0,-34-64 0,1 0 0,0-1 0,1 1 0,-1-1 0,1 0 0,6 3 0,-5-3 0,0 1 0,0-1 0,-1 1 0,10 12 0,-6-7 0,0-1 0,0-1 0,0 1 0,1-1 0,1-1 0,-1 0 0,25 11 0,-7-2 0,-5-6 0,-1 0 0,2-2 0,-1-1 0,1 0 0,0-2 0,1-1 0,25 1 0,101 18 0,-101-14 0,1-3 0,75 3 0,1297-12 0,-763 3 0,-643-2 0,-1-1 0,34-8 0,30-2 0,-53 9 0,-1-1 0,0-1 0,38-12 0,5-1 0,-55 15 0,0-1 0,-1 0 0,0-1 0,0-1 0,0 0 0,-1-1 0,1-1 0,-2 0 0,1 0 0,-1-1 0,-1-1 0,1 0 0,-2-1 0,1 0 0,-2 0 0,1-1 0,-2-1 0,1 1 0,-2-1 0,0-1 0,9-21 0,-9 11 0,-1 0 0,-1-1 0,-1 0 0,-1 0 0,-1-40 0,-1 49 0,1-1 0,7-32 0,-6 39 0,0 0 0,-1 0 0,0 0 0,-1-1 0,0 1 0,0 0 0,-1-1 0,-1 1 0,0 0 0,-4-18 0,0 18 0,-1 1 0,-1-1 0,0 1 0,0 1 0,0-1 0,-1 1 0,-1 0 0,1 1 0,-1 0 0,-16-10 0,-12-10 0,17 9 0,0 2 0,-2 0 0,1 1 0,-2 1 0,0 2 0,0 0 0,-1 1 0,-45-13 0,55 20 0,1 0 0,0-1 0,0-1 0,-14-8 0,13 6 0,0 2 0,-30-11 0,-268-78 0,263 84 0,0 3 0,-64-3 0,71 7 0,10 0 0,-54-15 0,61 12 0,0 1 0,0 2 0,-46-3 0,-22 5 0,-126 5 0,98 20 0,25-1 0,68-14 0,0-2 0,-1-1 0,-53 3 0,61-6 0,0 0 0,-35 9 0,10-2 0,-3 0-47,23-4-392,0 0-1,-39 0 1,44-5-6387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0:42:57.8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77 24575,'-1'7'0,"-1"0"0,0 0 0,0 0 0,-1 0 0,0-1 0,0 1 0,0-1 0,-1 0 0,0 0 0,0 0 0,-1 0 0,-6 5 0,-22 37 0,21-20 0,-15 48 0,-5 12 0,22-60 0,1 1 0,1 0 0,-6 42 0,-1 4 0,11-49 0,-4 46 0,-3 23 0,0-47 0,2 0 0,2 1 0,0 60 0,6-87 0,-2 1 0,-5 28 0,3-27 0,-2 47 0,-8 102 0,5-81 0,7-74 0,0 0 0,-2 0 0,-7 20 0,7-22 0,0 1 0,0-1 0,-3 35 0,-4 35 0,7-61 0,1 1 0,0 27 0,3-39 0,0 0 0,-1-1 0,0 1 0,-1-1 0,-1 1 0,0-1 0,-1 0 0,-1-1 0,0 1 0,-12 18 0,14-23 0,1 1 0,0 0 0,0 0 0,0 0 0,1 0 0,1 0 0,-1 0 0,2 1 0,-1-1 0,2 11 0,-1-6 0,-1 1 0,0-1 0,-5 19 0,-2 11 0,2 0 0,2 0 0,2 0 0,6 71 0,-2-12 0,-2 544 0,1-629 0,1 1 0,1-1 0,5 19 0,3 15 0,-3-3 0,-2-13 0,4 70 0,-8-80 0,0-1 0,8 29 0,1 8 0,-1-4 0,-5-38 0,-2 0 0,2 26 0,-3-24 0,1 0 0,0-1 0,13 37 0,-10-35 0,0-1 0,-1 1 0,1 26 0,6 39 0,-7-63 0,3 53 0,-8-59 0,-1 9 0,2 1 0,1-1 0,9 47 0,-6-51 0,-1 1 0,0 35 0,-3-33 0,2-1 0,5 27 0,13 33 0,16 81 0,-30-132 0,2 0 0,2-1 0,16 36 0,7 19 0,-32-81 0,1 1 0,0-1 0,1 0 0,-1 0 0,2 0 0,8 13 0,-10-18 0,0-1 0,-1 1 0,2-1 0,-1 1 0,0-1 0,0 0 0,1 0 0,-1 0 0,1-1 0,-1 1 0,1-1 0,0 0 0,-1 0 0,1 0 0,0-1 0,0 1 0,6-1 0,9 1 0,-1 0 0,0-2 0,32-4 0,-42 3 0,0 0 0,-1-1 0,1 0 0,0 0 0,-1 0 0,1-1 0,-1 0 0,0 0 0,-1-1 0,11-8 0,36-24 0,-42 31 0,1-1 0,-1-1 0,14-13 0,2-4 0,-16 17 0,-2-1 0,1 0 0,-1-1 0,-1 0 0,0 0 0,0-1 0,-1 0 0,7-15 0,22-37 0,-30 54 0,1-1 0,-1 0 0,-1 0 0,1-1 0,-2 0 0,0 0 0,0 0 0,4-21 0,18-102 0,-4 30 0,-12 50 0,-5 29 0,-1 1 0,2-41 0,-4 29 0,7-45 0,-3 45 0,0-51 0,-6 39 0,-2 14 0,2 1 0,2 0 0,1 0 0,8-36 0,-4 30 0,-2-1 0,-2 0 0,-2 0 0,-5-54 0,2-3 0,2-358 0,-1 437 0,-1 1 0,-8-34 0,-2-30 0,12 0 0,1 47 0,-2 0 0,0 1 0,-12-59 0,8 65 0,2-2 0,0 1 0,2-42 0,2 42 0,-2 0 0,0 0 0,-10-45 0,6 43 0,1 0 0,2 0 0,0 0 0,5-44 0,-1 30 0,-4-43 0,-10 15 0,8 50 0,0 0 0,0-30 0,-8-108 0,1-16 0,10 158 0,-1 1 0,0 0 0,-6-18 0,-4-46 0,0-10 0,8 66 0,-4-50 0,9-1100 0,-1 1166 0,0-1 0,-1 1 0,0-1 0,0 1 0,-1 0 0,0-1 0,-1 1 0,-5-12 0,6 17 0,0 1 0,0 0 0,0 0 0,0 0 0,0 0 0,-1 0 0,1 0 0,-1 1 0,0-1 0,0 1 0,0 0 0,0 0 0,0 0 0,-1 0 0,1 0 0,0 1 0,-1 0 0,1-1 0,-1 1 0,0 0 0,1 1 0,-1-1 0,-5 1 0,-8-2 0,0 2 0,0 0 0,0 1 0,0 0 0,0 1 0,0 1 0,1 1 0,0 1 0,-1 0 0,-24 12 0,33-12 0,1 1 0,1 0 0,-1 0 0,1 0 0,-6 7 0,-15 16 0,-11 4-682,-57 64-1,86-85-6143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.kattis.com/problems/inquiry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nquiry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archite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open.kattis.com/problems/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greetings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greetings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-sources/Benelux%20Algorithm%20Programming%20Contest%20%28BAPC%29%20preliminaries%202019?order=-difficulty_data" TargetMode="External"/><Relationship Id="rId2" Type="http://schemas.openxmlformats.org/officeDocument/2006/relationships/hyperlink" Target="https://open.kattis.com/problems/hexagonalr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hyperlink" Target="https://leetcod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23.bapc.eu/" TargetMode="External"/><Relationship Id="rId2" Type="http://schemas.openxmlformats.org/officeDocument/2006/relationships/hyperlink" Target="https://open.kattis.com/problem-sources/Benelux%20Algorithm%20Programming%20Contest%20%28BAPC%29%20preliminaries%20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bracketsequ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problems/bracketsequ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exitsinexce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exitsinex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pen.kattis.com/problems/exitsinexc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exitsinexce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nquiry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Nov.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I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Inquiry I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LID4096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51777-7F28-039F-57D8-ED47D66E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59" y="2091531"/>
            <a:ext cx="7248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97AB7-3E70-A06D-5F34-EB7F8BBE1217}"/>
              </a:ext>
            </a:extLst>
          </p:cNvPr>
          <p:cNvSpPr txBox="1"/>
          <p:nvPr/>
        </p:nvSpPr>
        <p:spPr>
          <a:xfrm>
            <a:off x="664234" y="2857580"/>
            <a:ext cx="40676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DP based approach</a:t>
            </a:r>
            <a:endParaRPr lang="LID4096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965FA-F657-85B0-6D99-50F5372A9272}"/>
              </a:ext>
            </a:extLst>
          </p:cNvPr>
          <p:cNvSpPr txBox="1"/>
          <p:nvPr/>
        </p:nvSpPr>
        <p:spPr>
          <a:xfrm>
            <a:off x="664234" y="3259723"/>
            <a:ext cx="40676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a</a:t>
            </a:r>
            <a:r>
              <a:rPr lang="en-US" sz="1600" baseline="-25000" dirty="0"/>
              <a:t>0</a:t>
            </a:r>
            <a:r>
              <a:rPr lang="en-US" sz="1600" dirty="0"/>
              <a:t>^2 + a</a:t>
            </a:r>
            <a:r>
              <a:rPr lang="en-US" sz="1600" baseline="-25000" dirty="0"/>
              <a:t>1</a:t>
            </a:r>
            <a:r>
              <a:rPr lang="en-US" sz="1600" dirty="0"/>
              <a:t>^2 + … + a</a:t>
            </a:r>
            <a:r>
              <a:rPr lang="en-US" sz="1600" baseline="-25000" dirty="0"/>
              <a:t>n-2</a:t>
            </a:r>
            <a:r>
              <a:rPr lang="en-US" sz="1600" dirty="0"/>
              <a:t>^2</a:t>
            </a:r>
            <a:endParaRPr lang="LID4096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DA58C-0169-1B50-DEBB-6B83A5BA9F83}"/>
              </a:ext>
            </a:extLst>
          </p:cNvPr>
          <p:cNvSpPr txBox="1"/>
          <p:nvPr/>
        </p:nvSpPr>
        <p:spPr>
          <a:xfrm>
            <a:off x="664234" y="3662739"/>
            <a:ext cx="40676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Count a</a:t>
            </a:r>
            <a:r>
              <a:rPr lang="en-US" sz="1600" baseline="-25000" dirty="0"/>
              <a:t>n-1</a:t>
            </a:r>
            <a:r>
              <a:rPr lang="en-US" sz="1600" dirty="0"/>
              <a:t>^2 * a</a:t>
            </a:r>
            <a:r>
              <a:rPr lang="en-US" sz="1600" baseline="-25000" dirty="0"/>
              <a:t>n-2</a:t>
            </a:r>
            <a:r>
              <a:rPr lang="en-US" sz="1600" dirty="0"/>
              <a:t>^2 * … * a</a:t>
            </a:r>
            <a:r>
              <a:rPr lang="en-US" sz="1600" baseline="-25000" dirty="0"/>
              <a:t>1</a:t>
            </a:r>
            <a:r>
              <a:rPr lang="en-US" sz="1600" dirty="0"/>
              <a:t>^2</a:t>
            </a:r>
            <a:endParaRPr lang="LID4096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1029C-2664-17B5-329F-6B14CD161C85}"/>
              </a:ext>
            </a:extLst>
          </p:cNvPr>
          <p:cNvSpPr txBox="1"/>
          <p:nvPr/>
        </p:nvSpPr>
        <p:spPr>
          <a:xfrm>
            <a:off x="664234" y="4058812"/>
            <a:ext cx="4067625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Element wise multiplication and find maximum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16022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I – Implement?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Inquiry I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Let's implement solution if auditory likes it.</a:t>
            </a:r>
            <a:endParaRPr lang="LID4096" sz="2400" dirty="0"/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19535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Architecture – </a:t>
            </a:r>
            <a:r>
              <a:rPr lang="en-US" sz="2400" dirty="0">
                <a:hlinkClick r:id="rId3"/>
              </a:rPr>
              <a:t>Link</a:t>
            </a:r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E1698-4C5F-E66B-561C-247B1C58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83" y="2784097"/>
            <a:ext cx="6306430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7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Architecture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Very simple task. The answer: max(north) == max(east)</a:t>
            </a:r>
          </a:p>
          <a:p>
            <a:pPr lvl="1"/>
            <a:r>
              <a:rPr lang="en-US" sz="2000" dirty="0"/>
              <a:t>Can be rephrase as following: find a skyline point where the height is the same for north and east so that you can connect the plan.</a:t>
            </a:r>
            <a:endParaRPr lang="LID4096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2B063-7E5E-8552-0ACA-AFDB6C62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802" y="3856330"/>
            <a:ext cx="1257475" cy="1819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3AE4BF-976E-F04F-83FC-1AE87894DA2E}"/>
                  </a:ext>
                </a:extLst>
              </p14:cNvPr>
              <p14:cNvContentPartPr/>
              <p14:nvPr/>
            </p14:nvContentPartPr>
            <p14:xfrm>
              <a:off x="7942266" y="3855097"/>
              <a:ext cx="1349280" cy="43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3AE4BF-976E-F04F-83FC-1AE87894DA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3266" y="3846097"/>
                <a:ext cx="13669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5B2B51-460D-39D2-9857-3025363745A6}"/>
                  </a:ext>
                </a:extLst>
              </p14:cNvPr>
              <p14:cNvContentPartPr/>
              <p14:nvPr/>
            </p14:nvContentPartPr>
            <p14:xfrm>
              <a:off x="8874306" y="3819457"/>
              <a:ext cx="393120" cy="19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5B2B51-460D-39D2-9857-3025363745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5306" y="3810817"/>
                <a:ext cx="410760" cy="1962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76C95C3-DC3E-F573-7FFC-14234FC625B7}"/>
              </a:ext>
            </a:extLst>
          </p:cNvPr>
          <p:cNvSpPr txBox="1"/>
          <p:nvPr/>
        </p:nvSpPr>
        <p:spPr>
          <a:xfrm>
            <a:off x="5186709" y="4288177"/>
            <a:ext cx="216523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Find max(north)</a:t>
            </a:r>
            <a:endParaRPr lang="LID4096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F78B0-9771-0D16-E593-C079D690CF72}"/>
              </a:ext>
            </a:extLst>
          </p:cNvPr>
          <p:cNvSpPr txBox="1"/>
          <p:nvPr/>
        </p:nvSpPr>
        <p:spPr>
          <a:xfrm>
            <a:off x="5186709" y="4669803"/>
            <a:ext cx="216523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Find max(east)</a:t>
            </a:r>
            <a:endParaRPr lang="LID4096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1759B-0169-75A8-C324-1C73E83018BF}"/>
              </a:ext>
            </a:extLst>
          </p:cNvPr>
          <p:cNvSpPr txBox="1"/>
          <p:nvPr/>
        </p:nvSpPr>
        <p:spPr>
          <a:xfrm>
            <a:off x="5186709" y="5051429"/>
            <a:ext cx="216523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Compare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86880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Greetings! – </a:t>
            </a:r>
            <a:r>
              <a:rPr lang="en-US" sz="2400" dirty="0">
                <a:hlinkClick r:id="rId3"/>
              </a:rPr>
              <a:t>Link</a:t>
            </a:r>
            <a:endParaRPr lang="LID4096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43A30-0DD0-C822-84A3-EAEAFB7B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39" y="2646287"/>
            <a:ext cx="5352227" cy="2782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068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Greetings!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Very simple task.</a:t>
            </a:r>
          </a:p>
          <a:p>
            <a:pPr lvl="1"/>
            <a:r>
              <a:rPr lang="en-US" sz="2000" dirty="0"/>
              <a:t>If ‘e’, print it once more like in example below.</a:t>
            </a:r>
            <a:endParaRPr lang="LID4096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FC8D4-49C2-DDEF-A3A0-AF3C76D5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367" y="3888627"/>
            <a:ext cx="5042509" cy="2089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5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Hometask</a:t>
            </a:r>
            <a:endParaRPr lang="LID4096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75384" cy="3320668"/>
          </a:xfrm>
        </p:spPr>
        <p:txBody>
          <a:bodyPr>
            <a:normAutofit/>
          </a:bodyPr>
          <a:lstStyle/>
          <a:p>
            <a:r>
              <a:rPr lang="en-US" sz="2200" dirty="0"/>
              <a:t>Not very complex and not dull task:</a:t>
            </a:r>
          </a:p>
          <a:p>
            <a:pPr lvl="1"/>
            <a:r>
              <a:rPr lang="en-US" sz="2200" dirty="0"/>
              <a:t>Kattis. Hexagonal Rooks – </a:t>
            </a:r>
            <a:r>
              <a:rPr lang="en-US" sz="2200" dirty="0">
                <a:hlinkClick r:id="rId2"/>
              </a:rPr>
              <a:t>Link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Look and try to solve other tasks from the contest: </a:t>
            </a:r>
            <a:r>
              <a:rPr lang="en-US" sz="2200" dirty="0">
                <a:hlinkClick r:id="rId3"/>
              </a:rPr>
              <a:t>Link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 rotWithShape="1">
          <a:blip r:embed="rId4"/>
          <a:srcRect r="1956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313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on BAPC 2019 (preliminaries)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BAPC?</a:t>
            </a:r>
          </a:p>
          <a:p>
            <a:r>
              <a:rPr lang="en-US" sz="2400" dirty="0"/>
              <a:t>Benelux Algorithm Programming Contest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Is there tasks on any practice engine?</a:t>
            </a:r>
          </a:p>
          <a:p>
            <a:r>
              <a:rPr lang="en-US" sz="2400" dirty="0"/>
              <a:t>Kattis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to find tasks and other information?</a:t>
            </a:r>
          </a:p>
          <a:p>
            <a:r>
              <a:rPr lang="en-US" sz="2400" dirty="0"/>
              <a:t>BAPC official web-site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48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Sequence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Bracket Sequence – </a:t>
            </a:r>
            <a:r>
              <a:rPr lang="en-US" sz="2400" dirty="0">
                <a:hlinkClick r:id="rId3"/>
              </a:rPr>
              <a:t>Link</a:t>
            </a:r>
            <a:endParaRPr lang="LID4096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29A58-9F49-EC83-D684-B5EB65A3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53" y="2711267"/>
            <a:ext cx="6258798" cy="2838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5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Sequence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Bracket Sequence – </a:t>
            </a:r>
            <a:r>
              <a:rPr lang="en-US" sz="2400" dirty="0">
                <a:hlinkClick r:id="rId2"/>
              </a:rPr>
              <a:t>Link</a:t>
            </a:r>
            <a:endParaRPr lang="LID4096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CA30C0-B177-1E2D-0E33-BCD62AFE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2" y="1805781"/>
            <a:ext cx="37814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4B035-CDEF-1BD7-C10A-256B676B8A14}"/>
              </a:ext>
            </a:extLst>
          </p:cNvPr>
          <p:cNvSpPr txBox="1"/>
          <p:nvPr/>
        </p:nvSpPr>
        <p:spPr>
          <a:xfrm>
            <a:off x="1236927" y="2814448"/>
            <a:ext cx="5106836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Use recursive function to evaluate the content</a:t>
            </a:r>
            <a:endParaRPr lang="LID4096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DA44-CA40-E651-EE06-21C6F1B86777}"/>
              </a:ext>
            </a:extLst>
          </p:cNvPr>
          <p:cNvSpPr txBox="1"/>
          <p:nvPr/>
        </p:nvSpPr>
        <p:spPr>
          <a:xfrm>
            <a:off x="1236926" y="3247206"/>
            <a:ext cx="510683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For even use ‘+’, for odd use ‘-’</a:t>
            </a:r>
            <a:endParaRPr lang="LID4096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2002C-7BE9-971D-E2A6-A89024905819}"/>
              </a:ext>
            </a:extLst>
          </p:cNvPr>
          <p:cNvSpPr txBox="1"/>
          <p:nvPr/>
        </p:nvSpPr>
        <p:spPr>
          <a:xfrm>
            <a:off x="1236927" y="3676756"/>
            <a:ext cx="510683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Do not forget to apply modulo to avoid overloading</a:t>
            </a:r>
            <a:endParaRPr lang="LID4096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08B1D-4F9E-1AE5-82C6-2D91A4F12BD7}"/>
              </a:ext>
            </a:extLst>
          </p:cNvPr>
          <p:cNvSpPr txBox="1"/>
          <p:nvPr/>
        </p:nvSpPr>
        <p:spPr>
          <a:xfrm>
            <a:off x="942461" y="5004133"/>
            <a:ext cx="569576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task is nice to practice recursion and be aware about integer overflow.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58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Exits in Excess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Exits in Excess – </a:t>
            </a:r>
            <a:r>
              <a:rPr lang="en-US" sz="2400" dirty="0">
                <a:hlinkClick r:id="rId3"/>
              </a:rPr>
              <a:t>Link</a:t>
            </a:r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2FDF0-374D-6D8C-3A05-C72E6DC2B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89" y="2669111"/>
            <a:ext cx="5976102" cy="287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1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Exits in Excess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Exits in Excess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r>
              <a:rPr lang="en-US" sz="2400" dirty="0"/>
              <a:t>Naïve Approach (</a:t>
            </a:r>
            <a:r>
              <a:rPr lang="en-US" sz="2400" b="1" dirty="0"/>
              <a:t>time limit exceeded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Implement cycle detection algorithm based on DFS.</a:t>
            </a:r>
          </a:p>
          <a:p>
            <a:pPr lvl="1"/>
            <a:r>
              <a:rPr lang="en-US" sz="2000" dirty="0"/>
              <a:t>Eliminate connection as soon as edge forms cycle.</a:t>
            </a:r>
            <a:endParaRPr lang="LID4096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5C692-22B6-E113-1850-D06F78D0603A}"/>
              </a:ext>
            </a:extLst>
          </p:cNvPr>
          <p:cNvSpPr txBox="1"/>
          <p:nvPr/>
        </p:nvSpPr>
        <p:spPr>
          <a:xfrm>
            <a:off x="1494898" y="5523231"/>
            <a:ext cx="920220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Despite time limit exceeded, it is nice to refresh or to know about cycle detection algorithm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37DA8-EC6F-FE1A-B2FD-12294D4D0C80}"/>
              </a:ext>
            </a:extLst>
          </p:cNvPr>
          <p:cNvSpPr txBox="1"/>
          <p:nvPr/>
        </p:nvSpPr>
        <p:spPr>
          <a:xfrm>
            <a:off x="1494897" y="5949831"/>
            <a:ext cx="920220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Competitive Programming 4. Chapter 4.2.8. Cycle Check (Directed Graph)</a:t>
            </a:r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2085A9-3AF0-1280-091E-BA2A22A46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56" y="3610056"/>
            <a:ext cx="41052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420F6-48AB-EA7E-877E-FF0E9673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71" y="3610056"/>
            <a:ext cx="42005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1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Exits in Excess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Exits in Excess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r>
              <a:rPr lang="en-US" sz="2400" dirty="0"/>
              <a:t>Acceptable Solution</a:t>
            </a:r>
          </a:p>
          <a:p>
            <a:pPr lvl="1"/>
            <a:r>
              <a:rPr lang="en-US" sz="2000" dirty="0"/>
              <a:t>Run DFS;</a:t>
            </a:r>
          </a:p>
          <a:p>
            <a:pPr lvl="2"/>
            <a:r>
              <a:rPr lang="en-US" sz="1600" dirty="0"/>
              <a:t>Count nodes whose ID is smaller than their unvisited neighbors (</a:t>
            </a:r>
            <a:r>
              <a:rPr lang="en-US" sz="1600" dirty="0" err="1"/>
              <a:t>cnt_backward</a:t>
            </a:r>
            <a:r>
              <a:rPr lang="en-US" sz="1600" dirty="0"/>
              <a:t>).</a:t>
            </a:r>
          </a:p>
          <a:p>
            <a:pPr lvl="2"/>
            <a:r>
              <a:rPr lang="en-US" sz="1600" dirty="0"/>
              <a:t>Count nodes whose ID is bigger than their unvisited neighbors (</a:t>
            </a:r>
            <a:r>
              <a:rPr lang="en-US" sz="1600" dirty="0" err="1"/>
              <a:t>cnt_forward</a:t>
            </a:r>
            <a:r>
              <a:rPr lang="en-US" sz="1600" dirty="0"/>
              <a:t>).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The answer is smallest count value: min(</a:t>
            </a:r>
            <a:r>
              <a:rPr lang="en-US" sz="2000" dirty="0" err="1"/>
              <a:t>cnt_forward</a:t>
            </a:r>
            <a:r>
              <a:rPr lang="en-US" sz="2000" dirty="0"/>
              <a:t>, </a:t>
            </a:r>
            <a:r>
              <a:rPr lang="en-US" sz="2000" dirty="0" err="1"/>
              <a:t>cnt_backward</a:t>
            </a:r>
            <a:r>
              <a:rPr lang="en-US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B9C44-3229-6507-25AC-FEC0C08DB6E0}"/>
              </a:ext>
            </a:extLst>
          </p:cNvPr>
          <p:cNvSpPr txBox="1"/>
          <p:nvPr/>
        </p:nvSpPr>
        <p:spPr>
          <a:xfrm>
            <a:off x="5883215" y="4910483"/>
            <a:ext cx="538322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task only teaches you to be attentive. Almost no knowledge of algorithms is required.</a:t>
            </a:r>
            <a:endParaRPr lang="LID4096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2CD0BA6-0419-035E-D67F-0CF55CCD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95" y="4387850"/>
            <a:ext cx="3248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Sequence – Implement?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Exits in Excess – </a:t>
            </a:r>
            <a:r>
              <a:rPr lang="en-US" sz="2400" dirty="0">
                <a:hlinkClick r:id="rId3"/>
              </a:rPr>
              <a:t>Link</a:t>
            </a:r>
            <a:endParaRPr lang="LID4096" sz="2400" dirty="0"/>
          </a:p>
          <a:p>
            <a:endParaRPr lang="en-US" sz="2400" dirty="0"/>
          </a:p>
          <a:p>
            <a:r>
              <a:rPr lang="en-US" sz="2400" dirty="0"/>
              <a:t>Let's implement solution if auditory likes it.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68163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2EFBF4-4415-C33C-86F3-5CDD8EF61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6E7ED-9535-3E33-BE39-E421DBA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8B79-13AC-019C-3498-E5C3C3A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Kattis. Inquiry I – </a:t>
            </a:r>
            <a:r>
              <a:rPr lang="en-US" sz="2400" dirty="0">
                <a:hlinkClick r:id="rId3"/>
              </a:rPr>
              <a:t>Link</a:t>
            </a:r>
            <a:endParaRPr lang="LID4096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DF60-A424-4C11-92CC-8A5EA7C71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783" y="2659961"/>
            <a:ext cx="5636993" cy="2682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6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510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Competitive Programming</vt:lpstr>
      <vt:lpstr>Practice on BAPC 2019 (preliminaries)</vt:lpstr>
      <vt:lpstr>Bracket Sequence</vt:lpstr>
      <vt:lpstr>Bracket Sequence - Approach</vt:lpstr>
      <vt:lpstr>Exits in Excess</vt:lpstr>
      <vt:lpstr>Exits in Excess - Approach</vt:lpstr>
      <vt:lpstr>Exits in Excess - Approach</vt:lpstr>
      <vt:lpstr>Bracket Sequence – Implement?</vt:lpstr>
      <vt:lpstr>Inquiry I</vt:lpstr>
      <vt:lpstr>Inquiry I – Approach</vt:lpstr>
      <vt:lpstr>Inquiry I – Implement?</vt:lpstr>
      <vt:lpstr>Architecture</vt:lpstr>
      <vt:lpstr>Architecture</vt:lpstr>
      <vt:lpstr>Greetings!</vt:lpstr>
      <vt:lpstr>Greetings!</vt:lpstr>
      <vt:lpstr>Hometask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42</cp:revision>
  <dcterms:created xsi:type="dcterms:W3CDTF">2023-04-21T08:47:38Z</dcterms:created>
  <dcterms:modified xsi:type="dcterms:W3CDTF">2024-10-23T13:55:26Z</dcterms:modified>
</cp:coreProperties>
</file>