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2" r:id="rId12"/>
    <p:sldId id="341" r:id="rId13"/>
    <p:sldId id="264" r:id="rId1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54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F24D9-B593-4007-B997-C9B101480C9E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3EE99-0021-4C6C-93E9-AA02B873B0B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592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D194-5902-B1F4-1C04-E72F12BA8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943EB-9B7B-952D-38C8-63618B497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B2847-31BF-9609-B852-BF6E64C8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9501E-8B45-B03D-CB82-55EC7F46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16A5E-AE70-7A29-E035-0CCB6104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5037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B8DD-3FC8-CE0F-2D92-B8562741C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90BDF-B036-DDD4-AE7D-C9AEE1590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3A586-5D32-5728-A988-92B8A6BE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09F7F-C751-F0F6-E2D6-0A94EB23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2611D-4E64-E6FD-6E7C-3C5C4DE5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201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120421-3224-1100-C06F-7C1659092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BF139-49B6-502D-B1CA-F26D3447A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2D3E7-E157-4B97-1BAD-81568A1F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13580-04D9-2C48-F91C-1CE7344DD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2B1AE-2A40-7197-4A81-965BD3DA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1822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165D-4A31-DDFC-1431-19705D6B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00418-6332-7387-B828-40783AF5F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216EB-4A8D-8248-74B7-2B83314F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C5209-CE47-1F2A-C1C4-72E4B6A9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3B0D3-BFA4-C7AF-DF72-0B1F3C6B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7477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4533-F100-BF75-461B-44E34166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1DD54-3582-049A-6DCD-1162DD7D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02CDE-BE78-5774-EE19-2CCA2AEB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32314-23A9-BE0B-3D3F-A0879EBE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4897E-A38B-42E3-9580-685E1105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397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AB8F-3E56-9BAE-D324-1FD4B2E5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D09B9-9456-EDDD-D6B5-99E10D04C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9DF95-CE33-9F20-BE61-CC76CAE76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E54F7-2C47-B8AC-D737-3B62995FF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7176A-DAEF-93BA-05F5-1E3BF88D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1234C-8210-AD07-E45A-BADF8F28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405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5BD5-8B9A-58D6-D7AD-6ED8FEA5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16D04-012E-F92F-8681-17127398D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F8A00-B75E-B1E3-B2A5-F0F831B4F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7024A4-92FE-A7E1-BEAC-A9FCAC1C6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E9803-F612-B267-63F3-B8A4F6AFA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CAC55-C43A-7785-347C-A5AF5037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7013E-64CE-AA08-45CF-787AC215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4514A-7567-D543-CF29-CC1EF760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366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995D-CDAD-28C3-3740-E6047EC4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F7804-4A57-DB90-984A-055EA6DB0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43840-CB0B-BC64-F66A-04863B32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E76FC-1086-4112-3AD4-5C72E072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0473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4D978-BDCF-FE09-0F47-4F3EC675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F893B-130B-D6EA-881D-DAB3932C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2A7E-6605-520E-DB7B-A333E603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059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2170-7C25-26E8-20A6-8BA85EF1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20B9B-C6B7-C880-4411-D8E47C509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B536D-4241-EF64-5CED-E7E34456D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AD2B7-0FC7-20D2-B34B-8E0669F9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A7795-06A3-7358-1148-B6F1FAA5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960F5-F691-F28D-AF67-6AF60995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322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A855-F9CF-76F9-A277-8D62FBA28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40439C-335D-304D-1C80-D29F43757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8DA27-6A78-51FB-C286-B00A133D3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0C63E-B6BC-67CA-1DAF-4CF1096D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D06F7-CD8E-2457-C941-1F7D0F31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80C2A-EDEA-712A-6C4B-7AC6A3FB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816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15531C-EA13-E1CA-1339-222EC6D6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C1B3D-E91C-9050-586D-A55614460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9C5EB-12EF-05DC-EF3C-00B566265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C3735-B8BA-25E7-24A4-92C32886E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92C3D-B90E-CA18-F073-93C8997DE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111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open.kattis.com/problems/circuitmat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leetcode.com/problems/evaluate-reverse-polish-not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judge.org/index.php" TargetMode="External"/><Relationship Id="rId2" Type="http://schemas.openxmlformats.org/officeDocument/2006/relationships/hyperlink" Target="https://open.katti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png"/><Relationship Id="rId4" Type="http://schemas.openxmlformats.org/officeDocument/2006/relationships/hyperlink" Target="https://leetcod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8A13-BB23-F625-B733-CF257CE04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Competitive Programming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4139C-A150-9D21-D9A4-A0E80FE0B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17 Nov. 2023</a:t>
            </a:r>
          </a:p>
          <a:p>
            <a:r>
              <a:rPr lang="en-US" dirty="0"/>
              <a:t>Andrei Novikov</a:t>
            </a:r>
          </a:p>
        </p:txBody>
      </p:sp>
    </p:spTree>
    <p:extLst>
      <p:ext uri="{BB962C8B-B14F-4D97-AF65-F5344CB8AC3E}">
        <p14:creationId xmlns:p14="http://schemas.microsoft.com/office/powerpoint/2010/main" val="41270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86E4-640B-A002-1F48-65CC502E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Implement Expression Evaluator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F281-6A6D-06C9-9DF3-E763EEFA9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330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Implement math expression evaluator using presented algorithms:</a:t>
            </a:r>
          </a:p>
          <a:p>
            <a:r>
              <a:rPr lang="en-US" sz="2400" dirty="0"/>
              <a:t>Infix to Postfix;</a:t>
            </a:r>
          </a:p>
          <a:p>
            <a:r>
              <a:rPr lang="en-US" sz="2400" dirty="0"/>
              <a:t>Reverse Polish Notation;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simplification, consider operands is in [0, 9], in other words with size 1 to avoid write additional parse logic on top of these algorithms.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2EE09-B2EC-E559-05E0-2A44E92CE71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090776" y="1825560"/>
            <a:ext cx="4435560" cy="43380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203497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86E4-640B-A002-1F48-65CC502E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Postfix and RPN Problem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F281-6A6D-06C9-9DF3-E763EEFA9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330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Kattis – Circuit Math:</a:t>
            </a:r>
          </a:p>
          <a:p>
            <a:r>
              <a:rPr lang="en-US" sz="2400" dirty="0">
                <a:hlinkClick r:id="rId2"/>
              </a:rPr>
              <a:t>Link to the Task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2EE09-B2EC-E559-05E0-2A44E92CE71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090776" y="1825560"/>
            <a:ext cx="4435560" cy="4338000"/>
          </a:xfrm>
          <a:prstGeom prst="rect">
            <a:avLst/>
          </a:prstGeom>
          <a:ln w="0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6DBCD0-99F8-8D58-7C20-7C8D04A3F2C5}"/>
              </a:ext>
            </a:extLst>
          </p:cNvPr>
          <p:cNvSpPr txBox="1"/>
          <p:nvPr/>
        </p:nvSpPr>
        <p:spPr>
          <a:xfrm>
            <a:off x="1017917" y="5992297"/>
            <a:ext cx="876443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If there is no time, consider it as a good homework to practice postfix and RPN algorithms.</a:t>
            </a:r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223089-A23C-D275-EF1A-1E39D6E60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603" y="3157313"/>
            <a:ext cx="4891177" cy="2449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5268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86E4-640B-A002-1F48-65CC502E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F281-6A6D-06C9-9DF3-E763EEFA9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330350" cy="4351338"/>
          </a:xfrm>
        </p:spPr>
        <p:txBody>
          <a:bodyPr>
            <a:normAutofit/>
          </a:bodyPr>
          <a:lstStyle/>
          <a:p>
            <a:r>
              <a:rPr lang="en-US" sz="2400" dirty="0" err="1"/>
              <a:t>Leetcode</a:t>
            </a:r>
            <a:r>
              <a:rPr lang="en-US" sz="2400" dirty="0"/>
              <a:t> – Evaluate Reverse Polish Notation</a:t>
            </a:r>
          </a:p>
          <a:p>
            <a:pPr lvl="1"/>
            <a:r>
              <a:rPr lang="en-US" sz="2000" dirty="0">
                <a:hlinkClick r:id="rId2"/>
              </a:rPr>
              <a:t>Link to the task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7987D7-07A5-581D-9F4E-B7BB8C241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042" y="3204713"/>
            <a:ext cx="5594893" cy="22040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0D96CD-3B01-681B-494A-4BC7254121B5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7090776" y="1825560"/>
            <a:ext cx="4435560" cy="43380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036775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E348-860E-E311-2A41-E1A67BA8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Learn and Practice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42C15-FD74-CA50-0337-4E02F1D53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 one of the recommendation is to use:</a:t>
            </a:r>
          </a:p>
          <a:p>
            <a:pPr lvl="1"/>
            <a:r>
              <a:rPr lang="en-US" sz="2000" dirty="0"/>
              <a:t>Book Competitive Programming 4</a:t>
            </a:r>
          </a:p>
          <a:p>
            <a:pPr lvl="2"/>
            <a:r>
              <a:rPr lang="en-US" sz="1800" dirty="0"/>
              <a:t>Kattis – </a:t>
            </a:r>
            <a:r>
              <a:rPr lang="en-US" sz="1800" dirty="0">
                <a:hlinkClick r:id="rId2"/>
              </a:rPr>
              <a:t>Link</a:t>
            </a:r>
            <a:endParaRPr lang="en-US" sz="1800" dirty="0"/>
          </a:p>
          <a:p>
            <a:pPr lvl="2"/>
            <a:r>
              <a:rPr lang="en-US" sz="1800" dirty="0"/>
              <a:t>Online Judge – </a:t>
            </a:r>
            <a:r>
              <a:rPr lang="en-US" sz="1800" dirty="0">
                <a:hlinkClick r:id="rId3"/>
              </a:rPr>
              <a:t>Link</a:t>
            </a:r>
            <a:endParaRPr lang="en-US" sz="1800" dirty="0"/>
          </a:p>
          <a:p>
            <a:pPr lvl="1"/>
            <a:r>
              <a:rPr lang="en-US" sz="2000" dirty="0" err="1"/>
              <a:t>LeetCode</a:t>
            </a:r>
            <a:r>
              <a:rPr lang="en-US" sz="2000" dirty="0"/>
              <a:t> - </a:t>
            </a:r>
            <a:r>
              <a:rPr lang="en-US" sz="2000" dirty="0">
                <a:hlinkClick r:id="rId4"/>
              </a:rPr>
              <a:t>Link</a:t>
            </a:r>
            <a:endParaRPr lang="LID4096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45DF7-FC3A-9ACB-71A1-0A9E733ED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7216" y="2801144"/>
            <a:ext cx="3048000" cy="2400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4AB473-3D99-ACAB-FA6C-128F6F06C490}"/>
              </a:ext>
            </a:extLst>
          </p:cNvPr>
          <p:cNvSpPr txBox="1"/>
          <p:nvPr/>
        </p:nvSpPr>
        <p:spPr>
          <a:xfrm>
            <a:off x="6652052" y="3742501"/>
            <a:ext cx="183813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Few Theory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E0E61-EF81-BA7B-8761-D12973AA8DD8}"/>
              </a:ext>
            </a:extLst>
          </p:cNvPr>
          <p:cNvSpPr txBox="1"/>
          <p:nvPr/>
        </p:nvSpPr>
        <p:spPr>
          <a:xfrm>
            <a:off x="6652052" y="4172567"/>
            <a:ext cx="183813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 Lot of Practice</a:t>
            </a:r>
            <a:endParaRPr lang="LID4096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008F7D-92A7-5282-2AB2-74FB530E8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2836" y="3957877"/>
            <a:ext cx="2067951" cy="2400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C03438-F4F0-9444-D495-9F63A29AB692}"/>
              </a:ext>
            </a:extLst>
          </p:cNvPr>
          <p:cNvSpPr txBox="1"/>
          <p:nvPr/>
        </p:nvSpPr>
        <p:spPr>
          <a:xfrm>
            <a:off x="1093711" y="5034031"/>
            <a:ext cx="200206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 Lot of Theory</a:t>
            </a:r>
            <a:endParaRPr lang="LID4096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42D853-A868-8BA8-9EB4-244C627EC625}"/>
              </a:ext>
            </a:extLst>
          </p:cNvPr>
          <p:cNvSpPr txBox="1"/>
          <p:nvPr/>
        </p:nvSpPr>
        <p:spPr>
          <a:xfrm>
            <a:off x="1093711" y="5463961"/>
            <a:ext cx="2002067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Almost No Practice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8216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86E4-640B-A002-1F48-65CC502E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Reverse Polish Notation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F281-6A6D-06C9-9DF3-E763EEFA9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What kind of notation might be?</a:t>
            </a:r>
          </a:p>
          <a:p>
            <a:r>
              <a:rPr lang="en-US" sz="2400"/>
              <a:t>a b +      - </a:t>
            </a:r>
            <a:r>
              <a:rPr lang="en-US" sz="2400" b="1" u="sng"/>
              <a:t>post</a:t>
            </a:r>
            <a:r>
              <a:rPr lang="en-US" sz="2400" b="1"/>
              <a:t>fix</a:t>
            </a:r>
            <a:r>
              <a:rPr lang="en-US" sz="2400"/>
              <a:t> – reverse polish notation;</a:t>
            </a:r>
          </a:p>
          <a:p>
            <a:r>
              <a:rPr lang="en-US" sz="2400"/>
              <a:t>a + b      - </a:t>
            </a:r>
            <a:r>
              <a:rPr lang="en-US" sz="2400" b="1" u="sng"/>
              <a:t>in</a:t>
            </a:r>
            <a:r>
              <a:rPr lang="en-US" sz="2400" b="1"/>
              <a:t>fix</a:t>
            </a:r>
            <a:r>
              <a:rPr lang="en-US" sz="2400"/>
              <a:t> – the natural way of writing math expressions;</a:t>
            </a:r>
          </a:p>
          <a:p>
            <a:r>
              <a:rPr lang="en-US" sz="2400"/>
              <a:t>+ a b      - </a:t>
            </a:r>
            <a:r>
              <a:rPr lang="en-US" sz="2400" b="1" u="sng"/>
              <a:t>pre</a:t>
            </a:r>
            <a:r>
              <a:rPr lang="en-US" sz="2400" b="1"/>
              <a:t>fix</a:t>
            </a:r>
            <a:r>
              <a:rPr lang="en-US" sz="2400"/>
              <a:t> – polish notation;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207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86E4-640B-A002-1F48-65CC502E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Polish Notation – Push to Stack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F281-6A6D-06C9-9DF3-E763EEFA9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What kind of notation might be?</a:t>
            </a:r>
          </a:p>
          <a:p>
            <a:r>
              <a:rPr lang="en-US" sz="2400"/>
              <a:t>a b +      - </a:t>
            </a:r>
            <a:r>
              <a:rPr lang="en-US" sz="2400" b="1" u="sng"/>
              <a:t>post</a:t>
            </a:r>
            <a:r>
              <a:rPr lang="en-US" sz="2400" b="1"/>
              <a:t>fix</a:t>
            </a:r>
            <a:r>
              <a:rPr lang="en-US" sz="2400"/>
              <a:t> – reverse polish notation;</a:t>
            </a:r>
          </a:p>
          <a:p>
            <a:r>
              <a:rPr lang="en-US" sz="2400"/>
              <a:t>a + b      - </a:t>
            </a:r>
            <a:r>
              <a:rPr lang="en-US" sz="2400" b="1" u="sng"/>
              <a:t>in</a:t>
            </a:r>
            <a:r>
              <a:rPr lang="en-US" sz="2400" b="1"/>
              <a:t>fix</a:t>
            </a:r>
            <a:r>
              <a:rPr lang="en-US" sz="2400"/>
              <a:t> – the natural way of writing math expressions;</a:t>
            </a:r>
          </a:p>
          <a:p>
            <a:r>
              <a:rPr lang="en-US" sz="2400"/>
              <a:t>+ a b      - </a:t>
            </a:r>
            <a:r>
              <a:rPr lang="en-US" sz="2400" b="1" u="sng"/>
              <a:t>pre</a:t>
            </a:r>
            <a:r>
              <a:rPr lang="en-US" sz="2400" b="1"/>
              <a:t>fix</a:t>
            </a:r>
            <a:r>
              <a:rPr lang="en-US" sz="2400"/>
              <a:t> – polish notation;</a:t>
            </a:r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67EEEE-D6E8-9F11-B0C5-291FD73DB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627" y="3883415"/>
            <a:ext cx="9524743" cy="188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46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1C6D4-B2E7-7B8B-0685-57604EA5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Polish Notation In Use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0D95-B11D-A287-AC4D-B6873AE0A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E5DDAF-FA30-CFAE-7FD6-3212E3897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8" y="2995613"/>
            <a:ext cx="74390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71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1C6D4-B2E7-7B8B-0685-57604EA5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Polish Notation In Use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0D95-B11D-A287-AC4D-B6873AE0A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499C8D2-E05D-21FC-27AA-110CC3893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7" y="1472406"/>
            <a:ext cx="7439025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BA6A28-DC4A-88DA-90BE-B8602303AD5E}"/>
              </a:ext>
            </a:extLst>
          </p:cNvPr>
          <p:cNvSpPr txBox="1"/>
          <p:nvPr/>
        </p:nvSpPr>
        <p:spPr>
          <a:xfrm>
            <a:off x="1160343" y="1849811"/>
            <a:ext cx="4572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1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6114B-0114-86AC-6D57-C194B02C1866}"/>
              </a:ext>
            </a:extLst>
          </p:cNvPr>
          <p:cNvSpPr txBox="1"/>
          <p:nvPr/>
        </p:nvSpPr>
        <p:spPr>
          <a:xfrm>
            <a:off x="1150144" y="3007912"/>
            <a:ext cx="4572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2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19C12-9A14-8522-A375-583307D09CB4}"/>
              </a:ext>
            </a:extLst>
          </p:cNvPr>
          <p:cNvSpPr txBox="1"/>
          <p:nvPr/>
        </p:nvSpPr>
        <p:spPr>
          <a:xfrm>
            <a:off x="1160343" y="4131509"/>
            <a:ext cx="4572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3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7E56AC-B46E-6AA3-C183-A0E5EEBCB8DD}"/>
              </a:ext>
            </a:extLst>
          </p:cNvPr>
          <p:cNvSpPr txBox="1"/>
          <p:nvPr/>
        </p:nvSpPr>
        <p:spPr>
          <a:xfrm>
            <a:off x="1160343" y="5310455"/>
            <a:ext cx="4572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4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79477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1C6D4-B2E7-7B8B-0685-57604EA5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Polish Notation In Use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0D95-B11D-A287-AC4D-B6873AE0A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BA6A28-DC4A-88DA-90BE-B8602303AD5E}"/>
              </a:ext>
            </a:extLst>
          </p:cNvPr>
          <p:cNvSpPr txBox="1"/>
          <p:nvPr/>
        </p:nvSpPr>
        <p:spPr>
          <a:xfrm>
            <a:off x="1160343" y="1849811"/>
            <a:ext cx="4572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5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6114B-0114-86AC-6D57-C194B02C1866}"/>
              </a:ext>
            </a:extLst>
          </p:cNvPr>
          <p:cNvSpPr txBox="1"/>
          <p:nvPr/>
        </p:nvSpPr>
        <p:spPr>
          <a:xfrm>
            <a:off x="1150144" y="3007912"/>
            <a:ext cx="4572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6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19C12-9A14-8522-A375-583307D09CB4}"/>
              </a:ext>
            </a:extLst>
          </p:cNvPr>
          <p:cNvSpPr txBox="1"/>
          <p:nvPr/>
        </p:nvSpPr>
        <p:spPr>
          <a:xfrm>
            <a:off x="1160343" y="4131509"/>
            <a:ext cx="4572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7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7E56AC-B46E-6AA3-C183-A0E5EEBCB8DD}"/>
              </a:ext>
            </a:extLst>
          </p:cNvPr>
          <p:cNvSpPr txBox="1"/>
          <p:nvPr/>
        </p:nvSpPr>
        <p:spPr>
          <a:xfrm>
            <a:off x="1160343" y="5310455"/>
            <a:ext cx="4572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8</a:t>
            </a:r>
            <a:endParaRPr lang="LID4096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A14688B-5098-1745-51C0-896C64776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7" y="1733818"/>
            <a:ext cx="629602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826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1C6D4-B2E7-7B8B-0685-57604EA5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Polish Notation In Use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0D95-B11D-A287-AC4D-B6873AE0A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BA6A28-DC4A-88DA-90BE-B8602303AD5E}"/>
              </a:ext>
            </a:extLst>
          </p:cNvPr>
          <p:cNvSpPr txBox="1"/>
          <p:nvPr/>
        </p:nvSpPr>
        <p:spPr>
          <a:xfrm>
            <a:off x="1160343" y="1849811"/>
            <a:ext cx="4572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9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6114B-0114-86AC-6D57-C194B02C1866}"/>
              </a:ext>
            </a:extLst>
          </p:cNvPr>
          <p:cNvSpPr txBox="1"/>
          <p:nvPr/>
        </p:nvSpPr>
        <p:spPr>
          <a:xfrm>
            <a:off x="1150144" y="3007912"/>
            <a:ext cx="4572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10</a:t>
            </a:r>
            <a:endParaRPr lang="LID4096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859BCA4-F8C9-A09A-6D3B-8AA9E28E6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971" y="1782495"/>
            <a:ext cx="51530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33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86E4-640B-A002-1F48-65CC502E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covert Infix to Postfix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F281-6A6D-06C9-9DF3-E763EEFA9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Stack is used to covert infix to postfix. Example with </a:t>
            </a:r>
            <a:r>
              <a:rPr lang="en-US" sz="2400" b="1" dirty="0"/>
              <a:t>A+B*C+D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FC65BE-2315-6257-F5F3-554939391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658814"/>
              </p:ext>
            </p:extLst>
          </p:nvPr>
        </p:nvGraphicFramePr>
        <p:xfrm>
          <a:off x="2190749" y="2623165"/>
          <a:ext cx="7810500" cy="202719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939418">
                  <a:extLst>
                    <a:ext uri="{9D8B030D-6E8A-4147-A177-3AD203B41FA5}">
                      <a16:colId xmlns:a16="http://schemas.microsoft.com/office/drawing/2014/main" val="2324931603"/>
                    </a:ext>
                  </a:extLst>
                </a:gridCol>
                <a:gridCol w="5522127">
                  <a:extLst>
                    <a:ext uri="{9D8B030D-6E8A-4147-A177-3AD203B41FA5}">
                      <a16:colId xmlns:a16="http://schemas.microsoft.com/office/drawing/2014/main" val="1679791393"/>
                    </a:ext>
                  </a:extLst>
                </a:gridCol>
                <a:gridCol w="1348955">
                  <a:extLst>
                    <a:ext uri="{9D8B030D-6E8A-4147-A177-3AD203B41FA5}">
                      <a16:colId xmlns:a16="http://schemas.microsoft.com/office/drawing/2014/main" val="21211791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Symbol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Stack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Postfix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00228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80651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u="none" strike="noStrike">
                          <a:effectLst/>
                        </a:rPr>
                        <a:t>+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u="none" strike="noStrike">
                          <a:effectLst/>
                        </a:rPr>
                        <a:t>+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18607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38896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NL" sz="1100" u="none" strike="noStrike" dirty="0">
                          <a:effectLst/>
                        </a:rPr>
                        <a:t>*</a:t>
                      </a:r>
                      <a:endParaRPr lang="en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u="none" strike="noStrike" dirty="0">
                          <a:effectLst/>
                        </a:rPr>
                        <a:t>+*</a:t>
                      </a:r>
                      <a:endParaRPr lang="en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85066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u="none" strike="noStrike">
                          <a:effectLst/>
                        </a:rPr>
                        <a:t>+*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ABC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2430735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NL" sz="1100" u="none" strike="noStrike" dirty="0">
                          <a:effectLst/>
                        </a:rPr>
                        <a:t>+</a:t>
                      </a:r>
                      <a:endParaRPr lang="en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+*+     </a:t>
                      </a:r>
                      <a:r>
                        <a:rPr lang="en-US" sz="1100" i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* has higher priority than +, pop stack until empty or until operator with smaller priority</a:t>
                      </a:r>
                      <a:endParaRPr lang="en-US" sz="1100" b="0" i="1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872194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+         </a:t>
                      </a:r>
                      <a:r>
                        <a:rPr lang="en-US" sz="1100" b="1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push the current operator + to stack</a:t>
                      </a:r>
                      <a:endParaRPr lang="en-US" sz="11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ABC*+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3273846"/>
                  </a:ext>
                </a:extLst>
              </a:tr>
              <a:tr h="2498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u="none" strike="noStrike" dirty="0">
                          <a:effectLst/>
                        </a:rPr>
                        <a:t>+</a:t>
                      </a:r>
                      <a:endParaRPr lang="en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ABC*+D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2892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Empty</a:t>
                      </a:r>
                      <a:endParaRPr lang="en-US" sz="11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We are done, move everything from the stack to the string</a:t>
                      </a:r>
                      <a:endParaRPr lang="en-US" sz="11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AB*C+D+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1123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9323791-0263-5FA2-9588-CDF093274076}"/>
              </a:ext>
            </a:extLst>
          </p:cNvPr>
          <p:cNvSpPr txBox="1"/>
          <p:nvPr/>
        </p:nvSpPr>
        <p:spPr>
          <a:xfrm>
            <a:off x="1252267" y="5242067"/>
            <a:ext cx="9687464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If the precedence and associativity of the scanned operator are greater than the precedence and associativity of the operator in the stack [or the stack is empty or the stack contains a ‘(‘ ], then push it in the stack.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1986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86E4-640B-A002-1F48-65CC502E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covert Infix to Postfix - Exercise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F281-6A6D-06C9-9DF3-E763EEFA9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59777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Open Excel table (or Calc in LibreOffice) and manually</a:t>
            </a:r>
            <a:r>
              <a:rPr lang="en-US" sz="2400" b="1" dirty="0"/>
              <a:t> </a:t>
            </a:r>
            <a:r>
              <a:rPr lang="en-US" sz="2400" dirty="0"/>
              <a:t>convert the following expression from infix to postfix using the approach before.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Input</a:t>
            </a:r>
            <a:r>
              <a:rPr lang="en-US" sz="2400" dirty="0"/>
              <a:t>: </a:t>
            </a:r>
            <a:r>
              <a:rPr lang="pt-BR" sz="2400" dirty="0"/>
              <a:t>((A + B) – C * (D / E)) + F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Expected answer</a:t>
            </a:r>
            <a:r>
              <a:rPr lang="en-US" sz="2400" dirty="0"/>
              <a:t>: AB+CDE/*-F+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2EE09-B2EC-E559-05E0-2A44E92CE71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090776" y="1825560"/>
            <a:ext cx="4435560" cy="43380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47877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</TotalTime>
  <Words>462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Competitive Programming</vt:lpstr>
      <vt:lpstr>Reverse Polish Notation</vt:lpstr>
      <vt:lpstr>Reverse Polish Notation – Push to Stack</vt:lpstr>
      <vt:lpstr>Reverse Polish Notation In Use</vt:lpstr>
      <vt:lpstr>Reverse Polish Notation In Use</vt:lpstr>
      <vt:lpstr>Reverse Polish Notation In Use</vt:lpstr>
      <vt:lpstr>Reverse Polish Notation In Use</vt:lpstr>
      <vt:lpstr>How to covert Infix to Postfix</vt:lpstr>
      <vt:lpstr>How to covert Infix to Postfix - Exercise</vt:lpstr>
      <vt:lpstr>Practice – Implement Expression Evaluator</vt:lpstr>
      <vt:lpstr>Practice – Postfix and RPN Problem</vt:lpstr>
      <vt:lpstr>Homework</vt:lpstr>
      <vt:lpstr>How to Learn and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Programming</dc:title>
  <dc:creator>Novikov, Andrei</dc:creator>
  <cp:lastModifiedBy>Novikov, Andrei</cp:lastModifiedBy>
  <cp:revision>55</cp:revision>
  <dcterms:created xsi:type="dcterms:W3CDTF">2023-04-21T08:47:38Z</dcterms:created>
  <dcterms:modified xsi:type="dcterms:W3CDTF">2024-10-23T13:55:55Z</dcterms:modified>
</cp:coreProperties>
</file>