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0A910-0DE7-47C7-8A34-5D6A7CF06E47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3A2BB-98BC-43AC-8285-8DA4ABFE1C8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7314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3A2BB-98BC-43AC-8285-8DA4ABFE1C8A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83464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3A2BB-98BC-43AC-8285-8DA4ABFE1C8A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8617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3A2BB-98BC-43AC-8285-8DA4ABFE1C8A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67123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3A2BB-98BC-43AC-8285-8DA4ABFE1C8A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3925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226C-0BEE-7539-4F18-E883EB32B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2035F-9365-43D7-0AA1-325BAD083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59581-EC1A-76F8-CA86-BC85436E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B98C4-5633-6E85-3570-B771C3D4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89380-1E2E-5253-659D-E584E9BC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228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E4B2-2D10-9FBE-9EE1-5A8E5208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187E2-0B2A-040E-8437-3BB3485F2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B7AAC-6C97-1F4B-351F-D4B980FD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A8FFC-8E19-017B-63D2-F0B3FB37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4C043-93D2-DAFC-B3BD-AD44B90E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329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1BBC3-83B0-8329-AA95-2164CF0DD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EF6ED-1CAB-1437-FB30-2283D0FF2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0B650-9338-9655-382C-F04CD1FC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1A878-7792-4FE0-03B8-CD5B8AF3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23A46-4207-D6E3-98E4-8BBDFB7F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679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18FC-8B6F-A4EC-718E-AFA0B067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B9D9-9C28-2FBE-115E-5081D2838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0384E-890A-B1E5-62B9-6B59F7EF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78F23-9F20-1B76-4A75-8D1C6746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183C4-2C27-274F-40C9-B531936F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095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CD91-604A-5514-6AA6-BF4CC519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3B39B-21CE-D674-4483-29B46545B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31211-2742-8C20-7BD8-374D96C2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54836-5E9D-BE4A-B345-E36ADEF2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3A75E-3775-5EF0-E795-CBF27FAC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871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233F-C516-4C36-0005-8E99298D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40B70-9350-796D-94F3-0A7D7C379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28CA2-B257-50BE-DA95-31C7489EB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41C27-0657-0C4C-71E9-1BFD2631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10326-ED1D-B7E5-CA36-39E3E3A4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25DF9-837E-9D46-EA12-2CD693FE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317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8217-FA20-94C8-C7C6-AB293D63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A88AD-65C2-FE21-8C9B-46154DBB7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5B9E9-8B5D-775B-A077-0AF835213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4BB95-980C-8513-5547-6BDA6C510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D292F-1DD9-D6B9-748A-6AF5D4B87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46041-EF97-59B0-45FA-7D84AA9B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901FD-03F7-BF03-0270-9D140F81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C4937-3E10-2AC3-CF5C-3E971408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917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4325-D247-D832-61E2-2E2CAEA4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EE3C3-C241-B443-C114-422C0C78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D9BB5-9234-D4C3-D92C-42EF0176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ECD51-25BC-810E-10A6-E16A78F2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567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DA05C-8C8B-7815-29EF-60AF335A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541AA-73AA-7F9B-207F-A7D7FEA0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15956-4C98-3F64-3BA0-CDF54C52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367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4E06-FC84-014B-A9BC-317006D5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7D7B9-F4DF-CC28-5225-230D93FF7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CA4CD-4C77-44F5-5674-D8EF64EE8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D5633-B148-D121-C8F7-161C69FE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5897F-85C2-7996-2A1F-00DC530C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971CC-AB2A-2E5F-7645-87F13DF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994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2E41-CD86-2658-6DAD-3E7317C6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8AE51-5414-7FD1-9512-B6DA8BFDA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21A06-4B83-645E-DB7B-9A47F3403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9D2F4-483E-2EFD-1E64-E6D213D6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D0D96-B7C0-8DF5-2FBC-A03C0BCD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F39D8-A105-4DEA-D379-E90964B1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013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815FD-8147-51A4-54D7-E24E45CE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C6AC5-2BDA-3E51-AF0C-A60D20EEF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44B52-BA19-4E32-83E3-A5EB62CE0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F6A64-181B-4A8B-AB30-09252855C043}" type="datetimeFigureOut">
              <a:rPr lang="LID4096" smtClean="0"/>
              <a:t>10/11/2024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9459E-E615-854D-E9B1-21A9450B2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18EF-4C01-57F4-CABC-BA4F3F811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75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18AC-AB30-4E2B-3004-9D2E94F6C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Competitive Programming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095F9-CA58-6C27-0C83-8A6B811C5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 October 2024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87306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A721-B575-1BB5-B06A-2A7725F6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9058-807F-00CF-53E7-FFC444DA7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Change colors will not do anything, we need to perform Left Rotation.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tree is still breaking the rule.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1B27F2A-715D-923C-0514-AE36EEB8B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67794"/>
            <a:ext cx="5334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658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A721-B575-1BB5-B06A-2A7725F6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9058-807F-00CF-53E7-FFC444DA7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Need recolor and make Right Rotation.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tree is balanced now. We stop when parent is NOT red.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40A5A31-153B-EF38-4D2A-F33101589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67794"/>
            <a:ext cx="5334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132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7875-4513-7176-A6A3-C98B63D0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Binary Balanced Trees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97D51-707C-2131-BCA5-8C97936EB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Adelson-</a:t>
            </a:r>
            <a:r>
              <a:rPr lang="en-US" dirty="0" err="1"/>
              <a:t>Velskii</a:t>
            </a:r>
            <a:r>
              <a:rPr lang="en-US" dirty="0"/>
              <a:t> Landis (AVL)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20249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7875-4513-7176-A6A3-C98B63D09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Can I Find Binary Balanced Trees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97D51-707C-2131-BCA5-8C97936EB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C++:</a:t>
            </a:r>
          </a:p>
          <a:p>
            <a:pPr lvl="1"/>
            <a:r>
              <a:rPr lang="en-US" sz="2000" b="1" dirty="0"/>
              <a:t>std::map&lt;K, T&gt; </a:t>
            </a:r>
            <a:r>
              <a:rPr lang="en-US" sz="2000" dirty="0"/>
              <a:t>and </a:t>
            </a:r>
            <a:r>
              <a:rPr lang="en-US" sz="2000" b="1" dirty="0"/>
              <a:t>std::set&lt;K&gt;</a:t>
            </a:r>
            <a:r>
              <a:rPr lang="en-US" sz="2000" dirty="0"/>
              <a:t>. Implementation based on Red-Black tree.</a:t>
            </a:r>
          </a:p>
          <a:p>
            <a:pPr lvl="1"/>
            <a:r>
              <a:rPr lang="en-US" sz="2000" dirty="0"/>
              <a:t>Do not confuse with </a:t>
            </a:r>
            <a:r>
              <a:rPr lang="en-US" sz="2000" b="1" dirty="0" err="1">
                <a:solidFill>
                  <a:srgbClr val="C00000"/>
                </a:solidFill>
              </a:rPr>
              <a:t>unordered_map</a:t>
            </a:r>
            <a:r>
              <a:rPr lang="en-US" sz="2000" b="1" dirty="0">
                <a:solidFill>
                  <a:srgbClr val="C00000"/>
                </a:solidFill>
              </a:rPr>
              <a:t>&lt;K, T&gt; </a:t>
            </a:r>
            <a:r>
              <a:rPr lang="en-US" sz="2000" dirty="0"/>
              <a:t>and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b="1" dirty="0" err="1">
                <a:solidFill>
                  <a:srgbClr val="C00000"/>
                </a:solidFill>
              </a:rPr>
              <a:t>unordered_set</a:t>
            </a:r>
            <a:r>
              <a:rPr lang="en-US" sz="2000" b="1" dirty="0">
                <a:solidFill>
                  <a:srgbClr val="C00000"/>
                </a:solidFill>
              </a:rPr>
              <a:t>&lt;K&gt;</a:t>
            </a:r>
            <a:r>
              <a:rPr lang="en-US" sz="2000" dirty="0"/>
              <a:t>!</a:t>
            </a:r>
          </a:p>
          <a:p>
            <a:r>
              <a:rPr lang="en-US" sz="2400" dirty="0"/>
              <a:t>C#:</a:t>
            </a:r>
          </a:p>
          <a:p>
            <a:pPr lvl="1"/>
            <a:r>
              <a:rPr lang="en-US" sz="2000" b="1" dirty="0" err="1"/>
              <a:t>SortedDictionary</a:t>
            </a:r>
            <a:r>
              <a:rPr lang="en-US" sz="2000" b="1" dirty="0"/>
              <a:t>&lt;K, V&gt; </a:t>
            </a:r>
            <a:r>
              <a:rPr lang="en-US" sz="2000" dirty="0"/>
              <a:t>and </a:t>
            </a:r>
            <a:r>
              <a:rPr lang="en-US" sz="2000" b="1" dirty="0" err="1"/>
              <a:t>SortedSet</a:t>
            </a:r>
            <a:r>
              <a:rPr lang="en-US" sz="2000" b="1" dirty="0"/>
              <a:t>&lt;K&gt;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Do not confuse with </a:t>
            </a:r>
            <a:r>
              <a:rPr lang="en-US" sz="2000" b="1" dirty="0">
                <a:solidFill>
                  <a:srgbClr val="C00000"/>
                </a:solidFill>
              </a:rPr>
              <a:t>Dictionary&lt;K, V&gt;</a:t>
            </a:r>
            <a:r>
              <a:rPr lang="en-US" sz="2000" dirty="0"/>
              <a:t>!</a:t>
            </a:r>
          </a:p>
          <a:p>
            <a:r>
              <a:rPr lang="en-US" sz="2400" dirty="0"/>
              <a:t>Python:</a:t>
            </a:r>
          </a:p>
          <a:p>
            <a:pPr lvl="1"/>
            <a:r>
              <a:rPr lang="en-US" sz="2000" dirty="0"/>
              <a:t>No built-in implementation of </a:t>
            </a:r>
            <a:r>
              <a:rPr lang="en-US" sz="2000" dirty="0" err="1"/>
              <a:t>bBST</a:t>
            </a:r>
            <a:r>
              <a:rPr lang="en-US" sz="2000" dirty="0"/>
              <a:t>. </a:t>
            </a:r>
            <a:r>
              <a:rPr lang="en-US" sz="2000" b="1" dirty="0" err="1">
                <a:solidFill>
                  <a:srgbClr val="C00000"/>
                </a:solidFill>
              </a:rPr>
              <a:t>collections.OrderedDict</a:t>
            </a:r>
            <a:r>
              <a:rPr lang="en-US" sz="2000" b="1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is hash based collection!</a:t>
            </a:r>
          </a:p>
          <a:p>
            <a:r>
              <a:rPr lang="en-US" sz="2400" dirty="0"/>
              <a:t>JavaScript:</a:t>
            </a:r>
          </a:p>
          <a:p>
            <a:pPr lvl="1"/>
            <a:r>
              <a:rPr lang="en-US" sz="2000" dirty="0"/>
              <a:t>No built-in implementation of </a:t>
            </a:r>
            <a:r>
              <a:rPr lang="en-US" sz="2000" dirty="0" err="1"/>
              <a:t>bBST</a:t>
            </a:r>
            <a:r>
              <a:rPr lang="en-US" sz="2000" dirty="0"/>
              <a:t>.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55326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EEBCC-E0CA-C717-438B-47D44167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bBST</a:t>
            </a:r>
            <a:r>
              <a:rPr lang="en-US" dirty="0"/>
              <a:t> and Hash Table Operations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E379-7D28-CE79-FDC8-512E160FB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bBST</a:t>
            </a:r>
            <a:r>
              <a:rPr lang="en-US" dirty="0"/>
              <a:t> provides an additional feature – the structure is always sorted. For example, it allows to print out the content in a sorted way O(N).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did not cover it here, but there are In-Order traverse algorithm that allows to traverse collection in O(N).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CCE1A3-1CCB-6224-D28D-7D7A2709D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096713"/>
              </p:ext>
            </p:extLst>
          </p:nvPr>
        </p:nvGraphicFramePr>
        <p:xfrm>
          <a:off x="2032000" y="194564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31482408"/>
                    </a:ext>
                  </a:extLst>
                </a:gridCol>
                <a:gridCol w="1997795">
                  <a:extLst>
                    <a:ext uri="{9D8B030D-6E8A-4147-A177-3AD203B41FA5}">
                      <a16:colId xmlns:a16="http://schemas.microsoft.com/office/drawing/2014/main" val="2305231206"/>
                    </a:ext>
                  </a:extLst>
                </a:gridCol>
                <a:gridCol w="3420871">
                  <a:extLst>
                    <a:ext uri="{9D8B030D-6E8A-4147-A177-3AD203B41FA5}">
                      <a16:colId xmlns:a16="http://schemas.microsoft.com/office/drawing/2014/main" val="2948567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bBST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Hash Table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33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Insert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O(log(N))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O(1) average, in worse case O(N)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914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O(log(N))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 average, in worse case O(N)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42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Search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O(log(N))</a:t>
                      </a:r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O(1) average, in worse case O(N)</a:t>
                      </a:r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20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37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C5281-571C-7ABB-11BE-309DC78B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Think about Regular Work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0A9E4-8C96-03F7-12EA-3E5E0487A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Where do you see possible benefits from using such structures?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344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9386-7A05-E17C-4D52-9CB72461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Non-Balanced Binary Tree Problem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CAB9-CCC9-34EF-EC2C-FBE17D0E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worse case scenario, performance as in case of the linked list.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4F9EFF0-1828-5005-8007-68ED351BE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7" y="2673668"/>
            <a:ext cx="66770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964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71E6-D41A-1DCF-252D-6C8ABDD0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684D8-6DE7-53DF-5ADE-DFFBA5345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node has additional attribute – color.</a:t>
            </a:r>
          </a:p>
          <a:p>
            <a:r>
              <a:rPr lang="en-US" sz="2400" dirty="0"/>
              <a:t>Root node is always black.</a:t>
            </a:r>
          </a:p>
          <a:p>
            <a:r>
              <a:rPr lang="en-US" sz="2400" dirty="0"/>
              <a:t>Leaf node (NULL) is always black.</a:t>
            </a:r>
          </a:p>
          <a:p>
            <a:r>
              <a:rPr lang="en-US" sz="2400" dirty="0"/>
              <a:t>If node is red, then its children are black.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FD96F2-685E-3DAE-0011-A1C2C1C81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52" y="3776328"/>
            <a:ext cx="7849695" cy="24006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1A8296-7C75-180D-D17D-C1276BC1999B}"/>
              </a:ext>
            </a:extLst>
          </p:cNvPr>
          <p:cNvSpPr txBox="1"/>
          <p:nvPr/>
        </p:nvSpPr>
        <p:spPr>
          <a:xfrm>
            <a:off x="6998208" y="2477811"/>
            <a:ext cx="4760976" cy="646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Path from root to leaf cannot be more than twice longer than any other path from root to leaf</a:t>
            </a:r>
            <a:endParaRPr lang="LID4096" sz="1800" dirty="0"/>
          </a:p>
        </p:txBody>
      </p:sp>
    </p:spTree>
    <p:extLst>
      <p:ext uri="{BB962C8B-B14F-4D97-AF65-F5344CB8AC3E}">
        <p14:creationId xmlns:p14="http://schemas.microsoft.com/office/powerpoint/2010/main" val="1589977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394E-E943-5330-B84D-7E7B68BB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 Right and Turn Left - Rotation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214D7-D111-701D-96BF-1CCF44B6E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04" y="190050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65EA95D-A594-EE03-16B9-6688F638F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7" y="2267553"/>
            <a:ext cx="85820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2B3FD8E9-4FEE-F314-28BF-CEBFFD3A991D}"/>
              </a:ext>
            </a:extLst>
          </p:cNvPr>
          <p:cNvSpPr/>
          <p:nvPr/>
        </p:nvSpPr>
        <p:spPr>
          <a:xfrm>
            <a:off x="5611367" y="2874539"/>
            <a:ext cx="969264" cy="448056"/>
          </a:xfrm>
          <a:prstGeom prst="left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F9F785CC-B15A-88CC-9B0E-3F1B2C84A813}"/>
              </a:ext>
            </a:extLst>
          </p:cNvPr>
          <p:cNvSpPr/>
          <p:nvPr/>
        </p:nvSpPr>
        <p:spPr>
          <a:xfrm>
            <a:off x="5611367" y="4829302"/>
            <a:ext cx="969264" cy="448056"/>
          </a:xfrm>
          <a:prstGeom prst="left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F0EFA-DF86-25B4-603C-D8A0D2690122}"/>
              </a:ext>
            </a:extLst>
          </p:cNvPr>
          <p:cNvSpPr txBox="1"/>
          <p:nvPr/>
        </p:nvSpPr>
        <p:spPr>
          <a:xfrm>
            <a:off x="5291327" y="4081836"/>
            <a:ext cx="1609344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Example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EFDB90-D167-BC32-9061-B38838E4EF80}"/>
              </a:ext>
            </a:extLst>
          </p:cNvPr>
          <p:cNvSpPr txBox="1"/>
          <p:nvPr/>
        </p:nvSpPr>
        <p:spPr>
          <a:xfrm>
            <a:off x="5291327" y="2194022"/>
            <a:ext cx="1609344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Scheme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90518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DFD63-FD13-07C6-7DD9-0509F024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 in the Tree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64E96-AB5F-C2E7-3799-E88C90489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104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Example where the tree is rebalanced.</a:t>
            </a: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2BE20E-41D3-A602-4D88-1D4453CDC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048" y="1575746"/>
            <a:ext cx="6601746" cy="460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3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7F54-EEB9-2E66-4119-19582BFD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Red-Black Tree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8F34C-A243-4598-F02F-2590E31C3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Insertion has two parts:</a:t>
            </a:r>
          </a:p>
          <a:p>
            <a:pPr lvl="1"/>
            <a:r>
              <a:rPr lang="en-US" dirty="0"/>
              <a:t>Insertion itself – inserts the node like in non-balanced tree.</a:t>
            </a:r>
          </a:p>
          <a:p>
            <a:pPr lvl="1"/>
            <a:r>
              <a:rPr lang="en-US" dirty="0"/>
              <a:t>When node is inserted, we assign red color to it.</a:t>
            </a:r>
          </a:p>
          <a:p>
            <a:r>
              <a:rPr lang="en-US" sz="2400" dirty="0"/>
              <a:t>Rebalancing.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4085617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7F54-EEB9-2E66-4119-19582BFD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Red-Black Tree - Example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8F34C-A243-4598-F02F-2590E31C3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232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Red-Black Tree Properties:</a:t>
            </a:r>
          </a:p>
          <a:p>
            <a:pPr marL="514350" indent="-514350">
              <a:buAutoNum type="arabicPeriod"/>
            </a:pPr>
            <a:r>
              <a:rPr lang="en-US" sz="2400" dirty="0"/>
              <a:t>Each node is black or red.</a:t>
            </a:r>
          </a:p>
          <a:p>
            <a:pPr marL="514350" indent="-514350">
              <a:buAutoNum type="arabicPeriod"/>
            </a:pPr>
            <a:r>
              <a:rPr lang="en-US" sz="2400" dirty="0"/>
              <a:t>Root is always black.</a:t>
            </a:r>
          </a:p>
          <a:p>
            <a:pPr marL="514350" indent="-514350">
              <a:buAutoNum type="arabicPeriod"/>
            </a:pPr>
            <a:r>
              <a:rPr lang="en-US" sz="2400" dirty="0"/>
              <a:t>Leaf (NULL) is always black.</a:t>
            </a:r>
          </a:p>
          <a:p>
            <a:pPr marL="514350" indent="-514350">
              <a:buAutoNum type="arabicPeriod"/>
            </a:pPr>
            <a:r>
              <a:rPr lang="en-US" sz="2400" dirty="0"/>
              <a:t>If node is red, then children are black.</a:t>
            </a:r>
          </a:p>
          <a:p>
            <a:pPr marL="514350" indent="-514350">
              <a:buAutoNum type="arabicPeriod"/>
            </a:pPr>
            <a:r>
              <a:rPr lang="en-US" sz="2400" dirty="0"/>
              <a:t>For each path from node, the number of black nodes is the same.</a:t>
            </a:r>
          </a:p>
          <a:p>
            <a:pPr marL="514350" indent="-514350">
              <a:buAutoNum type="arabicPeriod"/>
            </a:pPr>
            <a:endParaRPr lang="LID4096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6C3D757-EEFB-7D74-698F-ABCF9A43B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28" y="2667794"/>
            <a:ext cx="5334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F59C88-F752-4FB1-211F-2725AC834613}"/>
              </a:ext>
            </a:extLst>
          </p:cNvPr>
          <p:cNvSpPr txBox="1"/>
          <p:nvPr/>
        </p:nvSpPr>
        <p:spPr>
          <a:xfrm>
            <a:off x="1252728" y="5334794"/>
            <a:ext cx="4745736" cy="36576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Which rule is broken after insertion?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99249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7F54-EEB9-2E66-4119-19582BFD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in Red-Black Tree - Example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8F34C-A243-4598-F02F-2590E31C3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232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Red-Black Tree Properties:</a:t>
            </a:r>
          </a:p>
          <a:p>
            <a:pPr marL="514350" indent="-514350">
              <a:buAutoNum type="arabicPeriod"/>
            </a:pPr>
            <a:r>
              <a:rPr lang="en-US" sz="2400" dirty="0"/>
              <a:t>Each node is black or red.</a:t>
            </a:r>
          </a:p>
          <a:p>
            <a:pPr marL="514350" indent="-514350">
              <a:buAutoNum type="arabicPeriod"/>
            </a:pPr>
            <a:r>
              <a:rPr lang="en-US" sz="2400" dirty="0"/>
              <a:t>Root is always black.</a:t>
            </a:r>
          </a:p>
          <a:p>
            <a:pPr marL="514350" indent="-514350">
              <a:buAutoNum type="arabicPeriod"/>
            </a:pPr>
            <a:r>
              <a:rPr lang="en-US" sz="2400" dirty="0"/>
              <a:t>Leaf (NULL) is always black.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FF0000"/>
                </a:solidFill>
              </a:rPr>
              <a:t>If node is red, then children are black.</a:t>
            </a:r>
          </a:p>
          <a:p>
            <a:pPr marL="514350" indent="-514350">
              <a:buAutoNum type="arabicPeriod"/>
            </a:pPr>
            <a:r>
              <a:rPr lang="en-US" sz="2400" dirty="0"/>
              <a:t>For each path from node, the number of black nodes is the same.</a:t>
            </a:r>
          </a:p>
          <a:p>
            <a:pPr marL="514350" indent="-514350">
              <a:buAutoNum type="arabicPeriod"/>
            </a:pPr>
            <a:endParaRPr lang="LID4096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6C3D757-EEFB-7D74-698F-ABCF9A43B5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28" y="2667794"/>
            <a:ext cx="5334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41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DA721-B575-1BB5-B06A-2A7725F6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Rebalancing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F9058-807F-00CF-53E7-FFC444DA7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Change colors to fix the property (5 is black now).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(2) and (7) are red – breaking the property again.</a:t>
            </a: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B307E820-5CD6-A85C-9474-A8C950C5B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667794"/>
            <a:ext cx="5334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25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572</Words>
  <Application>Microsoft Office PowerPoint</Application>
  <PresentationFormat>Widescreen</PresentationFormat>
  <Paragraphs>112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Competitive Programming</vt:lpstr>
      <vt:lpstr>Non-Balanced Binary Tree Problem</vt:lpstr>
      <vt:lpstr>Red-Black Tree</vt:lpstr>
      <vt:lpstr>Turn Right and Turn Left - Rotation</vt:lpstr>
      <vt:lpstr>Rotation in the Tree</vt:lpstr>
      <vt:lpstr>Insertion in Red-Black Tree</vt:lpstr>
      <vt:lpstr>Insertion in Red-Black Tree - Example</vt:lpstr>
      <vt:lpstr>Insertion in Red-Black Tree - Example</vt:lpstr>
      <vt:lpstr>Rebalancing</vt:lpstr>
      <vt:lpstr>Rebalancing</vt:lpstr>
      <vt:lpstr>Rebalancing</vt:lpstr>
      <vt:lpstr>Other Binary Balanced Trees</vt:lpstr>
      <vt:lpstr>Where Can I Find Binary Balanced Trees</vt:lpstr>
      <vt:lpstr>bBST and Hash Table Operations</vt:lpstr>
      <vt:lpstr>Lets Think about Regular Work</vt:lpstr>
    </vt:vector>
  </TitlesOfParts>
  <Company>Thermo Fisher Scientific,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creator>Novikov, Andrei</dc:creator>
  <cp:lastModifiedBy>Novikov, Andrei</cp:lastModifiedBy>
  <cp:revision>34</cp:revision>
  <dcterms:created xsi:type="dcterms:W3CDTF">2024-05-03T08:56:37Z</dcterms:created>
  <dcterms:modified xsi:type="dcterms:W3CDTF">2024-10-11T13:41:24Z</dcterms:modified>
</cp:coreProperties>
</file>