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EDD3-3CD2-45E8-8C1F-D66A512DEB1A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8FE57-74AB-4AD0-959A-B6CB0C09A3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17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4397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FDD6B-0129-F8E3-8301-181A0266A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11E61-BBA1-921A-97E6-8D3607CC3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89732F-D496-FEA1-59C8-98C986168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CB08-B6F4-7B74-4136-3071747C0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7375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969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52D52-0391-CA0C-BFC6-CC82778F8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6D6239-6010-CDE3-31C4-4E7BA2757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ACADB-89DE-0A0D-B7DC-31C005FA2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C0865-BA5A-B53A-497F-25D8D92D7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1437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5750A-FD80-BDE9-46BA-77B39754D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195EF-1186-527E-D7E6-690CD3C8D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444DD2-41C4-5F2B-0EA5-A5FA31D4A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CA47F-F418-C539-7784-8ADB6E28A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44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5BF3C-6DE5-2623-1B2D-E4E1F2BD1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9A514-84BA-BE90-5FB6-0024983B4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7C53-6706-CB5B-C32B-21818213B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C4727-2107-AE07-8639-B2B966BB7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3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A613-1F94-7C96-1D1C-491FCA5FA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07225-17D0-6362-A075-B876522EE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1364B-819C-1720-0C4A-73EF8F688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730A0-ABEB-A687-2058-4A15C2A5C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07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0DE03-C41F-9509-3E0C-0BEB2935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68009-DCD6-413A-F732-EC439CF5E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CF556-70BE-6E0E-82C2-E6BD987A6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5A5F-542C-77D8-E419-F8E514720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634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9B3DF-183F-48ED-0410-BE6843A91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1F7BF4-121C-657E-8A6A-DBD9C4710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3068C-65D6-13FF-7762-67C203E67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328A3-A5BB-4F5F-4B19-E708F4CBD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08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CD444-8F73-AC1F-9CAE-C1FA96351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663BED-E84A-D1A2-5102-71F720D33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BA81A-B1B6-1A15-3C47-C5877899F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245B0-B91F-8E84-5015-E6762BA75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790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479-FC94-91AD-B116-85EC8D66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1468-CB68-0E57-E94E-B7229D6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8AA3-C85E-8B0D-0B21-D4B61D0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CC92-F16E-0E60-7E1E-1D92F1DB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2518-C795-C5F3-B1AD-01C62F62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40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71D-A34A-1785-B8D4-F920383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C0733-9126-F2B1-8B0B-36CF22A7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702E-DA69-2E47-34FB-93EC5693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25EF-50CE-F684-B1BF-BC0C53D6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4B10-C474-2280-02C6-6DF523F0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92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FFA09-84D6-0350-F3DB-BC1C21C69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8B82-F617-8404-1FAD-82FAD788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73D8-2B90-D1E9-B7E4-76318956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615E-F756-3AA0-776A-63802BF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8FDD-AD43-421B-B26B-83082F83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7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B375-DA99-23C2-2033-D78714E6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2CD8-FFA9-2883-3F66-6EDBF5E0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E14B-A67C-5AA7-3383-A3A6782B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299A-144F-62EA-9161-7ED8D9F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931E-A98C-9A49-B7EB-ED3825A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DD76-7F42-99DF-F9F2-1519F63E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B8E7-FB64-24B1-97BA-150A05C5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DD20-8F1C-0788-892A-614156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DFBD-6514-CA96-AF87-E530299C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5A8E-0EEC-4BDC-0557-E8AFAA2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4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1D31-C06B-5FC1-CE52-340A7FFB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3DA7-74C1-BACC-DA1D-6562E100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4C50A-8D88-C2ED-4BD0-05E30B5F7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9472-41EB-1267-7AC9-30EC70D1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FD5EB-A022-E6B3-BFFC-9ADE2185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D1DF-CCC9-59B0-975F-9204CA43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9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F4D1-F9DE-3C58-5D4A-00EE69F1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5719-E270-5559-8BD1-A389006A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64F9-FC6D-E4BE-EDCA-2733412D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38473-0D31-1F17-5AF0-9380D395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C6D16-A9A2-8A6E-A047-170943C7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A5DF8-1CB7-9F44-79C6-36160FBE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487C-5289-61F7-703F-83EABA2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0A7AB-EA1D-7F34-B4E6-1BE90BA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439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F39D-60FC-C186-AA5E-CCF36FE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385D1-8645-E95B-A7C5-4FACF0CB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FCFB-3CB6-44A7-0723-27234C99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ED386-6236-B031-FB0B-CC6790B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74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D868-B009-6F8A-F45E-A72EB321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D408-AABB-E6B6-ED49-4916D9A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18A7-0277-4383-7F7B-BDA30745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52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0D0C-E426-DABA-26CB-4E27FE8C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1FF8-457A-C5A6-3251-7383A5EE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5BD00-0909-ADE9-2622-E224F3E0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0ADF-6003-1461-2D54-669FA966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7C01-006A-53F9-143E-AFE9132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B9332-0BF3-3BAD-C5AD-717C415B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4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2959-E1B6-A427-B6DA-76BB4B2C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79D9D-793F-FE8F-14D7-AFA0C009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E5AC-6976-7C51-BF91-CF591989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6C27-A74A-9F04-6739-C69A43D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400B-A232-1D90-1E35-F75E9207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B49-FB44-9A5E-2F91-82679FE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7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741E-266E-F481-FD58-7C09708A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9CB2-07E7-AB5F-6317-F8610B25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D747-2F34-62B3-815E-1843706E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A05EF-82ED-454F-82F3-18C4B46C1C10}" type="datetimeFigureOut">
              <a:rPr lang="LID4096" smtClean="0"/>
              <a:t>04/25/2025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E298-D230-29E8-CBFB-72773C79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250D-5368-8CF0-60BC-3FEB02E4D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8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islandhopp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Euclidean_distan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ca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lostma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lostma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islandhopp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EA0-F3DD-5FAA-D7F5-A046768A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F92C-2228-1365-B57C-DB29F3D0C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02 May. </a:t>
            </a:r>
            <a:r>
              <a:rPr lang="en-US" dirty="0"/>
              <a:t>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998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01A4B-4890-819D-E4F9-619BE9AE2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CB54-5627-A026-ED90-7E033486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– Practice. Island Shopping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E0D2-818C-3865-1A3B-86F309B05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Kattis</a:t>
            </a:r>
            <a:r>
              <a:rPr lang="en-US" sz="2400" dirty="0"/>
              <a:t>. Island Shopping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Hints</a:t>
            </a:r>
            <a:r>
              <a:rPr lang="en-US" sz="2400" dirty="0"/>
              <a:t>:</a:t>
            </a:r>
          </a:p>
          <a:p>
            <a:r>
              <a:rPr lang="en-US" sz="2400" dirty="0"/>
              <a:t>Today’s topic of course:</a:t>
            </a:r>
          </a:p>
          <a:p>
            <a:pPr lvl="1"/>
            <a:r>
              <a:rPr lang="en-US" sz="2000" dirty="0"/>
              <a:t>Union Find (Disjoint Set).</a:t>
            </a:r>
          </a:p>
          <a:p>
            <a:pPr lvl="1"/>
            <a:r>
              <a:rPr lang="en-US" sz="2000" dirty="0"/>
              <a:t>Kruskal’s Algorithm.</a:t>
            </a:r>
          </a:p>
          <a:p>
            <a:r>
              <a:rPr lang="en-US" sz="2400" dirty="0"/>
              <a:t>Euclidean distance – </a:t>
            </a:r>
            <a:r>
              <a:rPr lang="en-US" sz="2400" dirty="0">
                <a:hlinkClick r:id="rId4"/>
              </a:rPr>
              <a:t>Link</a:t>
            </a:r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4A08C-02C9-7F00-8F50-362D24AFA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FED61C-AEED-F346-D6C6-784D2E6AE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838" y="4758846"/>
            <a:ext cx="289600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2E1F2-19DB-E9DB-024A-9A84641A4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8083-5CBD-56B6-400E-4807AECD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– Practice. A Feast For Cats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48DD-5B4D-289E-3803-FBBC7EF8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Kattis</a:t>
            </a:r>
            <a:r>
              <a:rPr lang="en-US" sz="2400" dirty="0"/>
              <a:t>. A Feast For Cats – </a:t>
            </a:r>
            <a:r>
              <a:rPr lang="en-US" sz="2400" dirty="0">
                <a:hlinkClick r:id="rId3"/>
              </a:rPr>
              <a:t>Link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40E4B-41C0-5BCE-6E32-66A3114E2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3817E-5BBC-3B36-1DB5-660F4855A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248" y="3070831"/>
            <a:ext cx="5240440" cy="2596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688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2B7E-AAAA-6493-69C7-13E3D1FE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07DF-86B6-A1E6-A797-CB1110BD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– Practice. Lost Map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3FBA-2300-F21F-F473-F386E9906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Kattis</a:t>
            </a:r>
            <a:r>
              <a:rPr lang="en-US" sz="2400" dirty="0"/>
              <a:t>. Lost Map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0E402-87B8-B63E-D865-92310EFB0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E082C7-E1A4-E5A3-9825-182E0EDA6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4" y="2825555"/>
            <a:ext cx="5536845" cy="2460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0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FD48C-51F4-CFA5-3E79-92215025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A95F-A25F-262D-D492-DDFE8D66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Configuration Cin and Cout Matters?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A142-5D40-EED7-9ECB-C8729086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reference use task solved before – Kattis. Lost Map – 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Trivial input output operations might consume a lot of time due internal synchronization and safety checks.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Disable synchronization between streams in C (</a:t>
            </a:r>
            <a:r>
              <a:rPr lang="en-US" sz="2000" b="1" dirty="0" err="1"/>
              <a:t>printf</a:t>
            </a:r>
            <a:r>
              <a:rPr lang="en-US" sz="2000" dirty="0"/>
              <a:t>, </a:t>
            </a:r>
            <a:r>
              <a:rPr lang="en-US" sz="2000" b="1" dirty="0" err="1"/>
              <a:t>scanf</a:t>
            </a:r>
            <a:r>
              <a:rPr lang="en-US" sz="2000" dirty="0"/>
              <a:t>) and in C++ (</a:t>
            </a:r>
            <a:r>
              <a:rPr lang="en-US" sz="2000" b="1" dirty="0" err="1"/>
              <a:t>cin</a:t>
            </a:r>
            <a:r>
              <a:rPr lang="en-US" sz="2000" dirty="0"/>
              <a:t>, </a:t>
            </a:r>
            <a:r>
              <a:rPr lang="en-US" sz="2000" b="1" dirty="0" err="1"/>
              <a:t>cout</a:t>
            </a:r>
            <a:r>
              <a:rPr lang="en-US" sz="2000" dirty="0"/>
              <a:t>):</a:t>
            </a:r>
          </a:p>
          <a:p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sync_with_stdio</a:t>
            </a:r>
            <a:r>
              <a:rPr lang="en-US" sz="2000" dirty="0"/>
              <a:t>(</a:t>
            </a:r>
            <a:r>
              <a:rPr lang="en-US" sz="2000" b="1" dirty="0"/>
              <a:t>false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Disable synchronization of </a:t>
            </a:r>
            <a:r>
              <a:rPr lang="en-US" sz="2000" b="1" dirty="0"/>
              <a:t>std::</a:t>
            </a:r>
            <a:r>
              <a:rPr lang="en-US" sz="2000" b="1" dirty="0" err="1"/>
              <a:t>cin</a:t>
            </a:r>
            <a:r>
              <a:rPr lang="en-US" sz="2000" b="1" dirty="0"/>
              <a:t> </a:t>
            </a:r>
            <a:r>
              <a:rPr lang="en-US" sz="2000" dirty="0"/>
              <a:t>with </a:t>
            </a:r>
            <a:r>
              <a:rPr lang="en-US" sz="2000" b="1" dirty="0"/>
              <a:t>std::</a:t>
            </a:r>
            <a:r>
              <a:rPr lang="en-US" sz="2000" b="1" dirty="0" err="1"/>
              <a:t>cout</a:t>
            </a:r>
            <a:r>
              <a:rPr lang="en-US" sz="2000" b="1" dirty="0"/>
              <a:t> </a:t>
            </a:r>
            <a:r>
              <a:rPr lang="en-US" sz="2000" dirty="0"/>
              <a:t>(do not flush </a:t>
            </a:r>
            <a:r>
              <a:rPr lang="en-US" sz="2000" b="1" dirty="0" err="1"/>
              <a:t>cin</a:t>
            </a:r>
            <a:r>
              <a:rPr lang="en-US" sz="2000" dirty="0"/>
              <a:t> when read from </a:t>
            </a:r>
            <a:r>
              <a:rPr lang="en-US" sz="2000" b="1" dirty="0" err="1"/>
              <a:t>cout</a:t>
            </a:r>
            <a:r>
              <a:rPr lang="en-US" sz="2000" dirty="0"/>
              <a:t>).</a:t>
            </a:r>
          </a:p>
          <a:p>
            <a:r>
              <a:rPr lang="en-US" sz="2000" b="1" dirty="0" err="1"/>
              <a:t>cin.tie</a:t>
            </a:r>
            <a:r>
              <a:rPr lang="en-US" sz="2000" dirty="0"/>
              <a:t>(</a:t>
            </a:r>
            <a:r>
              <a:rPr lang="en-US" sz="2000" b="1" dirty="0"/>
              <a:t>NULL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Disable synchronization of std::</a:t>
            </a:r>
            <a:r>
              <a:rPr lang="en-US" sz="2000" dirty="0" err="1"/>
              <a:t>cout</a:t>
            </a:r>
            <a:r>
              <a:rPr lang="en-US" sz="2000" dirty="0"/>
              <a:t> with any other possible functionality:</a:t>
            </a:r>
          </a:p>
          <a:p>
            <a:r>
              <a:rPr lang="en-US" sz="2000" b="1" dirty="0" err="1"/>
              <a:t>cout.tie</a:t>
            </a:r>
            <a:r>
              <a:rPr lang="en-US" sz="2000" dirty="0"/>
              <a:t>(</a:t>
            </a:r>
            <a:r>
              <a:rPr lang="en-US" sz="2000" b="1" dirty="0"/>
              <a:t>NULL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6383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E9DC-78B4-7D9E-B8EB-82A21A14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7A4F-692B-1E24-9858-95878D89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Given a connected, undirected and weighted graph, select a subset of edges such that the graph is still connected, and total weight of the selected edges is minimal.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753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86F5-645A-8EA9-8787-08583306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0305-F7F2-BBA9-7223-27867A4D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0419-5247-A279-4653-98AABF8E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8C895-CBFE-406E-2812-0C49078D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6" y="1504117"/>
            <a:ext cx="11407267" cy="513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3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E7DF-D52A-D557-A826-2930E5E5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149A-B9CE-4C60-C442-CA7E8BD32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Network design:</a:t>
            </a:r>
            <a:endParaRPr lang="en-US" sz="2000" dirty="0"/>
          </a:p>
          <a:p>
            <a:pPr lvl="1"/>
            <a:r>
              <a:rPr lang="en-US" sz="1800" b="1" dirty="0"/>
              <a:t>Water/Gas pipelines</a:t>
            </a:r>
            <a:r>
              <a:rPr lang="en-US" sz="1800" dirty="0"/>
              <a:t>: Connecting stations using minimal piping.</a:t>
            </a:r>
          </a:p>
          <a:p>
            <a:pPr lvl="1"/>
            <a:r>
              <a:rPr lang="en-US" sz="1800" b="1" dirty="0"/>
              <a:t>Computer networks</a:t>
            </a:r>
            <a:r>
              <a:rPr lang="en-US" sz="1800" dirty="0"/>
              <a:t>: Connecting a set of computers/routers with the least amount of cable.</a:t>
            </a:r>
          </a:p>
          <a:p>
            <a:r>
              <a:rPr lang="en-US" sz="2400" dirty="0"/>
              <a:t>Clustering Algorithms:</a:t>
            </a:r>
          </a:p>
          <a:p>
            <a:pPr lvl="1"/>
            <a:r>
              <a:rPr lang="en-US" sz="1800" dirty="0"/>
              <a:t>Used in image segmentation or pattern recognition:</a:t>
            </a:r>
          </a:p>
          <a:p>
            <a:pPr lvl="2"/>
            <a:r>
              <a:rPr lang="en-US" sz="1400" dirty="0" err="1"/>
              <a:t>Felzenszwalb-Huttenlocher</a:t>
            </a:r>
            <a:r>
              <a:rPr lang="en-US" sz="1400" dirty="0"/>
              <a:t> Algorithm</a:t>
            </a:r>
          </a:p>
          <a:p>
            <a:pPr lvl="2"/>
            <a:r>
              <a:rPr lang="en-US" sz="1400" dirty="0"/>
              <a:t>Available in OpenCV. Can be reached in C++ by </a:t>
            </a:r>
            <a:r>
              <a:rPr lang="en-US" sz="1400" b="1" dirty="0"/>
              <a:t>cv::</a:t>
            </a:r>
            <a:r>
              <a:rPr lang="en-US" sz="1400" b="1" dirty="0" err="1"/>
              <a:t>ximgproc</a:t>
            </a:r>
            <a:r>
              <a:rPr lang="en-US" sz="1400" b="1" dirty="0"/>
              <a:t>::segmentation::</a:t>
            </a:r>
            <a:r>
              <a:rPr lang="en-US" sz="1400" b="1" dirty="0" err="1"/>
              <a:t>GraphSegmentation</a:t>
            </a:r>
            <a:r>
              <a:rPr lang="en-US" sz="1400" b="1" dirty="0"/>
              <a:t>.</a:t>
            </a:r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A3295-BB85-910F-AC11-0A7AA04EF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4282767"/>
            <a:ext cx="673511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1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F75A-C246-BCD4-8D49-1248BCD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7F3B-F3BA-124B-7749-B39B641C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READ</a:t>
            </a:r>
            <a:r>
              <a:rPr lang="en-US" sz="1800" dirty="0"/>
              <a:t> graph nodes (V) and edges (E).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SORT</a:t>
            </a:r>
            <a:r>
              <a:rPr lang="en-US" sz="1800" dirty="0"/>
              <a:t> edges (E) by their weight.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CREATE</a:t>
            </a:r>
            <a:r>
              <a:rPr lang="en-US" sz="1800" dirty="0"/>
              <a:t> </a:t>
            </a:r>
            <a:r>
              <a:rPr lang="en-US" sz="1800" b="1" dirty="0"/>
              <a:t>Union Find </a:t>
            </a:r>
            <a:r>
              <a:rPr lang="en-US" sz="1800" dirty="0"/>
              <a:t>(UF) using the number of nodes.</a:t>
            </a:r>
          </a:p>
          <a:p>
            <a:pPr marL="0" indent="0">
              <a:buNone/>
            </a:pPr>
            <a:r>
              <a:rPr lang="en-US" sz="1800" b="1" dirty="0" err="1"/>
              <a:t>MinCost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FOR EACH </a:t>
            </a:r>
            <a:r>
              <a:rPr lang="en-US" sz="1800" b="1" dirty="0"/>
              <a:t>Edge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b="1" dirty="0"/>
              <a:t>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b="1" dirty="0" err="1"/>
              <a:t>UF</a:t>
            </a:r>
            <a:r>
              <a:rPr lang="en-US" sz="1800" dirty="0" err="1"/>
              <a:t>.</a:t>
            </a:r>
            <a:r>
              <a:rPr lang="en-US" sz="1800" i="1" dirty="0" err="1"/>
              <a:t>is_same_set</a:t>
            </a:r>
            <a:r>
              <a:rPr lang="en-US" sz="1800" dirty="0"/>
              <a:t>(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From</a:t>
            </a:r>
            <a:r>
              <a:rPr lang="en-US" sz="1800" dirty="0"/>
              <a:t>,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To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err="1"/>
              <a:t>UF</a:t>
            </a:r>
            <a:r>
              <a:rPr lang="en-US" sz="1800" dirty="0" err="1"/>
              <a:t>.</a:t>
            </a:r>
            <a:r>
              <a:rPr lang="en-US" sz="1800" i="1" dirty="0" err="1"/>
              <a:t>merge</a:t>
            </a:r>
            <a:r>
              <a:rPr lang="en-US" sz="1800" dirty="0"/>
              <a:t>(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From</a:t>
            </a:r>
            <a:r>
              <a:rPr lang="en-US" sz="1800" dirty="0"/>
              <a:t>,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To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/>
              <a:t>MinCost</a:t>
            </a:r>
            <a:r>
              <a:rPr lang="en-US" sz="1800" dirty="0"/>
              <a:t> +=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Cost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</a:t>
            </a:r>
            <a:r>
              <a:rPr lang="en-US" sz="1800" b="1" dirty="0"/>
              <a:t> </a:t>
            </a:r>
            <a:r>
              <a:rPr lang="en-US" sz="1800" b="1" dirty="0" err="1"/>
              <a:t>MinCost</a:t>
            </a:r>
            <a:endParaRPr lang="en-US" sz="18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12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01DE4-0731-7160-AD62-825F2DDA0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A16A-A171-D8FE-7F81-88F87651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- Optimization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EA740-B9DB-307D-9775-2BBFB0DA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READ</a:t>
            </a:r>
            <a:r>
              <a:rPr lang="en-US" sz="1800" dirty="0"/>
              <a:t> graph nodes (</a:t>
            </a:r>
            <a:r>
              <a:rPr lang="en-US" sz="1800" b="1" dirty="0"/>
              <a:t>V</a:t>
            </a:r>
            <a:r>
              <a:rPr lang="en-US" sz="1800" dirty="0"/>
              <a:t>) and edges (E).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SORT</a:t>
            </a:r>
            <a:r>
              <a:rPr lang="en-US" sz="1800" dirty="0"/>
              <a:t> edges (E) by their weight.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CREATE</a:t>
            </a:r>
            <a:r>
              <a:rPr lang="en-US" sz="1800" dirty="0"/>
              <a:t> </a:t>
            </a:r>
            <a:r>
              <a:rPr lang="en-US" sz="1800" b="1" dirty="0"/>
              <a:t>Union Find </a:t>
            </a:r>
            <a:r>
              <a:rPr lang="en-US" sz="1800" dirty="0"/>
              <a:t>(UF) using the number of nodes.</a:t>
            </a:r>
          </a:p>
          <a:p>
            <a:pPr marL="0" indent="0">
              <a:buNone/>
            </a:pPr>
            <a:r>
              <a:rPr lang="en-US" sz="1800" b="1" dirty="0" err="1"/>
              <a:t>MinCost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= 0; </a:t>
            </a:r>
            <a:r>
              <a:rPr lang="en-US" sz="1800" b="1" dirty="0" err="1"/>
              <a:t>NodeCounter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= 0;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FOR EACH </a:t>
            </a:r>
            <a:r>
              <a:rPr lang="en-US" sz="1800" b="1" dirty="0"/>
              <a:t>Edge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b="1" dirty="0"/>
              <a:t>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b="1" dirty="0" err="1"/>
              <a:t>UF</a:t>
            </a:r>
            <a:r>
              <a:rPr lang="en-US" sz="1800" dirty="0" err="1"/>
              <a:t>.</a:t>
            </a:r>
            <a:r>
              <a:rPr lang="en-US" sz="1800" i="1" dirty="0" err="1"/>
              <a:t>is_same_set</a:t>
            </a:r>
            <a:r>
              <a:rPr lang="en-US" sz="1800" dirty="0"/>
              <a:t>(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From</a:t>
            </a:r>
            <a:r>
              <a:rPr lang="en-US" sz="1800" dirty="0"/>
              <a:t>,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To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err="1"/>
              <a:t>UF</a:t>
            </a:r>
            <a:r>
              <a:rPr lang="en-US" sz="1800" dirty="0" err="1"/>
              <a:t>.</a:t>
            </a:r>
            <a:r>
              <a:rPr lang="en-US" sz="1800" i="1" dirty="0" err="1"/>
              <a:t>merge</a:t>
            </a:r>
            <a:r>
              <a:rPr lang="en-US" sz="1800" dirty="0"/>
              <a:t>(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From</a:t>
            </a:r>
            <a:r>
              <a:rPr lang="en-US" sz="1800" dirty="0"/>
              <a:t>,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To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/>
              <a:t>MinCost</a:t>
            </a:r>
            <a:r>
              <a:rPr lang="en-US" sz="1800" dirty="0"/>
              <a:t> +=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Cost</a:t>
            </a:r>
            <a:r>
              <a:rPr lang="en-US" sz="1800" dirty="0"/>
              <a:t>; </a:t>
            </a:r>
            <a:r>
              <a:rPr lang="en-US" sz="1800" b="1" dirty="0" err="1"/>
              <a:t>NodeCounter</a:t>
            </a:r>
            <a:r>
              <a:rPr lang="en-US" sz="1800" dirty="0"/>
              <a:t>++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IF</a:t>
            </a:r>
            <a:r>
              <a:rPr lang="en-US" sz="1800" b="1" dirty="0"/>
              <a:t> </a:t>
            </a:r>
            <a:r>
              <a:rPr lang="en-US" sz="1800" b="1" dirty="0" err="1"/>
              <a:t>NodeCounter</a:t>
            </a:r>
            <a:r>
              <a:rPr lang="en-US" sz="1800" dirty="0"/>
              <a:t> == (</a:t>
            </a:r>
            <a:r>
              <a:rPr lang="en-US" sz="1800" b="1" dirty="0"/>
              <a:t>V</a:t>
            </a:r>
            <a:r>
              <a:rPr lang="en-US" sz="1800" dirty="0"/>
              <a:t> – 1):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</a:t>
            </a:r>
            <a:r>
              <a:rPr lang="en-US" sz="1800" b="1" dirty="0"/>
              <a:t> </a:t>
            </a:r>
            <a:r>
              <a:rPr lang="en-US" sz="1800" b="1" dirty="0" err="1"/>
              <a:t>MinCost</a:t>
            </a:r>
            <a:endParaRPr lang="en-US" sz="18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62D259-1B4F-4624-AA4C-A90C8D927721}"/>
              </a:ext>
            </a:extLst>
          </p:cNvPr>
          <p:cNvSpPr/>
          <p:nvPr/>
        </p:nvSpPr>
        <p:spPr>
          <a:xfrm>
            <a:off x="1362456" y="5157216"/>
            <a:ext cx="5422392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37A3B-C151-BD2F-24AD-D6A25922A11F}"/>
              </a:ext>
            </a:extLst>
          </p:cNvPr>
          <p:cNvSpPr/>
          <p:nvPr/>
        </p:nvSpPr>
        <p:spPr>
          <a:xfrm>
            <a:off x="2676144" y="2932176"/>
            <a:ext cx="4108704" cy="377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F044D-8533-5210-41C6-A12E7835D245}"/>
              </a:ext>
            </a:extLst>
          </p:cNvPr>
          <p:cNvSpPr/>
          <p:nvPr/>
        </p:nvSpPr>
        <p:spPr>
          <a:xfrm>
            <a:off x="4184904" y="4760976"/>
            <a:ext cx="2599944" cy="377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435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79303-DE01-A675-6231-F4D9C2C94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011B-D639-9136-BF5A-9F300FC6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- Optimization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4F6D-F717-B197-295E-4F5D1A71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READ</a:t>
            </a:r>
            <a:r>
              <a:rPr lang="en-US" sz="1800" dirty="0"/>
              <a:t> graph nodes (</a:t>
            </a:r>
            <a:r>
              <a:rPr lang="en-US" sz="1800" b="1" dirty="0"/>
              <a:t>V</a:t>
            </a:r>
            <a:r>
              <a:rPr lang="en-US" sz="1800" dirty="0"/>
              <a:t>) and edges (E).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SORT</a:t>
            </a:r>
            <a:r>
              <a:rPr lang="en-US" sz="1800" dirty="0"/>
              <a:t> edges (E) by their weight.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CREATE</a:t>
            </a:r>
            <a:r>
              <a:rPr lang="en-US" sz="1800" dirty="0"/>
              <a:t> </a:t>
            </a:r>
            <a:r>
              <a:rPr lang="en-US" sz="1800" b="1" dirty="0"/>
              <a:t>Union Find </a:t>
            </a:r>
            <a:r>
              <a:rPr lang="en-US" sz="1800" dirty="0"/>
              <a:t>(UF) using the number of nodes.</a:t>
            </a:r>
          </a:p>
          <a:p>
            <a:pPr marL="0" indent="0">
              <a:buNone/>
            </a:pPr>
            <a:r>
              <a:rPr lang="en-US" sz="1800" b="1" dirty="0" err="1"/>
              <a:t>MinCost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= 0; </a:t>
            </a:r>
            <a:r>
              <a:rPr lang="en-US" sz="1800" b="1" dirty="0" err="1"/>
              <a:t>NodeCounter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= 0;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FOR EACH </a:t>
            </a:r>
            <a:r>
              <a:rPr lang="en-US" sz="1800" b="1" dirty="0"/>
              <a:t>Edge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IN</a:t>
            </a:r>
            <a:r>
              <a:rPr lang="en-US" sz="1800" dirty="0"/>
              <a:t> </a:t>
            </a:r>
            <a:r>
              <a:rPr lang="en-US" sz="1800" b="1" dirty="0"/>
              <a:t>E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b="1" dirty="0" err="1"/>
              <a:t>UF</a:t>
            </a:r>
            <a:r>
              <a:rPr lang="en-US" sz="1800" dirty="0" err="1"/>
              <a:t>.</a:t>
            </a:r>
            <a:r>
              <a:rPr lang="en-US" sz="1800" i="1" dirty="0" err="1"/>
              <a:t>is_same_set</a:t>
            </a:r>
            <a:r>
              <a:rPr lang="en-US" sz="1800" dirty="0"/>
              <a:t>(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From</a:t>
            </a:r>
            <a:r>
              <a:rPr lang="en-US" sz="1800" dirty="0"/>
              <a:t>,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To</a:t>
            </a:r>
            <a:r>
              <a:rPr lang="en-US" sz="1800" dirty="0"/>
              <a:t>):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dirty="0">
                <a:solidFill>
                  <a:srgbClr val="0070C0"/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	</a:t>
            </a:r>
            <a:r>
              <a:rPr lang="en-US" sz="1800" b="1" dirty="0" err="1"/>
              <a:t>UF</a:t>
            </a:r>
            <a:r>
              <a:rPr lang="en-US" sz="1800" dirty="0" err="1"/>
              <a:t>.</a:t>
            </a:r>
            <a:r>
              <a:rPr lang="en-US" sz="1800" i="1" dirty="0" err="1"/>
              <a:t>merge</a:t>
            </a:r>
            <a:r>
              <a:rPr lang="en-US" sz="1800" dirty="0"/>
              <a:t>(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From</a:t>
            </a:r>
            <a:r>
              <a:rPr lang="en-US" sz="1800" dirty="0"/>
              <a:t>,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To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/>
              <a:t>MinCost</a:t>
            </a:r>
            <a:r>
              <a:rPr lang="en-US" sz="1800" dirty="0"/>
              <a:t> +=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Cost</a:t>
            </a:r>
            <a:r>
              <a:rPr lang="en-US" sz="1800" dirty="0"/>
              <a:t>; </a:t>
            </a:r>
            <a:r>
              <a:rPr lang="en-US" sz="1800" b="1" dirty="0" err="1"/>
              <a:t>NodeCounter</a:t>
            </a:r>
            <a:r>
              <a:rPr lang="en-US" sz="1800" dirty="0"/>
              <a:t>++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IF</a:t>
            </a:r>
            <a:r>
              <a:rPr lang="en-US" sz="1800" b="1" dirty="0"/>
              <a:t> </a:t>
            </a:r>
            <a:r>
              <a:rPr lang="en-US" sz="1800" b="1" dirty="0" err="1"/>
              <a:t>NodeCounter</a:t>
            </a:r>
            <a:r>
              <a:rPr lang="en-US" sz="1800" dirty="0"/>
              <a:t> == (</a:t>
            </a:r>
            <a:r>
              <a:rPr lang="en-US" sz="1800" b="1" dirty="0"/>
              <a:t>V</a:t>
            </a:r>
            <a:r>
              <a:rPr lang="en-US" sz="1800" dirty="0"/>
              <a:t> – 1):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>
                <a:solidFill>
                  <a:srgbClr val="0070C0"/>
                </a:solidFill>
              </a:rPr>
              <a:t>BREAK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</a:t>
            </a:r>
            <a:r>
              <a:rPr lang="en-US" sz="1800" b="1" dirty="0"/>
              <a:t> </a:t>
            </a:r>
            <a:r>
              <a:rPr lang="en-US" sz="1800" b="1" dirty="0" err="1"/>
              <a:t>MinCost</a:t>
            </a:r>
            <a:endParaRPr lang="en-US" sz="18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657E2-23D1-B210-B10C-993347EBD522}"/>
              </a:ext>
            </a:extLst>
          </p:cNvPr>
          <p:cNvSpPr/>
          <p:nvPr/>
        </p:nvSpPr>
        <p:spPr>
          <a:xfrm>
            <a:off x="1362456" y="5157216"/>
            <a:ext cx="5422392" cy="74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98A17E-0964-9E26-9FF1-80D05C04ED72}"/>
              </a:ext>
            </a:extLst>
          </p:cNvPr>
          <p:cNvSpPr/>
          <p:nvPr/>
        </p:nvSpPr>
        <p:spPr>
          <a:xfrm>
            <a:off x="2676144" y="2932176"/>
            <a:ext cx="4108704" cy="377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45B79-8E0B-D922-3F50-08F892A4B2DD}"/>
              </a:ext>
            </a:extLst>
          </p:cNvPr>
          <p:cNvSpPr/>
          <p:nvPr/>
        </p:nvSpPr>
        <p:spPr>
          <a:xfrm>
            <a:off x="4184904" y="4760976"/>
            <a:ext cx="2599944" cy="377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439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75943-45B0-E6A8-980F-EA1B7A17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43FA-47B2-A46C-7C3D-6139EED4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- Animation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B5E8-D7CF-322C-3E78-6A51B15F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42AEAC-8FE5-B654-E186-F47E2AE5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02" y="1949168"/>
            <a:ext cx="11545996" cy="38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8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03AE-77A2-8E7F-3F4D-A35743C56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19D4-64F3-CDA4-D5B3-9429FE0C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– Practice. Island Shopping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E376-4714-BFC4-06E0-BC9B0380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Kattis</a:t>
            </a:r>
            <a:r>
              <a:rPr lang="en-US" sz="2400" dirty="0"/>
              <a:t>. Island Shopping – </a:t>
            </a:r>
            <a:r>
              <a:rPr lang="en-US" sz="2400" dirty="0">
                <a:hlinkClick r:id="rId3"/>
              </a:rPr>
              <a:t>Link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57467-7F02-7614-4589-6DD95369B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4DB92A-A490-BFBF-74B4-BA7CFF038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88" y="2976207"/>
            <a:ext cx="4935670" cy="1843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51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622</Words>
  <Application>Microsoft Office PowerPoint</Application>
  <PresentationFormat>Widescreen</PresentationFormat>
  <Paragraphs>93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Minimum Spanning Tree</vt:lpstr>
      <vt:lpstr>Minimum Spanning Tree</vt:lpstr>
      <vt:lpstr>Minimum Spanning Tree</vt:lpstr>
      <vt:lpstr>Practical Applications</vt:lpstr>
      <vt:lpstr>Kruskal’s Algorithm</vt:lpstr>
      <vt:lpstr>Kruskal’s Algorithm - Optimization</vt:lpstr>
      <vt:lpstr>Kruskal’s Algorithm - Optimization</vt:lpstr>
      <vt:lpstr>Kruskal’s Algorithm - Animation</vt:lpstr>
      <vt:lpstr>MST – Practice. Island Shopping</vt:lpstr>
      <vt:lpstr>MST – Practice. Island Shopping</vt:lpstr>
      <vt:lpstr>MST – Practice. A Feast For Cats</vt:lpstr>
      <vt:lpstr>MST – Practice. Lost Map</vt:lpstr>
      <vt:lpstr>Why Configuration Cin and Cout Matters?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10</cp:revision>
  <dcterms:created xsi:type="dcterms:W3CDTF">2025-04-23T08:38:22Z</dcterms:created>
  <dcterms:modified xsi:type="dcterms:W3CDTF">2025-04-25T13:02:20Z</dcterms:modified>
</cp:coreProperties>
</file>