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9" r:id="rId5"/>
    <p:sldId id="260" r:id="rId6"/>
    <p:sldId id="265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DEDD3-3CD2-45E8-8C1F-D66A512DEB1A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D8FE57-74AB-4AD0-959A-B6CB0C09A32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0171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8FE57-74AB-4AD0-959A-B6CB0C09A328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4397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00424-A2CF-BE42-4F30-25796FD2F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70A311-BCD9-76B7-932E-CD66FC2F7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7F8C36-803E-6940-0359-9318B28DE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6D1F02-582C-1DF1-88C2-40DC7B515B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8FE57-74AB-4AD0-959A-B6CB0C09A328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259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8FE57-74AB-4AD0-959A-B6CB0C09A328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49698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3A613-1F94-7C96-1D1C-491FCA5FA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E07225-17D0-6362-A075-B876522EE4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A1364B-819C-1720-0C4A-73EF8F6882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730A0-ABEB-A687-2058-4A15C2A5C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8FE57-74AB-4AD0-959A-B6CB0C09A328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074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554EB-AA30-0137-3898-3EA8E8384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0764D8-EDD4-BAAD-E144-C72617005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9721B8-7B6E-E9BF-C716-B80438732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F7F4D-3169-3F31-7CFC-699B902ECE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8FE57-74AB-4AD0-959A-B6CB0C09A328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4684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9479-FC94-91AD-B116-85EC8D668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91468-CB68-0E57-E94E-B7229D632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68AA3-C85E-8B0D-0B21-D4B61D0C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8CC92-F16E-0E60-7E1E-1D92F1DBB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22518-C795-C5F3-B1AD-01C62F62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400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5071D-A34A-1785-B8D4-F9203837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C0733-9126-F2B1-8B0B-36CF22A70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4702E-DA69-2E47-34FB-93EC5693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725EF-50CE-F684-B1BF-BC0C53D6C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A4B10-C474-2280-02C6-6DF523F0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9270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FFA09-84D6-0350-F3DB-BC1C21C69A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78B82-F617-8404-1FAD-82FAD788D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73D8-2B90-D1E9-B7E4-76318956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5615E-F756-3AA0-776A-63802BF3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C8FDD-AD43-421B-B26B-83082F83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77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B375-DA99-23C2-2033-D78714E67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2CD8-FFA9-2883-3F66-6EDBF5E03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CE14B-A67C-5AA7-3383-A3A6782B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E299A-144F-62EA-9161-7ED8D9FD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931E-A98C-9A49-B7EB-ED3825A5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6383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6DD76-7F42-99DF-F9F2-1519F63E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CB8E7-FB64-24B1-97BA-150A05C56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ADD20-8F1C-0788-892A-614156FA7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9DFBD-6514-CA96-AF87-E530299C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35A8E-0EEC-4BDC-0557-E8AFAA256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748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1D31-C06B-5FC1-CE52-340A7FFB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E3DA7-74C1-BACC-DA1D-6562E10067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4C50A-8D88-C2ED-4BD0-05E30B5F7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59472-41EB-1267-7AC9-30EC70D15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FD5EB-A022-E6B3-BFFC-9ADE2185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4D1DF-CCC9-59B0-975F-9204CA43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33930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F4D1-F9DE-3C58-5D4A-00EE69F12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B5719-E270-5559-8BD1-A389006A0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1864F9-FC6D-E4BE-EDCA-2733412DB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38473-0D31-1F17-5AF0-9380D3954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C6D16-A9A2-8A6E-A047-170943C7E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A5DF8-1CB7-9F44-79C6-36160FBE4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F9487C-5289-61F7-703F-83EABA29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0A7AB-EA1D-7F34-B4E6-1BE90BA7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439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1F39D-60FC-C186-AA5E-CCF36FEC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385D1-8645-E95B-A7C5-4FACF0CB5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9EFCFB-3CB6-44A7-0723-27234C999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ED386-6236-B031-FB0B-CC6790BA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574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FD868-B009-6F8A-F45E-A72EB321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FD408-AABB-E6B6-ED49-4916D9A1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518A7-0277-4383-7F7B-BDA30745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252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0D0C-E426-DABA-26CB-4E27FE8C8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A1FF8-457A-C5A6-3251-7383A5EE9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5BD00-0909-ADE9-2622-E224F3E08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D0ADF-6003-1461-2D54-669FA966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97C01-006A-53F9-143E-AFE91323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B9332-0BF3-3BAD-C5AD-717C415B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546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2959-E1B6-A427-B6DA-76BB4B2C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679D9D-793F-FE8F-14D7-AFA0C009E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5E5AC-6976-7C51-BF91-CF5919899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26C27-A74A-9F04-6739-C69A43DB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A05EF-82ED-454F-82F3-18C4B46C1C10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B400B-A232-1D90-1E35-F75E9207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16B49-FB44-9A5E-2F91-82679FEE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70704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6741E-266E-F481-FD58-7C09708A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79CB2-07E7-AB5F-6317-F8610B250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5D747-2F34-62B3-815E-1843706E2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FA05EF-82ED-454F-82F3-18C4B46C1C10}" type="datetimeFigureOut">
              <a:rPr lang="LID4096" smtClean="0"/>
              <a:t>05/06/2025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CE298-D230-29E8-CBFB-72773C791B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250D-5368-8CF0-60BC-3FEB02E4D7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BE965D-72A9-45AF-B937-12C9B621D01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781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DnlIP5pe5o&amp;ab_channel=JazonJia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drivingrang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freckl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open.kattis.com/problems/svemi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open.kattis.com/problems/svemi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CEA0-F3DD-5FAA-D7F5-A046768A0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  <a:br>
              <a:rPr lang="en-US" dirty="0"/>
            </a:br>
            <a:r>
              <a:rPr lang="en-US" dirty="0"/>
              <a:t>Prim’s Algorithm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F92C-2228-1365-B57C-DB29F3D0C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16 May. 2025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6998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E9DC-78B4-7D9E-B8EB-82A21A14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97A4F-692B-1E24-9858-95878D89B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Does not use Union Find.</a:t>
            </a:r>
          </a:p>
          <a:p>
            <a:pPr marL="514350" indent="-514350">
              <a:buAutoNum type="arabicPeriod"/>
            </a:pPr>
            <a:r>
              <a:rPr lang="en-US" dirty="0"/>
              <a:t>Graph expanded from a random node, lets say 0.</a:t>
            </a:r>
          </a:p>
          <a:p>
            <a:pPr marL="514350" indent="-514350">
              <a:buAutoNum type="arabicPeriod"/>
            </a:pPr>
            <a:r>
              <a:rPr lang="en-US" dirty="0"/>
              <a:t>Uses Priority Queue to take greedily the smallest edge.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75323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786F5-645A-8EA9-8787-085833060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0305-F7F2-BBA9-7223-27867A4D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Visualization – I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80419-5247-A279-4653-98AABF8E3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958840-9FFF-4026-2279-1E8111953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5503"/>
            <a:ext cx="12192000" cy="404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34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1E5CB-7479-A1DE-24F2-33696D3BD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07688-E89F-B381-785E-86A19B6C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Visualization – II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B0074-5F44-6027-BA65-52A39139A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Link to YouTube </a:t>
            </a:r>
            <a:r>
              <a:rPr lang="en-US" dirty="0">
                <a:hlinkClick r:id="rId3"/>
              </a:rPr>
              <a:t>visualization</a:t>
            </a:r>
            <a:r>
              <a:rPr lang="en-US" dirty="0"/>
              <a:t>.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FD5564-1715-DDFF-57AA-2D70D96A1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6003" y="2612573"/>
            <a:ext cx="3235025" cy="33488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900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F75A-C246-BCD4-8D49-1248BCD0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77F3B-F3BA-124B-7749-B39B641C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READ</a:t>
            </a:r>
            <a:r>
              <a:rPr lang="en-US" sz="1800" dirty="0"/>
              <a:t> graph nodes (V) and edges (E).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CREATE</a:t>
            </a:r>
            <a:r>
              <a:rPr lang="en-US" sz="1800" dirty="0"/>
              <a:t> </a:t>
            </a:r>
            <a:r>
              <a:rPr lang="en-US" sz="1800" b="1" dirty="0"/>
              <a:t>PRIORITY QUEUE </a:t>
            </a:r>
            <a:r>
              <a:rPr lang="en-US" sz="1800" dirty="0"/>
              <a:t>(PQ)</a:t>
            </a:r>
            <a:r>
              <a:rPr lang="en-US" sz="1800" b="1" dirty="0"/>
              <a:t> </a:t>
            </a:r>
            <a:r>
              <a:rPr lang="en-US" sz="1800" dirty="0"/>
              <a:t>with weights and IDs.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CREATE</a:t>
            </a:r>
            <a:r>
              <a:rPr lang="en-US" sz="1800" dirty="0"/>
              <a:t> </a:t>
            </a:r>
            <a:r>
              <a:rPr lang="en-US" sz="1800" b="1" dirty="0"/>
              <a:t>VECTOR </a:t>
            </a:r>
            <a:r>
              <a:rPr lang="en-US" sz="1800" dirty="0"/>
              <a:t>to track taken nodes to MST (Visited)</a:t>
            </a:r>
          </a:p>
          <a:p>
            <a:pPr marL="0" indent="0">
              <a:buNone/>
            </a:pPr>
            <a:r>
              <a:rPr lang="en-US" sz="1800" b="1" dirty="0"/>
              <a:t>Process</a:t>
            </a:r>
            <a:r>
              <a:rPr lang="en-US" sz="1800" dirty="0"/>
              <a:t>(0)</a:t>
            </a:r>
          </a:p>
          <a:p>
            <a:pPr marL="0" indent="0">
              <a:buNone/>
            </a:pPr>
            <a:r>
              <a:rPr lang="en-US" sz="1800" b="1" dirty="0" err="1"/>
              <a:t>MinCost</a:t>
            </a:r>
            <a:r>
              <a:rPr lang="en-US" sz="1800" dirty="0"/>
              <a:t>: </a:t>
            </a:r>
            <a:r>
              <a:rPr lang="en-US" sz="1800" b="1" dirty="0">
                <a:solidFill>
                  <a:srgbClr val="0070C0"/>
                </a:solidFill>
              </a:rPr>
              <a:t>INT</a:t>
            </a:r>
            <a:r>
              <a:rPr lang="en-US" sz="1800" dirty="0"/>
              <a:t> = 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WHILE NOT </a:t>
            </a:r>
            <a:r>
              <a:rPr lang="en-US" sz="1800" b="1" dirty="0" err="1"/>
              <a:t>PQ.</a:t>
            </a:r>
            <a:r>
              <a:rPr lang="en-US" sz="1800" dirty="0" err="1"/>
              <a:t>empty</a:t>
            </a:r>
            <a:r>
              <a:rPr lang="en-US" sz="1800" dirty="0"/>
              <a:t>():</a:t>
            </a:r>
          </a:p>
          <a:p>
            <a:pPr marL="0" indent="0">
              <a:buNone/>
            </a:pPr>
            <a:r>
              <a:rPr lang="en-US" sz="1800" dirty="0"/>
              <a:t>                    </a:t>
            </a:r>
            <a:r>
              <a:rPr lang="en-US" sz="1800" b="1" dirty="0"/>
              <a:t>Weight</a:t>
            </a:r>
            <a:r>
              <a:rPr lang="en-US" sz="1800" dirty="0"/>
              <a:t>, </a:t>
            </a:r>
            <a:r>
              <a:rPr lang="en-US" sz="1800" b="1" dirty="0"/>
              <a:t>ID</a:t>
            </a:r>
            <a:r>
              <a:rPr lang="en-US" sz="1800" dirty="0"/>
              <a:t> = </a:t>
            </a:r>
            <a:r>
              <a:rPr lang="en-US" sz="1800" b="1" dirty="0" err="1"/>
              <a:t>PQ</a:t>
            </a:r>
            <a:r>
              <a:rPr lang="en-US" sz="1800" dirty="0" err="1"/>
              <a:t>.</a:t>
            </a:r>
            <a:r>
              <a:rPr lang="en-US" sz="1800" i="1" dirty="0" err="1"/>
              <a:t>pop</a:t>
            </a:r>
            <a:r>
              <a:rPr lang="en-US" sz="1800" dirty="0"/>
              <a:t>()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>
                <a:solidFill>
                  <a:srgbClr val="0070C0"/>
                </a:solidFill>
              </a:rPr>
              <a:t>IF</a:t>
            </a:r>
            <a:r>
              <a:rPr lang="en-US" sz="1800" dirty="0"/>
              <a:t> !</a:t>
            </a:r>
            <a:r>
              <a:rPr lang="en-US" sz="1800" b="1" dirty="0"/>
              <a:t>Visited</a:t>
            </a:r>
            <a:r>
              <a:rPr lang="en-US" sz="1800" dirty="0"/>
              <a:t>[ID]</a:t>
            </a:r>
          </a:p>
          <a:p>
            <a:pPr marL="0" indent="0">
              <a:buNone/>
            </a:pPr>
            <a:r>
              <a:rPr lang="en-US" sz="1800" dirty="0"/>
              <a:t>		</a:t>
            </a:r>
            <a:r>
              <a:rPr lang="en-US" sz="1800" b="1" dirty="0"/>
              <a:t>Process</a:t>
            </a:r>
            <a:r>
              <a:rPr lang="en-US" sz="1800" dirty="0"/>
              <a:t>(ID)</a:t>
            </a:r>
            <a:endParaRPr lang="en-US" sz="1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1" dirty="0" err="1"/>
              <a:t>MinCost</a:t>
            </a:r>
            <a:r>
              <a:rPr lang="en-US" sz="1800" dirty="0"/>
              <a:t> += </a:t>
            </a:r>
            <a:r>
              <a:rPr lang="en-US" sz="1800" b="1" dirty="0" err="1"/>
              <a:t>Edge</a:t>
            </a:r>
            <a:r>
              <a:rPr lang="en-US" sz="1800" dirty="0" err="1"/>
              <a:t>.</a:t>
            </a:r>
            <a:r>
              <a:rPr lang="en-US" sz="1800" b="1" dirty="0" err="1"/>
              <a:t>Cost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>
                <a:solidFill>
                  <a:srgbClr val="0070C0"/>
                </a:solidFill>
              </a:rPr>
              <a:t>PRINT</a:t>
            </a:r>
            <a:r>
              <a:rPr lang="en-US" sz="1800" b="1" dirty="0"/>
              <a:t> </a:t>
            </a:r>
            <a:r>
              <a:rPr lang="en-US" sz="1800" b="1" dirty="0" err="1"/>
              <a:t>MinCost</a:t>
            </a:r>
            <a:endParaRPr lang="en-US" sz="1800" b="1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F9013-6A4D-FE41-56F2-4D7A8D8F1149}"/>
              </a:ext>
            </a:extLst>
          </p:cNvPr>
          <p:cNvSpPr txBox="1"/>
          <p:nvPr/>
        </p:nvSpPr>
        <p:spPr>
          <a:xfrm>
            <a:off x="6841066" y="3551162"/>
            <a:ext cx="4407505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Process</a:t>
            </a:r>
            <a:r>
              <a:rPr lang="en-US" dirty="0"/>
              <a:t>(</a:t>
            </a:r>
            <a:r>
              <a:rPr lang="en-US" b="1" dirty="0"/>
              <a:t>ID</a:t>
            </a:r>
            <a:r>
              <a:rPr lang="en-US" dirty="0"/>
              <a:t>: </a:t>
            </a:r>
            <a:r>
              <a:rPr lang="en-US" b="1" dirty="0">
                <a:solidFill>
                  <a:srgbClr val="0070C0"/>
                </a:solidFill>
              </a:rPr>
              <a:t>INT</a:t>
            </a:r>
            <a:r>
              <a:rPr lang="en-US" dirty="0"/>
              <a:t>):</a:t>
            </a:r>
          </a:p>
          <a:p>
            <a:r>
              <a:rPr lang="en-US" b="1" dirty="0"/>
              <a:t>        Visited</a:t>
            </a:r>
            <a:r>
              <a:rPr lang="en-US" dirty="0"/>
              <a:t>[</a:t>
            </a:r>
            <a:r>
              <a:rPr lang="en-US" b="1" dirty="0"/>
              <a:t>ID</a:t>
            </a:r>
            <a:r>
              <a:rPr lang="en-US" dirty="0"/>
              <a:t>] =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   FOR </a:t>
            </a:r>
            <a:r>
              <a:rPr lang="en-US" b="1" dirty="0"/>
              <a:t>Neighbor </a:t>
            </a:r>
            <a:r>
              <a:rPr lang="en-US" b="1" dirty="0">
                <a:solidFill>
                  <a:srgbClr val="0070C0"/>
                </a:solidFill>
              </a:rPr>
              <a:t>IN </a:t>
            </a:r>
            <a:r>
              <a:rPr lang="en-US" b="1" dirty="0"/>
              <a:t>Graph</a:t>
            </a:r>
            <a:r>
              <a:rPr lang="en-US" dirty="0"/>
              <a:t>[</a:t>
            </a:r>
            <a:r>
              <a:rPr lang="en-US" b="1" dirty="0"/>
              <a:t>ID</a:t>
            </a:r>
            <a:r>
              <a:rPr lang="en-US" dirty="0"/>
              <a:t>]:</a:t>
            </a:r>
          </a:p>
          <a:p>
            <a:r>
              <a:rPr lang="en-US" b="1" dirty="0"/>
              <a:t>	IF NOT Visited</a:t>
            </a:r>
            <a:r>
              <a:rPr lang="en-US" dirty="0"/>
              <a:t>[</a:t>
            </a:r>
            <a:r>
              <a:rPr lang="en-US" b="1" dirty="0"/>
              <a:t>Neighbor</a:t>
            </a:r>
            <a:r>
              <a:rPr lang="en-US" dirty="0"/>
              <a:t>.</a:t>
            </a:r>
            <a:r>
              <a:rPr lang="en-US" b="1" dirty="0"/>
              <a:t>ID</a:t>
            </a:r>
            <a:r>
              <a:rPr lang="en-US" dirty="0"/>
              <a:t>]:</a:t>
            </a:r>
          </a:p>
          <a:p>
            <a:r>
              <a:rPr lang="en-US" dirty="0"/>
              <a:t>	        </a:t>
            </a:r>
            <a:r>
              <a:rPr lang="en-US" dirty="0" err="1"/>
              <a:t>PQ.push</a:t>
            </a:r>
            <a:r>
              <a:rPr lang="en-US" dirty="0"/>
              <a:t>(</a:t>
            </a:r>
            <a:r>
              <a:rPr lang="en-US" b="1" dirty="0"/>
              <a:t>Neighbor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12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E03AE-77A2-8E7F-3F4D-A35743C56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19D4-64F3-CDA4-D5B3-9429FE0CA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Prime’s Algorithm. Driving Range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AE376-4714-BFC4-06E0-BC9B0380B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Kattis</a:t>
            </a:r>
            <a:r>
              <a:rPr lang="en-US" sz="2400" dirty="0"/>
              <a:t>. Driving Range – </a:t>
            </a:r>
            <a:r>
              <a:rPr lang="en-US" sz="2400" dirty="0">
                <a:hlinkClick r:id="rId3"/>
              </a:rPr>
              <a:t>Link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57467-7F02-7614-4589-6DD95369B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934" y="2415100"/>
            <a:ext cx="3579226" cy="34882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D42561-CA99-1D54-2CA7-9C75D27BA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66" y="2759329"/>
            <a:ext cx="5821018" cy="2532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3517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BA0FC-7F53-733E-14AE-D127D73DD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78170-02D1-CA8A-F2AA-89A87825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Prime’s Algorithm. Freckles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AE5C7-E56B-C1A6-2E3C-5C6A8BEFD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Kattis</a:t>
            </a:r>
            <a:r>
              <a:rPr lang="en-US" sz="2400" dirty="0"/>
              <a:t>. Freckles – </a:t>
            </a:r>
            <a:r>
              <a:rPr lang="en-US" sz="2400" dirty="0">
                <a:hlinkClick r:id="rId3"/>
              </a:rPr>
              <a:t>Link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D79DF-1B74-7D9B-E695-FFDD84994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934" y="2415100"/>
            <a:ext cx="3579226" cy="3488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38277F-F2F1-8ADF-3D81-0038AB970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180" y="2871501"/>
            <a:ext cx="6192114" cy="1371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140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2E76A-DDEC-F82C-0B00-6FE4F32F0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Optimization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BB182-545B-3246-C37F-21B4C7E12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Consumption Problem.</a:t>
            </a:r>
          </a:p>
          <a:p>
            <a:r>
              <a:rPr lang="en-US" dirty="0"/>
              <a:t>Task. Kattis – </a:t>
            </a:r>
            <a:r>
              <a:rPr lang="en-US" dirty="0" err="1">
                <a:hlinkClick r:id="rId2"/>
              </a:rPr>
              <a:t>Svemir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Prime’s Algorithm</a:t>
            </a:r>
          </a:p>
          <a:p>
            <a:r>
              <a:rPr lang="en-US" dirty="0"/>
              <a:t>Kruskal’s Algorithm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D89B89-3325-EDDD-2983-C22808F0A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934" y="2415100"/>
            <a:ext cx="3579226" cy="34882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DB4B15-BA4B-6EF9-1A0E-0AC84308E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626" y="4567179"/>
            <a:ext cx="3572374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80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73ED0-C832-0619-FE23-D06D4F065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729C-2EAD-8B29-1DDA-70449F76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Optimization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4262A-5FCD-9197-CF96-F21071BFB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Consumption Problem.</a:t>
            </a:r>
          </a:p>
          <a:p>
            <a:r>
              <a:rPr lang="en-US" dirty="0"/>
              <a:t>Task. Kattis – </a:t>
            </a:r>
            <a:r>
              <a:rPr lang="en-US" dirty="0" err="1">
                <a:hlinkClick r:id="rId2"/>
              </a:rPr>
              <a:t>Svemir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BEC386-BB36-4DB6-68A5-977080A0A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787" y="3053557"/>
            <a:ext cx="9496425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178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226</Words>
  <Application>Microsoft Office PowerPoint</Application>
  <PresentationFormat>Widescreen</PresentationFormat>
  <Paragraphs>50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Minimum Spanning Tree Prim’s Algorithm</vt:lpstr>
      <vt:lpstr>Prim’s Algorithm</vt:lpstr>
      <vt:lpstr>Prim’s Algorithm Visualization – I </vt:lpstr>
      <vt:lpstr>Prim’s Algorithm Visualization – II</vt:lpstr>
      <vt:lpstr>Prim’s Algorithm</vt:lpstr>
      <vt:lpstr>Prime’s Algorithm. Driving Range</vt:lpstr>
      <vt:lpstr>Prime’s Algorithm. Freckles</vt:lpstr>
      <vt:lpstr>Memory Optimization</vt:lpstr>
      <vt:lpstr>Memory Optimization</vt:lpstr>
    </vt:vector>
  </TitlesOfParts>
  <Company>Thermo Fisher Scientific,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Novikov, Andrei</dc:creator>
  <cp:lastModifiedBy>Novikov, Andrei</cp:lastModifiedBy>
  <cp:revision>14</cp:revision>
  <dcterms:created xsi:type="dcterms:W3CDTF">2025-04-23T08:38:22Z</dcterms:created>
  <dcterms:modified xsi:type="dcterms:W3CDTF">2025-05-06T13:09:32Z</dcterms:modified>
</cp:coreProperties>
</file>