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0" r:id="rId1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630E0-1C1A-4112-8A81-709F04D65B08}" type="datetimeFigureOut">
              <a:rPr lang="LID4096" smtClean="0"/>
              <a:t>08/29/2025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B4CA6-155C-4C24-89F3-0229E91C9D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99904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B4CA6-155C-4C24-89F3-0229E91C9DBA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94650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BC302A-CE13-6230-7D5B-7F58DA478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46B16A-146B-E44B-3FDF-5867D97215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646ACE-CE71-D840-0E26-9DB869DB19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778DA-0AF6-D698-61E0-17BB5FF9FD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B4CA6-155C-4C24-89F3-0229E91C9DBA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50524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8133E4-9DFF-A985-2222-5EEC890D7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4C2198-9462-2160-05CA-1AEC8604D0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1C8D02-F031-62D0-2884-D2031AFA9E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B1987-99B9-AF34-8CFC-DEB506FC1A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B4CA6-155C-4C24-89F3-0229E91C9DBA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85574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6D95B4-A398-4CA4-A816-B844FE0ED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626897-E306-2E80-2A2C-233B1FE79A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5B9A36-B747-D358-4813-6330A53690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06179-83E1-9CED-BE9C-7A05D2F2DF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B4CA6-155C-4C24-89F3-0229E91C9DBA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35223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F95F1A-F613-42FB-6894-BD70FF279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52D3CD-1BC4-FEE0-4425-C2512E5F40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7F7D74-3956-D966-67CA-419A908A41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DD31B-09D2-0DD7-6AF7-6509D7EE49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B4CA6-155C-4C24-89F3-0229E91C9DBA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50937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1D610-5736-40DA-7B7C-B488FF9C6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DD7921-E1A2-FB61-5429-089A35C66B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B7EE88-617A-0EBE-7E92-AECC78AAFC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FBF281-04BE-B891-C6AB-F3A485AFAE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B4CA6-155C-4C24-89F3-0229E91C9DBA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3393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5EC07-F388-33DC-13D4-87895DE93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9C412-1770-6F59-921E-9D4033358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6B094-F237-B173-265B-B5B431B8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7C73-9BEB-4B70-83EB-DB6837A2FB7C}" type="datetimeFigureOut">
              <a:rPr lang="LID4096" smtClean="0"/>
              <a:t>08/29/2025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CA087-2E67-F609-4EAC-ACD02ACA0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CADDC-F448-A292-51CA-6C9BC846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48967-8B3A-46E7-84B3-2D4BC2268E7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27552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395FE-EF02-7751-C6BD-54F415D47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7A7507-73BB-98BA-C775-D4C8B4706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EFBA9-70FA-9663-C8F7-29FFD2324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7C73-9BEB-4B70-83EB-DB6837A2FB7C}" type="datetimeFigureOut">
              <a:rPr lang="LID4096" smtClean="0"/>
              <a:t>08/29/2025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051B3-5C30-F924-594A-E25AA1F88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18E03-F733-AB76-7E1F-F7963D50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48967-8B3A-46E7-84B3-2D4BC2268E7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1049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360C7F-B15E-D1FE-BD5C-934A15C331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74403F-2D85-5E25-24A7-5DA5F8136B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4CF7E-30F8-D6A8-E1CD-E3CD3963D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7C73-9BEB-4B70-83EB-DB6837A2FB7C}" type="datetimeFigureOut">
              <a:rPr lang="LID4096" smtClean="0"/>
              <a:t>08/29/2025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F2E21-0D6B-C531-730A-F5EBE7434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87CA0-B283-E0CB-F106-7E918F231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48967-8B3A-46E7-84B3-2D4BC2268E7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28293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D1526-5580-1334-E88E-33906F788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C9C69-3282-C055-F3DA-6DCFBF4A9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6D077-CE95-7978-DB95-C891DB72E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7C73-9BEB-4B70-83EB-DB6837A2FB7C}" type="datetimeFigureOut">
              <a:rPr lang="LID4096" smtClean="0"/>
              <a:t>08/29/2025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46C8A-A4D9-B27D-3913-3C30EB1CD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808AF-09A3-7CCC-3DD6-C55DF5344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48967-8B3A-46E7-84B3-2D4BC2268E7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7670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0A6D0-99F0-42DB-3DD3-3112212C8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2F535-2F4D-80A5-F719-CB1751B47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C25B4-7AE5-935C-C26A-56A33C294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7C73-9BEB-4B70-83EB-DB6837A2FB7C}" type="datetimeFigureOut">
              <a:rPr lang="LID4096" smtClean="0"/>
              <a:t>08/29/2025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45308-A0E4-8F09-141F-215F1D65C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C5C5E-E191-C9BC-2943-3C227D369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48967-8B3A-46E7-84B3-2D4BC2268E7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6071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C3377-0C5F-CABF-3801-DF5A7755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D2B9D-5E96-C1B1-8C27-1D8D86B2E9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9FFEC8-CC69-2387-652A-334BB85EA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522E3-A2F6-1AEA-9B48-8A28C4EDB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7C73-9BEB-4B70-83EB-DB6837A2FB7C}" type="datetimeFigureOut">
              <a:rPr lang="LID4096" smtClean="0"/>
              <a:t>08/29/2025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1A7F4-0FB0-B05F-17DA-E1EDF453D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3D70E-8030-F519-7309-1A32B31C6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48967-8B3A-46E7-84B3-2D4BC2268E7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52630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CCB3-212E-2301-29E7-50A67E5CB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526F1-D7C2-7AC3-8CBD-6686E7E9E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8BEA0-2C58-770C-1CA6-B182B6FC8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C5D66-ECD9-C709-D6F6-C15B9123C3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526525-5FF3-29A6-AC31-BC66D1A2BF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B02EAB-C7E8-8C37-F24E-2BF3FED69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7C73-9BEB-4B70-83EB-DB6837A2FB7C}" type="datetimeFigureOut">
              <a:rPr lang="LID4096" smtClean="0"/>
              <a:t>08/29/2025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9D3017-CF83-ED84-559E-943B4662F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4D5C42-1DEF-F0C3-EB8F-916D4B1F7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48967-8B3A-46E7-84B3-2D4BC2268E7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84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5F1FC-EB2D-2E81-7D3E-F524F0F15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28184E-6022-3964-29A7-3B5F1191C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7C73-9BEB-4B70-83EB-DB6837A2FB7C}" type="datetimeFigureOut">
              <a:rPr lang="LID4096" smtClean="0"/>
              <a:t>08/29/2025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3C13B5-609B-0A27-8C35-5DCA6BC37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81C82B-2801-AEFD-BC74-5B1F2E84B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48967-8B3A-46E7-84B3-2D4BC2268E7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50320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EC674-FC0D-8FC7-40D2-49A3DD905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7C73-9BEB-4B70-83EB-DB6837A2FB7C}" type="datetimeFigureOut">
              <a:rPr lang="LID4096" smtClean="0"/>
              <a:t>08/29/2025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4CAC7A-870B-AF20-D7E6-1FE492D71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0E286-B2BC-A352-ED78-BFDBF4CF6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48967-8B3A-46E7-84B3-2D4BC2268E7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442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42B01-E855-F6F4-73AE-393C47843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B2266-F858-6192-0002-246DDD122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AEC18D-5057-8B57-3032-9444C0E12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97A40-3B0B-7007-2F18-9A8619F3A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7C73-9BEB-4B70-83EB-DB6837A2FB7C}" type="datetimeFigureOut">
              <a:rPr lang="LID4096" smtClean="0"/>
              <a:t>08/29/2025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5B3D9-1E7B-E3FE-035D-27E68C5F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7B67D-1E20-83AA-EB54-AD3D5DEEB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48967-8B3A-46E7-84B3-2D4BC2268E7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5841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E554B-F80A-3D60-85CB-5A75250D7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68D378-7B2A-4C8C-D4E5-B54D72BDD2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6B61A6-9A26-E7D3-0F36-B747C2F06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2814D-2A2C-82A1-29BC-40321F070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7C73-9BEB-4B70-83EB-DB6837A2FB7C}" type="datetimeFigureOut">
              <a:rPr lang="LID4096" smtClean="0"/>
              <a:t>08/29/2025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D2523-E51F-3E3B-A0C8-A73C8293D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AD43A-2668-0520-FCDE-88C6A94FC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48967-8B3A-46E7-84B3-2D4BC2268E7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94160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7C177D-C29C-902F-314B-4404AB473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070B9-BC65-09E2-8814-9818CDBAF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794C7-1F0D-F049-E222-0F6DCF4B56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017C73-9BEB-4B70-83EB-DB6837A2FB7C}" type="datetimeFigureOut">
              <a:rPr lang="LID4096" smtClean="0"/>
              <a:t>08/29/2025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114EE-D37A-3C69-BA00-E1A2AE0045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890F9-0762-733E-D940-02FF756EA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B48967-8B3A-46E7-84B3-2D4BC2268E7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20573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open.kattis.com/problems/allpairspath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4FFD6-19AF-D280-D982-EB33871409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Competitive Programming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5D612-868F-88D3-E526-FC6F0D4C52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05 September 2025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665318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523090-D16B-C86B-4A5C-2212E6AA8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12701-49C9-86EB-A19E-3441A91FC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Floyd-Warshall Algorithm – Visualization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77650-BEA0-A293-9CBA-3AD95AA3E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Visualization from the book Competitive Programming 4.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7D2409-49BB-E997-B007-FDD196D69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996" y="2767634"/>
            <a:ext cx="5430008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181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44F8D9-FB0E-6874-42F6-A23250818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6128E-8FDE-C3DE-2FB2-3892E4DE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Floyd-Warshall Algorithm – DP Visualization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47AF3-0D1D-EA59-19D6-D891B9F28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Visualization from the book Competitive Programming 4.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8ABAA4-7DE5-4178-C7A1-300B2872A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2996" y="3043898"/>
            <a:ext cx="4706007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718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DC83-D846-8D4A-9893-3E4CD9BA4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Algorithm Decision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DCC47-59B8-54EE-FFBB-0FFE70F9B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9C1D84-5330-26AC-4E3D-AF11AC0CF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572" y="2796213"/>
            <a:ext cx="9354856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319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C54D6-B37A-F596-4D50-AEC45A0B0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C74AD-4AAC-DF72-B300-F0568B44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Algorithm Decision - Quiz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19A23-088B-58CA-075E-6EE2954CA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b="1" dirty="0"/>
              <a:t>Quiz</a:t>
            </a:r>
            <a:r>
              <a:rPr lang="en-US" dirty="0"/>
              <a:t>: What is difference between graph with </a:t>
            </a:r>
            <a:r>
              <a:rPr lang="en-US" b="1" dirty="0"/>
              <a:t>negative weights </a:t>
            </a:r>
            <a:r>
              <a:rPr lang="en-US" dirty="0"/>
              <a:t>and graph with </a:t>
            </a:r>
            <a:r>
              <a:rPr lang="en-US" b="1" dirty="0"/>
              <a:t>negative cycles</a:t>
            </a:r>
            <a:r>
              <a:rPr lang="en-US" dirty="0"/>
              <a:t>?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ED9EA5-C65F-84C4-D4F6-C7BC09EBC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572" y="1825625"/>
            <a:ext cx="9354856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83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E2E4-BE34-E673-4AF0-9155EA59B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Cycles and Weights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38784-ABA6-8AC6-51A7-45596AE4B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LID4096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8C0C1BC-B0A5-D7C9-B040-ECA35989A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487" y="1757363"/>
            <a:ext cx="3629025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2960EC-78D0-37CD-800B-8458E20EF8EF}"/>
              </a:ext>
            </a:extLst>
          </p:cNvPr>
          <p:cNvSpPr txBox="1"/>
          <p:nvPr/>
        </p:nvSpPr>
        <p:spPr>
          <a:xfrm>
            <a:off x="838200" y="4314736"/>
            <a:ext cx="10172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Examples from the graph presented above: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Edge from 4 to 6 – is negative wight – it is not affecting distance to nodes.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Loop 1 – 3 – 2 can be cause if negative infinity distance from 0 to 5 in case of some of the algorithms    which are not able to detect negative cycles, for example, Dijkstra.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081343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C75D3-CFE7-2E9B-3681-5D66F7C8C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BC686-18FB-A6CE-9734-F45F309E8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Kattis: </a:t>
            </a:r>
            <a:r>
              <a:rPr lang="en-US" dirty="0">
                <a:hlinkClick r:id="rId2"/>
              </a:rPr>
              <a:t>All Pairs Shortest Path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165FCF-70D5-85D2-6872-4A67B765A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2699" y="2405573"/>
            <a:ext cx="3579226" cy="34882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699491-3E4E-48B1-E121-F6A57EE01A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301880"/>
            <a:ext cx="6268325" cy="1695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0443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5962B-BB01-C452-170D-FF3598E2C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 – Problem Statement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9595-30EA-2A6F-9BC0-256801D94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Let's say we have a graph and we want to find two vertices between which the distance is the biggest.</a:t>
            </a:r>
            <a:endParaRPr lang="LID4096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BBB4AA-56F9-A27F-8D7A-9D25E0C92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84080"/>
            <a:ext cx="457200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0F39A20-6AEE-11E1-E3BE-CB1140BBB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3417380"/>
            <a:ext cx="4762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2541F3-8BEF-CE20-407A-7463D2276AA3}"/>
              </a:ext>
            </a:extLst>
          </p:cNvPr>
          <p:cNvSpPr txBox="1"/>
          <p:nvPr/>
        </p:nvSpPr>
        <p:spPr>
          <a:xfrm>
            <a:off x="1247775" y="2955715"/>
            <a:ext cx="3695700" cy="58477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Type 1: You have S and D</a:t>
            </a:r>
          </a:p>
          <a:p>
            <a:r>
              <a:rPr lang="en-US" sz="1600" dirty="0"/>
              <a:t>Find the min or max distance: S to D</a:t>
            </a:r>
            <a:endParaRPr lang="LID4096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BBC666-4D52-4B87-71EB-AF0F4555FF9B}"/>
              </a:ext>
            </a:extLst>
          </p:cNvPr>
          <p:cNvSpPr txBox="1"/>
          <p:nvPr/>
        </p:nvSpPr>
        <p:spPr>
          <a:xfrm>
            <a:off x="6715125" y="2663327"/>
            <a:ext cx="3695700" cy="58477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Type 2: You have a graph G</a:t>
            </a:r>
          </a:p>
          <a:p>
            <a:r>
              <a:rPr lang="en-US" sz="1600" dirty="0"/>
              <a:t>Find S to D with the min or max distance</a:t>
            </a:r>
            <a:endParaRPr lang="LID4096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5EF9F7-23EF-5C94-35ED-97AB5549E8F5}"/>
              </a:ext>
            </a:extLst>
          </p:cNvPr>
          <p:cNvSpPr txBox="1"/>
          <p:nvPr/>
        </p:nvSpPr>
        <p:spPr>
          <a:xfrm>
            <a:off x="8403717" y="5792118"/>
            <a:ext cx="2007108" cy="33855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Today’s topic</a:t>
            </a:r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3907970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9022-CC6A-24B4-A41F-C63CD93AE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Code, but Fast Approach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033E7-0236-92E7-CF1A-B29234E2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every node: run Dijkstra algorithm and find nodes with the minimum or maximum distance.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i="1" dirty="0" err="1"/>
              <a:t>dist</a:t>
            </a:r>
            <a:r>
              <a:rPr lang="en-US" sz="1600" dirty="0"/>
              <a:t> = [], </a:t>
            </a:r>
            <a:r>
              <a:rPr lang="en-US" sz="1600" i="1" dirty="0" err="1"/>
              <a:t>src</a:t>
            </a:r>
            <a:r>
              <a:rPr lang="en-US" sz="1600" dirty="0"/>
              <a:t> = [], </a:t>
            </a:r>
            <a:r>
              <a:rPr lang="en-US" sz="1600" i="1" dirty="0" err="1"/>
              <a:t>dst</a:t>
            </a:r>
            <a:r>
              <a:rPr lang="en-US" sz="1600" dirty="0"/>
              <a:t> = [];</a:t>
            </a:r>
          </a:p>
          <a:p>
            <a:pPr marL="0" indent="0">
              <a:buNone/>
            </a:pPr>
            <a:r>
              <a:rPr lang="en-US" sz="1600" b="1" dirty="0"/>
              <a:t>for</a:t>
            </a:r>
            <a:r>
              <a:rPr lang="en-US" sz="1600" dirty="0"/>
              <a:t> </a:t>
            </a:r>
            <a:r>
              <a:rPr lang="en-US" sz="1600" i="1" dirty="0" err="1"/>
              <a:t>cur_src</a:t>
            </a:r>
            <a:r>
              <a:rPr lang="en-US" sz="1600" i="1" dirty="0"/>
              <a:t> </a:t>
            </a:r>
            <a:r>
              <a:rPr lang="en-US" sz="1600" b="1" dirty="0"/>
              <a:t>in</a:t>
            </a:r>
            <a:r>
              <a:rPr lang="en-US" sz="1600" dirty="0"/>
              <a:t> </a:t>
            </a:r>
            <a:r>
              <a:rPr lang="en-US" sz="1600" i="1" dirty="0"/>
              <a:t>graph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i="1" dirty="0" err="1"/>
              <a:t>cur_dst</a:t>
            </a:r>
            <a:r>
              <a:rPr lang="en-US" sz="1600" dirty="0"/>
              <a:t>, </a:t>
            </a:r>
            <a:r>
              <a:rPr lang="en-US" sz="1600" i="1" dirty="0"/>
              <a:t>distance</a:t>
            </a:r>
            <a:r>
              <a:rPr lang="en-US" sz="1600" dirty="0"/>
              <a:t> = </a:t>
            </a:r>
            <a:r>
              <a:rPr lang="en-US" sz="1600" b="1" dirty="0"/>
              <a:t>Dijkstra</a:t>
            </a:r>
            <a:r>
              <a:rPr lang="en-US" sz="1600" dirty="0"/>
              <a:t>(</a:t>
            </a:r>
            <a:r>
              <a:rPr lang="en-US" sz="1600" i="1" dirty="0" err="1"/>
              <a:t>cur_src</a:t>
            </a:r>
            <a:r>
              <a:rPr lang="en-US" sz="1600" dirty="0"/>
              <a:t>, </a:t>
            </a:r>
            <a:r>
              <a:rPr lang="en-US" sz="1600" i="1" dirty="0"/>
              <a:t>graph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i="1" dirty="0" err="1"/>
              <a:t>src</a:t>
            </a:r>
            <a:r>
              <a:rPr lang="en-US" sz="1600" dirty="0" err="1"/>
              <a:t>.</a:t>
            </a:r>
            <a:r>
              <a:rPr lang="en-US" sz="1600" b="1" dirty="0" err="1"/>
              <a:t>append</a:t>
            </a:r>
            <a:r>
              <a:rPr lang="en-US" sz="1600" dirty="0"/>
              <a:t>(</a:t>
            </a:r>
            <a:r>
              <a:rPr lang="en-US" sz="1600" i="1" dirty="0" err="1"/>
              <a:t>cur_src</a:t>
            </a:r>
            <a:r>
              <a:rPr lang="en-US" sz="1600" dirty="0"/>
              <a:t>); </a:t>
            </a:r>
            <a:r>
              <a:rPr lang="en-US" sz="1600" i="1" dirty="0" err="1"/>
              <a:t>dst</a:t>
            </a:r>
            <a:r>
              <a:rPr lang="en-US" sz="1600" dirty="0" err="1"/>
              <a:t>.</a:t>
            </a:r>
            <a:r>
              <a:rPr lang="en-US" sz="1600" b="1" dirty="0" err="1"/>
              <a:t>append</a:t>
            </a:r>
            <a:r>
              <a:rPr lang="en-US" sz="1600" dirty="0"/>
              <a:t>(</a:t>
            </a:r>
            <a:r>
              <a:rPr lang="en-US" sz="1600" i="1" dirty="0" err="1"/>
              <a:t>cur_dst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i="1" dirty="0" err="1"/>
              <a:t>dist</a:t>
            </a:r>
            <a:r>
              <a:rPr lang="en-US" sz="1600" dirty="0" err="1"/>
              <a:t>.</a:t>
            </a:r>
            <a:r>
              <a:rPr lang="en-US" sz="1600" b="1" dirty="0" err="1"/>
              <a:t>append</a:t>
            </a:r>
            <a:r>
              <a:rPr lang="en-US" sz="1600" dirty="0"/>
              <a:t>(</a:t>
            </a:r>
            <a:r>
              <a:rPr lang="en-US" sz="1600" i="1" dirty="0"/>
              <a:t>distance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i="1" dirty="0"/>
              <a:t>index</a:t>
            </a:r>
            <a:r>
              <a:rPr lang="en-US" sz="1600" dirty="0"/>
              <a:t> = </a:t>
            </a:r>
            <a:r>
              <a:rPr lang="en-US" sz="1600" b="1" dirty="0" err="1"/>
              <a:t>max_element_as_index</a:t>
            </a:r>
            <a:r>
              <a:rPr lang="en-US" sz="1600" dirty="0"/>
              <a:t>(</a:t>
            </a:r>
            <a:r>
              <a:rPr lang="en-US" sz="1600" i="1" dirty="0" err="1"/>
              <a:t>dist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b="1" dirty="0"/>
              <a:t>print</a:t>
            </a:r>
            <a:r>
              <a:rPr lang="en-US" sz="1600" dirty="0"/>
              <a:t>(“The longest distance is between: ‘{</a:t>
            </a:r>
            <a:r>
              <a:rPr lang="en-US" sz="1600" i="1" dirty="0" err="1"/>
              <a:t>src</a:t>
            </a:r>
            <a:r>
              <a:rPr lang="en-US" sz="1600" dirty="0"/>
              <a:t>[</a:t>
            </a:r>
            <a:r>
              <a:rPr lang="en-US" sz="1600" i="1" dirty="0"/>
              <a:t>index</a:t>
            </a:r>
            <a:r>
              <a:rPr lang="en-US" sz="1600" dirty="0"/>
              <a:t>]}’ and ‘{</a:t>
            </a:r>
            <a:r>
              <a:rPr lang="en-US" sz="1600" i="1" dirty="0" err="1"/>
              <a:t>dst</a:t>
            </a:r>
            <a:r>
              <a:rPr lang="en-US" sz="1600" dirty="0"/>
              <a:t>[</a:t>
            </a:r>
            <a:r>
              <a:rPr lang="en-US" sz="1600" i="1" dirty="0"/>
              <a:t>index</a:t>
            </a:r>
            <a:r>
              <a:rPr lang="en-US" sz="1600" dirty="0"/>
              <a:t>]}’.”); </a:t>
            </a:r>
          </a:p>
          <a:p>
            <a:pPr marL="0" indent="0">
              <a:buNone/>
            </a:pP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040936-7769-2BA7-368D-38BC915B0E9A}"/>
              </a:ext>
            </a:extLst>
          </p:cNvPr>
          <p:cNvSpPr txBox="1"/>
          <p:nvPr/>
        </p:nvSpPr>
        <p:spPr>
          <a:xfrm>
            <a:off x="5852160" y="2834640"/>
            <a:ext cx="5705856" cy="33855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V</a:t>
            </a:r>
            <a:r>
              <a:rPr lang="en-US" sz="1600" dirty="0"/>
              <a:t> calls of Dijkstra </a:t>
            </a:r>
            <a:r>
              <a:rPr lang="en-US" sz="1600" i="1" dirty="0"/>
              <a:t>O</a:t>
            </a:r>
            <a:r>
              <a:rPr lang="en-US" sz="1600" dirty="0"/>
              <a:t>((</a:t>
            </a:r>
            <a:r>
              <a:rPr lang="en-US" sz="1600" i="1" dirty="0"/>
              <a:t>V</a:t>
            </a:r>
            <a:r>
              <a:rPr lang="en-US" sz="1600" dirty="0"/>
              <a:t> + </a:t>
            </a:r>
            <a:r>
              <a:rPr lang="en-US" sz="1600" i="1" dirty="0"/>
              <a:t>E</a:t>
            </a:r>
            <a:r>
              <a:rPr lang="en-US" sz="1600" dirty="0"/>
              <a:t>) * log(</a:t>
            </a:r>
            <a:r>
              <a:rPr lang="en-US" sz="1600" i="1" dirty="0"/>
              <a:t>V</a:t>
            </a:r>
            <a:r>
              <a:rPr lang="en-US" sz="1600" dirty="0"/>
              <a:t>)) =&gt; </a:t>
            </a:r>
            <a:r>
              <a:rPr lang="en-US" sz="1600" i="1" dirty="0"/>
              <a:t>O</a:t>
            </a:r>
            <a:r>
              <a:rPr lang="en-US" sz="1600" dirty="0"/>
              <a:t>(</a:t>
            </a:r>
            <a:r>
              <a:rPr lang="en-US" sz="1600" i="1" dirty="0"/>
              <a:t>V</a:t>
            </a:r>
            <a:r>
              <a:rPr lang="en-US" sz="1600" baseline="30000" dirty="0"/>
              <a:t>3</a:t>
            </a:r>
            <a:r>
              <a:rPr lang="en-US" sz="1600" dirty="0"/>
              <a:t> * log(</a:t>
            </a:r>
            <a:r>
              <a:rPr lang="en-US" sz="1600" i="1" dirty="0"/>
              <a:t>V</a:t>
            </a:r>
            <a:r>
              <a:rPr lang="en-US" sz="1600" dirty="0"/>
              <a:t>), if </a:t>
            </a:r>
            <a:r>
              <a:rPr lang="en-US" sz="1600" i="1" dirty="0"/>
              <a:t>E</a:t>
            </a:r>
            <a:r>
              <a:rPr lang="en-US" sz="1600" dirty="0"/>
              <a:t> = </a:t>
            </a:r>
            <a:r>
              <a:rPr lang="en-US" sz="1600" i="1" dirty="0"/>
              <a:t>O</a:t>
            </a:r>
            <a:r>
              <a:rPr lang="en-US" sz="1600" dirty="0"/>
              <a:t>(</a:t>
            </a:r>
            <a:r>
              <a:rPr lang="en-US" sz="1600" i="1" dirty="0"/>
              <a:t>V</a:t>
            </a:r>
            <a:r>
              <a:rPr lang="en-US" sz="1600" baseline="30000" dirty="0"/>
              <a:t>3</a:t>
            </a:r>
            <a:r>
              <a:rPr lang="en-US" sz="1600" dirty="0"/>
              <a:t>) </a:t>
            </a:r>
            <a:endParaRPr lang="LID4096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E851C-8C56-4FF8-1E7D-C95DECCA1E77}"/>
              </a:ext>
            </a:extLst>
          </p:cNvPr>
          <p:cNvSpPr txBox="1"/>
          <p:nvPr/>
        </p:nvSpPr>
        <p:spPr>
          <a:xfrm>
            <a:off x="7796784" y="3684807"/>
            <a:ext cx="1859280" cy="83099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Dijkstra is needed to be implemented anyway</a:t>
            </a:r>
            <a:endParaRPr lang="LID4096" sz="16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EF91B6-A5CE-B525-8C86-CCA62B9CB587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852160" y="4100305"/>
            <a:ext cx="19446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612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DC3E5-75D7-55F5-210A-7A7E9B51C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Floyd-Warshall Algorithm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BB10E-B6CA-9E93-0D29-B56243AB0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Let's assume weights provided as an adjacency matrix - </a:t>
            </a:r>
            <a:r>
              <a:rPr lang="en-US" b="1" dirty="0"/>
              <a:t>AM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for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en-US" b="1" dirty="0"/>
              <a:t>in</a:t>
            </a:r>
            <a:r>
              <a:rPr lang="en-US" dirty="0"/>
              <a:t> </a:t>
            </a:r>
            <a:r>
              <a:rPr lang="en-US" b="1" dirty="0"/>
              <a:t>range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for</a:t>
            </a:r>
            <a:r>
              <a:rPr lang="en-US" dirty="0"/>
              <a:t> </a:t>
            </a:r>
            <a:r>
              <a:rPr lang="en-US" i="1" dirty="0"/>
              <a:t>i</a:t>
            </a:r>
            <a:r>
              <a:rPr lang="en-US" dirty="0"/>
              <a:t> </a:t>
            </a:r>
            <a:r>
              <a:rPr lang="en-US" b="1" dirty="0"/>
              <a:t>in</a:t>
            </a:r>
            <a:r>
              <a:rPr lang="en-US" dirty="0"/>
              <a:t> </a:t>
            </a:r>
            <a:r>
              <a:rPr lang="en-US" b="1" dirty="0"/>
              <a:t>range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b="1" dirty="0"/>
              <a:t>for</a:t>
            </a:r>
            <a:r>
              <a:rPr lang="en-US" dirty="0"/>
              <a:t> </a:t>
            </a:r>
            <a:r>
              <a:rPr lang="en-US" i="1" dirty="0"/>
              <a:t>j</a:t>
            </a:r>
            <a:r>
              <a:rPr lang="en-US" dirty="0"/>
              <a:t> </a:t>
            </a:r>
            <a:r>
              <a:rPr lang="en-US" b="1" dirty="0"/>
              <a:t>in</a:t>
            </a:r>
            <a:r>
              <a:rPr lang="en-US" dirty="0"/>
              <a:t> </a:t>
            </a:r>
            <a:r>
              <a:rPr lang="en-US" b="1" dirty="0"/>
              <a:t>range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i="1" dirty="0"/>
              <a:t>AM</a:t>
            </a:r>
            <a:r>
              <a:rPr lang="en-US" dirty="0"/>
              <a:t>[</a:t>
            </a:r>
            <a:r>
              <a:rPr lang="en-US" i="1" dirty="0"/>
              <a:t>i</a:t>
            </a:r>
            <a:r>
              <a:rPr lang="en-US" dirty="0"/>
              <a:t>][</a:t>
            </a:r>
            <a:r>
              <a:rPr lang="en-US" i="1" dirty="0"/>
              <a:t>j</a:t>
            </a:r>
            <a:r>
              <a:rPr lang="en-US" dirty="0"/>
              <a:t>] = </a:t>
            </a:r>
            <a:r>
              <a:rPr lang="en-US" b="1" dirty="0"/>
              <a:t>min</a:t>
            </a:r>
            <a:r>
              <a:rPr lang="en-US" dirty="0"/>
              <a:t>(</a:t>
            </a:r>
            <a:r>
              <a:rPr lang="en-US" i="1" dirty="0"/>
              <a:t>AM</a:t>
            </a:r>
            <a:r>
              <a:rPr lang="en-US" dirty="0"/>
              <a:t>[</a:t>
            </a:r>
            <a:r>
              <a:rPr lang="en-US" i="1" dirty="0"/>
              <a:t>i</a:t>
            </a:r>
            <a:r>
              <a:rPr lang="en-US" dirty="0"/>
              <a:t>][</a:t>
            </a:r>
            <a:r>
              <a:rPr lang="en-US" i="1" dirty="0"/>
              <a:t>j</a:t>
            </a:r>
            <a:r>
              <a:rPr lang="en-US" dirty="0"/>
              <a:t>], </a:t>
            </a:r>
            <a:r>
              <a:rPr lang="en-US" i="1" dirty="0"/>
              <a:t>AM</a:t>
            </a:r>
            <a:r>
              <a:rPr lang="en-US" dirty="0"/>
              <a:t>[</a:t>
            </a:r>
            <a:r>
              <a:rPr lang="en-US" i="1" dirty="0"/>
              <a:t>i</a:t>
            </a:r>
            <a:r>
              <a:rPr lang="en-US" dirty="0"/>
              <a:t>][</a:t>
            </a:r>
            <a:r>
              <a:rPr lang="en-US" i="1" dirty="0"/>
              <a:t>k</a:t>
            </a:r>
            <a:r>
              <a:rPr lang="en-US" dirty="0"/>
              <a:t>] + </a:t>
            </a:r>
            <a:r>
              <a:rPr lang="en-US" i="1" dirty="0"/>
              <a:t>AM</a:t>
            </a:r>
            <a:r>
              <a:rPr lang="en-US" dirty="0"/>
              <a:t>[</a:t>
            </a:r>
            <a:r>
              <a:rPr lang="en-US" i="1" dirty="0"/>
              <a:t>k</a:t>
            </a:r>
            <a:r>
              <a:rPr lang="en-US" dirty="0"/>
              <a:t>][</a:t>
            </a:r>
            <a:r>
              <a:rPr lang="en-US" i="1" dirty="0"/>
              <a:t>j</a:t>
            </a:r>
            <a:r>
              <a:rPr lang="en-US" dirty="0"/>
              <a:t>]);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The algorithm </a:t>
            </a:r>
            <a:r>
              <a:rPr lang="en-US" b="1" dirty="0">
                <a:solidFill>
                  <a:srgbClr val="00B050"/>
                </a:solidFill>
              </a:rPr>
              <a:t>is significantly shorter</a:t>
            </a:r>
            <a:r>
              <a:rPr lang="en-US" b="1" dirty="0"/>
              <a:t>!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26430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E8390-CF05-7691-DD1D-FFFBF0048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Algorithms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BA755-5812-7D2B-6B85-9B2478650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7CA7E79-EF33-8E1C-E197-5354716C78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6351942"/>
              </p:ext>
            </p:extLst>
          </p:nvPr>
        </p:nvGraphicFramePr>
        <p:xfrm>
          <a:off x="838200" y="1825625"/>
          <a:ext cx="105156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536">
                  <a:extLst>
                    <a:ext uri="{9D8B030D-6E8A-4147-A177-3AD203B41FA5}">
                      <a16:colId xmlns:a16="http://schemas.microsoft.com/office/drawing/2014/main" val="3062508733"/>
                    </a:ext>
                  </a:extLst>
                </a:gridCol>
                <a:gridCol w="3368824">
                  <a:extLst>
                    <a:ext uri="{9D8B030D-6E8A-4147-A177-3AD203B41FA5}">
                      <a16:colId xmlns:a16="http://schemas.microsoft.com/office/drawing/2014/main" val="3904133640"/>
                    </a:ext>
                  </a:extLst>
                </a:gridCol>
                <a:gridCol w="4382241">
                  <a:extLst>
                    <a:ext uri="{9D8B030D-6E8A-4147-A177-3AD203B41FA5}">
                      <a16:colId xmlns:a16="http://schemas.microsoft.com/office/drawing/2014/main" val="2669291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Condition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 Choice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Why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412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 &lt;= 450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Floyd-Warshall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Faster to implement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387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 &gt; 450, graph sparse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Dijkstra called V times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O</a:t>
                      </a:r>
                      <a:r>
                        <a:rPr lang="en-US" dirty="0"/>
                        <a:t>(</a:t>
                      </a:r>
                      <a:r>
                        <a:rPr lang="en-US" i="1" dirty="0"/>
                        <a:t>V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 log </a:t>
                      </a:r>
                      <a:r>
                        <a:rPr lang="en-US" i="1" dirty="0"/>
                        <a:t>V</a:t>
                      </a:r>
                      <a:r>
                        <a:rPr lang="en-US" dirty="0"/>
                        <a:t>) vs </a:t>
                      </a:r>
                      <a:r>
                        <a:rPr lang="en-US" i="1" dirty="0"/>
                        <a:t>O</a:t>
                      </a:r>
                      <a:r>
                        <a:rPr lang="en-US" dirty="0"/>
                        <a:t>(</a:t>
                      </a:r>
                      <a:r>
                        <a:rPr lang="en-US" i="1" dirty="0"/>
                        <a:t>V</a:t>
                      </a:r>
                      <a:r>
                        <a:rPr lang="en-US" baseline="30000" dirty="0"/>
                        <a:t>3</a:t>
                      </a:r>
                      <a:r>
                        <a:rPr lang="en-US" dirty="0"/>
                        <a:t>)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150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 &gt; 450, graph dense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Floyd-Warshall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O</a:t>
                      </a:r>
                      <a:r>
                        <a:rPr lang="en-US" dirty="0"/>
                        <a:t>(</a:t>
                      </a:r>
                      <a:r>
                        <a:rPr lang="en-US" i="1" dirty="0"/>
                        <a:t>V</a:t>
                      </a:r>
                      <a:r>
                        <a:rPr lang="en-US" baseline="30000" dirty="0"/>
                        <a:t>3</a:t>
                      </a:r>
                      <a:r>
                        <a:rPr lang="en-US" dirty="0"/>
                        <a:t>) vs </a:t>
                      </a:r>
                      <a:r>
                        <a:rPr lang="en-US" i="1" dirty="0"/>
                        <a:t>O</a:t>
                      </a:r>
                      <a:r>
                        <a:rPr lang="en-US" dirty="0"/>
                        <a:t>(</a:t>
                      </a:r>
                      <a:r>
                        <a:rPr lang="en-US" i="1" dirty="0"/>
                        <a:t>V</a:t>
                      </a:r>
                      <a:r>
                        <a:rPr lang="en-US" baseline="30000" dirty="0"/>
                        <a:t>3</a:t>
                      </a:r>
                      <a:r>
                        <a:rPr lang="en-US" dirty="0"/>
                        <a:t>), but code is smaller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5990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2689DBF-CC88-D9B0-3FAB-49E974405238}"/>
              </a:ext>
            </a:extLst>
          </p:cNvPr>
          <p:cNvSpPr txBox="1"/>
          <p:nvPr/>
        </p:nvSpPr>
        <p:spPr>
          <a:xfrm>
            <a:off x="1097280" y="4078224"/>
            <a:ext cx="91531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</a:t>
            </a:r>
            <a:r>
              <a:rPr lang="en-US" b="1" dirty="0"/>
              <a:t>Dijkstra</a:t>
            </a:r>
            <a:r>
              <a:rPr lang="en-US" dirty="0"/>
              <a:t> if graph is </a:t>
            </a:r>
            <a:r>
              <a:rPr lang="en-US" b="1" dirty="0"/>
              <a:t>dense</a:t>
            </a:r>
            <a:r>
              <a:rPr lang="en-US" dirty="0"/>
              <a:t> – </a:t>
            </a:r>
            <a:r>
              <a:rPr lang="en-US" i="1" dirty="0"/>
              <a:t>E</a:t>
            </a:r>
            <a:r>
              <a:rPr lang="en-US" dirty="0"/>
              <a:t> =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baseline="30000" dirty="0"/>
              <a:t>2</a:t>
            </a:r>
            <a:r>
              <a:rPr lang="en-US" dirty="0"/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V</a:t>
            </a:r>
            <a:r>
              <a:rPr lang="en-US" dirty="0"/>
              <a:t> * </a:t>
            </a:r>
            <a:r>
              <a:rPr lang="en-US" i="1" dirty="0"/>
              <a:t>O</a:t>
            </a:r>
            <a:r>
              <a:rPr lang="en-US" dirty="0"/>
              <a:t>((</a:t>
            </a:r>
            <a:r>
              <a:rPr lang="en-US" i="1" dirty="0"/>
              <a:t>E</a:t>
            </a:r>
            <a:r>
              <a:rPr lang="en-US" dirty="0"/>
              <a:t> + </a:t>
            </a:r>
            <a:r>
              <a:rPr lang="en-US" i="1" dirty="0"/>
              <a:t>V</a:t>
            </a:r>
            <a:r>
              <a:rPr lang="en-US" dirty="0"/>
              <a:t>) * log(</a:t>
            </a:r>
            <a:r>
              <a:rPr lang="en-US" i="1" dirty="0"/>
              <a:t>V</a:t>
            </a:r>
            <a:r>
              <a:rPr lang="en-US" dirty="0"/>
              <a:t>)) = </a:t>
            </a:r>
            <a:r>
              <a:rPr lang="en-US" i="1" dirty="0"/>
              <a:t>V</a:t>
            </a:r>
            <a:r>
              <a:rPr lang="en-US" dirty="0"/>
              <a:t> *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baseline="30000" dirty="0"/>
              <a:t>2</a:t>
            </a:r>
            <a:r>
              <a:rPr lang="en-US" dirty="0"/>
              <a:t> * log(</a:t>
            </a:r>
            <a:r>
              <a:rPr lang="en-US" i="1" dirty="0"/>
              <a:t>V</a:t>
            </a:r>
            <a:r>
              <a:rPr lang="en-US" dirty="0"/>
              <a:t>)) =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baseline="30000" dirty="0"/>
              <a:t>3</a:t>
            </a:r>
            <a:r>
              <a:rPr lang="en-US" dirty="0"/>
              <a:t> log(</a:t>
            </a:r>
            <a:r>
              <a:rPr lang="en-US" i="1" dirty="0"/>
              <a:t>V</a:t>
            </a:r>
            <a:r>
              <a:rPr lang="en-US" dirty="0"/>
              <a:t>)) =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baseline="30000" dirty="0"/>
              <a:t>3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For </a:t>
            </a:r>
            <a:r>
              <a:rPr lang="en-US" b="1" dirty="0"/>
              <a:t>Dijkstra</a:t>
            </a:r>
            <a:r>
              <a:rPr lang="en-US" dirty="0"/>
              <a:t> if graph is </a:t>
            </a:r>
            <a:r>
              <a:rPr lang="en-US" b="1" dirty="0"/>
              <a:t>sparse</a:t>
            </a:r>
            <a:r>
              <a:rPr lang="en-US" dirty="0"/>
              <a:t> – </a:t>
            </a:r>
            <a:r>
              <a:rPr lang="en-US" i="1" dirty="0"/>
              <a:t>E</a:t>
            </a:r>
            <a:r>
              <a:rPr lang="en-US" dirty="0"/>
              <a:t> =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/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V</a:t>
            </a:r>
            <a:r>
              <a:rPr lang="en-US" dirty="0"/>
              <a:t> * </a:t>
            </a:r>
            <a:r>
              <a:rPr lang="en-US" i="1" dirty="0"/>
              <a:t>O</a:t>
            </a:r>
            <a:r>
              <a:rPr lang="en-US" dirty="0"/>
              <a:t>((</a:t>
            </a:r>
            <a:r>
              <a:rPr lang="en-US" i="1" dirty="0"/>
              <a:t>E</a:t>
            </a:r>
            <a:r>
              <a:rPr lang="en-US" dirty="0"/>
              <a:t> + </a:t>
            </a:r>
            <a:r>
              <a:rPr lang="en-US" i="1" dirty="0"/>
              <a:t>V</a:t>
            </a:r>
            <a:r>
              <a:rPr lang="en-US" dirty="0"/>
              <a:t>) * log(</a:t>
            </a:r>
            <a:r>
              <a:rPr lang="en-US" i="1" dirty="0"/>
              <a:t>V</a:t>
            </a:r>
            <a:r>
              <a:rPr lang="en-US" dirty="0"/>
              <a:t>)) = </a:t>
            </a:r>
            <a:r>
              <a:rPr lang="en-US" i="1" dirty="0"/>
              <a:t>V</a:t>
            </a:r>
            <a:r>
              <a:rPr lang="en-US" dirty="0"/>
              <a:t> *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/>
              <a:t> * log(</a:t>
            </a:r>
            <a:r>
              <a:rPr lang="en-US" i="1" dirty="0"/>
              <a:t>V</a:t>
            </a:r>
            <a:r>
              <a:rPr lang="en-US" dirty="0"/>
              <a:t>)) =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baseline="30000" dirty="0"/>
              <a:t>2</a:t>
            </a:r>
            <a:r>
              <a:rPr lang="en-US" dirty="0"/>
              <a:t> * log(</a:t>
            </a:r>
            <a:r>
              <a:rPr lang="en-US" i="1" dirty="0"/>
              <a:t>V</a:t>
            </a:r>
            <a:r>
              <a:rPr lang="en-US" dirty="0"/>
              <a:t>))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603365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C4CA0E-5F7C-5389-8996-BFF2948B5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75695-FCA8-1E0B-964F-DB25354E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Floyd-Warshall Algorithm – Why it Works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AFD36-0093-4DD6-06F4-E8C593F54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for</a:t>
            </a:r>
            <a:r>
              <a:rPr lang="en-US" sz="2000" dirty="0"/>
              <a:t> </a:t>
            </a:r>
            <a:r>
              <a:rPr lang="en-US" sz="2000" i="1" dirty="0"/>
              <a:t>k</a:t>
            </a:r>
            <a:r>
              <a:rPr lang="en-US" sz="2000" dirty="0"/>
              <a:t> </a:t>
            </a:r>
            <a:r>
              <a:rPr lang="en-US" sz="2000" b="1" dirty="0"/>
              <a:t>in</a:t>
            </a:r>
            <a:r>
              <a:rPr lang="en-US" sz="2000" dirty="0"/>
              <a:t> </a:t>
            </a:r>
            <a:r>
              <a:rPr lang="en-US" sz="2000" b="1" dirty="0"/>
              <a:t>range</a:t>
            </a:r>
            <a:r>
              <a:rPr lang="en-US" sz="2000" dirty="0"/>
              <a:t>(</a:t>
            </a:r>
            <a:r>
              <a:rPr lang="en-US" sz="2000" i="1" dirty="0"/>
              <a:t>V</a:t>
            </a:r>
            <a:r>
              <a:rPr lang="en-US" sz="2000" dirty="0"/>
              <a:t>):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/>
              <a:t>for</a:t>
            </a:r>
            <a:r>
              <a:rPr lang="en-US" sz="2000" dirty="0"/>
              <a:t> </a:t>
            </a:r>
            <a:r>
              <a:rPr lang="en-US" sz="2000" i="1" dirty="0"/>
              <a:t>i</a:t>
            </a:r>
            <a:r>
              <a:rPr lang="en-US" sz="2000" dirty="0"/>
              <a:t> </a:t>
            </a:r>
            <a:r>
              <a:rPr lang="en-US" sz="2000" b="1" dirty="0"/>
              <a:t>in</a:t>
            </a:r>
            <a:r>
              <a:rPr lang="en-US" sz="2000" dirty="0"/>
              <a:t> </a:t>
            </a:r>
            <a:r>
              <a:rPr lang="en-US" sz="2000" b="1" dirty="0"/>
              <a:t>range</a:t>
            </a:r>
            <a:r>
              <a:rPr lang="en-US" sz="2000" dirty="0"/>
              <a:t>(</a:t>
            </a:r>
            <a:r>
              <a:rPr lang="en-US" sz="2000" i="1" dirty="0"/>
              <a:t>V</a:t>
            </a:r>
            <a:r>
              <a:rPr lang="en-US" sz="2000" dirty="0"/>
              <a:t>):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b="1" dirty="0"/>
              <a:t>for</a:t>
            </a:r>
            <a:r>
              <a:rPr lang="en-US" sz="2000" dirty="0"/>
              <a:t> </a:t>
            </a:r>
            <a:r>
              <a:rPr lang="en-US" sz="2000" i="1" dirty="0"/>
              <a:t>j</a:t>
            </a:r>
            <a:r>
              <a:rPr lang="en-US" sz="2000" dirty="0"/>
              <a:t> </a:t>
            </a:r>
            <a:r>
              <a:rPr lang="en-US" sz="2000" b="1" dirty="0"/>
              <a:t>in</a:t>
            </a:r>
            <a:r>
              <a:rPr lang="en-US" sz="2000" dirty="0"/>
              <a:t> </a:t>
            </a:r>
            <a:r>
              <a:rPr lang="en-US" sz="2000" b="1" dirty="0"/>
              <a:t>range</a:t>
            </a:r>
            <a:r>
              <a:rPr lang="en-US" sz="2000" dirty="0"/>
              <a:t>(</a:t>
            </a:r>
            <a:r>
              <a:rPr lang="en-US" sz="2000" i="1" dirty="0"/>
              <a:t>V</a:t>
            </a:r>
            <a:r>
              <a:rPr lang="en-US" sz="2000" dirty="0"/>
              <a:t>):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i="1" dirty="0"/>
              <a:t>DP</a:t>
            </a:r>
            <a:r>
              <a:rPr lang="en-US" sz="2000" dirty="0"/>
              <a:t>[</a:t>
            </a:r>
            <a:r>
              <a:rPr lang="en-US" sz="2000" i="1" dirty="0"/>
              <a:t>i</a:t>
            </a:r>
            <a:r>
              <a:rPr lang="en-US" sz="2000" dirty="0"/>
              <a:t>][</a:t>
            </a:r>
            <a:r>
              <a:rPr lang="en-US" sz="2000" i="1" dirty="0"/>
              <a:t>j</a:t>
            </a:r>
            <a:r>
              <a:rPr lang="en-US" sz="2000" dirty="0"/>
              <a:t>] = </a:t>
            </a:r>
            <a:r>
              <a:rPr lang="en-US" sz="2000" b="1" dirty="0"/>
              <a:t>min</a:t>
            </a:r>
            <a:r>
              <a:rPr lang="en-US" sz="2000" dirty="0"/>
              <a:t>(</a:t>
            </a:r>
            <a:r>
              <a:rPr lang="en-US" sz="2000" i="1" dirty="0"/>
              <a:t>DP</a:t>
            </a:r>
            <a:r>
              <a:rPr lang="en-US" sz="2000" dirty="0"/>
              <a:t>[</a:t>
            </a:r>
            <a:r>
              <a:rPr lang="en-US" sz="2000" i="1" dirty="0"/>
              <a:t>i</a:t>
            </a:r>
            <a:r>
              <a:rPr lang="en-US" sz="2000" dirty="0"/>
              <a:t>][</a:t>
            </a:r>
            <a:r>
              <a:rPr lang="en-US" sz="2000" i="1" dirty="0"/>
              <a:t>j</a:t>
            </a:r>
            <a:r>
              <a:rPr lang="en-US" sz="2000" dirty="0"/>
              <a:t>], </a:t>
            </a:r>
            <a:r>
              <a:rPr lang="en-US" sz="2000" i="1" dirty="0"/>
              <a:t>DP</a:t>
            </a:r>
            <a:r>
              <a:rPr lang="en-US" sz="2000" dirty="0"/>
              <a:t>[</a:t>
            </a:r>
            <a:r>
              <a:rPr lang="en-US" sz="2000" i="1" dirty="0"/>
              <a:t>i</a:t>
            </a:r>
            <a:r>
              <a:rPr lang="en-US" sz="2000" dirty="0"/>
              <a:t>][</a:t>
            </a:r>
            <a:r>
              <a:rPr lang="en-US" sz="2000" i="1" dirty="0"/>
              <a:t>k</a:t>
            </a:r>
            <a:r>
              <a:rPr lang="en-US" sz="2000" dirty="0"/>
              <a:t>] + </a:t>
            </a:r>
            <a:r>
              <a:rPr lang="en-US" sz="2000" i="1" dirty="0"/>
              <a:t>DP</a:t>
            </a:r>
            <a:r>
              <a:rPr lang="en-US" sz="2000" dirty="0"/>
              <a:t>[</a:t>
            </a:r>
            <a:r>
              <a:rPr lang="en-US" sz="2000" i="1" dirty="0"/>
              <a:t>k</a:t>
            </a:r>
            <a:r>
              <a:rPr lang="en-US" sz="2000" dirty="0"/>
              <a:t>][</a:t>
            </a:r>
            <a:r>
              <a:rPr lang="en-US" sz="2000" i="1" dirty="0"/>
              <a:t>j</a:t>
            </a:r>
            <a:r>
              <a:rPr lang="en-US" sz="2000" dirty="0"/>
              <a:t>]);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Algorithm has a </a:t>
            </a:r>
            <a:r>
              <a:rPr lang="en-US" sz="2400" b="1" dirty="0"/>
              <a:t>dynamic programming </a:t>
            </a:r>
            <a:r>
              <a:rPr lang="en-US" sz="2400" dirty="0"/>
              <a:t>(DP) nature.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D62026DE-51DB-021B-2456-E04753CDD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961" y="1690688"/>
            <a:ext cx="1166812" cy="116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978B0E54-6D23-C98D-D442-2E932C4CD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70" y="4282631"/>
            <a:ext cx="3475363" cy="209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ED566C-FBA4-9AC5-5AD5-7348DD07AD8D}"/>
              </a:ext>
            </a:extLst>
          </p:cNvPr>
          <p:cNvSpPr txBox="1"/>
          <p:nvPr/>
        </p:nvSpPr>
        <p:spPr>
          <a:xfrm>
            <a:off x="5691834" y="4764530"/>
            <a:ext cx="58661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Visualization of </a:t>
            </a:r>
          </a:p>
          <a:p>
            <a:endParaRPr lang="en-US" sz="1600" dirty="0"/>
          </a:p>
          <a:p>
            <a:r>
              <a:rPr lang="en-US" sz="1600" i="1" dirty="0"/>
              <a:t>          DP</a:t>
            </a:r>
            <a:r>
              <a:rPr lang="en-US" sz="1600" dirty="0"/>
              <a:t>[</a:t>
            </a:r>
            <a:r>
              <a:rPr lang="en-US" sz="1600" i="1" dirty="0"/>
              <a:t>k</a:t>
            </a:r>
            <a:r>
              <a:rPr lang="en-US" sz="1600" dirty="0"/>
              <a:t>][</a:t>
            </a:r>
            <a:r>
              <a:rPr lang="en-US" sz="1600" i="1" dirty="0"/>
              <a:t>i</a:t>
            </a:r>
            <a:r>
              <a:rPr lang="en-US" sz="1600" dirty="0"/>
              <a:t>][</a:t>
            </a:r>
            <a:r>
              <a:rPr lang="en-US" sz="1600" i="1" dirty="0"/>
              <a:t>j</a:t>
            </a:r>
            <a:r>
              <a:rPr lang="en-US" sz="1600" dirty="0"/>
              <a:t>] = </a:t>
            </a:r>
            <a:r>
              <a:rPr lang="en-US" sz="1600" b="1" dirty="0"/>
              <a:t>min</a:t>
            </a:r>
            <a:r>
              <a:rPr lang="en-US" sz="1600" dirty="0"/>
              <a:t>(</a:t>
            </a:r>
            <a:r>
              <a:rPr lang="en-US" sz="1600" i="1" dirty="0"/>
              <a:t>DP</a:t>
            </a:r>
            <a:r>
              <a:rPr lang="en-US" sz="1600" dirty="0"/>
              <a:t>[</a:t>
            </a:r>
            <a:r>
              <a:rPr lang="en-US" sz="1600" i="1" dirty="0"/>
              <a:t>k - </a:t>
            </a:r>
            <a:r>
              <a:rPr lang="en-US" sz="1600" dirty="0"/>
              <a:t>1][</a:t>
            </a:r>
            <a:r>
              <a:rPr lang="en-US" sz="1600" i="1" dirty="0"/>
              <a:t>i</a:t>
            </a:r>
            <a:r>
              <a:rPr lang="en-US" sz="1600" dirty="0"/>
              <a:t>][</a:t>
            </a:r>
            <a:r>
              <a:rPr lang="en-US" sz="1600" i="1" dirty="0"/>
              <a:t>j</a:t>
            </a:r>
            <a:r>
              <a:rPr lang="en-US" sz="1600" dirty="0"/>
              <a:t>], </a:t>
            </a:r>
            <a:r>
              <a:rPr lang="en-US" sz="1600" i="1" dirty="0"/>
              <a:t>DP</a:t>
            </a:r>
            <a:r>
              <a:rPr lang="en-US" sz="1600" dirty="0"/>
              <a:t>[</a:t>
            </a:r>
            <a:r>
              <a:rPr lang="en-US" sz="1600" i="1" dirty="0"/>
              <a:t>k - </a:t>
            </a:r>
            <a:r>
              <a:rPr lang="en-US" sz="1600" dirty="0"/>
              <a:t>1] [</a:t>
            </a:r>
            <a:r>
              <a:rPr lang="en-US" sz="1600" i="1" dirty="0"/>
              <a:t>i</a:t>
            </a:r>
            <a:r>
              <a:rPr lang="en-US" sz="1600" dirty="0"/>
              <a:t>][</a:t>
            </a:r>
            <a:r>
              <a:rPr lang="en-US" sz="1600" i="1" dirty="0"/>
              <a:t>k</a:t>
            </a:r>
            <a:r>
              <a:rPr lang="en-US" sz="1600" dirty="0"/>
              <a:t>] + </a:t>
            </a:r>
            <a:r>
              <a:rPr lang="en-US" sz="1600" i="1" dirty="0"/>
              <a:t>DP</a:t>
            </a:r>
            <a:r>
              <a:rPr lang="en-US" sz="1600" dirty="0"/>
              <a:t>[</a:t>
            </a:r>
            <a:r>
              <a:rPr lang="en-US" sz="1600" i="1" dirty="0"/>
              <a:t>k - </a:t>
            </a:r>
            <a:r>
              <a:rPr lang="en-US" sz="1600" dirty="0"/>
              <a:t>1][</a:t>
            </a:r>
            <a:r>
              <a:rPr lang="en-US" sz="1600" i="1" dirty="0"/>
              <a:t>k</a:t>
            </a:r>
            <a:r>
              <a:rPr lang="en-US" sz="1600" dirty="0"/>
              <a:t>][</a:t>
            </a:r>
            <a:r>
              <a:rPr lang="en-US" sz="1600" i="1" dirty="0"/>
              <a:t>j</a:t>
            </a:r>
            <a:r>
              <a:rPr lang="en-US" sz="1600" dirty="0"/>
              <a:t>])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                           is on the left picture </a:t>
            </a:r>
          </a:p>
        </p:txBody>
      </p:sp>
    </p:spTree>
    <p:extLst>
      <p:ext uri="{BB962C8B-B14F-4D97-AF65-F5344CB8AC3E}">
        <p14:creationId xmlns:p14="http://schemas.microsoft.com/office/powerpoint/2010/main" val="1452901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E6E18A-DFD8-7264-BA09-4B9047770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15F03-A652-6C54-49B2-64609F86B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Floyd-Warshall Algorithm – Visualization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03C15-2651-3495-A056-020FFCD12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Visualization from the book Competitive Programming 4.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8608DD-F430-4D31-9A05-37D9D70DD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733" y="2843592"/>
            <a:ext cx="5620534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40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D93AF2-885F-BC9B-AA44-E4DC638403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A722D-1EEF-1DC2-A653-4B1D1F44A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Floyd-Warshall Algorithm – Visualization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C4880-64E6-34DD-663E-43E1A2C89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Visualization from the book Competitive Programming 4.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B97F28-F127-F857-E2E8-0F3983E27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470" y="2729529"/>
            <a:ext cx="5449060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951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AFF959-3E3E-9EB7-DD6F-F0F7B1BA3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1DA06-A09C-2005-8D53-6AB606B47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Floyd-Warshall Algorithm – Visualization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9413D-ED93-7F19-9FF6-3A5BC8C1B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Visualization from the book Competitive Programming 4.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211F76-8E73-AAB5-D714-AB8F5743E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285" y="2720002"/>
            <a:ext cx="5401429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834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734</Words>
  <Application>Microsoft Office PowerPoint</Application>
  <PresentationFormat>Widescreen</PresentationFormat>
  <Paragraphs>106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Competitive Programming</vt:lpstr>
      <vt:lpstr>All Pairs Shortest Path – Problem Statement</vt:lpstr>
      <vt:lpstr>Big Code, but Fast Approach</vt:lpstr>
      <vt:lpstr>Floyd-Warshall Algorithm</vt:lpstr>
      <vt:lpstr>Compare Algorithms</vt:lpstr>
      <vt:lpstr>Floyd-Warshall Algorithm – Why it Works</vt:lpstr>
      <vt:lpstr>Floyd-Warshall Algorithm – Visualization</vt:lpstr>
      <vt:lpstr>Floyd-Warshall Algorithm – Visualization</vt:lpstr>
      <vt:lpstr>Floyd-Warshall Algorithm – Visualization</vt:lpstr>
      <vt:lpstr>Floyd-Warshall Algorithm – Visualization</vt:lpstr>
      <vt:lpstr>Floyd-Warshall Algorithm – DP Visualization</vt:lpstr>
      <vt:lpstr>Shortest Path Algorithm Decision</vt:lpstr>
      <vt:lpstr>Shortest Path Algorithm Decision - Quiz</vt:lpstr>
      <vt:lpstr>Negative Cycles and Weights</vt:lpstr>
      <vt:lpstr>All Pairs Shortest Path </vt:lpstr>
    </vt:vector>
  </TitlesOfParts>
  <Company>Thermo Fisher Scientific,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Novikov, Andrei</dc:creator>
  <cp:lastModifiedBy>Novikov, Andrei</cp:lastModifiedBy>
  <cp:revision>3</cp:revision>
  <dcterms:created xsi:type="dcterms:W3CDTF">2025-08-29T07:43:26Z</dcterms:created>
  <dcterms:modified xsi:type="dcterms:W3CDTF">2025-08-29T16:09:37Z</dcterms:modified>
</cp:coreProperties>
</file>