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 id="2147483674" r:id="rId5"/>
  </p:sldMasterIdLst>
  <p:sldIdLst>
    <p:sldId id="257" r:id="rId6"/>
    <p:sldId id="261" r:id="rId7"/>
    <p:sldId id="262" r:id="rId8"/>
    <p:sldId id="276" r:id="rId9"/>
    <p:sldId id="271" r:id="rId10"/>
    <p:sldId id="268" r:id="rId11"/>
    <p:sldId id="270" r:id="rId12"/>
    <p:sldId id="269" r:id="rId13"/>
    <p:sldId id="277" r:id="rId14"/>
    <p:sldId id="279" r:id="rId15"/>
    <p:sldId id="280" r:id="rId16"/>
    <p:sldId id="267" r:id="rId17"/>
    <p:sldId id="281" r:id="rId18"/>
    <p:sldId id="274" r:id="rId19"/>
    <p:sldId id="263" r:id="rId20"/>
    <p:sldId id="264" r:id="rId21"/>
    <p:sldId id="275" r:id="rId22"/>
    <p:sldId id="258" r:id="rId23"/>
    <p:sldId id="259" r:id="rId24"/>
    <p:sldId id="260" r:id="rId25"/>
    <p:sldId id="265" r:id="rId26"/>
    <p:sldId id="272" r:id="rId27"/>
    <p:sldId id="273"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19" autoAdjust="0"/>
  </p:normalViewPr>
  <p:slideViewPr>
    <p:cSldViewPr snapToGrid="0">
      <p:cViewPr varScale="1">
        <p:scale>
          <a:sx n="74" d="100"/>
          <a:sy n="74" d="100"/>
        </p:scale>
        <p:origin x="7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hyperlink" Target="https://public.tableau.com/profile/annrumsey#!/vizhome/Capstone-Tableauportion/HungerintheUS?publish=yes" TargetMode="External"/><Relationship Id="rId3" Type="http://schemas.openxmlformats.org/officeDocument/2006/relationships/hyperlink" Target="https://github.com/annrinTN/annrinTN.github.io" TargetMode="External"/><Relationship Id="rId7" Type="http://schemas.openxmlformats.org/officeDocument/2006/relationships/image" Target="../media/image8.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Link to Git Hub</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Link to Power BI</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latin typeface="+mn-lt"/>
            </a:rPr>
            <a:t>Link to Tableau</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hlinkClick xmlns:r="http://schemas.openxmlformats.org/officeDocument/2006/relationships" r:id="rId3"/>
          </dgm14:cNvPr>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a:noFill/>
        </a:ln>
      </dgm:spPr>
      <dgm:extLst>
        <a:ext uri="{E40237B7-FDA0-4F09-8148-C483321AD2D9}">
          <dgm14:cNvPr xmlns:dgm14="http://schemas.microsoft.com/office/drawing/2010/diagram" id="0" name="" descr="Stopwatch">
            <a:hlinkClick xmlns:r="http://schemas.openxmlformats.org/officeDocument/2006/relationships" r:id="rId8"/>
          </dgm14:cNvPr>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t>Link to Git Hub</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t>Link to Power BI</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latin typeface="+mn-lt"/>
            </a:rPr>
            <a:t>Link to Tableau</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6/18/2020</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9285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6/18/2020</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797475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6/18/2020</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92450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6/18/2020</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043019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6/18/2020</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795115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6/18/2020</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85985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6/18/2020</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90854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6/18/2020</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2014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6/18/2020</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46184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6/18/2020</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6364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6/18/2020</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36421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6/18/2020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6/18/2020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6/18/2020</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349309097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s://www.worldometers.info/world-population/us-population/" TargetMode="External"/><Relationship Id="rId7" Type="http://schemas.openxmlformats.org/officeDocument/2006/relationships/hyperlink" Target="https://www.fns.usda.gov/wic/frequently-asked-questions-about-wic" TargetMode="External"/><Relationship Id="rId2" Type="http://schemas.openxmlformats.org/officeDocument/2006/relationships/hyperlink" Target="https://data.census.gov/cedsci/" TargetMode="External"/><Relationship Id="rId1" Type="http://schemas.openxmlformats.org/officeDocument/2006/relationships/slideLayout" Target="../slideLayouts/slideLayout2.xml"/><Relationship Id="rId6" Type="http://schemas.openxmlformats.org/officeDocument/2006/relationships/hyperlink" Target="https://www.fns.usda.gov/pd/child-nutrition-tables" TargetMode="External"/><Relationship Id="rId5" Type="http://schemas.openxmlformats.org/officeDocument/2006/relationships/hyperlink" Target="https://www.fns.usda.gov/research-analysis" TargetMode="External"/><Relationship Id="rId4" Type="http://schemas.openxmlformats.org/officeDocument/2006/relationships/hyperlink" Target="https://www.fns.usda.gov/pd/supplemental-nutrition-assistance-program-snap"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fns.usda.gov/sbp/school-breakfast-program" TargetMode="External"/><Relationship Id="rId2" Type="http://schemas.openxmlformats.org/officeDocument/2006/relationships/hyperlink" Target="https://www.fns.usda.gov/nslp/national-school-lunch-program" TargetMode="External"/><Relationship Id="rId1" Type="http://schemas.openxmlformats.org/officeDocument/2006/relationships/slideLayout" Target="../slideLayouts/slideLayout2.xml"/><Relationship Id="rId5" Type="http://schemas.openxmlformats.org/officeDocument/2006/relationships/hyperlink" Target="https://www.fns.usda.gov/cn" TargetMode="External"/><Relationship Id="rId4" Type="http://schemas.openxmlformats.org/officeDocument/2006/relationships/hyperlink" Target="https://www.fns.usda.gov/sfsp/summer-food-service-program"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fns.usda.gov/nslp/national-school-lunch-program" TargetMode="External"/><Relationship Id="rId2" Type="http://schemas.openxmlformats.org/officeDocument/2006/relationships/hyperlink" Target="https://www.fns.usda.gov/smp/special-milk-program" TargetMode="External"/><Relationship Id="rId1" Type="http://schemas.openxmlformats.org/officeDocument/2006/relationships/slideLayout" Target="../slideLayouts/slideLayout2.xml"/><Relationship Id="rId5" Type="http://schemas.openxmlformats.org/officeDocument/2006/relationships/hyperlink" Target="https://www.fns.usda.gov/cacfp" TargetMode="External"/><Relationship Id="rId4" Type="http://schemas.openxmlformats.org/officeDocument/2006/relationships/hyperlink" Target="https://www.fns.usda.gov/sbp/school-breakfast-program"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geneticliteracyproject.org/2020/06/12/infographic-what-crispr-is-curing-in-2020/"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fns.usda.gov/c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Hunger in America</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Ann Rumsey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screenshot of a social media post&#10;&#10;Description automatically generated">
            <a:extLst>
              <a:ext uri="{FF2B5EF4-FFF2-40B4-BE49-F238E27FC236}">
                <a16:creationId xmlns:a16="http://schemas.microsoft.com/office/drawing/2014/main" id="{DF880F5C-2DCD-4F42-85D8-1C026324D012}"/>
              </a:ext>
            </a:extLst>
          </p:cNvPr>
          <p:cNvPicPr>
            <a:picLocks noGrp="1" noChangeAspect="1"/>
          </p:cNvPicPr>
          <p:nvPr>
            <p:ph type="pic" idx="4294967295"/>
          </p:nvPr>
        </p:nvPicPr>
        <p:blipFill>
          <a:blip r:embed="rId2"/>
          <a:stretch>
            <a:fillRect/>
          </a:stretch>
        </p:blipFill>
        <p:spPr>
          <a:xfrm>
            <a:off x="575357" y="458273"/>
            <a:ext cx="4539568" cy="5941453"/>
          </a:xfrm>
        </p:spPr>
      </p:pic>
      <p:sp>
        <p:nvSpPr>
          <p:cNvPr id="19" name="Content Placeholder 2">
            <a:extLst>
              <a:ext uri="{FF2B5EF4-FFF2-40B4-BE49-F238E27FC236}">
                <a16:creationId xmlns:a16="http://schemas.microsoft.com/office/drawing/2014/main" id="{DC4FCB35-DCDF-4E0E-94D9-6DBA650B4592}"/>
              </a:ext>
            </a:extLst>
          </p:cNvPr>
          <p:cNvSpPr txBox="1">
            <a:spLocks/>
          </p:cNvSpPr>
          <p:nvPr/>
        </p:nvSpPr>
        <p:spPr>
          <a:xfrm>
            <a:off x="5307106" y="1649506"/>
            <a:ext cx="6309537" cy="4750220"/>
          </a:xfrm>
          <a:prstGeom prst="rect">
            <a:avLst/>
          </a:prstGeom>
        </p:spPr>
        <p:txBody>
          <a:bodyPr>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b="1" dirty="0">
                <a:solidFill>
                  <a:srgbClr val="000000"/>
                </a:solidFill>
                <a:latin typeface="Segoe UI Light" panose="020B0502040204020203" pitchFamily="34" charset="0"/>
              </a:rPr>
              <a:t>NSLP - </a:t>
            </a:r>
            <a:r>
              <a:rPr lang="en-US" dirty="0">
                <a:solidFill>
                  <a:srgbClr val="000000"/>
                </a:solidFill>
                <a:latin typeface="Segoe UI Light" panose="020B0502040204020203" pitchFamily="34" charset="0"/>
              </a:rPr>
              <a:t>Nearly 100,000 schools/institutions serve school lunches to 29.8 million students each day,</a:t>
            </a:r>
            <a:endParaRPr lang="en-US" dirty="0">
              <a:solidFill>
                <a:srgbClr val="333333"/>
              </a:solidFill>
              <a:latin typeface="Segoe UI Light" panose="020B0502040204020203" pitchFamily="34" charset="0"/>
            </a:endParaRPr>
          </a:p>
          <a:p>
            <a:r>
              <a:rPr lang="en-US" b="1" dirty="0">
                <a:solidFill>
                  <a:srgbClr val="000000"/>
                </a:solidFill>
                <a:latin typeface="Segoe UI Light" panose="020B0502040204020203" pitchFamily="34" charset="0"/>
              </a:rPr>
              <a:t>SBP - </a:t>
            </a:r>
            <a:r>
              <a:rPr lang="en-US" dirty="0">
                <a:solidFill>
                  <a:srgbClr val="000000"/>
                </a:solidFill>
                <a:latin typeface="Segoe UI Light" panose="020B0502040204020203" pitchFamily="34" charset="0"/>
              </a:rPr>
              <a:t>Over 90,000 schools/institutions serve school breakfasts to 14.71 million students each day,</a:t>
            </a:r>
            <a:endParaRPr lang="en-US" dirty="0">
              <a:solidFill>
                <a:srgbClr val="333333"/>
              </a:solidFill>
              <a:latin typeface="Segoe UI Light" panose="020B0502040204020203" pitchFamily="34" charset="0"/>
            </a:endParaRPr>
          </a:p>
          <a:p>
            <a:endParaRPr lang="en-US" dirty="0">
              <a:solidFill>
                <a:srgbClr val="333333"/>
              </a:solidFill>
              <a:latin typeface="Segoe UI Light" panose="020B0502040204020203" pitchFamily="34" charset="0"/>
            </a:endParaRPr>
          </a:p>
          <a:p>
            <a:r>
              <a:rPr lang="en-US" b="1" dirty="0">
                <a:solidFill>
                  <a:srgbClr val="007A5C"/>
                </a:solidFill>
                <a:latin typeface="Segoe UI Light" panose="020B0502040204020203" pitchFamily="34" charset="0"/>
              </a:rPr>
              <a:t>Reimbursement Rates for the 2019-20 School Year:</a:t>
            </a:r>
            <a:endParaRPr lang="en-US" dirty="0">
              <a:solidFill>
                <a:srgbClr val="333333"/>
              </a:solidFill>
              <a:latin typeface="Segoe UI Light" panose="020B0502040204020203" pitchFamily="34" charset="0"/>
            </a:endParaRPr>
          </a:p>
          <a:p>
            <a:r>
              <a:rPr lang="en-US" dirty="0">
                <a:solidFill>
                  <a:srgbClr val="333333"/>
                </a:solidFill>
                <a:latin typeface="Segoe UI Light" panose="020B0502040204020203" pitchFamily="34" charset="0"/>
              </a:rPr>
              <a:t>Free School Lunch $3.41 (avg cost to produce $3.81)</a:t>
            </a:r>
          </a:p>
          <a:p>
            <a:r>
              <a:rPr lang="en-US" sz="2000" dirty="0">
                <a:solidFill>
                  <a:srgbClr val="333333"/>
                </a:solidFill>
                <a:latin typeface="Segoe UI Light" panose="020B0502040204020203" pitchFamily="34" charset="0"/>
              </a:rPr>
              <a:t>Free School Breakfast $1.84 (avg cost to produce $2.72)</a:t>
            </a:r>
          </a:p>
          <a:p>
            <a:endParaRPr lang="en-US" dirty="0">
              <a:solidFill>
                <a:srgbClr val="333333"/>
              </a:solidFill>
              <a:latin typeface="Segoe UI Light" panose="020B0502040204020203" pitchFamily="34" charset="0"/>
            </a:endParaRPr>
          </a:p>
          <a:p>
            <a:r>
              <a:rPr lang="en-US" dirty="0">
                <a:solidFill>
                  <a:srgbClr val="333333"/>
                </a:solidFill>
                <a:latin typeface="Segoe UI Light" panose="020B0502040204020203" pitchFamily="34" charset="0"/>
              </a:rPr>
              <a:t>These programs are accumulating debt from both the cost of producing meals (45% Labor / Benefits) and from children unable to pay the subsidized cost if ineligible for free meals. </a:t>
            </a:r>
          </a:p>
          <a:p>
            <a:br>
              <a:rPr lang="en-US" dirty="0">
                <a:solidFill>
                  <a:srgbClr val="333333"/>
                </a:solidFill>
                <a:latin typeface="Segoe UI Light" panose="020B0502040204020203" pitchFamily="34" charset="0"/>
              </a:rPr>
            </a:br>
            <a:r>
              <a:rPr lang="en-US" dirty="0">
                <a:solidFill>
                  <a:srgbClr val="333333"/>
                </a:solidFill>
                <a:latin typeface="Segoe UI Light" panose="020B0502040204020203" pitchFamily="34" charset="0"/>
              </a:rPr>
              <a:t>https://schoolnutrition.org/AboutSchoolMeals/SchoolMealTrendsStats/</a:t>
            </a:r>
          </a:p>
          <a:p>
            <a:endParaRPr lang="en-US" dirty="0"/>
          </a:p>
        </p:txBody>
      </p:sp>
      <p:sp>
        <p:nvSpPr>
          <p:cNvPr id="21" name="Title 1">
            <a:extLst>
              <a:ext uri="{FF2B5EF4-FFF2-40B4-BE49-F238E27FC236}">
                <a16:creationId xmlns:a16="http://schemas.microsoft.com/office/drawing/2014/main" id="{2D2AFC85-3DAE-4FF7-B287-A9231915DF43}"/>
              </a:ext>
            </a:extLst>
          </p:cNvPr>
          <p:cNvSpPr txBox="1">
            <a:spLocks/>
          </p:cNvSpPr>
          <p:nvPr/>
        </p:nvSpPr>
        <p:spPr>
          <a:xfrm>
            <a:off x="5307106" y="642594"/>
            <a:ext cx="5818094" cy="773830"/>
          </a:xfrm>
          <a:prstGeom prst="rect">
            <a:avLst/>
          </a:prstGeom>
        </p:spPr>
        <p:txBody>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b="1" dirty="0">
                <a:solidFill>
                  <a:srgbClr val="333333"/>
                </a:solidFill>
                <a:latin typeface="Segoe UI Light" panose="020B0502040204020203" pitchFamily="34" charset="0"/>
              </a:rPr>
              <a:t>Child Nutrition Programs</a:t>
            </a:r>
            <a:endParaRPr lang="en-US" dirty="0"/>
          </a:p>
        </p:txBody>
      </p:sp>
    </p:spTree>
    <p:extLst>
      <p:ext uri="{BB962C8B-B14F-4D97-AF65-F5344CB8AC3E}">
        <p14:creationId xmlns:p14="http://schemas.microsoft.com/office/powerpoint/2010/main" val="1783752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close up of a device&#10;&#10;Description automatically generated">
            <a:extLst>
              <a:ext uri="{FF2B5EF4-FFF2-40B4-BE49-F238E27FC236}">
                <a16:creationId xmlns:a16="http://schemas.microsoft.com/office/drawing/2014/main" id="{50118549-BE06-4E5C-B33A-C692EB7E85C2}"/>
              </a:ext>
            </a:extLst>
          </p:cNvPr>
          <p:cNvPicPr>
            <a:picLocks noGrp="1" noChangeAspect="1"/>
          </p:cNvPicPr>
          <p:nvPr>
            <p:ph type="pic" idx="1"/>
          </p:nvPr>
        </p:nvPicPr>
        <p:blipFill rotWithShape="1">
          <a:blip r:embed="rId2"/>
          <a:stretch/>
        </p:blipFill>
        <p:spPr>
          <a:xfrm>
            <a:off x="355118" y="237744"/>
            <a:ext cx="7443162" cy="6382512"/>
          </a:xfrm>
          <a:noFill/>
        </p:spPr>
      </p:pic>
      <p:sp>
        <p:nvSpPr>
          <p:cNvPr id="12" name="Title 2">
            <a:extLst>
              <a:ext uri="{FF2B5EF4-FFF2-40B4-BE49-F238E27FC236}">
                <a16:creationId xmlns:a16="http://schemas.microsoft.com/office/drawing/2014/main" id="{E3833244-5D1D-4511-B6AC-161CF0CA2A01}"/>
              </a:ext>
            </a:extLst>
          </p:cNvPr>
          <p:cNvSpPr>
            <a:spLocks noGrp="1"/>
          </p:cNvSpPr>
          <p:nvPr>
            <p:ph type="title"/>
          </p:nvPr>
        </p:nvSpPr>
        <p:spPr>
          <a:xfrm>
            <a:off x="8477250" y="603504"/>
            <a:ext cx="3144774" cy="1645920"/>
          </a:xfrm>
        </p:spPr>
        <p:txBody>
          <a:bodyPr/>
          <a:lstStyle/>
          <a:p>
            <a:r>
              <a:rPr lang="en-US" dirty="0"/>
              <a:t>Demographics from the 2010 Census</a:t>
            </a:r>
          </a:p>
        </p:txBody>
      </p:sp>
      <p:sp>
        <p:nvSpPr>
          <p:cNvPr id="14" name="Text Placeholder 3">
            <a:extLst>
              <a:ext uri="{FF2B5EF4-FFF2-40B4-BE49-F238E27FC236}">
                <a16:creationId xmlns:a16="http://schemas.microsoft.com/office/drawing/2014/main" id="{EADA483C-939E-4BCE-B347-D67B861A867B}"/>
              </a:ext>
            </a:extLst>
          </p:cNvPr>
          <p:cNvSpPr>
            <a:spLocks noGrp="1"/>
          </p:cNvSpPr>
          <p:nvPr>
            <p:ph type="body" sz="half" idx="2"/>
          </p:nvPr>
        </p:nvSpPr>
        <p:spPr>
          <a:xfrm>
            <a:off x="8477250" y="2386584"/>
            <a:ext cx="3144774" cy="3511296"/>
          </a:xfrm>
        </p:spPr>
        <p:txBody>
          <a:bodyPr>
            <a:normAutofit lnSpcReduction="10000"/>
          </a:bodyPr>
          <a:lstStyle/>
          <a:p>
            <a:r>
              <a:rPr lang="en-US" dirty="0"/>
              <a:t>The 2020 Census is in progress and VERY important. In Power BI using an R package this interactive chart shows *National and by *State correlation between Census tract population: </a:t>
            </a:r>
          </a:p>
          <a:p>
            <a:r>
              <a:rPr lang="en-US" dirty="0"/>
              <a:t>LOWI (low income) &amp;</a:t>
            </a:r>
          </a:p>
          <a:p>
            <a:r>
              <a:rPr lang="en-US" dirty="0"/>
              <a:t>SNAP (supplemental Nutrition Benefit recipients</a:t>
            </a:r>
          </a:p>
        </p:txBody>
      </p:sp>
    </p:spTree>
    <p:extLst>
      <p:ext uri="{BB962C8B-B14F-4D97-AF65-F5344CB8AC3E}">
        <p14:creationId xmlns:p14="http://schemas.microsoft.com/office/powerpoint/2010/main" val="2169139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B8B7-65B2-4961-846A-97CD75062B4E}"/>
              </a:ext>
            </a:extLst>
          </p:cNvPr>
          <p:cNvSpPr>
            <a:spLocks noGrp="1"/>
          </p:cNvSpPr>
          <p:nvPr>
            <p:ph type="title"/>
          </p:nvPr>
        </p:nvSpPr>
        <p:spPr/>
        <p:txBody>
          <a:bodyPr/>
          <a:lstStyle/>
          <a:p>
            <a:r>
              <a:rPr lang="en-US" dirty="0"/>
              <a:t>Food away from Home trends</a:t>
            </a:r>
          </a:p>
        </p:txBody>
      </p:sp>
      <p:sp>
        <p:nvSpPr>
          <p:cNvPr id="5" name="Content Placeholder 4">
            <a:extLst>
              <a:ext uri="{FF2B5EF4-FFF2-40B4-BE49-F238E27FC236}">
                <a16:creationId xmlns:a16="http://schemas.microsoft.com/office/drawing/2014/main" id="{4BDA0F49-5DF2-4EDF-A30F-24DF220E476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68700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B9F1-9A80-42E2-8C1A-9C3D2FA516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332017-43F9-464A-A70D-84CFBD0118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9745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B8B7-65B2-4961-846A-97CD75062B4E}"/>
              </a:ext>
            </a:extLst>
          </p:cNvPr>
          <p:cNvSpPr>
            <a:spLocks noGrp="1"/>
          </p:cNvSpPr>
          <p:nvPr>
            <p:ph type="title"/>
          </p:nvPr>
        </p:nvSpPr>
        <p:spPr/>
        <p:txBody>
          <a:bodyPr/>
          <a:lstStyle/>
          <a:p>
            <a:r>
              <a:rPr lang="en-US" dirty="0"/>
              <a:t>Poverty and Median Family Income</a:t>
            </a:r>
          </a:p>
        </p:txBody>
      </p:sp>
      <p:sp>
        <p:nvSpPr>
          <p:cNvPr id="5" name="Content Placeholder 4">
            <a:extLst>
              <a:ext uri="{FF2B5EF4-FFF2-40B4-BE49-F238E27FC236}">
                <a16:creationId xmlns:a16="http://schemas.microsoft.com/office/drawing/2014/main" id="{4BDA0F49-5DF2-4EDF-A30F-24DF220E476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4699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B4D1DC1-B996-4266-96F3-161C80576AF3}"/>
              </a:ext>
            </a:extLst>
          </p:cNvPr>
          <p:cNvSpPr>
            <a:spLocks noGrp="1"/>
          </p:cNvSpPr>
          <p:nvPr>
            <p:ph type="pic" idx="1"/>
          </p:nvPr>
        </p:nvSpPr>
        <p:spPr/>
      </p:sp>
      <p:sp>
        <p:nvSpPr>
          <p:cNvPr id="3" name="Title 2">
            <a:extLst>
              <a:ext uri="{FF2B5EF4-FFF2-40B4-BE49-F238E27FC236}">
                <a16:creationId xmlns:a16="http://schemas.microsoft.com/office/drawing/2014/main" id="{753D0EC6-67F3-4611-B990-1174C22AE9D6}"/>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AAC1E2C-A6B2-4FC9-9E03-A586DAEB1DDA}"/>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57412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B02A-ACDD-42E6-9D47-51BD56F57612}"/>
              </a:ext>
            </a:extLst>
          </p:cNvPr>
          <p:cNvSpPr>
            <a:spLocks noGrp="1"/>
          </p:cNvSpPr>
          <p:nvPr>
            <p:ph type="title"/>
          </p:nvPr>
        </p:nvSpPr>
        <p:spPr/>
        <p:txBody>
          <a:bodyPr>
            <a:normAutofit/>
          </a:bodyPr>
          <a:lstStyle/>
          <a:p>
            <a:r>
              <a:rPr lang="en-US" dirty="0"/>
              <a:t>Tableau Geo and State Maps</a:t>
            </a:r>
          </a:p>
        </p:txBody>
      </p:sp>
      <p:sp>
        <p:nvSpPr>
          <p:cNvPr id="3" name="Content Placeholder 2">
            <a:extLst>
              <a:ext uri="{FF2B5EF4-FFF2-40B4-BE49-F238E27FC236}">
                <a16:creationId xmlns:a16="http://schemas.microsoft.com/office/drawing/2014/main" id="{178A81F0-FE58-42F0-88B0-40A0B5BFF2BE}"/>
              </a:ext>
            </a:extLst>
          </p:cNvPr>
          <p:cNvSpPr>
            <a:spLocks noGrp="1"/>
          </p:cNvSpPr>
          <p:nvPr>
            <p:ph idx="1"/>
          </p:nvPr>
        </p:nvSpPr>
        <p:spPr/>
        <p:txBody>
          <a:bodyPr/>
          <a:lstStyle/>
          <a:p>
            <a:r>
              <a:rPr lang="en-US" dirty="0"/>
              <a:t>Local organizations and Food recipients' quick views </a:t>
            </a:r>
          </a:p>
        </p:txBody>
      </p:sp>
      <p:sp>
        <p:nvSpPr>
          <p:cNvPr id="4" name="Text Placeholder 3">
            <a:extLst>
              <a:ext uri="{FF2B5EF4-FFF2-40B4-BE49-F238E27FC236}">
                <a16:creationId xmlns:a16="http://schemas.microsoft.com/office/drawing/2014/main" id="{485CD28A-E930-4564-93C2-4E02DAA529EF}"/>
              </a:ext>
            </a:extLst>
          </p:cNvPr>
          <p:cNvSpPr>
            <a:spLocks noGrp="1"/>
          </p:cNvSpPr>
          <p:nvPr>
            <p:ph type="body" sz="half" idx="2"/>
          </p:nvPr>
        </p:nvSpPr>
        <p:spPr/>
        <p:txBody>
          <a:bodyPr/>
          <a:lstStyle/>
          <a:p>
            <a:r>
              <a:rPr lang="en-US" dirty="0"/>
              <a:t>Tableau interactivity allows for quick visuals for multiple data points across a large table.</a:t>
            </a:r>
          </a:p>
          <a:p>
            <a:pPr marL="285750" indent="-285750">
              <a:buFont typeface="Arial" panose="020B0604020202020204" pitchFamily="34" charset="0"/>
              <a:buChar char="•"/>
            </a:pPr>
            <a:r>
              <a:rPr lang="en-US" dirty="0"/>
              <a:t>By State meals served to support Child Nutrition</a:t>
            </a:r>
          </a:p>
          <a:p>
            <a:pPr marL="285750" indent="-285750">
              <a:buFont typeface="Arial" panose="020B0604020202020204" pitchFamily="34" charset="0"/>
              <a:buChar char="•"/>
            </a:pPr>
            <a:r>
              <a:rPr lang="en-US" dirty="0"/>
              <a:t>By County Food Banks and Excess Food </a:t>
            </a:r>
          </a:p>
          <a:p>
            <a:pPr marL="285750" indent="-285750">
              <a:buFont typeface="Arial" panose="020B0604020202020204" pitchFamily="34" charset="0"/>
              <a:buChar char="•"/>
            </a:pPr>
            <a:r>
              <a:rPr lang="en-US" dirty="0">
                <a:highlight>
                  <a:srgbClr val="FFFF00"/>
                </a:highlight>
              </a:rPr>
              <a:t>LINK</a:t>
            </a:r>
          </a:p>
        </p:txBody>
      </p:sp>
      <p:pic>
        <p:nvPicPr>
          <p:cNvPr id="8" name="Picture 7" descr="A close up of a map&#10;&#10;Description automatically generated">
            <a:extLst>
              <a:ext uri="{FF2B5EF4-FFF2-40B4-BE49-F238E27FC236}">
                <a16:creationId xmlns:a16="http://schemas.microsoft.com/office/drawing/2014/main" id="{D7DB9C6D-5B3F-486A-86C2-9A01A3CB8A2F}"/>
              </a:ext>
            </a:extLst>
          </p:cNvPr>
          <p:cNvPicPr>
            <a:picLocks noChangeAspect="1"/>
          </p:cNvPicPr>
          <p:nvPr/>
        </p:nvPicPr>
        <p:blipFill>
          <a:blip r:embed="rId2"/>
          <a:stretch>
            <a:fillRect/>
          </a:stretch>
        </p:blipFill>
        <p:spPr>
          <a:xfrm>
            <a:off x="458608" y="1085838"/>
            <a:ext cx="6087012" cy="3774269"/>
          </a:xfrm>
          <a:prstGeom prst="rect">
            <a:avLst/>
          </a:prstGeom>
        </p:spPr>
      </p:pic>
      <p:pic>
        <p:nvPicPr>
          <p:cNvPr id="6" name="Picture 5" descr="A close up of a state School lunch map&#10;&#10;Description automatically generated">
            <a:extLst>
              <a:ext uri="{FF2B5EF4-FFF2-40B4-BE49-F238E27FC236}">
                <a16:creationId xmlns:a16="http://schemas.microsoft.com/office/drawing/2014/main" id="{E7544DA8-4710-41AC-9472-361360BEA093}"/>
              </a:ext>
            </a:extLst>
          </p:cNvPr>
          <p:cNvPicPr>
            <a:picLocks noChangeAspect="1"/>
          </p:cNvPicPr>
          <p:nvPr/>
        </p:nvPicPr>
        <p:blipFill>
          <a:blip r:embed="rId3"/>
          <a:stretch>
            <a:fillRect/>
          </a:stretch>
        </p:blipFill>
        <p:spPr>
          <a:xfrm>
            <a:off x="3733801" y="4224706"/>
            <a:ext cx="4270017" cy="2223278"/>
          </a:xfrm>
          <a:prstGeom prst="rect">
            <a:avLst/>
          </a:prstGeom>
        </p:spPr>
      </p:pic>
    </p:spTree>
    <p:extLst>
      <p:ext uri="{BB962C8B-B14F-4D97-AF65-F5344CB8AC3E}">
        <p14:creationId xmlns:p14="http://schemas.microsoft.com/office/powerpoint/2010/main" val="1501877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Hunger in the US4">
            <a:extLst>
              <a:ext uri="{FF2B5EF4-FFF2-40B4-BE49-F238E27FC236}">
                <a16:creationId xmlns:a16="http://schemas.microsoft.com/office/drawing/2014/main" id="{2E70B80B-569B-459B-AF02-B22168CF3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Hunger in the US7">
            <a:extLst>
              <a:ext uri="{FF2B5EF4-FFF2-40B4-BE49-F238E27FC236}">
                <a16:creationId xmlns:a16="http://schemas.microsoft.com/office/drawing/2014/main" id="{77A485D2-FE8F-4312-AD8D-02CF9FC36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2031261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Hunger in the US5">
            <a:extLst>
              <a:ext uri="{FF2B5EF4-FFF2-40B4-BE49-F238E27FC236}">
                <a16:creationId xmlns:a16="http://schemas.microsoft.com/office/drawing/2014/main" id="{5EF19617-03CA-40DD-8C45-B0298622D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287369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Capstone project</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60497666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Hunger in the US6">
            <a:extLst>
              <a:ext uri="{FF2B5EF4-FFF2-40B4-BE49-F238E27FC236}">
                <a16:creationId xmlns:a16="http://schemas.microsoft.com/office/drawing/2014/main" id="{3D66A383-9489-43D8-9483-D621C6126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2047690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lstStyle/>
          <a:p>
            <a:r>
              <a:rPr lang="en-US" dirty="0"/>
              <a:t>US Census data: </a:t>
            </a:r>
            <a:r>
              <a:rPr lang="en-US" dirty="0">
                <a:hlinkClick r:id="rId2"/>
              </a:rPr>
              <a:t>https://data.census.gov/cedsci/</a:t>
            </a:r>
            <a:endParaRPr lang="en-US" dirty="0"/>
          </a:p>
          <a:p>
            <a:r>
              <a:rPr lang="en-US" dirty="0"/>
              <a:t>Used for US Population Forecast population through 2050 – web scrapping technique used:</a:t>
            </a:r>
            <a:br>
              <a:rPr lang="en-US" dirty="0"/>
            </a:br>
            <a:r>
              <a:rPr lang="en-US" dirty="0">
                <a:hlinkClick r:id="rId3"/>
              </a:rPr>
              <a:t>https://www.worldometers.info/world-population/us-population/</a:t>
            </a:r>
            <a:endParaRPr lang="en-US" dirty="0"/>
          </a:p>
          <a:p>
            <a:endParaRPr lang="en-US" dirty="0"/>
          </a:p>
          <a:p>
            <a:r>
              <a:rPr lang="en-US" dirty="0"/>
              <a:t>SNAP Supplemental Nutritional Assistance Program</a:t>
            </a:r>
          </a:p>
          <a:p>
            <a:r>
              <a:rPr lang="en-US" dirty="0">
                <a:hlinkClick r:id="rId4"/>
              </a:rPr>
              <a:t>Snap program data page</a:t>
            </a:r>
            <a:endParaRPr lang="en-US" dirty="0"/>
          </a:p>
          <a:p>
            <a:r>
              <a:rPr lang="en-US" dirty="0"/>
              <a:t> </a:t>
            </a:r>
            <a:r>
              <a:rPr lang="en-US" dirty="0">
                <a:hlinkClick r:id="rId5"/>
              </a:rPr>
              <a:t>https://www.fns.usda.gov/research-analysis</a:t>
            </a:r>
            <a:endParaRPr lang="en-US" dirty="0"/>
          </a:p>
          <a:p>
            <a:r>
              <a:rPr lang="en-US" dirty="0"/>
              <a:t> </a:t>
            </a:r>
            <a:r>
              <a:rPr lang="en-US" dirty="0">
                <a:hlinkClick r:id="rId6"/>
              </a:rPr>
              <a:t>https://www.fns.usda.gov/pd/child-nutrition-tables</a:t>
            </a:r>
            <a:endParaRPr lang="en-US" dirty="0"/>
          </a:p>
          <a:p>
            <a:r>
              <a:rPr lang="en-US" dirty="0"/>
              <a:t>WIC</a:t>
            </a:r>
          </a:p>
          <a:p>
            <a:r>
              <a:rPr lang="en-US" dirty="0">
                <a:hlinkClick r:id="rId7"/>
              </a:rPr>
              <a:t>https://www.fns.usda.gov/wic/frequently-asked-questions-about-wic</a:t>
            </a:r>
            <a:endParaRPr lang="en-US" dirty="0"/>
          </a:p>
        </p:txBody>
      </p:sp>
    </p:spTree>
    <p:extLst>
      <p:ext uri="{BB962C8B-B14F-4D97-AF65-F5344CB8AC3E}">
        <p14:creationId xmlns:p14="http://schemas.microsoft.com/office/powerpoint/2010/main" val="1887844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normAutofit fontScale="92500" lnSpcReduction="10000"/>
          </a:bodyPr>
          <a:lstStyle/>
          <a:p>
            <a:pPr marL="0" indent="0">
              <a:buNone/>
            </a:pPr>
            <a:r>
              <a:rPr lang="en-US" b="1" dirty="0">
                <a:hlinkClick r:id="rId2"/>
              </a:rPr>
              <a:t>National School Lunch Program </a:t>
            </a:r>
            <a:endParaRPr lang="en-US" dirty="0"/>
          </a:p>
          <a:p>
            <a:r>
              <a:rPr lang="en-US" dirty="0"/>
              <a:t>The National School Lunch Program (NSLP) is a federally assisted meal program operating in public and nonprofit private schools and residential child care institutions. It provides nutritionally balanced, low-cost or free lunches to children each school day. The program was established under the National School Lunch Act, signed by President Harry Truman in 1946.</a:t>
            </a:r>
          </a:p>
          <a:p>
            <a:pPr marL="0" indent="0">
              <a:buNone/>
            </a:pPr>
            <a:r>
              <a:rPr lang="en-US" b="1" dirty="0">
                <a:hlinkClick r:id="rId3"/>
              </a:rPr>
              <a:t>School Breakfast Program</a:t>
            </a:r>
            <a:endParaRPr lang="en-US" dirty="0"/>
          </a:p>
          <a:p>
            <a:r>
              <a:rPr lang="en-US" dirty="0"/>
              <a:t>The School Breakfast Program (SBP) provides reimbursement to states to operate nonprofit breakfast programs in schools and residential childcare institutions. The Food and Nutrition Service administers the SBP at the federal level. State education agencies administer the SBP at the state level, and local school food authorities operate the program in schools.</a:t>
            </a:r>
          </a:p>
          <a:p>
            <a:pPr marL="0" indent="0">
              <a:buNone/>
            </a:pPr>
            <a:r>
              <a:rPr lang="en-US" b="1" dirty="0">
                <a:hlinkClick r:id="rId4"/>
              </a:rPr>
              <a:t>Summer Food Service Program</a:t>
            </a:r>
            <a:endParaRPr lang="en-US" dirty="0"/>
          </a:p>
          <a:p>
            <a:r>
              <a:rPr lang="en-US" dirty="0"/>
              <a:t>The Summer Food Service Program (SFSP) is a federally-funded, state-administered program. SFSP reimburses program operators who serve free healthy meals and snacks to children and teens in low-income areas.</a:t>
            </a:r>
          </a:p>
          <a:p>
            <a:pPr marL="0" indent="0">
              <a:buNone/>
            </a:pPr>
            <a:r>
              <a:rPr lang="en-US" dirty="0"/>
              <a:t> </a:t>
            </a:r>
            <a:r>
              <a:rPr lang="en-US" i="1" dirty="0"/>
              <a:t>From &lt;</a:t>
            </a:r>
            <a:r>
              <a:rPr lang="en-US" i="1" dirty="0">
                <a:hlinkClick r:id="rId5"/>
              </a:rPr>
              <a:t>https://www.fns.usda.gov/cn</a:t>
            </a:r>
            <a:r>
              <a:rPr lang="en-US" i="1" dirty="0"/>
              <a:t>&gt; </a:t>
            </a:r>
            <a:endParaRPr lang="en-US" dirty="0"/>
          </a:p>
          <a:p>
            <a:endParaRPr lang="en-US" dirty="0"/>
          </a:p>
          <a:p>
            <a:endParaRPr lang="en-US" dirty="0"/>
          </a:p>
        </p:txBody>
      </p:sp>
    </p:spTree>
    <p:extLst>
      <p:ext uri="{BB962C8B-B14F-4D97-AF65-F5344CB8AC3E}">
        <p14:creationId xmlns:p14="http://schemas.microsoft.com/office/powerpoint/2010/main" val="3939926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normAutofit lnSpcReduction="10000"/>
          </a:bodyPr>
          <a:lstStyle/>
          <a:p>
            <a:pPr marL="0" indent="0">
              <a:buNone/>
            </a:pPr>
            <a:r>
              <a:rPr lang="en-US" b="1" dirty="0">
                <a:hlinkClick r:id="rId2"/>
              </a:rPr>
              <a:t>Special Milk Program</a:t>
            </a:r>
            <a:r>
              <a:rPr lang="en-US" b="1" dirty="0"/>
              <a:t> </a:t>
            </a:r>
            <a:endParaRPr lang="en-US" dirty="0"/>
          </a:p>
          <a:p>
            <a:r>
              <a:rPr lang="en-US" dirty="0"/>
              <a:t>The Special Milk Program (SMP) provides milk to children in schools and childcare institutions who do not participate in other federal meal service programs. The program reimburses schools for the milk they serve. Schools in the </a:t>
            </a:r>
            <a:r>
              <a:rPr lang="en-US" dirty="0">
                <a:hlinkClick r:id="rId3"/>
              </a:rPr>
              <a:t>National School Lunch</a:t>
            </a:r>
            <a:r>
              <a:rPr lang="en-US" dirty="0"/>
              <a:t> or </a:t>
            </a:r>
            <a:r>
              <a:rPr lang="en-US" dirty="0">
                <a:hlinkClick r:id="rId4"/>
              </a:rPr>
              <a:t>School Breakfast Programs</a:t>
            </a:r>
            <a:r>
              <a:rPr lang="en-US" dirty="0"/>
              <a:t> may also participate in the Special  Milk Program to provide milk to children in half-day pre-kindergarten and kindergarten programs where children do not have access to the school meal programs.</a:t>
            </a:r>
          </a:p>
          <a:p>
            <a:pPr marL="0" indent="0">
              <a:buNone/>
            </a:pPr>
            <a:r>
              <a:rPr lang="en-US" b="1" dirty="0">
                <a:hlinkClick r:id="rId5"/>
              </a:rPr>
              <a:t>Child and Adult Care Food Program</a:t>
            </a:r>
            <a:endParaRPr lang="en-US" dirty="0"/>
          </a:p>
          <a:p>
            <a:r>
              <a:rPr lang="en-US" dirty="0"/>
              <a:t>The Child and Adult Care Food Program (CACFP) is a federal program that provides reimbursements for nutritious meals and snacks to eligible children and adults who are enrolled for care at participating child care centers, day care homes, and adult day care centers. CACFP also provides reimbursements for meals served to children and youth participating in afterschool care programs, children residing in emergency shelters, adults over the age of 60 or living with a disability and enrolled in day care facilities. CACFP contributes to the wellness, healthy growth, and development of young children and adults in the United States.</a:t>
            </a:r>
          </a:p>
          <a:p>
            <a:endParaRPr lang="en-US" dirty="0"/>
          </a:p>
        </p:txBody>
      </p:sp>
    </p:spTree>
    <p:extLst>
      <p:ext uri="{BB962C8B-B14F-4D97-AF65-F5344CB8AC3E}">
        <p14:creationId xmlns:p14="http://schemas.microsoft.com/office/powerpoint/2010/main" val="2339129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56825A-6957-4AF0-B29B-F9DED036DFE4}"/>
              </a:ext>
            </a:extLst>
          </p:cNvPr>
          <p:cNvSpPr/>
          <p:nvPr/>
        </p:nvSpPr>
        <p:spPr>
          <a:xfrm>
            <a:off x="850006" y="2485623"/>
            <a:ext cx="8293994" cy="2559204"/>
          </a:xfrm>
          <a:prstGeom prst="rect">
            <a:avLst/>
          </a:prstGeom>
        </p:spPr>
        <p:txBody>
          <a:bodyPr wrap="square">
            <a:spAutoFit/>
          </a:bodyPr>
          <a:lstStyle/>
          <a:p>
            <a:r>
              <a:rPr lang="en-US" dirty="0">
                <a:latin typeface="Calibri" panose="020F0502020204030204" pitchFamily="34" charset="0"/>
              </a:rPr>
              <a:t>CRISPR-Cas9 is a method for quickly and accurately editing the genome of virtually any living thing. Using custom-built guide RNA paired with a cutting enzyme (Cas9), it can find and snip a selected sequence of DNA or RNA, eliminating or replacing a “bad” gene. Since it was first described, in late 2012, CRISPR has drastically accelerated the scope of research and moved into practical applications in medicine. So far in 2020, there are 15 trials underway. In medicine, where new drugs take a decade or more to develop, that’s game changing.</a:t>
            </a:r>
          </a:p>
          <a:p>
            <a:r>
              <a:rPr lang="en-US" dirty="0">
                <a:latin typeface="Calibri" panose="020F0502020204030204" pitchFamily="34" charset="0"/>
              </a:rPr>
              <a:t> </a:t>
            </a:r>
          </a:p>
          <a:p>
            <a:r>
              <a:rPr lang="en-US" sz="1200" i="1" dirty="0">
                <a:solidFill>
                  <a:srgbClr val="595959"/>
                </a:solidFill>
                <a:latin typeface="Calibri" panose="020F0502020204030204" pitchFamily="34" charset="0"/>
              </a:rPr>
              <a:t>From &lt;</a:t>
            </a:r>
            <a:r>
              <a:rPr lang="en-US" sz="1200" i="1" dirty="0">
                <a:solidFill>
                  <a:srgbClr val="595959"/>
                </a:solidFill>
                <a:latin typeface="Calibri" panose="020F0502020204030204" pitchFamily="34" charset="0"/>
                <a:hlinkClick r:id="rId2"/>
              </a:rPr>
              <a:t>https://geneticliteracyproject.org/2020/06/12/infographic-what-crispr-is-curing-in-2020/</a:t>
            </a:r>
            <a:r>
              <a:rPr lang="en-US" sz="1200" i="1" dirty="0">
                <a:solidFill>
                  <a:srgbClr val="595959"/>
                </a:solidFill>
                <a:latin typeface="Calibri" panose="020F0502020204030204" pitchFamily="34" charset="0"/>
              </a:rPr>
              <a:t>&gt; </a:t>
            </a:r>
            <a:endParaRPr lang="en-US" dirty="0">
              <a:latin typeface="Calibri" panose="020F0502020204030204" pitchFamily="34" charset="0"/>
            </a:endParaRPr>
          </a:p>
        </p:txBody>
      </p:sp>
    </p:spTree>
    <p:extLst>
      <p:ext uri="{BB962C8B-B14F-4D97-AF65-F5344CB8AC3E}">
        <p14:creationId xmlns:p14="http://schemas.microsoft.com/office/powerpoint/2010/main" val="3818359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B8B7-65B2-4961-846A-97CD75062B4E}"/>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80225470-B069-44FB-9CB1-8653A3E2C769}"/>
              </a:ext>
            </a:extLst>
          </p:cNvPr>
          <p:cNvSpPr>
            <a:spLocks noGrp="1"/>
          </p:cNvSpPr>
          <p:nvPr>
            <p:ph idx="1"/>
          </p:nvPr>
        </p:nvSpPr>
        <p:spPr/>
        <p:txBody>
          <a:bodyPr/>
          <a:lstStyle/>
          <a:p>
            <a:r>
              <a:rPr lang="en-US" sz="2000" dirty="0"/>
              <a:t>Tools used Python, Tableau, Excel </a:t>
            </a:r>
          </a:p>
          <a:p>
            <a:r>
              <a:rPr lang="en-US" sz="2000" dirty="0"/>
              <a:t>Power BI (correlation plot R package) </a:t>
            </a:r>
            <a:endParaRPr lang="en-US" sz="2800" dirty="0"/>
          </a:p>
          <a:p>
            <a:endParaRPr lang="en-US" sz="2000" dirty="0"/>
          </a:p>
          <a:p>
            <a:r>
              <a:rPr lang="en-US" sz="2000" dirty="0"/>
              <a:t>Data sets from USDA (United States Department of Agriculture)</a:t>
            </a:r>
          </a:p>
          <a:p>
            <a:r>
              <a:rPr lang="en-US" sz="2000" dirty="0"/>
              <a:t> SNAP -  Supplemental Nutrition Assistance Program</a:t>
            </a:r>
          </a:p>
          <a:p>
            <a:r>
              <a:rPr lang="en-US" sz="2000" dirty="0"/>
              <a:t>Food expenditures</a:t>
            </a:r>
          </a:p>
          <a:p>
            <a:r>
              <a:rPr lang="en-US" sz="2000" dirty="0"/>
              <a:t>Census data and projections </a:t>
            </a:r>
          </a:p>
          <a:p>
            <a:endParaRPr lang="en-US" dirty="0"/>
          </a:p>
        </p:txBody>
      </p:sp>
    </p:spTree>
    <p:extLst>
      <p:ext uri="{BB962C8B-B14F-4D97-AF65-F5344CB8AC3E}">
        <p14:creationId xmlns:p14="http://schemas.microsoft.com/office/powerpoint/2010/main" val="341126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94C27-5931-4EAE-8001-0A36EE9B936B}"/>
              </a:ext>
            </a:extLst>
          </p:cNvPr>
          <p:cNvSpPr>
            <a:spLocks noGrp="1"/>
          </p:cNvSpPr>
          <p:nvPr>
            <p:ph type="title"/>
          </p:nvPr>
        </p:nvSpPr>
        <p:spPr/>
        <p:txBody>
          <a:bodyPr/>
          <a:lstStyle/>
          <a:p>
            <a:r>
              <a:rPr lang="en-US" dirty="0"/>
              <a:t>Unemployment trends 2000 to April 2020</a:t>
            </a:r>
          </a:p>
        </p:txBody>
      </p:sp>
      <p:sp>
        <p:nvSpPr>
          <p:cNvPr id="3" name="Content Placeholder 2">
            <a:extLst>
              <a:ext uri="{FF2B5EF4-FFF2-40B4-BE49-F238E27FC236}">
                <a16:creationId xmlns:a16="http://schemas.microsoft.com/office/drawing/2014/main" id="{DA86F3AE-6095-4528-A55B-9A65F11728BD}"/>
              </a:ext>
            </a:extLst>
          </p:cNvPr>
          <p:cNvSpPr>
            <a:spLocks noGrp="1"/>
          </p:cNvSpPr>
          <p:nvPr>
            <p:ph idx="1"/>
          </p:nvPr>
        </p:nvSpPr>
        <p:spPr/>
        <p:txBody>
          <a:bodyPr/>
          <a:lstStyle/>
          <a:p>
            <a:r>
              <a:rPr lang="en-US" dirty="0"/>
              <a:t>Demographic ribbons</a:t>
            </a:r>
          </a:p>
          <a:p>
            <a:r>
              <a:rPr lang="en-US" dirty="0"/>
              <a:t>Men vs. Women over 20 and Teens</a:t>
            </a:r>
          </a:p>
          <a:p>
            <a:r>
              <a:rPr lang="en-US" dirty="0"/>
              <a:t>Interactive trends and rank</a:t>
            </a:r>
          </a:p>
        </p:txBody>
      </p:sp>
    </p:spTree>
    <p:extLst>
      <p:ext uri="{BB962C8B-B14F-4D97-AF65-F5344CB8AC3E}">
        <p14:creationId xmlns:p14="http://schemas.microsoft.com/office/powerpoint/2010/main" val="1505541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normAutofit/>
          </a:bodyPr>
          <a:lstStyle/>
          <a:p>
            <a:r>
              <a:rPr lang="en-US" dirty="0">
                <a:latin typeface="+mn-lt"/>
              </a:rPr>
              <a:t>The first National Food Stamp program</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normAutofit/>
          </a:bodyPr>
          <a:lstStyle/>
          <a:p>
            <a:r>
              <a:rPr lang="en-US" sz="2400" dirty="0"/>
              <a:t>Established in 1939 to combat hunger during high unemployment</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We got a picture of a gorge, with farm surpluses on one cliff and under-nourished city folks with outstretched hands on the other. We set out to find a practical way to build a bridge across that chasm</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                  (Milo Perkins, the Food Stamp program’s first administrator)</a:t>
            </a:r>
          </a:p>
          <a:p>
            <a:endParaRPr lang="en-US" dirty="0"/>
          </a:p>
        </p:txBody>
      </p:sp>
    </p:spTree>
    <p:extLst>
      <p:ext uri="{BB962C8B-B14F-4D97-AF65-F5344CB8AC3E}">
        <p14:creationId xmlns:p14="http://schemas.microsoft.com/office/powerpoint/2010/main" val="18352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normAutofit fontScale="90000"/>
          </a:bodyPr>
          <a:lstStyle/>
          <a:p>
            <a:r>
              <a:rPr lang="en-US" dirty="0">
                <a:latin typeface="+mn-lt"/>
              </a:rPr>
              <a:t>From Food Stamps to SNAP – </a:t>
            </a:r>
            <a:br>
              <a:rPr lang="en-US" dirty="0">
                <a:latin typeface="+mn-lt"/>
              </a:rPr>
            </a:br>
            <a:r>
              <a:rPr lang="en-US" dirty="0">
                <a:latin typeface="+mn-lt"/>
              </a:rPr>
              <a:t>Supplemental Nutrition Assistance Program </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Food Stamp program re-established in 1964 for a half-million recipients that first year, going nationwide in 1974 and growing to 22 million in 1981, </a:t>
            </a:r>
          </a:p>
          <a:p>
            <a:r>
              <a:rPr lang="en-US" sz="2400" dirty="0">
                <a:latin typeface="Arial" panose="020B0604020202020204" pitchFamily="34" charset="0"/>
                <a:cs typeface="Arial" panose="020B0604020202020204" pitchFamily="34" charset="0"/>
              </a:rPr>
              <a:t>Electronic benefit access in 1984, and peaking at 47 million in 2013, </a:t>
            </a:r>
          </a:p>
          <a:p>
            <a:r>
              <a:rPr lang="en-US" sz="2400" dirty="0">
                <a:latin typeface="Arial" panose="020B0604020202020204" pitchFamily="34" charset="0"/>
                <a:cs typeface="Arial" panose="020B0604020202020204" pitchFamily="34" charset="0"/>
              </a:rPr>
              <a:t>Declining to the current level with 37 million SNAP recipients in February 2020.</a:t>
            </a:r>
          </a:p>
          <a:p>
            <a:endParaRPr lang="en-US" sz="24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613229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lstStyle/>
          <a:p>
            <a:r>
              <a:rPr lang="en-US" dirty="0">
                <a:latin typeface="+mn-lt"/>
              </a:rPr>
              <a:t>USDA Food and Nutrition Service</a:t>
            </a:r>
            <a:br>
              <a:rPr lang="en-US" dirty="0">
                <a:latin typeface="+mn-lt"/>
              </a:rPr>
            </a:br>
            <a:r>
              <a:rPr lang="en-US" sz="2800" dirty="0">
                <a:latin typeface="+mn-lt"/>
              </a:rPr>
              <a:t>Federally assisted food programs</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normAutofit fontScale="92500" lnSpcReduction="10000"/>
          </a:bodyPr>
          <a:lstStyle/>
          <a:p>
            <a:r>
              <a:rPr lang="en-US" b="1" dirty="0"/>
              <a:t>School Lunch program (NSLP) </a:t>
            </a:r>
            <a:r>
              <a:rPr lang="en-US" dirty="0"/>
              <a:t>established in 1946, with the National School Lunch Act providing nutritionally balanced, low-cost or free lunches to children each school day in public and nonprofit private schools and residential childcare institutions</a:t>
            </a:r>
          </a:p>
          <a:p>
            <a:r>
              <a:rPr lang="en-US" b="1" dirty="0"/>
              <a:t>School Breakfast Program (SBP) </a:t>
            </a:r>
            <a:r>
              <a:rPr lang="en-US" dirty="0"/>
              <a:t>provides reimbursement to states to operate nonprofit breakfast programs in schools and residential childcare institutions.</a:t>
            </a:r>
          </a:p>
          <a:p>
            <a:endParaRPr lang="en-US" dirty="0"/>
          </a:p>
          <a:p>
            <a:r>
              <a:rPr lang="en-US" b="1" dirty="0"/>
              <a:t>The Child and Adult Care Food Program (CACFP) </a:t>
            </a:r>
            <a:r>
              <a:rPr lang="en-US" dirty="0"/>
              <a:t>is a federal program that provides reimbursements for nutritious meals and snacks to eligible children and adults who are enrolled for care at participating childcare centers, day care homes, and adult day care centers.</a:t>
            </a:r>
          </a:p>
          <a:p>
            <a:endParaRPr lang="en-US" dirty="0"/>
          </a:p>
          <a:p>
            <a:r>
              <a:rPr lang="en-US" b="1" dirty="0"/>
              <a:t>The Special Milk Program (SMP) </a:t>
            </a:r>
            <a:r>
              <a:rPr lang="en-US" dirty="0"/>
              <a:t>provides milk to children in schools and childcare institutions who do not participate in other federal meal service programs.</a:t>
            </a:r>
          </a:p>
          <a:p>
            <a:pPr marL="0" indent="0">
              <a:buNone/>
            </a:pPr>
            <a:endParaRPr lang="en-US" dirty="0"/>
          </a:p>
          <a:p>
            <a:r>
              <a:rPr lang="en-US" sz="1000" i="1" dirty="0"/>
              <a:t>From &lt;</a:t>
            </a:r>
            <a:r>
              <a:rPr lang="en-US" sz="1000" i="1" dirty="0">
                <a:hlinkClick r:id="rId2"/>
              </a:rPr>
              <a:t>https://www.fns.usda.gov/cn</a:t>
            </a:r>
            <a:r>
              <a:rPr lang="en-US" sz="1000" i="1" dirty="0"/>
              <a:t>&gt; </a:t>
            </a:r>
            <a:endParaRPr lang="en-US" sz="1000" dirty="0"/>
          </a:p>
          <a:p>
            <a:endParaRPr lang="en-US" dirty="0"/>
          </a:p>
        </p:txBody>
      </p:sp>
    </p:spTree>
    <p:extLst>
      <p:ext uri="{BB962C8B-B14F-4D97-AF65-F5344CB8AC3E}">
        <p14:creationId xmlns:p14="http://schemas.microsoft.com/office/powerpoint/2010/main" val="1902242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lstStyle/>
          <a:p>
            <a:r>
              <a:rPr lang="en-US" dirty="0">
                <a:latin typeface="+mn-lt"/>
              </a:rPr>
              <a:t>SNAP - Supplemental Nutrition Assistance Program </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normAutofit/>
          </a:bodyPr>
          <a:lstStyle/>
          <a:p>
            <a:r>
              <a:rPr lang="en-US" dirty="0"/>
              <a:t>Participant Counts by year 1970-April 2020 (National in 1974)</a:t>
            </a:r>
          </a:p>
          <a:p>
            <a:r>
              <a:rPr lang="en-US" dirty="0"/>
              <a:t>Average Monthly Benefits per person</a:t>
            </a:r>
          </a:p>
          <a:p>
            <a:r>
              <a:rPr lang="en-US" dirty="0"/>
              <a:t>Total Benefit dollars in Millions</a:t>
            </a:r>
          </a:p>
          <a:p>
            <a:r>
              <a:rPr lang="en-US" dirty="0"/>
              <a:t>Administrative Cost percent (includes state administrative fees)</a:t>
            </a:r>
          </a:p>
        </p:txBody>
      </p:sp>
    </p:spTree>
    <p:extLst>
      <p:ext uri="{BB962C8B-B14F-4D97-AF65-F5344CB8AC3E}">
        <p14:creationId xmlns:p14="http://schemas.microsoft.com/office/powerpoint/2010/main" val="152058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F7259-B85C-4BC7-B2E2-955B6F2818C0}"/>
              </a:ext>
            </a:extLst>
          </p:cNvPr>
          <p:cNvSpPr>
            <a:spLocks noGrp="1"/>
          </p:cNvSpPr>
          <p:nvPr>
            <p:ph type="title"/>
          </p:nvPr>
        </p:nvSpPr>
        <p:spPr/>
        <p:txBody>
          <a:bodyPr/>
          <a:lstStyle/>
          <a:p>
            <a:r>
              <a:rPr lang="en-US" dirty="0"/>
              <a:t>Child Nutrition programs</a:t>
            </a:r>
          </a:p>
        </p:txBody>
      </p:sp>
      <p:sp>
        <p:nvSpPr>
          <p:cNvPr id="3" name="Content Placeholder 2">
            <a:extLst>
              <a:ext uri="{FF2B5EF4-FFF2-40B4-BE49-F238E27FC236}">
                <a16:creationId xmlns:a16="http://schemas.microsoft.com/office/drawing/2014/main" id="{AD922E12-A3DA-4691-A118-B0999A58589C}"/>
              </a:ext>
            </a:extLst>
          </p:cNvPr>
          <p:cNvSpPr>
            <a:spLocks noGrp="1"/>
          </p:cNvSpPr>
          <p:nvPr>
            <p:ph idx="1"/>
          </p:nvPr>
        </p:nvSpPr>
        <p:spPr/>
        <p:txBody>
          <a:bodyPr/>
          <a:lstStyle/>
          <a:p>
            <a:r>
              <a:rPr lang="en-US" dirty="0"/>
              <a:t>NSLP School Lunch</a:t>
            </a:r>
          </a:p>
          <a:p>
            <a:r>
              <a:rPr lang="en-US" dirty="0"/>
              <a:t>SBP School Breakfast</a:t>
            </a:r>
          </a:p>
          <a:p>
            <a:r>
              <a:rPr lang="en-US" dirty="0"/>
              <a:t>Summer Meals</a:t>
            </a:r>
          </a:p>
          <a:p>
            <a:r>
              <a:rPr lang="en-US" dirty="0"/>
              <a:t>SMP Milk half-pints</a:t>
            </a:r>
          </a:p>
          <a:p>
            <a:r>
              <a:rPr lang="en-US" dirty="0"/>
              <a:t>CACFP Childcare / Adult care programs </a:t>
            </a:r>
          </a:p>
          <a:p>
            <a:endParaRPr lang="en-US" dirty="0"/>
          </a:p>
          <a:p>
            <a:r>
              <a:rPr lang="en-US" dirty="0"/>
              <a:t>By state</a:t>
            </a:r>
          </a:p>
          <a:p>
            <a:endParaRPr lang="en-US" dirty="0"/>
          </a:p>
          <a:p>
            <a:r>
              <a:rPr lang="en-US" dirty="0"/>
              <a:t>https://schoolnutrition.org/AboutSchoolMeals/SchoolMealTrendsStats/</a:t>
            </a:r>
          </a:p>
        </p:txBody>
      </p:sp>
    </p:spTree>
    <p:extLst>
      <p:ext uri="{BB962C8B-B14F-4D97-AF65-F5344CB8AC3E}">
        <p14:creationId xmlns:p14="http://schemas.microsoft.com/office/powerpoint/2010/main" val="4089722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1264</Words>
  <Application>Microsoft Office PowerPoint</Application>
  <PresentationFormat>Widescreen</PresentationFormat>
  <Paragraphs>99</Paragraphs>
  <Slides>24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Calibri Light</vt:lpstr>
      <vt:lpstr>Century Gothic</vt:lpstr>
      <vt:lpstr>Garamond</vt:lpstr>
      <vt:lpstr>Segoe UI Light</vt:lpstr>
      <vt:lpstr>SavonVTI</vt:lpstr>
      <vt:lpstr>Office Theme</vt:lpstr>
      <vt:lpstr>Hunger in America</vt:lpstr>
      <vt:lpstr>Capstone project</vt:lpstr>
      <vt:lpstr>Agenda</vt:lpstr>
      <vt:lpstr>Unemployment trends 2000 to April 2020</vt:lpstr>
      <vt:lpstr>The first National Food Stamp program</vt:lpstr>
      <vt:lpstr>From Food Stamps to SNAP –  Supplemental Nutrition Assistance Program </vt:lpstr>
      <vt:lpstr>USDA Food and Nutrition Service Federally assisted food programs</vt:lpstr>
      <vt:lpstr>SNAP - Supplemental Nutrition Assistance Program </vt:lpstr>
      <vt:lpstr>Child Nutrition programs</vt:lpstr>
      <vt:lpstr>PowerPoint Presentation</vt:lpstr>
      <vt:lpstr>Demographics from the 2010 Census</vt:lpstr>
      <vt:lpstr>Food away from Home trends</vt:lpstr>
      <vt:lpstr>PowerPoint Presentation</vt:lpstr>
      <vt:lpstr>Poverty and Median Family Income</vt:lpstr>
      <vt:lpstr>PowerPoint Presentation</vt:lpstr>
      <vt:lpstr>Tableau Geo and State Maps</vt:lpstr>
      <vt:lpstr>PowerPoint Presentation</vt:lpstr>
      <vt:lpstr>PowerPoint Presentation</vt:lpstr>
      <vt:lpstr>PowerPoint Presentation</vt:lpstr>
      <vt:lpstr>PowerPoint Presentation</vt:lpstr>
      <vt:lpstr>Sources</vt:lpstr>
      <vt:lpstr>Sources</vt:lpstr>
      <vt:lpstr>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2020-06-19T06:05:18Z</dcterms:created>
  <dcterms:modified xsi:type="dcterms:W3CDTF">2020-06-19T08:12:27Z</dcterms:modified>
</cp:coreProperties>
</file>