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71" r:id="rId8"/>
    <p:sldId id="268" r:id="rId9"/>
    <p:sldId id="270" r:id="rId10"/>
    <p:sldId id="269" r:id="rId11"/>
    <p:sldId id="267"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9" autoAdjust="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fld id="{FB4A12AF-9100-43CD-8058-62E5327470D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1A1-450A-8E98-2BC932F38472}"/>
                </c:ext>
              </c:extLst>
            </c:dLbl>
            <c:dLbl>
              <c:idx val="1"/>
              <c:tx>
                <c:rich>
                  <a:bodyPr/>
                  <a:lstStyle/>
                  <a:p>
                    <a:fld id="{F6961B57-C1A9-4331-8B00-103082DB831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1A1-450A-8E98-2BC932F38472}"/>
                </c:ext>
              </c:extLst>
            </c:dLbl>
            <c:dLbl>
              <c:idx val="2"/>
              <c:tx>
                <c:rich>
                  <a:bodyPr/>
                  <a:lstStyle/>
                  <a:p>
                    <a:fld id="{52EF42F2-BDB2-46FB-9EFF-D017EC6B6BE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1A1-450A-8E98-2BC932F38472}"/>
                </c:ext>
              </c:extLst>
            </c:dLbl>
            <c:dLbl>
              <c:idx val="3"/>
              <c:tx>
                <c:rich>
                  <a:bodyPr/>
                  <a:lstStyle/>
                  <a:p>
                    <a:fld id="{96E302C3-29DF-4569-BFFA-54627E662BB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1A1-450A-8E98-2BC932F38472}"/>
                </c:ext>
              </c:extLst>
            </c:dLbl>
            <c:dLbl>
              <c:idx val="4"/>
              <c:tx>
                <c:rich>
                  <a:bodyPr/>
                  <a:lstStyle/>
                  <a:p>
                    <a:fld id="{86EC1849-C110-420A-BBE6-4AEDE57AFC6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1A1-450A-8E98-2BC932F38472}"/>
                </c:ext>
              </c:extLst>
            </c:dLbl>
            <c:dLbl>
              <c:idx val="5"/>
              <c:tx>
                <c:rich>
                  <a:bodyPr/>
                  <a:lstStyle/>
                  <a:p>
                    <a:fld id="{DF2B8D4A-6D24-4057-B113-F4F38988A9E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1A1-450A-8E98-2BC932F38472}"/>
                </c:ext>
              </c:extLst>
            </c:dLbl>
            <c:dLbl>
              <c:idx val="6"/>
              <c:tx>
                <c:rich>
                  <a:bodyPr/>
                  <a:lstStyle/>
                  <a:p>
                    <a:fld id="{563B4982-C5B0-460D-9F7E-67C51D6DD32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1A1-450A-8E98-2BC932F38472}"/>
                </c:ext>
              </c:extLst>
            </c:dLbl>
            <c:dLbl>
              <c:idx val="7"/>
              <c:tx>
                <c:rich>
                  <a:bodyPr/>
                  <a:lstStyle/>
                  <a:p>
                    <a:fld id="{8AF05BD5-5184-4DBE-8210-5F865870D10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1A1-450A-8E98-2BC932F38472}"/>
                </c:ext>
              </c:extLst>
            </c:dLbl>
            <c:dLbl>
              <c:idx val="8"/>
              <c:tx>
                <c:rich>
                  <a:bodyPr/>
                  <a:lstStyle/>
                  <a:p>
                    <a:fld id="{A8DD1AB2-B018-4F0A-BF6F-8EFFBACC48F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1A1-450A-8E98-2BC932F38472}"/>
                </c:ext>
              </c:extLst>
            </c:dLbl>
            <c:dLbl>
              <c:idx val="9"/>
              <c:tx>
                <c:rich>
                  <a:bodyPr/>
                  <a:lstStyle/>
                  <a:p>
                    <a:fld id="{C99BAA3D-C70F-4BF7-8C0B-C2BF3A05423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1A1-450A-8E98-2BC932F38472}"/>
                </c:ext>
              </c:extLst>
            </c:dLbl>
            <c:dLbl>
              <c:idx val="10"/>
              <c:tx>
                <c:rich>
                  <a:bodyPr/>
                  <a:lstStyle/>
                  <a:p>
                    <a:fld id="{232B7251-1EB5-4A6D-B5DF-CE926C3F1DE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1A1-450A-8E98-2BC932F38472}"/>
                </c:ext>
              </c:extLst>
            </c:dLbl>
            <c:dLbl>
              <c:idx val="11"/>
              <c:tx>
                <c:rich>
                  <a:bodyPr/>
                  <a:lstStyle/>
                  <a:p>
                    <a:fld id="{7951147D-C4D9-49E9-9297-D8D207CC3CA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1A1-450A-8E98-2BC932F38472}"/>
                </c:ext>
              </c:extLst>
            </c:dLbl>
            <c:dLbl>
              <c:idx val="12"/>
              <c:tx>
                <c:rich>
                  <a:bodyPr/>
                  <a:lstStyle/>
                  <a:p>
                    <a:fld id="{812337AD-8AE7-4476-9F4A-9C07831BA14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1A1-450A-8E98-2BC932F38472}"/>
                </c:ext>
              </c:extLst>
            </c:dLbl>
            <c:dLbl>
              <c:idx val="13"/>
              <c:tx>
                <c:rich>
                  <a:bodyPr/>
                  <a:lstStyle/>
                  <a:p>
                    <a:fld id="{201D9504-3B03-4969-84B0-1B45719DF5D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1A1-450A-8E98-2BC932F38472}"/>
                </c:ext>
              </c:extLst>
            </c:dLbl>
            <c:dLbl>
              <c:idx val="14"/>
              <c:tx>
                <c:rich>
                  <a:bodyPr/>
                  <a:lstStyle/>
                  <a:p>
                    <a:fld id="{42F35E4C-4FCC-4354-8A8E-7287C294832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1A1-450A-8E98-2BC932F38472}"/>
                </c:ext>
              </c:extLst>
            </c:dLbl>
            <c:dLbl>
              <c:idx val="15"/>
              <c:tx>
                <c:rich>
                  <a:bodyPr/>
                  <a:lstStyle/>
                  <a:p>
                    <a:fld id="{5E337AD0-FFD9-44BD-8BB9-3D628C2EE3E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1A1-450A-8E98-2BC932F38472}"/>
                </c:ext>
              </c:extLst>
            </c:dLbl>
            <c:dLbl>
              <c:idx val="16"/>
              <c:tx>
                <c:rich>
                  <a:bodyPr/>
                  <a:lstStyle/>
                  <a:p>
                    <a:fld id="{7780ACC9-B442-474D-AC40-0EACC227F84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1A1-450A-8E98-2BC932F38472}"/>
                </c:ext>
              </c:extLst>
            </c:dLbl>
            <c:dLbl>
              <c:idx val="17"/>
              <c:tx>
                <c:rich>
                  <a:bodyPr/>
                  <a:lstStyle/>
                  <a:p>
                    <a:fld id="{ACD10A03-25CD-47B2-8164-5A70228779C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41A1-450A-8E98-2BC932F38472}"/>
                </c:ext>
              </c:extLst>
            </c:dLbl>
            <c:dLbl>
              <c:idx val="18"/>
              <c:tx>
                <c:rich>
                  <a:bodyPr/>
                  <a:lstStyle/>
                  <a:p>
                    <a:fld id="{7484B10A-7087-4523-B175-DC821864D36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41A1-450A-8E98-2BC932F38472}"/>
                </c:ext>
              </c:extLst>
            </c:dLbl>
            <c:dLbl>
              <c:idx val="19"/>
              <c:tx>
                <c:rich>
                  <a:bodyPr/>
                  <a:lstStyle/>
                  <a:p>
                    <a:fld id="{4FBD49DD-3424-48F8-B50B-681BD669BE4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41A1-450A-8E98-2BC932F38472}"/>
                </c:ext>
              </c:extLst>
            </c:dLbl>
            <c:dLbl>
              <c:idx val="20"/>
              <c:tx>
                <c:rich>
                  <a:bodyPr/>
                  <a:lstStyle/>
                  <a:p>
                    <a:fld id="{174C7F46-F0AC-4080-AB53-E003E4C6594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41A1-450A-8E98-2BC932F38472}"/>
                </c:ext>
              </c:extLst>
            </c:dLbl>
            <c:dLbl>
              <c:idx val="21"/>
              <c:tx>
                <c:rich>
                  <a:bodyPr/>
                  <a:lstStyle/>
                  <a:p>
                    <a:fld id="{D349FDC8-BAB0-475B-9419-02D5F65F058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41A1-450A-8E98-2BC932F38472}"/>
                </c:ext>
              </c:extLst>
            </c:dLbl>
            <c:dLbl>
              <c:idx val="22"/>
              <c:tx>
                <c:rich>
                  <a:bodyPr/>
                  <a:lstStyle/>
                  <a:p>
                    <a:fld id="{14951565-D6AB-4EEE-A96A-19C9E31C949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41A1-450A-8E98-2BC932F38472}"/>
                </c:ext>
              </c:extLst>
            </c:dLbl>
            <c:dLbl>
              <c:idx val="23"/>
              <c:tx>
                <c:rich>
                  <a:bodyPr/>
                  <a:lstStyle/>
                  <a:p>
                    <a:fld id="{8F6BFF00-E18E-4E38-970A-FC7BED213DA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41A1-450A-8E98-2BC932F38472}"/>
                </c:ext>
              </c:extLst>
            </c:dLbl>
            <c:dLbl>
              <c:idx val="24"/>
              <c:tx>
                <c:rich>
                  <a:bodyPr/>
                  <a:lstStyle/>
                  <a:p>
                    <a:fld id="{E9C83FD8-268F-4D61-ABC9-08833AB8B12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41A1-450A-8E98-2BC932F38472}"/>
                </c:ext>
              </c:extLst>
            </c:dLbl>
            <c:dLbl>
              <c:idx val="25"/>
              <c:tx>
                <c:rich>
                  <a:bodyPr/>
                  <a:lstStyle/>
                  <a:p>
                    <a:fld id="{677C65DF-DCD4-483B-A8BA-B560D7B0FE4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41A1-450A-8E98-2BC932F38472}"/>
                </c:ext>
              </c:extLst>
            </c:dLbl>
            <c:dLbl>
              <c:idx val="26"/>
              <c:tx>
                <c:rich>
                  <a:bodyPr/>
                  <a:lstStyle/>
                  <a:p>
                    <a:fld id="{1E47367E-6677-4C38-9CF1-9153267C2CA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41A1-450A-8E98-2BC932F38472}"/>
                </c:ext>
              </c:extLst>
            </c:dLbl>
            <c:dLbl>
              <c:idx val="27"/>
              <c:tx>
                <c:rich>
                  <a:bodyPr/>
                  <a:lstStyle/>
                  <a:p>
                    <a:fld id="{BA68B868-97D5-4AEE-AEA3-0EBF4F1E684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41A1-450A-8E98-2BC932F38472}"/>
                </c:ext>
              </c:extLst>
            </c:dLbl>
            <c:dLbl>
              <c:idx val="28"/>
              <c:tx>
                <c:rich>
                  <a:bodyPr/>
                  <a:lstStyle/>
                  <a:p>
                    <a:fld id="{8E7C3F5F-EBC7-4930-89C9-3E0E4CEF326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41A1-450A-8E98-2BC932F38472}"/>
                </c:ext>
              </c:extLst>
            </c:dLbl>
            <c:dLbl>
              <c:idx val="29"/>
              <c:tx>
                <c:rich>
                  <a:bodyPr/>
                  <a:lstStyle/>
                  <a:p>
                    <a:fld id="{B1956448-1A36-4587-91A5-B2E64687FB2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41A1-450A-8E98-2BC932F38472}"/>
                </c:ext>
              </c:extLst>
            </c:dLbl>
            <c:dLbl>
              <c:idx val="30"/>
              <c:tx>
                <c:rich>
                  <a:bodyPr/>
                  <a:lstStyle/>
                  <a:p>
                    <a:fld id="{B2EA6A63-3EF5-47C5-B069-981854D6BE4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41A1-450A-8E98-2BC932F38472}"/>
                </c:ext>
              </c:extLst>
            </c:dLbl>
            <c:dLbl>
              <c:idx val="31"/>
              <c:tx>
                <c:rich>
                  <a:bodyPr/>
                  <a:lstStyle/>
                  <a:p>
                    <a:fld id="{D9888201-7F48-417E-8087-A62B520F0DF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41A1-450A-8E98-2BC932F38472}"/>
                </c:ext>
              </c:extLst>
            </c:dLbl>
            <c:dLbl>
              <c:idx val="32"/>
              <c:tx>
                <c:rich>
                  <a:bodyPr/>
                  <a:lstStyle/>
                  <a:p>
                    <a:fld id="{B7901D5F-102A-4BA4-AE2F-4ED9C6C3C31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41A1-450A-8E98-2BC932F38472}"/>
                </c:ext>
              </c:extLst>
            </c:dLbl>
            <c:dLbl>
              <c:idx val="33"/>
              <c:tx>
                <c:rich>
                  <a:bodyPr/>
                  <a:lstStyle/>
                  <a:p>
                    <a:fld id="{19B9C2DF-ABE5-494E-9690-8B19FBCD96A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41A1-450A-8E98-2BC932F38472}"/>
                </c:ext>
              </c:extLst>
            </c:dLbl>
            <c:dLbl>
              <c:idx val="34"/>
              <c:tx>
                <c:rich>
                  <a:bodyPr/>
                  <a:lstStyle/>
                  <a:p>
                    <a:fld id="{21496302-FC26-4F18-BE3B-2905BE36593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41A1-450A-8E98-2BC932F38472}"/>
                </c:ext>
              </c:extLst>
            </c:dLbl>
            <c:dLbl>
              <c:idx val="35"/>
              <c:tx>
                <c:rich>
                  <a:bodyPr/>
                  <a:lstStyle/>
                  <a:p>
                    <a:fld id="{F29BC5D8-7075-45F2-9D79-7FAE4B0A0F7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41A1-450A-8E98-2BC932F38472}"/>
                </c:ext>
              </c:extLst>
            </c:dLbl>
            <c:dLbl>
              <c:idx val="36"/>
              <c:tx>
                <c:rich>
                  <a:bodyPr/>
                  <a:lstStyle/>
                  <a:p>
                    <a:fld id="{F0FCDB62-2857-428C-B765-2792DD9F96B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41A1-450A-8E98-2BC932F38472}"/>
                </c:ext>
              </c:extLst>
            </c:dLbl>
            <c:dLbl>
              <c:idx val="37"/>
              <c:tx>
                <c:rich>
                  <a:bodyPr/>
                  <a:lstStyle/>
                  <a:p>
                    <a:fld id="{578731A4-87A5-4741-A4E1-55D9750E39A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41A1-450A-8E98-2BC932F38472}"/>
                </c:ext>
              </c:extLst>
            </c:dLbl>
            <c:dLbl>
              <c:idx val="38"/>
              <c:tx>
                <c:rich>
                  <a:bodyPr/>
                  <a:lstStyle/>
                  <a:p>
                    <a:fld id="{B96F25FE-5539-4134-AD9F-C1C9746F5BC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41A1-450A-8E98-2BC932F38472}"/>
                </c:ext>
              </c:extLst>
            </c:dLbl>
            <c:dLbl>
              <c:idx val="39"/>
              <c:tx>
                <c:rich>
                  <a:bodyPr/>
                  <a:lstStyle/>
                  <a:p>
                    <a:fld id="{B45CBD68-CC70-49DF-9758-2F7F6BA327A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41A1-450A-8E98-2BC932F38472}"/>
                </c:ext>
              </c:extLst>
            </c:dLbl>
            <c:dLbl>
              <c:idx val="40"/>
              <c:tx>
                <c:rich>
                  <a:bodyPr/>
                  <a:lstStyle/>
                  <a:p>
                    <a:fld id="{A4F99A87-2521-4E1A-8A39-B57A1D96A64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41A1-450A-8E98-2BC932F38472}"/>
                </c:ext>
              </c:extLst>
            </c:dLbl>
            <c:dLbl>
              <c:idx val="41"/>
              <c:tx>
                <c:rich>
                  <a:bodyPr/>
                  <a:lstStyle/>
                  <a:p>
                    <a:fld id="{2BE7F44C-E533-4AD6-95DA-E45CFCE67AF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41A1-450A-8E98-2BC932F38472}"/>
                </c:ext>
              </c:extLst>
            </c:dLbl>
            <c:dLbl>
              <c:idx val="42"/>
              <c:tx>
                <c:rich>
                  <a:bodyPr/>
                  <a:lstStyle/>
                  <a:p>
                    <a:fld id="{B2FB3F20-6106-4861-86F8-DB7843EF1C5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41A1-450A-8E98-2BC932F38472}"/>
                </c:ext>
              </c:extLst>
            </c:dLbl>
            <c:dLbl>
              <c:idx val="43"/>
              <c:tx>
                <c:rich>
                  <a:bodyPr/>
                  <a:lstStyle/>
                  <a:p>
                    <a:fld id="{F72811CD-4AD2-40A7-B1AE-65C3E3A06DA8}"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41A1-450A-8E98-2BC932F38472}"/>
                </c:ext>
              </c:extLst>
            </c:dLbl>
            <c:dLbl>
              <c:idx val="44"/>
              <c:tx>
                <c:rich>
                  <a:bodyPr/>
                  <a:lstStyle/>
                  <a:p>
                    <a:fld id="{0DAE6B96-7BC8-433F-8CE0-EE843789970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41A1-450A-8E98-2BC932F38472}"/>
                </c:ext>
              </c:extLst>
            </c:dLbl>
            <c:dLbl>
              <c:idx val="45"/>
              <c:tx>
                <c:rich>
                  <a:bodyPr/>
                  <a:lstStyle/>
                  <a:p>
                    <a:fld id="{20DB886D-CCCA-4B4A-B89E-89786B468169}"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41A1-450A-8E98-2BC932F38472}"/>
                </c:ext>
              </c:extLst>
            </c:dLbl>
            <c:dLbl>
              <c:idx val="46"/>
              <c:tx>
                <c:rich>
                  <a:bodyPr/>
                  <a:lstStyle/>
                  <a:p>
                    <a:fld id="{77CF2081-E365-4D9B-A8F1-2FE86A71CDF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41A1-450A-8E98-2BC932F38472}"/>
                </c:ext>
              </c:extLst>
            </c:dLbl>
            <c:dLbl>
              <c:idx val="47"/>
              <c:tx>
                <c:rich>
                  <a:bodyPr/>
                  <a:lstStyle/>
                  <a:p>
                    <a:fld id="{78A34FCE-474B-495A-BE74-1355DDCE9B54}"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41A1-450A-8E98-2BC932F38472}"/>
                </c:ext>
              </c:extLst>
            </c:dLbl>
            <c:dLbl>
              <c:idx val="48"/>
              <c:tx>
                <c:rich>
                  <a:bodyPr/>
                  <a:lstStyle/>
                  <a:p>
                    <a:fld id="{89A3DBE5-491F-4E1D-9512-E40E85A43E7E}"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41A1-450A-8E98-2BC932F38472}"/>
                </c:ext>
              </c:extLst>
            </c:dLbl>
            <c:dLbl>
              <c:idx val="49"/>
              <c:tx>
                <c:rich>
                  <a:bodyPr/>
                  <a:lstStyle/>
                  <a:p>
                    <a:fld id="{EB304BAF-5508-4B37-86D3-4D54FD4E06E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41A1-450A-8E98-2BC932F38472}"/>
                </c:ext>
              </c:extLst>
            </c:dLbl>
            <c:dLbl>
              <c:idx val="50"/>
              <c:tx>
                <c:rich>
                  <a:bodyPr/>
                  <a:lstStyle/>
                  <a:p>
                    <a:fld id="{D665C51C-9CC5-4319-9588-CA6792DC3AC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41A1-450A-8E98-2BC932F38472}"/>
                </c:ext>
              </c:extLst>
            </c:dLbl>
            <c:dLbl>
              <c:idx val="51"/>
              <c:tx>
                <c:rich>
                  <a:bodyPr/>
                  <a:lstStyle/>
                  <a:p>
                    <a:fld id="{EA313F19-E29B-486E-A436-73A6BCD8045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41A1-450A-8E98-2BC932F38472}"/>
                </c:ext>
              </c:extLst>
            </c:dLbl>
            <c:dLbl>
              <c:idx val="52"/>
              <c:tx>
                <c:rich>
                  <a:bodyPr/>
                  <a:lstStyle/>
                  <a:p>
                    <a:fld id="{45ED63FF-709C-4EA8-83E3-2A1917AFE55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41A1-450A-8E98-2BC932F38472}"/>
                </c:ext>
              </c:extLst>
            </c:dLbl>
            <c:dLbl>
              <c:idx val="53"/>
              <c:tx>
                <c:rich>
                  <a:bodyPr/>
                  <a:lstStyle/>
                  <a:p>
                    <a:fld id="{863A4F02-A3A1-43A1-B5E6-638DF64404E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41A1-450A-8E98-2BC932F38472}"/>
                </c:ext>
              </c:extLst>
            </c:dLbl>
            <c:dLbl>
              <c:idx val="54"/>
              <c:tx>
                <c:rich>
                  <a:bodyPr/>
                  <a:lstStyle/>
                  <a:p>
                    <a:fld id="{A72C6883-D71D-415B-B66A-094C872BDD3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41A1-450A-8E98-2BC932F38472}"/>
                </c:ext>
              </c:extLst>
            </c:dLbl>
            <c:dLbl>
              <c:idx val="55"/>
              <c:tx>
                <c:rich>
                  <a:bodyPr/>
                  <a:lstStyle/>
                  <a:p>
                    <a:fld id="{97ADB8ED-6595-45F3-8D38-C19BDE5A0D1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41A1-450A-8E98-2BC932F38472}"/>
                </c:ext>
              </c:extLst>
            </c:dLbl>
            <c:dLbl>
              <c:idx val="56"/>
              <c:tx>
                <c:rich>
                  <a:bodyPr/>
                  <a:lstStyle/>
                  <a:p>
                    <a:fld id="{208E4AD4-735A-4B15-AA60-4165D30AF4C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41A1-450A-8E98-2BC932F38472}"/>
                </c:ext>
              </c:extLst>
            </c:dLbl>
            <c:dLbl>
              <c:idx val="57"/>
              <c:tx>
                <c:rich>
                  <a:bodyPr/>
                  <a:lstStyle/>
                  <a:p>
                    <a:fld id="{AD4CE9A5-02C7-40B2-AD43-FBCC8FFDE7D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41A1-450A-8E98-2BC932F38472}"/>
                </c:ext>
              </c:extLst>
            </c:dLbl>
            <c:dLbl>
              <c:idx val="58"/>
              <c:tx>
                <c:rich>
                  <a:bodyPr/>
                  <a:lstStyle/>
                  <a:p>
                    <a:fld id="{4710B79F-CBCB-4F3B-ABE9-F958DEBD992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41A1-450A-8E98-2BC932F38472}"/>
                </c:ext>
              </c:extLst>
            </c:dLbl>
            <c:dLbl>
              <c:idx val="59"/>
              <c:tx>
                <c:rich>
                  <a:bodyPr/>
                  <a:lstStyle/>
                  <a:p>
                    <a:fld id="{DEAFC787-A33A-4081-BCD3-121479D0082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41A1-450A-8E98-2BC932F38472}"/>
                </c:ext>
              </c:extLst>
            </c:dLbl>
            <c:spPr>
              <a:solidFill>
                <a:schemeClr val="accent6">
                  <a:lumMod val="20000"/>
                  <a:lumOff val="80000"/>
                  <a:alpha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percentage"/>
            <c:noEndCap val="1"/>
            <c:val val="100"/>
            <c:spPr>
              <a:noFill/>
              <a:ln w="9525" cap="flat" cmpd="sng" algn="ctr">
                <a:solidFill>
                  <a:schemeClr val="tx1">
                    <a:lumMod val="65000"/>
                    <a:lumOff val="35000"/>
                  </a:schemeClr>
                </a:solidFill>
                <a:prstDash val="dash"/>
                <a:round/>
              </a:ln>
              <a:effectLst/>
            </c:spPr>
          </c:errBars>
          <c:errBars>
            <c:errDir val="x"/>
            <c:errBarType val="both"/>
            <c:errValType val="fixedVal"/>
            <c:noEndCap val="1"/>
            <c:val val="0"/>
            <c:spPr>
              <a:noFill/>
              <a:ln w="9525" cap="flat" cmpd="sng" algn="ctr">
                <a:solidFill>
                  <a:schemeClr val="tx1">
                    <a:lumMod val="65000"/>
                    <a:lumOff val="35000"/>
                  </a:schemeClr>
                </a:solidFill>
                <a:round/>
              </a:ln>
              <a:effectLst/>
            </c:spPr>
          </c:errBars>
          <c:xVal>
            <c:numRef>
              <c:f>Timeline!$F$31:$F$90</c:f>
              <c:numCache>
                <c:formatCode>General</c:formatCode>
                <c:ptCount val="60"/>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pt idx="54">
                  <c:v>2024</c:v>
                </c:pt>
                <c:pt idx="55">
                  <c:v>2025</c:v>
                </c:pt>
                <c:pt idx="56">
                  <c:v>2026</c:v>
                </c:pt>
                <c:pt idx="57">
                  <c:v>2027</c:v>
                </c:pt>
                <c:pt idx="58">
                  <c:v>2028</c:v>
                </c:pt>
                <c:pt idx="59">
                  <c:v>2029</c:v>
                </c:pt>
              </c:numCache>
            </c:numRef>
          </c:xVal>
          <c:yVal>
            <c:numRef>
              <c:f>Timeline!$E$31:$E$90</c:f>
              <c:numCache>
                <c:formatCode>General</c:formatCode>
                <c:ptCount val="60"/>
                <c:pt idx="0">
                  <c:v>50</c:v>
                </c:pt>
                <c:pt idx="1">
                  <c:v>-75</c:v>
                </c:pt>
                <c:pt idx="2">
                  <c:v>-40</c:v>
                </c:pt>
                <c:pt idx="3">
                  <c:v>100</c:v>
                </c:pt>
                <c:pt idx="4">
                  <c:v>75</c:v>
                </c:pt>
                <c:pt idx="5">
                  <c:v>50</c:v>
                </c:pt>
                <c:pt idx="6">
                  <c:v>-75</c:v>
                </c:pt>
                <c:pt idx="7">
                  <c:v>-40</c:v>
                </c:pt>
                <c:pt idx="8">
                  <c:v>100</c:v>
                </c:pt>
                <c:pt idx="9">
                  <c:v>-100</c:v>
                </c:pt>
                <c:pt idx="10">
                  <c:v>50</c:v>
                </c:pt>
                <c:pt idx="11">
                  <c:v>-75</c:v>
                </c:pt>
                <c:pt idx="12">
                  <c:v>-40</c:v>
                </c:pt>
                <c:pt idx="13">
                  <c:v>100</c:v>
                </c:pt>
                <c:pt idx="14">
                  <c:v>75</c:v>
                </c:pt>
                <c:pt idx="15">
                  <c:v>50</c:v>
                </c:pt>
                <c:pt idx="16">
                  <c:v>-75</c:v>
                </c:pt>
                <c:pt idx="17">
                  <c:v>-40</c:v>
                </c:pt>
                <c:pt idx="18">
                  <c:v>100</c:v>
                </c:pt>
                <c:pt idx="19">
                  <c:v>-100</c:v>
                </c:pt>
                <c:pt idx="20">
                  <c:v>50</c:v>
                </c:pt>
                <c:pt idx="21">
                  <c:v>-75</c:v>
                </c:pt>
                <c:pt idx="22">
                  <c:v>-40</c:v>
                </c:pt>
                <c:pt idx="23">
                  <c:v>100</c:v>
                </c:pt>
                <c:pt idx="24">
                  <c:v>75</c:v>
                </c:pt>
                <c:pt idx="25">
                  <c:v>50</c:v>
                </c:pt>
                <c:pt idx="26">
                  <c:v>-75</c:v>
                </c:pt>
                <c:pt idx="27">
                  <c:v>-40</c:v>
                </c:pt>
                <c:pt idx="28">
                  <c:v>100</c:v>
                </c:pt>
                <c:pt idx="29">
                  <c:v>-100</c:v>
                </c:pt>
                <c:pt idx="30">
                  <c:v>50</c:v>
                </c:pt>
                <c:pt idx="31">
                  <c:v>-75</c:v>
                </c:pt>
                <c:pt idx="32">
                  <c:v>-40</c:v>
                </c:pt>
                <c:pt idx="33">
                  <c:v>100</c:v>
                </c:pt>
                <c:pt idx="34">
                  <c:v>75</c:v>
                </c:pt>
                <c:pt idx="35">
                  <c:v>50</c:v>
                </c:pt>
                <c:pt idx="36">
                  <c:v>-75</c:v>
                </c:pt>
                <c:pt idx="37">
                  <c:v>-40</c:v>
                </c:pt>
                <c:pt idx="38">
                  <c:v>100</c:v>
                </c:pt>
                <c:pt idx="39">
                  <c:v>-100</c:v>
                </c:pt>
                <c:pt idx="40">
                  <c:v>50</c:v>
                </c:pt>
                <c:pt idx="41">
                  <c:v>-75</c:v>
                </c:pt>
                <c:pt idx="42">
                  <c:v>-40</c:v>
                </c:pt>
                <c:pt idx="43">
                  <c:v>100</c:v>
                </c:pt>
                <c:pt idx="44">
                  <c:v>75</c:v>
                </c:pt>
                <c:pt idx="45">
                  <c:v>50</c:v>
                </c:pt>
                <c:pt idx="46">
                  <c:v>-75</c:v>
                </c:pt>
                <c:pt idx="47">
                  <c:v>-40</c:v>
                </c:pt>
                <c:pt idx="48">
                  <c:v>100</c:v>
                </c:pt>
                <c:pt idx="49">
                  <c:v>-100</c:v>
                </c:pt>
                <c:pt idx="50">
                  <c:v>50</c:v>
                </c:pt>
                <c:pt idx="51">
                  <c:v>-75</c:v>
                </c:pt>
                <c:pt idx="52">
                  <c:v>-40</c:v>
                </c:pt>
                <c:pt idx="53">
                  <c:v>100</c:v>
                </c:pt>
                <c:pt idx="54">
                  <c:v>75</c:v>
                </c:pt>
                <c:pt idx="55">
                  <c:v>50</c:v>
                </c:pt>
                <c:pt idx="56">
                  <c:v>-75</c:v>
                </c:pt>
                <c:pt idx="57">
                  <c:v>-40</c:v>
                </c:pt>
                <c:pt idx="58">
                  <c:v>100</c:v>
                </c:pt>
                <c:pt idx="59">
                  <c:v>-100</c:v>
                </c:pt>
              </c:numCache>
            </c:numRef>
          </c:yVal>
          <c:smooth val="0"/>
          <c:extLst>
            <c:ext xmlns:c15="http://schemas.microsoft.com/office/drawing/2012/chart" uri="{02D57815-91ED-43cb-92C2-25804820EDAC}">
              <c15:datalabelsRange>
                <c15:f>Timeline!$G$31:$G$90</c15:f>
                <c15:dlblRangeCache>
                  <c:ptCount val="60"/>
                  <c:pt idx="0">
                    <c:v>Event 1</c:v>
                  </c:pt>
                  <c:pt idx="1">
                    <c:v>Event 2</c:v>
                  </c:pt>
                  <c:pt idx="2">
                    <c:v>Event 3</c:v>
                  </c:pt>
                  <c:pt idx="3">
                    <c:v>Event 4</c:v>
                  </c:pt>
                  <c:pt idx="4">
                    <c:v>Event 5</c:v>
                  </c:pt>
                  <c:pt idx="5">
                    <c:v>Event 6</c:v>
                  </c:pt>
                  <c:pt idx="6">
                    <c:v>Event 7</c:v>
                  </c:pt>
                  <c:pt idx="7">
                    <c:v>Event 8</c:v>
                  </c:pt>
                  <c:pt idx="8">
                    <c:v>Event 9</c:v>
                  </c:pt>
                  <c:pt idx="9">
                    <c:v>Event 10</c:v>
                  </c:pt>
                  <c:pt idx="10">
                    <c:v>Event 11</c:v>
                  </c:pt>
                  <c:pt idx="11">
                    <c:v>Event 12</c:v>
                  </c:pt>
                  <c:pt idx="12">
                    <c:v>Event 13</c:v>
                  </c:pt>
                  <c:pt idx="13">
                    <c:v>Event 14</c:v>
                  </c:pt>
                  <c:pt idx="14">
                    <c:v>Event 15</c:v>
                  </c:pt>
                  <c:pt idx="15">
                    <c:v>Event 16</c:v>
                  </c:pt>
                  <c:pt idx="16">
                    <c:v>Event 17</c:v>
                  </c:pt>
                  <c:pt idx="17">
                    <c:v>Event 18</c:v>
                  </c:pt>
                  <c:pt idx="18">
                    <c:v>Event 19</c:v>
                  </c:pt>
                  <c:pt idx="19">
                    <c:v>Event 20</c:v>
                  </c:pt>
                  <c:pt idx="20">
                    <c:v>Event 21</c:v>
                  </c:pt>
                  <c:pt idx="21">
                    <c:v>Event 22</c:v>
                  </c:pt>
                  <c:pt idx="22">
                    <c:v>Event 23</c:v>
                  </c:pt>
                  <c:pt idx="23">
                    <c:v>Event 24</c:v>
                  </c:pt>
                  <c:pt idx="24">
                    <c:v>Event 25</c:v>
                  </c:pt>
                  <c:pt idx="25">
                    <c:v>Event 26</c:v>
                  </c:pt>
                  <c:pt idx="26">
                    <c:v>Event 27</c:v>
                  </c:pt>
                  <c:pt idx="27">
                    <c:v>Event 28</c:v>
                  </c:pt>
                  <c:pt idx="28">
                    <c:v>Event 29</c:v>
                  </c:pt>
                  <c:pt idx="29">
                    <c:v>Event 30</c:v>
                  </c:pt>
                  <c:pt idx="30">
                    <c:v>Event 31</c:v>
                  </c:pt>
                  <c:pt idx="31">
                    <c:v>Event 32</c:v>
                  </c:pt>
                  <c:pt idx="32">
                    <c:v>Event 33</c:v>
                  </c:pt>
                  <c:pt idx="33">
                    <c:v>Event 34</c:v>
                  </c:pt>
                  <c:pt idx="34">
                    <c:v>Event 35</c:v>
                  </c:pt>
                  <c:pt idx="35">
                    <c:v>Event 36</c:v>
                  </c:pt>
                  <c:pt idx="36">
                    <c:v>Event 37</c:v>
                  </c:pt>
                  <c:pt idx="37">
                    <c:v>Event 38</c:v>
                  </c:pt>
                  <c:pt idx="38">
                    <c:v>Event 39</c:v>
                  </c:pt>
                  <c:pt idx="39">
                    <c:v>Event 40</c:v>
                  </c:pt>
                  <c:pt idx="40">
                    <c:v>Event 41</c:v>
                  </c:pt>
                  <c:pt idx="41">
                    <c:v>Event 42</c:v>
                  </c:pt>
                  <c:pt idx="42">
                    <c:v>Event 43</c:v>
                  </c:pt>
                  <c:pt idx="43">
                    <c:v>Event 44</c:v>
                  </c:pt>
                  <c:pt idx="44">
                    <c:v>Event 45</c:v>
                  </c:pt>
                  <c:pt idx="45">
                    <c:v>Event 46</c:v>
                  </c:pt>
                  <c:pt idx="46">
                    <c:v>Event 47</c:v>
                  </c:pt>
                  <c:pt idx="47">
                    <c:v>Event 48</c:v>
                  </c:pt>
                  <c:pt idx="48">
                    <c:v>Event 49</c:v>
                  </c:pt>
                  <c:pt idx="49">
                    <c:v>Event 50</c:v>
                  </c:pt>
                  <c:pt idx="50">
                    <c:v>Event 51</c:v>
                  </c:pt>
                  <c:pt idx="51">
                    <c:v>Event 52</c:v>
                  </c:pt>
                  <c:pt idx="52">
                    <c:v>Event 53</c:v>
                  </c:pt>
                  <c:pt idx="53">
                    <c:v>Event 54</c:v>
                  </c:pt>
                  <c:pt idx="54">
                    <c:v>Event 55</c:v>
                  </c:pt>
                  <c:pt idx="55">
                    <c:v>Event 56</c:v>
                  </c:pt>
                  <c:pt idx="56">
                    <c:v>Event 57</c:v>
                  </c:pt>
                  <c:pt idx="57">
                    <c:v>Event 58</c:v>
                  </c:pt>
                  <c:pt idx="58">
                    <c:v>Event 59</c:v>
                  </c:pt>
                  <c:pt idx="59">
                    <c:v>Event 60</c:v>
                  </c:pt>
                </c15:dlblRangeCache>
              </c15:datalabelsRange>
            </c:ext>
            <c:ext xmlns:c16="http://schemas.microsoft.com/office/drawing/2014/chart" uri="{C3380CC4-5D6E-409C-BE32-E72D297353CC}">
              <c16:uniqueId val="{0000003C-41A1-450A-8E98-2BC932F38472}"/>
            </c:ext>
          </c:extLst>
        </c:ser>
        <c:dLbls>
          <c:dLblPos val="r"/>
          <c:showLegendKey val="0"/>
          <c:showVal val="1"/>
          <c:showCatName val="0"/>
          <c:showSerName val="0"/>
          <c:showPercent val="0"/>
          <c:showBubbleSize val="0"/>
        </c:dLbls>
        <c:axId val="364131704"/>
        <c:axId val="364132344"/>
      </c:scatterChart>
      <c:valAx>
        <c:axId val="364131704"/>
        <c:scaling>
          <c:orientation val="minMax"/>
          <c:min val="197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32344"/>
        <c:crosses val="autoZero"/>
        <c:crossBetween val="midCat"/>
        <c:minorUnit val="5"/>
      </c:valAx>
      <c:valAx>
        <c:axId val="364132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131704"/>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hyperlink" Target="https://github.com/annrinTN/annrinTN.github.io" TargetMode="External"/><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B02A-ACDD-42E6-9D47-51BD56F57612}"/>
              </a:ext>
            </a:extLst>
          </p:cNvPr>
          <p:cNvSpPr>
            <a:spLocks noGrp="1"/>
          </p:cNvSpPr>
          <p:nvPr>
            <p:ph type="title"/>
          </p:nvPr>
        </p:nvSpPr>
        <p:spPr/>
        <p:txBody>
          <a:bodyPr>
            <a:normAutofit/>
          </a:bodyPr>
          <a:lstStyle/>
          <a:p>
            <a:r>
              <a:rPr lang="en-US" dirty="0"/>
              <a:t>Tableau Geo and State Maps</a:t>
            </a:r>
          </a:p>
        </p:txBody>
      </p:sp>
      <p:sp>
        <p:nvSpPr>
          <p:cNvPr id="3" name="Content Placeholder 2">
            <a:extLst>
              <a:ext uri="{FF2B5EF4-FFF2-40B4-BE49-F238E27FC236}">
                <a16:creationId xmlns:a16="http://schemas.microsoft.com/office/drawing/2014/main" id="{178A81F0-FE58-42F0-88B0-40A0B5BFF2BE}"/>
              </a:ext>
            </a:extLst>
          </p:cNvPr>
          <p:cNvSpPr>
            <a:spLocks noGrp="1"/>
          </p:cNvSpPr>
          <p:nvPr>
            <p:ph idx="1"/>
          </p:nvPr>
        </p:nvSpPr>
        <p:spPr/>
        <p:txBody>
          <a:bodyPr/>
          <a:lstStyle/>
          <a:p>
            <a:r>
              <a:rPr lang="en-US" dirty="0"/>
              <a:t>Local organizations and Food recipients' quick views </a:t>
            </a:r>
          </a:p>
        </p:txBody>
      </p:sp>
      <p:sp>
        <p:nvSpPr>
          <p:cNvPr id="4" name="Text Placeholder 3">
            <a:extLst>
              <a:ext uri="{FF2B5EF4-FFF2-40B4-BE49-F238E27FC236}">
                <a16:creationId xmlns:a16="http://schemas.microsoft.com/office/drawing/2014/main" id="{485CD28A-E930-4564-93C2-4E02DAA529EF}"/>
              </a:ext>
            </a:extLst>
          </p:cNvPr>
          <p:cNvSpPr>
            <a:spLocks noGrp="1"/>
          </p:cNvSpPr>
          <p:nvPr>
            <p:ph type="body" sz="half" idx="2"/>
          </p:nvPr>
        </p:nvSpPr>
        <p:spPr/>
        <p:txBody>
          <a:bodyPr/>
          <a:lstStyle/>
          <a:p>
            <a:r>
              <a:rPr lang="en-US" dirty="0"/>
              <a:t>Tableau interactivity allows for quick visuals for multiple data points across a large table.</a:t>
            </a:r>
          </a:p>
          <a:p>
            <a:pPr marL="285750" indent="-285750">
              <a:buFont typeface="Arial" panose="020B0604020202020204" pitchFamily="34" charset="0"/>
              <a:buChar char="•"/>
            </a:pPr>
            <a:r>
              <a:rPr lang="en-US" dirty="0"/>
              <a:t>By State meals served to support Child Nutrition</a:t>
            </a:r>
          </a:p>
          <a:p>
            <a:pPr marL="285750" indent="-285750">
              <a:buFont typeface="Arial" panose="020B0604020202020204" pitchFamily="34" charset="0"/>
              <a:buChar char="•"/>
            </a:pPr>
            <a:r>
              <a:rPr lang="en-US" dirty="0"/>
              <a:t>By County Food Banks and Excess Food </a:t>
            </a:r>
          </a:p>
          <a:p>
            <a:pPr marL="285750" indent="-285750">
              <a:buFont typeface="Arial" panose="020B0604020202020204" pitchFamily="34" charset="0"/>
              <a:buChar char="•"/>
            </a:pPr>
            <a:r>
              <a:rPr lang="en-US" dirty="0">
                <a:highlight>
                  <a:srgbClr val="FFFF00"/>
                </a:highlight>
              </a:rPr>
              <a:t>LINK</a:t>
            </a:r>
          </a:p>
        </p:txBody>
      </p:sp>
      <p:pic>
        <p:nvPicPr>
          <p:cNvPr id="8" name="Picture 7" descr="A close up of a map&#10;&#10;Description automatically generated">
            <a:extLst>
              <a:ext uri="{FF2B5EF4-FFF2-40B4-BE49-F238E27FC236}">
                <a16:creationId xmlns:a16="http://schemas.microsoft.com/office/drawing/2014/main" id="{D7DB9C6D-5B3F-486A-86C2-9A01A3CB8A2F}"/>
              </a:ext>
            </a:extLst>
          </p:cNvPr>
          <p:cNvPicPr>
            <a:picLocks noChangeAspect="1"/>
          </p:cNvPicPr>
          <p:nvPr/>
        </p:nvPicPr>
        <p:blipFill>
          <a:blip r:embed="rId2"/>
          <a:stretch>
            <a:fillRect/>
          </a:stretch>
        </p:blipFill>
        <p:spPr>
          <a:xfrm>
            <a:off x="458608" y="1085838"/>
            <a:ext cx="6087012" cy="3774269"/>
          </a:xfrm>
          <a:prstGeom prst="rect">
            <a:avLst/>
          </a:prstGeom>
        </p:spPr>
      </p:pic>
      <p:pic>
        <p:nvPicPr>
          <p:cNvPr id="6" name="Picture 5" descr="A close up of a state School lunch map&#10;&#10;Description automatically generated">
            <a:extLst>
              <a:ext uri="{FF2B5EF4-FFF2-40B4-BE49-F238E27FC236}">
                <a16:creationId xmlns:a16="http://schemas.microsoft.com/office/drawing/2014/main" id="{E7544DA8-4710-41AC-9472-361360BEA093}"/>
              </a:ext>
            </a:extLst>
          </p:cNvPr>
          <p:cNvPicPr>
            <a:picLocks noChangeAspect="1"/>
          </p:cNvPicPr>
          <p:nvPr/>
        </p:nvPicPr>
        <p:blipFill>
          <a:blip r:embed="rId3"/>
          <a:stretch>
            <a:fillRect/>
          </a:stretch>
        </p:blipFill>
        <p:spPr>
          <a:xfrm>
            <a:off x="3733801" y="4224706"/>
            <a:ext cx="4270017" cy="2223278"/>
          </a:xfrm>
          <a:prstGeom prst="rect">
            <a:avLst/>
          </a:prstGeom>
        </p:spPr>
      </p:pic>
    </p:spTree>
    <p:extLst>
      <p:ext uri="{BB962C8B-B14F-4D97-AF65-F5344CB8AC3E}">
        <p14:creationId xmlns:p14="http://schemas.microsoft.com/office/powerpoint/2010/main" val="150187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8784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850006" y="2485623"/>
            <a:ext cx="8293994" cy="2559204"/>
          </a:xfrm>
          <a:prstGeom prst="rect">
            <a:avLst/>
          </a:prstGeom>
        </p:spPr>
        <p:txBody>
          <a:bodyPr wrap="square">
            <a:spAutoFit/>
          </a:bodyPr>
          <a:lstStyle/>
          <a:p>
            <a:r>
              <a:rPr lang="en-US" dirty="0">
                <a:latin typeface="Calibri" panose="020F0502020204030204" pitchFamily="34" charset="0"/>
              </a:rPr>
              <a:t>CRISPR-Cas9 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dirty="0">
                <a:latin typeface="Calibri" panose="020F0502020204030204" pitchFamily="34" charset="0"/>
              </a:rPr>
              <a:t> </a:t>
            </a:r>
          </a:p>
          <a:p>
            <a:r>
              <a:rPr lang="en-US" sz="1200" i="1" dirty="0">
                <a:solidFill>
                  <a:srgbClr val="595959"/>
                </a:solidFill>
                <a:latin typeface="Calibri" panose="020F0502020204030204" pitchFamily="34" charset="0"/>
              </a:rPr>
              <a:t>From &lt;</a:t>
            </a:r>
            <a:r>
              <a:rPr lang="en-US" sz="1200" i="1" dirty="0">
                <a:solidFill>
                  <a:srgbClr val="595959"/>
                </a:solidFill>
                <a:latin typeface="Calibri" panose="020F0502020204030204" pitchFamily="34" charset="0"/>
                <a:hlinkClick r:id="rId2"/>
              </a:rPr>
              <a:t>https://geneticliteracyproject.org/2020/06/12/infographic-what-crispr-is-curing-in-2020/</a:t>
            </a:r>
            <a:r>
              <a:rPr lang="en-US" sz="1200" i="1" dirty="0">
                <a:solidFill>
                  <a:srgbClr val="595959"/>
                </a:solidFill>
                <a:latin typeface="Calibri" panose="020F0502020204030204" pitchFamily="34" charset="0"/>
              </a:rPr>
              <a:t>&gt; </a:t>
            </a:r>
            <a:endParaRPr lang="en-US" dirty="0">
              <a:latin typeface="Calibri" panose="020F0502020204030204" pitchFamily="34" charset="0"/>
            </a:endParaRPr>
          </a:p>
        </p:txBody>
      </p:sp>
    </p:spTree>
    <p:extLst>
      <p:ext uri="{BB962C8B-B14F-4D97-AF65-F5344CB8AC3E}">
        <p14:creationId xmlns:p14="http://schemas.microsoft.com/office/powerpoint/2010/main" val="381835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78683415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lstStyle/>
          <a:p>
            <a:r>
              <a:rPr lang="en-US" sz="2000" dirty="0"/>
              <a:t>Tools used Python, Power BI, Tableau, Excel </a:t>
            </a:r>
          </a:p>
          <a:p>
            <a:r>
              <a:rPr lang="en-US" sz="2000" dirty="0"/>
              <a:t>To use a correlation plot I installed an R package in Power BI </a:t>
            </a:r>
            <a:endParaRPr lang="en-US" sz="2800" dirty="0"/>
          </a:p>
          <a:p>
            <a:endParaRPr lang="en-US" sz="2000" dirty="0"/>
          </a:p>
          <a:p>
            <a:r>
              <a:rPr lang="en-US" sz="2000" dirty="0"/>
              <a:t>Data sets from USDA (United States Department of Agriculture)</a:t>
            </a:r>
          </a:p>
          <a:p>
            <a:r>
              <a:rPr lang="en-US" sz="2000" dirty="0"/>
              <a:t> SNAP -  Supplemental Nutrition Assistance Program</a:t>
            </a:r>
          </a:p>
          <a:p>
            <a:r>
              <a:rPr lang="en-US" sz="2000" dirty="0"/>
              <a:t>Food expenditures</a:t>
            </a:r>
          </a:p>
          <a:p>
            <a:r>
              <a:rPr lang="en-US" sz="2000" dirty="0"/>
              <a:t>Census data and projections </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a:bodyPr>
          <a:lstStyle/>
          <a:p>
            <a:r>
              <a:rPr lang="en-US" dirty="0">
                <a:latin typeface="+mn-lt"/>
              </a:rPr>
              <a:t>The first National Food Stamp program</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t>Established in 1939 to combat hunger during high unemployment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We got a picture of a gorge, with farm surpluses on one cliff and under-nourished city folks with outstretched hands on the other. We set out to find a practical way to build a bridge across that chasm</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(Milo Perkins, the Food Stamp program’s first administrator)</a:t>
            </a:r>
          </a:p>
          <a:p>
            <a:endParaRPr lang="en-US" dirty="0"/>
          </a:p>
        </p:txBody>
      </p:sp>
    </p:spTree>
    <p:extLst>
      <p:ext uri="{BB962C8B-B14F-4D97-AF65-F5344CB8AC3E}">
        <p14:creationId xmlns:p14="http://schemas.microsoft.com/office/powerpoint/2010/main" val="1835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normAutofit fontScale="90000"/>
          </a:bodyPr>
          <a:lstStyle/>
          <a:p>
            <a:r>
              <a:rPr lang="en-US" dirty="0">
                <a:latin typeface="+mn-lt"/>
              </a:rPr>
              <a:t>From Food Stamps to Snap - 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Food Stamp program re-established in 1964 for a half-million recipients that first year, going nationwide in 1974 and growing to 22 million in 1981, </a:t>
            </a:r>
          </a:p>
          <a:p>
            <a:r>
              <a:rPr lang="en-US" sz="2400" dirty="0">
                <a:latin typeface="Arial" panose="020B0604020202020204" pitchFamily="34" charset="0"/>
                <a:cs typeface="Arial" panose="020B0604020202020204" pitchFamily="34" charset="0"/>
              </a:rPr>
              <a:t>adding electronic benefit access in 1984, and peaking at 47 million in 2013, </a:t>
            </a:r>
          </a:p>
          <a:p>
            <a:r>
              <a:rPr lang="en-US" sz="2400" dirty="0">
                <a:latin typeface="Arial" panose="020B0604020202020204" pitchFamily="34" charset="0"/>
                <a:cs typeface="Arial" panose="020B0604020202020204" pitchFamily="34" charset="0"/>
              </a:rPr>
              <a:t>then declining to the current level with 37 million SNAP recipients in February 2020.</a:t>
            </a:r>
          </a:p>
          <a:p>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1322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Snap - Supplemental Nutrition Assistance Program - USDA</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r>
              <a:rPr lang="en-US" dirty="0"/>
              <a:t>School Lunch program established in 1946, providing nutritionally balanced, low-cost or free lunches to children each school day</a:t>
            </a:r>
          </a:p>
          <a:p>
            <a:r>
              <a:rPr lang="en-US" dirty="0"/>
              <a:t>School Breakfast Program (SBP) provides reimbursement to states to operate nonprofit breakfast programs in schools and residential childcare institutions.</a:t>
            </a:r>
          </a:p>
          <a:p>
            <a:endParaRPr lang="en-US" dirty="0"/>
          </a:p>
          <a:p>
            <a:r>
              <a:rPr lang="en-US" dirty="0"/>
              <a:t>The Special Milk Program (SMP) provides milk to children in schools and childcare institutions who do not participate in other federal meal service programs.</a:t>
            </a:r>
          </a:p>
          <a:p>
            <a:endParaRPr lang="en-US" dirty="0"/>
          </a:p>
          <a:p>
            <a:r>
              <a:rPr lang="en-US" dirty="0"/>
              <a:t>The Child and Adult Care Food Program (CACFP) is a federal program that provides reimbursements for nutritious meals and snacks to eligible children and adults who are enrolled for care at participating child care centers, day care homes, and adult day care centers.</a:t>
            </a:r>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Snap - Supplemental Nutrition Assistance Program </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52058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Timeline</a:t>
            </a:r>
          </a:p>
        </p:txBody>
      </p:sp>
      <p:graphicFrame>
        <p:nvGraphicFramePr>
          <p:cNvPr id="4" name="Content Placeholder 3">
            <a:extLst>
              <a:ext uri="{FF2B5EF4-FFF2-40B4-BE49-F238E27FC236}">
                <a16:creationId xmlns:a16="http://schemas.microsoft.com/office/drawing/2014/main" id="{9ABADFEF-045A-4271-B33C-DD6B26D6CF82}"/>
              </a:ext>
            </a:extLst>
          </p:cNvPr>
          <p:cNvGraphicFramePr>
            <a:graphicFrameLocks noGrp="1"/>
          </p:cNvGraphicFramePr>
          <p:nvPr>
            <p:ph idx="1"/>
          </p:nvPr>
        </p:nvGraphicFramePr>
        <p:xfrm>
          <a:off x="1066800" y="2103438"/>
          <a:ext cx="10058400" cy="3849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870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D1DC1-B996-4266-96F3-161C80576AF3}"/>
              </a:ext>
            </a:extLst>
          </p:cNvPr>
          <p:cNvSpPr>
            <a:spLocks noGrp="1"/>
          </p:cNvSpPr>
          <p:nvPr>
            <p:ph type="pic" idx="1"/>
          </p:nvPr>
        </p:nvSpPr>
        <p:spPr/>
      </p:sp>
      <p:sp>
        <p:nvSpPr>
          <p:cNvPr id="3" name="Title 2">
            <a:extLst>
              <a:ext uri="{FF2B5EF4-FFF2-40B4-BE49-F238E27FC236}">
                <a16:creationId xmlns:a16="http://schemas.microsoft.com/office/drawing/2014/main" id="{753D0EC6-67F3-4611-B990-1174C22AE9D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AAC1E2C-A6B2-4FC9-9E03-A586DAEB1DD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741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{81AC00F9-B2BA-4F48-BBA1-58DA21126243}tf78438558</Template>
  <TotalTime>0</TotalTime>
  <Words>528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Garamond</vt:lpstr>
      <vt:lpstr>SavonVTI</vt:lpstr>
      <vt:lpstr>Hunger in America</vt:lpstr>
      <vt:lpstr>Capstone project</vt:lpstr>
      <vt:lpstr>Agenda</vt:lpstr>
      <vt:lpstr>The first National Food Stamp program</vt:lpstr>
      <vt:lpstr>From Food Stamps to Snap - Supplemental Nutrition Assistance Program </vt:lpstr>
      <vt:lpstr>Snap - Supplemental Nutrition Assistance Program - USDA</vt:lpstr>
      <vt:lpstr>Snap - Supplemental Nutrition Assistance Program </vt:lpstr>
      <vt:lpstr>Timeline</vt:lpstr>
      <vt:lpstr>PowerPoint Presentation</vt:lpstr>
      <vt:lpstr>Tableau Geo and State Maps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2020-06-13T15:07:42Z</dcterms:created>
  <dcterms:modified xsi:type="dcterms:W3CDTF">2020-06-17T02:35:05Z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