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 id="2147483686" r:id="rId5"/>
  </p:sldMasterIdLst>
  <p:notesMasterIdLst>
    <p:notesMasterId r:id="rId22"/>
  </p:notesMasterIdLst>
  <p:sldIdLst>
    <p:sldId id="257" r:id="rId6"/>
    <p:sldId id="261" r:id="rId7"/>
    <p:sldId id="262" r:id="rId8"/>
    <p:sldId id="284" r:id="rId9"/>
    <p:sldId id="271" r:id="rId10"/>
    <p:sldId id="286" r:id="rId11"/>
    <p:sldId id="270" r:id="rId12"/>
    <p:sldId id="287" r:id="rId13"/>
    <p:sldId id="292" r:id="rId14"/>
    <p:sldId id="266" r:id="rId15"/>
    <p:sldId id="293" r:id="rId16"/>
    <p:sldId id="274" r:id="rId17"/>
    <p:sldId id="265" r:id="rId18"/>
    <p:sldId id="282" r:id="rId19"/>
    <p:sldId id="283"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110" d="100"/>
          <a:sy n="110" d="100"/>
        </p:scale>
        <p:origin x="630"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thub.com/annrinTN/annrinTN.github.io" TargetMode="External"/><Relationship Id="rId7" Type="http://schemas.openxmlformats.org/officeDocument/2006/relationships/image" Target="../media/image7.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hyperlink" Target="https://app.powerbi.com/groups/me/reports/9978c660-cf43-4666-9e75-0c809982e788/ReportSection56f7ccc68615b560dd05" TargetMode="External"/><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hyperlink" Target="https://public.tableau.com/profile/annrumsey#!/vizhome/Capstone-Tableauportion/HungerintheUS?publish=y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Link to Git Hub</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Link to Power BI</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latin typeface="+mn-lt"/>
            </a:rPr>
            <a:t>Link to Tableau</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hlinkClick xmlns:r="http://schemas.openxmlformats.org/officeDocument/2006/relationships" r:id="rId3"/>
          </dgm14:cNvPr>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resentation with bar chart">
            <a:hlinkClick xmlns:r="http://schemas.openxmlformats.org/officeDocument/2006/relationships" r:id="rId6"/>
          </dgm14:cNvPr>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a:hlinkClick xmlns:r="http://schemas.openxmlformats.org/officeDocument/2006/relationships" r:id="rId9"/>
          </dgm14:cNvPr>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FF2C0-C70F-43A0-8FFE-2D841D6F15A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FAE82D0-5DA4-45FD-8890-2829BB13EC60}">
      <dgm:prSet phldrT="[Text]"/>
      <dgm:spPr/>
      <dgm:t>
        <a:bodyPr/>
        <a:lstStyle/>
        <a:p>
          <a:r>
            <a:rPr lang="en-US" dirty="0"/>
            <a:t>the</a:t>
          </a:r>
        </a:p>
      </dgm:t>
    </dgm:pt>
    <dgm:pt modelId="{26B2B511-902B-4A60-8D6A-81BEA0F52CA4}" type="parTrans" cxnId="{9D801B68-DBA3-4D1C-A41F-6E28DDD50F15}">
      <dgm:prSet/>
      <dgm:spPr/>
      <dgm:t>
        <a:bodyPr/>
        <a:lstStyle/>
        <a:p>
          <a:endParaRPr lang="en-US"/>
        </a:p>
      </dgm:t>
    </dgm:pt>
    <dgm:pt modelId="{A50C9FFD-1E5A-4858-B88C-5D517EC306FB}" type="sibTrans" cxnId="{9D801B68-DBA3-4D1C-A41F-6E28DDD50F15}">
      <dgm:prSet/>
      <dgm:spPr/>
      <dgm:t>
        <a:bodyPr/>
        <a:lstStyle/>
        <a:p>
          <a:endParaRPr lang="en-US"/>
        </a:p>
      </dgm:t>
    </dgm:pt>
    <dgm:pt modelId="{4BBA4680-A9E1-4BDD-AA7C-81F8E8BD9E79}">
      <dgm:prSet phldrT="[Text]"/>
      <dgm:spPr/>
      <dgm:t>
        <a:bodyPr/>
        <a:lstStyle/>
        <a:p>
          <a:r>
            <a:rPr lang="en-US" dirty="0"/>
            <a:t>future</a:t>
          </a:r>
        </a:p>
      </dgm:t>
    </dgm:pt>
    <dgm:pt modelId="{20B1A106-1D1F-4ECA-A1D0-10FC4AEC1130}" type="parTrans" cxnId="{22E391AD-1578-40B1-9689-08123E08757E}">
      <dgm:prSet/>
      <dgm:spPr/>
      <dgm:t>
        <a:bodyPr/>
        <a:lstStyle/>
        <a:p>
          <a:endParaRPr lang="en-US"/>
        </a:p>
      </dgm:t>
    </dgm:pt>
    <dgm:pt modelId="{71AEE094-EBA9-41A8-885C-1885810A0974}" type="sibTrans" cxnId="{22E391AD-1578-40B1-9689-08123E08757E}">
      <dgm:prSet/>
      <dgm:spPr/>
      <dgm:t>
        <a:bodyPr/>
        <a:lstStyle/>
        <a:p>
          <a:endParaRPr lang="en-US"/>
        </a:p>
      </dgm:t>
    </dgm:pt>
    <dgm:pt modelId="{6205A179-764B-4BF0-8B0E-3CFDF8171BA0}">
      <dgm:prSet phldrT="[Text]"/>
      <dgm:spPr/>
      <dgm:t>
        <a:bodyPr/>
        <a:lstStyle/>
        <a:p>
          <a:r>
            <a:rPr lang="en-US"/>
            <a:t>of food</a:t>
          </a:r>
        </a:p>
      </dgm:t>
    </dgm:pt>
    <dgm:pt modelId="{10A201AD-D76B-4018-AE9A-545F35D5FDDC}" type="parTrans" cxnId="{36983F7E-272B-4273-B764-060CAFB27C20}">
      <dgm:prSet/>
      <dgm:spPr/>
      <dgm:t>
        <a:bodyPr/>
        <a:lstStyle/>
        <a:p>
          <a:endParaRPr lang="en-US"/>
        </a:p>
      </dgm:t>
    </dgm:pt>
    <dgm:pt modelId="{812DC151-7578-43BC-8999-7E488E1D6C82}" type="sibTrans" cxnId="{36983F7E-272B-4273-B764-060CAFB27C20}">
      <dgm:prSet/>
      <dgm:spPr/>
      <dgm:t>
        <a:bodyPr/>
        <a:lstStyle/>
        <a:p>
          <a:endParaRPr lang="en-US"/>
        </a:p>
      </dgm:t>
    </dgm:pt>
    <dgm:pt modelId="{1625DB50-EB10-4426-8DDA-1BF877EE6809}" type="pres">
      <dgm:prSet presAssocID="{DEAFF2C0-C70F-43A0-8FFE-2D841D6F15A0}" presName="Name0" presStyleCnt="0">
        <dgm:presLayoutVars>
          <dgm:chMax val="7"/>
          <dgm:chPref val="7"/>
          <dgm:dir/>
          <dgm:animLvl val="lvl"/>
        </dgm:presLayoutVars>
      </dgm:prSet>
      <dgm:spPr/>
    </dgm:pt>
    <dgm:pt modelId="{86F719C0-EB4F-4E02-8145-F71CEF868E18}" type="pres">
      <dgm:prSet presAssocID="{CFAE82D0-5DA4-45FD-8890-2829BB13EC60}" presName="Accent1" presStyleCnt="0"/>
      <dgm:spPr/>
    </dgm:pt>
    <dgm:pt modelId="{6E51B461-0FA9-4A00-AB53-5BEC8F81EAF7}" type="pres">
      <dgm:prSet presAssocID="{CFAE82D0-5DA4-45FD-8890-2829BB13EC60}" presName="Accent" presStyleLbl="node1" presStyleIdx="0" presStyleCnt="3"/>
      <dgm:spPr/>
    </dgm:pt>
    <dgm:pt modelId="{61CC97A6-270D-4F9F-83DD-A928D0E8CD4E}" type="pres">
      <dgm:prSet presAssocID="{CFAE82D0-5DA4-45FD-8890-2829BB13EC60}" presName="Parent1" presStyleLbl="revTx" presStyleIdx="0" presStyleCnt="3">
        <dgm:presLayoutVars>
          <dgm:chMax val="1"/>
          <dgm:chPref val="1"/>
          <dgm:bulletEnabled val="1"/>
        </dgm:presLayoutVars>
      </dgm:prSet>
      <dgm:spPr/>
    </dgm:pt>
    <dgm:pt modelId="{955510E7-3B4C-4A22-A4AC-33D530D0AA06}" type="pres">
      <dgm:prSet presAssocID="{4BBA4680-A9E1-4BDD-AA7C-81F8E8BD9E79}" presName="Accent2" presStyleCnt="0"/>
      <dgm:spPr/>
    </dgm:pt>
    <dgm:pt modelId="{F1EB5EE0-B090-4667-AA86-CEEA6626208D}" type="pres">
      <dgm:prSet presAssocID="{4BBA4680-A9E1-4BDD-AA7C-81F8E8BD9E79}" presName="Accent" presStyleLbl="node1" presStyleIdx="1" presStyleCnt="3"/>
      <dgm:spPr/>
    </dgm:pt>
    <dgm:pt modelId="{8ED70643-A898-4465-BC19-DF81B0E112B1}" type="pres">
      <dgm:prSet presAssocID="{4BBA4680-A9E1-4BDD-AA7C-81F8E8BD9E79}" presName="Parent2" presStyleLbl="revTx" presStyleIdx="1" presStyleCnt="3">
        <dgm:presLayoutVars>
          <dgm:chMax val="1"/>
          <dgm:chPref val="1"/>
          <dgm:bulletEnabled val="1"/>
        </dgm:presLayoutVars>
      </dgm:prSet>
      <dgm:spPr/>
    </dgm:pt>
    <dgm:pt modelId="{B75BD101-C3BC-46DB-AF57-1DA77F5DDDC3}" type="pres">
      <dgm:prSet presAssocID="{6205A179-764B-4BF0-8B0E-3CFDF8171BA0}" presName="Accent3" presStyleCnt="0"/>
      <dgm:spPr/>
    </dgm:pt>
    <dgm:pt modelId="{86F52904-19E7-4555-96CD-173B99EEF78D}" type="pres">
      <dgm:prSet presAssocID="{6205A179-764B-4BF0-8B0E-3CFDF8171BA0}" presName="Accent" presStyleLbl="node1" presStyleIdx="2" presStyleCnt="3"/>
      <dgm:spPr/>
    </dgm:pt>
    <dgm:pt modelId="{9A81014D-89F8-40D5-A0EA-FF74D2E678A1}" type="pres">
      <dgm:prSet presAssocID="{6205A179-764B-4BF0-8B0E-3CFDF8171BA0}" presName="Parent3" presStyleLbl="revTx" presStyleIdx="2" presStyleCnt="3">
        <dgm:presLayoutVars>
          <dgm:chMax val="1"/>
          <dgm:chPref val="1"/>
          <dgm:bulletEnabled val="1"/>
        </dgm:presLayoutVars>
      </dgm:prSet>
      <dgm:spPr/>
    </dgm:pt>
  </dgm:ptLst>
  <dgm:cxnLst>
    <dgm:cxn modelId="{9D801B68-DBA3-4D1C-A41F-6E28DDD50F15}" srcId="{DEAFF2C0-C70F-43A0-8FFE-2D841D6F15A0}" destId="{CFAE82D0-5DA4-45FD-8890-2829BB13EC60}" srcOrd="0" destOrd="0" parTransId="{26B2B511-902B-4A60-8D6A-81BEA0F52CA4}" sibTransId="{A50C9FFD-1E5A-4858-B88C-5D517EC306FB}"/>
    <dgm:cxn modelId="{7641626B-2E46-419D-819C-98855F72BDE6}" type="presOf" srcId="{6205A179-764B-4BF0-8B0E-3CFDF8171BA0}" destId="{9A81014D-89F8-40D5-A0EA-FF74D2E678A1}" srcOrd="0" destOrd="0" presId="urn:microsoft.com/office/officeart/2009/layout/CircleArrowProcess"/>
    <dgm:cxn modelId="{36983F7E-272B-4273-B764-060CAFB27C20}" srcId="{DEAFF2C0-C70F-43A0-8FFE-2D841D6F15A0}" destId="{6205A179-764B-4BF0-8B0E-3CFDF8171BA0}" srcOrd="2" destOrd="0" parTransId="{10A201AD-D76B-4018-AE9A-545F35D5FDDC}" sibTransId="{812DC151-7578-43BC-8999-7E488E1D6C82}"/>
    <dgm:cxn modelId="{C2CA267F-BD96-4984-81F7-A62993EF2EDF}" type="presOf" srcId="{4BBA4680-A9E1-4BDD-AA7C-81F8E8BD9E79}" destId="{8ED70643-A898-4465-BC19-DF81B0E112B1}" srcOrd="0" destOrd="0" presId="urn:microsoft.com/office/officeart/2009/layout/CircleArrowProcess"/>
    <dgm:cxn modelId="{22E391AD-1578-40B1-9689-08123E08757E}" srcId="{DEAFF2C0-C70F-43A0-8FFE-2D841D6F15A0}" destId="{4BBA4680-A9E1-4BDD-AA7C-81F8E8BD9E79}" srcOrd="1" destOrd="0" parTransId="{20B1A106-1D1F-4ECA-A1D0-10FC4AEC1130}" sibTransId="{71AEE094-EBA9-41A8-885C-1885810A0974}"/>
    <dgm:cxn modelId="{734736D4-0412-4CBA-978A-FAB4F367C458}" type="presOf" srcId="{DEAFF2C0-C70F-43A0-8FFE-2D841D6F15A0}" destId="{1625DB50-EB10-4426-8DDA-1BF877EE6809}" srcOrd="0" destOrd="0" presId="urn:microsoft.com/office/officeart/2009/layout/CircleArrowProcess"/>
    <dgm:cxn modelId="{1A13DFED-8568-47CE-9D6D-BBFC80F972B6}" type="presOf" srcId="{CFAE82D0-5DA4-45FD-8890-2829BB13EC60}" destId="{61CC97A6-270D-4F9F-83DD-A928D0E8CD4E}" srcOrd="0" destOrd="0" presId="urn:microsoft.com/office/officeart/2009/layout/CircleArrowProcess"/>
    <dgm:cxn modelId="{8F9CE1F4-7CAC-46DA-96BE-D878291B5F60}" type="presParOf" srcId="{1625DB50-EB10-4426-8DDA-1BF877EE6809}" destId="{86F719C0-EB4F-4E02-8145-F71CEF868E18}" srcOrd="0" destOrd="0" presId="urn:microsoft.com/office/officeart/2009/layout/CircleArrowProcess"/>
    <dgm:cxn modelId="{540DDACB-7523-4D36-8BC3-D38199003888}" type="presParOf" srcId="{86F719C0-EB4F-4E02-8145-F71CEF868E18}" destId="{6E51B461-0FA9-4A00-AB53-5BEC8F81EAF7}" srcOrd="0" destOrd="0" presId="urn:microsoft.com/office/officeart/2009/layout/CircleArrowProcess"/>
    <dgm:cxn modelId="{44A31F82-BCDE-4F40-B59E-6ADA71C37210}" type="presParOf" srcId="{1625DB50-EB10-4426-8DDA-1BF877EE6809}" destId="{61CC97A6-270D-4F9F-83DD-A928D0E8CD4E}" srcOrd="1" destOrd="0" presId="urn:microsoft.com/office/officeart/2009/layout/CircleArrowProcess"/>
    <dgm:cxn modelId="{2C219AE1-8338-4727-84AB-0C483224DB6B}" type="presParOf" srcId="{1625DB50-EB10-4426-8DDA-1BF877EE6809}" destId="{955510E7-3B4C-4A22-A4AC-33D530D0AA06}" srcOrd="2" destOrd="0" presId="urn:microsoft.com/office/officeart/2009/layout/CircleArrowProcess"/>
    <dgm:cxn modelId="{84C0FE3C-FF6C-497C-9E1E-7066E23CE25A}" type="presParOf" srcId="{955510E7-3B4C-4A22-A4AC-33D530D0AA06}" destId="{F1EB5EE0-B090-4667-AA86-CEEA6626208D}" srcOrd="0" destOrd="0" presId="urn:microsoft.com/office/officeart/2009/layout/CircleArrowProcess"/>
    <dgm:cxn modelId="{3A1ECA04-0586-41F7-9BB5-715BD2EBFF53}" type="presParOf" srcId="{1625DB50-EB10-4426-8DDA-1BF877EE6809}" destId="{8ED70643-A898-4465-BC19-DF81B0E112B1}" srcOrd="3" destOrd="0" presId="urn:microsoft.com/office/officeart/2009/layout/CircleArrowProcess"/>
    <dgm:cxn modelId="{08E6A305-85F2-48E1-9E0C-CD9559682458}" type="presParOf" srcId="{1625DB50-EB10-4426-8DDA-1BF877EE6809}" destId="{B75BD101-C3BC-46DB-AF57-1DA77F5DDDC3}" srcOrd="4" destOrd="0" presId="urn:microsoft.com/office/officeart/2009/layout/CircleArrowProcess"/>
    <dgm:cxn modelId="{8F38C957-825A-4FFD-86BC-CBC59A1C2D18}" type="presParOf" srcId="{B75BD101-C3BC-46DB-AF57-1DA77F5DDDC3}" destId="{86F52904-19E7-4555-96CD-173B99EEF78D}" srcOrd="0" destOrd="0" presId="urn:microsoft.com/office/officeart/2009/layout/CircleArrowProcess"/>
    <dgm:cxn modelId="{F0FFC88B-DB15-44FC-A3EC-99CCC5273BEA}" type="presParOf" srcId="{1625DB50-EB10-4426-8DDA-1BF877EE6809}" destId="{9A81014D-89F8-40D5-A0EA-FF74D2E678A1}" srcOrd="5" destOrd="0" presId="urn:microsoft.com/office/officeart/2009/layout/Circle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Git Hub</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Link to Power BI</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latin typeface="+mn-lt"/>
            </a:rPr>
            <a:t>Link to Tableau</a:t>
          </a:r>
        </a:p>
      </dsp:txBody>
      <dsp:txXfrm>
        <a:off x="7041543" y="2695306"/>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1B461-0FA9-4A00-AB53-5BEC8F81EAF7}">
      <dsp:nvSpPr>
        <dsp:cNvPr id="0" name=""/>
        <dsp:cNvSpPr/>
      </dsp:nvSpPr>
      <dsp:spPr>
        <a:xfrm>
          <a:off x="1035163" y="971235"/>
          <a:ext cx="1791434" cy="179170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C97A6-270D-4F9F-83DD-A928D0E8CD4E}">
      <dsp:nvSpPr>
        <dsp:cNvPr id="0" name=""/>
        <dsp:cNvSpPr/>
      </dsp:nvSpPr>
      <dsp:spPr>
        <a:xfrm>
          <a:off x="1431129" y="1618095"/>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the</a:t>
          </a:r>
        </a:p>
      </dsp:txBody>
      <dsp:txXfrm>
        <a:off x="1431129" y="1618095"/>
        <a:ext cx="995465" cy="497613"/>
      </dsp:txXfrm>
    </dsp:sp>
    <dsp:sp modelId="{F1EB5EE0-B090-4667-AA86-CEEA6626208D}">
      <dsp:nvSpPr>
        <dsp:cNvPr id="0" name=""/>
        <dsp:cNvSpPr/>
      </dsp:nvSpPr>
      <dsp:spPr>
        <a:xfrm>
          <a:off x="537598" y="2000704"/>
          <a:ext cx="1791434" cy="179170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D70643-A898-4465-BC19-DF81B0E112B1}">
      <dsp:nvSpPr>
        <dsp:cNvPr id="0" name=""/>
        <dsp:cNvSpPr/>
      </dsp:nvSpPr>
      <dsp:spPr>
        <a:xfrm>
          <a:off x="935583" y="2653519"/>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future</a:t>
          </a:r>
        </a:p>
      </dsp:txBody>
      <dsp:txXfrm>
        <a:off x="935583" y="2653519"/>
        <a:ext cx="995465" cy="497613"/>
      </dsp:txXfrm>
    </dsp:sp>
    <dsp:sp modelId="{86F52904-19E7-4555-96CD-173B99EEF78D}">
      <dsp:nvSpPr>
        <dsp:cNvPr id="0" name=""/>
        <dsp:cNvSpPr/>
      </dsp:nvSpPr>
      <dsp:spPr>
        <a:xfrm>
          <a:off x="1162666" y="3153366"/>
          <a:ext cx="1539120" cy="153973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81014D-89F8-40D5-A0EA-FF74D2E678A1}">
      <dsp:nvSpPr>
        <dsp:cNvPr id="0" name=""/>
        <dsp:cNvSpPr/>
      </dsp:nvSpPr>
      <dsp:spPr>
        <a:xfrm>
          <a:off x="1433484" y="3690432"/>
          <a:ext cx="995465" cy="49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of food</a:t>
          </a:r>
        </a:p>
      </dsp:txBody>
      <dsp:txXfrm>
        <a:off x="1433484" y="3690432"/>
        <a:ext cx="995465" cy="4976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D857C-FF83-4289-BDE6-391ACE68FC06}" type="datetimeFigureOut">
              <a:rPr lang="en-US" smtClean="0"/>
              <a:t>6/19/2020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285F4-3F7E-48CC-896F-C99ACF0F1398}" type="slidenum">
              <a:rPr lang="en-US" smtClean="0"/>
              <a:t>‹#›</a:t>
            </a:fld>
            <a:endParaRPr lang="en-US"/>
          </a:p>
        </p:txBody>
      </p:sp>
    </p:spTree>
    <p:extLst>
      <p:ext uri="{BB962C8B-B14F-4D97-AF65-F5344CB8AC3E}">
        <p14:creationId xmlns:p14="http://schemas.microsoft.com/office/powerpoint/2010/main" val="411119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Unemployment trends 2000 to April 2020  </a:t>
            </a:r>
          </a:p>
          <a:p>
            <a:r>
              <a:rPr lang="en-US" dirty="0"/>
              <a:t>Demographic ribbons</a:t>
            </a:r>
          </a:p>
          <a:p>
            <a:r>
              <a:rPr lang="en-US" dirty="0"/>
              <a:t>Men vs. Women over 20 and Teens</a:t>
            </a:r>
          </a:p>
          <a:p>
            <a:r>
              <a:rPr lang="en-US" dirty="0"/>
              <a:t>Interactive trends and rank</a:t>
            </a:r>
          </a:p>
          <a:p>
            <a:endParaRPr lang="en-US" dirty="0"/>
          </a:p>
          <a:p>
            <a:endParaRPr lang="en-US" dirty="0"/>
          </a:p>
        </p:txBody>
      </p:sp>
      <p:sp>
        <p:nvSpPr>
          <p:cNvPr id="4" name="Slide Number Placeholder 3"/>
          <p:cNvSpPr>
            <a:spLocks noGrp="1"/>
          </p:cNvSpPr>
          <p:nvPr>
            <p:ph type="sldNum" sz="quarter" idx="5"/>
          </p:nvPr>
        </p:nvSpPr>
        <p:spPr/>
        <p:txBody>
          <a:bodyPr/>
          <a:lstStyle/>
          <a:p>
            <a:fld id="{946285F4-3F7E-48CC-896F-C99ACF0F1398}" type="slidenum">
              <a:rPr lang="en-US" smtClean="0"/>
              <a:t>4</a:t>
            </a:fld>
            <a:endParaRPr lang="en-US"/>
          </a:p>
        </p:txBody>
      </p:sp>
    </p:spTree>
    <p:extLst>
      <p:ext uri="{BB962C8B-B14F-4D97-AF65-F5344CB8AC3E}">
        <p14:creationId xmlns:p14="http://schemas.microsoft.com/office/powerpoint/2010/main" val="1875326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Participant Counts by year 1970-April 2020 (National in 1974)</a:t>
            </a:r>
          </a:p>
          <a:p>
            <a:r>
              <a:rPr lang="en-US" dirty="0"/>
              <a:t>Average Monthly Benefits per person</a:t>
            </a:r>
          </a:p>
          <a:p>
            <a:r>
              <a:rPr lang="en-US" dirty="0"/>
              <a:t>Total Benefit dollars in Millions</a:t>
            </a:r>
          </a:p>
          <a:p>
            <a:r>
              <a:rPr lang="en-US" dirty="0"/>
              <a:t>Administrative Cost percent (includes state administrative fees)</a:t>
            </a:r>
          </a:p>
          <a:p>
            <a:endParaRPr lang="en-US" dirty="0"/>
          </a:p>
        </p:txBody>
      </p:sp>
      <p:sp>
        <p:nvSpPr>
          <p:cNvPr id="4" name="Slide Number Placeholder 3"/>
          <p:cNvSpPr>
            <a:spLocks noGrp="1"/>
          </p:cNvSpPr>
          <p:nvPr>
            <p:ph type="sldNum" sz="quarter" idx="5"/>
          </p:nvPr>
        </p:nvSpPr>
        <p:spPr/>
        <p:txBody>
          <a:bodyPr/>
          <a:lstStyle/>
          <a:p>
            <a:fld id="{946285F4-3F7E-48CC-896F-C99ACF0F1398}" type="slidenum">
              <a:rPr lang="en-US" smtClean="0"/>
              <a:t>6</a:t>
            </a:fld>
            <a:endParaRPr lang="en-US"/>
          </a:p>
        </p:txBody>
      </p:sp>
    </p:spTree>
    <p:extLst>
      <p:ext uri="{BB962C8B-B14F-4D97-AF65-F5344CB8AC3E}">
        <p14:creationId xmlns:p14="http://schemas.microsoft.com/office/powerpoint/2010/main" val="259110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5115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6224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10614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03129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29103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49150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65305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6329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59365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76076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620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427394168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pp.powerbi.com/reports/9978c660-cf43-4666-9e75-0c809982e788/ReportSection3201e1482a7d7eb2632a?pbi_source=PowerPoint"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ers.usda.gov/webdocs/DataFiles/47649/alltablesGEcrops.csv?v=6372.6" TargetMode="External"/><Relationship Id="rId3" Type="http://schemas.openxmlformats.org/officeDocument/2006/relationships/hyperlink" Target="https://www.fns.usda.gov/pd/supplemental-nutrition-assistance-program-snap" TargetMode="External"/><Relationship Id="rId7" Type="http://schemas.openxmlformats.org/officeDocument/2006/relationships/hyperlink" Target="https://www.fns.usda.gov/wic/frequently-asked-questions-about-wic" TargetMode="External"/><Relationship Id="rId2" Type="http://schemas.openxmlformats.org/officeDocument/2006/relationships/hyperlink" Target="https://www.ers.usda.gov/data-products/food-access-research-atlas/download-the-data/" TargetMode="External"/><Relationship Id="rId1" Type="http://schemas.openxmlformats.org/officeDocument/2006/relationships/slideLayout" Target="../slideLayouts/slideLayout2.xml"/><Relationship Id="rId6" Type="http://schemas.openxmlformats.org/officeDocument/2006/relationships/hyperlink" Target="https://www.fns.usda.gov/pd/child-nutrition-tables" TargetMode="External"/><Relationship Id="rId11" Type="http://schemas.openxmlformats.org/officeDocument/2006/relationships/hyperlink" Target="https://www.worldometers.info/world-population/us-population/" TargetMode="External"/><Relationship Id="rId5" Type="http://schemas.openxmlformats.org/officeDocument/2006/relationships/hyperlink" Target="https://www.ers.usda.gov/data-products/food-expenditure-series/" TargetMode="External"/><Relationship Id="rId10" Type="http://schemas.openxmlformats.org/officeDocument/2006/relationships/hyperlink" Target="https://2020census.gov/en/response-rates.html" TargetMode="External"/><Relationship Id="rId4" Type="http://schemas.openxmlformats.org/officeDocument/2006/relationships/hyperlink" Target="https://www.fns.usda.gov/research-analysis" TargetMode="External"/><Relationship Id="rId9" Type="http://schemas.openxmlformats.org/officeDocument/2006/relationships/hyperlink" Target="https://data.census.gov/cedsci/"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geneticliteracyproject.org/2020/06/12/infographic-what-crispr-is-curing-in-2020/"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www.ers.usda.gov/topics/farm-practices-management/biotechnolog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reports/9978c660-cf43-4666-9e75-0c809982e788/ReportSection?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reports/9978c660-cf43-4666-9e75-0c809982e788/ReportSection64a4c9b11ab45a1625c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www.fns.usda.gov/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p.powerbi.com/reports/9978c660-cf43-4666-9e75-0c809982e788/ReportSection2174f932a4ee7e70b274?pbi_source=PowerPoint"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Hunger in America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Ann Rumsey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76200" y="0"/>
            <a:ext cx="1202055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A849E7-2B58-4EFF-BBDB-4FDFCFED6C2C}"/>
              </a:ext>
            </a:extLst>
          </p:cNvPr>
          <p:cNvPicPr>
            <a:picLocks noChangeAspect="1"/>
          </p:cNvPicPr>
          <p:nvPr/>
        </p:nvPicPr>
        <p:blipFill>
          <a:blip r:embed="rId2"/>
          <a:stretch>
            <a:fillRect/>
          </a:stretch>
        </p:blipFill>
        <p:spPr>
          <a:xfrm>
            <a:off x="436983" y="0"/>
            <a:ext cx="11318033" cy="6858000"/>
          </a:xfrm>
          <a:prstGeom prst="rect">
            <a:avLst/>
          </a:prstGeom>
        </p:spPr>
      </p:pic>
    </p:spTree>
    <p:extLst>
      <p:ext uri="{BB962C8B-B14F-4D97-AF65-F5344CB8AC3E}">
        <p14:creationId xmlns:p14="http://schemas.microsoft.com/office/powerpoint/2010/main" val="240216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a:xfrm>
            <a:off x="1066800" y="642594"/>
            <a:ext cx="10058400" cy="1371600"/>
          </a:xfrm>
        </p:spPr>
        <p:txBody>
          <a:bodyPr anchor="ctr">
            <a:normAutofit/>
          </a:bodyPr>
          <a:lstStyle/>
          <a:p>
            <a:r>
              <a:rPr lang="en-US" dirty="0"/>
              <a:t>Poverty and Median Family Income</a:t>
            </a:r>
          </a:p>
        </p:txBody>
      </p:sp>
      <p:sp>
        <p:nvSpPr>
          <p:cNvPr id="9" name="Text Placeholder 3">
            <a:extLst>
              <a:ext uri="{FF2B5EF4-FFF2-40B4-BE49-F238E27FC236}">
                <a16:creationId xmlns:a16="http://schemas.microsoft.com/office/drawing/2014/main" id="{7A259E0A-D07F-43B4-8893-49AAB9F519BD}"/>
              </a:ext>
            </a:extLst>
          </p:cNvPr>
          <p:cNvSpPr>
            <a:spLocks noGrp="1"/>
          </p:cNvSpPr>
          <p:nvPr>
            <p:ph sz="half" idx="1"/>
          </p:nvPr>
        </p:nvSpPr>
        <p:spPr>
          <a:xfrm>
            <a:off x="1066800" y="2103120"/>
            <a:ext cx="4663440" cy="3749040"/>
          </a:xfrm>
        </p:spPr>
        <p:txBody>
          <a:bodyPr>
            <a:normAutofit/>
          </a:bodyPr>
          <a:lstStyle/>
          <a:p>
            <a:r>
              <a:rPr lang="en-US" dirty="0"/>
              <a:t>Filter by State</a:t>
            </a:r>
          </a:p>
          <a:p>
            <a:r>
              <a:rPr lang="en-US" dirty="0"/>
              <a:t>Tennessee</a:t>
            </a:r>
          </a:p>
          <a:p>
            <a:r>
              <a:rPr lang="en-US" dirty="0"/>
              <a:t>County level</a:t>
            </a:r>
          </a:p>
        </p:txBody>
      </p:sp>
      <p:pic>
        <p:nvPicPr>
          <p:cNvPr id="4" name="Content Placeholder 3" descr="A picture containing text, map&#10;&#10;Description automatically generated">
            <a:extLst>
              <a:ext uri="{FF2B5EF4-FFF2-40B4-BE49-F238E27FC236}">
                <a16:creationId xmlns:a16="http://schemas.microsoft.com/office/drawing/2014/main" id="{71334F23-A2D5-4ECE-B8D0-57CA73EE81FF}"/>
              </a:ext>
            </a:extLst>
          </p:cNvPr>
          <p:cNvPicPr>
            <a:picLocks noGrp="1" noChangeAspect="1"/>
          </p:cNvPicPr>
          <p:nvPr>
            <p:ph sz="half" idx="2"/>
          </p:nvPr>
        </p:nvPicPr>
        <p:blipFill>
          <a:blip r:embed="rId2"/>
          <a:stretch>
            <a:fillRect/>
          </a:stretch>
        </p:blipFill>
        <p:spPr>
          <a:xfrm>
            <a:off x="3048000" y="1782618"/>
            <a:ext cx="8077200" cy="4039220"/>
          </a:xfrm>
          <a:noFill/>
        </p:spPr>
      </p:pic>
    </p:spTree>
    <p:extLst>
      <p:ext uri="{BB962C8B-B14F-4D97-AF65-F5344CB8AC3E}">
        <p14:creationId xmlns:p14="http://schemas.microsoft.com/office/powerpoint/2010/main" val="29469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a:xfrm>
            <a:off x="1066800" y="642594"/>
            <a:ext cx="10058400" cy="881406"/>
          </a:xfrm>
        </p:spPr>
        <p:txBody>
          <a:bodyPr/>
          <a:lstStyle/>
          <a:p>
            <a:r>
              <a:rPr lang="en-US" dirty="0"/>
              <a:t>Sources, further research</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a:xfrm>
            <a:off x="1066800" y="1663337"/>
            <a:ext cx="10058400" cy="4289407"/>
          </a:xfrm>
        </p:spPr>
        <p:txBody>
          <a:bodyPr>
            <a:normAutofit/>
          </a:bodyPr>
          <a:lstStyle/>
          <a:p>
            <a:r>
              <a:rPr lang="en-US" dirty="0"/>
              <a:t>Food access </a:t>
            </a:r>
            <a:r>
              <a:rPr lang="en-US" u="sng" dirty="0">
                <a:hlinkClick r:id="rId2"/>
              </a:rPr>
              <a:t>https://www.ers.usda.gov/data-products/food-access-research-atlas/download-the-data/</a:t>
            </a:r>
            <a:r>
              <a:rPr lang="en-US" dirty="0"/>
              <a:t> </a:t>
            </a:r>
          </a:p>
          <a:p>
            <a:r>
              <a:rPr lang="en-US" dirty="0"/>
              <a:t>SNAP </a:t>
            </a:r>
            <a:r>
              <a:rPr lang="en-US" dirty="0">
                <a:hlinkClick r:id="rId3"/>
              </a:rPr>
              <a:t>https://www.fns.usda.gov/pd/supplemental-nutrition-assistance-program-snap</a:t>
            </a:r>
            <a:endParaRPr lang="en-US" dirty="0"/>
          </a:p>
          <a:p>
            <a:r>
              <a:rPr lang="en-US" dirty="0"/>
              <a:t>Food security &amp; safety </a:t>
            </a:r>
            <a:r>
              <a:rPr lang="en-US" dirty="0">
                <a:hlinkClick r:id="rId4"/>
              </a:rPr>
              <a:t> </a:t>
            </a:r>
            <a:r>
              <a:rPr lang="en-US" dirty="0">
                <a:hlinkClick r:id="rId4"/>
              </a:rPr>
              <a:t>https://www.fns.usda.gov/research-analysis</a:t>
            </a:r>
            <a:endParaRPr lang="en-US" dirty="0"/>
          </a:p>
          <a:p>
            <a:r>
              <a:rPr lang="en-US" dirty="0"/>
              <a:t>Food expenditures </a:t>
            </a:r>
            <a:r>
              <a:rPr lang="en-US" dirty="0">
                <a:hlinkClick r:id="rId5"/>
              </a:rPr>
              <a:t>https://www.ers.usda.gov/data-products/food-expenditure-series/</a:t>
            </a:r>
            <a:endParaRPr lang="en-US" dirty="0"/>
          </a:p>
          <a:p>
            <a:r>
              <a:rPr lang="en-US" dirty="0"/>
              <a:t>School Lunch </a:t>
            </a:r>
            <a:r>
              <a:rPr lang="en-US" dirty="0">
                <a:hlinkClick r:id="rId6"/>
              </a:rPr>
              <a:t>https://www.fns.usda.gov/pd/child-nutrition-tables</a:t>
            </a:r>
            <a:endParaRPr lang="en-US" dirty="0"/>
          </a:p>
          <a:p>
            <a:r>
              <a:rPr lang="en-US" dirty="0"/>
              <a:t>WIC - Women Infants Children </a:t>
            </a:r>
            <a:r>
              <a:rPr lang="en-US" dirty="0">
                <a:hlinkClick r:id="rId7"/>
              </a:rPr>
              <a:t>https://www.fns.usda.gov/wic/frequently-asked-questions-about-wic</a:t>
            </a:r>
            <a:endParaRPr lang="en-US" dirty="0"/>
          </a:p>
          <a:p>
            <a:r>
              <a:rPr lang="en-US" dirty="0"/>
              <a:t>GE crops  </a:t>
            </a:r>
            <a:r>
              <a:rPr lang="en-US" dirty="0">
                <a:hlinkClick r:id="rId8"/>
              </a:rPr>
              <a:t>https://www.ers.usda.gov/webdocs/DataFiles/47649/alltablesGEcrops.csv?v=6372.6</a:t>
            </a:r>
            <a:endParaRPr lang="en-US" dirty="0"/>
          </a:p>
          <a:p>
            <a:endParaRPr lang="en-US" dirty="0"/>
          </a:p>
          <a:p>
            <a:r>
              <a:rPr lang="en-US" dirty="0"/>
              <a:t>US Census data: </a:t>
            </a:r>
            <a:r>
              <a:rPr lang="en-US" dirty="0">
                <a:hlinkClick r:id="rId9"/>
              </a:rPr>
              <a:t>https://data.census.gov/cedsci/</a:t>
            </a:r>
            <a:endParaRPr lang="en-US" dirty="0"/>
          </a:p>
          <a:p>
            <a:r>
              <a:rPr lang="en-US" dirty="0"/>
              <a:t>Census response rate by day </a:t>
            </a:r>
            <a:r>
              <a:rPr lang="en-US" dirty="0">
                <a:hlinkClick r:id="rId10"/>
              </a:rPr>
              <a:t>https://2020census.gov/en/response-rates.html</a:t>
            </a:r>
            <a:endParaRPr lang="en-US" dirty="0"/>
          </a:p>
          <a:p>
            <a:r>
              <a:rPr lang="en-US" dirty="0"/>
              <a:t>Used for US Population Forecast population through 2050 – web scraping technique used:</a:t>
            </a:r>
            <a:br>
              <a:rPr lang="en-US" dirty="0"/>
            </a:br>
            <a:r>
              <a:rPr lang="en-US" dirty="0">
                <a:hlinkClick r:id="rId11"/>
              </a:rPr>
              <a:t>https://www.worldometers.info/world-population/us-population/</a:t>
            </a:r>
            <a:endParaRPr lang="en-US" dirty="0"/>
          </a:p>
          <a:p>
            <a:endParaRPr lang="en-US" dirty="0"/>
          </a:p>
        </p:txBody>
      </p:sp>
    </p:spTree>
    <p:extLst>
      <p:ext uri="{BB962C8B-B14F-4D97-AF65-F5344CB8AC3E}">
        <p14:creationId xmlns:p14="http://schemas.microsoft.com/office/powerpoint/2010/main" val="188784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6825A-6957-4AF0-B29B-F9DED036DFE4}"/>
              </a:ext>
            </a:extLst>
          </p:cNvPr>
          <p:cNvSpPr/>
          <p:nvPr/>
        </p:nvSpPr>
        <p:spPr>
          <a:xfrm>
            <a:off x="656533" y="4540569"/>
            <a:ext cx="7961152" cy="1477328"/>
          </a:xfrm>
          <a:prstGeom prst="rect">
            <a:avLst/>
          </a:prstGeom>
          <a:solidFill>
            <a:schemeClr val="bg1"/>
          </a:solidFill>
        </p:spPr>
        <p:txBody>
          <a:bodyPr wrap="square">
            <a:spAutoFit/>
          </a:bodyPr>
          <a:lstStyle/>
          <a:p>
            <a:r>
              <a:rPr lang="en-US" dirty="0">
                <a:latin typeface="Calibri" panose="020F0502020204030204" pitchFamily="34" charset="0"/>
              </a:rPr>
              <a:t>CRISPR-Cas9 </a:t>
            </a:r>
            <a:r>
              <a:rPr lang="en-US" sz="1200" dirty="0">
                <a:latin typeface="Calibri" panose="020F0502020204030204" pitchFamily="34" charset="0"/>
              </a:rPr>
              <a:t>is a method for quickly and accurately editing the genome of virtually any living thing. Using custom-built guide RNA paired with a cutting enzyme (Cas9), it can find and snip a selected sequence of DNA or RNA, eliminating or replacing a “bad” gene. Since it was first described, in late 2012, CRISPR has drastically accelerated the scope of research and moved into practical applications in medicine. So far in 2020, there are 15 trials underway. In medicine, where new drugs take a decade or more to develop, that’s game changing.</a:t>
            </a:r>
          </a:p>
          <a:p>
            <a:r>
              <a:rPr lang="en-US" sz="1200" dirty="0">
                <a:latin typeface="Calibri" panose="020F0502020204030204" pitchFamily="34" charset="0"/>
              </a:rPr>
              <a:t> </a:t>
            </a:r>
          </a:p>
          <a:p>
            <a:r>
              <a:rPr lang="en-US" sz="1050" i="1" dirty="0">
                <a:solidFill>
                  <a:srgbClr val="595959"/>
                </a:solidFill>
                <a:latin typeface="Calibri" panose="020F0502020204030204" pitchFamily="34" charset="0"/>
              </a:rPr>
              <a:t>From &lt;</a:t>
            </a:r>
            <a:r>
              <a:rPr lang="en-US" sz="1050" i="1" dirty="0">
                <a:solidFill>
                  <a:srgbClr val="595959"/>
                </a:solidFill>
                <a:latin typeface="Calibri" panose="020F0502020204030204" pitchFamily="34" charset="0"/>
                <a:hlinkClick r:id="rId2"/>
              </a:rPr>
              <a:t>https://geneticliteracyproject.org/2020/06/12/infographic-what-crispr-is-curing-in-2020/</a:t>
            </a:r>
            <a:r>
              <a:rPr lang="en-US" sz="1050" i="1" dirty="0">
                <a:solidFill>
                  <a:srgbClr val="595959"/>
                </a:solidFill>
                <a:latin typeface="Calibri" panose="020F0502020204030204" pitchFamily="34" charset="0"/>
              </a:rPr>
              <a:t>&gt; </a:t>
            </a:r>
            <a:endParaRPr lang="en-US" sz="1050" dirty="0">
              <a:latin typeface="Calibri" panose="020F0502020204030204" pitchFamily="34" charset="0"/>
            </a:endParaRPr>
          </a:p>
        </p:txBody>
      </p:sp>
      <p:sp>
        <p:nvSpPr>
          <p:cNvPr id="3" name="Rectangle 2">
            <a:extLst>
              <a:ext uri="{FF2B5EF4-FFF2-40B4-BE49-F238E27FC236}">
                <a16:creationId xmlns:a16="http://schemas.microsoft.com/office/drawing/2014/main" id="{EB1CFF2D-7351-4B2C-BA30-83B3C4C9443C}"/>
              </a:ext>
            </a:extLst>
          </p:cNvPr>
          <p:cNvSpPr/>
          <p:nvPr/>
        </p:nvSpPr>
        <p:spPr>
          <a:xfrm>
            <a:off x="936769" y="786003"/>
            <a:ext cx="3435556" cy="369332"/>
          </a:xfrm>
          <a:prstGeom prst="rect">
            <a:avLst/>
          </a:prstGeom>
          <a:solidFill>
            <a:schemeClr val="accent6"/>
          </a:solidFill>
        </p:spPr>
        <p:txBody>
          <a:bodyPr wrap="none">
            <a:spAutoFit/>
          </a:bodyPr>
          <a:lstStyle/>
          <a:p>
            <a:r>
              <a:rPr lang="en-US" dirty="0"/>
              <a:t>1982 First GMO Human Insulin</a:t>
            </a:r>
          </a:p>
        </p:txBody>
      </p:sp>
      <p:sp>
        <p:nvSpPr>
          <p:cNvPr id="4" name="Rectangle 3">
            <a:extLst>
              <a:ext uri="{FF2B5EF4-FFF2-40B4-BE49-F238E27FC236}">
                <a16:creationId xmlns:a16="http://schemas.microsoft.com/office/drawing/2014/main" id="{10C6ED9F-21D2-46C5-8DC5-9A839F6B2E05}"/>
              </a:ext>
            </a:extLst>
          </p:cNvPr>
          <p:cNvSpPr/>
          <p:nvPr/>
        </p:nvSpPr>
        <p:spPr>
          <a:xfrm>
            <a:off x="1793810" y="1411816"/>
            <a:ext cx="4301177" cy="369332"/>
          </a:xfrm>
          <a:prstGeom prst="rect">
            <a:avLst/>
          </a:prstGeom>
          <a:solidFill>
            <a:schemeClr val="bg1"/>
          </a:solidFill>
        </p:spPr>
        <p:txBody>
          <a:bodyPr wrap="none">
            <a:spAutoFit/>
          </a:bodyPr>
          <a:lstStyle/>
          <a:p>
            <a:r>
              <a:rPr lang="en-US" dirty="0">
                <a:solidFill>
                  <a:srgbClr val="333333"/>
                </a:solidFill>
                <a:latin typeface="Consolas" panose="020B0609020204030204" pitchFamily="49" charset="0"/>
              </a:rPr>
              <a:t>1987 Initial discovery of CRISPR</a:t>
            </a:r>
            <a:r>
              <a:rPr lang="en-US" dirty="0"/>
              <a:t> </a:t>
            </a:r>
          </a:p>
        </p:txBody>
      </p:sp>
      <p:sp>
        <p:nvSpPr>
          <p:cNvPr id="6" name="Rectangle 5">
            <a:extLst>
              <a:ext uri="{FF2B5EF4-FFF2-40B4-BE49-F238E27FC236}">
                <a16:creationId xmlns:a16="http://schemas.microsoft.com/office/drawing/2014/main" id="{3954F720-8332-4566-B323-38BAA521B9DE}"/>
              </a:ext>
            </a:extLst>
          </p:cNvPr>
          <p:cNvSpPr/>
          <p:nvPr/>
        </p:nvSpPr>
        <p:spPr>
          <a:xfrm>
            <a:off x="6847223" y="1065817"/>
            <a:ext cx="3667992" cy="369332"/>
          </a:xfrm>
          <a:prstGeom prst="rect">
            <a:avLst/>
          </a:prstGeom>
          <a:solidFill>
            <a:schemeClr val="accent6"/>
          </a:solidFill>
        </p:spPr>
        <p:txBody>
          <a:bodyPr wrap="none">
            <a:spAutoFit/>
          </a:bodyPr>
          <a:lstStyle/>
          <a:p>
            <a:r>
              <a:rPr lang="en-US" dirty="0">
                <a:solidFill>
                  <a:srgbClr val="333333"/>
                </a:solidFill>
                <a:latin typeface="Consolas" panose="020B0609020204030204" pitchFamily="49" charset="0"/>
              </a:rPr>
              <a:t>1994 First GMO Plant Tomato</a:t>
            </a:r>
            <a:r>
              <a:rPr lang="en-US" dirty="0"/>
              <a:t> </a:t>
            </a:r>
          </a:p>
        </p:txBody>
      </p:sp>
      <p:sp>
        <p:nvSpPr>
          <p:cNvPr id="7" name="Rectangle 6">
            <a:extLst>
              <a:ext uri="{FF2B5EF4-FFF2-40B4-BE49-F238E27FC236}">
                <a16:creationId xmlns:a16="http://schemas.microsoft.com/office/drawing/2014/main" id="{71EF7336-2493-4067-B04B-476A86808B9F}"/>
              </a:ext>
            </a:extLst>
          </p:cNvPr>
          <p:cNvSpPr/>
          <p:nvPr/>
        </p:nvSpPr>
        <p:spPr>
          <a:xfrm>
            <a:off x="656533" y="2154147"/>
            <a:ext cx="3794629" cy="369332"/>
          </a:xfrm>
          <a:prstGeom prst="rect">
            <a:avLst/>
          </a:prstGeom>
          <a:solidFill>
            <a:schemeClr val="accent6"/>
          </a:solidFill>
        </p:spPr>
        <p:txBody>
          <a:bodyPr wrap="none">
            <a:spAutoFit/>
          </a:bodyPr>
          <a:lstStyle/>
          <a:p>
            <a:r>
              <a:rPr lang="en-US" dirty="0">
                <a:solidFill>
                  <a:srgbClr val="333333"/>
                </a:solidFill>
                <a:latin typeface="Consolas" panose="020B0609020204030204" pitchFamily="49" charset="0"/>
              </a:rPr>
              <a:t>2015 First GMO Meat - Salmon</a:t>
            </a:r>
            <a:r>
              <a:rPr lang="en-US" dirty="0"/>
              <a:t> </a:t>
            </a:r>
          </a:p>
        </p:txBody>
      </p:sp>
      <p:sp>
        <p:nvSpPr>
          <p:cNvPr id="8" name="Rectangle 7">
            <a:extLst>
              <a:ext uri="{FF2B5EF4-FFF2-40B4-BE49-F238E27FC236}">
                <a16:creationId xmlns:a16="http://schemas.microsoft.com/office/drawing/2014/main" id="{005E4B70-D3A2-4B23-A893-C680A7C8437C}"/>
              </a:ext>
            </a:extLst>
          </p:cNvPr>
          <p:cNvSpPr/>
          <p:nvPr/>
        </p:nvSpPr>
        <p:spPr>
          <a:xfrm>
            <a:off x="2389727" y="2896478"/>
            <a:ext cx="6096000" cy="646331"/>
          </a:xfrm>
          <a:prstGeom prst="rect">
            <a:avLst/>
          </a:prstGeom>
          <a:solidFill>
            <a:schemeClr val="bg1"/>
          </a:solidFill>
        </p:spPr>
        <p:txBody>
          <a:bodyPr>
            <a:spAutoFit/>
          </a:bodyPr>
          <a:lstStyle/>
          <a:p>
            <a:r>
              <a:rPr lang="en-US" dirty="0">
                <a:solidFill>
                  <a:srgbClr val="333333"/>
                </a:solidFill>
                <a:latin typeface="Consolas" panose="020B0609020204030204" pitchFamily="49" charset="0"/>
              </a:rPr>
              <a:t>2019 FDA deactivation of an import alert on genetically engineered salmon</a:t>
            </a:r>
            <a:r>
              <a:rPr lang="en-US" dirty="0"/>
              <a:t> </a:t>
            </a:r>
          </a:p>
        </p:txBody>
      </p:sp>
      <p:sp>
        <p:nvSpPr>
          <p:cNvPr id="9" name="Rectangle 8">
            <a:extLst>
              <a:ext uri="{FF2B5EF4-FFF2-40B4-BE49-F238E27FC236}">
                <a16:creationId xmlns:a16="http://schemas.microsoft.com/office/drawing/2014/main" id="{53A6B65B-2105-41BA-8A38-0189F79B2B13}"/>
              </a:ext>
            </a:extLst>
          </p:cNvPr>
          <p:cNvSpPr/>
          <p:nvPr/>
        </p:nvSpPr>
        <p:spPr>
          <a:xfrm>
            <a:off x="1324325" y="3877143"/>
            <a:ext cx="4554452" cy="369332"/>
          </a:xfrm>
          <a:prstGeom prst="rect">
            <a:avLst/>
          </a:prstGeom>
          <a:solidFill>
            <a:schemeClr val="accent4">
              <a:lumMod val="20000"/>
              <a:lumOff val="80000"/>
            </a:schemeClr>
          </a:solidFill>
        </p:spPr>
        <p:txBody>
          <a:bodyPr wrap="none">
            <a:spAutoFit/>
          </a:bodyPr>
          <a:lstStyle/>
          <a:p>
            <a:r>
              <a:rPr lang="en-US" dirty="0">
                <a:solidFill>
                  <a:srgbClr val="333333"/>
                </a:solidFill>
                <a:latin typeface="Consolas" panose="020B0609020204030204" pitchFamily="49" charset="0"/>
              </a:rPr>
              <a:t>2021 CRISPR potential for COVID-19</a:t>
            </a:r>
            <a:r>
              <a:rPr lang="en-US" dirty="0"/>
              <a:t> </a:t>
            </a:r>
          </a:p>
        </p:txBody>
      </p:sp>
      <p:sp>
        <p:nvSpPr>
          <p:cNvPr id="10" name="Rectangle 9">
            <a:extLst>
              <a:ext uri="{FF2B5EF4-FFF2-40B4-BE49-F238E27FC236}">
                <a16:creationId xmlns:a16="http://schemas.microsoft.com/office/drawing/2014/main" id="{46CC287A-E5F1-491A-8F47-CB1B1094E1F5}"/>
              </a:ext>
            </a:extLst>
          </p:cNvPr>
          <p:cNvSpPr/>
          <p:nvPr/>
        </p:nvSpPr>
        <p:spPr>
          <a:xfrm>
            <a:off x="5045764" y="2037629"/>
            <a:ext cx="4047903" cy="369332"/>
          </a:xfrm>
          <a:prstGeom prst="rect">
            <a:avLst/>
          </a:prstGeom>
          <a:solidFill>
            <a:schemeClr val="accent6">
              <a:lumMod val="20000"/>
              <a:lumOff val="80000"/>
            </a:schemeClr>
          </a:solidFill>
        </p:spPr>
        <p:txBody>
          <a:bodyPr wrap="none">
            <a:spAutoFit/>
          </a:bodyPr>
          <a:lstStyle/>
          <a:p>
            <a:r>
              <a:rPr lang="en-US" dirty="0">
                <a:solidFill>
                  <a:srgbClr val="333333"/>
                </a:solidFill>
                <a:latin typeface="Consolas" panose="020B0609020204030204" pitchFamily="49" charset="0"/>
              </a:rPr>
              <a:t>2022 Bioengineered Food labels</a:t>
            </a:r>
            <a:r>
              <a:rPr lang="en-US" dirty="0"/>
              <a:t> </a:t>
            </a:r>
          </a:p>
        </p:txBody>
      </p:sp>
      <p:graphicFrame>
        <p:nvGraphicFramePr>
          <p:cNvPr id="11" name="Diagram 10">
            <a:extLst>
              <a:ext uri="{FF2B5EF4-FFF2-40B4-BE49-F238E27FC236}">
                <a16:creationId xmlns:a16="http://schemas.microsoft.com/office/drawing/2014/main" id="{26750690-5E7B-4510-9A11-78156B85F1E9}"/>
              </a:ext>
            </a:extLst>
          </p:cNvPr>
          <p:cNvGraphicFramePr/>
          <p:nvPr>
            <p:extLst>
              <p:ext uri="{D42A27DB-BD31-4B8C-83A1-F6EECF244321}">
                <p14:modId xmlns:p14="http://schemas.microsoft.com/office/powerpoint/2010/main" val="3045705663"/>
              </p:ext>
            </p:extLst>
          </p:nvPr>
        </p:nvGraphicFramePr>
        <p:xfrm>
          <a:off x="8237989" y="790982"/>
          <a:ext cx="3364197" cy="5664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423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3A3F-0FD9-4B61-9B91-D44620A5406C}"/>
              </a:ext>
            </a:extLst>
          </p:cNvPr>
          <p:cNvSpPr>
            <a:spLocks noGrp="1"/>
          </p:cNvSpPr>
          <p:nvPr>
            <p:ph type="title"/>
          </p:nvPr>
        </p:nvSpPr>
        <p:spPr>
          <a:xfrm>
            <a:off x="394282" y="469783"/>
            <a:ext cx="2869035" cy="5939405"/>
          </a:xfrm>
          <a:solidFill>
            <a:schemeClr val="bg1"/>
          </a:solidFill>
        </p:spPr>
        <p:txBody>
          <a:bodyPr anchor="b">
            <a:normAutofit fontScale="90000"/>
          </a:bodyPr>
          <a:lstStyle/>
          <a:p>
            <a:r>
              <a:rPr lang="en-US" sz="2400" dirty="0"/>
              <a:t>     Future study </a:t>
            </a:r>
            <a:r>
              <a:rPr lang="en-US" sz="1300" dirty="0"/>
              <a:t> </a:t>
            </a:r>
            <a:br>
              <a:rPr lang="en-US" sz="1300" dirty="0"/>
            </a:br>
            <a:r>
              <a:rPr lang="en-US" sz="1300" dirty="0"/>
              <a:t>      Food Supply and Nutrition</a:t>
            </a:r>
            <a:br>
              <a:rPr lang="en-US" sz="1300" dirty="0"/>
            </a:br>
            <a:br>
              <a:rPr lang="en-US" sz="1300" dirty="0"/>
            </a:br>
            <a:br>
              <a:rPr lang="en-US" sz="1300" dirty="0"/>
            </a:br>
            <a:r>
              <a:rPr lang="en-US" sz="1200" dirty="0"/>
              <a:t>The fight against hunger in the United States will be impacted by the availability of nutritious foods for reasonable costs.</a:t>
            </a:r>
            <a:br>
              <a:rPr lang="en-US" sz="1200" dirty="0"/>
            </a:br>
            <a:br>
              <a:rPr lang="en-US" sz="1400" dirty="0"/>
            </a:br>
            <a:br>
              <a:rPr lang="en-US" sz="1400" dirty="0"/>
            </a:br>
            <a:r>
              <a:rPr lang="en-US" sz="1400" dirty="0"/>
              <a:t>Genetically engineered crops in the US –  2000 to 2019</a:t>
            </a:r>
            <a:br>
              <a:rPr lang="en-US" sz="1400" dirty="0"/>
            </a:br>
            <a:br>
              <a:rPr lang="en-US" sz="1400" dirty="0"/>
            </a:br>
            <a:br>
              <a:rPr lang="en-US" sz="1400" dirty="0"/>
            </a:br>
            <a:r>
              <a:rPr lang="en-US" sz="1400" dirty="0"/>
              <a:t>GE varieties of corn, soybeans and cotton are genetically modified to enhance nutrition, increase production, and reduce waste due to pests or transportation. </a:t>
            </a:r>
            <a:br>
              <a:rPr lang="en-US" sz="1400" dirty="0"/>
            </a:br>
            <a:br>
              <a:rPr lang="en-US" sz="1400" dirty="0"/>
            </a:br>
            <a:br>
              <a:rPr lang="en-US" sz="1400" dirty="0"/>
            </a:br>
            <a:r>
              <a:rPr lang="en-US" sz="1400" dirty="0"/>
              <a:t>New manufacturing techniques give plant-based “burgers” a taste more closely resembling real meat.</a:t>
            </a:r>
            <a:br>
              <a:rPr lang="en-US" sz="1400" dirty="0"/>
            </a:br>
            <a:r>
              <a:rPr lang="en-US" sz="1400" dirty="0"/>
              <a:t> </a:t>
            </a:r>
            <a:br>
              <a:rPr lang="en-US" sz="1400" dirty="0"/>
            </a:br>
            <a:br>
              <a:rPr lang="en-US" sz="1400" dirty="0"/>
            </a:br>
            <a:r>
              <a:rPr lang="en-US" sz="1100" dirty="0">
                <a:hlinkClick r:id="rId2"/>
              </a:rPr>
              <a:t>https://www.ers.usda.gov/topics/farm-practices-management/biotechnology/</a:t>
            </a:r>
            <a:br>
              <a:rPr lang="en-US" sz="1400" dirty="0"/>
            </a:br>
            <a:br>
              <a:rPr lang="en-US" sz="1300" dirty="0"/>
            </a:br>
            <a:endParaRPr lang="en-US" sz="1300" dirty="0"/>
          </a:p>
        </p:txBody>
      </p:sp>
      <p:pic>
        <p:nvPicPr>
          <p:cNvPr id="6" name="Picture 5">
            <a:extLst>
              <a:ext uri="{FF2B5EF4-FFF2-40B4-BE49-F238E27FC236}">
                <a16:creationId xmlns:a16="http://schemas.microsoft.com/office/drawing/2014/main" id="{CBE2C06D-5CE0-4622-B70F-FA32AD2AE720}"/>
              </a:ext>
            </a:extLst>
          </p:cNvPr>
          <p:cNvPicPr>
            <a:picLocks noChangeAspect="1"/>
          </p:cNvPicPr>
          <p:nvPr/>
        </p:nvPicPr>
        <p:blipFill>
          <a:blip r:embed="rId3"/>
          <a:stretch>
            <a:fillRect/>
          </a:stretch>
        </p:blipFill>
        <p:spPr>
          <a:xfrm>
            <a:off x="3341628" y="469783"/>
            <a:ext cx="8456089" cy="59394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device&#10;&#10;Description automatically generated">
            <a:extLst>
              <a:ext uri="{FF2B5EF4-FFF2-40B4-BE49-F238E27FC236}">
                <a16:creationId xmlns:a16="http://schemas.microsoft.com/office/drawing/2014/main" id="{50118549-BE06-4E5C-B33A-C692EB7E85C2}"/>
              </a:ext>
            </a:extLst>
          </p:cNvPr>
          <p:cNvPicPr>
            <a:picLocks noGrp="1" noChangeAspect="1"/>
          </p:cNvPicPr>
          <p:nvPr>
            <p:ph type="pic" idx="1"/>
          </p:nvPr>
        </p:nvPicPr>
        <p:blipFill rotWithShape="1">
          <a:blip r:embed="rId2"/>
          <a:stretch/>
        </p:blipFill>
        <p:spPr>
          <a:xfrm>
            <a:off x="355118" y="237744"/>
            <a:ext cx="7443162" cy="6382512"/>
          </a:xfrm>
          <a:noFill/>
        </p:spPr>
      </p:pic>
      <p:sp>
        <p:nvSpPr>
          <p:cNvPr id="12" name="Title 2">
            <a:extLst>
              <a:ext uri="{FF2B5EF4-FFF2-40B4-BE49-F238E27FC236}">
                <a16:creationId xmlns:a16="http://schemas.microsoft.com/office/drawing/2014/main" id="{E3833244-5D1D-4511-B6AC-161CF0CA2A01}"/>
              </a:ext>
            </a:extLst>
          </p:cNvPr>
          <p:cNvSpPr>
            <a:spLocks noGrp="1"/>
          </p:cNvSpPr>
          <p:nvPr>
            <p:ph type="title"/>
          </p:nvPr>
        </p:nvSpPr>
        <p:spPr>
          <a:xfrm>
            <a:off x="8477250" y="603504"/>
            <a:ext cx="3144774" cy="1645920"/>
          </a:xfrm>
        </p:spPr>
        <p:txBody>
          <a:bodyPr/>
          <a:lstStyle/>
          <a:p>
            <a:r>
              <a:rPr lang="en-US" dirty="0"/>
              <a:t>Demographics from the 2010 Census</a:t>
            </a:r>
          </a:p>
        </p:txBody>
      </p:sp>
      <p:sp>
        <p:nvSpPr>
          <p:cNvPr id="14" name="Text Placeholder 3">
            <a:extLst>
              <a:ext uri="{FF2B5EF4-FFF2-40B4-BE49-F238E27FC236}">
                <a16:creationId xmlns:a16="http://schemas.microsoft.com/office/drawing/2014/main" id="{EADA483C-939E-4BCE-B347-D67B861A867B}"/>
              </a:ext>
            </a:extLst>
          </p:cNvPr>
          <p:cNvSpPr>
            <a:spLocks noGrp="1"/>
          </p:cNvSpPr>
          <p:nvPr>
            <p:ph type="body" sz="half" idx="2"/>
          </p:nvPr>
        </p:nvSpPr>
        <p:spPr>
          <a:xfrm>
            <a:off x="8477250" y="2386584"/>
            <a:ext cx="3144774" cy="3511296"/>
          </a:xfrm>
        </p:spPr>
        <p:txBody>
          <a:bodyPr>
            <a:normAutofit fontScale="92500" lnSpcReduction="10000"/>
          </a:bodyPr>
          <a:lstStyle/>
          <a:p>
            <a:r>
              <a:rPr lang="en-US" b="1" dirty="0"/>
              <a:t>The 2020 Census is in progress and VERY important for food funding. </a:t>
            </a:r>
            <a:r>
              <a:rPr lang="en-US" dirty="0"/>
              <a:t>In Power BI using an R package this interactive chart shows *National and by *State correlation between Census tract populations: </a:t>
            </a:r>
          </a:p>
          <a:p>
            <a:r>
              <a:rPr lang="en-US" dirty="0"/>
              <a:t>LOWI (low income) &amp;</a:t>
            </a:r>
          </a:p>
          <a:p>
            <a:r>
              <a:rPr lang="en-US" dirty="0"/>
              <a:t>SNAP (supplemental Nutrition Benefit recipients</a:t>
            </a:r>
          </a:p>
        </p:txBody>
      </p:sp>
    </p:spTree>
    <p:extLst>
      <p:ext uri="{BB962C8B-B14F-4D97-AF65-F5344CB8AC3E}">
        <p14:creationId xmlns:p14="http://schemas.microsoft.com/office/powerpoint/2010/main" val="216913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Capstone project</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9568676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B8B7-65B2-4961-846A-97CD75062B4E}"/>
              </a:ext>
            </a:extLst>
          </p:cNvPr>
          <p:cNvSpPr>
            <a:spLocks noGrp="1"/>
          </p:cNvSpPr>
          <p:nvPr>
            <p:ph type="title"/>
          </p:nvPr>
        </p:nvSpPr>
        <p:spPr/>
        <p:txBody>
          <a:bodyPr/>
          <a:lstStyle/>
          <a:p>
            <a:r>
              <a:rPr lang="en-US" dirty="0"/>
              <a:t>Hunger in America – </a:t>
            </a:r>
            <a:r>
              <a:rPr lang="en-US" sz="2800" dirty="0"/>
              <a:t>content &amp; methods</a:t>
            </a:r>
            <a:endParaRPr lang="en-US" dirty="0"/>
          </a:p>
        </p:txBody>
      </p:sp>
      <p:sp>
        <p:nvSpPr>
          <p:cNvPr id="5" name="Content Placeholder 4">
            <a:extLst>
              <a:ext uri="{FF2B5EF4-FFF2-40B4-BE49-F238E27FC236}">
                <a16:creationId xmlns:a16="http://schemas.microsoft.com/office/drawing/2014/main" id="{80225470-B069-44FB-9CB1-8653A3E2C769}"/>
              </a:ext>
            </a:extLst>
          </p:cNvPr>
          <p:cNvSpPr>
            <a:spLocks noGrp="1"/>
          </p:cNvSpPr>
          <p:nvPr>
            <p:ph idx="1"/>
          </p:nvPr>
        </p:nvSpPr>
        <p:spPr/>
        <p:txBody>
          <a:bodyPr>
            <a:normAutofit/>
          </a:bodyPr>
          <a:lstStyle/>
          <a:p>
            <a:pPr>
              <a:buFont typeface="Wingdings" panose="05000000000000000000" pitchFamily="2" charset="2"/>
              <a:buChar char="q"/>
            </a:pPr>
            <a:r>
              <a:rPr lang="en-US" sz="2000" dirty="0"/>
              <a:t>Tools used: </a:t>
            </a:r>
            <a:r>
              <a:rPr lang="en-US" sz="2000" b="1" dirty="0"/>
              <a:t>Python, Tableau, Excel</a:t>
            </a:r>
            <a:r>
              <a:rPr lang="en-US" sz="2000" dirty="0"/>
              <a:t>, and </a:t>
            </a:r>
            <a:r>
              <a:rPr lang="en-US" sz="2000" b="1" dirty="0"/>
              <a:t>Power BI </a:t>
            </a:r>
            <a:r>
              <a:rPr lang="en-US" sz="2000" dirty="0"/>
              <a:t>(correlation plot R package) </a:t>
            </a:r>
            <a:endParaRPr lang="en-US" sz="2800" dirty="0"/>
          </a:p>
          <a:p>
            <a:endParaRPr lang="en-US" sz="2000" dirty="0"/>
          </a:p>
          <a:p>
            <a:pPr>
              <a:buFont typeface="Wingdings" panose="05000000000000000000" pitchFamily="2" charset="2"/>
              <a:buChar char="q"/>
            </a:pPr>
            <a:r>
              <a:rPr lang="en-US" sz="2000" dirty="0"/>
              <a:t>Source data sets are from the </a:t>
            </a:r>
            <a:r>
              <a:rPr lang="en-US" sz="2000" b="1" dirty="0"/>
              <a:t>USDA</a:t>
            </a:r>
            <a:r>
              <a:rPr lang="en-US" sz="2000" dirty="0"/>
              <a:t> (United States Department of Agriculture)</a:t>
            </a:r>
          </a:p>
          <a:p>
            <a:r>
              <a:rPr lang="en-US" sz="2000" dirty="0"/>
              <a:t>SNAP -  Supplemental Nutrition Assistance Program</a:t>
            </a:r>
          </a:p>
          <a:p>
            <a:r>
              <a:rPr lang="en-US" sz="2000" dirty="0"/>
              <a:t>USDA Food &amp; Nutrition Service Child Nutrition and Food expenditures</a:t>
            </a:r>
          </a:p>
          <a:p>
            <a:r>
              <a:rPr lang="en-US" sz="2000" dirty="0"/>
              <a:t>US Census tract data and 2010 population </a:t>
            </a:r>
          </a:p>
          <a:p>
            <a:pPr marL="0" indent="0">
              <a:buNone/>
            </a:pPr>
            <a:endParaRPr lang="en-US" sz="2000" dirty="0"/>
          </a:p>
          <a:p>
            <a:pPr marL="0" indent="0">
              <a:buNone/>
            </a:pPr>
            <a:r>
              <a:rPr lang="en-US" sz="2000" b="1" dirty="0"/>
              <a:t>PSA</a:t>
            </a:r>
            <a:r>
              <a:rPr lang="en-US" sz="2000" dirty="0"/>
              <a:t>:  Return your 2020 Census form! </a:t>
            </a:r>
            <a:r>
              <a:rPr lang="en-US" sz="1600" dirty="0"/>
              <a:t>(*national rate of return 61.6% on 18-Jun-2020)</a:t>
            </a:r>
          </a:p>
          <a:p>
            <a:endParaRPr lang="en-US" dirty="0"/>
          </a:p>
        </p:txBody>
      </p:sp>
    </p:spTree>
    <p:extLst>
      <p:ext uri="{BB962C8B-B14F-4D97-AF65-F5344CB8AC3E}">
        <p14:creationId xmlns:p14="http://schemas.microsoft.com/office/powerpoint/2010/main" val="341126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3"/>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screenshot of a cell phone&#10;&#10;Description automatically generated">
            <a:extLst>
              <a:ext uri="{FF2B5EF4-FFF2-40B4-BE49-F238E27FC236}">
                <a16:creationId xmlns:a16="http://schemas.microsoft.com/office/drawing/2014/main" id="{CA81877E-BCE8-4D96-BE11-F7DCF3B28ED5}"/>
              </a:ext>
            </a:extLst>
          </p:cNvPr>
          <p:cNvPicPr>
            <a:picLocks noGrp="1" noChangeAspect="1"/>
          </p:cNvPicPr>
          <p:nvPr>
            <p:ph sz="half" idx="1"/>
          </p:nvPr>
        </p:nvPicPr>
        <p:blipFill>
          <a:blip r:embed="rId2"/>
          <a:stretch>
            <a:fillRect/>
          </a:stretch>
        </p:blipFill>
        <p:spPr>
          <a:xfrm>
            <a:off x="1066800" y="783771"/>
            <a:ext cx="4205143" cy="5347063"/>
          </a:xfrm>
          <a:noFill/>
        </p:spPr>
      </p:pic>
      <p:sp>
        <p:nvSpPr>
          <p:cNvPr id="9" name="Text Placeholder 8">
            <a:extLst>
              <a:ext uri="{FF2B5EF4-FFF2-40B4-BE49-F238E27FC236}">
                <a16:creationId xmlns:a16="http://schemas.microsoft.com/office/drawing/2014/main" id="{A0C4115C-516E-4019-9F23-68058EF81D47}"/>
              </a:ext>
            </a:extLst>
          </p:cNvPr>
          <p:cNvSpPr>
            <a:spLocks noGrp="1"/>
          </p:cNvSpPr>
          <p:nvPr>
            <p:ph sz="half" idx="2"/>
          </p:nvPr>
        </p:nvSpPr>
        <p:spPr>
          <a:xfrm>
            <a:off x="6461760" y="2103120"/>
            <a:ext cx="4663440" cy="3749040"/>
          </a:xfrm>
        </p:spPr>
        <p:txBody>
          <a:bodyPr>
            <a:normAutofit/>
          </a:bodyPr>
          <a:lstStyle/>
          <a:p>
            <a:pPr marL="0" indent="0">
              <a:lnSpc>
                <a:spcPct val="100000"/>
              </a:lnSpc>
              <a:buNone/>
            </a:pPr>
            <a:r>
              <a:rPr lang="en-US" sz="1600" dirty="0"/>
              <a:t>The first National Food Stamp program was established in 1939 to combat hunger during high unemployment</a:t>
            </a:r>
          </a:p>
          <a:p>
            <a:pPr marL="0" indent="0">
              <a:lnSpc>
                <a:spcPct val="100000"/>
              </a:lnSpc>
              <a:spcBef>
                <a:spcPts val="0"/>
              </a:spcBef>
              <a:buNone/>
            </a:pPr>
            <a:r>
              <a:rPr lang="en-US" sz="1100" dirty="0"/>
              <a:t>"</a:t>
            </a:r>
            <a:r>
              <a:rPr lang="en-US" sz="1100" i="1" dirty="0"/>
              <a:t>We got a picture of a gorge, with farm surpluses on one cliff and under-nourished city folks with outstretched hands on the other. We set out to find a practical way to build a bridge across that chasm</a:t>
            </a:r>
            <a:r>
              <a:rPr lang="en-US" sz="1100" dirty="0"/>
              <a:t>." Milo Perkins, the Food Stamp program’s first administrator</a:t>
            </a:r>
          </a:p>
          <a:p>
            <a:pPr marL="0" indent="0">
              <a:lnSpc>
                <a:spcPct val="100000"/>
              </a:lnSpc>
              <a:buNone/>
            </a:pPr>
            <a:r>
              <a:rPr lang="en-US" sz="1600" dirty="0"/>
              <a:t> Today: </a:t>
            </a:r>
          </a:p>
          <a:p>
            <a:pPr marL="0" indent="0">
              <a:lnSpc>
                <a:spcPct val="100000"/>
              </a:lnSpc>
              <a:buNone/>
            </a:pPr>
            <a:r>
              <a:rPr lang="en-US" sz="1600" dirty="0"/>
              <a:t>The United States federal government through the USDA - Department of Agriculture, supports Farmers and the Nutritional needs of children and adults through several meal programs that take advantage of fresh food and dairy products. </a:t>
            </a:r>
          </a:p>
        </p:txBody>
      </p:sp>
      <p:sp>
        <p:nvSpPr>
          <p:cNvPr id="12" name="Rectangle 11">
            <a:extLst>
              <a:ext uri="{FF2B5EF4-FFF2-40B4-BE49-F238E27FC236}">
                <a16:creationId xmlns:a16="http://schemas.microsoft.com/office/drawing/2014/main" id="{60D7289A-A440-4924-98EC-2020E73619F7}"/>
              </a:ext>
            </a:extLst>
          </p:cNvPr>
          <p:cNvSpPr/>
          <p:nvPr/>
        </p:nvSpPr>
        <p:spPr>
          <a:xfrm>
            <a:off x="6374674" y="783771"/>
            <a:ext cx="4750526" cy="106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Food Security</a:t>
            </a:r>
          </a:p>
        </p:txBody>
      </p:sp>
    </p:spTree>
    <p:extLst>
      <p:ext uri="{BB962C8B-B14F-4D97-AF65-F5344CB8AC3E}">
        <p14:creationId xmlns:p14="http://schemas.microsoft.com/office/powerpoint/2010/main" val="18352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3"/>
          </p:cNvPr>
          <p:cNvPicPr>
            <a:picLocks noChangeAspect="1"/>
          </p:cNvPicPr>
          <p:nvPr/>
        </p:nvPicPr>
        <p:blipFill>
          <a:blip r:embed="rId4"/>
          <a:stretch>
            <a:fillRect/>
          </a:stretch>
        </p:blipFill>
        <p:spPr>
          <a:xfrm>
            <a:off x="76200" y="0"/>
            <a:ext cx="1202055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5975-87ED-4A9C-B5CB-262A2E0F3906}"/>
              </a:ext>
            </a:extLst>
          </p:cNvPr>
          <p:cNvSpPr>
            <a:spLocks noGrp="1"/>
          </p:cNvSpPr>
          <p:nvPr>
            <p:ph type="title"/>
          </p:nvPr>
        </p:nvSpPr>
        <p:spPr/>
        <p:txBody>
          <a:bodyPr/>
          <a:lstStyle/>
          <a:p>
            <a:r>
              <a:rPr lang="en-US" dirty="0">
                <a:latin typeface="+mn-lt"/>
              </a:rPr>
              <a:t>USDA Food and Nutrition Service</a:t>
            </a:r>
            <a:br>
              <a:rPr lang="en-US" dirty="0">
                <a:latin typeface="+mn-lt"/>
              </a:rPr>
            </a:br>
            <a:r>
              <a:rPr lang="en-US" sz="2800" dirty="0">
                <a:latin typeface="+mn-lt"/>
              </a:rPr>
              <a:t>Federally assisted food programs</a:t>
            </a:r>
          </a:p>
        </p:txBody>
      </p:sp>
      <p:sp>
        <p:nvSpPr>
          <p:cNvPr id="3" name="Content Placeholder 2">
            <a:extLst>
              <a:ext uri="{FF2B5EF4-FFF2-40B4-BE49-F238E27FC236}">
                <a16:creationId xmlns:a16="http://schemas.microsoft.com/office/drawing/2014/main" id="{770A82F1-0CBD-4A4C-A646-09C9BC09A4FE}"/>
              </a:ext>
            </a:extLst>
          </p:cNvPr>
          <p:cNvSpPr>
            <a:spLocks noGrp="1"/>
          </p:cNvSpPr>
          <p:nvPr>
            <p:ph idx="1"/>
          </p:nvPr>
        </p:nvSpPr>
        <p:spPr/>
        <p:txBody>
          <a:bodyPr>
            <a:normAutofit fontScale="92500" lnSpcReduction="10000"/>
          </a:bodyPr>
          <a:lstStyle/>
          <a:p>
            <a:r>
              <a:rPr lang="en-US" b="1" dirty="0"/>
              <a:t>School Lunch program (NSLP) </a:t>
            </a:r>
            <a:r>
              <a:rPr lang="en-US" dirty="0"/>
              <a:t>established in 1946, with the National School Lunch Act providing nutritionally balanced, low-cost or free lunches to children each school day in public and nonprofit private schools and residential childcare institutions</a:t>
            </a:r>
          </a:p>
          <a:p>
            <a:r>
              <a:rPr lang="en-US" b="1" dirty="0"/>
              <a:t>School Breakfast Program (SBP) </a:t>
            </a:r>
            <a:r>
              <a:rPr lang="en-US" dirty="0"/>
              <a:t>provides reimbursement to states to operate nonprofit breakfast programs in schools and residential childcare institutions.</a:t>
            </a:r>
          </a:p>
          <a:p>
            <a:endParaRPr lang="en-US" dirty="0"/>
          </a:p>
          <a:p>
            <a:r>
              <a:rPr lang="en-US" b="1" dirty="0"/>
              <a:t>The Child and Adult Care Food Program (CACFP) </a:t>
            </a:r>
            <a:r>
              <a:rPr lang="en-US" dirty="0"/>
              <a:t>is a federal program that provides reimbursements for nutritious meals and snacks to eligible children and adults who are enrolled for care at participating childcare centers, day care homes, and adult day care centers.</a:t>
            </a:r>
          </a:p>
          <a:p>
            <a:endParaRPr lang="en-US" dirty="0"/>
          </a:p>
          <a:p>
            <a:r>
              <a:rPr lang="en-US" b="1" dirty="0"/>
              <a:t>The Special Milk Program (SMP) </a:t>
            </a:r>
            <a:r>
              <a:rPr lang="en-US" dirty="0"/>
              <a:t>provides milk to children in schools and childcare institutions who do not participate in other federal meal service programs.</a:t>
            </a:r>
          </a:p>
          <a:p>
            <a:pPr marL="0" indent="0">
              <a:buNone/>
            </a:pPr>
            <a:endParaRPr lang="en-US" dirty="0"/>
          </a:p>
          <a:p>
            <a:r>
              <a:rPr lang="en-US" sz="1000" i="1" dirty="0"/>
              <a:t>From &lt;</a:t>
            </a:r>
            <a:r>
              <a:rPr lang="en-US" sz="1000" i="1" dirty="0">
                <a:hlinkClick r:id="rId2"/>
              </a:rPr>
              <a:t>https://www.fns.usda.gov/cn</a:t>
            </a:r>
            <a:r>
              <a:rPr lang="en-US" sz="1000" i="1" dirty="0"/>
              <a:t>&gt; </a:t>
            </a:r>
            <a:endParaRPr lang="en-US" sz="1000" dirty="0"/>
          </a:p>
          <a:p>
            <a:endParaRPr lang="en-US" dirty="0"/>
          </a:p>
        </p:txBody>
      </p:sp>
    </p:spTree>
    <p:extLst>
      <p:ext uri="{BB962C8B-B14F-4D97-AF65-F5344CB8AC3E}">
        <p14:creationId xmlns:p14="http://schemas.microsoft.com/office/powerpoint/2010/main" val="190224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a:blip r:embed="rId3"/>
          <a:stretch>
            <a:fillRect/>
          </a:stretch>
        </p:blipFill>
        <p:spPr>
          <a:xfrm>
            <a:off x="85725" y="0"/>
            <a:ext cx="1202055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D122-6AE6-4852-B28E-6FD16154EAAB}"/>
              </a:ext>
            </a:extLst>
          </p:cNvPr>
          <p:cNvSpPr>
            <a:spLocks noGrp="1"/>
          </p:cNvSpPr>
          <p:nvPr>
            <p:ph type="title"/>
          </p:nvPr>
        </p:nvSpPr>
        <p:spPr>
          <a:xfrm>
            <a:off x="839788" y="457200"/>
            <a:ext cx="3932237" cy="1076325"/>
          </a:xfrm>
        </p:spPr>
        <p:txBody>
          <a:bodyPr/>
          <a:lstStyle/>
          <a:p>
            <a:r>
              <a:rPr lang="en-US" dirty="0"/>
              <a:t>Levels of distance from a Supermarket</a:t>
            </a:r>
          </a:p>
        </p:txBody>
      </p:sp>
      <p:pic>
        <p:nvPicPr>
          <p:cNvPr id="6" name="Content Placeholder 5" descr="A screenshot of a cell phone&#10;&#10;Description automatically generated">
            <a:extLst>
              <a:ext uri="{FF2B5EF4-FFF2-40B4-BE49-F238E27FC236}">
                <a16:creationId xmlns:a16="http://schemas.microsoft.com/office/drawing/2014/main" id="{56082302-19AF-4251-B222-C0080F217BC1}"/>
              </a:ext>
            </a:extLst>
          </p:cNvPr>
          <p:cNvPicPr>
            <a:picLocks noGrp="1" noChangeAspect="1"/>
          </p:cNvPicPr>
          <p:nvPr>
            <p:ph idx="1"/>
          </p:nvPr>
        </p:nvPicPr>
        <p:blipFill>
          <a:blip r:embed="rId2"/>
          <a:stretch>
            <a:fillRect/>
          </a:stretch>
        </p:blipFill>
        <p:spPr>
          <a:xfrm>
            <a:off x="5153025" y="457201"/>
            <a:ext cx="6305550" cy="5337097"/>
          </a:xfrm>
        </p:spPr>
      </p:pic>
      <p:sp>
        <p:nvSpPr>
          <p:cNvPr id="4" name="Text Placeholder 3">
            <a:extLst>
              <a:ext uri="{FF2B5EF4-FFF2-40B4-BE49-F238E27FC236}">
                <a16:creationId xmlns:a16="http://schemas.microsoft.com/office/drawing/2014/main" id="{C1670A25-C13E-454E-9639-03FCBBFCB659}"/>
              </a:ext>
            </a:extLst>
          </p:cNvPr>
          <p:cNvSpPr>
            <a:spLocks noGrp="1"/>
          </p:cNvSpPr>
          <p:nvPr>
            <p:ph type="body" sz="half" idx="2"/>
          </p:nvPr>
        </p:nvSpPr>
        <p:spPr>
          <a:xfrm>
            <a:off x="839788" y="1609725"/>
            <a:ext cx="3932237" cy="3895725"/>
          </a:xfrm>
        </p:spPr>
        <p:txBody>
          <a:bodyPr/>
          <a:lstStyle/>
          <a:p>
            <a:r>
              <a:rPr lang="en-US" sz="1800" dirty="0"/>
              <a:t>Low Access Census Tracts</a:t>
            </a:r>
          </a:p>
          <a:p>
            <a:pPr marL="285750" indent="-285750">
              <a:buFont typeface="Arial" panose="020B0604020202020204" pitchFamily="34" charset="0"/>
              <a:buChar char="•"/>
            </a:pPr>
            <a:r>
              <a:rPr lang="en-US" dirty="0"/>
              <a:t>General Population Count and </a:t>
            </a:r>
          </a:p>
          <a:p>
            <a:pPr marL="285750" indent="-285750">
              <a:buFont typeface="Arial" panose="020B0604020202020204" pitchFamily="34" charset="0"/>
              <a:buChar char="•"/>
            </a:pPr>
            <a:r>
              <a:rPr lang="en-US" dirty="0"/>
              <a:t>Low Income Population Count</a:t>
            </a:r>
          </a:p>
          <a:p>
            <a:pPr marL="285750" indent="-285750">
              <a:buFont typeface="Arial" panose="020B0604020202020204" pitchFamily="34" charset="0"/>
              <a:buChar char="•"/>
            </a:pPr>
            <a:endParaRPr lang="en-US" dirty="0"/>
          </a:p>
          <a:p>
            <a:r>
              <a:rPr lang="en-US" sz="2000" dirty="0"/>
              <a:t>Any distance from Food source</a:t>
            </a:r>
          </a:p>
          <a:p>
            <a:pPr marL="285750" indent="-285750">
              <a:buFont typeface="Arial" panose="020B0604020202020204" pitchFamily="34" charset="0"/>
              <a:buChar char="•"/>
            </a:pPr>
            <a:r>
              <a:rPr lang="en-US" dirty="0"/>
              <a:t>Poverty Rate</a:t>
            </a:r>
          </a:p>
          <a:p>
            <a:pPr marL="285750" indent="-285750">
              <a:buFont typeface="Arial" panose="020B0604020202020204" pitchFamily="34" charset="0"/>
              <a:buChar char="•"/>
            </a:pPr>
            <a:r>
              <a:rPr lang="en-US" dirty="0"/>
              <a:t>Low Income</a:t>
            </a:r>
          </a:p>
          <a:p>
            <a:r>
              <a:rPr lang="en-US" sz="2000" dirty="0"/>
              <a:t>SNAP Recipients</a:t>
            </a:r>
          </a:p>
          <a:p>
            <a:pPr marL="285750" indent="-285750">
              <a:buFont typeface="Arial" panose="020B0604020202020204" pitchFamily="34" charset="0"/>
              <a:buChar char="•"/>
            </a:pPr>
            <a:r>
              <a:rPr lang="en-US" dirty="0"/>
              <a:t>Housing units one mile</a:t>
            </a:r>
          </a:p>
          <a:p>
            <a:pPr marL="285750" indent="-285750">
              <a:buFont typeface="Arial" panose="020B0604020202020204" pitchFamily="34" charset="0"/>
              <a:buChar char="•"/>
            </a:pPr>
            <a:r>
              <a:rPr lang="en-US" dirty="0"/>
              <a:t>Housing units half mile</a:t>
            </a:r>
          </a:p>
          <a:p>
            <a:endParaRPr lang="en-US" dirty="0"/>
          </a:p>
        </p:txBody>
      </p:sp>
      <p:graphicFrame>
        <p:nvGraphicFramePr>
          <p:cNvPr id="8" name="Table 7">
            <a:extLst>
              <a:ext uri="{FF2B5EF4-FFF2-40B4-BE49-F238E27FC236}">
                <a16:creationId xmlns:a16="http://schemas.microsoft.com/office/drawing/2014/main" id="{1F8369A4-6E5E-43B2-9B12-B1FE5A7B73A1}"/>
              </a:ext>
            </a:extLst>
          </p:cNvPr>
          <p:cNvGraphicFramePr>
            <a:graphicFrameLocks noGrp="1"/>
          </p:cNvGraphicFramePr>
          <p:nvPr/>
        </p:nvGraphicFramePr>
        <p:xfrm>
          <a:off x="839787" y="5661771"/>
          <a:ext cx="10618787" cy="1159380"/>
        </p:xfrm>
        <a:graphic>
          <a:graphicData uri="http://schemas.openxmlformats.org/drawingml/2006/table">
            <a:tbl>
              <a:tblPr>
                <a:tableStyleId>{5C22544A-7EE6-4342-B048-85BDC9FD1C3A}</a:tableStyleId>
              </a:tblPr>
              <a:tblGrid>
                <a:gridCol w="1021931">
                  <a:extLst>
                    <a:ext uri="{9D8B030D-6E8A-4147-A177-3AD203B41FA5}">
                      <a16:colId xmlns:a16="http://schemas.microsoft.com/office/drawing/2014/main" val="1649077226"/>
                    </a:ext>
                  </a:extLst>
                </a:gridCol>
                <a:gridCol w="4830944">
                  <a:extLst>
                    <a:ext uri="{9D8B030D-6E8A-4147-A177-3AD203B41FA5}">
                      <a16:colId xmlns:a16="http://schemas.microsoft.com/office/drawing/2014/main" val="1547779977"/>
                    </a:ext>
                  </a:extLst>
                </a:gridCol>
                <a:gridCol w="4765912">
                  <a:extLst>
                    <a:ext uri="{9D8B030D-6E8A-4147-A177-3AD203B41FA5}">
                      <a16:colId xmlns:a16="http://schemas.microsoft.com/office/drawing/2014/main" val="3043773858"/>
                    </a:ext>
                  </a:extLst>
                </a:gridCol>
              </a:tblGrid>
              <a:tr h="96462">
                <a:tc>
                  <a:txBody>
                    <a:bodyPr/>
                    <a:lstStyle/>
                    <a:p>
                      <a:pPr algn="l" fontAlgn="b"/>
                      <a:r>
                        <a:rPr lang="en-US" sz="800" u="none" strike="noStrike">
                          <a:effectLst/>
                        </a:rPr>
                        <a:t>Field</a:t>
                      </a:r>
                      <a:endParaRPr lang="en-US" sz="800" b="1"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LongName</a:t>
                      </a:r>
                      <a:endParaRPr lang="en-US" sz="800" b="1"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Description</a:t>
                      </a:r>
                      <a:endParaRPr lang="en-US" sz="800" b="1"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2693013638"/>
                  </a:ext>
                </a:extLst>
              </a:tr>
              <a:tr h="96462">
                <a:tc>
                  <a:txBody>
                    <a:bodyPr/>
                    <a:lstStyle/>
                    <a:p>
                      <a:pPr algn="l" fontAlgn="b"/>
                      <a:r>
                        <a:rPr lang="en-US" sz="800" u="none" strike="noStrike">
                          <a:effectLst/>
                        </a:rPr>
                        <a:t>LAPOP1_10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764817627"/>
                  </a:ext>
                </a:extLst>
              </a:tr>
              <a:tr h="96462">
                <a:tc>
                  <a:txBody>
                    <a:bodyPr/>
                    <a:lstStyle/>
                    <a:p>
                      <a:pPr algn="l" fontAlgn="b"/>
                      <a:r>
                        <a:rPr lang="en-US" sz="800" u="none" strike="noStrike">
                          <a:effectLst/>
                        </a:rPr>
                        <a:t>LAPOP05_10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1/2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Population count beyond 1/2 mile for urban areas or 10 miles for rural areas from supermarket</a:t>
                      </a:r>
                      <a:endParaRPr lang="en-US" sz="800" b="0" i="0" u="none" strike="noStrike" dirty="0">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493634359"/>
                  </a:ext>
                </a:extLst>
              </a:tr>
              <a:tr h="96462">
                <a:tc>
                  <a:txBody>
                    <a:bodyPr/>
                    <a:lstStyle/>
                    <a:p>
                      <a:pPr algn="l" fontAlgn="b"/>
                      <a:r>
                        <a:rPr lang="en-US" sz="800" u="none" strike="noStrike">
                          <a:effectLst/>
                        </a:rPr>
                        <a:t>LAPOP1_20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Low access, population at 1 mile for urban areas and 20 miles for rural areas, number</a:t>
                      </a:r>
                      <a:endParaRPr lang="en-US" sz="800" b="0" i="0" u="none" strike="noStrike" dirty="0">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 mile for urban areas or 20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503260241"/>
                  </a:ext>
                </a:extLst>
              </a:tr>
              <a:tr h="96462">
                <a:tc>
                  <a:txBody>
                    <a:bodyPr/>
                    <a:lstStyle/>
                    <a:p>
                      <a:pPr algn="l" fontAlgn="b"/>
                      <a:r>
                        <a:rPr lang="en-US" sz="800" u="none" strike="noStrike">
                          <a:effectLst/>
                        </a:rPr>
                        <a:t>LALOWI1_10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Low access, low-income population at 1 mile for urban areas and 10 miles for rural areas, number</a:t>
                      </a:r>
                      <a:endParaRPr lang="en-US" sz="800" b="0" i="0" u="none" strike="noStrike" dirty="0">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2795675958"/>
                  </a:ext>
                </a:extLst>
              </a:tr>
              <a:tr h="96462">
                <a:tc>
                  <a:txBody>
                    <a:bodyPr/>
                    <a:lstStyle/>
                    <a:p>
                      <a:pPr algn="l" fontAlgn="b"/>
                      <a:r>
                        <a:rPr lang="en-US" sz="800" u="none" strike="noStrike">
                          <a:effectLst/>
                        </a:rPr>
                        <a:t>LALOWI05_10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low-income population at 1/2 mile for urban areas and 10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1/2 mile for urban areas or 10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4141619270"/>
                  </a:ext>
                </a:extLst>
              </a:tr>
              <a:tr h="96462">
                <a:tc>
                  <a:txBody>
                    <a:bodyPr/>
                    <a:lstStyle/>
                    <a:p>
                      <a:pPr algn="l" fontAlgn="b"/>
                      <a:r>
                        <a:rPr lang="en-US" sz="800" u="none" strike="noStrike">
                          <a:effectLst/>
                        </a:rPr>
                        <a:t>LALOWI1_20</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low-income population at 1 mile for urban areas and 20 miles for rural areas,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income population count beyond 1 mile for urban areas or 20 miles for rural areas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960632915"/>
                  </a:ext>
                </a:extLst>
              </a:tr>
              <a:tr h="96462">
                <a:tc>
                  <a:txBody>
                    <a:bodyPr/>
                    <a:lstStyle/>
                    <a:p>
                      <a:pPr algn="l" fontAlgn="b"/>
                      <a:r>
                        <a:rPr lang="en-US" sz="800" u="none" strike="noStrike">
                          <a:effectLst/>
                        </a:rPr>
                        <a:t>lapophalf</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population at 1/2 mile,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Population count beyond 1/2 mile from supermarket</a:t>
                      </a:r>
                      <a:endParaRPr lang="en-US" sz="800" b="0" i="0" u="none" strike="noStrike">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3031561577"/>
                  </a:ext>
                </a:extLst>
              </a:tr>
              <a:tr h="96462">
                <a:tc>
                  <a:txBody>
                    <a:bodyPr/>
                    <a:lstStyle/>
                    <a:p>
                      <a:pPr algn="l" fontAlgn="b"/>
                      <a:r>
                        <a:rPr lang="en-US" sz="800" u="none" strike="noStrike">
                          <a:effectLst/>
                        </a:rPr>
                        <a:t>lasnap1</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a:effectLst/>
                        </a:rPr>
                        <a:t>Low access, housing units receiving SNAP benefits at 1 mile, number</a:t>
                      </a:r>
                      <a:endParaRPr lang="en-US" sz="800" b="0" i="0" u="none" strike="noStrike">
                        <a:solidFill>
                          <a:srgbClr val="000000"/>
                        </a:solidFill>
                        <a:effectLst/>
                        <a:latin typeface="Calibri" panose="020F0502020204030204" pitchFamily="34" charset="0"/>
                      </a:endParaRPr>
                    </a:p>
                  </a:txBody>
                  <a:tcPr marL="6900" marR="6900" marT="6900" marB="0" anchor="b"/>
                </a:tc>
                <a:tc>
                  <a:txBody>
                    <a:bodyPr/>
                    <a:lstStyle/>
                    <a:p>
                      <a:pPr algn="l" fontAlgn="b"/>
                      <a:r>
                        <a:rPr lang="en-US" sz="800" u="none" strike="noStrike" dirty="0">
                          <a:effectLst/>
                        </a:rPr>
                        <a:t>Housing units receiving SNAP benefits count beyond 1 mile from supermarket</a:t>
                      </a:r>
                      <a:endParaRPr lang="en-US" sz="800" b="0" i="0" u="none" strike="noStrike" dirty="0">
                        <a:solidFill>
                          <a:srgbClr val="000000"/>
                        </a:solidFill>
                        <a:effectLst/>
                        <a:latin typeface="Calibri" panose="020F0502020204030204" pitchFamily="34" charset="0"/>
                      </a:endParaRPr>
                    </a:p>
                  </a:txBody>
                  <a:tcPr marL="6900" marR="6900" marT="6900" marB="0" anchor="b"/>
                </a:tc>
                <a:extLst>
                  <a:ext uri="{0D108BD9-81ED-4DB2-BD59-A6C34878D82A}">
                    <a16:rowId xmlns:a16="http://schemas.microsoft.com/office/drawing/2014/main" val="1128685261"/>
                  </a:ext>
                </a:extLst>
              </a:tr>
            </a:tbl>
          </a:graphicData>
        </a:graphic>
      </p:graphicFrame>
    </p:spTree>
    <p:extLst>
      <p:ext uri="{BB962C8B-B14F-4D97-AF65-F5344CB8AC3E}">
        <p14:creationId xmlns:p14="http://schemas.microsoft.com/office/powerpoint/2010/main" val="1862069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1246</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Century Gothic</vt:lpstr>
      <vt:lpstr>Consolas</vt:lpstr>
      <vt:lpstr>Garamond</vt:lpstr>
      <vt:lpstr>Wingdings</vt:lpstr>
      <vt:lpstr>SavonVTI</vt:lpstr>
      <vt:lpstr>Custom Design</vt:lpstr>
      <vt:lpstr>Hunger in America</vt:lpstr>
      <vt:lpstr>Capstone project</vt:lpstr>
      <vt:lpstr>Hunger in America – content &amp; methods</vt:lpstr>
      <vt:lpstr>PowerPoint Presentation</vt:lpstr>
      <vt:lpstr>PowerPoint Presentation</vt:lpstr>
      <vt:lpstr>PowerPoint Presentation</vt:lpstr>
      <vt:lpstr>USDA Food and Nutrition Service Federally assisted food programs</vt:lpstr>
      <vt:lpstr>PowerPoint Presentation</vt:lpstr>
      <vt:lpstr>Levels of distance from a Supermarket</vt:lpstr>
      <vt:lpstr>PowerPoint Presentation</vt:lpstr>
      <vt:lpstr>PowerPoint Presentation</vt:lpstr>
      <vt:lpstr>Poverty and Median Family Income</vt:lpstr>
      <vt:lpstr>Sources, further research</vt:lpstr>
      <vt:lpstr>PowerPoint Presentation</vt:lpstr>
      <vt:lpstr>     Future study         Food Supply and Nutrition   The fight against hunger in the United States will be impacted by the availability of nutritious foods for reasonable costs.   Genetically engineered crops in the US –  2000 to 2019   GE varieties of corn, soybeans and cotton are genetically modified to enhance nutrition, increase production, and reduce waste due to pests or transportation.    New manufacturing techniques give plant-based “burgers” a taste more closely resembling real meat.    https://www.ers.usda.gov/topics/farm-practices-management/biotechnology/  </vt:lpstr>
      <vt:lpstr>Demographics from the 2010 Census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2020-06-20T05:39:51Z</dcterms:created>
  <dcterms:modified xsi:type="dcterms:W3CDTF">2020-06-20T06:50:19Z</dcterms:modified>
</cp:coreProperties>
</file>