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0" r:id="rId3"/>
  </p:sldMasterIdLst>
  <p:sldIdLst>
    <p:sldId id="256" r:id="rId4"/>
    <p:sldId id="279" r:id="rId5"/>
    <p:sldId id="275" r:id="rId6"/>
    <p:sldId id="264" r:id="rId7"/>
    <p:sldId id="272" r:id="rId8"/>
    <p:sldId id="273"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3D29-6758-49C0-9E03-CEBF3A44A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EAEDE3-39E5-498C-9C6B-16188AF01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6F495E-BA7D-47C0-851E-A3CDDEB5F92F}"/>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5" name="Footer Placeholder 4">
            <a:extLst>
              <a:ext uri="{FF2B5EF4-FFF2-40B4-BE49-F238E27FC236}">
                <a16:creationId xmlns:a16="http://schemas.microsoft.com/office/drawing/2014/main" id="{55CB5ED6-EB0A-4AD7-A138-5C2B194C1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DF2A5-DF1B-4A9F-8D42-183B2AB03B71}"/>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328750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6C96-094D-4BFE-8291-864214EA95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82E57A-9C44-4FDD-BCA7-FF45D835D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DE724-E4CF-4137-9226-AE565EB63784}"/>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5" name="Footer Placeholder 4">
            <a:extLst>
              <a:ext uri="{FF2B5EF4-FFF2-40B4-BE49-F238E27FC236}">
                <a16:creationId xmlns:a16="http://schemas.microsoft.com/office/drawing/2014/main" id="{2C28C6F5-811C-458D-8C60-B742A006C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2D996-994F-4C8D-9763-B59ADE33B331}"/>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62016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EC4BB-1CA4-4DF1-83C1-C879A463F0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FF318B-C71E-435B-941C-6FB29DB19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00996-8A93-4662-AED2-825618F90BF2}"/>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5" name="Footer Placeholder 4">
            <a:extLst>
              <a:ext uri="{FF2B5EF4-FFF2-40B4-BE49-F238E27FC236}">
                <a16:creationId xmlns:a16="http://schemas.microsoft.com/office/drawing/2014/main" id="{AE1E5521-6878-46CD-858D-D46D961E4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AA56D-752C-4E78-BF35-C3BD543DA471}"/>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244212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90745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1627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37941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2125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3831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51386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8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2251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85AF-F068-4320-9228-B202A1B33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D73FDB-8620-4740-A973-900433645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A4358-EF01-45CB-AB35-D73554937E12}"/>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5" name="Footer Placeholder 4">
            <a:extLst>
              <a:ext uri="{FF2B5EF4-FFF2-40B4-BE49-F238E27FC236}">
                <a16:creationId xmlns:a16="http://schemas.microsoft.com/office/drawing/2014/main" id="{C9BD1B90-BDE6-4F80-AC9E-51FB8EFFF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7B7A5-E5A8-46CC-A3D2-05B56C7AA79F}"/>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871707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9192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65731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901885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23673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09047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43136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612504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556992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859469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7982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71B4-319D-4D9A-B1B0-D4CC3F3FF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80E3D8-54AC-4CBB-B1A4-7C15ECAC8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A5921-CDF9-4471-9790-A4B14A50F348}"/>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5" name="Footer Placeholder 4">
            <a:extLst>
              <a:ext uri="{FF2B5EF4-FFF2-40B4-BE49-F238E27FC236}">
                <a16:creationId xmlns:a16="http://schemas.microsoft.com/office/drawing/2014/main" id="{C8394CA2-7743-47C5-83E5-72F96807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17073-627F-41B3-AD2A-19DCF71B946F}"/>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30218291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28791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6/19/2020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5117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7678-BAF8-45A9-B02C-E819C46FD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BDD81-D55F-42FD-B001-642C4EF142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9220A9-8FEC-4148-AEF6-42F9E6B582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A038C7-53D4-477A-9FD7-A912CA3E2900}"/>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6" name="Footer Placeholder 5">
            <a:extLst>
              <a:ext uri="{FF2B5EF4-FFF2-40B4-BE49-F238E27FC236}">
                <a16:creationId xmlns:a16="http://schemas.microsoft.com/office/drawing/2014/main" id="{BB359E4E-76B4-4699-B2D9-692A09AE5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8D61D-0ED0-47E0-BEB1-DF84C80CA849}"/>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19206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28D5-9B1B-4E63-A0EB-14E970AE02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B25943-797F-404B-82F1-E355B1019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88C5C-84A4-4D74-8E39-5B2704AD3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71FCC-B0E9-4C5B-9042-FA7C5833E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5FB9A-A4CC-470A-873E-B0E82227B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27A975-2B2C-4364-8ACB-98430619E9EF}"/>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8" name="Footer Placeholder 7">
            <a:extLst>
              <a:ext uri="{FF2B5EF4-FFF2-40B4-BE49-F238E27FC236}">
                <a16:creationId xmlns:a16="http://schemas.microsoft.com/office/drawing/2014/main" id="{17DA45FE-0069-4B7E-BD8A-09B0722436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D12C76-871C-43C1-ACF5-C4F84C43F8D5}"/>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416449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827E-0266-40DA-97CF-BD8211C113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56359-6141-4CF1-A34C-56FE86A623CC}"/>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4" name="Footer Placeholder 3">
            <a:extLst>
              <a:ext uri="{FF2B5EF4-FFF2-40B4-BE49-F238E27FC236}">
                <a16:creationId xmlns:a16="http://schemas.microsoft.com/office/drawing/2014/main" id="{2A63B4D9-750E-4413-8793-1757EE209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6AF2C9-9ABE-47F0-A7B4-D9AF8294D650}"/>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375758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80ADCE-204F-43B1-B6C5-8566CD6FDA70}"/>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3" name="Footer Placeholder 2">
            <a:extLst>
              <a:ext uri="{FF2B5EF4-FFF2-40B4-BE49-F238E27FC236}">
                <a16:creationId xmlns:a16="http://schemas.microsoft.com/office/drawing/2014/main" id="{4533E8B5-1885-4F4B-8189-4535BBD6DA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FF316-660A-4EE0-83EB-1D84AB7CEF3C}"/>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65411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3361-C378-4FEE-96AD-3B65C520E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A91FA1-4A5F-4CC0-ABC4-DC95D48B8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AE821E-0A6F-4575-9109-8A44C46E4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DDEB6-AF07-4739-939E-AF1E575FDCE7}"/>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6" name="Footer Placeholder 5">
            <a:extLst>
              <a:ext uri="{FF2B5EF4-FFF2-40B4-BE49-F238E27FC236}">
                <a16:creationId xmlns:a16="http://schemas.microsoft.com/office/drawing/2014/main" id="{DB26A8CA-EBA0-44E7-8E54-4E133659F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ACEE4-BCBA-48C5-BF95-516011F8DA4D}"/>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309660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AD43-0CCE-4D63-BC51-016A36B42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A11EAE-7CF7-4E18-ACBF-5B6E0E157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873D34-6006-4866-A5D2-15381B432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43D18-4B57-4BB4-A261-AC980F971BFF}"/>
              </a:ext>
            </a:extLst>
          </p:cNvPr>
          <p:cNvSpPr>
            <a:spLocks noGrp="1"/>
          </p:cNvSpPr>
          <p:nvPr>
            <p:ph type="dt" sz="half" idx="10"/>
          </p:nvPr>
        </p:nvSpPr>
        <p:spPr/>
        <p:txBody>
          <a:bodyPr/>
          <a:lstStyle/>
          <a:p>
            <a:fld id="{BE11CC1C-6C5E-4DAB-8B53-615825EEC554}" type="datetimeFigureOut">
              <a:rPr lang="en-US" smtClean="0"/>
              <a:t>6/19/2020</a:t>
            </a:fld>
            <a:endParaRPr lang="en-US"/>
          </a:p>
        </p:txBody>
      </p:sp>
      <p:sp>
        <p:nvSpPr>
          <p:cNvPr id="6" name="Footer Placeholder 5">
            <a:extLst>
              <a:ext uri="{FF2B5EF4-FFF2-40B4-BE49-F238E27FC236}">
                <a16:creationId xmlns:a16="http://schemas.microsoft.com/office/drawing/2014/main" id="{D26B37E9-AEEE-4CED-A458-5511126AD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0FD32-0632-4732-9D12-C8BDC18B2F9E}"/>
              </a:ext>
            </a:extLst>
          </p:cNvPr>
          <p:cNvSpPr>
            <a:spLocks noGrp="1"/>
          </p:cNvSpPr>
          <p:nvPr>
            <p:ph type="sldNum" sz="quarter" idx="12"/>
          </p:nvPr>
        </p:nvSpPr>
        <p:spPr/>
        <p:txBody>
          <a:bodyPr/>
          <a:lstStyle/>
          <a:p>
            <a:fld id="{8CCEA6BF-EBEC-4FE6-864D-283CACD89163}" type="slidenum">
              <a:rPr lang="en-US" smtClean="0"/>
              <a:t>‹#›</a:t>
            </a:fld>
            <a:endParaRPr lang="en-US"/>
          </a:p>
        </p:txBody>
      </p:sp>
    </p:spTree>
    <p:extLst>
      <p:ext uri="{BB962C8B-B14F-4D97-AF65-F5344CB8AC3E}">
        <p14:creationId xmlns:p14="http://schemas.microsoft.com/office/powerpoint/2010/main" val="263993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DB313-6FDC-4E7C-B463-FA9DF45FC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52CF2C-6F60-49AC-8F60-D7643F455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34D5B-D4E1-432B-9E3C-A9040D375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1CC1C-6C5E-4DAB-8B53-615825EEC554}" type="datetimeFigureOut">
              <a:rPr lang="en-US" smtClean="0"/>
              <a:t>6/19/2020</a:t>
            </a:fld>
            <a:endParaRPr lang="en-US"/>
          </a:p>
        </p:txBody>
      </p:sp>
      <p:sp>
        <p:nvSpPr>
          <p:cNvPr id="5" name="Footer Placeholder 4">
            <a:extLst>
              <a:ext uri="{FF2B5EF4-FFF2-40B4-BE49-F238E27FC236}">
                <a16:creationId xmlns:a16="http://schemas.microsoft.com/office/drawing/2014/main" id="{A39E0194-3971-455F-93C8-40109CAAD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710C25-C26A-4413-A7A5-A127A6976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A6BF-EBEC-4FE6-864D-283CACD89163}" type="slidenum">
              <a:rPr lang="en-US" smtClean="0"/>
              <a:t>‹#›</a:t>
            </a:fld>
            <a:endParaRPr lang="en-US"/>
          </a:p>
        </p:txBody>
      </p:sp>
    </p:spTree>
    <p:extLst>
      <p:ext uri="{BB962C8B-B14F-4D97-AF65-F5344CB8AC3E}">
        <p14:creationId xmlns:p14="http://schemas.microsoft.com/office/powerpoint/2010/main" val="397332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472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6/19/2020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6305849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public.tableau.com/profile/annrumsey#!/vizhome/Capstone-Tableauportion/HungerintheUS?publish=yes" TargetMode="External"/><Relationship Id="rId1" Type="http://schemas.openxmlformats.org/officeDocument/2006/relationships/slideLayout" Target="../slideLayouts/slideLayout19.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hyperlink" Target="https://www.fns.usda.gov/sbp/school-breakfast-program" TargetMode="External"/><Relationship Id="rId2" Type="http://schemas.openxmlformats.org/officeDocument/2006/relationships/hyperlink" Target="https://www.fns.usda.gov/nslp/national-school-lunch-program" TargetMode="External"/><Relationship Id="rId1" Type="http://schemas.openxmlformats.org/officeDocument/2006/relationships/slideLayout" Target="../slideLayouts/slideLayout13.xml"/><Relationship Id="rId5" Type="http://schemas.openxmlformats.org/officeDocument/2006/relationships/hyperlink" Target="https://www.fns.usda.gov/cn" TargetMode="External"/><Relationship Id="rId4" Type="http://schemas.openxmlformats.org/officeDocument/2006/relationships/hyperlink" Target="https://www.fns.usda.gov/sfsp/summer-food-service-progra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ns.usda.gov/nslp/national-school-lunch-program" TargetMode="External"/><Relationship Id="rId2" Type="http://schemas.openxmlformats.org/officeDocument/2006/relationships/hyperlink" Target="https://www.fns.usda.gov/smp/special-milk-program" TargetMode="External"/><Relationship Id="rId1" Type="http://schemas.openxmlformats.org/officeDocument/2006/relationships/slideLayout" Target="../slideLayouts/slideLayout13.xml"/><Relationship Id="rId5" Type="http://schemas.openxmlformats.org/officeDocument/2006/relationships/hyperlink" Target="https://www.fns.usda.gov/cacfp" TargetMode="External"/><Relationship Id="rId4" Type="http://schemas.openxmlformats.org/officeDocument/2006/relationships/hyperlink" Target="https://www.fns.usda.gov/sbp/school-breakfast-progra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C455-1708-4D5A-A361-B45918B37444}"/>
              </a:ext>
            </a:extLst>
          </p:cNvPr>
          <p:cNvSpPr>
            <a:spLocks noGrp="1"/>
          </p:cNvSpPr>
          <p:nvPr>
            <p:ph type="ctrTitle"/>
          </p:nvPr>
        </p:nvSpPr>
        <p:spPr/>
        <p:txBody>
          <a:bodyPr/>
          <a:lstStyle/>
          <a:p>
            <a:r>
              <a:rPr lang="en-US" dirty="0"/>
              <a:t>Capstone extra slides</a:t>
            </a:r>
          </a:p>
        </p:txBody>
      </p:sp>
      <p:sp>
        <p:nvSpPr>
          <p:cNvPr id="3" name="Subtitle 2">
            <a:extLst>
              <a:ext uri="{FF2B5EF4-FFF2-40B4-BE49-F238E27FC236}">
                <a16:creationId xmlns:a16="http://schemas.microsoft.com/office/drawing/2014/main" id="{FDB656D4-D765-4EC4-A528-30497130E7D8}"/>
              </a:ext>
            </a:extLst>
          </p:cNvPr>
          <p:cNvSpPr>
            <a:spLocks noGrp="1"/>
          </p:cNvSpPr>
          <p:nvPr>
            <p:ph type="subTitle" idx="1"/>
          </p:nvPr>
        </p:nvSpPr>
        <p:spPr/>
        <p:txBody>
          <a:bodyPr/>
          <a:lstStyle/>
          <a:p>
            <a:r>
              <a:rPr lang="en-US" dirty="0"/>
              <a:t>Created, edited, not used in presentation </a:t>
            </a:r>
          </a:p>
          <a:p>
            <a:r>
              <a:rPr lang="en-US" dirty="0"/>
              <a:t>(additional unused slides in the Tableau and Power BI extracts)</a:t>
            </a:r>
          </a:p>
        </p:txBody>
      </p:sp>
    </p:spTree>
    <p:extLst>
      <p:ext uri="{BB962C8B-B14F-4D97-AF65-F5344CB8AC3E}">
        <p14:creationId xmlns:p14="http://schemas.microsoft.com/office/powerpoint/2010/main" val="428191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screenshot of a social media post&#10;&#10;Description automatically generated">
            <a:extLst>
              <a:ext uri="{FF2B5EF4-FFF2-40B4-BE49-F238E27FC236}">
                <a16:creationId xmlns:a16="http://schemas.microsoft.com/office/drawing/2014/main" id="{DF880F5C-2DCD-4F42-85D8-1C026324D012}"/>
              </a:ext>
            </a:extLst>
          </p:cNvPr>
          <p:cNvPicPr>
            <a:picLocks noGrp="1" noChangeAspect="1"/>
          </p:cNvPicPr>
          <p:nvPr>
            <p:ph type="pic" idx="4294967295"/>
          </p:nvPr>
        </p:nvPicPr>
        <p:blipFill>
          <a:blip r:embed="rId2"/>
          <a:stretch>
            <a:fillRect/>
          </a:stretch>
        </p:blipFill>
        <p:spPr>
          <a:xfrm>
            <a:off x="575357" y="458273"/>
            <a:ext cx="4539568" cy="5941453"/>
          </a:xfrm>
        </p:spPr>
      </p:pic>
      <p:sp>
        <p:nvSpPr>
          <p:cNvPr id="19" name="Content Placeholder 2">
            <a:extLst>
              <a:ext uri="{FF2B5EF4-FFF2-40B4-BE49-F238E27FC236}">
                <a16:creationId xmlns:a16="http://schemas.microsoft.com/office/drawing/2014/main" id="{DC4FCB35-DCDF-4E0E-94D9-6DBA650B4592}"/>
              </a:ext>
            </a:extLst>
          </p:cNvPr>
          <p:cNvSpPr txBox="1">
            <a:spLocks/>
          </p:cNvSpPr>
          <p:nvPr/>
        </p:nvSpPr>
        <p:spPr>
          <a:xfrm>
            <a:off x="5307106" y="1649506"/>
            <a:ext cx="6309537" cy="4750220"/>
          </a:xfrm>
          <a:prstGeom prst="rect">
            <a:avLst/>
          </a:prstGeom>
        </p:spPr>
        <p:txBody>
          <a:bodyP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mn-cs"/>
              </a:rPr>
              <a:t>NSLP - </a:t>
            </a: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mn-cs"/>
              </a:rPr>
              <a:t>Nearly 100,000 schools/institutions serve school lunches to 29.8 million students each day,</a:t>
            </a: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mn-cs"/>
              </a:rPr>
              <a:t>SBP - </a:t>
            </a: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mn-cs"/>
              </a:rPr>
              <a:t>Over 90,000 schools/institutions serve school breakfasts to 14.71 million students each day,</a:t>
            </a: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1" i="0" u="none" strike="noStrike" kern="1200" cap="none" spc="0" normalizeH="0" baseline="0" noProof="0" dirty="0">
                <a:ln>
                  <a:noFill/>
                </a:ln>
                <a:solidFill>
                  <a:srgbClr val="007A5C"/>
                </a:solidFill>
                <a:effectLst/>
                <a:uLnTx/>
                <a:uFillTx/>
                <a:latin typeface="Segoe UI Light" panose="020B0502040204020203" pitchFamily="34" charset="0"/>
                <a:ea typeface="+mn-ea"/>
                <a:cs typeface="+mn-cs"/>
              </a:rPr>
              <a:t>Reimbursement Rates for the 2019-20 School Year:</a:t>
            </a: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Free School Lunch $3.41 (avg cost to produce $3.81)</a:t>
            </a: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20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Free School Breakfast $1.84 (avg cost to produce $2.72)</a:t>
            </a: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endPar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endParaRP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These programs are accumulating debt from both the cost of producing meals (45% Labor / Benefits) and from children unable to pay the subsidized cost if ineligible for free meals. </a:t>
            </a: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br>
              <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br>
            <a:r>
              <a:rPr kumimoji="0" lang="en-US" sz="1500" b="0"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https://schoolnutrition.org/AboutSchoolMeals/SchoolMealTrendsStats/</a:t>
            </a:r>
          </a:p>
          <a:p>
            <a:pPr marL="182880" marR="0" lvl="0" indent="-18288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endParaRPr kumimoji="0" lang="en-US" sz="1500" b="0" i="0" u="none" strike="noStrike" kern="1200" cap="none" spc="0" normalizeH="0" baseline="0" noProof="0" dirty="0">
              <a:ln>
                <a:noFill/>
              </a:ln>
              <a:solidFill>
                <a:prstClr val="black"/>
              </a:solidFill>
              <a:effectLst/>
              <a:uLnTx/>
              <a:uFillTx/>
              <a:latin typeface="Century Gothic" panose="020F0302020204030204"/>
              <a:ea typeface="+mn-ea"/>
              <a:cs typeface="+mn-cs"/>
            </a:endParaRPr>
          </a:p>
        </p:txBody>
      </p:sp>
      <p:sp>
        <p:nvSpPr>
          <p:cNvPr id="21" name="Title 1">
            <a:extLst>
              <a:ext uri="{FF2B5EF4-FFF2-40B4-BE49-F238E27FC236}">
                <a16:creationId xmlns:a16="http://schemas.microsoft.com/office/drawing/2014/main" id="{2D2AFC85-3DAE-4FF7-B287-A9231915DF43}"/>
              </a:ext>
            </a:extLst>
          </p:cNvPr>
          <p:cNvSpPr txBox="1">
            <a:spLocks/>
          </p:cNvSpPr>
          <p:nvPr/>
        </p:nvSpPr>
        <p:spPr>
          <a:xfrm>
            <a:off x="5307106" y="642594"/>
            <a:ext cx="5818094" cy="773830"/>
          </a:xfrm>
          <a:prstGeom prst="rect">
            <a:avLst/>
          </a:prstGeom>
        </p:spPr>
        <p:txBody>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333333"/>
                </a:solidFill>
                <a:effectLst/>
                <a:uLnTx/>
                <a:uFillTx/>
                <a:latin typeface="Segoe UI Light" panose="020B0502040204020203" pitchFamily="34" charset="0"/>
                <a:ea typeface="+mn-ea"/>
                <a:cs typeface="+mn-cs"/>
              </a:rPr>
              <a:t>Child Nutrition Programs</a:t>
            </a:r>
            <a:endPar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78375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unger in the US4">
            <a:extLst>
              <a:ext uri="{FF2B5EF4-FFF2-40B4-BE49-F238E27FC236}">
                <a16:creationId xmlns:a16="http://schemas.microsoft.com/office/drawing/2014/main" id="{2E70B80B-569B-459B-AF02-B22168CF3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B02A-ACDD-42E6-9D47-51BD56F57612}"/>
              </a:ext>
            </a:extLst>
          </p:cNvPr>
          <p:cNvSpPr>
            <a:spLocks noGrp="1"/>
          </p:cNvSpPr>
          <p:nvPr>
            <p:ph type="title"/>
          </p:nvPr>
        </p:nvSpPr>
        <p:spPr/>
        <p:txBody>
          <a:bodyPr>
            <a:normAutofit/>
          </a:bodyPr>
          <a:lstStyle/>
          <a:p>
            <a:r>
              <a:rPr lang="en-US" dirty="0"/>
              <a:t>Tableau Geo and State Maps</a:t>
            </a:r>
          </a:p>
        </p:txBody>
      </p:sp>
      <p:sp>
        <p:nvSpPr>
          <p:cNvPr id="3" name="Content Placeholder 2">
            <a:extLst>
              <a:ext uri="{FF2B5EF4-FFF2-40B4-BE49-F238E27FC236}">
                <a16:creationId xmlns:a16="http://schemas.microsoft.com/office/drawing/2014/main" id="{178A81F0-FE58-42F0-88B0-40A0B5BFF2BE}"/>
              </a:ext>
            </a:extLst>
          </p:cNvPr>
          <p:cNvSpPr>
            <a:spLocks noGrp="1"/>
          </p:cNvSpPr>
          <p:nvPr>
            <p:ph idx="1"/>
          </p:nvPr>
        </p:nvSpPr>
        <p:spPr/>
        <p:txBody>
          <a:bodyPr/>
          <a:lstStyle/>
          <a:p>
            <a:r>
              <a:rPr lang="en-US" dirty="0"/>
              <a:t>Local organizations and Food recipients' quick views </a:t>
            </a:r>
          </a:p>
        </p:txBody>
      </p:sp>
      <p:sp>
        <p:nvSpPr>
          <p:cNvPr id="4" name="Text Placeholder 3">
            <a:extLst>
              <a:ext uri="{FF2B5EF4-FFF2-40B4-BE49-F238E27FC236}">
                <a16:creationId xmlns:a16="http://schemas.microsoft.com/office/drawing/2014/main" id="{485CD28A-E930-4564-93C2-4E02DAA529EF}"/>
              </a:ext>
            </a:extLst>
          </p:cNvPr>
          <p:cNvSpPr>
            <a:spLocks noGrp="1"/>
          </p:cNvSpPr>
          <p:nvPr>
            <p:ph type="body" sz="half" idx="2"/>
          </p:nvPr>
        </p:nvSpPr>
        <p:spPr/>
        <p:txBody>
          <a:bodyPr>
            <a:normAutofit lnSpcReduction="10000"/>
          </a:bodyPr>
          <a:lstStyle/>
          <a:p>
            <a:r>
              <a:rPr lang="en-US" dirty="0"/>
              <a:t>Tableau stories and interactivity are well suited for quick visuals of multiple data points across a large data set.</a:t>
            </a:r>
          </a:p>
          <a:p>
            <a:pPr marL="285750" indent="-285750">
              <a:buFont typeface="Arial" panose="020B0604020202020204" pitchFamily="34" charset="0"/>
              <a:buChar char="•"/>
            </a:pPr>
            <a:r>
              <a:rPr lang="en-US" dirty="0"/>
              <a:t>By State meals served to support Child Nutrition</a:t>
            </a:r>
          </a:p>
          <a:p>
            <a:pPr marL="285750" indent="-285750">
              <a:buFont typeface="Arial" panose="020B0604020202020204" pitchFamily="34" charset="0"/>
              <a:buChar char="•"/>
            </a:pPr>
            <a:r>
              <a:rPr lang="en-US" dirty="0"/>
              <a:t>By County Food Banks and Excess Food </a:t>
            </a:r>
          </a:p>
          <a:p>
            <a:pPr marL="285750" indent="-285750">
              <a:buFont typeface="Arial" panose="020B0604020202020204" pitchFamily="34" charset="0"/>
              <a:buChar char="•"/>
            </a:pPr>
            <a:r>
              <a:rPr lang="en-US" dirty="0">
                <a:hlinkClick r:id="rId2"/>
              </a:rPr>
              <a:t>LINK to Tableau public</a:t>
            </a:r>
            <a:endParaRPr lang="en-US" dirty="0"/>
          </a:p>
        </p:txBody>
      </p:sp>
      <p:pic>
        <p:nvPicPr>
          <p:cNvPr id="8" name="Picture 7" descr="A close up of a map&#10;&#10;Description automatically generated">
            <a:extLst>
              <a:ext uri="{FF2B5EF4-FFF2-40B4-BE49-F238E27FC236}">
                <a16:creationId xmlns:a16="http://schemas.microsoft.com/office/drawing/2014/main" id="{D7DB9C6D-5B3F-486A-86C2-9A01A3CB8A2F}"/>
              </a:ext>
            </a:extLst>
          </p:cNvPr>
          <p:cNvPicPr>
            <a:picLocks noChangeAspect="1"/>
          </p:cNvPicPr>
          <p:nvPr/>
        </p:nvPicPr>
        <p:blipFill>
          <a:blip r:embed="rId3"/>
          <a:stretch>
            <a:fillRect/>
          </a:stretch>
        </p:blipFill>
        <p:spPr>
          <a:xfrm>
            <a:off x="458608" y="1085838"/>
            <a:ext cx="6087012" cy="3774269"/>
          </a:xfrm>
          <a:prstGeom prst="rect">
            <a:avLst/>
          </a:prstGeom>
        </p:spPr>
      </p:pic>
      <p:pic>
        <p:nvPicPr>
          <p:cNvPr id="6" name="Picture 5" descr="A close up of a state School lunch map&#10;&#10;Description automatically generated">
            <a:extLst>
              <a:ext uri="{FF2B5EF4-FFF2-40B4-BE49-F238E27FC236}">
                <a16:creationId xmlns:a16="http://schemas.microsoft.com/office/drawing/2014/main" id="{E7544DA8-4710-41AC-9472-361360BEA093}"/>
              </a:ext>
            </a:extLst>
          </p:cNvPr>
          <p:cNvPicPr>
            <a:picLocks noChangeAspect="1"/>
          </p:cNvPicPr>
          <p:nvPr/>
        </p:nvPicPr>
        <p:blipFill>
          <a:blip r:embed="rId4"/>
          <a:stretch>
            <a:fillRect/>
          </a:stretch>
        </p:blipFill>
        <p:spPr>
          <a:xfrm>
            <a:off x="3733801" y="4224706"/>
            <a:ext cx="4270017" cy="2223278"/>
          </a:xfrm>
          <a:prstGeom prst="rect">
            <a:avLst/>
          </a:prstGeom>
        </p:spPr>
      </p:pic>
    </p:spTree>
    <p:extLst>
      <p:ext uri="{BB962C8B-B14F-4D97-AF65-F5344CB8AC3E}">
        <p14:creationId xmlns:p14="http://schemas.microsoft.com/office/powerpoint/2010/main" val="150187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fontScale="92500" lnSpcReduction="10000"/>
          </a:bodyPr>
          <a:lstStyle/>
          <a:p>
            <a:pPr marL="0" indent="0">
              <a:buNone/>
            </a:pPr>
            <a:r>
              <a:rPr lang="en-US" b="1" dirty="0">
                <a:hlinkClick r:id="rId2"/>
              </a:rPr>
              <a:t>National School Lunch Program </a:t>
            </a:r>
            <a:endParaRPr lang="en-US" dirty="0"/>
          </a:p>
          <a:p>
            <a:r>
              <a:rPr lang="en-US" dirty="0"/>
              <a:t>The National School Lunch Program (NSLP) is a federally assisted meal program operating in public and nonprofit private schools and residential child care institutions. It provides nutritionally balanced, low-cost or free lunches to children each school day. The program was established under the National School Lunch Act, signed by President Harry Truman in 1946.</a:t>
            </a:r>
          </a:p>
          <a:p>
            <a:pPr marL="0" indent="0">
              <a:buNone/>
            </a:pPr>
            <a:r>
              <a:rPr lang="en-US" b="1" dirty="0">
                <a:hlinkClick r:id="rId3"/>
              </a:rPr>
              <a:t>School Breakfast Program</a:t>
            </a:r>
            <a:endParaRPr lang="en-US" dirty="0"/>
          </a:p>
          <a:p>
            <a:r>
              <a:rPr lang="en-US" dirty="0"/>
              <a:t>The School Breakfast Program (SBP) provides reimbursement to states to operate nonprofit breakfast programs in schools and residential childcare institutions. The Food and Nutrition Service administers the SBP at the federal level. State education agencies administer the SBP at the state level, and local school food authorities operate the program in schools.</a:t>
            </a:r>
          </a:p>
          <a:p>
            <a:pPr marL="0" indent="0">
              <a:buNone/>
            </a:pPr>
            <a:r>
              <a:rPr lang="en-US" b="1" dirty="0">
                <a:hlinkClick r:id="rId4"/>
              </a:rPr>
              <a:t>Summer Food Service Program</a:t>
            </a:r>
            <a:endParaRPr lang="en-US" dirty="0"/>
          </a:p>
          <a:p>
            <a:r>
              <a:rPr lang="en-US" dirty="0"/>
              <a:t>The Summer Food Service Program (SFSP) is a federally-funded, state-administered program. SFSP reimburses program operators who serve free healthy meals and snacks to children and teens in low-income areas.</a:t>
            </a:r>
          </a:p>
          <a:p>
            <a:pPr marL="0" indent="0">
              <a:buNone/>
            </a:pPr>
            <a:r>
              <a:rPr lang="en-US" dirty="0"/>
              <a:t> </a:t>
            </a:r>
            <a:r>
              <a:rPr lang="en-US" i="1" dirty="0"/>
              <a:t>From &lt;</a:t>
            </a:r>
            <a:r>
              <a:rPr lang="en-US" i="1" dirty="0">
                <a:hlinkClick r:id="rId5"/>
              </a:rPr>
              <a:t>https://www.fns.usda.gov/cn</a:t>
            </a:r>
            <a:r>
              <a:rPr lang="en-US" i="1" dirty="0"/>
              <a:t>&gt; </a:t>
            </a:r>
            <a:endParaRPr lang="en-US" dirty="0"/>
          </a:p>
          <a:p>
            <a:endParaRPr lang="en-US" dirty="0"/>
          </a:p>
          <a:p>
            <a:endParaRPr lang="en-US" dirty="0"/>
          </a:p>
        </p:txBody>
      </p:sp>
    </p:spTree>
    <p:extLst>
      <p:ext uri="{BB962C8B-B14F-4D97-AF65-F5344CB8AC3E}">
        <p14:creationId xmlns:p14="http://schemas.microsoft.com/office/powerpoint/2010/main" val="393992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lnSpcReduction="10000"/>
          </a:bodyPr>
          <a:lstStyle/>
          <a:p>
            <a:pPr marL="0" indent="0">
              <a:buNone/>
            </a:pPr>
            <a:r>
              <a:rPr lang="en-US" b="1" dirty="0">
                <a:hlinkClick r:id="rId2"/>
              </a:rPr>
              <a:t>Special Milk Program</a:t>
            </a:r>
            <a:r>
              <a:rPr lang="en-US" b="1" dirty="0"/>
              <a:t> </a:t>
            </a:r>
            <a:endParaRPr lang="en-US" dirty="0"/>
          </a:p>
          <a:p>
            <a:r>
              <a:rPr lang="en-US" dirty="0"/>
              <a:t>The Special Milk Program (SMP) provides milk to children in schools and childcare institutions who do not participate in other federal meal service programs. The program reimburses schools for the milk they serve. Schools in the </a:t>
            </a:r>
            <a:r>
              <a:rPr lang="en-US" dirty="0">
                <a:hlinkClick r:id="rId3"/>
              </a:rPr>
              <a:t>National School Lunch</a:t>
            </a:r>
            <a:r>
              <a:rPr lang="en-US" dirty="0"/>
              <a:t> or </a:t>
            </a:r>
            <a:r>
              <a:rPr lang="en-US" dirty="0">
                <a:hlinkClick r:id="rId4"/>
              </a:rPr>
              <a:t>School Breakfast Programs</a:t>
            </a:r>
            <a:r>
              <a:rPr lang="en-US" dirty="0"/>
              <a:t> may also participate in the Special  Milk Program to provide milk to children in half-day pre-kindergarten and kindergarten programs where children do not have access to the school meal programs.</a:t>
            </a:r>
          </a:p>
          <a:p>
            <a:pPr marL="0" indent="0">
              <a:buNone/>
            </a:pPr>
            <a:r>
              <a:rPr lang="en-US" b="1" dirty="0">
                <a:hlinkClick r:id="rId5"/>
              </a:rPr>
              <a:t>Child and Adult Care Food Program</a:t>
            </a:r>
            <a:endParaRPr lang="en-US" dirty="0"/>
          </a:p>
          <a:p>
            <a:r>
              <a:rPr lang="en-US" dirty="0"/>
              <a:t>The Child and Adult Care Food Program (CACFP) is a federal program that provides reimbursements for nutritious meals and snacks to eligible children and adults who are enrolled for care at participating child care centers, day care homes, and adult day care centers. CACFP also provides reimbursements for meals served to children and youth participating in afterschool care programs, children residing in emergency shelters, adults over the age of 60 or living with a disability and enrolled in day care facilities. CACFP contributes to the wellness, healthy growth, and development of young children and adults in the United States.</a:t>
            </a:r>
          </a:p>
          <a:p>
            <a:endParaRPr lang="en-US" dirty="0"/>
          </a:p>
        </p:txBody>
      </p:sp>
    </p:spTree>
    <p:extLst>
      <p:ext uri="{BB962C8B-B14F-4D97-AF65-F5344CB8AC3E}">
        <p14:creationId xmlns:p14="http://schemas.microsoft.com/office/powerpoint/2010/main" val="233912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3A3F-0FD9-4B61-9B91-D44620A5406C}"/>
              </a:ext>
            </a:extLst>
          </p:cNvPr>
          <p:cNvSpPr>
            <a:spLocks noGrp="1"/>
          </p:cNvSpPr>
          <p:nvPr>
            <p:ph type="title"/>
          </p:nvPr>
        </p:nvSpPr>
        <p:spPr>
          <a:xfrm>
            <a:off x="394282" y="469783"/>
            <a:ext cx="2869035" cy="5939405"/>
          </a:xfrm>
          <a:solidFill>
            <a:schemeClr val="bg1"/>
          </a:solidFill>
        </p:spPr>
        <p:txBody>
          <a:bodyPr anchor="b">
            <a:normAutofit fontScale="90000"/>
          </a:bodyPr>
          <a:lstStyle/>
          <a:p>
            <a:r>
              <a:rPr lang="en-US" sz="2400" dirty="0"/>
              <a:t>     Future study </a:t>
            </a:r>
            <a:r>
              <a:rPr lang="en-US" sz="1300" dirty="0"/>
              <a:t> </a:t>
            </a:r>
            <a:br>
              <a:rPr lang="en-US" sz="1300" dirty="0"/>
            </a:br>
            <a:r>
              <a:rPr lang="en-US" sz="1300" dirty="0"/>
              <a:t>      Food Supply and Nutrition</a:t>
            </a:r>
            <a:br>
              <a:rPr lang="en-US" sz="1300" dirty="0"/>
            </a:br>
            <a:br>
              <a:rPr lang="en-US" sz="1300" dirty="0"/>
            </a:br>
            <a:br>
              <a:rPr lang="en-US" sz="1300" dirty="0"/>
            </a:br>
            <a:r>
              <a:rPr lang="en-US" sz="1200" dirty="0"/>
              <a:t>The fight against hunger in the United States will be impacted by the availability of nutritious foods for reasonable costs.</a:t>
            </a:r>
            <a:br>
              <a:rPr lang="en-US" sz="1200" dirty="0"/>
            </a:br>
            <a:br>
              <a:rPr lang="en-US" sz="1400" dirty="0"/>
            </a:br>
            <a:br>
              <a:rPr lang="en-US" sz="1400" dirty="0"/>
            </a:br>
            <a:r>
              <a:rPr lang="en-US" sz="1400" dirty="0"/>
              <a:t>Genetically engineered crops in the US –  2000 to 2019</a:t>
            </a:r>
            <a:br>
              <a:rPr lang="en-US" sz="1400" dirty="0"/>
            </a:br>
            <a:br>
              <a:rPr lang="en-US" sz="1400" dirty="0"/>
            </a:br>
            <a:br>
              <a:rPr lang="en-US" sz="1400" dirty="0"/>
            </a:br>
            <a:r>
              <a:rPr lang="en-US" sz="1400" dirty="0"/>
              <a:t>GE varieties of corn, soybeans and cotton are genetically modified to enhance nutrition, increase production, and reduce waste due to pests or transportation. </a:t>
            </a:r>
            <a:br>
              <a:rPr lang="en-US" sz="1400" dirty="0"/>
            </a:br>
            <a:br>
              <a:rPr lang="en-US" sz="1400" dirty="0"/>
            </a:br>
            <a:br>
              <a:rPr lang="en-US" sz="1400" dirty="0"/>
            </a:br>
            <a:r>
              <a:rPr lang="en-US" sz="1400" dirty="0"/>
              <a:t>New manufacturing techniques give plant-based “burgers” a taste more closely resembling real meat.</a:t>
            </a:r>
            <a:br>
              <a:rPr lang="en-US" sz="1400" dirty="0"/>
            </a:br>
            <a:r>
              <a:rPr lang="en-US" sz="1400" dirty="0"/>
              <a:t> </a:t>
            </a:r>
            <a:br>
              <a:rPr lang="en-US" sz="1400" dirty="0"/>
            </a:br>
            <a:br>
              <a:rPr lang="en-US" sz="1400" dirty="0"/>
            </a:br>
            <a:br>
              <a:rPr lang="en-US" sz="1400" dirty="0"/>
            </a:br>
            <a:br>
              <a:rPr lang="en-US" sz="1300" dirty="0"/>
            </a:br>
            <a:endParaRPr lang="en-US" sz="1300" dirty="0"/>
          </a:p>
        </p:txBody>
      </p:sp>
      <p:pic>
        <p:nvPicPr>
          <p:cNvPr id="6" name="Picture 5">
            <a:extLst>
              <a:ext uri="{FF2B5EF4-FFF2-40B4-BE49-F238E27FC236}">
                <a16:creationId xmlns:a16="http://schemas.microsoft.com/office/drawing/2014/main" id="{CBE2C06D-5CE0-4622-B70F-FA32AD2AE720}"/>
              </a:ext>
            </a:extLst>
          </p:cNvPr>
          <p:cNvPicPr>
            <a:picLocks noChangeAspect="1"/>
          </p:cNvPicPr>
          <p:nvPr/>
        </p:nvPicPr>
        <p:blipFill>
          <a:blip r:embed="rId2"/>
          <a:stretch>
            <a:fillRect/>
          </a:stretch>
        </p:blipFill>
        <p:spPr>
          <a:xfrm>
            <a:off x="3341628" y="469783"/>
            <a:ext cx="8456089" cy="5939406"/>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670</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Calibri</vt:lpstr>
      <vt:lpstr>Calibri Light</vt:lpstr>
      <vt:lpstr>Century Gothic</vt:lpstr>
      <vt:lpstr>Garamond</vt:lpstr>
      <vt:lpstr>Segoe UI Light</vt:lpstr>
      <vt:lpstr>Office Theme</vt:lpstr>
      <vt:lpstr>SavonVTI</vt:lpstr>
      <vt:lpstr>1_Office Theme</vt:lpstr>
      <vt:lpstr>Capstone extra slides</vt:lpstr>
      <vt:lpstr>PowerPoint Presentation</vt:lpstr>
      <vt:lpstr>PowerPoint Presentation</vt:lpstr>
      <vt:lpstr>Tableau Geo and State Maps</vt:lpstr>
      <vt:lpstr>Sources</vt:lpstr>
      <vt:lpstr>Sources</vt:lpstr>
      <vt:lpstr>     Future study         Food Supply and Nutrition   The fight against hunger in the United States will be impacted by the availability of nutritious foods for reasonable costs.   Genetically engineered crops in the US –  2000 to 2019   GE varieties of corn, soybeans and cotton are genetically modified to enhance nutrition, increase production, and reduce waste due to pests or transportation.    New manufacturing techniques give plant-based “burgers” a taste more closely resembling real meat.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slides</dc:title>
  <dc:creator>Ann Rumsey</dc:creator>
  <cp:lastModifiedBy>Ann Rumsey</cp:lastModifiedBy>
  <cp:revision>3</cp:revision>
  <dcterms:created xsi:type="dcterms:W3CDTF">2020-06-20T04:38:26Z</dcterms:created>
  <dcterms:modified xsi:type="dcterms:W3CDTF">2020-06-20T06:47:36Z</dcterms:modified>
</cp:coreProperties>
</file>