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4" r:id="rId5"/>
    <p:sldId id="311" r:id="rId6"/>
    <p:sldId id="308" r:id="rId7"/>
    <p:sldId id="312" r:id="rId8"/>
    <p:sldId id="318" r:id="rId9"/>
    <p:sldId id="310" r:id="rId10"/>
    <p:sldId id="314" r:id="rId11"/>
    <p:sldId id="316" r:id="rId12"/>
    <p:sldId id="317" r:id="rId13"/>
    <p:sldId id="309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15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87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84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316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41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89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614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39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48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233" y="863695"/>
            <a:ext cx="3956179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Breast Cancer image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33" y="3312197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 dirty="0"/>
              <a:t>Convolutional Neural Network Modelling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4" name="Picture 3" descr="A close-up of a cell&#10;&#10;Description automatically generated">
            <a:extLst>
              <a:ext uri="{FF2B5EF4-FFF2-40B4-BE49-F238E27FC236}">
                <a16:creationId xmlns:a16="http://schemas.microsoft.com/office/drawing/2014/main" id="{DBF7701F-9707-2F38-45AC-D51E7E2068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20868" r="711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4FE0ACC-9CD5-519C-A3F1-26F0D1077EA2}"/>
              </a:ext>
            </a:extLst>
          </p:cNvPr>
          <p:cNvSpPr txBox="1">
            <a:spLocks/>
          </p:cNvSpPr>
          <p:nvPr/>
        </p:nvSpPr>
        <p:spPr>
          <a:xfrm>
            <a:off x="345233" y="5994304"/>
            <a:ext cx="3511233" cy="406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Project by: Ann Sam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31" descr="Neuron system in yellow and light blue">
            <a:extLst>
              <a:ext uri="{FF2B5EF4-FFF2-40B4-BE49-F238E27FC236}">
                <a16:creationId xmlns:a16="http://schemas.microsoft.com/office/drawing/2014/main" id="{B57FC681-2692-84AA-70A4-1D1BCC640C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1266" b="29670"/>
          <a:stretch/>
        </p:blipFill>
        <p:spPr>
          <a:xfrm>
            <a:off x="-9152" y="1111177"/>
            <a:ext cx="12191997" cy="574682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5C72C8-5EBE-4271-098F-7FDF14A979FA}"/>
              </a:ext>
            </a:extLst>
          </p:cNvPr>
          <p:cNvSpPr/>
          <p:nvPr/>
        </p:nvSpPr>
        <p:spPr>
          <a:xfrm>
            <a:off x="-3050" y="-35"/>
            <a:ext cx="12191997" cy="11112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9D249B3F-C049-7AB6-CE57-0BB6C1F9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87" y="177203"/>
            <a:ext cx="9822981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Conclusion &amp; Recommendations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5DAB0E-D63B-711C-62FE-BEF71898F627}"/>
              </a:ext>
            </a:extLst>
          </p:cNvPr>
          <p:cNvSpPr/>
          <p:nvPr/>
        </p:nvSpPr>
        <p:spPr>
          <a:xfrm>
            <a:off x="7088120" y="1387617"/>
            <a:ext cx="4657346" cy="5218456"/>
          </a:xfrm>
          <a:prstGeom prst="round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RECOMMEDATIONS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Image Preprocessing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Additional Image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Image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Data shuffling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ResNet50 preprocess_input to preprocess the images to resolve plateauing issue</a:t>
            </a:r>
          </a:p>
          <a:p>
            <a:pPr algn="ctr"/>
            <a:br>
              <a:rPr lang="en-US" sz="1600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Computational Power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Feature extraction (from another learning approach)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Fine tuning on VGG16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Larger epoch and batch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57E805-AF89-1456-69D3-6C013A0C2370}"/>
              </a:ext>
            </a:extLst>
          </p:cNvPr>
          <p:cNvSpPr/>
          <p:nvPr/>
        </p:nvSpPr>
        <p:spPr>
          <a:xfrm>
            <a:off x="692987" y="1387617"/>
            <a:ext cx="4028303" cy="1698143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Best Performing Model: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VGG16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Test accuracy: 0.667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9D249B3F-C049-7AB6-CE57-0BB6C1F9C3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6490" y="240018"/>
            <a:ext cx="10423460" cy="9874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Difficulties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11918-E357-6B0D-9D17-F25145D52087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692D9-7D73-9AC4-465C-8C89B60EB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109" y="1367648"/>
            <a:ext cx="6636669" cy="2772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751A85-88CE-E360-7684-FA6720210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59" y="4280409"/>
            <a:ext cx="7329488" cy="2085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8FBD7A-D7F6-BD37-DB2D-D027CF967BB5}"/>
              </a:ext>
            </a:extLst>
          </p:cNvPr>
          <p:cNvSpPr/>
          <p:nvPr/>
        </p:nvSpPr>
        <p:spPr>
          <a:xfrm>
            <a:off x="1386960" y="1752600"/>
            <a:ext cx="6289491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07F894-983D-1C77-FDDA-47BC956FF656}"/>
              </a:ext>
            </a:extLst>
          </p:cNvPr>
          <p:cNvSpPr/>
          <p:nvPr/>
        </p:nvSpPr>
        <p:spPr>
          <a:xfrm>
            <a:off x="755516" y="5535642"/>
            <a:ext cx="3695189" cy="830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31157A-A8D0-961F-4E53-59AB2415BC8C}"/>
              </a:ext>
            </a:extLst>
          </p:cNvPr>
          <p:cNvSpPr/>
          <p:nvPr/>
        </p:nvSpPr>
        <p:spPr>
          <a:xfrm>
            <a:off x="5626359" y="3937560"/>
            <a:ext cx="1260100" cy="238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1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BFE27C7-730C-420B-AC70-C167A490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4336040" cy="63212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Motivation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9D46534-5FFB-ED22-17B1-353F96455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569" y="1487793"/>
            <a:ext cx="4336040" cy="4487557"/>
          </a:xfrm>
        </p:spPr>
        <p:txBody>
          <a:bodyPr>
            <a:normAutofit/>
          </a:bodyPr>
          <a:lstStyle/>
          <a:p>
            <a:r>
              <a:rPr lang="en-US" dirty="0"/>
              <a:t>In Canada, 1 in 8 women will be diagnosed with breast cancer</a:t>
            </a:r>
          </a:p>
          <a:p>
            <a:r>
              <a:rPr lang="en-US" dirty="0"/>
              <a:t>Mortality rate of breast cancer is 20%</a:t>
            </a:r>
          </a:p>
          <a:p>
            <a:r>
              <a:rPr lang="en-US" dirty="0"/>
              <a:t>Statistics emphasize the importance of early detection</a:t>
            </a:r>
          </a:p>
          <a:p>
            <a:r>
              <a:rPr lang="en-US" dirty="0"/>
              <a:t>Mammograms imaging are the most efficient diagnostic method for early detection</a:t>
            </a:r>
          </a:p>
          <a:p>
            <a:r>
              <a:rPr lang="en-US" dirty="0"/>
              <a:t>Mammography is images taken using low-dose x-ray imaging of the breast</a:t>
            </a:r>
          </a:p>
          <a:p>
            <a:r>
              <a:rPr lang="en-US" dirty="0"/>
              <a:t>Radiologist are required to professionally assess Mammograms</a:t>
            </a:r>
          </a:p>
        </p:txBody>
      </p:sp>
      <p:sp>
        <p:nvSpPr>
          <p:cNvPr id="27" name="Title 15">
            <a:extLst>
              <a:ext uri="{FF2B5EF4-FFF2-40B4-BE49-F238E27FC236}">
                <a16:creationId xmlns:a16="http://schemas.microsoft.com/office/drawing/2014/main" id="{70A28464-6C8F-A54B-CD91-E41C0C9BD3E4}"/>
              </a:ext>
            </a:extLst>
          </p:cNvPr>
          <p:cNvSpPr txBox="1">
            <a:spLocks/>
          </p:cNvSpPr>
          <p:nvPr/>
        </p:nvSpPr>
        <p:spPr>
          <a:xfrm>
            <a:off x="6095999" y="702156"/>
            <a:ext cx="4336040" cy="6321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accent1"/>
                </a:solidFill>
              </a:rPr>
              <a:t>Prior Studies</a:t>
            </a:r>
          </a:p>
        </p:txBody>
      </p:sp>
      <p:sp>
        <p:nvSpPr>
          <p:cNvPr id="29" name="Content Placeholder 16">
            <a:extLst>
              <a:ext uri="{FF2B5EF4-FFF2-40B4-BE49-F238E27FC236}">
                <a16:creationId xmlns:a16="http://schemas.microsoft.com/office/drawing/2014/main" id="{F6697B47-BAF5-73DD-762A-570B550EDD08}"/>
              </a:ext>
            </a:extLst>
          </p:cNvPr>
          <p:cNvSpPr txBox="1">
            <a:spLocks/>
          </p:cNvSpPr>
          <p:nvPr/>
        </p:nvSpPr>
        <p:spPr>
          <a:xfrm>
            <a:off x="6733178" y="1687454"/>
            <a:ext cx="4336040" cy="4487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Studies related to diagnostic decision making for breast cancer dates as far back as 1997 using Bayesian network model called </a:t>
            </a:r>
            <a:r>
              <a:rPr lang="en-US" dirty="0" err="1"/>
              <a:t>MammoNet</a:t>
            </a:r>
            <a:endParaRPr lang="en-US" dirty="0"/>
          </a:p>
          <a:p>
            <a:r>
              <a:rPr lang="en-US" dirty="0"/>
              <a:t>Introduction of image classification over machine learning attribute classification arose in the 2000s</a:t>
            </a:r>
          </a:p>
          <a:p>
            <a:r>
              <a:rPr lang="en-US" dirty="0"/>
              <a:t>Use of neural networks architectures such as ANN,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VGGNet</a:t>
            </a:r>
            <a:endParaRPr lang="en-US" dirty="0"/>
          </a:p>
          <a:p>
            <a:r>
              <a:rPr lang="en-US" dirty="0"/>
              <a:t>Proving the use of deep learning modelling aides in the diagnosis process relieving the workload on the radiology department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55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1054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CBIS-DDSM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  <a:latin typeface="+mn-lt"/>
              </a:rPr>
              <a:t>Curated Breast Imaging Sub-set of the Digital Database for Screening Mammography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278C-BEB9-3A2B-342D-5BD4AADC0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285489"/>
            <a:ext cx="3031852" cy="355255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6,775 study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1,566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10,239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Related DICOM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Classification labels: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Binary Classification: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Benign/Malignant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Multi-Class Classification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Undetermined, </a:t>
            </a:r>
            <a:br>
              <a:rPr lang="en-CA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well differentiated, </a:t>
            </a:r>
            <a:br>
              <a:rPr lang="en-CA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moderately differentiated,</a:t>
            </a:r>
            <a:br>
              <a:rPr lang="en-CA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poorly differentiated,</a:t>
            </a:r>
            <a:br>
              <a:rPr lang="en-CA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undifferentiated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EAD2A-7429-0EF4-EED4-176ABBAFD3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957427" y="685800"/>
            <a:ext cx="6134100" cy="1540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557EC-62EF-CD1C-6A1B-DBFCA37403C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950759" y="2621985"/>
            <a:ext cx="6140768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8F6F41-E930-2731-172A-F1E8C21D96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964095" y="4551503"/>
            <a:ext cx="6134100" cy="1546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856873-BE3A-5705-EF4A-C57AEE27B3B4}"/>
              </a:ext>
            </a:extLst>
          </p:cNvPr>
          <p:cNvSpPr txBox="1"/>
          <p:nvPr/>
        </p:nvSpPr>
        <p:spPr>
          <a:xfrm>
            <a:off x="4950759" y="2285489"/>
            <a:ext cx="139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Full Mammograms</a:t>
            </a:r>
            <a:endParaRPr lang="en-CA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1F5A2-C18E-0D1D-E3FD-DBC904486073}"/>
              </a:ext>
            </a:extLst>
          </p:cNvPr>
          <p:cNvSpPr txBox="1"/>
          <p:nvPr/>
        </p:nvSpPr>
        <p:spPr>
          <a:xfrm>
            <a:off x="4950759" y="4215007"/>
            <a:ext cx="1241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Cropped Images</a:t>
            </a:r>
            <a:endParaRPr lang="en-C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CE20D-A03F-C09A-ABAB-6E9C5A40332C}"/>
              </a:ext>
            </a:extLst>
          </p:cNvPr>
          <p:cNvSpPr txBox="1"/>
          <p:nvPr/>
        </p:nvSpPr>
        <p:spPr>
          <a:xfrm>
            <a:off x="4953869" y="6098363"/>
            <a:ext cx="1727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Region</a:t>
            </a:r>
            <a:r>
              <a:rPr lang="fr-CA" sz="1200" dirty="0"/>
              <a:t> of Interest Mask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65173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BFE27C7-730C-420B-AC70-C167A490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994700"/>
            <a:ext cx="10947620" cy="8089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 preprocessing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3" name="Picture 2" descr="A graph with multiple colored bars&#10;&#10;Description automatically generated">
            <a:extLst>
              <a:ext uri="{FF2B5EF4-FFF2-40B4-BE49-F238E27FC236}">
                <a16:creationId xmlns:a16="http://schemas.microsoft.com/office/drawing/2014/main" id="{AD1E01EB-B8E7-E57E-C1E0-71D605C35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34" r="2" b="2"/>
          <a:stretch/>
        </p:blipFill>
        <p:spPr>
          <a:xfrm>
            <a:off x="4411049" y="867109"/>
            <a:ext cx="3369904" cy="3013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840FD4-3317-1E9B-E662-27861699F121}"/>
              </a:ext>
            </a:extLst>
          </p:cNvPr>
          <p:cNvSpPr txBox="1"/>
          <p:nvPr/>
        </p:nvSpPr>
        <p:spPr>
          <a:xfrm>
            <a:off x="737118" y="4915926"/>
            <a:ext cx="10501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3 Cancer mass types: malignant, benign, and benign without call back (all benign categories were combined)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5 Cancer assessment types: was not used due to the imbalance of data points across the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3 Cancer mammogram image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Other data preprocessing completed was preparing the image path for ingestion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Image enhancement to remove noise from mammography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7A1F60-529D-2658-569B-2E16E98680E0}"/>
              </a:ext>
            </a:extLst>
          </p:cNvPr>
          <p:cNvSpPr/>
          <p:nvPr/>
        </p:nvSpPr>
        <p:spPr>
          <a:xfrm>
            <a:off x="2688236" y="1252059"/>
            <a:ext cx="914400" cy="94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8C642C-74E7-D6FD-158B-697E12697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03" y="1218363"/>
            <a:ext cx="2556510" cy="2430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640DD-42B7-461C-3847-642243F0B1D7}"/>
              </a:ext>
            </a:extLst>
          </p:cNvPr>
          <p:cNvSpPr txBox="1"/>
          <p:nvPr/>
        </p:nvSpPr>
        <p:spPr>
          <a:xfrm>
            <a:off x="1047467" y="790213"/>
            <a:ext cx="250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Breast Cancer Pathology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3A8F75-A731-63FD-3C1B-BA5344460709}"/>
              </a:ext>
            </a:extLst>
          </p:cNvPr>
          <p:cNvSpPr/>
          <p:nvPr/>
        </p:nvSpPr>
        <p:spPr>
          <a:xfrm>
            <a:off x="920803" y="3552850"/>
            <a:ext cx="914400" cy="157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D8913-73D6-C335-F101-9039875E2B11}"/>
              </a:ext>
            </a:extLst>
          </p:cNvPr>
          <p:cNvSpPr txBox="1"/>
          <p:nvPr/>
        </p:nvSpPr>
        <p:spPr>
          <a:xfrm>
            <a:off x="630525" y="135053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Malignant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E6FE5-3E07-8733-39A8-3A5B6FC5EFD8}"/>
              </a:ext>
            </a:extLst>
          </p:cNvPr>
          <p:cNvSpPr txBox="1"/>
          <p:nvPr/>
        </p:nvSpPr>
        <p:spPr>
          <a:xfrm>
            <a:off x="278568" y="2950821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Benign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D4472D-5435-5FF4-449E-D29E472324A3}"/>
              </a:ext>
            </a:extLst>
          </p:cNvPr>
          <p:cNvSpPr txBox="1"/>
          <p:nvPr/>
        </p:nvSpPr>
        <p:spPr>
          <a:xfrm>
            <a:off x="3378296" y="2711769"/>
            <a:ext cx="675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Benign</a:t>
            </a:r>
          </a:p>
          <a:p>
            <a:r>
              <a:rPr lang="en-US" sz="1000" dirty="0"/>
              <a:t>Without</a:t>
            </a:r>
          </a:p>
          <a:p>
            <a:r>
              <a:rPr lang="en-US" sz="1000" dirty="0"/>
              <a:t>Call back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E4EB0DF-0D86-97A3-A25D-519751DDF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939" y="1197701"/>
            <a:ext cx="2505075" cy="25050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880D3F8-A165-21AA-36FF-B34C6DAF5F11}"/>
              </a:ext>
            </a:extLst>
          </p:cNvPr>
          <p:cNvSpPr/>
          <p:nvPr/>
        </p:nvSpPr>
        <p:spPr>
          <a:xfrm>
            <a:off x="10487791" y="1175978"/>
            <a:ext cx="914400" cy="157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DA9677-8759-4F1F-DE37-A0D557DC79FB}"/>
              </a:ext>
            </a:extLst>
          </p:cNvPr>
          <p:cNvSpPr/>
          <p:nvPr/>
        </p:nvSpPr>
        <p:spPr>
          <a:xfrm>
            <a:off x="10770965" y="3412564"/>
            <a:ext cx="914400" cy="157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1770D5-7D4B-F7A0-90E1-883A1DDA4C45}"/>
              </a:ext>
            </a:extLst>
          </p:cNvPr>
          <p:cNvSpPr txBox="1"/>
          <p:nvPr/>
        </p:nvSpPr>
        <p:spPr>
          <a:xfrm>
            <a:off x="9427798" y="799211"/>
            <a:ext cx="111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Types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2D0D82-C0B2-0929-2E64-708F373D3419}"/>
              </a:ext>
            </a:extLst>
          </p:cNvPr>
          <p:cNvSpPr txBox="1"/>
          <p:nvPr/>
        </p:nvSpPr>
        <p:spPr>
          <a:xfrm>
            <a:off x="10903661" y="1383192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Cropped</a:t>
            </a:r>
          </a:p>
          <a:p>
            <a:r>
              <a:rPr lang="en-US" sz="1000" dirty="0"/>
              <a:t>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C72890-F027-B03D-0EBD-3F688FB80ADC}"/>
              </a:ext>
            </a:extLst>
          </p:cNvPr>
          <p:cNvSpPr txBox="1"/>
          <p:nvPr/>
        </p:nvSpPr>
        <p:spPr>
          <a:xfrm>
            <a:off x="10896652" y="3270367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Full</a:t>
            </a:r>
          </a:p>
          <a:p>
            <a:r>
              <a:rPr lang="en-US" sz="1000" dirty="0"/>
              <a:t>Mammograms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76831C-7358-31CF-7A97-9AA345ADED49}"/>
              </a:ext>
            </a:extLst>
          </p:cNvPr>
          <p:cNvSpPr txBox="1"/>
          <p:nvPr/>
        </p:nvSpPr>
        <p:spPr>
          <a:xfrm>
            <a:off x="8189888" y="165746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RIO Masks</a:t>
            </a:r>
          </a:p>
        </p:txBody>
      </p:sp>
    </p:spTree>
    <p:extLst>
      <p:ext uri="{BB962C8B-B14F-4D97-AF65-F5344CB8AC3E}">
        <p14:creationId xmlns:p14="http://schemas.microsoft.com/office/powerpoint/2010/main" val="27446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88000">
              <a:schemeClr val="bg1">
                <a:shade val="94000"/>
                <a:satMod val="11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F5C72C8-5EBE-4271-098F-7FDF14A979FA}"/>
              </a:ext>
            </a:extLst>
          </p:cNvPr>
          <p:cNvSpPr/>
          <p:nvPr/>
        </p:nvSpPr>
        <p:spPr>
          <a:xfrm>
            <a:off x="-3050" y="-36"/>
            <a:ext cx="12191997" cy="1726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9D249B3F-C049-7AB6-CE57-0BB6C1F9C3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7800"/>
            <a:ext cx="5453063" cy="3568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Convolutional neural networks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143B1E9-0757-63F5-0779-9AFD060AB4DB}"/>
              </a:ext>
            </a:extLst>
          </p:cNvPr>
          <p:cNvSpPr/>
          <p:nvPr/>
        </p:nvSpPr>
        <p:spPr>
          <a:xfrm>
            <a:off x="912598" y="2138883"/>
            <a:ext cx="2771192" cy="4304864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Simple CNN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Convolutional Layer(s)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Pooling Layer(s)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Fully Connected Layers(s)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Sigmoid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9D8441D-4AB2-A1B7-E036-4D96B0EBBD0E}"/>
              </a:ext>
            </a:extLst>
          </p:cNvPr>
          <p:cNvSpPr/>
          <p:nvPr/>
        </p:nvSpPr>
        <p:spPr>
          <a:xfrm>
            <a:off x="4701250" y="2138883"/>
            <a:ext cx="2771192" cy="4304864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ResNet50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50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Max Pooling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Average Pooling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Additional Fully Connected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Sigmoid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F11613-73E2-7045-4061-B6F64D4595EC}"/>
              </a:ext>
            </a:extLst>
          </p:cNvPr>
          <p:cNvSpPr/>
          <p:nvPr/>
        </p:nvSpPr>
        <p:spPr>
          <a:xfrm>
            <a:off x="8538216" y="2095936"/>
            <a:ext cx="2771192" cy="4304864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VGG16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16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Hidden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Pooling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Fully Connected Layer(s)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Softmax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2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88000">
              <a:schemeClr val="bg1">
                <a:shade val="94000"/>
                <a:satMod val="11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9D249B3F-C049-7AB6-CE57-0BB6C1F9C3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534" y="1507413"/>
            <a:ext cx="2940748" cy="89055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SIMPLE </a:t>
            </a:r>
            <a:br>
              <a:rPr lang="en-US" sz="4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CNN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11918-E357-6B0D-9D17-F25145D52087}"/>
              </a:ext>
            </a:extLst>
          </p:cNvPr>
          <p:cNvSpPr txBox="1"/>
          <p:nvPr/>
        </p:nvSpPr>
        <p:spPr>
          <a:xfrm>
            <a:off x="4241830" y="1507413"/>
            <a:ext cx="7236276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model0 = models.Sequential()</a:t>
            </a: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model0.add(layers.Conv2D(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activation=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224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224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model0.add(layers.MaxPooling2D((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model0.add(layers.Conv2D(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activation=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model0.add(layers.MaxPooling2D((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model0.add(layers.Conv2D(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activation=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model0.add(layers.MaxPooling2D((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model0.add(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layers.Flatten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model0.add(layers.Dense(</a:t>
            </a:r>
            <a:r>
              <a:rPr lang="en-CA" sz="1100" dirty="0">
                <a:solidFill>
                  <a:srgbClr val="116644"/>
                </a:solidFill>
                <a:latin typeface="Courier New" panose="02070309020205020404" pitchFamily="49" charset="0"/>
              </a:rPr>
              <a:t>32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model0.add(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layers.Dropout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model0.add(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layers.Dense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'sigmoid'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26D679-69FF-ABED-ED91-D92297334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30" y="3942802"/>
            <a:ext cx="5924550" cy="2447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A1D0DE-F3DB-4A3C-9C55-9E09BF57B72F}"/>
              </a:ext>
            </a:extLst>
          </p:cNvPr>
          <p:cNvSpPr txBox="1"/>
          <p:nvPr/>
        </p:nvSpPr>
        <p:spPr>
          <a:xfrm>
            <a:off x="1129528" y="2698121"/>
            <a:ext cx="186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Accuracy:</a:t>
            </a:r>
          </a:p>
          <a:p>
            <a:r>
              <a:rPr lang="en-US" dirty="0"/>
              <a:t>0.633</a:t>
            </a:r>
          </a:p>
        </p:txBody>
      </p:sp>
    </p:spTree>
    <p:extLst>
      <p:ext uri="{BB962C8B-B14F-4D97-AF65-F5344CB8AC3E}">
        <p14:creationId xmlns:p14="http://schemas.microsoft.com/office/powerpoint/2010/main" val="425626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88000">
              <a:schemeClr val="bg1">
                <a:shade val="94000"/>
                <a:satMod val="11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9D249B3F-C049-7AB6-CE57-0BB6C1F9C3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534" y="1507413"/>
            <a:ext cx="2940748" cy="89055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Resnet50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11918-E357-6B0D-9D17-F25145D52087}"/>
              </a:ext>
            </a:extLst>
          </p:cNvPr>
          <p:cNvSpPr txBox="1"/>
          <p:nvPr/>
        </p:nvSpPr>
        <p:spPr>
          <a:xfrm>
            <a:off x="4241830" y="1507413"/>
            <a:ext cx="7915950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resnet50_model = ResNet50(weights=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imagenet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include_top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input_shape=(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224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224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CA" sz="1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layer </a:t>
            </a:r>
            <a:r>
              <a:rPr lang="en-CA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resnet50_model.layers: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layer.trainable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CA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model2 = models.Sequential()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model2.add(resnet50_model)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model2.add(layers.GlobalAveragePooling2D())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model2.add(layers.Dense(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model2.add(layers.Dense(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model2.add(layers.Dense(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model2.add(layers.Dropout(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model2.add(layers.Dense(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'sigmoid'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1D0DE-F3DB-4A3C-9C55-9E09BF57B72F}"/>
              </a:ext>
            </a:extLst>
          </p:cNvPr>
          <p:cNvSpPr txBox="1"/>
          <p:nvPr/>
        </p:nvSpPr>
        <p:spPr>
          <a:xfrm>
            <a:off x="1129528" y="2698121"/>
            <a:ext cx="186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Accuracy:</a:t>
            </a:r>
          </a:p>
          <a:p>
            <a:r>
              <a:rPr lang="en-US" dirty="0"/>
              <a:t>0.513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128E3-81F3-DCA7-F738-EA6EE9D72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30" y="3999952"/>
            <a:ext cx="60579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1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88000">
              <a:schemeClr val="bg1">
                <a:shade val="94000"/>
                <a:satMod val="11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9D249B3F-C049-7AB6-CE57-0BB6C1F9C3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534" y="1507413"/>
            <a:ext cx="2940748" cy="8905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VGG16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11918-E357-6B0D-9D17-F25145D52087}"/>
              </a:ext>
            </a:extLst>
          </p:cNvPr>
          <p:cNvSpPr txBox="1"/>
          <p:nvPr/>
        </p:nvSpPr>
        <p:spPr>
          <a:xfrm>
            <a:off x="4241830" y="1507413"/>
            <a:ext cx="75036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vgg16_model = tf.keras.applications.vgg16.VGG16(weights = 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imagenet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CA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   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include_top = </a:t>
            </a:r>
            <a:r>
              <a:rPr lang="en-CA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input_shape = 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224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224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CA" sz="1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layer </a:t>
            </a:r>
            <a:r>
              <a:rPr lang="en-CA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vgg16_model.layers: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layer.trainable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CA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model4 = 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tf.keras.Sequential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model4.add(vgg16_model)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model4.add(tf.keras.layers.GlobalAveragePooling2D())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model4.add(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tf.keras.layers.Dropout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model4.add(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 = 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model4.add(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 = 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model4.add(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 = 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model4.add(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 = 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1D0DE-F3DB-4A3C-9C55-9E09BF57B72F}"/>
              </a:ext>
            </a:extLst>
          </p:cNvPr>
          <p:cNvSpPr txBox="1"/>
          <p:nvPr/>
        </p:nvSpPr>
        <p:spPr>
          <a:xfrm>
            <a:off x="1129528" y="2698121"/>
            <a:ext cx="1930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1</a:t>
            </a:r>
            <a:r>
              <a:rPr lang="en-US" b="1" baseline="30000" dirty="0"/>
              <a:t>st</a:t>
            </a:r>
            <a:r>
              <a:rPr lang="en-US" b="1" dirty="0"/>
              <a:t> iteration:</a:t>
            </a:r>
          </a:p>
          <a:p>
            <a:r>
              <a:rPr lang="en-US" dirty="0"/>
              <a:t>0.660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BE7BC-C2AD-CE3B-62FE-700927041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30" y="3971925"/>
            <a:ext cx="60102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6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88000">
              <a:schemeClr val="bg1">
                <a:shade val="94000"/>
                <a:satMod val="11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9D249B3F-C049-7AB6-CE57-0BB6C1F9C3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534" y="1507413"/>
            <a:ext cx="2940748" cy="8905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VGG16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11918-E357-6B0D-9D17-F25145D52087}"/>
              </a:ext>
            </a:extLst>
          </p:cNvPr>
          <p:cNvSpPr txBox="1"/>
          <p:nvPr/>
        </p:nvSpPr>
        <p:spPr>
          <a:xfrm>
            <a:off x="4241830" y="1133826"/>
            <a:ext cx="75036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vgg16_model = tf.keras.applications.vgg16.VGG16(weights = 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imagenet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CA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   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include_top = </a:t>
            </a:r>
            <a:r>
              <a:rPr lang="en-CA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input_shape = 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224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224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CA" sz="1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layer </a:t>
            </a:r>
            <a:r>
              <a:rPr lang="en-CA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vgg16_model.layers: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layer.trainable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CA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model5 = tf.keras.Sequential()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model5.add(vgg16_model)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model5.add(tf.keras.layers.GlobalAveragePooling2D())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model5.add(tf.keras.layers.Dropout(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model5.add(tf.keras.layers.Dense(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 = 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model5.add(tf.keras.layers.Dense(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model5.add(tf.keras.layers.Dense(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model5.add(tf.keras.layers.Dense(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model5.add(tf.keras.layers.Dense(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model5.add(tf.keras.layers.Dense(</a:t>
            </a:r>
            <a:r>
              <a:rPr lang="en-CA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 = </a:t>
            </a:r>
            <a:r>
              <a:rPr lang="en-CA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'sigmoid'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1D0DE-F3DB-4A3C-9C55-9E09BF57B72F}"/>
              </a:ext>
            </a:extLst>
          </p:cNvPr>
          <p:cNvSpPr txBox="1"/>
          <p:nvPr/>
        </p:nvSpPr>
        <p:spPr>
          <a:xfrm>
            <a:off x="1129528" y="2698121"/>
            <a:ext cx="1930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2</a:t>
            </a:r>
            <a:r>
              <a:rPr lang="en-US" b="1" baseline="30000" dirty="0"/>
              <a:t>nd</a:t>
            </a:r>
            <a:r>
              <a:rPr lang="en-US" b="1" dirty="0"/>
              <a:t>  iteration:</a:t>
            </a:r>
          </a:p>
          <a:p>
            <a:r>
              <a:rPr lang="en-US" dirty="0"/>
              <a:t>0.667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2F686-C0B1-9FE7-87A0-1EF97C8BE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30" y="4014088"/>
            <a:ext cx="5981700" cy="2409825"/>
          </a:xfrm>
          <a:prstGeom prst="rect">
            <a:avLst/>
          </a:prstGeom>
        </p:spPr>
      </p:pic>
      <p:pic>
        <p:nvPicPr>
          <p:cNvPr id="5" name="Picture 4" descr="A diagram of a model&#10;&#10;Description automatically generated">
            <a:extLst>
              <a:ext uri="{FF2B5EF4-FFF2-40B4-BE49-F238E27FC236}">
                <a16:creationId xmlns:a16="http://schemas.microsoft.com/office/drawing/2014/main" id="{D9B716FC-1489-0466-3D0B-FF095C9D1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33" y="4018532"/>
            <a:ext cx="2660015" cy="24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490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{597C258E-7054-41E2-A459-D729407E8BA0}tf56535239_win32</Template>
  <TotalTime>4549</TotalTime>
  <Words>1083</Words>
  <Application>Microsoft Office PowerPoint</Application>
  <PresentationFormat>Widescreen</PresentationFormat>
  <Paragraphs>164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Franklin Gothic Book</vt:lpstr>
      <vt:lpstr>Franklin Gothic Demi</vt:lpstr>
      <vt:lpstr>Gill Sans MT</vt:lpstr>
      <vt:lpstr>Wingdings 2</vt:lpstr>
      <vt:lpstr>DividendVTI</vt:lpstr>
      <vt:lpstr>Breast Cancer image detection</vt:lpstr>
      <vt:lpstr>Motivation</vt:lpstr>
      <vt:lpstr>CBIS-DDSM Curated Breast Imaging Sub-set of the Digital Database for Screening Mammography </vt:lpstr>
      <vt:lpstr>Data preprocessing  </vt:lpstr>
      <vt:lpstr>Convolutional neural networks</vt:lpstr>
      <vt:lpstr>SIMPLE  CNN</vt:lpstr>
      <vt:lpstr>Resnet50</vt:lpstr>
      <vt:lpstr>VGG16 </vt:lpstr>
      <vt:lpstr>VGG16 </vt:lpstr>
      <vt:lpstr>Conclusion &amp; Recommendations</vt:lpstr>
      <vt:lpstr>Difficulties</vt:lpstr>
    </vt:vector>
  </TitlesOfParts>
  <Company>AgnicoEagle Mines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image detection</dc:title>
  <dc:creator>Ann Sam</dc:creator>
  <cp:lastModifiedBy>Ann Sam</cp:lastModifiedBy>
  <cp:revision>6</cp:revision>
  <dcterms:created xsi:type="dcterms:W3CDTF">2023-12-01T16:01:10Z</dcterms:created>
  <dcterms:modified xsi:type="dcterms:W3CDTF">2023-12-04T19:50:29Z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