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with energy datasets</a:t>
            </a:r>
            <a:endParaRPr/>
          </a:p>
        </p:txBody>
      </p:sp>
      <p:sp>
        <p:nvSpPr>
          <p:cNvPr id="87" name="Shape 87"/>
          <p:cNvSpPr txBox="1"/>
          <p:nvPr>
            <p:ph idx="1" type="subTitle"/>
          </p:nvPr>
        </p:nvSpPr>
        <p:spPr>
          <a:xfrm>
            <a:off x="729625" y="3172900"/>
            <a:ext cx="7688100" cy="134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Team 6:</a:t>
            </a:r>
            <a:endParaRPr b="1"/>
          </a:p>
          <a:p>
            <a:pPr indent="0" lvl="0" marL="0">
              <a:spcBef>
                <a:spcPts val="0"/>
              </a:spcBef>
              <a:spcAft>
                <a:spcPts val="0"/>
              </a:spcAft>
              <a:buNone/>
            </a:pPr>
            <a:r>
              <a:t/>
            </a:r>
            <a:endParaRPr b="1"/>
          </a:p>
          <a:p>
            <a:pPr indent="0" lvl="0" marL="0">
              <a:spcBef>
                <a:spcPts val="0"/>
              </a:spcBef>
              <a:spcAft>
                <a:spcPts val="0"/>
              </a:spcAft>
              <a:buNone/>
            </a:pPr>
            <a:r>
              <a:rPr b="1" lang="en"/>
              <a:t>Ann Sara Sajee </a:t>
            </a:r>
            <a:endParaRPr b="1"/>
          </a:p>
          <a:p>
            <a:pPr indent="0" lvl="0" marL="0">
              <a:spcBef>
                <a:spcPts val="0"/>
              </a:spcBef>
              <a:spcAft>
                <a:spcPts val="0"/>
              </a:spcAft>
              <a:buNone/>
            </a:pPr>
            <a:r>
              <a:rPr b="1" lang="en"/>
              <a:t>Gunjan Lalwani</a:t>
            </a:r>
            <a:endParaRPr b="1"/>
          </a:p>
          <a:p>
            <a:pPr indent="0" lvl="0" marL="0">
              <a:spcBef>
                <a:spcPts val="0"/>
              </a:spcBef>
              <a:spcAft>
                <a:spcPts val="0"/>
              </a:spcAft>
              <a:buNone/>
            </a:pPr>
            <a:r>
              <a:rPr b="1" lang="en"/>
              <a:t>Rishabh Jain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1175"/>
            <a:ext cx="2393700" cy="157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LINE PLOT :</a:t>
            </a:r>
            <a:endParaRPr sz="1800"/>
          </a:p>
          <a:p>
            <a:pPr indent="0" lvl="0" marL="0">
              <a:spcBef>
                <a:spcPts val="0"/>
              </a:spcBef>
              <a:spcAft>
                <a:spcPts val="0"/>
              </a:spcAft>
              <a:buNone/>
            </a:pPr>
            <a:r>
              <a:rPr lang="en" sz="1800"/>
              <a:t>Total energy consumption by appliances over 4.5 months</a:t>
            </a:r>
            <a:endParaRPr sz="1800"/>
          </a:p>
          <a:p>
            <a:pPr indent="0" lvl="0" marL="0">
              <a:spcBef>
                <a:spcPts val="0"/>
              </a:spcBef>
              <a:spcAft>
                <a:spcPts val="0"/>
              </a:spcAft>
              <a:buNone/>
            </a:pPr>
            <a:r>
              <a:t/>
            </a:r>
            <a:endParaRPr sz="1800"/>
          </a:p>
        </p:txBody>
      </p:sp>
      <p:pic>
        <p:nvPicPr>
          <p:cNvPr id="143" name="Shape 143"/>
          <p:cNvPicPr preferRelativeResize="0"/>
          <p:nvPr/>
        </p:nvPicPr>
        <p:blipFill>
          <a:blip r:embed="rId3">
            <a:alphaModFix/>
          </a:blip>
          <a:stretch>
            <a:fillRect/>
          </a:stretch>
        </p:blipFill>
        <p:spPr>
          <a:xfrm>
            <a:off x="3377025" y="253875"/>
            <a:ext cx="5310150" cy="3342850"/>
          </a:xfrm>
          <a:prstGeom prst="rect">
            <a:avLst/>
          </a:prstGeom>
          <a:noFill/>
          <a:ln>
            <a:noFill/>
          </a:ln>
        </p:spPr>
      </p:pic>
      <p:sp>
        <p:nvSpPr>
          <p:cNvPr id="144" name="Shape 144"/>
          <p:cNvSpPr txBox="1"/>
          <p:nvPr/>
        </p:nvSpPr>
        <p:spPr>
          <a:xfrm>
            <a:off x="3376950" y="3901150"/>
            <a:ext cx="5310000" cy="77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txBox="1"/>
          <p:nvPr/>
        </p:nvSpPr>
        <p:spPr>
          <a:xfrm>
            <a:off x="3348675" y="3912425"/>
            <a:ext cx="5310000" cy="71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This graph shows that the month of Jan has highest peak indicating highest consumption of about 1100 Wh.</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29450" y="1322450"/>
            <a:ext cx="20892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FREQUENCY PLOT:</a:t>
            </a:r>
            <a:endParaRPr sz="1400"/>
          </a:p>
          <a:p>
            <a:pPr indent="0" lvl="0" marL="0">
              <a:spcBef>
                <a:spcPts val="0"/>
              </a:spcBef>
              <a:spcAft>
                <a:spcPts val="0"/>
              </a:spcAft>
              <a:buNone/>
            </a:pPr>
            <a:r>
              <a:rPr lang="en" sz="1400"/>
              <a:t>Frequency of appliance energy consumption</a:t>
            </a:r>
            <a:endParaRPr sz="1400"/>
          </a:p>
        </p:txBody>
      </p:sp>
      <p:pic>
        <p:nvPicPr>
          <p:cNvPr id="151" name="Shape 151"/>
          <p:cNvPicPr preferRelativeResize="0"/>
          <p:nvPr/>
        </p:nvPicPr>
        <p:blipFill>
          <a:blip r:embed="rId3">
            <a:alphaModFix/>
          </a:blip>
          <a:stretch>
            <a:fillRect/>
          </a:stretch>
        </p:blipFill>
        <p:spPr>
          <a:xfrm>
            <a:off x="3027425" y="233900"/>
            <a:ext cx="5772150" cy="3695700"/>
          </a:xfrm>
          <a:prstGeom prst="rect">
            <a:avLst/>
          </a:prstGeom>
          <a:noFill/>
          <a:ln>
            <a:noFill/>
          </a:ln>
        </p:spPr>
      </p:pic>
      <p:sp>
        <p:nvSpPr>
          <p:cNvPr id="152" name="Shape 152"/>
          <p:cNvSpPr txBox="1"/>
          <p:nvPr/>
        </p:nvSpPr>
        <p:spPr>
          <a:xfrm>
            <a:off x="3109750" y="4124150"/>
            <a:ext cx="5772300" cy="65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txBox="1"/>
          <p:nvPr/>
        </p:nvSpPr>
        <p:spPr>
          <a:xfrm>
            <a:off x="3027325" y="4060650"/>
            <a:ext cx="5772300" cy="54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This graph shows that appliances with less than 200 Wh energy consumption are mostly used.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22450"/>
            <a:ext cx="7688400" cy="30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doing EDA we get better understanding of the energy dataset and relationship between different variables.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Exploratory Data Analysis (EDA)</a:t>
            </a:r>
            <a:endParaRPr/>
          </a:p>
        </p:txBody>
      </p:sp>
      <p:sp>
        <p:nvSpPr>
          <p:cNvPr id="93" name="Shape 9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solidFill>
                  <a:srgbClr val="222222"/>
                </a:solidFill>
                <a:highlight>
                  <a:srgbClr val="FFFFFF"/>
                </a:highlight>
                <a:latin typeface="Arial"/>
                <a:ea typeface="Arial"/>
                <a:cs typeface="Arial"/>
                <a:sym typeface="Arial"/>
              </a:rPr>
              <a:t>It is an approach to analyze data sets to summarize their main characteristics, often with visual methods. EDA is for seeing what the data can tell us beyond the formal modeling. It is typically the first step of analysis.</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563750" y="1220975"/>
            <a:ext cx="17814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Correlation Matrix:</a:t>
            </a:r>
            <a:endParaRPr sz="1400"/>
          </a:p>
        </p:txBody>
      </p:sp>
      <p:pic>
        <p:nvPicPr>
          <p:cNvPr id="104" name="Shape 104"/>
          <p:cNvPicPr preferRelativeResize="0"/>
          <p:nvPr/>
        </p:nvPicPr>
        <p:blipFill>
          <a:blip r:embed="rId3">
            <a:alphaModFix/>
          </a:blip>
          <a:stretch>
            <a:fillRect/>
          </a:stretch>
        </p:blipFill>
        <p:spPr>
          <a:xfrm>
            <a:off x="2971050" y="0"/>
            <a:ext cx="617295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729450" y="1322450"/>
            <a:ext cx="1987800" cy="125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LINE PLOT:</a:t>
            </a:r>
            <a:endParaRPr sz="1800"/>
          </a:p>
          <a:p>
            <a:pPr indent="0" lvl="0" marL="0">
              <a:spcBef>
                <a:spcPts val="0"/>
              </a:spcBef>
              <a:spcAft>
                <a:spcPts val="0"/>
              </a:spcAft>
              <a:buNone/>
            </a:pPr>
            <a:r>
              <a:rPr lang="en" sz="1800"/>
              <a:t>Daily energy consumption by appliances</a:t>
            </a:r>
            <a:endParaRPr sz="1800"/>
          </a:p>
        </p:txBody>
      </p:sp>
      <p:pic>
        <p:nvPicPr>
          <p:cNvPr id="110" name="Shape 110"/>
          <p:cNvPicPr preferRelativeResize="0"/>
          <p:nvPr/>
        </p:nvPicPr>
        <p:blipFill>
          <a:blip r:embed="rId3">
            <a:alphaModFix/>
          </a:blip>
          <a:stretch>
            <a:fillRect/>
          </a:stretch>
        </p:blipFill>
        <p:spPr>
          <a:xfrm>
            <a:off x="3732025" y="522625"/>
            <a:ext cx="4836950" cy="4098250"/>
          </a:xfrm>
          <a:prstGeom prst="rect">
            <a:avLst/>
          </a:prstGeom>
          <a:noFill/>
          <a:ln>
            <a:noFill/>
          </a:ln>
        </p:spPr>
      </p:pic>
      <p:sp>
        <p:nvSpPr>
          <p:cNvPr id="111" name="Shape 111"/>
          <p:cNvSpPr txBox="1"/>
          <p:nvPr/>
        </p:nvSpPr>
        <p:spPr>
          <a:xfrm>
            <a:off x="400175" y="3048425"/>
            <a:ext cx="3024900" cy="111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This graph shows that on 11th Jan around 7 pm there was high appliance energy consumption.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22450"/>
            <a:ext cx="1796100" cy="112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BOX PLOT:</a:t>
            </a:r>
            <a:endParaRPr sz="1400"/>
          </a:p>
          <a:p>
            <a:pPr indent="0" lvl="0" marL="0">
              <a:spcBef>
                <a:spcPts val="0"/>
              </a:spcBef>
              <a:spcAft>
                <a:spcPts val="0"/>
              </a:spcAft>
              <a:buNone/>
            </a:pPr>
            <a:r>
              <a:rPr lang="en" sz="1400"/>
              <a:t>Week day wise  appliances energy consumption</a:t>
            </a:r>
            <a:endParaRPr sz="1400"/>
          </a:p>
        </p:txBody>
      </p:sp>
      <p:pic>
        <p:nvPicPr>
          <p:cNvPr id="117" name="Shape 117"/>
          <p:cNvPicPr preferRelativeResize="0"/>
          <p:nvPr/>
        </p:nvPicPr>
        <p:blipFill>
          <a:blip r:embed="rId3">
            <a:alphaModFix/>
          </a:blip>
          <a:stretch>
            <a:fillRect/>
          </a:stretch>
        </p:blipFill>
        <p:spPr>
          <a:xfrm>
            <a:off x="3731100" y="360500"/>
            <a:ext cx="5072875" cy="3452975"/>
          </a:xfrm>
          <a:prstGeom prst="rect">
            <a:avLst/>
          </a:prstGeom>
          <a:noFill/>
          <a:ln>
            <a:noFill/>
          </a:ln>
        </p:spPr>
      </p:pic>
      <p:sp>
        <p:nvSpPr>
          <p:cNvPr id="118" name="Shape 118"/>
          <p:cNvSpPr txBox="1"/>
          <p:nvPr/>
        </p:nvSpPr>
        <p:spPr>
          <a:xfrm>
            <a:off x="3648700" y="3925250"/>
            <a:ext cx="4955100" cy="11241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rPr b="1" lang="en"/>
              <a:t>Thursdays and Saturdays have high energy consumption</a:t>
            </a:r>
            <a:endParaRPr b="1"/>
          </a:p>
          <a:p>
            <a:pPr indent="-317500" lvl="0" marL="457200">
              <a:spcBef>
                <a:spcPts val="0"/>
              </a:spcBef>
              <a:spcAft>
                <a:spcPts val="0"/>
              </a:spcAft>
              <a:buSzPts val="1400"/>
              <a:buAutoNum type="arabicPeriod"/>
            </a:pPr>
            <a:r>
              <a:rPr b="1" lang="en"/>
              <a:t>The median of all the days fall around 130-150 Wh</a:t>
            </a:r>
            <a:endParaRPr b="1"/>
          </a:p>
          <a:p>
            <a:pPr indent="-317500" lvl="0" marL="457200">
              <a:spcBef>
                <a:spcPts val="0"/>
              </a:spcBef>
              <a:spcAft>
                <a:spcPts val="0"/>
              </a:spcAft>
              <a:buSzPts val="1400"/>
              <a:buAutoNum type="arabicPeriod"/>
            </a:pPr>
            <a:r>
              <a:rPr b="1" lang="en"/>
              <a:t>Wednesday is the least energy consumption day</a:t>
            </a:r>
            <a:endParaRPr b="1"/>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22450"/>
            <a:ext cx="17286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LINE PLOT:</a:t>
            </a:r>
            <a:endParaRPr sz="1400"/>
          </a:p>
          <a:p>
            <a:pPr indent="0" lvl="0" marL="0">
              <a:spcBef>
                <a:spcPts val="0"/>
              </a:spcBef>
              <a:spcAft>
                <a:spcPts val="0"/>
              </a:spcAft>
              <a:buNone/>
            </a:pPr>
            <a:r>
              <a:rPr lang="en" sz="1400"/>
              <a:t>1 Week appliance energy consumption </a:t>
            </a:r>
            <a:endParaRPr sz="1400"/>
          </a:p>
        </p:txBody>
      </p:sp>
      <p:pic>
        <p:nvPicPr>
          <p:cNvPr id="124" name="Shape 124"/>
          <p:cNvPicPr preferRelativeResize="0"/>
          <p:nvPr/>
        </p:nvPicPr>
        <p:blipFill>
          <a:blip r:embed="rId3">
            <a:alphaModFix/>
          </a:blip>
          <a:stretch>
            <a:fillRect/>
          </a:stretch>
        </p:blipFill>
        <p:spPr>
          <a:xfrm>
            <a:off x="2576625" y="468100"/>
            <a:ext cx="6381150" cy="3828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22450"/>
            <a:ext cx="1773600" cy="124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BOX PLOT:</a:t>
            </a:r>
            <a:endParaRPr sz="1400"/>
          </a:p>
          <a:p>
            <a:pPr indent="0" lvl="0" marL="0">
              <a:spcBef>
                <a:spcPts val="0"/>
              </a:spcBef>
              <a:spcAft>
                <a:spcPts val="0"/>
              </a:spcAft>
              <a:buNone/>
            </a:pPr>
            <a:r>
              <a:t/>
            </a:r>
            <a:endParaRPr sz="1400"/>
          </a:p>
          <a:p>
            <a:pPr indent="0" lvl="0" marL="0">
              <a:spcBef>
                <a:spcPts val="0"/>
              </a:spcBef>
              <a:spcAft>
                <a:spcPts val="0"/>
              </a:spcAft>
              <a:buNone/>
            </a:pPr>
            <a:r>
              <a:rPr lang="en" sz="1400"/>
              <a:t>Monthly appliance energy consumption</a:t>
            </a:r>
            <a:endParaRPr sz="1400"/>
          </a:p>
        </p:txBody>
      </p:sp>
      <p:pic>
        <p:nvPicPr>
          <p:cNvPr id="130" name="Shape 130"/>
          <p:cNvPicPr preferRelativeResize="0"/>
          <p:nvPr/>
        </p:nvPicPr>
        <p:blipFill>
          <a:blip r:embed="rId3">
            <a:alphaModFix/>
          </a:blip>
          <a:stretch>
            <a:fillRect/>
          </a:stretch>
        </p:blipFill>
        <p:spPr>
          <a:xfrm>
            <a:off x="3993150" y="152400"/>
            <a:ext cx="4838701" cy="4838701"/>
          </a:xfrm>
          <a:prstGeom prst="rect">
            <a:avLst/>
          </a:prstGeom>
          <a:noFill/>
          <a:ln>
            <a:noFill/>
          </a:ln>
        </p:spPr>
      </p:pic>
      <p:sp>
        <p:nvSpPr>
          <p:cNvPr id="131" name="Shape 131"/>
          <p:cNvSpPr txBox="1"/>
          <p:nvPr/>
        </p:nvSpPr>
        <p:spPr>
          <a:xfrm>
            <a:off x="235400" y="3001350"/>
            <a:ext cx="3272100" cy="1012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rPr b="1" lang="en"/>
              <a:t>Highest energy consumption happens in the month of January.</a:t>
            </a:r>
            <a:endParaRPr b="1"/>
          </a:p>
          <a:p>
            <a:pPr indent="-317500" lvl="0" marL="457200" rtl="0">
              <a:spcBef>
                <a:spcPts val="0"/>
              </a:spcBef>
              <a:spcAft>
                <a:spcPts val="0"/>
              </a:spcAft>
              <a:buSzPts val="1400"/>
              <a:buAutoNum type="arabicPeriod"/>
            </a:pPr>
            <a:r>
              <a:rPr b="1" lang="en"/>
              <a:t>Lowest in February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53275" y="1412650"/>
            <a:ext cx="28728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BAR PLOT:</a:t>
            </a:r>
            <a:endParaRPr sz="1400"/>
          </a:p>
          <a:p>
            <a:pPr indent="0" lvl="0" marL="0">
              <a:spcBef>
                <a:spcPts val="0"/>
              </a:spcBef>
              <a:spcAft>
                <a:spcPts val="0"/>
              </a:spcAft>
              <a:buNone/>
            </a:pPr>
            <a:r>
              <a:t/>
            </a:r>
            <a:endParaRPr sz="1400"/>
          </a:p>
          <a:p>
            <a:pPr indent="0" lvl="0" marL="0">
              <a:spcBef>
                <a:spcPts val="0"/>
              </a:spcBef>
              <a:spcAft>
                <a:spcPts val="0"/>
              </a:spcAft>
              <a:buNone/>
            </a:pPr>
            <a:r>
              <a:rPr lang="en" sz="1400"/>
              <a:t>Monthly appliance energy consumption</a:t>
            </a:r>
            <a:endParaRPr sz="1400"/>
          </a:p>
        </p:txBody>
      </p:sp>
      <p:pic>
        <p:nvPicPr>
          <p:cNvPr id="137" name="Shape 137"/>
          <p:cNvPicPr preferRelativeResize="0"/>
          <p:nvPr/>
        </p:nvPicPr>
        <p:blipFill>
          <a:blip r:embed="rId3">
            <a:alphaModFix/>
          </a:blip>
          <a:stretch>
            <a:fillRect/>
          </a:stretch>
        </p:blipFill>
        <p:spPr>
          <a:xfrm>
            <a:off x="3860575" y="634975"/>
            <a:ext cx="4672700" cy="330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