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ntic" pitchFamily="2" charset="0"/>
      <p:regular r:id="rId18"/>
    </p:embeddedFont>
    <p:embeddedFont>
      <p:font typeface="Anton" panose="020F0502020204030204" pitchFamily="34" charset="0"/>
      <p:regular r:id="rId19"/>
    </p:embeddedFont>
    <p:embeddedFont>
      <p:font typeface="Fira Sans Extra Condensed Medium" panose="020B0603050000020004" pitchFamily="34" charset="0"/>
      <p:regular r:id="rId20"/>
      <p:bold r:id="rId21"/>
      <p:italic r:id="rId22"/>
      <p:boldItalic r:id="rId23"/>
    </p:embeddedFont>
    <p:embeddedFont>
      <p:font typeface="Pathway Gothic One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BX884k2nmGU6E/5MCo5Dq9AFS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D3029E-5BBC-4711-9425-EBF0C5907C89}">
  <a:tblStyle styleId="{9DD3029E-5BBC-4711-9425-EBF0C5907C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120" d="100"/>
          <a:sy n="120" d="100"/>
        </p:scale>
        <p:origin x="864" y="176"/>
      </p:cViewPr>
      <p:guideLst>
        <p:guide pos="48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 txBox="1">
            <a:spLocks noGrp="1"/>
          </p:cNvSpPr>
          <p:nvPr>
            <p:ph type="ctrTitle"/>
          </p:nvPr>
        </p:nvSpPr>
        <p:spPr>
          <a:xfrm flipH="1">
            <a:off x="873181" y="2536300"/>
            <a:ext cx="3449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74C"/>
              </a:buClr>
              <a:buSzPts val="4800"/>
              <a:buNone/>
              <a:defRPr sz="4800">
                <a:solidFill>
                  <a:srgbClr val="FC774C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ubTitle" idx="1"/>
          </p:nvPr>
        </p:nvSpPr>
        <p:spPr>
          <a:xfrm flipH="1">
            <a:off x="873181" y="3098067"/>
            <a:ext cx="3629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6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6_3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ctrTitle" idx="2"/>
          </p:nvPr>
        </p:nvSpPr>
        <p:spPr>
          <a:xfrm>
            <a:off x="3067456" y="355686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ubTitle" idx="1"/>
          </p:nvPr>
        </p:nvSpPr>
        <p:spPr>
          <a:xfrm>
            <a:off x="3067456" y="372939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ctrTitle" idx="3"/>
          </p:nvPr>
        </p:nvSpPr>
        <p:spPr>
          <a:xfrm>
            <a:off x="3067456" y="1949535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ubTitle" idx="4"/>
          </p:nvPr>
        </p:nvSpPr>
        <p:spPr>
          <a:xfrm>
            <a:off x="3067456" y="212207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ctrTitle" idx="5"/>
          </p:nvPr>
        </p:nvSpPr>
        <p:spPr>
          <a:xfrm>
            <a:off x="5785481" y="355686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subTitle" idx="6"/>
          </p:nvPr>
        </p:nvSpPr>
        <p:spPr>
          <a:xfrm>
            <a:off x="5785481" y="372939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ctrTitle" idx="7"/>
          </p:nvPr>
        </p:nvSpPr>
        <p:spPr>
          <a:xfrm>
            <a:off x="5785481" y="1949535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ubTitle" idx="8"/>
          </p:nvPr>
        </p:nvSpPr>
        <p:spPr>
          <a:xfrm>
            <a:off x="5785481" y="2122072"/>
            <a:ext cx="16641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9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ctrTitle" idx="2"/>
          </p:nvPr>
        </p:nvSpPr>
        <p:spPr>
          <a:xfrm>
            <a:off x="1478623" y="241435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ctrTitle" idx="3"/>
          </p:nvPr>
        </p:nvSpPr>
        <p:spPr>
          <a:xfrm>
            <a:off x="3851645" y="241435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ctrTitle" idx="4"/>
          </p:nvPr>
        </p:nvSpPr>
        <p:spPr>
          <a:xfrm>
            <a:off x="6262320" y="2414350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ctrTitle" idx="5"/>
          </p:nvPr>
        </p:nvSpPr>
        <p:spPr>
          <a:xfrm>
            <a:off x="2635445" y="4411486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ctrTitle" idx="6"/>
          </p:nvPr>
        </p:nvSpPr>
        <p:spPr>
          <a:xfrm>
            <a:off x="5067845" y="4411486"/>
            <a:ext cx="1440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title" idx="7"/>
          </p:nvPr>
        </p:nvSpPr>
        <p:spPr>
          <a:xfrm>
            <a:off x="2635452" y="3823332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title" idx="8"/>
          </p:nvPr>
        </p:nvSpPr>
        <p:spPr>
          <a:xfrm>
            <a:off x="5081024" y="3823332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title" idx="9"/>
          </p:nvPr>
        </p:nvSpPr>
        <p:spPr>
          <a:xfrm>
            <a:off x="3851652" y="1836550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title" idx="13"/>
          </p:nvPr>
        </p:nvSpPr>
        <p:spPr>
          <a:xfrm>
            <a:off x="6262328" y="1836550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title" idx="14"/>
          </p:nvPr>
        </p:nvSpPr>
        <p:spPr>
          <a:xfrm>
            <a:off x="1478623" y="1836550"/>
            <a:ext cx="144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ctrTitle"/>
          </p:nvPr>
        </p:nvSpPr>
        <p:spPr>
          <a:xfrm>
            <a:off x="4184500" y="1612400"/>
            <a:ext cx="42093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ubTitle" idx="1"/>
          </p:nvPr>
        </p:nvSpPr>
        <p:spPr>
          <a:xfrm flipH="1">
            <a:off x="3970600" y="2556400"/>
            <a:ext cx="44232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6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>
            <a:spLocks noGrp="1"/>
          </p:cNvSpPr>
          <p:nvPr>
            <p:ph type="subTitle" idx="1"/>
          </p:nvPr>
        </p:nvSpPr>
        <p:spPr>
          <a:xfrm>
            <a:off x="2795250" y="1792450"/>
            <a:ext cx="35535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0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body" idx="1"/>
          </p:nvPr>
        </p:nvSpPr>
        <p:spPr>
          <a:xfrm>
            <a:off x="1208592" y="1753800"/>
            <a:ext cx="34467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488708" y="1753800"/>
            <a:ext cx="34467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●"/>
              <a:defRPr sz="900">
                <a:solidFill>
                  <a:schemeClr val="accent2"/>
                </a:solidFill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900"/>
              <a:buChar char="○"/>
              <a:defRPr sz="900">
                <a:solidFill>
                  <a:schemeClr val="accent2"/>
                </a:solidFill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900"/>
              <a:buChar char="■"/>
              <a:defRPr sz="9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subTitle" idx="3"/>
          </p:nvPr>
        </p:nvSpPr>
        <p:spPr>
          <a:xfrm>
            <a:off x="2487550" y="871275"/>
            <a:ext cx="41688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4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 flipH="1">
            <a:off x="6076197" y="1215553"/>
            <a:ext cx="306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ctrTitle" idx="2"/>
          </p:nvPr>
        </p:nvSpPr>
        <p:spPr>
          <a:xfrm flipH="1">
            <a:off x="6076197" y="2307878"/>
            <a:ext cx="306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ctrTitle" idx="3"/>
          </p:nvPr>
        </p:nvSpPr>
        <p:spPr>
          <a:xfrm flipH="1">
            <a:off x="6076197" y="3400203"/>
            <a:ext cx="3067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ctrTitle" idx="4"/>
          </p:nvPr>
        </p:nvSpPr>
        <p:spPr>
          <a:xfrm>
            <a:off x="0" y="3400203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ctrTitle" idx="5"/>
          </p:nvPr>
        </p:nvSpPr>
        <p:spPr>
          <a:xfrm>
            <a:off x="0" y="2307878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ctrTitle" idx="6"/>
          </p:nvPr>
        </p:nvSpPr>
        <p:spPr>
          <a:xfrm>
            <a:off x="2828250" y="139192"/>
            <a:ext cx="3487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ctrTitle" idx="7"/>
          </p:nvPr>
        </p:nvSpPr>
        <p:spPr>
          <a:xfrm>
            <a:off x="0" y="1215553"/>
            <a:ext cx="299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092475" y="164094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title" idx="8"/>
          </p:nvPr>
        </p:nvSpPr>
        <p:spPr>
          <a:xfrm>
            <a:off x="3504446" y="123530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ubTitle" idx="9"/>
          </p:nvPr>
        </p:nvSpPr>
        <p:spPr>
          <a:xfrm>
            <a:off x="1092475" y="2733272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title" idx="13"/>
          </p:nvPr>
        </p:nvSpPr>
        <p:spPr>
          <a:xfrm>
            <a:off x="3504446" y="2327625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ubTitle" idx="14"/>
          </p:nvPr>
        </p:nvSpPr>
        <p:spPr>
          <a:xfrm>
            <a:off x="1092475" y="382559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title" idx="15"/>
          </p:nvPr>
        </p:nvSpPr>
        <p:spPr>
          <a:xfrm>
            <a:off x="3504446" y="341995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ubTitle" idx="16"/>
          </p:nvPr>
        </p:nvSpPr>
        <p:spPr>
          <a:xfrm flipH="1">
            <a:off x="6076237" y="164094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title" idx="17"/>
          </p:nvPr>
        </p:nvSpPr>
        <p:spPr>
          <a:xfrm flipH="1">
            <a:off x="4479345" y="123530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ubTitle" idx="18"/>
          </p:nvPr>
        </p:nvSpPr>
        <p:spPr>
          <a:xfrm flipH="1">
            <a:off x="6076237" y="2733272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title" idx="19"/>
          </p:nvPr>
        </p:nvSpPr>
        <p:spPr>
          <a:xfrm flipH="1">
            <a:off x="4479345" y="2327625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ubTitle" idx="20"/>
          </p:nvPr>
        </p:nvSpPr>
        <p:spPr>
          <a:xfrm flipH="1">
            <a:off x="6076237" y="3825597"/>
            <a:ext cx="1906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title" idx="21"/>
          </p:nvPr>
        </p:nvSpPr>
        <p:spPr>
          <a:xfrm flipH="1">
            <a:off x="4479345" y="3419950"/>
            <a:ext cx="1161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Fira Sans Extra Condensed Medium"/>
              <a:buNone/>
              <a:defRPr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CUSTOM_7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ctrTitle"/>
          </p:nvPr>
        </p:nvSpPr>
        <p:spPr>
          <a:xfrm>
            <a:off x="5714569" y="978487"/>
            <a:ext cx="27558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ubTitle" idx="1"/>
          </p:nvPr>
        </p:nvSpPr>
        <p:spPr>
          <a:xfrm>
            <a:off x="5714569" y="2293325"/>
            <a:ext cx="25554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7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ctrTitle"/>
          </p:nvPr>
        </p:nvSpPr>
        <p:spPr>
          <a:xfrm>
            <a:off x="610875" y="1856100"/>
            <a:ext cx="14637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2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ctrTitle" idx="2"/>
          </p:nvPr>
        </p:nvSpPr>
        <p:spPr>
          <a:xfrm>
            <a:off x="1412938" y="3503013"/>
            <a:ext cx="112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ubTitle" idx="1"/>
          </p:nvPr>
        </p:nvSpPr>
        <p:spPr>
          <a:xfrm>
            <a:off x="1068400" y="3675550"/>
            <a:ext cx="1816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ctrTitle" idx="3"/>
          </p:nvPr>
        </p:nvSpPr>
        <p:spPr>
          <a:xfrm>
            <a:off x="4008384" y="3503013"/>
            <a:ext cx="112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ubTitle" idx="4"/>
          </p:nvPr>
        </p:nvSpPr>
        <p:spPr>
          <a:xfrm>
            <a:off x="3653012" y="3675550"/>
            <a:ext cx="1816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ctrTitle" idx="5"/>
          </p:nvPr>
        </p:nvSpPr>
        <p:spPr>
          <a:xfrm>
            <a:off x="6585650" y="3503013"/>
            <a:ext cx="112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ubTitle" idx="6"/>
          </p:nvPr>
        </p:nvSpPr>
        <p:spPr>
          <a:xfrm>
            <a:off x="6241100" y="3675550"/>
            <a:ext cx="18162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2_1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ctrTitle"/>
          </p:nvPr>
        </p:nvSpPr>
        <p:spPr>
          <a:xfrm>
            <a:off x="619900" y="134800"/>
            <a:ext cx="79041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ctrTitle" idx="2"/>
          </p:nvPr>
        </p:nvSpPr>
        <p:spPr>
          <a:xfrm>
            <a:off x="1738808" y="3884013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ubTitle" idx="1"/>
          </p:nvPr>
        </p:nvSpPr>
        <p:spPr>
          <a:xfrm>
            <a:off x="1766850" y="4078006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ctrTitle" idx="3"/>
          </p:nvPr>
        </p:nvSpPr>
        <p:spPr>
          <a:xfrm>
            <a:off x="3768564" y="3884013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ubTitle" idx="4"/>
          </p:nvPr>
        </p:nvSpPr>
        <p:spPr>
          <a:xfrm>
            <a:off x="3781850" y="4067206"/>
            <a:ext cx="1558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ctrTitle" idx="5"/>
          </p:nvPr>
        </p:nvSpPr>
        <p:spPr>
          <a:xfrm>
            <a:off x="5772279" y="3884013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ubTitle" idx="6"/>
          </p:nvPr>
        </p:nvSpPr>
        <p:spPr>
          <a:xfrm>
            <a:off x="5800324" y="4078006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ctrTitle" idx="7"/>
          </p:nvPr>
        </p:nvSpPr>
        <p:spPr>
          <a:xfrm>
            <a:off x="1738808" y="1990131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ubTitle" idx="8"/>
          </p:nvPr>
        </p:nvSpPr>
        <p:spPr>
          <a:xfrm>
            <a:off x="1766850" y="2184130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ctrTitle" idx="9"/>
          </p:nvPr>
        </p:nvSpPr>
        <p:spPr>
          <a:xfrm>
            <a:off x="3768568" y="1990131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ubTitle" idx="13"/>
          </p:nvPr>
        </p:nvSpPr>
        <p:spPr>
          <a:xfrm>
            <a:off x="3781850" y="2173330"/>
            <a:ext cx="15585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ctrTitle" idx="14"/>
          </p:nvPr>
        </p:nvSpPr>
        <p:spPr>
          <a:xfrm>
            <a:off x="5772279" y="1990131"/>
            <a:ext cx="1614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ubTitle" idx="15"/>
          </p:nvPr>
        </p:nvSpPr>
        <p:spPr>
          <a:xfrm>
            <a:off x="5800324" y="2184130"/>
            <a:ext cx="15585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ctrTitle"/>
          </p:nvPr>
        </p:nvSpPr>
        <p:spPr>
          <a:xfrm>
            <a:off x="5270400" y="-450600"/>
            <a:ext cx="24120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7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ctrTitle"/>
          </p:nvPr>
        </p:nvSpPr>
        <p:spPr>
          <a:xfrm>
            <a:off x="610875" y="-252099"/>
            <a:ext cx="25305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accent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nton"/>
              <a:buNone/>
              <a:defRPr sz="2800" b="0" i="0" u="none" strike="noStrike" cap="none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■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●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ntic"/>
              <a:buChar char="○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ntic"/>
              <a:buChar char="■"/>
              <a:defRPr sz="1200" b="0" i="0" u="none" strike="noStrike" cap="none">
                <a:solidFill>
                  <a:schemeClr val="accent2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www.insight.co.kr/news/1663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mk.co.kr/news/economy/view/2016/09/674095/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hyperlink" Target="https://www.etnews.com/2020100700015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 rot="900011">
            <a:off x="4463421" y="-334961"/>
            <a:ext cx="6907058" cy="605447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647575" y="1824075"/>
            <a:ext cx="4632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i="0" u="none" strike="noStrike" cap="none" dirty="0">
                <a:solidFill>
                  <a:srgbClr val="123AB3"/>
                </a:solidFill>
              </a:rPr>
              <a:t>공공데이터로</a:t>
            </a:r>
            <a:r>
              <a:rPr lang="es" sz="3200" b="1" i="0" u="none" strike="noStrike" cap="none" dirty="0">
                <a:solidFill>
                  <a:srgbClr val="123AB3"/>
                </a:solidFill>
              </a:rPr>
              <a:t> 활용한</a:t>
            </a:r>
            <a:r>
              <a:rPr lang="es" sz="3200" b="1" dirty="0">
                <a:solidFill>
                  <a:srgbClr val="123AB3"/>
                </a:solidFill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i="0" u="none" strike="noStrike" cap="none" dirty="0">
                <a:solidFill>
                  <a:srgbClr val="123AB3"/>
                </a:solidFill>
              </a:rPr>
              <a:t>골목상권 </a:t>
            </a:r>
            <a:r>
              <a:rPr lang="es" sz="3200" b="1" dirty="0">
                <a:solidFill>
                  <a:srgbClr val="123AB3"/>
                </a:solidFill>
              </a:rPr>
              <a:t>시각화</a:t>
            </a:r>
            <a:r>
              <a:rPr lang="es" sz="3200" b="1" i="0" u="none" strike="noStrike" cap="none" dirty="0">
                <a:solidFill>
                  <a:srgbClr val="123AB3"/>
                </a:solidFill>
              </a:rPr>
              <a:t>  </a:t>
            </a:r>
            <a:endParaRPr sz="3200" b="1" i="0" u="none" strike="noStrike" cap="none" dirty="0">
              <a:solidFill>
                <a:srgbClr val="123AB3"/>
              </a:solidFill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954926" y="3045320"/>
            <a:ext cx="204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i="0" u="none" strike="noStrike" cap="none"/>
              <a:t>박지원, 서영진</a:t>
            </a:r>
            <a:endParaRPr sz="2000" b="1" i="0" u="none" strike="noStrike" cap="non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8703275" y="84375"/>
            <a:ext cx="847500" cy="575700"/>
          </a:xfrm>
          <a:prstGeom prst="rect">
            <a:avLst/>
          </a:prstGeom>
          <a:solidFill>
            <a:srgbClr val="FFC633">
              <a:alpha val="4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-385750" y="4526400"/>
            <a:ext cx="847500" cy="2907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416700" y="4674925"/>
            <a:ext cx="85059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ntic"/>
                <a:ea typeface="Antic"/>
                <a:cs typeface="Antic"/>
                <a:sym typeface="Antic"/>
              </a:rPr>
              <a:t>출처 : 공공데이터포텔 (DATA.GO.KR) 서울특별시 은평구 일반음식점 현황</a:t>
            </a:r>
            <a:endParaRPr sz="9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91" name="Google Shape;1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75" y="246003"/>
            <a:ext cx="4363625" cy="457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725" y="362575"/>
            <a:ext cx="2033850" cy="40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8582225" y="4526400"/>
            <a:ext cx="847500" cy="2907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-508975" y="476350"/>
            <a:ext cx="847500" cy="5757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127775" y="4579300"/>
            <a:ext cx="95223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s" sz="1050">
                <a:solidFill>
                  <a:srgbClr val="172B4D"/>
                </a:solidFill>
                <a:highlight>
                  <a:srgbClr val="FFFFFF"/>
                </a:highlight>
              </a:rPr>
              <a:t> </a:t>
            </a:r>
            <a:r>
              <a:rPr lang="es" sz="900">
                <a:solidFill>
                  <a:srgbClr val="172B4D"/>
                </a:solidFill>
                <a:highlight>
                  <a:srgbClr val="FFFFFF"/>
                </a:highlight>
              </a:rPr>
              <a:t>출처 : 경기지역경제포털.  조기경보등급 </a:t>
            </a:r>
            <a:endParaRPr sz="900">
              <a:latin typeface="Antic"/>
              <a:ea typeface="Antic"/>
              <a:cs typeface="Antic"/>
              <a:sym typeface="Antic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25" y="412111"/>
            <a:ext cx="6189701" cy="404991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/>
        </p:nvSpPr>
        <p:spPr>
          <a:xfrm>
            <a:off x="5967875" y="1896000"/>
            <a:ext cx="38115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tic"/>
              <a:buChar char="❏"/>
            </a:pPr>
            <a:r>
              <a:rPr lang="es" sz="1200">
                <a:latin typeface="Antic"/>
                <a:ea typeface="Antic"/>
                <a:cs typeface="Antic"/>
                <a:sym typeface="Antic"/>
              </a:rPr>
              <a:t>농업, 도매 및 소매업, </a:t>
            </a:r>
            <a:endParaRPr sz="1200">
              <a:latin typeface="Antic"/>
              <a:ea typeface="Antic"/>
              <a:cs typeface="Antic"/>
              <a:sym typeface="Ant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tic"/>
              <a:buChar char="❏"/>
            </a:pPr>
            <a:r>
              <a:rPr lang="es" sz="1200">
                <a:latin typeface="Antic"/>
                <a:ea typeface="Antic"/>
                <a:cs typeface="Antic"/>
                <a:sym typeface="Antic"/>
              </a:rPr>
              <a:t>숙박업, 스포츠 및 오락관련 서비스업</a:t>
            </a:r>
            <a:endParaRPr sz="1200">
              <a:latin typeface="Antic"/>
              <a:ea typeface="Antic"/>
              <a:cs typeface="Antic"/>
              <a:sym typeface="Antic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tic"/>
              <a:buChar char="❏"/>
            </a:pPr>
            <a:r>
              <a:rPr lang="es" sz="1200">
                <a:latin typeface="Antic"/>
                <a:ea typeface="Antic"/>
                <a:cs typeface="Antic"/>
                <a:sym typeface="Antic"/>
              </a:rPr>
              <a:t>음료 제조업, 음식점 및 주점업</a:t>
            </a:r>
            <a:endParaRPr sz="1200">
              <a:latin typeface="Antic"/>
              <a:ea typeface="Antic"/>
              <a:cs typeface="Antic"/>
              <a:sym typeface="Ant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Antic"/>
                <a:ea typeface="Antic"/>
                <a:cs typeface="Antic"/>
                <a:sym typeface="Antic"/>
              </a:rPr>
              <a:t>   </a:t>
            </a:r>
            <a:r>
              <a:rPr lang="es" sz="1200" b="1">
                <a:solidFill>
                  <a:srgbClr val="123AB3"/>
                </a:solidFill>
                <a:latin typeface="Antic"/>
                <a:ea typeface="Antic"/>
                <a:cs typeface="Antic"/>
                <a:sym typeface="Antic"/>
              </a:rPr>
              <a:t> ※  위 업종 대상으로 조사한 차트 입니다.</a:t>
            </a:r>
            <a:endParaRPr sz="1200" b="1">
              <a:solidFill>
                <a:srgbClr val="123AB3"/>
              </a:solidFill>
              <a:latin typeface="Antic"/>
              <a:ea typeface="Antic"/>
              <a:cs typeface="Antic"/>
              <a:sym typeface="Ant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25" y="477900"/>
            <a:ext cx="2810575" cy="3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/>
          <p:nvPr/>
        </p:nvSpPr>
        <p:spPr>
          <a:xfrm>
            <a:off x="-826175" y="1072400"/>
            <a:ext cx="930600" cy="10278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8524000" y="244625"/>
            <a:ext cx="930600" cy="2955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6760275" y="1212625"/>
            <a:ext cx="3008700" cy="25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s" sz="1100"/>
              <a:t>높은 임대료 결과인 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23AB3"/>
                </a:solidFill>
              </a:rPr>
              <a:t>강남대로</a:t>
            </a:r>
            <a:r>
              <a:rPr lang="es" sz="1100"/>
              <a:t>의</a:t>
            </a:r>
            <a:r>
              <a:rPr lang="es" sz="1200" b="1"/>
              <a:t> </a:t>
            </a:r>
            <a:r>
              <a:rPr lang="es" sz="1100"/>
              <a:t>20평인 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작은 상가로 예를  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들었을때 면적이 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약</a:t>
            </a:r>
            <a:r>
              <a:rPr lang="es" sz="1200" b="1"/>
              <a:t> </a:t>
            </a:r>
            <a:r>
              <a:rPr lang="es" sz="1200" b="1">
                <a:solidFill>
                  <a:srgbClr val="123AB3"/>
                </a:solidFill>
              </a:rPr>
              <a:t>66m²</a:t>
            </a:r>
            <a:r>
              <a:rPr lang="es" sz="1100" b="1">
                <a:solidFill>
                  <a:srgbClr val="123AB3"/>
                </a:solidFill>
              </a:rPr>
              <a:t> </a:t>
            </a:r>
            <a:r>
              <a:rPr lang="es" sz="1100"/>
              <a:t>정도 라고 한다면 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한달 임대료가 최소 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23AB3"/>
                </a:solidFill>
              </a:rPr>
              <a:t>1,702,800원</a:t>
            </a:r>
            <a:r>
              <a:rPr lang="es" sz="1100"/>
              <a:t>이 나오고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결과는 무려 최저 </a:t>
            </a:r>
            <a:r>
              <a:rPr lang="es" sz="1200" b="1">
                <a:solidFill>
                  <a:srgbClr val="123AB3"/>
                </a:solidFill>
              </a:rPr>
              <a:t>인건비</a:t>
            </a:r>
            <a:r>
              <a:rPr lang="es" sz="1100"/>
              <a:t>에 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가까운 금액입니다.</a:t>
            </a:r>
            <a:endParaRPr sz="1100"/>
          </a:p>
        </p:txBody>
      </p:sp>
      <p:sp>
        <p:nvSpPr>
          <p:cNvPr id="210" name="Google Shape;210;p12"/>
          <p:cNvSpPr txBox="1"/>
          <p:nvPr/>
        </p:nvSpPr>
        <p:spPr>
          <a:xfrm>
            <a:off x="176150" y="4393725"/>
            <a:ext cx="85206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6200" lvl="0" indent="0" algn="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s" sz="1050">
                <a:solidFill>
                  <a:srgbClr val="172B4D"/>
                </a:solidFill>
                <a:highlight>
                  <a:srgbClr val="FFFFFF"/>
                </a:highlight>
              </a:rPr>
              <a:t> </a:t>
            </a:r>
            <a:r>
              <a:rPr lang="es" sz="900">
                <a:solidFill>
                  <a:srgbClr val="172B4D"/>
                </a:solidFill>
                <a:highlight>
                  <a:srgbClr val="FFFFFF"/>
                </a:highlight>
              </a:rPr>
              <a:t>출처 : 부동산 통계정보시스템. 2020년 1분기 지역별 임대료  </a:t>
            </a:r>
            <a:endParaRPr sz="900"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6066500" y="477900"/>
            <a:ext cx="1566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>
                <a:latin typeface="Antic"/>
                <a:ea typeface="Antic"/>
                <a:cs typeface="Antic"/>
                <a:sym typeface="Antic"/>
              </a:rPr>
              <a:t>단위 : 천원/㎡</a:t>
            </a:r>
            <a:endParaRPr sz="900" b="1">
              <a:latin typeface="Antic"/>
              <a:ea typeface="Antic"/>
              <a:cs typeface="Antic"/>
              <a:sym typeface="Antic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150" y="784950"/>
            <a:ext cx="6729650" cy="37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300" y="669162"/>
            <a:ext cx="6600077" cy="36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/>
          <p:nvPr/>
        </p:nvSpPr>
        <p:spPr>
          <a:xfrm>
            <a:off x="6012050" y="4303275"/>
            <a:ext cx="1592100" cy="29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8855625" y="4315650"/>
            <a:ext cx="930600" cy="575700"/>
          </a:xfrm>
          <a:prstGeom prst="rect">
            <a:avLst/>
          </a:prstGeom>
          <a:solidFill>
            <a:srgbClr val="FFC633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-519975" y="-35700"/>
            <a:ext cx="930600" cy="5757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360000" y="129000"/>
            <a:ext cx="43050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소상공인 업종별 실적</a:t>
            </a:r>
            <a:endParaRPr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159300" y="4303275"/>
            <a:ext cx="72960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23AB3"/>
                </a:solidFill>
              </a:rPr>
              <a:t>※ BSI는 경기실사지수(Business Survey Index)로 100초과이면 호전, 100미만이면 악화를 나타냄</a:t>
            </a:r>
            <a:endParaRPr sz="1200" b="1">
              <a:solidFill>
                <a:srgbClr val="123AB3"/>
              </a:solidFill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416700" y="4737650"/>
            <a:ext cx="85059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ntic"/>
                <a:ea typeface="Antic"/>
                <a:cs typeface="Antic"/>
                <a:sym typeface="Antic"/>
              </a:rPr>
              <a:t>출처 : 중소벤처기업부, 소상공인시장경기동향조사</a:t>
            </a:r>
            <a:endParaRPr sz="9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-360625" y="754025"/>
            <a:ext cx="538800" cy="6453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ctrTitle"/>
          </p:nvPr>
        </p:nvSpPr>
        <p:spPr>
          <a:xfrm>
            <a:off x="131175" y="111850"/>
            <a:ext cx="6040500" cy="851700"/>
          </a:xfrm>
          <a:prstGeom prst="rect">
            <a:avLst/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s" sz="3300" b="1">
                <a:solidFill>
                  <a:srgbClr val="123AB3"/>
                </a:solidFill>
                <a:latin typeface="Arial"/>
                <a:ea typeface="Arial"/>
                <a:cs typeface="Arial"/>
                <a:sym typeface="Arial"/>
              </a:rPr>
              <a:t> 결론/분석 </a:t>
            </a:r>
            <a:endParaRPr sz="3300" b="1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88550" y="1121700"/>
            <a:ext cx="87669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s" sz="1600" b="1">
                <a:solidFill>
                  <a:srgbClr val="434343"/>
                </a:solidFill>
              </a:rPr>
              <a:t>골목상권 활성화 프로젝트</a:t>
            </a:r>
            <a:endParaRPr sz="1600" b="1">
              <a:solidFill>
                <a:srgbClr val="434343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지역의제 및 사업대상자(소상공인-골목상권)발굴 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해당 지역 소재 소상공인 협업체 공동프로젝트 실행 지원 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소상공인 자생력강화 및 활성화를 위한 공동대응 및 협력체계를 구축하여 지역순환경제 체계를 조성하고 사회적경제 활성화 도모</a:t>
            </a:r>
            <a:endParaRPr sz="13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❏"/>
            </a:pPr>
            <a:r>
              <a:rPr lang="es" sz="1500" b="1">
                <a:solidFill>
                  <a:srgbClr val="434343"/>
                </a:solidFill>
              </a:rPr>
              <a:t>지방자치단체도 상생협력 조례 제정 및 착한 임대인 인증 등 지역실정에 맞는 다각적 지원방</a:t>
            </a:r>
            <a:endParaRPr sz="1500" b="1">
              <a:solidFill>
                <a:srgbClr val="434343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" sz="1500" b="1">
                <a:solidFill>
                  <a:srgbClr val="434343"/>
                </a:solidFill>
              </a:rPr>
              <a:t>골목에 관한 다양한 이벤트 조치 </a:t>
            </a:r>
            <a:r>
              <a:rPr lang="es" sz="1500" b="1"/>
              <a:t> </a:t>
            </a:r>
            <a:endParaRPr sz="1500" b="1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SNS 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공모전 </a:t>
            </a:r>
            <a:endParaRPr sz="13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/>
              <a:t>동아리 </a:t>
            </a:r>
            <a:endParaRPr sz="1300"/>
          </a:p>
        </p:txBody>
      </p:sp>
      <p:sp>
        <p:nvSpPr>
          <p:cNvPr id="231" name="Google Shape;231;p18"/>
          <p:cNvSpPr/>
          <p:nvPr/>
        </p:nvSpPr>
        <p:spPr>
          <a:xfrm>
            <a:off x="231425" y="3488075"/>
            <a:ext cx="1332000" cy="1200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17"/>
          <p:cNvCxnSpPr/>
          <p:nvPr/>
        </p:nvCxnSpPr>
        <p:spPr>
          <a:xfrm>
            <a:off x="577675" y="4231650"/>
            <a:ext cx="7640400" cy="0"/>
          </a:xfrm>
          <a:prstGeom prst="straightConnector1">
            <a:avLst/>
          </a:prstGeom>
          <a:noFill/>
          <a:ln w="28575" cap="flat" cmpd="sng">
            <a:solidFill>
              <a:srgbClr val="123AB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7"/>
          <p:cNvSpPr txBox="1">
            <a:spLocks noGrp="1"/>
          </p:cNvSpPr>
          <p:nvPr>
            <p:ph type="ctrTitle"/>
          </p:nvPr>
        </p:nvSpPr>
        <p:spPr>
          <a:xfrm>
            <a:off x="577675" y="3303200"/>
            <a:ext cx="6040500" cy="851700"/>
          </a:xfrm>
          <a:prstGeom prst="rect">
            <a:avLst/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s" sz="4500" b="1">
                <a:solidFill>
                  <a:srgbClr val="123AB3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3300" b="1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661100" y="1511650"/>
            <a:ext cx="2831100" cy="22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s" sz="1800" b="1">
                <a:solidFill>
                  <a:srgbClr val="434343"/>
                </a:solidFill>
              </a:rPr>
              <a:t>골목상권이란?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s" sz="1800" b="1">
                <a:solidFill>
                  <a:srgbClr val="434343"/>
                </a:solidFill>
              </a:rPr>
              <a:t>배경/목적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s" sz="1800" b="1">
                <a:solidFill>
                  <a:srgbClr val="434343"/>
                </a:solidFill>
              </a:rPr>
              <a:t>분석 활용 데이터 </a:t>
            </a:r>
            <a:endParaRPr sz="1800" b="1">
              <a:solidFill>
                <a:srgbClr val="434343"/>
              </a:solidFill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s" sz="1800" b="1">
                <a:solidFill>
                  <a:srgbClr val="434343"/>
                </a:solidFill>
              </a:rPr>
              <a:t>결과분석 </a:t>
            </a:r>
            <a:endParaRPr sz="1800" b="1">
              <a:solidFill>
                <a:srgbClr val="434343"/>
              </a:solidFill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61100" y="665250"/>
            <a:ext cx="105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 b="1">
                <a:solidFill>
                  <a:srgbClr val="123AB3"/>
                </a:solidFill>
              </a:rPr>
              <a:t>목차</a:t>
            </a:r>
            <a:endParaRPr sz="3300" b="1">
              <a:solidFill>
                <a:srgbClr val="123AB3"/>
              </a:solidFill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050" y="0"/>
            <a:ext cx="9997300" cy="52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8470375" y="268975"/>
            <a:ext cx="1073700" cy="4083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64675" y="111850"/>
            <a:ext cx="6040500" cy="851700"/>
          </a:xfrm>
          <a:prstGeom prst="rect">
            <a:avLst/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s" sz="3300" b="1">
                <a:solidFill>
                  <a:srgbClr val="123AB3"/>
                </a:solidFill>
                <a:latin typeface="Arial"/>
                <a:ea typeface="Arial"/>
                <a:cs typeface="Arial"/>
                <a:sym typeface="Arial"/>
              </a:rPr>
              <a:t> 골목상권이란?</a:t>
            </a:r>
            <a:endParaRPr sz="3300" b="1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29100" y="1382975"/>
            <a:ext cx="8330400" cy="2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 sz="1600"/>
              <a:t>주택가의 골목 따위에 위치한 </a:t>
            </a:r>
            <a:r>
              <a:rPr lang="es" sz="1600" b="1">
                <a:solidFill>
                  <a:srgbClr val="123AB3"/>
                </a:solidFill>
              </a:rPr>
              <a:t>소형 슈퍼마켓이나 재래시장의 세력</a:t>
            </a:r>
            <a:r>
              <a:rPr lang="es" sz="1600"/>
              <a:t>에 미치는 범위 </a:t>
            </a:r>
            <a:endParaRPr sz="160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대형 마켓이나 백화점이 들어서면서 이러한 </a:t>
            </a:r>
            <a:r>
              <a:rPr lang="es" sz="1600" b="1">
                <a:solidFill>
                  <a:srgbClr val="123AB3"/>
                </a:solidFill>
              </a:rPr>
              <a:t>상권</a:t>
            </a:r>
            <a:r>
              <a:rPr lang="es" sz="1600"/>
              <a:t>이 어려품에 처하고 있음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최근에는 경기 불황으로 창업비용을 줄이려는 창업자들의 요구 증가와 함께</a:t>
            </a:r>
            <a:r>
              <a:rPr lang="es" sz="1600" b="1">
                <a:solidFill>
                  <a:srgbClr val="3366FF"/>
                </a:solidFill>
              </a:rPr>
              <a:t> </a:t>
            </a:r>
            <a:r>
              <a:rPr lang="es" sz="1600" b="1">
                <a:solidFill>
                  <a:srgbClr val="123AB3"/>
                </a:solidFill>
              </a:rPr>
              <a:t>골목상권</a:t>
            </a:r>
            <a:r>
              <a:rPr lang="es" sz="1600"/>
              <a:t>이 소비와 문화가 만나는 장소로 인식되며 부상하고 있음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-857975" y="268975"/>
            <a:ext cx="1073700" cy="4083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ctrTitle"/>
          </p:nvPr>
        </p:nvSpPr>
        <p:spPr>
          <a:xfrm>
            <a:off x="164500" y="111850"/>
            <a:ext cx="6040500" cy="851700"/>
          </a:xfrm>
          <a:prstGeom prst="rect">
            <a:avLst/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s" sz="3300" b="1">
                <a:solidFill>
                  <a:srgbClr val="123AB3"/>
                </a:solidFill>
                <a:latin typeface="Arial"/>
                <a:ea typeface="Arial"/>
                <a:cs typeface="Arial"/>
                <a:sym typeface="Arial"/>
              </a:rPr>
              <a:t> 배경/목적</a:t>
            </a:r>
            <a:endParaRPr sz="3300" b="1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50" y="1213500"/>
            <a:ext cx="4078202" cy="240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725" y="1213500"/>
            <a:ext cx="4204258" cy="24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1794049" y="3926625"/>
            <a:ext cx="1693429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 dirty="0">
                <a:solidFill>
                  <a:srgbClr val="434343"/>
                </a:solidFill>
              </a:rPr>
              <a:t>해방촌 거리 </a:t>
            </a:r>
            <a:endParaRPr sz="1700" b="1" dirty="0">
              <a:solidFill>
                <a:srgbClr val="434343"/>
              </a:solidFill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6133950" y="3865863"/>
            <a:ext cx="13218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434343"/>
                </a:solidFill>
              </a:rPr>
              <a:t>스타필드</a:t>
            </a:r>
            <a:endParaRPr sz="1700" b="1">
              <a:solidFill>
                <a:srgbClr val="434343"/>
              </a:solidFill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537850" y="3994513"/>
            <a:ext cx="225000" cy="251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C6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6048975" y="3926625"/>
            <a:ext cx="256200" cy="286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C6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403575" y="4645625"/>
            <a:ext cx="5901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ntic"/>
                <a:ea typeface="Antic"/>
                <a:cs typeface="Antic"/>
                <a:sym typeface="Antic"/>
              </a:rPr>
              <a:t>사진출처: 매일경제.</a:t>
            </a:r>
            <a:r>
              <a:rPr lang="es" sz="900" u="sng">
                <a:solidFill>
                  <a:schemeClr val="hlink"/>
                </a:solidFill>
                <a:hlinkClick r:id="rId6"/>
              </a:rPr>
              <a:t>https://www.mk.co.kr/news/economy/view/2016/09/674095/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              인사이트.</a:t>
            </a:r>
            <a:r>
              <a:rPr lang="es" sz="900" u="sng">
                <a:solidFill>
                  <a:schemeClr val="hlink"/>
                </a:solidFill>
                <a:hlinkClick r:id="rId7"/>
              </a:rPr>
              <a:t>https://www.insight.co.kr/news/166366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8472975" y="476350"/>
            <a:ext cx="847500" cy="5757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-1602625" y="4871500"/>
            <a:ext cx="2442000" cy="4083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ctrTitle" idx="4294967295"/>
          </p:nvPr>
        </p:nvSpPr>
        <p:spPr>
          <a:xfrm>
            <a:off x="164500" y="0"/>
            <a:ext cx="6040500" cy="851700"/>
          </a:xfrm>
          <a:prstGeom prst="rect">
            <a:avLst/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s" sz="3300" b="1">
                <a:solidFill>
                  <a:srgbClr val="123AB3"/>
                </a:solidFill>
                <a:latin typeface="Arial"/>
                <a:ea typeface="Arial"/>
                <a:cs typeface="Arial"/>
                <a:sym typeface="Arial"/>
              </a:rPr>
              <a:t> 배경/목적</a:t>
            </a:r>
            <a:endParaRPr sz="3300" b="1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5"/>
          <p:cNvGraphicFramePr/>
          <p:nvPr/>
        </p:nvGraphicFramePr>
        <p:xfrm>
          <a:off x="491400" y="1389575"/>
          <a:ext cx="3707050" cy="2819280"/>
        </p:xfrm>
        <a:graphic>
          <a:graphicData uri="http://schemas.openxmlformats.org/drawingml/2006/table">
            <a:tbl>
              <a:tblPr>
                <a:noFill/>
                <a:tableStyleId>{9DD3029E-5BBC-4711-9425-EBF0C5907C89}</a:tableStyleId>
              </a:tblPr>
              <a:tblGrid>
                <a:gridCol w="8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FFFF"/>
                          </a:solidFill>
                        </a:rPr>
                        <a:t>골목 상권별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FFFF"/>
                          </a:solidFill>
                        </a:rPr>
                        <a:t>하루 평균 월별 유동 인구  수 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23A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123AB3"/>
                          </a:solidFill>
                        </a:rPr>
                        <a:t>1</a:t>
                      </a:r>
                      <a:endParaRPr b="1">
                        <a:solidFill>
                          <a:srgbClr val="123AB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23AB3"/>
                          </a:solidFill>
                        </a:rPr>
                        <a:t>익선선동 한옥거리</a:t>
                      </a:r>
                      <a:endParaRPr sz="1300" b="1">
                        <a:solidFill>
                          <a:srgbClr val="123AB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b="1">
                          <a:solidFill>
                            <a:srgbClr val="434343"/>
                          </a:solidFill>
                        </a:rPr>
                        <a:t>1,532,501명</a:t>
                      </a:r>
                      <a:endParaRPr sz="20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123AB3"/>
                          </a:solidFill>
                        </a:rPr>
                        <a:t>2</a:t>
                      </a:r>
                      <a:endParaRPr b="1">
                        <a:solidFill>
                          <a:srgbClr val="123AB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123AB3"/>
                          </a:solidFill>
                        </a:rPr>
                        <a:t>경리단길 </a:t>
                      </a:r>
                      <a:endParaRPr b="1">
                        <a:solidFill>
                          <a:srgbClr val="123AB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b="1">
                          <a:solidFill>
                            <a:srgbClr val="434343"/>
                          </a:solidFill>
                        </a:rPr>
                        <a:t>867,954명</a:t>
                      </a:r>
                      <a:endParaRPr sz="20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123AB3"/>
                          </a:solidFill>
                        </a:rPr>
                        <a:t>3</a:t>
                      </a:r>
                      <a:endParaRPr b="1">
                        <a:solidFill>
                          <a:srgbClr val="123AB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123AB3"/>
                          </a:solidFill>
                        </a:rPr>
                        <a:t>해방촌</a:t>
                      </a:r>
                      <a:endParaRPr b="1">
                        <a:solidFill>
                          <a:srgbClr val="123AB3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b="1">
                          <a:solidFill>
                            <a:srgbClr val="434343"/>
                          </a:solidFill>
                        </a:rPr>
                        <a:t>197,698명 </a:t>
                      </a:r>
                      <a:endParaRPr sz="20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" name="Google Shape;145;p5"/>
          <p:cNvGraphicFramePr/>
          <p:nvPr/>
        </p:nvGraphicFramePr>
        <p:xfrm>
          <a:off x="4854925" y="1384813"/>
          <a:ext cx="3707050" cy="2834520"/>
        </p:xfrm>
        <a:graphic>
          <a:graphicData uri="http://schemas.openxmlformats.org/drawingml/2006/table">
            <a:tbl>
              <a:tblPr>
                <a:noFill/>
                <a:tableStyleId>{9DD3029E-5BBC-4711-9425-EBF0C5907C89}</a:tableStyleId>
              </a:tblPr>
              <a:tblGrid>
                <a:gridCol w="8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FFFF"/>
                          </a:solidFill>
                        </a:rPr>
                        <a:t>복합 쇼핑몰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FFFF"/>
                          </a:solidFill>
                        </a:rPr>
                        <a:t>하루 평균 월별 유동 인구 수 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3366FF"/>
                          </a:solidFill>
                        </a:rPr>
                        <a:t>1</a:t>
                      </a:r>
                      <a:endParaRPr b="1">
                        <a:solidFill>
                          <a:srgbClr val="3366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3366FF"/>
                          </a:solidFill>
                        </a:rPr>
                        <a:t>코엑스몰</a:t>
                      </a:r>
                      <a:endParaRPr b="1">
                        <a:solidFill>
                          <a:srgbClr val="3366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b="1">
                          <a:solidFill>
                            <a:srgbClr val="434343"/>
                          </a:solidFill>
                        </a:rPr>
                        <a:t>3,037,133명 </a:t>
                      </a:r>
                      <a:endParaRPr sz="20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3366FF"/>
                          </a:solidFill>
                        </a:rPr>
                        <a:t>2</a:t>
                      </a:r>
                      <a:endParaRPr b="1">
                        <a:solidFill>
                          <a:srgbClr val="3366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3366FF"/>
                          </a:solidFill>
                        </a:rPr>
                        <a:t>타임임스퀘퀘어 </a:t>
                      </a:r>
                      <a:endParaRPr b="1">
                        <a:solidFill>
                          <a:srgbClr val="3366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b="1">
                          <a:solidFill>
                            <a:srgbClr val="434343"/>
                          </a:solidFill>
                        </a:rPr>
                        <a:t>2,647,318명</a:t>
                      </a:r>
                      <a:endParaRPr sz="20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3366FF"/>
                          </a:solidFill>
                        </a:rPr>
                        <a:t>3</a:t>
                      </a:r>
                      <a:endParaRPr b="1">
                        <a:solidFill>
                          <a:srgbClr val="3366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3366FF"/>
                          </a:solidFill>
                        </a:rPr>
                        <a:t>하남 스타타필드 </a:t>
                      </a:r>
                      <a:endParaRPr b="1">
                        <a:solidFill>
                          <a:srgbClr val="3366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b="1">
                          <a:solidFill>
                            <a:srgbClr val="434343"/>
                          </a:solidFill>
                        </a:rPr>
                        <a:t>389,066명</a:t>
                      </a:r>
                      <a:endParaRPr sz="20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6" name="Google Shape;146;p5"/>
          <p:cNvSpPr/>
          <p:nvPr/>
        </p:nvSpPr>
        <p:spPr>
          <a:xfrm>
            <a:off x="559125" y="2120125"/>
            <a:ext cx="3217200" cy="64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4854925" y="2120125"/>
            <a:ext cx="3217200" cy="64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-191025" y="824775"/>
            <a:ext cx="538800" cy="2088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8751725" y="4451100"/>
            <a:ext cx="538800" cy="3612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289000" cy="810300"/>
          </a:xfrm>
          <a:prstGeom prst="rect">
            <a:avLst/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s" sz="3300" b="1">
                <a:solidFill>
                  <a:srgbClr val="123AB3"/>
                </a:solidFill>
                <a:latin typeface="Arial"/>
                <a:ea typeface="Arial"/>
                <a:cs typeface="Arial"/>
                <a:sym typeface="Arial"/>
              </a:rPr>
              <a:t> 배경/목적</a:t>
            </a:r>
            <a:endParaRPr sz="3300" b="1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4170050" y="478100"/>
            <a:ext cx="4770000" cy="3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s">
                <a:solidFill>
                  <a:srgbClr val="434343"/>
                </a:solidFill>
              </a:rPr>
              <a:t>배달의민족과 요기요는 마트, 편의점 상품을 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이륜차 물류망으로 빠르게 배송해 주는 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‘B마트’와 ‘요마트’를 각각 운영 중이다.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s">
                <a:solidFill>
                  <a:srgbClr val="434343"/>
                </a:solidFill>
              </a:rPr>
              <a:t>해당 사업은 상품을 대량으로 매입하거나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기업브랜드(PB) 방식으로 제조해 매입하고 있어 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기존 중소마트를 포함한 지역 유통업체를 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위협한다는 우려를 받고있다.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4433025" y="3852200"/>
            <a:ext cx="4151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172B4D"/>
                </a:solidFill>
                <a:highlight>
                  <a:srgbClr val="FFFFFF"/>
                </a:highlight>
              </a:rPr>
              <a:t>출처 :배달앱 독과점 정조준한 국회... 핵심 쟁점 '수수료골목상권배달기사'</a:t>
            </a:r>
            <a:endParaRPr sz="900"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rgbClr val="172B4D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https://www.etnews.com/20201007000151</a:t>
            </a:r>
            <a:endParaRPr sz="900"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963" y="810300"/>
            <a:ext cx="3698874" cy="36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0" y="2018675"/>
            <a:ext cx="174300" cy="7554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8780025" y="824775"/>
            <a:ext cx="538800" cy="2088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14"/>
          <p:cNvGraphicFramePr/>
          <p:nvPr/>
        </p:nvGraphicFramePr>
        <p:xfrm>
          <a:off x="453488" y="1238500"/>
          <a:ext cx="8237025" cy="3472350"/>
        </p:xfrm>
        <a:graphic>
          <a:graphicData uri="http://schemas.openxmlformats.org/drawingml/2006/table">
            <a:tbl>
              <a:tblPr>
                <a:noFill/>
                <a:tableStyleId>{9DD3029E-5BBC-4711-9425-EBF0C5907C89}</a:tableStyleId>
              </a:tblPr>
              <a:tblGrid>
                <a:gridCol w="12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FFFFFF"/>
                          </a:solidFill>
                        </a:rPr>
                        <a:t>구분</a:t>
                      </a:r>
                      <a:endParaRPr sz="17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6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FFFFFF"/>
                          </a:solidFill>
                        </a:rPr>
                        <a:t>데이터</a:t>
                      </a:r>
                      <a:endParaRPr sz="17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6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FFFFFF"/>
                          </a:solidFill>
                        </a:rPr>
                        <a:t>기준</a:t>
                      </a:r>
                      <a:endParaRPr sz="17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C6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E9A800"/>
                          </a:solidFill>
                        </a:rPr>
                        <a:t>1</a:t>
                      </a:r>
                      <a:endParaRPr sz="1700" b="1">
                        <a:solidFill>
                          <a:srgbClr val="E9A8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서울풍물시장 현황 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2020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E9A800"/>
                          </a:solidFill>
                        </a:rPr>
                        <a:t>2</a:t>
                      </a:r>
                      <a:endParaRPr sz="1700" b="1">
                        <a:solidFill>
                          <a:srgbClr val="E9A8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안심식당 정보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2020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E9A800"/>
                          </a:solidFill>
                        </a:rPr>
                        <a:t>3</a:t>
                      </a:r>
                      <a:endParaRPr sz="1700" b="1">
                        <a:solidFill>
                          <a:srgbClr val="E9A8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서울시 우리마을가게 상권분석서비스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2020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E9A800"/>
                          </a:solidFill>
                        </a:rPr>
                        <a:t>4</a:t>
                      </a:r>
                      <a:endParaRPr sz="1700" b="1">
                        <a:solidFill>
                          <a:srgbClr val="E9A8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소상공인 조기경보등급 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2020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E9A800"/>
                          </a:solidFill>
                        </a:rPr>
                        <a:t>5</a:t>
                      </a:r>
                      <a:endParaRPr sz="1700" b="1">
                        <a:solidFill>
                          <a:srgbClr val="E9A8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2019년~2020년 제철 농수산물 가격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2020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E9A800"/>
                          </a:solidFill>
                        </a:rPr>
                        <a:t>6</a:t>
                      </a:r>
                      <a:endParaRPr sz="1700" b="1">
                        <a:solidFill>
                          <a:srgbClr val="E9A8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2020년 1분기 지역별 임대료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>
                          <a:solidFill>
                            <a:srgbClr val="434343"/>
                          </a:solidFill>
                        </a:rPr>
                        <a:t>2020</a:t>
                      </a:r>
                      <a:endParaRPr sz="1700" b="1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264675" y="100975"/>
            <a:ext cx="6040500" cy="851700"/>
          </a:xfrm>
          <a:prstGeom prst="rect">
            <a:avLst/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s" sz="3300" b="1">
                <a:solidFill>
                  <a:srgbClr val="123AB3"/>
                </a:solidFill>
                <a:latin typeface="Arial"/>
                <a:ea typeface="Arial"/>
                <a:cs typeface="Arial"/>
                <a:sym typeface="Arial"/>
              </a:rPr>
              <a:t> 분석 활용 데이터 </a:t>
            </a:r>
            <a:endParaRPr sz="3300" b="1">
              <a:solidFill>
                <a:srgbClr val="123A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2742225" y="2734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"/>
              <a:ea typeface="Antic"/>
              <a:cs typeface="Antic"/>
              <a:sym typeface="Ant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8919725" y="4117725"/>
            <a:ext cx="453000" cy="575700"/>
          </a:xfrm>
          <a:prstGeom prst="rect">
            <a:avLst/>
          </a:prstGeom>
          <a:solidFill>
            <a:srgbClr val="123AB3">
              <a:alpha val="50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-1393650" y="532150"/>
            <a:ext cx="1572300" cy="2199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16700" y="4674925"/>
            <a:ext cx="85059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ntic"/>
                <a:ea typeface="Antic"/>
                <a:cs typeface="Antic"/>
                <a:sym typeface="Antic"/>
              </a:rPr>
              <a:t>출처 : 공공데이터포텔 (DATA.GO.KR) 서울시 풍물시장 현황(수시)</a:t>
            </a:r>
            <a:endParaRPr sz="9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74" name="Google Shape;17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450" y="180900"/>
            <a:ext cx="4971999" cy="43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-306475" y="4117725"/>
            <a:ext cx="453000" cy="575700"/>
          </a:xfrm>
          <a:prstGeom prst="rect">
            <a:avLst/>
          </a:prstGeom>
          <a:solidFill>
            <a:srgbClr val="3366FF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56424" y="1863350"/>
            <a:ext cx="4093535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❏"/>
            </a:pPr>
            <a:r>
              <a:rPr lang="es" sz="1300" dirty="0">
                <a:solidFill>
                  <a:srgbClr val="434343"/>
                </a:solidFill>
              </a:rPr>
              <a:t>“서울시 우리마을가게 상권분석서비스"에서 서울에 있는 가게 폐업 영업을 지도 그래프로 나타냈습니다. 은평구, 송파구, 관악구, 중랑구에 있는 가게들이 많이 폐업했습니다.  </a:t>
            </a:r>
            <a:endParaRPr sz="13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16700" y="4737650"/>
            <a:ext cx="85059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ntic"/>
                <a:ea typeface="Antic"/>
                <a:cs typeface="Antic"/>
                <a:sym typeface="Antic"/>
              </a:rPr>
              <a:t>출처 : 서울 열린데이터 광장. 서울시 우리마을가게 상권분석서비스(자치구별 상권변화지표) </a:t>
            </a:r>
            <a:endParaRPr sz="9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182" name="Google Shape;18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855" y="637952"/>
            <a:ext cx="4093535" cy="347977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/>
          <p:nvPr/>
        </p:nvSpPr>
        <p:spPr>
          <a:xfrm>
            <a:off x="8424000" y="-35700"/>
            <a:ext cx="930600" cy="575700"/>
          </a:xfrm>
          <a:prstGeom prst="rect">
            <a:avLst/>
          </a:prstGeom>
          <a:solidFill>
            <a:srgbClr val="FFC633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taurant Marketing Plan ">
  <a:themeElements>
    <a:clrScheme name="Simple Light">
      <a:dk1>
        <a:srgbClr val="3B5C36"/>
      </a:dk1>
      <a:lt1>
        <a:srgbClr val="F3F3F3"/>
      </a:lt1>
      <a:dk2>
        <a:srgbClr val="666666"/>
      </a:dk2>
      <a:lt2>
        <a:srgbClr val="EEEEEE"/>
      </a:lt2>
      <a:accent1>
        <a:srgbClr val="8687D1"/>
      </a:accent1>
      <a:accent2>
        <a:srgbClr val="3B5C36"/>
      </a:accent2>
      <a:accent3>
        <a:srgbClr val="FF9900"/>
      </a:accent3>
      <a:accent4>
        <a:srgbClr val="FF9900"/>
      </a:accent4>
      <a:accent5>
        <a:srgbClr val="8687D1"/>
      </a:accent5>
      <a:accent6>
        <a:srgbClr val="8687D1"/>
      </a:accent6>
      <a:hlink>
        <a:srgbClr val="3B5C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Macintosh PowerPoint</Application>
  <PresentationFormat>화면 슬라이드 쇼(16:9)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Anton</vt:lpstr>
      <vt:lpstr>Arial</vt:lpstr>
      <vt:lpstr>Antic</vt:lpstr>
      <vt:lpstr>Fira Sans Extra Condensed Medium</vt:lpstr>
      <vt:lpstr>Pathway Gothic One</vt:lpstr>
      <vt:lpstr>Restaurant Marketing Plan </vt:lpstr>
      <vt:lpstr>PowerPoint 프레젠테이션</vt:lpstr>
      <vt:lpstr>PowerPoint 프레젠테이션</vt:lpstr>
      <vt:lpstr> 골목상권이란?</vt:lpstr>
      <vt:lpstr> 배경/목적</vt:lpstr>
      <vt:lpstr> 배경/목적</vt:lpstr>
      <vt:lpstr> 배경/목적</vt:lpstr>
      <vt:lpstr> 분석 활용 데이터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결론/분석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영진 서</cp:lastModifiedBy>
  <cp:revision>1</cp:revision>
  <dcterms:modified xsi:type="dcterms:W3CDTF">2023-05-04T13:23:39Z</dcterms:modified>
</cp:coreProperties>
</file>