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dell" initials="dd" lastIdx="3" clrIdx="0">
    <p:extLst>
      <p:ext uri="{19B8F6BF-5375-455C-9EA6-DF929625EA0E}">
        <p15:presenceInfo xmlns:p15="http://schemas.microsoft.com/office/powerpoint/2012/main" userId="d5421beb83cd9b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1896" autoAdjust="0"/>
  </p:normalViewPr>
  <p:slideViewPr>
    <p:cSldViewPr snapToGrid="0">
      <p:cViewPr varScale="1">
        <p:scale>
          <a:sx n="76" d="100"/>
          <a:sy n="76" d="100"/>
        </p:scale>
        <p:origin x="109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A024E9-82E1-459D-A6E9-E17E7A9AB271}" type="datetimeFigureOut">
              <a:rPr lang="en-US" smtClean="0"/>
              <a:t>5/28/2024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BB3F02-89B2-4074-BD9D-B0E1ADAA4B74}" type="slidenum">
              <a:rPr lang="en-US" smtClean="0"/>
              <a:t>‹#›</a:t>
            </a:fld>
            <a:endParaRPr lang="en-US"/>
          </a:p>
        </p:txBody>
      </p:sp>
    </p:spTree>
    <p:extLst>
      <p:ext uri="{BB962C8B-B14F-4D97-AF65-F5344CB8AC3E}">
        <p14:creationId xmlns:p14="http://schemas.microsoft.com/office/powerpoint/2010/main" val="669630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BB3F02-89B2-4074-BD9D-B0E1ADAA4B74}" type="slidenum">
              <a:rPr lang="en-US" smtClean="0"/>
              <a:t>2</a:t>
            </a:fld>
            <a:endParaRPr lang="en-US"/>
          </a:p>
        </p:txBody>
      </p:sp>
    </p:spTree>
    <p:extLst>
      <p:ext uri="{BB962C8B-B14F-4D97-AF65-F5344CB8AC3E}">
        <p14:creationId xmlns:p14="http://schemas.microsoft.com/office/powerpoint/2010/main" val="81366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BB3F02-89B2-4074-BD9D-B0E1ADAA4B74}" type="slidenum">
              <a:rPr lang="en-US" smtClean="0"/>
              <a:t>4</a:t>
            </a:fld>
            <a:endParaRPr lang="en-US"/>
          </a:p>
        </p:txBody>
      </p:sp>
    </p:spTree>
    <p:extLst>
      <p:ext uri="{BB962C8B-B14F-4D97-AF65-F5344CB8AC3E}">
        <p14:creationId xmlns:p14="http://schemas.microsoft.com/office/powerpoint/2010/main" val="2146361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CB3239-1B2C-43D9-AED0-E0693EA343F2}"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9F62599B-288B-4547-A23E-CD6A0E08846B}"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09763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B3239-1B2C-43D9-AED0-E0693EA343F2}"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2599B-288B-4547-A23E-CD6A0E08846B}" type="slidenum">
              <a:rPr lang="en-US" smtClean="0"/>
              <a:t>‹#›</a:t>
            </a:fld>
            <a:endParaRPr lang="en-US"/>
          </a:p>
        </p:txBody>
      </p:sp>
    </p:spTree>
    <p:extLst>
      <p:ext uri="{BB962C8B-B14F-4D97-AF65-F5344CB8AC3E}">
        <p14:creationId xmlns:p14="http://schemas.microsoft.com/office/powerpoint/2010/main" val="1978032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B3239-1B2C-43D9-AED0-E0693EA343F2}"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2599B-288B-4547-A23E-CD6A0E08846B}" type="slidenum">
              <a:rPr lang="en-US" smtClean="0"/>
              <a:t>‹#›</a:t>
            </a:fld>
            <a:endParaRPr lang="en-US"/>
          </a:p>
        </p:txBody>
      </p:sp>
    </p:spTree>
    <p:extLst>
      <p:ext uri="{BB962C8B-B14F-4D97-AF65-F5344CB8AC3E}">
        <p14:creationId xmlns:p14="http://schemas.microsoft.com/office/powerpoint/2010/main" val="3656686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B3239-1B2C-43D9-AED0-E0693EA343F2}"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2599B-288B-4547-A23E-CD6A0E08846B}"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78120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CB3239-1B2C-43D9-AED0-E0693EA343F2}"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2599B-288B-4547-A23E-CD6A0E08846B}" type="slidenum">
              <a:rPr lang="en-US" smtClean="0"/>
              <a:t>‹#›</a:t>
            </a:fld>
            <a:endParaRPr lang="en-US"/>
          </a:p>
        </p:txBody>
      </p:sp>
    </p:spTree>
    <p:extLst>
      <p:ext uri="{BB962C8B-B14F-4D97-AF65-F5344CB8AC3E}">
        <p14:creationId xmlns:p14="http://schemas.microsoft.com/office/powerpoint/2010/main" val="1954898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CB3239-1B2C-43D9-AED0-E0693EA343F2}"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62599B-288B-4547-A23E-CD6A0E08846B}"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153478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CB3239-1B2C-43D9-AED0-E0693EA343F2}" type="datetimeFigureOut">
              <a:rPr lang="en-US" smtClean="0"/>
              <a:t>5/28/2024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62599B-288B-4547-A23E-CD6A0E08846B}" type="slidenum">
              <a:rPr lang="en-US" smtClean="0"/>
              <a:t>‹#›</a:t>
            </a:fld>
            <a:endParaRPr lang="en-US"/>
          </a:p>
        </p:txBody>
      </p:sp>
    </p:spTree>
    <p:extLst>
      <p:ext uri="{BB962C8B-B14F-4D97-AF65-F5344CB8AC3E}">
        <p14:creationId xmlns:p14="http://schemas.microsoft.com/office/powerpoint/2010/main" val="3703289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CB3239-1B2C-43D9-AED0-E0693EA343F2}" type="datetimeFigureOut">
              <a:rPr lang="en-US" smtClean="0"/>
              <a:t>5/28/2024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62599B-288B-4547-A23E-CD6A0E08846B}"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28605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DCB3239-1B2C-43D9-AED0-E0693EA343F2}" type="datetimeFigureOut">
              <a:rPr lang="en-US" smtClean="0"/>
              <a:t>5/28/2024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62599B-288B-4547-A23E-CD6A0E08846B}" type="slidenum">
              <a:rPr lang="en-US" smtClean="0"/>
              <a:t>‹#›</a:t>
            </a:fld>
            <a:endParaRPr lang="en-US"/>
          </a:p>
        </p:txBody>
      </p:sp>
    </p:spTree>
    <p:extLst>
      <p:ext uri="{BB962C8B-B14F-4D97-AF65-F5344CB8AC3E}">
        <p14:creationId xmlns:p14="http://schemas.microsoft.com/office/powerpoint/2010/main" val="208184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CB3239-1B2C-43D9-AED0-E0693EA343F2}"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62599B-288B-4547-A23E-CD6A0E08846B}" type="slidenum">
              <a:rPr lang="en-US" smtClean="0"/>
              <a:t>‹#›</a:t>
            </a:fld>
            <a:endParaRPr lang="en-US"/>
          </a:p>
        </p:txBody>
      </p:sp>
    </p:spTree>
    <p:extLst>
      <p:ext uri="{BB962C8B-B14F-4D97-AF65-F5344CB8AC3E}">
        <p14:creationId xmlns:p14="http://schemas.microsoft.com/office/powerpoint/2010/main" val="1039135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CB3239-1B2C-43D9-AED0-E0693EA343F2}"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62599B-288B-4547-A23E-CD6A0E08846B}" type="slidenum">
              <a:rPr lang="en-US" smtClean="0"/>
              <a:t>‹#›</a:t>
            </a:fld>
            <a:endParaRPr lang="en-US"/>
          </a:p>
        </p:txBody>
      </p:sp>
    </p:spTree>
    <p:extLst>
      <p:ext uri="{BB962C8B-B14F-4D97-AF65-F5344CB8AC3E}">
        <p14:creationId xmlns:p14="http://schemas.microsoft.com/office/powerpoint/2010/main" val="2135772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8DCB3239-1B2C-43D9-AED0-E0693EA343F2}" type="datetimeFigureOut">
              <a:rPr lang="en-US" smtClean="0"/>
              <a:t>5/28/2024</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9F62599B-288B-4547-A23E-CD6A0E08846B}"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9710550"/>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rdictionary.com/pollution"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www.yourdictionary.com/articles/nonrenewable-resourc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hyperlink" Target="https://examples.yourdictionary.com/what-causes-air-pollution-common-culprits-effects"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7.jpeg"/><Relationship Id="rId5" Type="http://schemas.openxmlformats.org/officeDocument/2006/relationships/hyperlink" Target="https://www.yourdictionary.com/acid-rain" TargetMode="External"/><Relationship Id="rId4" Type="http://schemas.openxmlformats.org/officeDocument/2006/relationships/hyperlink" Target="https://www.yourdictionary.com/smo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yourdictionary.com/water-cycle" TargetMode="External"/><Relationship Id="rId2" Type="http://schemas.openxmlformats.org/officeDocument/2006/relationships/hyperlink" Target="https://www.yourdictionary.com/articles/water-pollution-causes-effects" TargetMode="Externa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rdictionary.com/articles/nuclear-energy-uses" TargetMode="External"/><Relationship Id="rId2" Type="http://schemas.openxmlformats.org/officeDocument/2006/relationships/hyperlink" Target="https://www.yourdictionary.com/chernobyl" TargetMode="External"/><Relationship Id="rId1" Type="http://schemas.openxmlformats.org/officeDocument/2006/relationships/slideLayout" Target="../slideLayouts/slideLayout8.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www.yourdictionary.com/noise-pollution"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examples.yourdictionary.com/thermal-pollution-what-it-is-effects-planet" TargetMode="External"/><Relationship Id="rId2" Type="http://schemas.openxmlformats.org/officeDocument/2006/relationships/hyperlink" Target="https://www.yourdictionary.com/light-pollution#websters"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92A80-925A-2AA1-7979-230754E38B39}"/>
              </a:ext>
            </a:extLst>
          </p:cNvPr>
          <p:cNvSpPr>
            <a:spLocks noGrp="1"/>
          </p:cNvSpPr>
          <p:nvPr>
            <p:ph type="ctrTitle"/>
          </p:nvPr>
        </p:nvSpPr>
        <p:spPr/>
        <p:txBody>
          <a:bodyPr/>
          <a:lstStyle/>
          <a:p>
            <a:r>
              <a:rPr lang="en-US" dirty="0"/>
              <a:t>POLLUTION</a:t>
            </a:r>
          </a:p>
        </p:txBody>
      </p:sp>
      <p:sp>
        <p:nvSpPr>
          <p:cNvPr id="3" name="Subtitle 2">
            <a:extLst>
              <a:ext uri="{FF2B5EF4-FFF2-40B4-BE49-F238E27FC236}">
                <a16:creationId xmlns:a16="http://schemas.microsoft.com/office/drawing/2014/main" id="{63073C45-62FC-CAC1-B1DC-63F0DF45CA57}"/>
              </a:ext>
            </a:extLst>
          </p:cNvPr>
          <p:cNvSpPr>
            <a:spLocks noGrp="1"/>
          </p:cNvSpPr>
          <p:nvPr>
            <p:ph type="subTitle" idx="1"/>
          </p:nvPr>
        </p:nvSpPr>
        <p:spPr/>
        <p:txBody>
          <a:bodyPr>
            <a:normAutofit fontScale="85000" lnSpcReduction="10000"/>
          </a:bodyPr>
          <a:lstStyle/>
          <a:p>
            <a:r>
              <a:rPr lang="en-US" sz="4000" i="1" dirty="0"/>
              <a:t>DIFFERENT KINDS OF POLLUTION:-</a:t>
            </a:r>
          </a:p>
        </p:txBody>
      </p:sp>
    </p:spTree>
    <p:extLst>
      <p:ext uri="{BB962C8B-B14F-4D97-AF65-F5344CB8AC3E}">
        <p14:creationId xmlns:p14="http://schemas.microsoft.com/office/powerpoint/2010/main" val="2018443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6C9C2-DB87-DC28-4432-A794DC6DF335}"/>
              </a:ext>
            </a:extLst>
          </p:cNvPr>
          <p:cNvSpPr>
            <a:spLocks noGrp="1"/>
          </p:cNvSpPr>
          <p:nvPr>
            <p:ph type="title"/>
          </p:nvPr>
        </p:nvSpPr>
        <p:spPr>
          <a:xfrm rot="10800000" flipV="1">
            <a:off x="524255" y="1837765"/>
            <a:ext cx="10558427" cy="2392859"/>
          </a:xfrm>
        </p:spPr>
        <p:txBody>
          <a:bodyPr>
            <a:normAutofit fontScale="90000"/>
          </a:bodyPr>
          <a:lstStyle/>
          <a:p>
            <a:r>
              <a:rPr lang="en-US" dirty="0"/>
              <a:t>WHAT CAUSES OF POLLUTION?</a:t>
            </a:r>
            <a:br>
              <a:rPr lang="en-US" dirty="0"/>
            </a:br>
            <a:br>
              <a:rPr lang="en-US" dirty="0"/>
            </a:br>
            <a:r>
              <a:rPr lang="en-US" sz="2800" b="0" i="1" dirty="0">
                <a:solidFill>
                  <a:schemeClr val="accent4"/>
                </a:solidFill>
                <a:effectLst/>
                <a:latin typeface="HelveticaNeue"/>
              </a:rPr>
              <a:t>When it comes to pollution, there isn’t just one cause. There are lots of them. However, before we can break down what causes pollution and the types of pollution, it’s important to look at what pollution is. In simple terms, </a:t>
            </a:r>
            <a:r>
              <a:rPr lang="en-US" sz="2800" b="0" i="1" u="sng" dirty="0">
                <a:solidFill>
                  <a:schemeClr val="accent4"/>
                </a:solidFill>
                <a:effectLst/>
                <a:latin typeface="HelveticaNeue"/>
                <a:hlinkClick r:id="rId3">
                  <a:extLst>
                    <a:ext uri="{A12FA001-AC4F-418D-AE19-62706E023703}">
                      <ahyp:hlinkClr xmlns:ahyp="http://schemas.microsoft.com/office/drawing/2018/hyperlinkcolor" val="tx"/>
                    </a:ext>
                  </a:extLst>
                </a:hlinkClick>
              </a:rPr>
              <a:t>pollution</a:t>
            </a:r>
            <a:r>
              <a:rPr lang="en-US" sz="2800" b="0" i="1" dirty="0">
                <a:solidFill>
                  <a:schemeClr val="accent4"/>
                </a:solidFill>
                <a:effectLst/>
                <a:latin typeface="HelveticaNeue"/>
              </a:rPr>
              <a:t> is the introduction of harmful chemicals into some areas of the environment. This could be the toxic gases released from the burning of </a:t>
            </a:r>
            <a:r>
              <a:rPr lang="en-US" sz="2800" b="0" i="1" u="sng" dirty="0">
                <a:solidFill>
                  <a:schemeClr val="accent4"/>
                </a:solidFill>
                <a:effectLst/>
                <a:latin typeface="HelveticaNeue"/>
                <a:hlinkClick r:id="rId4">
                  <a:extLst>
                    <a:ext uri="{A12FA001-AC4F-418D-AE19-62706E023703}">
                      <ahyp:hlinkClr xmlns:ahyp="http://schemas.microsoft.com/office/drawing/2018/hyperlinkcolor" val="tx"/>
                    </a:ext>
                  </a:extLst>
                </a:hlinkClick>
              </a:rPr>
              <a:t>fossil fuels</a:t>
            </a:r>
            <a:r>
              <a:rPr lang="en-US" sz="2800" b="0" i="1" dirty="0">
                <a:solidFill>
                  <a:schemeClr val="accent4"/>
                </a:solidFill>
                <a:effectLst/>
                <a:latin typeface="HelveticaNeue"/>
              </a:rPr>
              <a:t>, or it could be the ash created by a natural volcano eruption. As you can see, pollution can have natural causes or be caused by humans. Let’s explore the different types of pollution and what causes them.</a:t>
            </a:r>
            <a:br>
              <a:rPr lang="en-US" dirty="0"/>
            </a:br>
            <a:endParaRPr lang="en-US" dirty="0"/>
          </a:p>
        </p:txBody>
      </p:sp>
    </p:spTree>
    <p:extLst>
      <p:ext uri="{BB962C8B-B14F-4D97-AF65-F5344CB8AC3E}">
        <p14:creationId xmlns:p14="http://schemas.microsoft.com/office/powerpoint/2010/main" val="293502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968E1-962B-EB8D-92AE-4E1E7D4DAB39}"/>
              </a:ext>
            </a:extLst>
          </p:cNvPr>
          <p:cNvSpPr>
            <a:spLocks noGrp="1"/>
          </p:cNvSpPr>
          <p:nvPr>
            <p:ph type="title"/>
          </p:nvPr>
        </p:nvSpPr>
        <p:spPr/>
        <p:txBody>
          <a:bodyPr>
            <a:normAutofit fontScale="90000"/>
          </a:bodyPr>
          <a:lstStyle/>
          <a:p>
            <a:pPr marL="571500" indent="-571500">
              <a:buFont typeface="Wingdings" panose="05000000000000000000" pitchFamily="2" charset="2"/>
              <a:buChar char="v"/>
            </a:pPr>
            <a:r>
              <a:rPr lang="en-US" dirty="0"/>
              <a:t>7 DIFFERENT KINDS OF POLUTION</a:t>
            </a:r>
            <a:br>
              <a:rPr lang="en-US" dirty="0"/>
            </a:br>
            <a:endParaRPr lang="en-US" dirty="0"/>
          </a:p>
        </p:txBody>
      </p:sp>
      <p:sp>
        <p:nvSpPr>
          <p:cNvPr id="3" name="Content Placeholder 2">
            <a:extLst>
              <a:ext uri="{FF2B5EF4-FFF2-40B4-BE49-F238E27FC236}">
                <a16:creationId xmlns:a16="http://schemas.microsoft.com/office/drawing/2014/main" id="{E14EF6F4-33F0-6C98-2DA1-2BE219347987}"/>
              </a:ext>
            </a:extLst>
          </p:cNvPr>
          <p:cNvSpPr>
            <a:spLocks noGrp="1"/>
          </p:cNvSpPr>
          <p:nvPr>
            <p:ph idx="1"/>
          </p:nvPr>
        </p:nvSpPr>
        <p:spPr>
          <a:xfrm>
            <a:off x="685800" y="2063396"/>
            <a:ext cx="11006328" cy="3311189"/>
          </a:xfrm>
        </p:spPr>
        <p:txBody>
          <a:bodyPr>
            <a:normAutofit fontScale="85000" lnSpcReduction="10000"/>
          </a:bodyPr>
          <a:lstStyle/>
          <a:p>
            <a:pPr>
              <a:buFont typeface="Wingdings" panose="05000000000000000000" pitchFamily="2" charset="2"/>
              <a:buChar char="q"/>
            </a:pPr>
            <a:r>
              <a:rPr lang="en-US" dirty="0"/>
              <a:t>AIR POLLUTION</a:t>
            </a:r>
          </a:p>
          <a:p>
            <a:pPr>
              <a:buFont typeface="Wingdings" panose="05000000000000000000" pitchFamily="2" charset="2"/>
              <a:buChar char="q"/>
            </a:pPr>
            <a:r>
              <a:rPr lang="en-US" dirty="0"/>
              <a:t>LAND POLLUTION</a:t>
            </a:r>
          </a:p>
          <a:p>
            <a:pPr>
              <a:buFont typeface="Wingdings" panose="05000000000000000000" pitchFamily="2" charset="2"/>
              <a:buChar char="q"/>
            </a:pPr>
            <a:r>
              <a:rPr lang="en-US" dirty="0"/>
              <a:t>NOISE POLLUTION</a:t>
            </a:r>
          </a:p>
          <a:p>
            <a:pPr>
              <a:buFont typeface="Wingdings" panose="05000000000000000000" pitchFamily="2" charset="2"/>
              <a:buChar char="q"/>
            </a:pPr>
            <a:r>
              <a:rPr lang="en-US" dirty="0"/>
              <a:t>THERMAL POLLUTION </a:t>
            </a:r>
          </a:p>
          <a:p>
            <a:pPr>
              <a:buFont typeface="Wingdings" panose="05000000000000000000" pitchFamily="2" charset="2"/>
              <a:buChar char="q"/>
            </a:pPr>
            <a:r>
              <a:rPr lang="en-US" dirty="0"/>
              <a:t>LIGHT POLLUTION</a:t>
            </a:r>
          </a:p>
          <a:p>
            <a:pPr>
              <a:buFont typeface="Wingdings" panose="05000000000000000000" pitchFamily="2" charset="2"/>
              <a:buChar char="q"/>
            </a:pPr>
            <a:r>
              <a:rPr lang="en-US" dirty="0"/>
              <a:t>WATER POLLUTION</a:t>
            </a:r>
          </a:p>
          <a:p>
            <a:pPr>
              <a:buFont typeface="Wingdings" panose="05000000000000000000" pitchFamily="2" charset="2"/>
              <a:buChar char="q"/>
            </a:pPr>
            <a:r>
              <a:rPr lang="en-US" dirty="0"/>
              <a:t>RADIOACTIVE POLLUTION</a:t>
            </a:r>
          </a:p>
        </p:txBody>
      </p:sp>
      <p:pic>
        <p:nvPicPr>
          <p:cNvPr id="2050" name="Picture 2">
            <a:extLst>
              <a:ext uri="{FF2B5EF4-FFF2-40B4-BE49-F238E27FC236}">
                <a16:creationId xmlns:a16="http://schemas.microsoft.com/office/drawing/2014/main" id="{B39B27AC-25ED-9550-FE9D-9FB846BEF9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7936" y="1670304"/>
            <a:ext cx="4608576" cy="26159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1CE3B1A-F24A-139E-77AB-E67CAC084E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174" y="4291584"/>
            <a:ext cx="7637145" cy="130454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8227B47-F398-D81C-B452-CDDAF6C8EF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7760" y="1292352"/>
            <a:ext cx="2194560" cy="2993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334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152AC-82A0-F333-54D8-62036CD848C1}"/>
              </a:ext>
            </a:extLst>
          </p:cNvPr>
          <p:cNvSpPr>
            <a:spLocks noGrp="1"/>
          </p:cNvSpPr>
          <p:nvPr>
            <p:ph type="title"/>
          </p:nvPr>
        </p:nvSpPr>
        <p:spPr>
          <a:xfrm>
            <a:off x="1066800" y="1543304"/>
            <a:ext cx="3705117" cy="1225296"/>
          </a:xfrm>
        </p:spPr>
        <p:txBody>
          <a:bodyPr/>
          <a:lstStyle/>
          <a:p>
            <a:r>
              <a:rPr lang="en-US" dirty="0"/>
              <a:t>AIR POLLUTION:-</a:t>
            </a:r>
            <a:br>
              <a:rPr lang="en-US" dirty="0"/>
            </a:br>
            <a:endParaRPr lang="en-US" dirty="0"/>
          </a:p>
        </p:txBody>
      </p:sp>
      <p:sp>
        <p:nvSpPr>
          <p:cNvPr id="3" name="Content Placeholder 2">
            <a:extLst>
              <a:ext uri="{FF2B5EF4-FFF2-40B4-BE49-F238E27FC236}">
                <a16:creationId xmlns:a16="http://schemas.microsoft.com/office/drawing/2014/main" id="{01426A4D-804C-CA62-73CB-51306331CF25}"/>
              </a:ext>
            </a:extLst>
          </p:cNvPr>
          <p:cNvSpPr>
            <a:spLocks noGrp="1"/>
          </p:cNvSpPr>
          <p:nvPr>
            <p:ph idx="1"/>
          </p:nvPr>
        </p:nvSpPr>
        <p:spPr/>
        <p:txBody>
          <a:bodyPr>
            <a:normAutofit/>
          </a:bodyPr>
          <a:lstStyle/>
          <a:p>
            <a:r>
              <a:rPr lang="en-US" b="0" i="0" dirty="0">
                <a:effectLst/>
                <a:latin typeface="HelveticaNeue"/>
              </a:rPr>
              <a:t>In some cities, the air is dangerous to breathe. Why? Well, air pollution of course. </a:t>
            </a:r>
            <a:r>
              <a:rPr lang="en-US" b="0" i="0" u="sng" dirty="0">
                <a:effectLst/>
                <a:latin typeface="HelveticaNeue"/>
                <a:hlinkClick r:id="rId3"/>
              </a:rPr>
              <a:t>Air pollution</a:t>
            </a:r>
            <a:r>
              <a:rPr lang="en-US" b="0" i="0" dirty="0">
                <a:effectLst/>
                <a:latin typeface="HelveticaNeue"/>
              </a:rPr>
              <a:t> is when noxious gases and chemicals get suspended in air. Think about the </a:t>
            </a:r>
            <a:r>
              <a:rPr lang="en-US" b="0" i="0" u="sng" dirty="0">
                <a:effectLst/>
                <a:latin typeface="HelveticaNeue"/>
                <a:hlinkClick r:id="rId4"/>
              </a:rPr>
              <a:t>smog</a:t>
            </a:r>
            <a:r>
              <a:rPr lang="en-US" b="0" i="0" dirty="0">
                <a:effectLst/>
                <a:latin typeface="HelveticaNeue"/>
              </a:rPr>
              <a:t> covering some areas of California and New York. Dirt, grime, exhaust fumes, and other aerosols go into the air. These pollutants can go up in the atmosphere and infect our clouds creating </a:t>
            </a:r>
            <a:r>
              <a:rPr lang="en-US" b="0" i="0" u="sng" dirty="0">
                <a:effectLst/>
                <a:latin typeface="HelveticaNeue"/>
                <a:hlinkClick r:id="rId5"/>
              </a:rPr>
              <a:t>acid rain</a:t>
            </a:r>
            <a:r>
              <a:rPr lang="en-US" b="0" i="0" dirty="0">
                <a:effectLst/>
                <a:latin typeface="HelveticaNeue"/>
              </a:rPr>
              <a:t>, or they can just hang out like smog does and make it harder for people to breathe.</a:t>
            </a:r>
            <a:endParaRPr lang="en-US" dirty="0"/>
          </a:p>
        </p:txBody>
      </p:sp>
      <p:pic>
        <p:nvPicPr>
          <p:cNvPr id="3078" name="Picture 6">
            <a:extLst>
              <a:ext uri="{FF2B5EF4-FFF2-40B4-BE49-F238E27FC236}">
                <a16:creationId xmlns:a16="http://schemas.microsoft.com/office/drawing/2014/main" id="{79251AB5-C0D5-DA32-A04D-E4AB916D29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6000" y="2645664"/>
            <a:ext cx="3657600" cy="287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696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0278-87D0-C472-03AB-55566E6269D4}"/>
              </a:ext>
            </a:extLst>
          </p:cNvPr>
          <p:cNvSpPr>
            <a:spLocks noGrp="1"/>
          </p:cNvSpPr>
          <p:nvPr>
            <p:ph type="title"/>
          </p:nvPr>
        </p:nvSpPr>
        <p:spPr>
          <a:xfrm>
            <a:off x="1112108" y="926592"/>
            <a:ext cx="3361037" cy="1194816"/>
          </a:xfrm>
        </p:spPr>
        <p:txBody>
          <a:bodyPr/>
          <a:lstStyle/>
          <a:p>
            <a:r>
              <a:rPr lang="en-US" dirty="0"/>
              <a:t>WATER POLLUTION</a:t>
            </a:r>
          </a:p>
        </p:txBody>
      </p:sp>
      <p:sp>
        <p:nvSpPr>
          <p:cNvPr id="3" name="Content Placeholder 2">
            <a:extLst>
              <a:ext uri="{FF2B5EF4-FFF2-40B4-BE49-F238E27FC236}">
                <a16:creationId xmlns:a16="http://schemas.microsoft.com/office/drawing/2014/main" id="{895F2038-3335-A21E-FF20-F25D15AA19E3}"/>
              </a:ext>
            </a:extLst>
          </p:cNvPr>
          <p:cNvSpPr>
            <a:spLocks noGrp="1"/>
          </p:cNvSpPr>
          <p:nvPr>
            <p:ph idx="1"/>
          </p:nvPr>
        </p:nvSpPr>
        <p:spPr/>
        <p:txBody>
          <a:bodyPr>
            <a:normAutofit/>
          </a:bodyPr>
          <a:lstStyle/>
          <a:p>
            <a:r>
              <a:rPr lang="en-US" b="0" i="0" dirty="0">
                <a:effectLst/>
                <a:latin typeface="HelveticaNeue"/>
              </a:rPr>
              <a:t>Humans need water to survive. That is a fact. However, trash and chemicals can get thrown into the ocean and lakes. This is called </a:t>
            </a:r>
            <a:r>
              <a:rPr lang="en-US" b="0" i="0" u="sng" dirty="0">
                <a:effectLst/>
                <a:latin typeface="HelveticaNeue"/>
                <a:hlinkClick r:id="rId2"/>
              </a:rPr>
              <a:t>water pollution</a:t>
            </a:r>
            <a:r>
              <a:rPr lang="en-US" b="0" i="0" dirty="0">
                <a:effectLst/>
                <a:latin typeface="HelveticaNeue"/>
              </a:rPr>
              <a:t>. Not only can they affect fish and other marine life, when pollutants get into the water, they have a devastating effect on the </a:t>
            </a:r>
            <a:r>
              <a:rPr lang="en-US" b="0" i="0" u="sng" dirty="0">
                <a:effectLst/>
                <a:latin typeface="HelveticaNeue"/>
                <a:hlinkClick r:id="rId3"/>
              </a:rPr>
              <a:t>water cycle</a:t>
            </a:r>
            <a:r>
              <a:rPr lang="en-US" b="0" i="0" dirty="0">
                <a:effectLst/>
                <a:latin typeface="HelveticaNeue"/>
              </a:rPr>
              <a:t>. Natural causes of water pollution include algae blooms and volcanos. However, humans also cause water pollution through trash and wastewater from factories.</a:t>
            </a:r>
            <a:endParaRPr lang="en-US" dirty="0"/>
          </a:p>
        </p:txBody>
      </p:sp>
      <p:sp>
        <p:nvSpPr>
          <p:cNvPr id="4" name="Text Placeholder 3">
            <a:extLst>
              <a:ext uri="{FF2B5EF4-FFF2-40B4-BE49-F238E27FC236}">
                <a16:creationId xmlns:a16="http://schemas.microsoft.com/office/drawing/2014/main" id="{985A9DB9-68F4-BA7B-1379-1A6C3AEFB618}"/>
              </a:ext>
            </a:extLst>
          </p:cNvPr>
          <p:cNvSpPr>
            <a:spLocks noGrp="1"/>
          </p:cNvSpPr>
          <p:nvPr>
            <p:ph type="body" sz="half" idx="2"/>
          </p:nvPr>
        </p:nvSpPr>
        <p:spPr>
          <a:xfrm>
            <a:off x="1087395" y="2084833"/>
            <a:ext cx="3941805" cy="2877312"/>
          </a:xfrm>
        </p:spPr>
        <p:txBody>
          <a:bodyPr/>
          <a:lstStyle/>
          <a:p>
            <a:endParaRPr lang="en-US" dirty="0"/>
          </a:p>
        </p:txBody>
      </p:sp>
      <p:pic>
        <p:nvPicPr>
          <p:cNvPr id="1026" name="Picture 2">
            <a:extLst>
              <a:ext uri="{FF2B5EF4-FFF2-40B4-BE49-F238E27FC236}">
                <a16:creationId xmlns:a16="http://schemas.microsoft.com/office/drawing/2014/main" id="{33D610A2-01ED-5CB6-B2F4-627E3DD60B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108" y="2051221"/>
            <a:ext cx="3904736" cy="2990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026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0551E-D4B7-19BF-4515-38D6880BB023}"/>
              </a:ext>
            </a:extLst>
          </p:cNvPr>
          <p:cNvSpPr>
            <a:spLocks noGrp="1"/>
          </p:cNvSpPr>
          <p:nvPr>
            <p:ph type="title"/>
          </p:nvPr>
        </p:nvSpPr>
        <p:spPr>
          <a:xfrm>
            <a:off x="1308101" y="1282451"/>
            <a:ext cx="3326584" cy="1524249"/>
          </a:xfrm>
        </p:spPr>
        <p:txBody>
          <a:bodyPr/>
          <a:lstStyle/>
          <a:p>
            <a:r>
              <a:rPr lang="en-US" dirty="0"/>
              <a:t>LAND POLLUTION</a:t>
            </a:r>
          </a:p>
        </p:txBody>
      </p:sp>
      <p:sp>
        <p:nvSpPr>
          <p:cNvPr id="3" name="Content Placeholder 2">
            <a:extLst>
              <a:ext uri="{FF2B5EF4-FFF2-40B4-BE49-F238E27FC236}">
                <a16:creationId xmlns:a16="http://schemas.microsoft.com/office/drawing/2014/main" id="{0FADA2D4-38CC-9E8D-53E8-3A00219C1691}"/>
              </a:ext>
            </a:extLst>
          </p:cNvPr>
          <p:cNvSpPr>
            <a:spLocks noGrp="1"/>
          </p:cNvSpPr>
          <p:nvPr>
            <p:ph idx="1"/>
          </p:nvPr>
        </p:nvSpPr>
        <p:spPr>
          <a:xfrm>
            <a:off x="4784616" y="1447800"/>
            <a:ext cx="5195997" cy="4172712"/>
          </a:xfrm>
        </p:spPr>
        <p:txBody>
          <a:bodyPr/>
          <a:lstStyle/>
          <a:p>
            <a:r>
              <a:rPr lang="en-US" dirty="0"/>
              <a:t>LAND POLLUTION </a:t>
            </a:r>
            <a:r>
              <a:rPr lang="en-US" b="0" i="0" dirty="0">
                <a:effectLst/>
                <a:latin typeface="HelveticaNeue"/>
              </a:rPr>
              <a:t>is another one of the big three pollution types affecting the human population. Land pollution happens when the soil gets contaminated by fertilizers or chemicals being dumped. The pollution in the land can seep into the ground water or run into lakes and streams creating a vicious pollution cycle.</a:t>
            </a:r>
            <a:endParaRPr lang="en-US" dirty="0"/>
          </a:p>
        </p:txBody>
      </p:sp>
      <p:pic>
        <p:nvPicPr>
          <p:cNvPr id="1026" name="Picture 2" descr="land pollution at garbage dump">
            <a:extLst>
              <a:ext uri="{FF2B5EF4-FFF2-40B4-BE49-F238E27FC236}">
                <a16:creationId xmlns:a16="http://schemas.microsoft.com/office/drawing/2014/main" id="{31828F9A-3823-26E6-50F4-7819384727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0" y="3060192"/>
            <a:ext cx="3505200" cy="2511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41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BC3AE-7FAE-FF85-5E27-FB166DA0ECAC}"/>
              </a:ext>
            </a:extLst>
          </p:cNvPr>
          <p:cNvSpPr>
            <a:spLocks noGrp="1"/>
          </p:cNvSpPr>
          <p:nvPr>
            <p:ph type="title"/>
          </p:nvPr>
        </p:nvSpPr>
        <p:spPr>
          <a:xfrm>
            <a:off x="1717589" y="1282451"/>
            <a:ext cx="2917095" cy="1903241"/>
          </a:xfrm>
        </p:spPr>
        <p:txBody>
          <a:bodyPr/>
          <a:lstStyle/>
          <a:p>
            <a:r>
              <a:rPr lang="en-US" dirty="0"/>
              <a:t>RADIOACTIVE </a:t>
            </a:r>
            <a:br>
              <a:rPr lang="en-US" dirty="0"/>
            </a:br>
            <a:r>
              <a:rPr lang="en-US" dirty="0"/>
              <a:t>POLLUTION</a:t>
            </a:r>
          </a:p>
        </p:txBody>
      </p:sp>
      <p:sp>
        <p:nvSpPr>
          <p:cNvPr id="3" name="Content Placeholder 2">
            <a:extLst>
              <a:ext uri="{FF2B5EF4-FFF2-40B4-BE49-F238E27FC236}">
                <a16:creationId xmlns:a16="http://schemas.microsoft.com/office/drawing/2014/main" id="{29739A8D-F362-1B31-EE3E-066C4A210DFD}"/>
              </a:ext>
            </a:extLst>
          </p:cNvPr>
          <p:cNvSpPr>
            <a:spLocks noGrp="1"/>
          </p:cNvSpPr>
          <p:nvPr>
            <p:ph idx="1"/>
          </p:nvPr>
        </p:nvSpPr>
        <p:spPr>
          <a:xfrm>
            <a:off x="6042454" y="2421924"/>
            <a:ext cx="3975229" cy="3620529"/>
          </a:xfrm>
        </p:spPr>
        <p:txBody>
          <a:bodyPr>
            <a:normAutofit fontScale="92500" lnSpcReduction="20000"/>
          </a:bodyPr>
          <a:lstStyle/>
          <a:p>
            <a:r>
              <a:rPr lang="en-US" b="0" i="0" dirty="0">
                <a:effectLst/>
                <a:latin typeface="HelveticaNeue"/>
              </a:rPr>
              <a:t>When you think of radioactive pollution, you might think of </a:t>
            </a:r>
            <a:r>
              <a:rPr lang="en-US" b="0" i="0" u="sng" dirty="0">
                <a:effectLst/>
                <a:latin typeface="HelveticaNeue"/>
                <a:hlinkClick r:id="rId2"/>
              </a:rPr>
              <a:t>Chernobyl</a:t>
            </a:r>
            <a:r>
              <a:rPr lang="en-US" b="0" i="0" dirty="0">
                <a:effectLst/>
                <a:latin typeface="HelveticaNeue"/>
              </a:rPr>
              <a:t> or </a:t>
            </a:r>
            <a:r>
              <a:rPr lang="en-US" b="0" i="0" u="sng" dirty="0">
                <a:effectLst/>
                <a:latin typeface="HelveticaNeue"/>
                <a:hlinkClick r:id="rId3"/>
              </a:rPr>
              <a:t>Fukushima</a:t>
            </a:r>
            <a:r>
              <a:rPr lang="en-US" b="0" i="0" dirty="0">
                <a:effectLst/>
                <a:latin typeface="HelveticaNeue"/>
              </a:rPr>
              <a:t>. Both of these nuclear power plants used fission of radioactive materials, uranium and plutonium, to create electricity, and both failed. Their failure led to toxic chemicals and radiation being leaked out into the environment, which is radioactive pollution.</a:t>
            </a:r>
            <a:endParaRPr lang="en-US" dirty="0"/>
          </a:p>
        </p:txBody>
      </p:sp>
      <p:sp>
        <p:nvSpPr>
          <p:cNvPr id="4" name="Text Placeholder 3">
            <a:extLst>
              <a:ext uri="{FF2B5EF4-FFF2-40B4-BE49-F238E27FC236}">
                <a16:creationId xmlns:a16="http://schemas.microsoft.com/office/drawing/2014/main" id="{AB131982-2A96-12D4-1882-C393031C05BF}"/>
              </a:ext>
            </a:extLst>
          </p:cNvPr>
          <p:cNvSpPr>
            <a:spLocks noGrp="1"/>
          </p:cNvSpPr>
          <p:nvPr>
            <p:ph type="body" sz="half" idx="2"/>
          </p:nvPr>
        </p:nvSpPr>
        <p:spPr>
          <a:xfrm>
            <a:off x="1075037" y="3361038"/>
            <a:ext cx="3744097" cy="2502133"/>
          </a:xfrm>
        </p:spPr>
        <p:txBody>
          <a:bodyPr/>
          <a:lstStyle/>
          <a:p>
            <a:endParaRPr lang="en-US" dirty="0"/>
          </a:p>
        </p:txBody>
      </p:sp>
      <p:pic>
        <p:nvPicPr>
          <p:cNvPr id="2050" name="Picture 2">
            <a:extLst>
              <a:ext uri="{FF2B5EF4-FFF2-40B4-BE49-F238E27FC236}">
                <a16:creationId xmlns:a16="http://schemas.microsoft.com/office/drawing/2014/main" id="{1E7F159B-9A8E-3609-A4DD-167ED04885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612" y="3422822"/>
            <a:ext cx="3793524" cy="2483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202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DD7-EF08-F7BA-A0E6-1B139DAD4B1A}"/>
              </a:ext>
            </a:extLst>
          </p:cNvPr>
          <p:cNvSpPr>
            <a:spLocks noGrp="1"/>
          </p:cNvSpPr>
          <p:nvPr>
            <p:ph type="title"/>
          </p:nvPr>
        </p:nvSpPr>
        <p:spPr>
          <a:xfrm>
            <a:off x="1037969" y="1282451"/>
            <a:ext cx="3596716" cy="1903241"/>
          </a:xfrm>
        </p:spPr>
        <p:txBody>
          <a:bodyPr/>
          <a:lstStyle/>
          <a:p>
            <a:r>
              <a:rPr lang="en-US" dirty="0"/>
              <a:t>NOISE POLLUTION</a:t>
            </a:r>
          </a:p>
        </p:txBody>
      </p:sp>
      <p:sp>
        <p:nvSpPr>
          <p:cNvPr id="3" name="Content Placeholder 2">
            <a:extLst>
              <a:ext uri="{FF2B5EF4-FFF2-40B4-BE49-F238E27FC236}">
                <a16:creationId xmlns:a16="http://schemas.microsoft.com/office/drawing/2014/main" id="{652E7D8F-3BAD-94D0-086F-D1DFB7F8FC97}"/>
              </a:ext>
            </a:extLst>
          </p:cNvPr>
          <p:cNvSpPr>
            <a:spLocks noGrp="1"/>
          </p:cNvSpPr>
          <p:nvPr>
            <p:ph idx="1"/>
          </p:nvPr>
        </p:nvSpPr>
        <p:spPr/>
        <p:txBody>
          <a:bodyPr/>
          <a:lstStyle/>
          <a:p>
            <a:r>
              <a:rPr lang="en-US" b="0" i="0" dirty="0">
                <a:effectLst/>
                <a:latin typeface="HelveticaNeue"/>
              </a:rPr>
              <a:t> </a:t>
            </a:r>
            <a:r>
              <a:rPr lang="en-US" b="0" i="0" u="sng" dirty="0">
                <a:effectLst/>
                <a:latin typeface="HelveticaNeue"/>
                <a:hlinkClick r:id="rId2"/>
              </a:rPr>
              <a:t>Noise pollution</a:t>
            </a:r>
            <a:r>
              <a:rPr lang="en-US" b="0" i="0" dirty="0">
                <a:effectLst/>
                <a:latin typeface="HelveticaNeue"/>
              </a:rPr>
              <a:t> is caused by loud noises that can hurt the human ears. Types of noise pollution can include explosions, jet engines, and even concerts (if you are close to the speakers). Noise pollution is dangerous because it can cause hearing loss.</a:t>
            </a:r>
            <a:endParaRPr lang="en-US" dirty="0"/>
          </a:p>
        </p:txBody>
      </p:sp>
      <p:pic>
        <p:nvPicPr>
          <p:cNvPr id="3074" name="Picture 2">
            <a:extLst>
              <a:ext uri="{FF2B5EF4-FFF2-40B4-BE49-F238E27FC236}">
                <a16:creationId xmlns:a16="http://schemas.microsoft.com/office/drawing/2014/main" id="{D3A80B90-F05A-D33A-C00F-2F054CD56E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900" y="3162300"/>
            <a:ext cx="3721100" cy="2413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510D8D7A-98C8-9C2A-E808-E03FEF7D9351}"/>
              </a:ext>
            </a:extLst>
          </p:cNvPr>
          <p:cNvSpPr>
            <a:spLocks noGrp="1"/>
          </p:cNvSpPr>
          <p:nvPr>
            <p:ph type="body" sz="half" idx="2"/>
          </p:nvPr>
        </p:nvSpPr>
        <p:spPr>
          <a:xfrm>
            <a:off x="977900" y="3186154"/>
            <a:ext cx="3759200" cy="2386397"/>
          </a:xfrm>
        </p:spPr>
        <p:txBody>
          <a:bodyPr/>
          <a:lstStyle/>
          <a:p>
            <a:endParaRPr lang="en-US" dirty="0"/>
          </a:p>
        </p:txBody>
      </p:sp>
    </p:spTree>
    <p:extLst>
      <p:ext uri="{BB962C8B-B14F-4D97-AF65-F5344CB8AC3E}">
        <p14:creationId xmlns:p14="http://schemas.microsoft.com/office/powerpoint/2010/main" val="3719682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B169B-F0A0-077D-C7DE-93B54C8563DE}"/>
              </a:ext>
            </a:extLst>
          </p:cNvPr>
          <p:cNvSpPr>
            <a:spLocks noGrp="1"/>
          </p:cNvSpPr>
          <p:nvPr>
            <p:ph type="title"/>
          </p:nvPr>
        </p:nvSpPr>
        <p:spPr/>
        <p:txBody>
          <a:bodyPr>
            <a:normAutofit/>
          </a:bodyPr>
          <a:lstStyle/>
          <a:p>
            <a:r>
              <a:rPr lang="en-US" dirty="0"/>
              <a:t>LIGHT &amp; THERMAL POLLUTION</a:t>
            </a:r>
            <a:br>
              <a:rPr lang="en-US" dirty="0"/>
            </a:br>
            <a:endParaRPr lang="en-US" dirty="0"/>
          </a:p>
        </p:txBody>
      </p:sp>
      <p:sp>
        <p:nvSpPr>
          <p:cNvPr id="3" name="Text Placeholder 2">
            <a:extLst>
              <a:ext uri="{FF2B5EF4-FFF2-40B4-BE49-F238E27FC236}">
                <a16:creationId xmlns:a16="http://schemas.microsoft.com/office/drawing/2014/main" id="{DC506AD4-9130-0392-DFFF-2683D6482627}"/>
              </a:ext>
            </a:extLst>
          </p:cNvPr>
          <p:cNvSpPr>
            <a:spLocks noGrp="1"/>
          </p:cNvSpPr>
          <p:nvPr>
            <p:ph type="body" idx="1"/>
          </p:nvPr>
        </p:nvSpPr>
        <p:spPr/>
        <p:txBody>
          <a:bodyPr/>
          <a:lstStyle/>
          <a:p>
            <a:r>
              <a:rPr lang="en-US" dirty="0"/>
              <a:t>LIGHT POLLUTION</a:t>
            </a:r>
          </a:p>
        </p:txBody>
      </p:sp>
      <p:sp>
        <p:nvSpPr>
          <p:cNvPr id="4" name="Content Placeholder 3">
            <a:extLst>
              <a:ext uri="{FF2B5EF4-FFF2-40B4-BE49-F238E27FC236}">
                <a16:creationId xmlns:a16="http://schemas.microsoft.com/office/drawing/2014/main" id="{3C59B351-EA0C-387C-6567-251F9A44960F}"/>
              </a:ext>
            </a:extLst>
          </p:cNvPr>
          <p:cNvSpPr>
            <a:spLocks noGrp="1"/>
          </p:cNvSpPr>
          <p:nvPr>
            <p:ph sz="half" idx="2"/>
          </p:nvPr>
        </p:nvSpPr>
        <p:spPr>
          <a:xfrm>
            <a:off x="1103312" y="2514600"/>
            <a:ext cx="4396339" cy="2862072"/>
          </a:xfrm>
        </p:spPr>
        <p:txBody>
          <a:bodyPr>
            <a:normAutofit fontScale="77500" lnSpcReduction="20000"/>
          </a:bodyPr>
          <a:lstStyle/>
          <a:p>
            <a:r>
              <a:rPr lang="en-US" b="0" i="0" dirty="0">
                <a:effectLst/>
                <a:latin typeface="HelveticaNeue"/>
              </a:rPr>
              <a:t> </a:t>
            </a:r>
            <a:r>
              <a:rPr lang="en-US" b="0" i="0" u="sng" dirty="0">
                <a:effectLst/>
                <a:latin typeface="HelveticaNeue"/>
                <a:hlinkClick r:id="rId2"/>
              </a:rPr>
              <a:t>Light pollution</a:t>
            </a:r>
            <a:r>
              <a:rPr lang="en-US" b="0" i="0" dirty="0">
                <a:effectLst/>
                <a:latin typeface="HelveticaNeue"/>
              </a:rPr>
              <a:t>, using electric lights to light up the sky, is the cause. While lights are great for helping us to see at night, too many lights cause light pollution blocking out the night sky. Light pollution can also be harmful to animals. For example, the lights of big cities can confuse </a:t>
            </a:r>
            <a:r>
              <a:rPr lang="en-US" b="0" i="0" dirty="0" err="1">
                <a:effectLst/>
                <a:latin typeface="HelveticaNeue"/>
              </a:rPr>
              <a:t>migrateng</a:t>
            </a:r>
            <a:r>
              <a:rPr lang="en-US" b="0" i="0" dirty="0">
                <a:effectLst/>
                <a:latin typeface="HelveticaNeue"/>
              </a:rPr>
              <a:t> birds.</a:t>
            </a:r>
            <a:endParaRPr lang="en-US" dirty="0"/>
          </a:p>
        </p:txBody>
      </p:sp>
      <p:sp>
        <p:nvSpPr>
          <p:cNvPr id="5" name="Text Placeholder 4">
            <a:extLst>
              <a:ext uri="{FF2B5EF4-FFF2-40B4-BE49-F238E27FC236}">
                <a16:creationId xmlns:a16="http://schemas.microsoft.com/office/drawing/2014/main" id="{A761C730-BD8E-A331-C7DF-8C7F27CAE8E3}"/>
              </a:ext>
            </a:extLst>
          </p:cNvPr>
          <p:cNvSpPr>
            <a:spLocks noGrp="1"/>
          </p:cNvSpPr>
          <p:nvPr>
            <p:ph type="body" sz="quarter" idx="3"/>
          </p:nvPr>
        </p:nvSpPr>
        <p:spPr/>
        <p:txBody>
          <a:bodyPr/>
          <a:lstStyle/>
          <a:p>
            <a:r>
              <a:rPr lang="en-US" dirty="0"/>
              <a:t>THERMAL POLLUTION</a:t>
            </a:r>
          </a:p>
        </p:txBody>
      </p:sp>
      <p:sp>
        <p:nvSpPr>
          <p:cNvPr id="6" name="Content Placeholder 5">
            <a:extLst>
              <a:ext uri="{FF2B5EF4-FFF2-40B4-BE49-F238E27FC236}">
                <a16:creationId xmlns:a16="http://schemas.microsoft.com/office/drawing/2014/main" id="{F28298C9-1277-0C78-9AF7-EE05BD781D60}"/>
              </a:ext>
            </a:extLst>
          </p:cNvPr>
          <p:cNvSpPr>
            <a:spLocks noGrp="1"/>
          </p:cNvSpPr>
          <p:nvPr>
            <p:ph sz="quarter" idx="4"/>
          </p:nvPr>
        </p:nvSpPr>
        <p:spPr>
          <a:xfrm>
            <a:off x="5630111" y="2380488"/>
            <a:ext cx="4396339" cy="3069336"/>
          </a:xfrm>
        </p:spPr>
        <p:txBody>
          <a:bodyPr>
            <a:normAutofit fontScale="77500" lnSpcReduction="20000"/>
          </a:bodyPr>
          <a:lstStyle/>
          <a:p>
            <a:r>
              <a:rPr lang="en-US" b="0" i="0" dirty="0">
                <a:effectLst/>
                <a:latin typeface="HelveticaNeue"/>
              </a:rPr>
              <a:t>While most pollution types are straightforward, </a:t>
            </a:r>
            <a:r>
              <a:rPr lang="en-US" b="0" i="0" u="sng" dirty="0">
                <a:effectLst/>
                <a:latin typeface="HelveticaNeue"/>
                <a:hlinkClick r:id="rId3"/>
              </a:rPr>
              <a:t>thermal pollution</a:t>
            </a:r>
            <a:r>
              <a:rPr lang="en-US" b="0" i="0" dirty="0">
                <a:effectLst/>
                <a:latin typeface="HelveticaNeue"/>
              </a:rPr>
              <a:t> is a bit tricky. Many times, nuclear power plants and factories use water to cool things. However, if they put that warmed up water back into the environment, it wreaks havoc on the fish and wildlife because it has less oxygen. This is called thermal pollution. Thermal pollution can be caused by natural forces too like soil erosion giving water more sunlight.</a:t>
            </a:r>
            <a:endParaRPr lang="en-US" dirty="0"/>
          </a:p>
        </p:txBody>
      </p:sp>
    </p:spTree>
    <p:extLst>
      <p:ext uri="{BB962C8B-B14F-4D97-AF65-F5344CB8AC3E}">
        <p14:creationId xmlns:p14="http://schemas.microsoft.com/office/powerpoint/2010/main" val="11494844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72</TotalTime>
  <Words>657</Words>
  <Application>Microsoft Office PowerPoint</Application>
  <PresentationFormat>Widescreen</PresentationFormat>
  <Paragraphs>28</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HelveticaNeue</vt:lpstr>
      <vt:lpstr>MS Shell Dlg 2</vt:lpstr>
      <vt:lpstr>Wingdings</vt:lpstr>
      <vt:lpstr>Wingdings 3</vt:lpstr>
      <vt:lpstr>Madison</vt:lpstr>
      <vt:lpstr>POLLUTION</vt:lpstr>
      <vt:lpstr>WHAT CAUSES OF POLLUTION?  When it comes to pollution, there isn’t just one cause. There are lots of them. However, before we can break down what causes pollution and the types of pollution, it’s important to look at what pollution is. In simple terms, pollution is the introduction of harmful chemicals into some areas of the environment. This could be the toxic gases released from the burning of fossil fuels, or it could be the ash created by a natural volcano eruption. As you can see, pollution can have natural causes or be caused by humans. Let’s explore the different types of pollution and what causes them. </vt:lpstr>
      <vt:lpstr>7 DIFFERENT KINDS OF POLUTION </vt:lpstr>
      <vt:lpstr>AIR POLLUTION:- </vt:lpstr>
      <vt:lpstr>WATER POLLUTION</vt:lpstr>
      <vt:lpstr>LAND POLLUTION</vt:lpstr>
      <vt:lpstr>RADIOACTIVE  POLLUTION</vt:lpstr>
      <vt:lpstr>NOISE POLLUTION</vt:lpstr>
      <vt:lpstr>LIGHT &amp; THERMAL POLLUTION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 dell</dc:creator>
  <cp:lastModifiedBy>dell dell</cp:lastModifiedBy>
  <cp:revision>2</cp:revision>
  <dcterms:created xsi:type="dcterms:W3CDTF">2024-05-27T10:40:10Z</dcterms:created>
  <dcterms:modified xsi:type="dcterms:W3CDTF">2024-05-28T11:07:24Z</dcterms:modified>
</cp:coreProperties>
</file>