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59" r:id="rId6"/>
    <p:sldId id="267" r:id="rId7"/>
    <p:sldId id="260" r:id="rId8"/>
    <p:sldId id="261" r:id="rId9"/>
    <p:sldId id="262" r:id="rId10"/>
    <p:sldId id="263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91" autoAdjust="0"/>
  </p:normalViewPr>
  <p:slideViewPr>
    <p:cSldViewPr snapToGrid="0">
      <p:cViewPr varScale="1">
        <p:scale>
          <a:sx n="63" d="100"/>
          <a:sy n="63" d="100"/>
        </p:scale>
        <p:origin x="9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155E8-8594-433A-93D9-23943EE2816C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8C16A-B369-4B3E-A31F-76BD9C8F9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34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Gaussian Sampler : e1,e2,e3</a:t>
            </a:r>
          </a:p>
          <a:p>
            <a:r>
              <a:rPr lang="en-IN" dirty="0"/>
              <a:t>c1 = a.e1+e2</a:t>
            </a:r>
          </a:p>
          <a:p>
            <a:r>
              <a:rPr lang="en-IN" dirty="0"/>
              <a:t>c2 = p.e1+e3+me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8C16A-B369-4B3E-A31F-76BD9C8F9B3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67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a conventional scheme, a commitment must be opened using a unique witness, which acts, essentially, as a decryption key. By contrast, our scheme is fuzzy in the sense that it accepts a witness that is close to the original encrypting witness in a suitable metric, but not necessarily identical. </a:t>
            </a:r>
            <a:br>
              <a:rPr lang="en-GB" dirty="0"/>
            </a:b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Cancelable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biometrics refers to the intentional and systematically repeatable distortion of biometric features in order to protect sensitive user-specific data. If a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cancelable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 is compromised, the distortion characteristics are changed, and the same biometrics is mapped to a new template, which is used subsequently.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8C16A-B369-4B3E-A31F-76BD9C8F9B3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2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correction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(FEC) is a process of adding redundant data such as an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correcting code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(ECC) to a message so that it can be recovered by a receiver even when a number of errors (up to the capability of the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being used) were introduced, either during the process of transmission, or on storage.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8C16A-B369-4B3E-A31F-76BD9C8F9B3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738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6E25-CC7F-47DD-B3EB-619912EAE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C0681-9F19-4DA7-B705-02B05F997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CAC08-9D7D-4154-B3DE-862BCF58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209B-0026-415A-8DEF-302C3F87C04C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F5D4-B23B-42CC-8EA9-E64209DB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BC960-159B-424C-93D1-E8778295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534D-0CED-45A6-AAFE-2BF4C22E7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4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1B0E-787A-46B1-8069-B9EF2926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F52BD-60EF-420E-9478-89A3F522D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A6382-6F56-4FE9-B366-147672AF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209B-0026-415A-8DEF-302C3F87C04C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D5F00-750D-45C5-A69A-92BB0A82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D7543-28B2-489D-80F8-1F9E492B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534D-0CED-45A6-AAFE-2BF4C22E7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37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1511E-C8CD-4009-93E6-2A547E3BC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6D94E-D045-45BD-9458-951A82FE2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D8E79-AEA9-4E46-8A39-D5DF2CD5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209B-0026-415A-8DEF-302C3F87C04C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4EBE8-3A57-4F3B-9966-C91D2796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7D0BB-C782-4C2C-B582-EF5DDC59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534D-0CED-45A6-AAFE-2BF4C22E7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06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3A47-80F3-4F2E-A066-D0EBBA4E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9DDDE-6383-4C35-8DE8-D6E327B42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45FD3-ED5C-4589-83EA-34038940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209B-0026-415A-8DEF-302C3F87C04C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A7FE-C3A5-4C50-832E-60990F23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574CF-3376-41AA-BDAE-7DDE8A1E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534D-0CED-45A6-AAFE-2BF4C22E7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84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EACD-6F60-491C-A454-352D76CC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9FDDC-72D2-42F8-B1B9-4314F724B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4C6E4-B9BF-44E3-8D4F-EC455323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209B-0026-415A-8DEF-302C3F87C04C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04A9-F17E-4E36-BEFE-8B4D630C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3B643-A065-4B5C-8CEB-CA26276B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534D-0CED-45A6-AAFE-2BF4C22E7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69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D842-9238-487E-9A4E-50203047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27939-1189-4D99-AC33-92DB8E03F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895DA-6980-444A-BBBF-95A02DF26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550AC-6030-4D7A-962E-8D483009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209B-0026-415A-8DEF-302C3F87C04C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7C12A-A457-41CF-993C-378081AA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B94A5-473A-40FE-BCF8-62A41F69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534D-0CED-45A6-AAFE-2BF4C22E7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30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9ED4-C443-4BE5-A1B7-1CB4DE253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B3B80-3ADE-4BBA-A83B-51962331D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87875-A3E3-4FEF-A9C9-79211655E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3516F-74F4-4D8E-A2E9-5D9274256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F6B25-02A5-471C-81C1-C9B429ED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30C83-FF58-4513-8498-49F78479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209B-0026-415A-8DEF-302C3F87C04C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45845-B1ED-4AB0-B75E-DCFC48B6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53DB4F-D192-4D7E-B11C-3474B288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534D-0CED-45A6-AAFE-2BF4C22E7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50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887D-F5F8-4C1F-BD7B-A576230E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B5D7C-07EC-4FA0-9C87-7B2DC944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209B-0026-415A-8DEF-302C3F87C04C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0950D-C4E7-4A5F-B558-1CE6B099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FFE67-777F-4F6F-AABE-6F96E77C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534D-0CED-45A6-AAFE-2BF4C22E7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06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F18DF-42B8-4AC4-A9DF-495ED2A8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209B-0026-415A-8DEF-302C3F87C04C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65A0C-E6FE-48A4-AC29-C79269D4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1E1B4-BE7B-4014-A2B7-D1E3CB08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534D-0CED-45A6-AAFE-2BF4C22E7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6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629-937A-4AFC-997A-C3218C2A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02BB0-F269-4707-946C-F3149AE15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D11F8-1268-4064-A890-45742B07A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0BBDF-90DC-4552-ACC0-7CA06620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209B-0026-415A-8DEF-302C3F87C04C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C4833-B9E5-4EA1-A586-F65ABCB9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52849-0ADD-48D0-BAE3-ED7E420B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534D-0CED-45A6-AAFE-2BF4C22E7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1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EE78-D273-41E1-B69D-EF8A843D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7E9AE-43C6-42D1-93EF-BD3A9FDD4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33CDF-30A9-43A6-80C7-0C8F4F638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BD136-254E-450A-8FF4-D8C8D73D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209B-0026-415A-8DEF-302C3F87C04C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C1C1C-0ED8-453B-BE7D-81A7C335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84370-6B5C-452D-8D9A-7E7A1928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534D-0CED-45A6-AAFE-2BF4C22E7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38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770074-BF28-46A1-8CAE-A932C6A1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18607-A752-4FB1-BCBF-094699187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0740-9A19-4D2A-B347-A4A338F25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209B-0026-415A-8DEF-302C3F87C04C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AC270-CAAF-4860-BCEA-2AEBD8CEC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C4AEA-ED7F-4EBF-A8EF-529C4A7C2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6534D-0CED-45A6-AAFE-2BF4C22E7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49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6E2E-6B38-428B-A27F-1BBD15BBC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243" y="1022492"/>
            <a:ext cx="9812740" cy="1682253"/>
          </a:xfrm>
        </p:spPr>
        <p:txBody>
          <a:bodyPr>
            <a:normAutofit fontScale="90000"/>
          </a:bodyPr>
          <a:lstStyle/>
          <a:p>
            <a:r>
              <a:rPr lang="en-GB" sz="4800" b="1" dirty="0"/>
              <a:t>RING-LWE CRYPTOGRAPHY FOR FINGERPRINT AUTHENTICATION SECURITY</a:t>
            </a:r>
            <a:endParaRPr lang="en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D58D1-4395-4C25-B135-2FCDFDA98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4371" y="3131667"/>
            <a:ext cx="9144000" cy="1682253"/>
          </a:xfrm>
        </p:spPr>
        <p:txBody>
          <a:bodyPr>
            <a:normAutofit/>
          </a:bodyPr>
          <a:lstStyle/>
          <a:p>
            <a:r>
              <a:rPr lang="en-GB" dirty="0"/>
              <a:t>Submitted by: Anubhav Singh (15/ICS/012)</a:t>
            </a:r>
          </a:p>
          <a:p>
            <a:r>
              <a:rPr lang="en-GB" dirty="0"/>
              <a:t>Supervised by: </a:t>
            </a:r>
            <a:r>
              <a:rPr lang="en-GB" dirty="0" err="1"/>
              <a:t>Dr.</a:t>
            </a:r>
            <a:r>
              <a:rPr lang="en-GB" dirty="0"/>
              <a:t> Pradeep </a:t>
            </a:r>
            <a:r>
              <a:rPr lang="en-GB" dirty="0" err="1"/>
              <a:t>Tomar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E619B-2AB2-43C5-9D6E-EAE6FC4CA8A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71" y="4589785"/>
            <a:ext cx="1371600" cy="137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F43BEC-3A89-4D9B-B7FA-7FF3EAF1AD1E}"/>
              </a:ext>
            </a:extLst>
          </p:cNvPr>
          <p:cNvSpPr txBox="1"/>
          <p:nvPr/>
        </p:nvSpPr>
        <p:spPr>
          <a:xfrm>
            <a:off x="3493639" y="4813920"/>
            <a:ext cx="6301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DEPARTMENT OF COMPUTER SCIENCE AND ENGINEERING</a:t>
            </a:r>
          </a:p>
          <a:p>
            <a:pPr algn="ctr"/>
            <a:r>
              <a:rPr lang="en-IN" dirty="0"/>
              <a:t>SCHOOL OF INFORMATION AND COMMUNICATION TECHNOLOGY</a:t>
            </a:r>
          </a:p>
          <a:p>
            <a:pPr algn="ctr"/>
            <a:r>
              <a:rPr lang="en-IN" dirty="0"/>
              <a:t>GAUTAM BUDDHA UNIVERSITY </a:t>
            </a:r>
          </a:p>
        </p:txBody>
      </p:sp>
    </p:spTree>
    <p:extLst>
      <p:ext uri="{BB962C8B-B14F-4D97-AF65-F5344CB8AC3E}">
        <p14:creationId xmlns:p14="http://schemas.microsoft.com/office/powerpoint/2010/main" val="2966392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F63F-1B84-4DCF-8F47-6BCE31F8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564" y="87009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C</a:t>
            </a:r>
            <a:r>
              <a:rPr lang="en-GB" dirty="0"/>
              <a:t>ancelable Fingerprint Cryptosystem Using Multiple Spiral Curves and Fuzzy Commitment Scheme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64AD-90E4-4371-8C05-58EAB19B3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564" y="2658139"/>
            <a:ext cx="10515600" cy="4351338"/>
          </a:xfrm>
        </p:spPr>
        <p:txBody>
          <a:bodyPr/>
          <a:lstStyle/>
          <a:p>
            <a:r>
              <a:rPr lang="en-IN" dirty="0"/>
              <a:t>Proposed by </a:t>
            </a:r>
            <a:r>
              <a:rPr lang="en-IN" dirty="0" err="1"/>
              <a:t>Mulagal</a:t>
            </a:r>
            <a:r>
              <a:rPr lang="en-IN" dirty="0"/>
              <a:t> Sandhya and </a:t>
            </a:r>
            <a:r>
              <a:rPr lang="en-IN" dirty="0" err="1"/>
              <a:t>Munaga</a:t>
            </a:r>
            <a:r>
              <a:rPr lang="en-IN" dirty="0"/>
              <a:t> V.N.K. Prasad</a:t>
            </a:r>
          </a:p>
          <a:p>
            <a:r>
              <a:rPr lang="en-IN" dirty="0"/>
              <a:t>Published in 2017, in I</a:t>
            </a:r>
            <a:r>
              <a:rPr lang="en-GB" dirty="0" err="1"/>
              <a:t>nternational</a:t>
            </a:r>
            <a:r>
              <a:rPr lang="en-GB" dirty="0"/>
              <a:t> Journal of Pattern Recognition and Artificial Intelligence</a:t>
            </a:r>
          </a:p>
          <a:p>
            <a:r>
              <a:rPr lang="en-GB" dirty="0"/>
              <a:t>The author proposed a </a:t>
            </a:r>
            <a:r>
              <a:rPr lang="en-GB" dirty="0" err="1"/>
              <a:t>cancelable</a:t>
            </a:r>
            <a:r>
              <a:rPr lang="en-GB" dirty="0"/>
              <a:t> fingerprint cryptosystem using multiple spiral curves and fuzzy commitment scheme</a:t>
            </a:r>
          </a:p>
          <a:p>
            <a:r>
              <a:rPr lang="en-GB" dirty="0"/>
              <a:t>Combines </a:t>
            </a:r>
            <a:r>
              <a:rPr lang="en-GB" dirty="0" err="1"/>
              <a:t>cancelable</a:t>
            </a:r>
            <a:r>
              <a:rPr lang="en-GB" dirty="0"/>
              <a:t> biometrics and biometric cryptosystems</a:t>
            </a:r>
          </a:p>
          <a:p>
            <a:r>
              <a:rPr lang="en-GB" dirty="0"/>
              <a:t>Can be cracked by quantum computers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87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3D20-2911-49AF-933F-40462392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23" y="86656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Biometric cryptosystems: a new biometric key binding and its implementation for fingerprint minutiae-based representation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33DE-50A9-4800-BB39-4FD763643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923" y="2637683"/>
            <a:ext cx="10515600" cy="4351338"/>
          </a:xfrm>
        </p:spPr>
        <p:txBody>
          <a:bodyPr/>
          <a:lstStyle/>
          <a:p>
            <a:r>
              <a:rPr lang="en-IN" dirty="0"/>
              <a:t>Proposed by </a:t>
            </a:r>
            <a:r>
              <a:rPr lang="da-DK" dirty="0"/>
              <a:t> Jin et al.</a:t>
            </a:r>
            <a:endParaRPr lang="en-IN" dirty="0"/>
          </a:p>
          <a:p>
            <a:r>
              <a:rPr lang="en-IN" dirty="0"/>
              <a:t>Published in 2016, in Pattern Recognition Journal. Publisher is ScienceDirect.</a:t>
            </a:r>
          </a:p>
          <a:p>
            <a:r>
              <a:rPr lang="en-GB" dirty="0"/>
              <a:t>Proposed an Error Correcting Code (ECC)-free key binding scheme along with </a:t>
            </a:r>
            <a:r>
              <a:rPr lang="en-GB" dirty="0" err="1"/>
              <a:t>cancelable</a:t>
            </a:r>
            <a:r>
              <a:rPr lang="en-GB" dirty="0"/>
              <a:t> transforms for minutiae-based fingerprint biometrics</a:t>
            </a:r>
          </a:p>
          <a:p>
            <a:r>
              <a:rPr lang="en-GB" dirty="0"/>
              <a:t>Experiments conducted on FVC2002 and FVC2004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498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B7D6-5C02-44CC-8ADF-EAFDD534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A183-453A-4642-B2B8-094BF700E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[1] </a:t>
            </a:r>
            <a:r>
              <a:rPr lang="en-GB" dirty="0"/>
              <a:t>T. N. Tan and H. Lee, "High-Secure Fingerprint Authentication System Using Ring-LWE Cryptography," in IEEE Access, vol. 7, pp. 23379-23387, 2019. </a:t>
            </a:r>
          </a:p>
          <a:p>
            <a:r>
              <a:rPr lang="en-IN" dirty="0"/>
              <a:t>[2] S. Li and A. C. </a:t>
            </a:r>
            <a:r>
              <a:rPr lang="en-IN" dirty="0" err="1"/>
              <a:t>Kot</a:t>
            </a:r>
            <a:r>
              <a:rPr lang="en-IN" dirty="0"/>
              <a:t>, ‘‘Fingerprint Combination for Privacy Protection,’’ IEEE Trans. Inf. Forensics Security, vol. 8, no. 2, pp. 350–360, Feb. 2013</a:t>
            </a:r>
          </a:p>
          <a:p>
            <a:r>
              <a:rPr lang="en-GB" dirty="0"/>
              <a:t>[3] M. Sandhya and M. V. N. K. Prasad, "Securing fingerprint templates using fused structures," in IET Biometrics, vol. 6, no. 3, pp. 173-182, 5 2017. </a:t>
            </a:r>
          </a:p>
          <a:p>
            <a:r>
              <a:rPr lang="en-GB" dirty="0"/>
              <a:t>[4] Sandhya, M., Prasad, </a:t>
            </a:r>
            <a:r>
              <a:rPr lang="en-GB" dirty="0" err="1"/>
              <a:t>Munaga</a:t>
            </a:r>
            <a:r>
              <a:rPr lang="en-GB" dirty="0"/>
              <a:t> V.N.K.: ‘</a:t>
            </a:r>
            <a:r>
              <a:rPr lang="en-GB" dirty="0" err="1"/>
              <a:t>Cancelable</a:t>
            </a:r>
            <a:r>
              <a:rPr lang="en-GB" dirty="0"/>
              <a:t> fingerprint cryptosystem using multiple spiral curves and fuzzy commitment scheme’, Int. J. Pattern </a:t>
            </a:r>
            <a:r>
              <a:rPr lang="en-GB" dirty="0" err="1"/>
              <a:t>Recognit</a:t>
            </a:r>
            <a:r>
              <a:rPr lang="en-GB" dirty="0"/>
              <a:t>. </a:t>
            </a:r>
            <a:r>
              <a:rPr lang="en-GB" dirty="0" err="1"/>
              <a:t>Artif</a:t>
            </a:r>
            <a:r>
              <a:rPr lang="en-GB" dirty="0"/>
              <a:t>. </a:t>
            </a:r>
            <a:r>
              <a:rPr lang="en-GB" dirty="0" err="1"/>
              <a:t>Intell</a:t>
            </a:r>
            <a:r>
              <a:rPr lang="en-GB" dirty="0"/>
              <a:t>., 2016</a:t>
            </a:r>
          </a:p>
          <a:p>
            <a:r>
              <a:rPr lang="en-GB" dirty="0"/>
              <a:t>[5] </a:t>
            </a:r>
            <a:r>
              <a:rPr lang="en-GB" dirty="0" err="1"/>
              <a:t>Jin</a:t>
            </a:r>
            <a:r>
              <a:rPr lang="en-GB" dirty="0"/>
              <a:t>, Z., Teoh, A.B.J., </a:t>
            </a:r>
            <a:r>
              <a:rPr lang="en-GB" dirty="0" err="1"/>
              <a:t>Goi</a:t>
            </a:r>
            <a:r>
              <a:rPr lang="en-GB" dirty="0"/>
              <a:t>, B.-M., et al.: ‘Biometric cryptosystems: a new biometric key binding and its implementation for fingerprint minutiae-based representation’, Pattern </a:t>
            </a:r>
            <a:r>
              <a:rPr lang="en-GB" dirty="0" err="1"/>
              <a:t>Recognit</a:t>
            </a:r>
            <a:r>
              <a:rPr lang="en-GB" dirty="0"/>
              <a:t>., 2016, 56, pp. 50–62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64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1560-B492-46A8-8821-52FC471B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525F-EB05-404E-94A7-2C44C94D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Protecting Fingerprints from unauthorized access is a high priority to prevent misuse</a:t>
            </a:r>
          </a:p>
          <a:p>
            <a:r>
              <a:rPr lang="en-GB" dirty="0"/>
              <a:t>The fingerprint details sent by the stations to the server need to be protected from attackers</a:t>
            </a:r>
          </a:p>
          <a:p>
            <a:r>
              <a:rPr lang="en-GB" dirty="0"/>
              <a:t>Li and </a:t>
            </a:r>
            <a:r>
              <a:rPr lang="en-GB" dirty="0" err="1"/>
              <a:t>Kot</a:t>
            </a:r>
            <a:r>
              <a:rPr lang="en-GB" dirty="0"/>
              <a:t> presented a method which includes combining details from multiple fingerprints for security</a:t>
            </a:r>
          </a:p>
          <a:p>
            <a:r>
              <a:rPr lang="en-GB" dirty="0"/>
              <a:t>Need for a cryptography algorithm is needed for better security and protection of the fingerprint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700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034F-A21E-4C75-963F-91F443F4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Homomorphic Encryption And Ring-LWE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E203C-ADF9-4A97-BD64-6B32EB44C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Computes the encrypted data directly, while looking like as if the operation is performed on the decrypted data. </a:t>
            </a:r>
          </a:p>
          <a:p>
            <a:r>
              <a:rPr lang="en-GB" dirty="0"/>
              <a:t>Returns a function F such that: Dec(F(Enc(x))) = f(x).</a:t>
            </a:r>
          </a:p>
          <a:p>
            <a:r>
              <a:rPr lang="en-GB" dirty="0"/>
              <a:t>Ring-LWE asks to recover secret s from a noisy system such as </a:t>
            </a:r>
            <a:r>
              <a:rPr lang="pt-BR" dirty="0"/>
              <a:t>a0(x)s(x) + e0(x) = b0(x) modq R , a1(x)s(x) + e1(x) = b1(x) modq R ....</a:t>
            </a:r>
          </a:p>
          <a:p>
            <a:r>
              <a:rPr lang="en-GB" dirty="0"/>
              <a:t>Here q is a prime, R is Z[x]/(</a:t>
            </a:r>
            <a:r>
              <a:rPr lang="en-GB" dirty="0" err="1"/>
              <a:t>xn</a:t>
            </a:r>
            <a:r>
              <a:rPr lang="en-GB" dirty="0"/>
              <a:t> + 1), n is a power of 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46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AB4F-0AE9-4485-990D-8C1BA74A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Ring-LWE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15ACC-CA82-458C-A39E-5694C2313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Polynomials a(x) and s(x) are selected uniformly from a ring, </a:t>
            </a:r>
            <a:r>
              <a:rPr lang="en-GB" dirty="0" err="1"/>
              <a:t>Rq</a:t>
            </a:r>
            <a:r>
              <a:rPr lang="en-GB" dirty="0"/>
              <a:t> = </a:t>
            </a:r>
            <a:r>
              <a:rPr lang="en-GB" dirty="0" err="1"/>
              <a:t>Zq</a:t>
            </a:r>
            <a:r>
              <a:rPr lang="en-GB" dirty="0"/>
              <a:t>[x]/f(x)</a:t>
            </a:r>
            <a:r>
              <a:rPr lang="en-IN" dirty="0"/>
              <a:t> </a:t>
            </a:r>
            <a:r>
              <a:rPr lang="en-GB" dirty="0"/>
              <a:t>,where f(x) is an irreducible polynomial of degree n </a:t>
            </a:r>
            <a:endParaRPr lang="en-IN" dirty="0"/>
          </a:p>
          <a:p>
            <a:r>
              <a:rPr lang="en-GB" dirty="0"/>
              <a:t>Error polynomials </a:t>
            </a:r>
            <a:r>
              <a:rPr lang="en-GB" dirty="0" err="1"/>
              <a:t>ei</a:t>
            </a:r>
            <a:r>
              <a:rPr lang="en-GB" dirty="0"/>
              <a:t>(x) of degree n are sampled from error distribution χ, which is usually a discrete Gaussian distribution.</a:t>
            </a:r>
          </a:p>
          <a:p>
            <a:r>
              <a:rPr lang="en-GB" dirty="0"/>
              <a:t>Key generation: Generate the private key r2 and the public key (</a:t>
            </a:r>
            <a:r>
              <a:rPr lang="en-GB" dirty="0" err="1"/>
              <a:t>a,p</a:t>
            </a:r>
            <a:r>
              <a:rPr lang="en-GB" dirty="0"/>
              <a:t>) such that p←r1−a×r2</a:t>
            </a:r>
          </a:p>
          <a:p>
            <a:r>
              <a:rPr lang="en-GB" dirty="0"/>
              <a:t>Encryption: Encrypt the input message m into the ciphertext (c1,c2). (c1,c2)←(a×e1+e2,p×e1+e3+me).</a:t>
            </a:r>
          </a:p>
          <a:p>
            <a:r>
              <a:rPr lang="en-GB" dirty="0"/>
              <a:t>Decryption: Decrypt the cipher-text to get the original message m. md ←c1×r2+c2</a:t>
            </a:r>
          </a:p>
        </p:txBody>
      </p:sp>
    </p:spTree>
    <p:extLst>
      <p:ext uri="{BB962C8B-B14F-4D97-AF65-F5344CB8AC3E}">
        <p14:creationId xmlns:p14="http://schemas.microsoft.com/office/powerpoint/2010/main" val="183402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5D44-CC47-47A8-9ACC-063B0B2F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Theoretic Transform Multiplier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75E43-3B0D-4655-AA1A-5EC40E41A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NTT and Inverse NTT in calculations makes the algorithm much faster.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2CE87-03C6-4F29-B6AC-29C853B64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696" y="2745828"/>
            <a:ext cx="9592608" cy="251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1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5A5C7-EC5D-46A3-B6ED-6BD76709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NTT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3871D-96FB-404A-A1CE-0EEAA0AA3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r>
              <a:rPr lang="en-IN" dirty="0"/>
              <a:t>Then NTT is given as  </a:t>
            </a:r>
          </a:p>
          <a:p>
            <a:endParaRPr lang="en-IN" dirty="0"/>
          </a:p>
          <a:p>
            <a:r>
              <a:rPr lang="en-IN" dirty="0"/>
              <a:t>Inverse NTT is </a:t>
            </a:r>
          </a:p>
          <a:p>
            <a:endParaRPr lang="en-IN" dirty="0"/>
          </a:p>
          <a:p>
            <a:r>
              <a:rPr lang="en-IN" dirty="0"/>
              <a:t>Product 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113D9-DE6E-4242-A4E9-C3750561E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28" y="1690688"/>
            <a:ext cx="4301972" cy="774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854061-A7C1-4C07-BF79-69B515DD6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671" y="2599980"/>
            <a:ext cx="2432878" cy="948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E987F3-706E-431E-A36E-A20C8D7F1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20" y="3584327"/>
            <a:ext cx="3091949" cy="10033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877E39-0AB2-41DC-9601-E4FDD33309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074" y="4870169"/>
            <a:ext cx="5023228" cy="10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6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25CD-2F01-4A03-9348-D5197E14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Ring-LWE in Fingerprint Authentication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1B04CA-9332-48E8-A268-8521B4E96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06" y="1690687"/>
            <a:ext cx="10393094" cy="4676333"/>
          </a:xfrm>
        </p:spPr>
      </p:pic>
    </p:spTree>
    <p:extLst>
      <p:ext uri="{BB962C8B-B14F-4D97-AF65-F5344CB8AC3E}">
        <p14:creationId xmlns:p14="http://schemas.microsoft.com/office/powerpoint/2010/main" val="405545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81D7-89A3-4B6C-91F7-88DFC8E1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564" y="665376"/>
            <a:ext cx="10515600" cy="1325563"/>
          </a:xfrm>
        </p:spPr>
        <p:txBody>
          <a:bodyPr/>
          <a:lstStyle/>
          <a:p>
            <a:r>
              <a:rPr lang="en-GB" dirty="0"/>
              <a:t>High-Secure Fingerprint Authentication System Using Ring-LWE Cryptography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F37E2-19B1-4C58-BD2A-EB4F8F9BA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564" y="2289649"/>
            <a:ext cx="10515600" cy="4351338"/>
          </a:xfrm>
        </p:spPr>
        <p:txBody>
          <a:bodyPr/>
          <a:lstStyle/>
          <a:p>
            <a:r>
              <a:rPr lang="en-IN" dirty="0"/>
              <a:t>Proposed by </a:t>
            </a:r>
            <a:r>
              <a:rPr lang="en-IN" dirty="0" err="1"/>
              <a:t>Tuy</a:t>
            </a:r>
            <a:r>
              <a:rPr lang="en-IN" dirty="0"/>
              <a:t> Nguyen Tan and </a:t>
            </a:r>
            <a:r>
              <a:rPr lang="en-IN" dirty="0" err="1"/>
              <a:t>Hanho</a:t>
            </a:r>
            <a:r>
              <a:rPr lang="en-IN" dirty="0"/>
              <a:t> Lee</a:t>
            </a:r>
          </a:p>
          <a:p>
            <a:r>
              <a:rPr lang="en-GB" dirty="0"/>
              <a:t>Publication on February 14, 2019</a:t>
            </a:r>
            <a:r>
              <a:rPr lang="en-IN" dirty="0"/>
              <a:t> </a:t>
            </a:r>
            <a:r>
              <a:rPr lang="nl-NL" dirty="0"/>
              <a:t>in IEEE Access, vol. 7</a:t>
            </a:r>
          </a:p>
          <a:p>
            <a:r>
              <a:rPr lang="en-GB" dirty="0"/>
              <a:t>A ring-LWE cryptography scheme using low latency number theoretic transform (NTT) polynomial multiplications is deployed </a:t>
            </a:r>
          </a:p>
          <a:p>
            <a:r>
              <a:rPr lang="en-GB" dirty="0"/>
              <a:t>Encryption faster 46% Decryption 44%</a:t>
            </a:r>
          </a:p>
          <a:p>
            <a:r>
              <a:rPr lang="en-GB" dirty="0"/>
              <a:t>Can be further improved by using parallel processes.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59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4114-C5E1-47FF-8A34-D2051CD7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211" y="679023"/>
            <a:ext cx="10515600" cy="1325563"/>
          </a:xfrm>
        </p:spPr>
        <p:txBody>
          <a:bodyPr/>
          <a:lstStyle/>
          <a:p>
            <a:r>
              <a:rPr lang="en-GB" dirty="0"/>
              <a:t>Securing fingerprint templates using fused structures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85580-CC42-4F66-82EA-FF294AFDB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211" y="2278015"/>
            <a:ext cx="10515600" cy="4351338"/>
          </a:xfrm>
        </p:spPr>
        <p:txBody>
          <a:bodyPr/>
          <a:lstStyle/>
          <a:p>
            <a:r>
              <a:rPr lang="en-IN" dirty="0"/>
              <a:t>Proposed by </a:t>
            </a:r>
            <a:r>
              <a:rPr lang="en-IN" dirty="0" err="1"/>
              <a:t>Mulagal</a:t>
            </a:r>
            <a:r>
              <a:rPr lang="en-IN" dirty="0"/>
              <a:t> Sandhya and </a:t>
            </a:r>
            <a:r>
              <a:rPr lang="en-IN" dirty="0" err="1"/>
              <a:t>Munaga</a:t>
            </a:r>
            <a:r>
              <a:rPr lang="en-IN" dirty="0"/>
              <a:t> V.N.K. Prasad</a:t>
            </a:r>
          </a:p>
          <a:p>
            <a:r>
              <a:rPr lang="en-IN" dirty="0"/>
              <a:t>Published in 2017, in IET Biometrics, vol. 6</a:t>
            </a:r>
          </a:p>
          <a:p>
            <a:r>
              <a:rPr lang="en-GB" dirty="0"/>
              <a:t>Protection method for fingerprint templates by using fused structures at the feature level</a:t>
            </a:r>
          </a:p>
          <a:p>
            <a:r>
              <a:rPr lang="en-GB" dirty="0"/>
              <a:t>The authors computed two transformed features from minutiae points: namely, local structure and distant structure</a:t>
            </a:r>
          </a:p>
          <a:p>
            <a:r>
              <a:rPr lang="en-GB" dirty="0"/>
              <a:t>Can be cracked by quantum computers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81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959</Words>
  <Application>Microsoft Office PowerPoint</Application>
  <PresentationFormat>Widescreen</PresentationFormat>
  <Paragraphs>70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RING-LWE CRYPTOGRAPHY FOR FINGERPRINT AUTHENTICATION SECURITY</vt:lpstr>
      <vt:lpstr>Introduction</vt:lpstr>
      <vt:lpstr>Homomorphic Encryption And Ring-LWE</vt:lpstr>
      <vt:lpstr>Ring-LWE Cryptography</vt:lpstr>
      <vt:lpstr>Number Theoretic Transform Multiplier </vt:lpstr>
      <vt:lpstr>NTT Formulas</vt:lpstr>
      <vt:lpstr> Ring-LWE in Fingerprint Authentication</vt:lpstr>
      <vt:lpstr>High-Secure Fingerprint Authentication System Using Ring-LWE Cryptography</vt:lpstr>
      <vt:lpstr>Securing fingerprint templates using fused structures</vt:lpstr>
      <vt:lpstr>Cancelable Fingerprint Cryptosystem Using Multiple Spiral Curves and Fuzzy Commitment Scheme</vt:lpstr>
      <vt:lpstr>Biometric cryptosystems: a new biometric key binding and its implementation for fingerprint minutiae-based representation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Singh</dc:creator>
  <cp:lastModifiedBy>Anubhav Singh</cp:lastModifiedBy>
  <cp:revision>44</cp:revision>
  <dcterms:created xsi:type="dcterms:W3CDTF">2019-10-03T17:04:33Z</dcterms:created>
  <dcterms:modified xsi:type="dcterms:W3CDTF">2019-10-04T03:20:36Z</dcterms:modified>
</cp:coreProperties>
</file>