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52" r:id="rId3"/>
    <p:sldId id="453" r:id="rId5"/>
    <p:sldId id="454" r:id="rId6"/>
    <p:sldId id="342" r:id="rId7"/>
    <p:sldId id="343" r:id="rId8"/>
    <p:sldId id="344" r:id="rId9"/>
    <p:sldId id="345" r:id="rId10"/>
    <p:sldId id="388" r:id="rId11"/>
    <p:sldId id="346" r:id="rId12"/>
    <p:sldId id="522" r:id="rId13"/>
    <p:sldId id="1025" r:id="rId14"/>
    <p:sldId id="347" r:id="rId15"/>
    <p:sldId id="523" r:id="rId16"/>
    <p:sldId id="525" r:id="rId17"/>
    <p:sldId id="390" r:id="rId18"/>
    <p:sldId id="348" r:id="rId19"/>
    <p:sldId id="1029" r:id="rId20"/>
    <p:sldId id="1152" r:id="rId21"/>
    <p:sldId id="350" r:id="rId22"/>
    <p:sldId id="524" r:id="rId23"/>
    <p:sldId id="351" r:id="rId24"/>
    <p:sldId id="526" r:id="rId25"/>
    <p:sldId id="1028" r:id="rId26"/>
    <p:sldId id="352" r:id="rId27"/>
    <p:sldId id="393" r:id="rId28"/>
    <p:sldId id="392" r:id="rId29"/>
    <p:sldId id="353" r:id="rId30"/>
    <p:sldId id="394" r:id="rId31"/>
    <p:sldId id="354" r:id="rId32"/>
    <p:sldId id="396" r:id="rId33"/>
    <p:sldId id="397" r:id="rId34"/>
    <p:sldId id="528" r:id="rId35"/>
    <p:sldId id="529" r:id="rId36"/>
    <p:sldId id="530" r:id="rId37"/>
    <p:sldId id="527" r:id="rId38"/>
    <p:sldId id="552" r:id="rId39"/>
    <p:sldId id="531" r:id="rId40"/>
    <p:sldId id="730" r:id="rId41"/>
    <p:sldId id="728" r:id="rId42"/>
    <p:sldId id="731" r:id="rId43"/>
    <p:sldId id="732" r:id="rId44"/>
    <p:sldId id="733" r:id="rId45"/>
    <p:sldId id="734" r:id="rId46"/>
    <p:sldId id="735" r:id="rId47"/>
    <p:sldId id="736" r:id="rId48"/>
    <p:sldId id="737" r:id="rId49"/>
    <p:sldId id="739" r:id="rId50"/>
    <p:sldId id="742" r:id="rId51"/>
    <p:sldId id="743" r:id="rId52"/>
    <p:sldId id="744" r:id="rId53"/>
    <p:sldId id="745" r:id="rId54"/>
    <p:sldId id="747" r:id="rId55"/>
    <p:sldId id="748" r:id="rId56"/>
    <p:sldId id="729" r:id="rId57"/>
    <p:sldId id="749" r:id="rId58"/>
    <p:sldId id="750" r:id="rId59"/>
    <p:sldId id="751" r:id="rId60"/>
    <p:sldId id="752" r:id="rId61"/>
    <p:sldId id="753" r:id="rId62"/>
    <p:sldId id="355" r:id="rId63"/>
    <p:sldId id="532" r:id="rId64"/>
    <p:sldId id="356" r:id="rId65"/>
    <p:sldId id="357" r:id="rId66"/>
    <p:sldId id="398" r:id="rId67"/>
    <p:sldId id="358" r:id="rId68"/>
    <p:sldId id="399" r:id="rId69"/>
    <p:sldId id="400" r:id="rId70"/>
    <p:sldId id="401" r:id="rId71"/>
    <p:sldId id="533" r:id="rId72"/>
    <p:sldId id="536" r:id="rId73"/>
    <p:sldId id="537" r:id="rId74"/>
    <p:sldId id="539" r:id="rId75"/>
    <p:sldId id="540" r:id="rId76"/>
    <p:sldId id="541" r:id="rId77"/>
    <p:sldId id="542" r:id="rId78"/>
    <p:sldId id="543" r:id="rId79"/>
    <p:sldId id="544" r:id="rId80"/>
    <p:sldId id="545" r:id="rId81"/>
    <p:sldId id="836" r:id="rId82"/>
    <p:sldId id="359" r:id="rId83"/>
    <p:sldId id="548" r:id="rId84"/>
    <p:sldId id="360" r:id="rId85"/>
    <p:sldId id="361" r:id="rId86"/>
    <p:sldId id="550" r:id="rId87"/>
    <p:sldId id="551" r:id="rId88"/>
    <p:sldId id="549" r:id="rId89"/>
    <p:sldId id="362" r:id="rId90"/>
    <p:sldId id="363" r:id="rId91"/>
    <p:sldId id="364" r:id="rId92"/>
    <p:sldId id="365" r:id="rId93"/>
    <p:sldId id="622" r:id="rId94"/>
    <p:sldId id="624" r:id="rId95"/>
    <p:sldId id="554" r:id="rId96"/>
    <p:sldId id="553" r:id="rId97"/>
    <p:sldId id="555" r:id="rId98"/>
    <p:sldId id="685" r:id="rId99"/>
    <p:sldId id="366" r:id="rId100"/>
    <p:sldId id="409" r:id="rId101"/>
    <p:sldId id="546" r:id="rId102"/>
    <p:sldId id="367" r:id="rId103"/>
    <p:sldId id="627" r:id="rId104"/>
    <p:sldId id="628" r:id="rId105"/>
    <p:sldId id="633" r:id="rId106"/>
    <p:sldId id="370" r:id="rId107"/>
    <p:sldId id="371" r:id="rId108"/>
    <p:sldId id="372" r:id="rId109"/>
    <p:sldId id="373" r:id="rId110"/>
    <p:sldId id="410" r:id="rId111"/>
    <p:sldId id="411" r:id="rId112"/>
    <p:sldId id="374" r:id="rId113"/>
    <p:sldId id="375" r:id="rId114"/>
    <p:sldId id="376" r:id="rId115"/>
    <p:sldId id="404" r:id="rId116"/>
    <p:sldId id="405" r:id="rId117"/>
    <p:sldId id="634" r:id="rId118"/>
    <p:sldId id="377" r:id="rId119"/>
    <p:sldId id="378" r:id="rId120"/>
    <p:sldId id="379" r:id="rId121"/>
    <p:sldId id="412" r:id="rId122"/>
    <p:sldId id="380" r:id="rId123"/>
    <p:sldId id="381" r:id="rId124"/>
    <p:sldId id="686" r:id="rId125"/>
    <p:sldId id="382" r:id="rId126"/>
    <p:sldId id="670" r:id="rId127"/>
    <p:sldId id="383" r:id="rId128"/>
    <p:sldId id="623" r:id="rId129"/>
    <p:sldId id="626" r:id="rId130"/>
    <p:sldId id="629" r:id="rId131"/>
    <p:sldId id="630" r:id="rId132"/>
    <p:sldId id="631" r:id="rId133"/>
    <p:sldId id="632" r:id="rId134"/>
    <p:sldId id="635" r:id="rId135"/>
    <p:sldId id="384" r:id="rId136"/>
    <p:sldId id="385" r:id="rId137"/>
    <p:sldId id="386" r:id="rId138"/>
    <p:sldId id="387" r:id="rId139"/>
    <p:sldId id="407" r:id="rId140"/>
    <p:sldId id="408" r:id="rId14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E3C9B9"/>
    <a:srgbClr val="DCBBA6"/>
    <a:srgbClr val="FFCCCC"/>
    <a:srgbClr val="009999"/>
    <a:srgbClr val="DDDDDD"/>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615"/>
    <p:restoredTop sz="92724"/>
  </p:normalViewPr>
  <p:slideViewPr>
    <p:cSldViewPr showGuides="1">
      <p:cViewPr>
        <p:scale>
          <a:sx n="66" d="100"/>
          <a:sy n="66" d="100"/>
        </p:scale>
        <p:origin x="-1272" y="-90"/>
      </p:cViewPr>
      <p:guideLst>
        <p:guide orient="horz" pos="2171"/>
        <p:guide pos="295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4" Type="http://schemas.openxmlformats.org/officeDocument/2006/relationships/tableStyles" Target="tableStyles.xml"/><Relationship Id="rId143" Type="http://schemas.openxmlformats.org/officeDocument/2006/relationships/viewProps" Target="viewProps.xml"/><Relationship Id="rId142" Type="http://schemas.openxmlformats.org/officeDocument/2006/relationships/presProps" Target="presProps.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Times New Roman" panose="02020603050405020304" pitchFamily="18" charset="0"/>
                <a:ea typeface="宋体" panose="02010600030101010101" pitchFamily="2" charset="-122"/>
                <a:cs typeface="+mn-ea"/>
              </a:rPr>
            </a:fld>
            <a:endParaRPr lang="zh-CN" altLang="en-US" strike="noStrike" noProof="1"/>
          </a:p>
        </p:txBody>
      </p:sp>
      <p:sp>
        <p:nvSpPr>
          <p:cNvPr id="9220"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9221"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Times New Roman" panose="02020603050405020304" pitchFamily="18"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p>
            <a:pPr lvl="0"/>
            <a:endParaRPr lang="zh-CN" altLang="en-US">
              <a:ea typeface="宋体" panose="02010600030101010101" pitchFamily="2"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Times New Roman" panose="02020603050405020304" pitchFamily="18" charset="0"/>
                <a:ea typeface="宋体" panose="02010600030101010101" pitchFamily="2" charset="-122"/>
              </a:rPr>
            </a:fld>
            <a:endParaRPr lang="zh-CN" altLang="en-US"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1031"/>
          <p:cNvSpPr txBox="1">
            <a:spLocks noGrp="1"/>
          </p:cNvSpPr>
          <p:nvPr>
            <p:ph type="sldNum" sz="quarter"/>
          </p:nvPr>
        </p:nvSpPr>
        <p:spPr>
          <a:xfrm>
            <a:off x="4022725" y="9723438"/>
            <a:ext cx="3076575" cy="511175"/>
          </a:xfrm>
          <a:prstGeom prst="rect">
            <a:avLst/>
          </a:prstGeom>
          <a:noFill/>
          <a:ln w="9525">
            <a:noFill/>
          </a:ln>
        </p:spPr>
        <p:txBody>
          <a:bodyPr vert="horz" lIns="99048" tIns="49524" rIns="99048" bIns="49524" anchor="b"/>
          <a:p>
            <a:pPr lvl="0" indent="0" algn="r" defTabSz="990600"/>
            <a:fld id="{9A0DB2DC-4C9A-4742-B13C-FB6460FD3503}" type="slidenum">
              <a:rPr lang="en-US" altLang="zh-CN" sz="1300" dirty="0"/>
            </a:fld>
            <a:endParaRPr lang="en-US" altLang="zh-CN" sz="1300" dirty="0"/>
          </a:p>
        </p:txBody>
      </p:sp>
      <p:sp>
        <p:nvSpPr>
          <p:cNvPr id="14338" name="Rectangle 2"/>
          <p:cNvSpPr>
            <a:spLocks noGrp="1" noRot="1" noTextEdit="1"/>
          </p:cNvSpPr>
          <p:nvPr>
            <p:ph type="sldImg"/>
          </p:nvPr>
        </p:nvSpPr>
        <p:spPr>
          <a:xfrm>
            <a:off x="992188" y="768350"/>
            <a:ext cx="5114925" cy="3836988"/>
          </a:xfrm>
        </p:spPr>
      </p:sp>
      <p:sp>
        <p:nvSpPr>
          <p:cNvPr id="14339" name="Rectangle 4"/>
          <p:cNvSpPr>
            <a:spLocks noGrp="1"/>
          </p:cNvSpPr>
          <p:nvPr>
            <p:ph type="body"/>
          </p:nvPr>
        </p:nvSpPr>
        <p:spPr/>
        <p:txBody>
          <a:bodyPr wrap="square" lIns="99048" tIns="49524" rIns="99048" bIns="49524" anchor="t"/>
          <a:p>
            <a:pPr lvl="0">
              <a:spcBef>
                <a:spcPct val="0"/>
              </a:spcBef>
            </a:pPr>
            <a:endParaRPr lang="zh-CN" altLang="zh-CN"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52700" y="2840038"/>
            <a:ext cx="6491288" cy="703262"/>
          </a:xfrm>
        </p:spPr>
        <p:txBody>
          <a:bodyPr/>
          <a:lstStyle>
            <a:lvl1pPr eaLnBrk="1" hangingPunct="1">
              <a:defRPr sz="4000">
                <a:solidFill>
                  <a:srgbClr val="251C1A"/>
                </a:solidFill>
              </a:defRPr>
            </a:lvl1pPr>
          </a:lstStyle>
          <a:p>
            <a:pPr lvl="0" fontAlgn="base"/>
            <a:r>
              <a:rPr lang="zh-CN" altLang="zh-CN" strike="noStrike" noProof="0" dirty="0" smtClean="0">
                <a:sym typeface="Arial" panose="020B0604020202020204" pitchFamily="34" charset="0"/>
              </a:rPr>
              <a:t>单击此处编辑母版标题样式</a:t>
            </a:r>
            <a:endParaRPr lang="zh-CN" altLang="zh-CN" strike="noStrike" noProof="0" dirty="0" smtClean="0">
              <a:sym typeface="Arial" panose="020B0604020202020204" pitchFamily="34" charset="0"/>
            </a:endParaRPr>
          </a:p>
        </p:txBody>
      </p:sp>
      <p:sp>
        <p:nvSpPr>
          <p:cNvPr id="2051" name="Rectangle 3"/>
          <p:cNvSpPr>
            <a:spLocks noGrp="1" noChangeArrowheads="1"/>
          </p:cNvSpPr>
          <p:nvPr>
            <p:ph type="subTitle" idx="1"/>
          </p:nvPr>
        </p:nvSpPr>
        <p:spPr>
          <a:xfrm>
            <a:off x="2554288" y="3551238"/>
            <a:ext cx="6489700" cy="639762"/>
          </a:xfrm>
        </p:spPr>
        <p:txBody>
          <a:bodyPr lIns="90170" tIns="46990" rIns="90170" bIns="46990"/>
          <a:lstStyle>
            <a:lvl1pPr marL="0" indent="0" eaLnBrk="1" hangingPunct="1">
              <a:buFont typeface="Arial" panose="020B0604020202020204" pitchFamily="34" charset="0"/>
              <a:buNone/>
              <a:defRPr sz="1800"/>
            </a:lvl1pPr>
          </a:lstStyle>
          <a:p>
            <a:pPr lvl="0" fontAlgn="base"/>
            <a:r>
              <a:rPr lang="zh-CN" altLang="zh-CN" strike="noStrike" noProof="0" dirty="0" smtClean="0">
                <a:sym typeface="Arial" panose="020B0604020202020204" pitchFamily="34" charset="0"/>
              </a:rPr>
              <a:t>单击此处编辑母版副标题样式</a:t>
            </a:r>
            <a:endParaRPr lang="zh-CN" altLang="zh-CN" strike="noStrike" noProof="0" dirty="0" smtClean="0">
              <a:sym typeface="Arial" panose="020B0604020202020204" pitchFamily="34" charset="0"/>
            </a:endParaRPr>
          </a:p>
        </p:txBody>
      </p:sp>
      <p:sp>
        <p:nvSpPr>
          <p:cNvPr id="2" name="日期占位符 1"/>
          <p:cNvSpPr>
            <a:spLocks noGrp="1"/>
          </p:cNvSpPr>
          <p:nvPr>
            <p:ph type="dt" sz="half" idx="10"/>
          </p:nvPr>
        </p:nvSpPr>
        <p:spPr>
          <a:xfrm>
            <a:off x="457200" y="6245225"/>
            <a:ext cx="2133600" cy="476250"/>
          </a:xfrm>
          <a:prstGeom prst="rect">
            <a:avLst/>
          </a:prstGeom>
          <a:noFill/>
          <a:ln>
            <a:noFill/>
          </a:ln>
        </p:spPr>
        <p:txBody>
          <a:bodyPr vert="horz" wrap="square" lIns="91440" tIns="45720" rIns="91440" bIns="45720" numCol="1" anchor="t" anchorCtr="0" compatLnSpc="1"/>
          <a:lstStyle/>
          <a:p>
            <a:pPr fontAlgn="base"/>
            <a:fld id="{DA61ABCB-2394-477C-A815-C42FA2729D00}" type="datetime1">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
        <p:nvSpPr>
          <p:cNvPr id="3" name="页脚占位符 2"/>
          <p:cNvSpPr>
            <a:spLocks noGrp="1"/>
          </p:cNvSpPr>
          <p:nvPr>
            <p:ph type="ftr" sz="quarter" idx="11"/>
          </p:nvPr>
        </p:nvSpPr>
        <p:spPr>
          <a:xfrm>
            <a:off x="3124200" y="6245225"/>
            <a:ext cx="2895600" cy="476250"/>
          </a:xfrm>
          <a:prstGeom prst="rect">
            <a:avLst/>
          </a:prstGeom>
          <a:noFill/>
          <a:ln>
            <a:noFill/>
          </a:ln>
        </p:spPr>
        <p:txBody>
          <a:bodyPr vert="horz" wrap="square" lIns="91440" tIns="45720" rIns="91440" bIns="45720" numCol="1" anchor="t" anchorCtr="0" compatLnSpc="1"/>
          <a:lstStyle/>
          <a:p>
            <a:pPr fontAlgn="base"/>
            <a:endParaRPr lang="zh-CN" altLang="en-US" strike="noStrike" noProof="1"/>
          </a:p>
        </p:txBody>
      </p:sp>
      <p:sp>
        <p:nvSpPr>
          <p:cNvPr id="4" name="灯片编号占位符 3"/>
          <p:cNvSpPr>
            <a:spLocks noGrp="1"/>
          </p:cNvSpPr>
          <p:nvPr>
            <p:ph type="sldNum" sz="quarter" idx="12"/>
          </p:nvPr>
        </p:nvSpPr>
        <p:spPr>
          <a:xfrm>
            <a:off x="6553200" y="6245225"/>
            <a:ext cx="2133600" cy="476250"/>
          </a:xfrm>
          <a:prstGeom prst="rect">
            <a:avLst/>
          </a:prstGeom>
          <a:noFill/>
          <a:ln>
            <a:noFill/>
          </a:ln>
        </p:spPr>
        <p:txBody>
          <a:bodyPr vert="horz" wrap="square" lIns="91440" tIns="45720" rIns="91440" bIns="45720" numCol="1" anchor="t" anchorCtr="0" compatLnSpc="1"/>
          <a:lstStyle/>
          <a:p>
            <a:pPr fontAlgn="base"/>
            <a:fld id="{3074DC10-EDBB-4071-8E43-932BCE2A2F59}" type="slidenum">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408675"/>
            <a:ext cx="7887600" cy="5306325"/>
          </a:xfrm>
        </p:spPr>
        <p:txBody>
          <a:bodyPr/>
          <a:lstStyle>
            <a:lvl1pPr>
              <a:defRPr sz="2400"/>
            </a:lvl1pPr>
            <a:lvl2pPr>
              <a:defRPr sz="2000"/>
            </a:lvl2pPr>
            <a:lvl3pPr>
              <a:defRPr sz="1800"/>
            </a:lvl3pPr>
            <a:lvl4pPr>
              <a:defRPr sz="1800"/>
            </a:lvl4pPr>
            <a:lvl5pPr>
              <a:defRPr sz="1800"/>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日期占位符 3"/>
          <p:cNvSpPr>
            <a:spLocks noGrp="1"/>
          </p:cNvSpPr>
          <p:nvPr>
            <p:ph type="dt" sz="half" idx="10"/>
          </p:nvPr>
        </p:nvSpPr>
        <p:spPr>
          <a:xfrm>
            <a:off x="628650" y="6245225"/>
            <a:ext cx="2133600" cy="476250"/>
          </a:xfrm>
          <a:prstGeom prst="rect">
            <a:avLst/>
          </a:prstGeom>
          <a:noFill/>
          <a:ln>
            <a:noFill/>
          </a:ln>
        </p:spPr>
        <p:txBody>
          <a:bodyPr vert="horz" wrap="square" lIns="91440" tIns="45720" rIns="91440" bIns="45720" numCol="1" anchor="t" anchorCtr="0" compatLnSpc="1"/>
          <a:lstStyle/>
          <a:p>
            <a:pPr fontAlgn="base"/>
            <a:fld id="{6EF2F5ED-D19D-4097-92A9-D6092B3D6E68}" type="datetimeFigureOut">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
        <p:nvSpPr>
          <p:cNvPr id="5" name="页脚占位符 4"/>
          <p:cNvSpPr>
            <a:spLocks noGrp="1"/>
          </p:cNvSpPr>
          <p:nvPr>
            <p:ph type="ftr" sz="quarter" idx="11"/>
          </p:nvPr>
        </p:nvSpPr>
        <p:spPr>
          <a:xfrm>
            <a:off x="3124200" y="6245225"/>
            <a:ext cx="2895600" cy="476250"/>
          </a:xfrm>
          <a:prstGeom prst="rect">
            <a:avLst/>
          </a:prstGeom>
          <a:noFill/>
          <a:ln>
            <a:noFill/>
          </a:ln>
        </p:spPr>
        <p:txBody>
          <a:bodyPr vert="horz" wrap="square" lIns="91440" tIns="45720" rIns="91440" bIns="45720" numCol="1" anchor="t" anchorCtr="0" compatLnSpc="1"/>
          <a:lstStyle/>
          <a:p>
            <a:pPr fontAlgn="base"/>
            <a:endParaRPr lang="zh-CN" altLang="en-US" strike="noStrike" noProof="1"/>
          </a:p>
        </p:txBody>
      </p:sp>
      <p:sp>
        <p:nvSpPr>
          <p:cNvPr id="6" name="灯片编号占位符 5"/>
          <p:cNvSpPr>
            <a:spLocks noGrp="1"/>
          </p:cNvSpPr>
          <p:nvPr>
            <p:ph type="sldNum" sz="quarter" idx="12"/>
          </p:nvPr>
        </p:nvSpPr>
        <p:spPr>
          <a:xfrm>
            <a:off x="6381750" y="6245225"/>
            <a:ext cx="2133600" cy="476250"/>
          </a:xfrm>
          <a:prstGeom prst="rect">
            <a:avLst/>
          </a:prstGeom>
          <a:noFill/>
          <a:ln>
            <a:noFill/>
          </a:ln>
        </p:spPr>
        <p:txBody>
          <a:bodyPr vert="horz" wrap="square" lIns="91440" tIns="45720" rIns="91440" bIns="45720" numCol="1" anchor="t" anchorCtr="0" compatLnSpc="1"/>
          <a:lstStyle/>
          <a:p>
            <a:pPr fontAlgn="base"/>
            <a:fld id="{A7AAEAA2-D029-4D23-B6D5-DE004B8B3ED2}" type="slidenum">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日期占位符 3"/>
          <p:cNvSpPr>
            <a:spLocks noGrp="1"/>
          </p:cNvSpPr>
          <p:nvPr>
            <p:ph type="dt" sz="half" idx="10"/>
          </p:nvPr>
        </p:nvSpPr>
        <p:spPr/>
        <p:txBody>
          <a:bodyPr/>
          <a:p>
            <a:pPr fontAlgn="base"/>
            <a:fld id="{DA61ABCB-2394-477C-A815-C42FA2729D00}" type="datetime1">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3074DC10-EDBB-4071-8E43-932BCE2A2F59}" type="slidenum">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74" name="Rectangle 4"/>
          <p:cNvSpPr/>
          <p:nvPr/>
        </p:nvSpPr>
        <p:spPr>
          <a:xfrm>
            <a:off x="3803650" y="2547938"/>
            <a:ext cx="76200" cy="1306512"/>
          </a:xfrm>
          <a:prstGeom prst="rect">
            <a:avLst/>
          </a:prstGeom>
          <a:solidFill>
            <a:srgbClr val="389DBA"/>
          </a:solidFill>
          <a:ln w="9525">
            <a:noFill/>
          </a:ln>
        </p:spPr>
        <p:txBody>
          <a:bodyPr anchor="ctr"/>
          <a:p>
            <a:pPr lvl="0" indent="0"/>
            <a:endParaRPr lang="zh-CN" altLang="en-US">
              <a:latin typeface="Times New Roman" panose="02020603050405020304" pitchFamily="18" charset="0"/>
            </a:endParaRPr>
          </a:p>
        </p:txBody>
      </p:sp>
      <p:sp>
        <p:nvSpPr>
          <p:cNvPr id="3075" name="Text Box 5"/>
          <p:cNvSpPr txBox="1"/>
          <p:nvPr/>
        </p:nvSpPr>
        <p:spPr>
          <a:xfrm>
            <a:off x="3317875" y="2546350"/>
            <a:ext cx="485775" cy="968375"/>
          </a:xfrm>
          <a:prstGeom prst="rect">
            <a:avLst/>
          </a:prstGeom>
          <a:noFill/>
          <a:ln w="9525">
            <a:noFill/>
          </a:ln>
        </p:spPr>
        <p:txBody>
          <a:bodyPr vert="eaVert" lIns="90170" tIns="46990" rIns="90170" bIns="46990" anchor="t"/>
          <a:p>
            <a:pPr lvl="0" indent="0"/>
            <a:r>
              <a:rPr lang="zh-CN" altLang="en-US" sz="2000" dirty="0">
                <a:latin typeface="Times New Roman" panose="02020603050405020304" pitchFamily="18" charset="0"/>
              </a:rPr>
              <a:t>PART</a:t>
            </a:r>
            <a:endParaRPr lang="zh-CN" altLang="en-US" sz="2000" dirty="0">
              <a:latin typeface="Times New Roman" panose="02020603050405020304" pitchFamily="18" charset="0"/>
            </a:endParaRPr>
          </a:p>
        </p:txBody>
      </p:sp>
      <p:sp>
        <p:nvSpPr>
          <p:cNvPr id="5" name="Rectangle 2"/>
          <p:cNvSpPr>
            <a:spLocks noGrp="1" noChangeArrowheads="1"/>
          </p:cNvSpPr>
          <p:nvPr>
            <p:ph type="ctrTitle" hasCustomPrompt="1"/>
          </p:nvPr>
        </p:nvSpPr>
        <p:spPr>
          <a:xfrm>
            <a:off x="3887788" y="2303463"/>
            <a:ext cx="3243262" cy="1004887"/>
          </a:xfrm>
        </p:spPr>
        <p:txBody>
          <a:bodyPr/>
          <a:lstStyle>
            <a:lvl1pPr algn="l">
              <a:defRPr sz="6000">
                <a:solidFill>
                  <a:schemeClr val="tx1"/>
                </a:solidFill>
              </a:defRPr>
            </a:lvl1pPr>
          </a:lstStyle>
          <a:p>
            <a:pPr lvl="0" fontAlgn="base"/>
            <a:r>
              <a:rPr lang="zh-CN" altLang="en-US" strike="noStrike" noProof="0" dirty="0" smtClean="0">
                <a:sym typeface="Arial" panose="020B0604020202020204" pitchFamily="34" charset="0"/>
              </a:rPr>
              <a:t>编辑标题</a:t>
            </a:r>
            <a:endParaRPr lang="zh-CN" altLang="zh-CN" strike="noStrike" noProof="0" dirty="0" smtClean="0">
              <a:sym typeface="Arial" panose="020B0604020202020204" pitchFamily="34" charset="0"/>
            </a:endParaRPr>
          </a:p>
        </p:txBody>
      </p:sp>
      <p:sp>
        <p:nvSpPr>
          <p:cNvPr id="6" name="Rectangle 3"/>
          <p:cNvSpPr>
            <a:spLocks noGrp="1" noChangeArrowheads="1"/>
          </p:cNvSpPr>
          <p:nvPr>
            <p:ph type="subTitle" idx="1" hasCustomPrompt="1"/>
          </p:nvPr>
        </p:nvSpPr>
        <p:spPr>
          <a:xfrm>
            <a:off x="3887788" y="3309938"/>
            <a:ext cx="3243262" cy="750887"/>
          </a:xfrm>
        </p:spPr>
        <p:txBody>
          <a:bodyPr/>
          <a:lstStyle>
            <a:lvl1pPr marL="0" indent="0">
              <a:buFontTx/>
              <a:buNone/>
              <a:defRPr sz="2400"/>
            </a:lvl1pPr>
          </a:lstStyle>
          <a:p>
            <a:pPr lvl="0" fontAlgn="base"/>
            <a:r>
              <a:rPr lang="zh-CN" altLang="en-US" strike="noStrike" noProof="0" dirty="0" smtClean="0"/>
              <a:t>添加副标题</a:t>
            </a:r>
            <a:endParaRPr lang="zh-CN" altLang="zh-CN" strike="noStrike" noProof="0" dirty="0" smtClean="0"/>
          </a:p>
        </p:txBody>
      </p:sp>
      <p:sp>
        <p:nvSpPr>
          <p:cNvPr id="2" name="日期占位符 1"/>
          <p:cNvSpPr>
            <a:spLocks noGrp="1"/>
          </p:cNvSpPr>
          <p:nvPr>
            <p:ph type="dt" sz="half" idx="10"/>
          </p:nvPr>
        </p:nvSpPr>
        <p:spPr>
          <a:xfrm>
            <a:off x="457200" y="6245225"/>
            <a:ext cx="2133600" cy="476250"/>
          </a:xfrm>
          <a:prstGeom prst="rect">
            <a:avLst/>
          </a:prstGeom>
          <a:noFill/>
          <a:ln>
            <a:noFill/>
          </a:ln>
        </p:spPr>
        <p:txBody>
          <a:bodyPr vert="horz" wrap="square" lIns="91440" tIns="45720" rIns="91440" bIns="45720" numCol="1" anchor="t" anchorCtr="0" compatLnSpc="1"/>
          <a:lstStyle/>
          <a:p>
            <a:pPr fontAlgn="base"/>
            <a:fld id="{DA61ABCB-2394-477C-A815-C42FA2729D00}" type="datetime1">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
        <p:nvSpPr>
          <p:cNvPr id="3" name="页脚占位符 2"/>
          <p:cNvSpPr>
            <a:spLocks noGrp="1"/>
          </p:cNvSpPr>
          <p:nvPr>
            <p:ph type="ftr" sz="quarter" idx="11"/>
          </p:nvPr>
        </p:nvSpPr>
        <p:spPr>
          <a:xfrm>
            <a:off x="3124200" y="6245225"/>
            <a:ext cx="2895600" cy="476250"/>
          </a:xfrm>
          <a:prstGeom prst="rect">
            <a:avLst/>
          </a:prstGeom>
          <a:noFill/>
          <a:ln>
            <a:noFill/>
          </a:ln>
        </p:spPr>
        <p:txBody>
          <a:bodyPr vert="horz" wrap="square" lIns="91440" tIns="45720" rIns="91440" bIns="45720" numCol="1" anchor="t" anchorCtr="0" compatLnSpc="1"/>
          <a:lstStyle/>
          <a:p>
            <a:pPr fontAlgn="base"/>
            <a:endParaRPr lang="zh-CN" altLang="en-US" strike="noStrike" noProof="1"/>
          </a:p>
        </p:txBody>
      </p:sp>
      <p:sp>
        <p:nvSpPr>
          <p:cNvPr id="4" name="灯片编号占位符 3"/>
          <p:cNvSpPr>
            <a:spLocks noGrp="1"/>
          </p:cNvSpPr>
          <p:nvPr>
            <p:ph type="sldNum" sz="quarter" idx="12"/>
          </p:nvPr>
        </p:nvSpPr>
        <p:spPr>
          <a:xfrm>
            <a:off x="6553200" y="6245225"/>
            <a:ext cx="2133600" cy="476250"/>
          </a:xfrm>
          <a:prstGeom prst="rect">
            <a:avLst/>
          </a:prstGeom>
          <a:noFill/>
          <a:ln>
            <a:noFill/>
          </a:ln>
        </p:spPr>
        <p:txBody>
          <a:bodyPr vert="horz" wrap="square" lIns="91440" tIns="45720" rIns="91440" bIns="45720" numCol="1" anchor="t" anchorCtr="0" compatLnSpc="1"/>
          <a:lstStyle/>
          <a:p>
            <a:pPr fontAlgn="base"/>
            <a:fld id="{3074DC10-EDBB-4071-8E43-932BCE2A2F59}" type="slidenum">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sz="half" idx="1"/>
          </p:nvPr>
        </p:nvSpPr>
        <p:spPr>
          <a:xfrm>
            <a:off x="457200" y="1495425"/>
            <a:ext cx="4038600" cy="42338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内容占位符 3"/>
          <p:cNvSpPr>
            <a:spLocks noGrp="1"/>
          </p:cNvSpPr>
          <p:nvPr>
            <p:ph sz="half" idx="2"/>
          </p:nvPr>
        </p:nvSpPr>
        <p:spPr>
          <a:xfrm>
            <a:off x="4648200" y="1495425"/>
            <a:ext cx="4038600" cy="42338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5" name="日期占位符 4"/>
          <p:cNvSpPr>
            <a:spLocks noGrp="1"/>
          </p:cNvSpPr>
          <p:nvPr>
            <p:ph type="dt" sz="half" idx="10"/>
          </p:nvPr>
        </p:nvSpPr>
        <p:spPr/>
        <p:txBody>
          <a:bodyPr/>
          <a:p>
            <a:pPr fontAlgn="base"/>
            <a:fld id="{DA61ABCB-2394-477C-A815-C42FA2729D00}" type="datetime1">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3074DC10-EDBB-4071-8E43-932BCE2A2F59}" type="slidenum">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414272" y="365125"/>
            <a:ext cx="7102666" cy="1325563"/>
          </a:xfrm>
        </p:spPr>
        <p:txBody>
          <a:bodyPr/>
          <a:lstStyle/>
          <a:p>
            <a:pPr fontAlgn="base"/>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dirty="0" smtClean="0"/>
              <a:t>单击此处编辑母版文本样式</a:t>
            </a:r>
            <a:endParaRPr lang="zh-CN" altLang="en-US" strike="noStrike" noProof="1" dirty="0" smtClean="0"/>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dirty="0" smtClean="0"/>
              <a:t>单击此处编辑母版文本样式</a:t>
            </a:r>
            <a:endParaRPr lang="zh-CN" altLang="en-US" strike="noStrike" noProof="1" dirty="0" smtClean="0"/>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7" name="日期占位符 6"/>
          <p:cNvSpPr>
            <a:spLocks noGrp="1"/>
          </p:cNvSpPr>
          <p:nvPr>
            <p:ph type="dt" sz="half" idx="10"/>
          </p:nvPr>
        </p:nvSpPr>
        <p:spPr/>
        <p:txBody>
          <a:bodyPr/>
          <a:p>
            <a:pPr fontAlgn="base"/>
            <a:fld id="{DA61ABCB-2394-477C-A815-C42FA2729D00}" type="datetime1">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3074DC10-EDBB-4071-8E43-932BCE2A2F59}" type="slidenum">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4098" name="Text Box 5" descr="#wm#_60_37_*Z"/>
          <p:cNvSpPr txBox="1"/>
          <p:nvPr/>
        </p:nvSpPr>
        <p:spPr>
          <a:xfrm>
            <a:off x="2960688" y="2546350"/>
            <a:ext cx="423862" cy="1343025"/>
          </a:xfrm>
          <a:prstGeom prst="rect">
            <a:avLst/>
          </a:prstGeom>
          <a:noFill/>
          <a:ln w="9525">
            <a:noFill/>
          </a:ln>
        </p:spPr>
        <p:txBody>
          <a:bodyPr vert="eaVert" wrap="none" lIns="90170" tIns="46990" rIns="90170" bIns="46990" anchor="ctr"/>
          <a:p>
            <a:pPr lvl="0" indent="0"/>
            <a:r>
              <a:rPr lang="zh-CN" altLang="en-US" sz="1400" dirty="0">
                <a:latin typeface="Times New Roman" panose="02020603050405020304" pitchFamily="18" charset="0"/>
              </a:rPr>
              <a:t>COMPANY</a:t>
            </a:r>
            <a:endParaRPr lang="zh-CN" altLang="en-US" sz="1400" dirty="0">
              <a:latin typeface="Times New Roman" panose="02020603050405020304" pitchFamily="18" charset="0"/>
            </a:endParaRPr>
          </a:p>
        </p:txBody>
      </p:sp>
      <p:sp>
        <p:nvSpPr>
          <p:cNvPr id="4099" name="Rectangle 4" descr="#wm#_60_37_*Z"/>
          <p:cNvSpPr/>
          <p:nvPr/>
        </p:nvSpPr>
        <p:spPr>
          <a:xfrm>
            <a:off x="3384550" y="2547938"/>
            <a:ext cx="76200" cy="1306512"/>
          </a:xfrm>
          <a:prstGeom prst="rect">
            <a:avLst/>
          </a:prstGeom>
          <a:solidFill>
            <a:srgbClr val="389DBA"/>
          </a:solidFill>
          <a:ln w="9525">
            <a:noFill/>
          </a:ln>
        </p:spPr>
        <p:txBody>
          <a:bodyPr anchor="ctr"/>
          <a:p>
            <a:pPr lvl="0" indent="0"/>
            <a:endParaRPr lang="zh-CN" altLang="en-US">
              <a:latin typeface="Times New Roman" panose="02020603050405020304" pitchFamily="18" charset="0"/>
            </a:endParaRPr>
          </a:p>
        </p:txBody>
      </p:sp>
      <p:sp>
        <p:nvSpPr>
          <p:cNvPr id="2050" name="Rectangle 2"/>
          <p:cNvSpPr>
            <a:spLocks noGrp="1" noChangeArrowheads="1"/>
          </p:cNvSpPr>
          <p:nvPr>
            <p:ph type="ctrTitle" hasCustomPrompt="1"/>
          </p:nvPr>
        </p:nvSpPr>
        <p:spPr>
          <a:xfrm>
            <a:off x="3459600" y="2300400"/>
            <a:ext cx="3639600" cy="946800"/>
          </a:xfrm>
        </p:spPr>
        <p:txBody>
          <a:bodyPr>
            <a:normAutofit/>
          </a:bodyPr>
          <a:lstStyle>
            <a:lvl1pPr eaLnBrk="1" hangingPunct="1">
              <a:defRPr sz="6000">
                <a:solidFill>
                  <a:srgbClr val="251C1A"/>
                </a:solidFill>
                <a:latin typeface="+mj-lt"/>
              </a:defRPr>
            </a:lvl1pPr>
          </a:lstStyle>
          <a:p>
            <a:pPr lvl="0" fontAlgn="base"/>
            <a:r>
              <a:rPr lang="zh-CN" altLang="en-US" strike="noStrike" noProof="0" dirty="0" smtClean="0">
                <a:sym typeface="Arial" panose="020B0604020202020204" pitchFamily="34" charset="0"/>
              </a:rPr>
              <a:t>编辑标题</a:t>
            </a:r>
            <a:endParaRPr lang="zh-CN" altLang="zh-CN" strike="noStrike" noProof="0" dirty="0" smtClean="0">
              <a:sym typeface="Arial" panose="020B0604020202020204" pitchFamily="34" charset="0"/>
            </a:endParaRPr>
          </a:p>
        </p:txBody>
      </p:sp>
      <p:sp>
        <p:nvSpPr>
          <p:cNvPr id="2051" name="Rectangle 3"/>
          <p:cNvSpPr>
            <a:spLocks noGrp="1" noChangeArrowheads="1"/>
          </p:cNvSpPr>
          <p:nvPr>
            <p:ph type="subTitle" idx="1"/>
          </p:nvPr>
        </p:nvSpPr>
        <p:spPr>
          <a:xfrm>
            <a:off x="3463200" y="3250800"/>
            <a:ext cx="3639600" cy="640800"/>
          </a:xfrm>
        </p:spPr>
        <p:txBody>
          <a:bodyPr lIns="90170" tIns="46990" rIns="90170" bIns="46990">
            <a:normAutofit/>
          </a:bodyPr>
          <a:lstStyle>
            <a:lvl1pPr marL="0" indent="0" eaLnBrk="1" hangingPunct="1">
              <a:buFont typeface="Arial" panose="020B0604020202020204" pitchFamily="34" charset="0"/>
              <a:buNone/>
              <a:defRPr sz="1800"/>
            </a:lvl1pPr>
          </a:lstStyle>
          <a:p>
            <a:pPr lvl="0" fontAlgn="base"/>
            <a:r>
              <a:rPr lang="zh-CN" altLang="zh-CN" strike="noStrike" noProof="0" dirty="0" smtClean="0">
                <a:sym typeface="Arial" panose="020B0604020202020204" pitchFamily="34" charset="0"/>
              </a:rPr>
              <a:t>单击此处编辑母版副标题样式</a:t>
            </a:r>
            <a:endParaRPr lang="zh-CN" altLang="zh-CN" strike="noStrike" noProof="0" dirty="0" smtClean="0">
              <a:sym typeface="Arial" panose="020B0604020202020204" pitchFamily="34" charset="0"/>
            </a:endParaRPr>
          </a:p>
        </p:txBody>
      </p:sp>
      <p:sp>
        <p:nvSpPr>
          <p:cNvPr id="2" name="日期占位符 1"/>
          <p:cNvSpPr>
            <a:spLocks noGrp="1"/>
          </p:cNvSpPr>
          <p:nvPr>
            <p:ph type="dt" sz="half" idx="10"/>
          </p:nvPr>
        </p:nvSpPr>
        <p:spPr>
          <a:xfrm>
            <a:off x="457200" y="6245225"/>
            <a:ext cx="2133600" cy="476250"/>
          </a:xfrm>
          <a:prstGeom prst="rect">
            <a:avLst/>
          </a:prstGeom>
          <a:noFill/>
          <a:ln>
            <a:noFill/>
          </a:ln>
        </p:spPr>
        <p:txBody>
          <a:bodyPr vert="horz" wrap="square" lIns="91440" tIns="45720" rIns="91440" bIns="45720" numCol="1" anchor="t" anchorCtr="0" compatLnSpc="1"/>
          <a:lstStyle/>
          <a:p>
            <a:pPr fontAlgn="base"/>
            <a:fld id="{DA61ABCB-2394-477C-A815-C42FA2729D00}" type="datetime1">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
        <p:nvSpPr>
          <p:cNvPr id="3" name="页脚占位符 2"/>
          <p:cNvSpPr>
            <a:spLocks noGrp="1"/>
          </p:cNvSpPr>
          <p:nvPr>
            <p:ph type="ftr" sz="quarter" idx="11"/>
          </p:nvPr>
        </p:nvSpPr>
        <p:spPr>
          <a:xfrm>
            <a:off x="3124200" y="6245225"/>
            <a:ext cx="2895600" cy="476250"/>
          </a:xfrm>
          <a:prstGeom prst="rect">
            <a:avLst/>
          </a:prstGeom>
          <a:noFill/>
          <a:ln>
            <a:noFill/>
          </a:ln>
        </p:spPr>
        <p:txBody>
          <a:bodyPr vert="horz" wrap="square" lIns="91440" tIns="45720" rIns="91440" bIns="45720" numCol="1" anchor="t" anchorCtr="0" compatLnSpc="1"/>
          <a:lstStyle/>
          <a:p>
            <a:pPr fontAlgn="base"/>
            <a:endParaRPr lang="zh-CN" altLang="en-US" strike="noStrike" noProof="1"/>
          </a:p>
        </p:txBody>
      </p:sp>
      <p:sp>
        <p:nvSpPr>
          <p:cNvPr id="4" name="灯片编号占位符 3"/>
          <p:cNvSpPr>
            <a:spLocks noGrp="1"/>
          </p:cNvSpPr>
          <p:nvPr>
            <p:ph type="sldNum" sz="quarter" idx="12"/>
          </p:nvPr>
        </p:nvSpPr>
        <p:spPr>
          <a:xfrm>
            <a:off x="6553200" y="6245225"/>
            <a:ext cx="2133600" cy="476250"/>
          </a:xfrm>
          <a:prstGeom prst="rect">
            <a:avLst/>
          </a:prstGeom>
          <a:noFill/>
          <a:ln>
            <a:noFill/>
          </a:ln>
        </p:spPr>
        <p:txBody>
          <a:bodyPr vert="horz" wrap="square" lIns="91440" tIns="45720" rIns="91440" bIns="45720" numCol="1" anchor="t" anchorCtr="0" compatLnSpc="1"/>
          <a:lstStyle/>
          <a:p>
            <a:pPr fontAlgn="base"/>
            <a:fld id="{3074DC10-EDBB-4071-8E43-932BCE2A2F59}" type="slidenum">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a:noFill/>
          </a:ln>
        </p:spPr>
        <p:txBody>
          <a:bodyPr vert="horz" wrap="square" lIns="91440" tIns="45720" rIns="91440" bIns="45720" numCol="1" anchor="t" anchorCtr="0" compatLnSpc="1"/>
          <a:lstStyle/>
          <a:p>
            <a:pPr fontAlgn="base"/>
            <a:fld id="{DA61ABCB-2394-477C-A815-C42FA2729D00}" type="datetime1">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
        <p:nvSpPr>
          <p:cNvPr id="3" name="页脚占位符 2"/>
          <p:cNvSpPr>
            <a:spLocks noGrp="1"/>
          </p:cNvSpPr>
          <p:nvPr>
            <p:ph type="ftr" sz="quarter" idx="11"/>
          </p:nvPr>
        </p:nvSpPr>
        <p:spPr>
          <a:xfrm>
            <a:off x="3124200" y="6245225"/>
            <a:ext cx="2895600" cy="476250"/>
          </a:xfrm>
          <a:prstGeom prst="rect">
            <a:avLst/>
          </a:prstGeom>
          <a:noFill/>
          <a:ln>
            <a:noFill/>
          </a:ln>
        </p:spPr>
        <p:txBody>
          <a:bodyPr vert="horz" wrap="square" lIns="91440" tIns="45720" rIns="91440" bIns="45720" numCol="1" anchor="t" anchorCtr="0" compatLnSpc="1"/>
          <a:lstStyle/>
          <a:p>
            <a:pPr fontAlgn="base"/>
            <a:endParaRPr lang="zh-CN" altLang="en-US" strike="noStrike" noProof="1"/>
          </a:p>
        </p:txBody>
      </p:sp>
      <p:sp>
        <p:nvSpPr>
          <p:cNvPr id="4" name="灯片编号占位符 3"/>
          <p:cNvSpPr>
            <a:spLocks noGrp="1"/>
          </p:cNvSpPr>
          <p:nvPr>
            <p:ph type="sldNum" sz="quarter" idx="12"/>
          </p:nvPr>
        </p:nvSpPr>
        <p:spPr>
          <a:xfrm>
            <a:off x="6553200" y="6245225"/>
            <a:ext cx="2133600" cy="476250"/>
          </a:xfrm>
          <a:prstGeom prst="rect">
            <a:avLst/>
          </a:prstGeom>
          <a:noFill/>
          <a:ln>
            <a:noFill/>
          </a:ln>
        </p:spPr>
        <p:txBody>
          <a:bodyPr vert="horz" wrap="square" lIns="91440" tIns="45720" rIns="91440" bIns="45720" numCol="1" anchor="t" anchorCtr="0" compatLnSpc="1"/>
          <a:lstStyle/>
          <a:p>
            <a:pPr fontAlgn="base"/>
            <a:fld id="{3074DC10-EDBB-4071-8E43-932BCE2A2F59}" type="slidenum">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330200"/>
            <a:ext cx="3196800" cy="1600200"/>
          </a:xfrm>
        </p:spPr>
        <p:txBody>
          <a:bodyPr anchor="t" anchorCtr="0">
            <a:noAutofit/>
          </a:bodyPr>
          <a:lstStyle>
            <a:lvl1pPr>
              <a:defRPr sz="4000"/>
            </a:lvl1pPr>
          </a:lstStyle>
          <a:p>
            <a:pPr fontAlgn="base"/>
            <a:r>
              <a:rPr lang="zh-CN" altLang="en-US" strike="noStrike" noProof="1" dirty="0" smtClean="0"/>
              <a:t>单击此处编辑标题</a:t>
            </a:r>
            <a:endParaRPr lang="zh-CN" altLang="en-US" strike="noStrike" noProof="1" dirty="0"/>
          </a:p>
        </p:txBody>
      </p:sp>
      <p:sp>
        <p:nvSpPr>
          <p:cNvPr id="3" name="图片占位符 2"/>
          <p:cNvSpPr>
            <a:spLocks noGrp="1"/>
          </p:cNvSpPr>
          <p:nvPr>
            <p:ph type="pic" idx="1"/>
          </p:nvPr>
        </p:nvSpPr>
        <p:spPr>
          <a:xfrm>
            <a:off x="4014391" y="352425"/>
            <a:ext cx="4478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930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30238" y="6245225"/>
            <a:ext cx="2133600" cy="476250"/>
          </a:xfrm>
          <a:prstGeom prst="rect">
            <a:avLst/>
          </a:prstGeom>
          <a:noFill/>
          <a:ln>
            <a:noFill/>
          </a:ln>
        </p:spPr>
        <p:txBody>
          <a:bodyPr vert="horz" wrap="square" lIns="91440" tIns="45720" rIns="91440" bIns="45720" numCol="1" anchor="t" anchorCtr="0" compatLnSpc="1"/>
          <a:lstStyle/>
          <a:p>
            <a:pPr fontAlgn="base"/>
            <a:fld id="{6EF2F5ED-D19D-4097-92A9-D6092B3D6E68}" type="datetimeFigureOut">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
        <p:nvSpPr>
          <p:cNvPr id="6" name="页脚占位符 5"/>
          <p:cNvSpPr>
            <a:spLocks noGrp="1"/>
          </p:cNvSpPr>
          <p:nvPr>
            <p:ph type="ftr" sz="quarter" idx="11"/>
          </p:nvPr>
        </p:nvSpPr>
        <p:spPr>
          <a:xfrm>
            <a:off x="3124200" y="6245225"/>
            <a:ext cx="2895600" cy="476250"/>
          </a:xfrm>
          <a:prstGeom prst="rect">
            <a:avLst/>
          </a:prstGeom>
          <a:noFill/>
          <a:ln>
            <a:noFill/>
          </a:ln>
        </p:spPr>
        <p:txBody>
          <a:bodyPr vert="horz" wrap="square" lIns="91440" tIns="45720" rIns="91440" bIns="45720" numCol="1" anchor="t" anchorCtr="0" compatLnSpc="1"/>
          <a:lstStyle/>
          <a:p>
            <a:pPr fontAlgn="base"/>
            <a:endParaRPr lang="zh-CN" altLang="en-US" strike="noStrike" noProof="1"/>
          </a:p>
        </p:txBody>
      </p:sp>
      <p:sp>
        <p:nvSpPr>
          <p:cNvPr id="7" name="灯片编号占位符 6"/>
          <p:cNvSpPr>
            <a:spLocks noGrp="1"/>
          </p:cNvSpPr>
          <p:nvPr>
            <p:ph type="sldNum" sz="quarter" idx="12"/>
          </p:nvPr>
        </p:nvSpPr>
        <p:spPr>
          <a:xfrm>
            <a:off x="6359525" y="6245225"/>
            <a:ext cx="2133600" cy="476250"/>
          </a:xfrm>
          <a:prstGeom prst="rect">
            <a:avLst/>
          </a:prstGeom>
          <a:noFill/>
          <a:ln>
            <a:noFill/>
          </a:ln>
        </p:spPr>
        <p:txBody>
          <a:bodyPr vert="horz" wrap="square" lIns="91440" tIns="45720" rIns="91440" bIns="45720" numCol="1" anchor="t" anchorCtr="0" compatLnSpc="1"/>
          <a:lstStyle/>
          <a:p>
            <a:pPr fontAlgn="base"/>
            <a:fld id="{A7AAEAA2-D029-4D23-B6D5-DE004B8B3ED2}" type="slidenum">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276225"/>
            <a:ext cx="1716088" cy="5453063"/>
          </a:xfrm>
        </p:spPr>
        <p:txBody>
          <a:bodyPr vert="eaVert" anchor="ctr" anchorCtr="1">
            <a:normAutofit/>
          </a:bodyPr>
          <a:lstStyle>
            <a:lvl1pPr>
              <a:defRPr sz="3600"/>
            </a:lvl1pPr>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a:xfrm>
            <a:off x="457200" y="276225"/>
            <a:ext cx="6362700" cy="5453063"/>
          </a:xfrm>
        </p:spPr>
        <p:txBody>
          <a:bodyPr vert="eaVert"/>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日期占位符 3"/>
          <p:cNvSpPr>
            <a:spLocks noGrp="1"/>
          </p:cNvSpPr>
          <p:nvPr>
            <p:ph type="dt" sz="half" idx="10"/>
          </p:nvPr>
        </p:nvSpPr>
        <p:spPr>
          <a:xfrm>
            <a:off x="457200" y="6245225"/>
            <a:ext cx="2133600" cy="476250"/>
          </a:xfrm>
          <a:prstGeom prst="rect">
            <a:avLst/>
          </a:prstGeom>
          <a:noFill/>
          <a:ln>
            <a:noFill/>
          </a:ln>
        </p:spPr>
        <p:txBody>
          <a:bodyPr vert="horz" wrap="square" lIns="91440" tIns="45720" rIns="91440" bIns="45720" numCol="1" anchor="t" anchorCtr="0" compatLnSpc="1"/>
          <a:lstStyle/>
          <a:p>
            <a:pPr fontAlgn="base"/>
            <a:fld id="{DA61ABCB-2394-477C-A815-C42FA2729D00}" type="datetime1">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
        <p:nvSpPr>
          <p:cNvPr id="5" name="页脚占位符 4"/>
          <p:cNvSpPr>
            <a:spLocks noGrp="1"/>
          </p:cNvSpPr>
          <p:nvPr>
            <p:ph type="ftr" sz="quarter" idx="11"/>
          </p:nvPr>
        </p:nvSpPr>
        <p:spPr>
          <a:xfrm>
            <a:off x="3124200" y="6245225"/>
            <a:ext cx="2895600" cy="476250"/>
          </a:xfrm>
          <a:prstGeom prst="rect">
            <a:avLst/>
          </a:prstGeom>
          <a:noFill/>
          <a:ln>
            <a:noFill/>
          </a:ln>
        </p:spPr>
        <p:txBody>
          <a:bodyPr vert="horz" wrap="square" lIns="91440" tIns="45720" rIns="91440" bIns="45720" numCol="1" anchor="t" anchorCtr="0" compatLnSpc="1"/>
          <a:lstStyle/>
          <a:p>
            <a:pPr fontAlgn="base"/>
            <a:endParaRPr lang="zh-CN" altLang="en-US" strike="noStrike" noProof="1"/>
          </a:p>
        </p:txBody>
      </p:sp>
      <p:sp>
        <p:nvSpPr>
          <p:cNvPr id="6" name="灯片编号占位符 5"/>
          <p:cNvSpPr>
            <a:spLocks noGrp="1"/>
          </p:cNvSpPr>
          <p:nvPr>
            <p:ph type="sldNum" sz="quarter" idx="12"/>
          </p:nvPr>
        </p:nvSpPr>
        <p:spPr>
          <a:xfrm>
            <a:off x="6553200" y="6245225"/>
            <a:ext cx="2133600" cy="476250"/>
          </a:xfrm>
          <a:prstGeom prst="rect">
            <a:avLst/>
          </a:prstGeom>
          <a:noFill/>
          <a:ln>
            <a:noFill/>
          </a:ln>
        </p:spPr>
        <p:txBody>
          <a:bodyPr vert="horz" wrap="square" lIns="91440" tIns="45720" rIns="91440" bIns="45720" numCol="1" anchor="t" anchorCtr="0" compatLnSpc="1"/>
          <a:lstStyle/>
          <a:p>
            <a:pPr fontAlgn="base"/>
            <a:fld id="{3074DC10-EDBB-4071-8E43-932BCE2A2F59}" type="slidenum">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1026" name="Rectangle 2"/>
          <p:cNvSpPr>
            <a:spLocks noGrp="1"/>
          </p:cNvSpPr>
          <p:nvPr>
            <p:ph type="title"/>
          </p:nvPr>
        </p:nvSpPr>
        <p:spPr>
          <a:xfrm>
            <a:off x="1419225" y="276225"/>
            <a:ext cx="7269163" cy="958850"/>
          </a:xfrm>
          <a:prstGeom prst="rect">
            <a:avLst/>
          </a:prstGeom>
          <a:noFill/>
          <a:ln w="9525">
            <a:noFill/>
          </a:ln>
        </p:spPr>
        <p:txBody>
          <a:bodyPr wrap="square" lIns="90170" tIns="46990" rIns="90170" bIns="46990" anchor="ctr"/>
          <a:p>
            <a:pPr lvl="0"/>
            <a:r>
              <a:rPr lang="zh-CN" altLang="zh-CN" dirty="0"/>
              <a:t>单击此处编辑母版标题样式</a:t>
            </a:r>
            <a:endParaRPr lang="zh-CN" altLang="zh-CN" dirty="0"/>
          </a:p>
        </p:txBody>
      </p:sp>
      <p:sp>
        <p:nvSpPr>
          <p:cNvPr id="1027" name="Rectangle 3"/>
          <p:cNvSpPr>
            <a:spLocks noGrp="1"/>
          </p:cNvSpPr>
          <p:nvPr>
            <p:ph type="body"/>
          </p:nvPr>
        </p:nvSpPr>
        <p:spPr>
          <a:xfrm>
            <a:off x="457200" y="1495425"/>
            <a:ext cx="8229600" cy="4233863"/>
          </a:xfrm>
          <a:prstGeom prst="rect">
            <a:avLst/>
          </a:prstGeom>
          <a:noFill/>
          <a:ln w="9525">
            <a:noFill/>
          </a:ln>
        </p:spPr>
        <p:txBody>
          <a:bodyPr wrap="square" lIns="91440" tIns="45720" rIns="91440" bIns="45720" anchor="t"/>
          <a:p>
            <a:pPr lvl="0" indent="-342900"/>
            <a:r>
              <a:rPr lang="zh-CN" altLang="zh-CN" dirty="0"/>
              <a:t>单击此处编辑母版文本样式</a:t>
            </a:r>
            <a:endParaRPr lang="zh-CN" altLang="zh-CN" dirty="0"/>
          </a:p>
          <a:p>
            <a:pPr lvl="1" indent="-285750"/>
            <a:r>
              <a:rPr lang="zh-CN" altLang="zh-CN" dirty="0"/>
              <a:t>第二级</a:t>
            </a:r>
            <a:endParaRPr lang="zh-CN" altLang="zh-CN" dirty="0"/>
          </a:p>
          <a:p>
            <a:pPr lvl="2" indent="-228600"/>
            <a:r>
              <a:rPr lang="zh-CN" altLang="zh-CN" dirty="0"/>
              <a:t>第三级</a:t>
            </a:r>
            <a:endParaRPr lang="zh-CN" altLang="zh-CN" dirty="0"/>
          </a:p>
          <a:p>
            <a:pPr lvl="3" indent="-228600"/>
            <a:r>
              <a:rPr lang="zh-CN" altLang="zh-CN" dirty="0"/>
              <a:t>第四级</a:t>
            </a:r>
            <a:endParaRPr lang="zh-CN" altLang="zh-CN" dirty="0"/>
          </a:p>
          <a:p>
            <a:pPr lvl="4" indent="-228600"/>
            <a:r>
              <a:rPr lang="zh-CN" altLang="zh-CN" dirty="0"/>
              <a:t>第五级</a:t>
            </a:r>
            <a:endParaRPr lang="zh-CN" altLang="zh-CN"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defRPr sz="1400">
                <a:latin typeface="Arial" panose="020B0604020202020204" pitchFamily="34" charset="0"/>
                <a:ea typeface="黑体" panose="02010609060101010101" pitchFamily="49" charset="-122"/>
                <a:sym typeface="Arial" panose="020B0604020202020204" pitchFamily="34" charset="0"/>
              </a:defRPr>
            </a:lvl1pPr>
          </a:lstStyle>
          <a:p>
            <a:pPr fontAlgn="base"/>
            <a:fld id="{DA61ABCB-2394-477C-A815-C42FA2729D00}" type="datetime1">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defRPr sz="1400">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defRPr sz="1400">
                <a:latin typeface="Arial" panose="020B0604020202020204" pitchFamily="34" charset="0"/>
                <a:ea typeface="黑体" panose="02010609060101010101" pitchFamily="49" charset="-122"/>
                <a:sym typeface="Arial" panose="020B0604020202020204" pitchFamily="34" charset="0"/>
              </a:defRPr>
            </a:lvl1pPr>
          </a:lstStyle>
          <a:p>
            <a:pPr fontAlgn="base"/>
            <a:fld id="{3074DC10-EDBB-4071-8E43-932BCE2A2F59}" type="slidenum">
              <a:rPr lang="zh-CN" altLang="en-US"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eaLnBrk="0" fontAlgn="base" hangingPunct="0">
        <a:spcBef>
          <a:spcPct val="0"/>
        </a:spcBef>
        <a:spcAft>
          <a:spcPct val="0"/>
        </a:spcAft>
        <a:buFont typeface="Arial" panose="020B0604020202020204" pitchFamily="34" charset="0"/>
        <a:defRPr sz="3200" kern="1200">
          <a:solidFill>
            <a:srgbClr val="389DBA"/>
          </a:solidFill>
          <a:latin typeface="+mj-ea"/>
          <a:ea typeface="+mj-ea"/>
          <a:cs typeface="+mj-cs"/>
          <a:sym typeface="Arial" panose="020B0604020202020204" pitchFamily="34" charset="0"/>
        </a:defRPr>
      </a:lvl1pPr>
      <a:lvl2pPr algn="l" rtl="0" eaLnBrk="0" fontAlgn="base" hangingPunct="0">
        <a:spcBef>
          <a:spcPct val="0"/>
        </a:spcBef>
        <a:spcAft>
          <a:spcPct val="0"/>
        </a:spcAft>
        <a:buFont typeface="Arial" panose="020B0604020202020204" pitchFamily="34" charset="0"/>
        <a:defRPr sz="3200">
          <a:solidFill>
            <a:srgbClr val="389DBA"/>
          </a:solidFill>
          <a:latin typeface="Arial" panose="020B0604020202020204" pitchFamily="34" charset="0"/>
          <a:ea typeface="黑体" panose="02010609060101010101" pitchFamily="49" charset="-122"/>
          <a:sym typeface="Arial" panose="020B0604020202020204" pitchFamily="34" charset="0"/>
        </a:defRPr>
      </a:lvl2pPr>
      <a:lvl3pPr algn="l" rtl="0" eaLnBrk="0" fontAlgn="base" hangingPunct="0">
        <a:spcBef>
          <a:spcPct val="0"/>
        </a:spcBef>
        <a:spcAft>
          <a:spcPct val="0"/>
        </a:spcAft>
        <a:buFont typeface="Arial" panose="020B0604020202020204" pitchFamily="34" charset="0"/>
        <a:defRPr sz="3200">
          <a:solidFill>
            <a:srgbClr val="389DBA"/>
          </a:solidFill>
          <a:latin typeface="Arial" panose="020B0604020202020204" pitchFamily="34" charset="0"/>
          <a:ea typeface="黑体" panose="02010609060101010101" pitchFamily="49" charset="-122"/>
          <a:sym typeface="Arial" panose="020B0604020202020204" pitchFamily="34" charset="0"/>
        </a:defRPr>
      </a:lvl3pPr>
      <a:lvl4pPr algn="l" rtl="0" eaLnBrk="0" fontAlgn="base" hangingPunct="0">
        <a:spcBef>
          <a:spcPct val="0"/>
        </a:spcBef>
        <a:spcAft>
          <a:spcPct val="0"/>
        </a:spcAft>
        <a:buFont typeface="Arial" panose="020B0604020202020204" pitchFamily="34" charset="0"/>
        <a:defRPr sz="3200">
          <a:solidFill>
            <a:srgbClr val="389DBA"/>
          </a:solidFill>
          <a:latin typeface="Arial" panose="020B0604020202020204" pitchFamily="34" charset="0"/>
          <a:ea typeface="黑体" panose="02010609060101010101" pitchFamily="49" charset="-122"/>
          <a:sym typeface="Arial" panose="020B0604020202020204" pitchFamily="34" charset="0"/>
        </a:defRPr>
      </a:lvl4pPr>
      <a:lvl5pPr algn="l" rtl="0" eaLnBrk="0" fontAlgn="base" hangingPunct="0">
        <a:spcBef>
          <a:spcPct val="0"/>
        </a:spcBef>
        <a:spcAft>
          <a:spcPct val="0"/>
        </a:spcAft>
        <a:buFont typeface="Arial" panose="020B0604020202020204" pitchFamily="34" charset="0"/>
        <a:defRPr sz="3200">
          <a:solidFill>
            <a:srgbClr val="389DBA"/>
          </a:solidFill>
          <a:latin typeface="Arial" panose="020B0604020202020204" pitchFamily="34" charset="0"/>
          <a:ea typeface="黑体" panose="02010609060101010101" pitchFamily="49" charset="-122"/>
          <a:sym typeface="Arial" panose="020B0604020202020204" pitchFamily="34" charset="0"/>
        </a:defRPr>
      </a:lvl5pPr>
      <a:lvl6pPr marL="457200" algn="l" rtl="0" eaLnBrk="0" fontAlgn="base" hangingPunct="0">
        <a:spcBef>
          <a:spcPct val="0"/>
        </a:spcBef>
        <a:spcAft>
          <a:spcPct val="0"/>
        </a:spcAft>
        <a:buFont typeface="Arial" panose="020B0604020202020204" pitchFamily="34" charset="0"/>
        <a:defRPr sz="3200">
          <a:solidFill>
            <a:srgbClr val="389DBA"/>
          </a:solidFill>
          <a:latin typeface="Arial" panose="020B0604020202020204" pitchFamily="34" charset="0"/>
          <a:ea typeface="黑体" panose="02010609060101010101" pitchFamily="49" charset="-122"/>
          <a:sym typeface="Arial" panose="020B0604020202020204" pitchFamily="34" charset="0"/>
        </a:defRPr>
      </a:lvl6pPr>
      <a:lvl7pPr marL="914400" algn="l" rtl="0" eaLnBrk="0" fontAlgn="base" hangingPunct="0">
        <a:spcBef>
          <a:spcPct val="0"/>
        </a:spcBef>
        <a:spcAft>
          <a:spcPct val="0"/>
        </a:spcAft>
        <a:buFont typeface="Arial" panose="020B0604020202020204" pitchFamily="34" charset="0"/>
        <a:defRPr sz="3200">
          <a:solidFill>
            <a:srgbClr val="389DBA"/>
          </a:solidFill>
          <a:latin typeface="Arial" panose="020B0604020202020204" pitchFamily="34" charset="0"/>
          <a:ea typeface="黑体" panose="02010609060101010101" pitchFamily="49" charset="-122"/>
          <a:sym typeface="Arial" panose="020B0604020202020204" pitchFamily="34" charset="0"/>
        </a:defRPr>
      </a:lvl7pPr>
      <a:lvl8pPr marL="1371600" algn="l" rtl="0" eaLnBrk="0" fontAlgn="base" hangingPunct="0">
        <a:spcBef>
          <a:spcPct val="0"/>
        </a:spcBef>
        <a:spcAft>
          <a:spcPct val="0"/>
        </a:spcAft>
        <a:buFont typeface="Arial" panose="020B0604020202020204" pitchFamily="34" charset="0"/>
        <a:defRPr sz="3200">
          <a:solidFill>
            <a:srgbClr val="389DBA"/>
          </a:solidFill>
          <a:latin typeface="Arial" panose="020B0604020202020204" pitchFamily="34" charset="0"/>
          <a:ea typeface="黑体" panose="02010609060101010101" pitchFamily="49" charset="-122"/>
          <a:sym typeface="Arial" panose="020B0604020202020204" pitchFamily="34" charset="0"/>
        </a:defRPr>
      </a:lvl8pPr>
      <a:lvl9pPr marL="1828800" algn="l" rtl="0" eaLnBrk="0" fontAlgn="base" hangingPunct="0">
        <a:spcBef>
          <a:spcPct val="0"/>
        </a:spcBef>
        <a:spcAft>
          <a:spcPct val="0"/>
        </a:spcAft>
        <a:buFont typeface="Arial" panose="020B0604020202020204" pitchFamily="34" charset="0"/>
        <a:defRPr sz="3200">
          <a:solidFill>
            <a:srgbClr val="389DBA"/>
          </a:solidFill>
          <a:latin typeface="Arial" panose="020B0604020202020204" pitchFamily="34" charset="0"/>
          <a:ea typeface="黑体" panose="02010609060101010101" pitchFamily="49" charset="-122"/>
          <a:sym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bg2"/>
          </a:solidFill>
          <a:latin typeface="+mn-ea"/>
          <a:ea typeface="+mn-ea"/>
          <a:cs typeface="+mn-cs"/>
          <a:sym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bg2"/>
          </a:solidFill>
          <a:latin typeface="+mn-ea"/>
          <a:ea typeface="+mn-ea"/>
          <a:cs typeface="+mn-cs"/>
          <a:sym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1800" kern="1200">
          <a:solidFill>
            <a:schemeClr val="bg2"/>
          </a:solidFill>
          <a:latin typeface="+mn-ea"/>
          <a:ea typeface="+mn-ea"/>
          <a:cs typeface="+mn-cs"/>
          <a:sym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chemeClr val="bg2"/>
          </a:solidFill>
          <a:latin typeface="+mn-ea"/>
          <a:ea typeface="+mn-ea"/>
          <a:cs typeface="+mn-cs"/>
          <a:sym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bg2"/>
          </a:solidFill>
          <a:latin typeface="+mn-ea"/>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hyperlink" Target="&#20195;&#30721;\ch4\&#20363;&#23376;12\Example4_12.java" TargetMode="External"/></Relationships>
</file>

<file path=ppt/slides/_rels/slide108.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7.xml"/><Relationship Id="rId5" Type="http://schemas.openxmlformats.org/officeDocument/2006/relationships/tags" Target="../tags/tag64.xml"/><Relationship Id="rId4" Type="http://schemas.openxmlformats.org/officeDocument/2006/relationships/image" Target="../media/image22.png"/><Relationship Id="rId3" Type="http://schemas.openxmlformats.org/officeDocument/2006/relationships/oleObject" Target="../embeddings/oleObject18.bin"/><Relationship Id="rId2" Type="http://schemas.openxmlformats.org/officeDocument/2006/relationships/hyperlink" Target="&#20195;&#30721;&#65288;&#21547;&#19978;&#26426;&#23454;&#36341;&#27169;&#26495;&#20195;&#30721;&#65289;\ch4\&#20363;&#23376;12\Example4_12.java" TargetMode="External"/><Relationship Id="rId1" Type="http://schemas.openxmlformats.org/officeDocument/2006/relationships/hyperlink" Target="&#20195;&#30721;&#65288;&#21547;&#19978;&#26426;&#23454;&#36341;&#27169;&#26495;&#20195;&#30721;&#65289;\ch4\&#20363;&#23376;12\Student.java" TargetMode="Externa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111.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1.xml"/><Relationship Id="rId5" Type="http://schemas.openxmlformats.org/officeDocument/2006/relationships/tags" Target="../tags/tag67.xml"/><Relationship Id="rId4" Type="http://schemas.openxmlformats.org/officeDocument/2006/relationships/image" Target="../media/image23.png"/><Relationship Id="rId3" Type="http://schemas.openxmlformats.org/officeDocument/2006/relationships/oleObject" Target="../embeddings/oleObject19.bin"/><Relationship Id="rId2" Type="http://schemas.openxmlformats.org/officeDocument/2006/relationships/hyperlink" Target="&#20195;&#30721;\ch4\&#20363;&#23376;13\Example4_13.java" TargetMode="External"/><Relationship Id="rId1" Type="http://schemas.openxmlformats.org/officeDocument/2006/relationships/hyperlink" Target="&#20195;&#30721;&#65288;&#21547;&#19978;&#26426;&#23454;&#36341;&#27169;&#26495;&#20195;&#30721;&#65289;\ch4\&#20363;&#23376;13\Example4_13.java" TargetMode="External"/></Relationships>
</file>

<file path=ppt/slides/_rels/slide112.xml.rels><?xml version="1.0" encoding="UTF-8" standalone="yes"?>
<Relationships xmlns="http://schemas.openxmlformats.org/package/2006/relationships"><Relationship Id="rId9" Type="http://schemas.openxmlformats.org/officeDocument/2006/relationships/vmlDrawing" Target="../drawings/vmlDrawing15.vml"/><Relationship Id="rId8" Type="http://schemas.openxmlformats.org/officeDocument/2006/relationships/slideLayout" Target="../slideLayouts/slideLayout1.xml"/><Relationship Id="rId7" Type="http://schemas.openxmlformats.org/officeDocument/2006/relationships/tags" Target="../tags/tag68.xml"/><Relationship Id="rId6" Type="http://schemas.openxmlformats.org/officeDocument/2006/relationships/image" Target="../media/image24.png"/><Relationship Id="rId5" Type="http://schemas.openxmlformats.org/officeDocument/2006/relationships/oleObject" Target="../embeddings/oleObject20.bin"/><Relationship Id="rId4" Type="http://schemas.openxmlformats.org/officeDocument/2006/relationships/hyperlink" Target="&#20195;&#30721;\ch4\&#20363;&#23376;15\Example4_15.java" TargetMode="External"/><Relationship Id="rId3" Type="http://schemas.openxmlformats.org/officeDocument/2006/relationships/hyperlink" Target="&#20195;&#30721;&#65288;&#21547;&#19978;&#26426;&#23454;&#36341;&#27169;&#26495;&#20195;&#30721;&#65289;\ch4\&#20363;&#23376;15\Example4_15.java" TargetMode="External"/><Relationship Id="rId2" Type="http://schemas.openxmlformats.org/officeDocument/2006/relationships/hyperlink" Target="&#20195;&#30721;\ch4\&#20363;&#23376;14\tom\jiafei\Triangle.java" TargetMode="External"/><Relationship Id="rId1" Type="http://schemas.openxmlformats.org/officeDocument/2006/relationships/hyperlink" Target="&#20195;&#30721;&#65288;&#21547;&#19978;&#26426;&#23454;&#36341;&#27169;&#26495;&#20195;&#30721;&#65289;\ch4\&#20363;&#23376;14\tom\jiafei\Triangle.java" TargetMode="External"/></Relationships>
</file>

<file path=ppt/slides/_rels/slide1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9.xml"/><Relationship Id="rId3" Type="http://schemas.openxmlformats.org/officeDocument/2006/relationships/hyperlink" Target="&#20195;&#30721;\ch4\&#20363;&#23376;16\Example4_16.java" TargetMode="External"/><Relationship Id="rId2" Type="http://schemas.openxmlformats.org/officeDocument/2006/relationships/hyperlink" Target="&#20195;&#30721;&#65288;&#21547;&#19978;&#26426;&#23454;&#36341;&#27169;&#26495;&#20195;&#30721;&#65289;\ch4\&#20363;&#23376;16\Example4_16.java" TargetMode="External"/><Relationship Id="rId1" Type="http://schemas.openxmlformats.org/officeDocument/2006/relationships/hyperlink" Target="&#20195;&#30721;&#65288;&#21547;&#19978;&#26426;&#23454;&#36341;&#27169;&#26495;&#20195;&#30721;&#65289;\ch4\&#20363;&#23376;16\A.java" TargetMode="Externa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4.xml"/><Relationship Id="rId4" Type="http://schemas.openxmlformats.org/officeDocument/2006/relationships/hyperlink" Target="&#20195;&#30721;/ch4/&#20363;&#23376;17/Example4_17.java" TargetMode="External"/><Relationship Id="rId3" Type="http://schemas.openxmlformats.org/officeDocument/2006/relationships/hyperlink" Target="&#20195;&#30721;&#65288;&#21547;&#19978;&#26426;&#23454;&#36341;&#27169;&#26495;&#20195;&#30721;&#65289;\ch4\&#20363;&#23376;17\Example4_17.java" TargetMode="External"/><Relationship Id="rId2" Type="http://schemas.openxmlformats.org/officeDocument/2006/relationships/hyperlink" Target="&#20195;&#30721;/ch4/&#20363;&#23376;17/Yuan.java" TargetMode="External"/><Relationship Id="rId1" Type="http://schemas.openxmlformats.org/officeDocument/2006/relationships/hyperlink" Target="&#20195;&#30721;&#65288;&#21547;&#19978;&#26426;&#23454;&#36341;&#27169;&#26495;&#20195;&#30721;&#65289;\ch4\&#20363;&#23376;17\Yuan.java"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4.xml"/><Relationship Id="rId4" Type="http://schemas.openxmlformats.org/officeDocument/2006/relationships/image" Target="../media/image4.png"/><Relationship Id="rId3" Type="http://schemas.openxmlformats.org/officeDocument/2006/relationships/hyperlink" Target="&#20195;&#30721;&#65288;&#21547;&#19978;&#26426;&#23454;&#36341;&#27169;&#26495;&#20195;&#30721;&#65289;\ch4\&#20363;&#23376;2\Vehicle.java" TargetMode="External"/><Relationship Id="rId2" Type="http://schemas.openxmlformats.org/officeDocument/2006/relationships/hyperlink" Target="&#20195;&#30721;\ch4\&#20363;&#23376;2\Example4_2.java" TargetMode="External"/><Relationship Id="rId1" Type="http://schemas.openxmlformats.org/officeDocument/2006/relationships/hyperlink" Target="&#20195;&#30721;&#65288;&#21547;&#19978;&#26426;&#23454;&#36341;&#27169;&#26495;&#20195;&#30721;&#65289;\ch4\&#20363;&#23376;2\Example4_2.java" TargetMode="External"/></Relationships>
</file>

<file path=ppt/slides/_rels/slide26.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xml"/><Relationship Id="rId7" Type="http://schemas.openxmlformats.org/officeDocument/2006/relationships/tags" Target="../tags/tag25.xml"/><Relationship Id="rId6" Type="http://schemas.openxmlformats.org/officeDocument/2006/relationships/image" Target="../media/image7.png"/><Relationship Id="rId5" Type="http://schemas.openxmlformats.org/officeDocument/2006/relationships/oleObject" Target="../embeddings/oleObject3.bin"/><Relationship Id="rId4" Type="http://schemas.openxmlformats.org/officeDocument/2006/relationships/image" Target="../media/image6.png"/><Relationship Id="rId3" Type="http://schemas.openxmlformats.org/officeDocument/2006/relationships/oleObject" Target="../embeddings/oleObject2.bin"/><Relationship Id="rId2" Type="http://schemas.openxmlformats.org/officeDocument/2006/relationships/image" Target="../media/image5.png"/><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tags" Target="../tags/tag27.xml"/><Relationship Id="rId2" Type="http://schemas.openxmlformats.org/officeDocument/2006/relationships/image" Target="../media/image8.png"/><Relationship Id="rId1"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image" Target="../media/image10.png"/><Relationship Id="rId3" Type="http://schemas.openxmlformats.org/officeDocument/2006/relationships/oleObject" Target="../embeddings/oleObject6.bin"/><Relationship Id="rId2" Type="http://schemas.openxmlformats.org/officeDocument/2006/relationships/image" Target="../media/image9.png"/><Relationship Id="rId1"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image" Target="../media/image11.png"/><Relationship Id="rId4" Type="http://schemas.openxmlformats.org/officeDocument/2006/relationships/oleObject" Target="../embeddings/oleObject7.bin"/><Relationship Id="rId3" Type="http://schemas.openxmlformats.org/officeDocument/2006/relationships/hyperlink" Target="&#20195;&#30721;&#65288;&#21547;&#19978;&#26426;&#23454;&#36341;&#27169;&#26495;&#20195;&#30721;&#65289;\ch4\&#20363;&#23376;3\Vehicle.java" TargetMode="External"/><Relationship Id="rId2" Type="http://schemas.openxmlformats.org/officeDocument/2006/relationships/hyperlink" Target="&#20195;&#30721;\ch4\&#20363;&#23376;3\Example4_3.java" TargetMode="External"/><Relationship Id="rId1" Type="http://schemas.openxmlformats.org/officeDocument/2006/relationships/hyperlink" Target="&#20195;&#30721;&#65288;&#21547;&#19978;&#26426;&#23454;&#36341;&#27169;&#26495;&#20195;&#30721;&#65289;\ch4\&#20363;&#23376;3\Example4_3.jav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64.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xml"/><Relationship Id="rId6" Type="http://schemas.openxmlformats.org/officeDocument/2006/relationships/tags" Target="../tags/tag35.xml"/><Relationship Id="rId5" Type="http://schemas.openxmlformats.org/officeDocument/2006/relationships/image" Target="../media/image12.png"/><Relationship Id="rId4" Type="http://schemas.openxmlformats.org/officeDocument/2006/relationships/oleObject" Target="../embeddings/oleObject8.bin"/><Relationship Id="rId3" Type="http://schemas.openxmlformats.org/officeDocument/2006/relationships/hyperlink" Target="&#20195;&#30721;\ch4\&#20363;&#23376;4\Example4_4.java" TargetMode="External"/><Relationship Id="rId2" Type="http://schemas.openxmlformats.org/officeDocument/2006/relationships/hyperlink" Target="&#20195;&#30721;&#65288;&#21547;&#19978;&#26426;&#23454;&#36341;&#27169;&#26495;&#20195;&#30721;&#65289;\ch4\&#20363;&#23376;4\Example4_4.java" TargetMode="External"/><Relationship Id="rId1" Type="http://schemas.openxmlformats.org/officeDocument/2006/relationships/hyperlink" Target="&#20195;&#30721;&#65288;&#21547;&#19978;&#26426;&#23454;&#36341;&#27169;&#26495;&#20195;&#30721;&#65289;\ch4\&#20363;&#23376;4\Circle.java" TargetMode="External"/></Relationships>
</file>

<file path=ppt/slides/_rels/slide65.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1.xml"/><Relationship Id="rId3" Type="http://schemas.openxmlformats.org/officeDocument/2006/relationships/tags" Target="../tags/tag36.xml"/><Relationship Id="rId2" Type="http://schemas.openxmlformats.org/officeDocument/2006/relationships/image" Target="../media/image13.png"/><Relationship Id="rId1" Type="http://schemas.openxmlformats.org/officeDocument/2006/relationships/oleObject" Target="../embeddings/oleObject9.bin"/></Relationships>
</file>

<file path=ppt/slides/_rels/slide6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image" Target="../media/image14.png"/><Relationship Id="rId7" Type="http://schemas.openxmlformats.org/officeDocument/2006/relationships/oleObject" Target="../embeddings/oleObject10.bin"/><Relationship Id="rId6" Type="http://schemas.openxmlformats.org/officeDocument/2006/relationships/hyperlink" Target="&#20195;&#30721;\ch4\&#20363;&#23376;5\Example4_5.java" TargetMode="External"/><Relationship Id="rId5" Type="http://schemas.openxmlformats.org/officeDocument/2006/relationships/hyperlink" Target="&#20195;&#30721;&#65288;&#21547;&#19978;&#26426;&#23454;&#36341;&#27169;&#26495;&#20195;&#30721;&#65289;\ch4\&#20363;&#23376;5\Example4_5.java" TargetMode="External"/><Relationship Id="rId4" Type="http://schemas.openxmlformats.org/officeDocument/2006/relationships/hyperlink" Target="&#20195;&#30721;\ch4\&#20363;&#23376;5\Chineses.java" TargetMode="External"/><Relationship Id="rId3" Type="http://schemas.openxmlformats.org/officeDocument/2006/relationships/hyperlink" Target="&#20195;&#30721;&#65288;&#21547;&#19978;&#26426;&#23454;&#36341;&#27169;&#26495;&#20195;&#30721;&#65289;\ch4\&#20363;&#23376;5\Chineses.java" TargetMode="External"/><Relationship Id="rId2" Type="http://schemas.openxmlformats.org/officeDocument/2006/relationships/hyperlink" Target="&#20195;&#30721;\ch4\&#20363;&#23376;5\TV.java" TargetMode="External"/><Relationship Id="rId11" Type="http://schemas.openxmlformats.org/officeDocument/2006/relationships/vmlDrawing" Target="../drawings/vmlDrawing7.vml"/><Relationship Id="rId10" Type="http://schemas.openxmlformats.org/officeDocument/2006/relationships/slideLayout" Target="../slideLayouts/slideLayout1.xml"/><Relationship Id="rId1" Type="http://schemas.openxmlformats.org/officeDocument/2006/relationships/hyperlink" Target="&#20195;&#30721;&#65288;&#21547;&#19978;&#26426;&#23454;&#36341;&#27169;&#26495;&#20195;&#30721;&#65289;\ch4\&#20363;&#23376;5\TV.java"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68.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1.xml"/><Relationship Id="rId7" Type="http://schemas.openxmlformats.org/officeDocument/2006/relationships/tags" Target="../tags/tag39.xml"/><Relationship Id="rId6" Type="http://schemas.openxmlformats.org/officeDocument/2006/relationships/image" Target="../media/image15.png"/><Relationship Id="rId5" Type="http://schemas.openxmlformats.org/officeDocument/2006/relationships/oleObject" Target="../embeddings/oleObject11.bin"/><Relationship Id="rId4" Type="http://schemas.openxmlformats.org/officeDocument/2006/relationships/hyperlink" Target="&#20195;&#30721;\ch4\&#20363;&#23376;6\Example4_6.java" TargetMode="External"/><Relationship Id="rId3" Type="http://schemas.openxmlformats.org/officeDocument/2006/relationships/hyperlink" Target="&#20195;&#30721;&#65288;&#21547;&#19978;&#26426;&#23454;&#36341;&#27169;&#26495;&#20195;&#30721;&#65289;\ch4\&#20363;&#23376;6\Example4_6.java" TargetMode="External"/><Relationship Id="rId2" Type="http://schemas.openxmlformats.org/officeDocument/2006/relationships/hyperlink" Target="&#20195;&#30721;\ch4\&#20363;&#23376;6\Computer.java" TargetMode="External"/><Relationship Id="rId1" Type="http://schemas.openxmlformats.org/officeDocument/2006/relationships/hyperlink" Target="&#20195;&#30721;&#65288;&#21547;&#19978;&#26426;&#23454;&#36341;&#27169;&#26495;&#20195;&#30721;&#65289;\ch4\&#20363;&#23376;6\Computer.java" TargetMode="Externa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hyperlink" Target="&#20195;&#30721;&#65288;&#21547;&#19978;&#26426;&#23454;&#36341;&#27169;&#26495;&#20195;&#30721;&#65289;\ch4\&#20363;&#23376;1\Vehicle.java" TargetMode="External"/></Relationships>
</file>

<file path=ppt/slides/_rels/slide80.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1.xml"/><Relationship Id="rId7" Type="http://schemas.openxmlformats.org/officeDocument/2006/relationships/tags" Target="../tags/tag46.xml"/><Relationship Id="rId6" Type="http://schemas.openxmlformats.org/officeDocument/2006/relationships/hyperlink" Target="&#20195;&#30721;\ch4\&#20363;&#23376;7\Example4_7.java" TargetMode="External"/><Relationship Id="rId5" Type="http://schemas.openxmlformats.org/officeDocument/2006/relationships/hyperlink" Target="&#20195;&#30721;&#65288;&#21547;&#19978;&#26426;&#23454;&#36341;&#27169;&#26495;&#20195;&#30721;&#65289;\ch4\&#20363;&#23376;7\Example4_7.java" TargetMode="External"/><Relationship Id="rId4" Type="http://schemas.openxmlformats.org/officeDocument/2006/relationships/hyperlink" Target="&#20195;&#30721;\ch4\&#20363;&#23376;7\Rational.java" TargetMode="External"/><Relationship Id="rId3" Type="http://schemas.openxmlformats.org/officeDocument/2006/relationships/hyperlink" Target="&#20195;&#30721;&#65288;&#21547;&#19978;&#26426;&#23454;&#36341;&#27169;&#26495;&#20195;&#30721;&#65289;\ch4\&#20363;&#23376;7\Rational.java" TargetMode="External"/><Relationship Id="rId2" Type="http://schemas.openxmlformats.org/officeDocument/2006/relationships/image" Target="../media/image16.png"/><Relationship Id="rId1" Type="http://schemas.openxmlformats.org/officeDocument/2006/relationships/oleObject" Target="../embeddings/oleObject12.bin"/></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82.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1.xml"/><Relationship Id="rId6" Type="http://schemas.openxmlformats.org/officeDocument/2006/relationships/tags" Target="../tags/tag48.xml"/><Relationship Id="rId5" Type="http://schemas.openxmlformats.org/officeDocument/2006/relationships/hyperlink" Target="&#20195;&#30721;&#65288;&#21547;&#19978;&#26426;&#23454;&#36341;&#27169;&#26495;&#20195;&#30721;&#65289;\ch4\&#20363;&#23376;8\Example4_8.java" TargetMode="External"/><Relationship Id="rId4" Type="http://schemas.openxmlformats.org/officeDocument/2006/relationships/hyperlink" Target="&#20195;&#30721;&#65288;&#21547;&#19978;&#26426;&#23454;&#36341;&#27169;&#26495;&#20195;&#30721;&#65289;\ch4\&#20363;&#23376;8\Circular.java" TargetMode="External"/><Relationship Id="rId3" Type="http://schemas.openxmlformats.org/officeDocument/2006/relationships/hyperlink" Target="&#20195;&#30721;&#65288;&#21547;&#19978;&#26426;&#23454;&#36341;&#27169;&#26495;&#20195;&#30721;&#65289;\ch4\&#20363;&#23376;8\Circle.java" TargetMode="External"/><Relationship Id="rId2" Type="http://schemas.openxmlformats.org/officeDocument/2006/relationships/image" Target="../media/image17.png"/><Relationship Id="rId1" Type="http://schemas.openxmlformats.org/officeDocument/2006/relationships/oleObject" Target="../embeddings/oleObject13.bin"/></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9.png"/><Relationship Id="rId7" Type="http://schemas.openxmlformats.org/officeDocument/2006/relationships/oleObject" Target="../embeddings/oleObject15.bin"/><Relationship Id="rId6" Type="http://schemas.openxmlformats.org/officeDocument/2006/relationships/image" Target="../media/image18.png"/><Relationship Id="rId5" Type="http://schemas.openxmlformats.org/officeDocument/2006/relationships/oleObject" Target="../embeddings/oleObject14.bin"/><Relationship Id="rId4" Type="http://schemas.openxmlformats.org/officeDocument/2006/relationships/hyperlink" Target="&#20195;&#30721;\ch4\&#20363;&#23376;9\Example4_9.java" TargetMode="External"/><Relationship Id="rId3" Type="http://schemas.openxmlformats.org/officeDocument/2006/relationships/hyperlink" Target="&#20195;&#30721;&#65288;&#21547;&#19978;&#26426;&#23454;&#36341;&#27169;&#26495;&#20195;&#30721;&#65289;\ch4\&#20363;&#23376;9\Example4_9.java" TargetMode="External"/><Relationship Id="rId2" Type="http://schemas.openxmlformats.org/officeDocument/2006/relationships/hyperlink" Target="&#20195;&#30721;\ch4\&#20363;&#23376;9\Lader.java" TargetMode="External"/><Relationship Id="rId13" Type="http://schemas.openxmlformats.org/officeDocument/2006/relationships/vmlDrawing" Target="../drawings/vmlDrawing11.vml"/><Relationship Id="rId12" Type="http://schemas.openxmlformats.org/officeDocument/2006/relationships/slideLayout" Target="../slideLayouts/slideLayout1.xml"/><Relationship Id="rId11" Type="http://schemas.openxmlformats.org/officeDocument/2006/relationships/tags" Target="../tags/tag54.xml"/><Relationship Id="rId10" Type="http://schemas.openxmlformats.org/officeDocument/2006/relationships/image" Target="../media/image20.png"/><Relationship Id="rId1" Type="http://schemas.openxmlformats.org/officeDocument/2006/relationships/hyperlink" Target="&#20195;&#30721;&#65288;&#21547;&#19978;&#26426;&#23454;&#36341;&#27169;&#26495;&#20195;&#30721;&#65289;\ch4\&#20363;&#23376;9\Lader.java" TargetMode="Externa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6.xml"/><Relationship Id="rId1" Type="http://schemas.openxmlformats.org/officeDocument/2006/relationships/hyperlink" Target="&#20195;&#30721;&#65288;&#21547;&#19978;&#26426;&#23454;&#36341;&#27169;&#26495;&#20195;&#30721;&#65289;\ch4\&#20363;&#23376;10\Example4_10.java"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7.xml"/><Relationship Id="rId1" Type="http://schemas.openxmlformats.org/officeDocument/2006/relationships/hyperlink" Target="&#20195;&#30721;&#65288;&#21547;&#19978;&#26426;&#23454;&#36341;&#27169;&#26495;&#20195;&#30721;&#65289;\ch4\&#20363;&#23376;11\Example4_11.java" TargetMode="External"/></Relationships>
</file>

<file path=ppt/slides/_rels/slide98.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7.xml"/><Relationship Id="rId7" Type="http://schemas.openxmlformats.org/officeDocument/2006/relationships/tags" Target="../tags/tag58.xml"/><Relationship Id="rId6" Type="http://schemas.openxmlformats.org/officeDocument/2006/relationships/image" Target="../media/image21.png"/><Relationship Id="rId5" Type="http://schemas.openxmlformats.org/officeDocument/2006/relationships/oleObject" Target="../embeddings/oleObject17.bin"/><Relationship Id="rId4" Type="http://schemas.openxmlformats.org/officeDocument/2006/relationships/hyperlink" Target="&#20195;&#30721;&#65288;&#21547;&#19978;&#26426;&#23454;&#36341;&#27169;&#26495;&#20195;&#30721;&#65289;\ch4\&#20363;&#23376;11\Example4_11.java" TargetMode="External"/><Relationship Id="rId3" Type="http://schemas.openxmlformats.org/officeDocument/2006/relationships/hyperlink" Target="&#20195;&#30721;&#65288;&#21547;&#19978;&#26426;&#23454;&#36341;&#27169;&#26495;&#20195;&#30721;&#65289;\ch4\&#20363;&#23376;11\Circle.java" TargetMode="External"/><Relationship Id="rId2" Type="http://schemas.openxmlformats.org/officeDocument/2006/relationships/hyperlink" Target="&#20195;&#30721;&#65288;&#21547;&#19978;&#26426;&#23454;&#36341;&#27169;&#26495;&#20195;&#30721;&#65289;\ch4\&#20363;&#23376;11\People.java" TargetMode="External"/><Relationship Id="rId1" Type="http://schemas.openxmlformats.org/officeDocument/2006/relationships/hyperlink" Target="&#20195;&#30721;&#65288;&#21547;&#19978;&#26426;&#23454;&#36341;&#27169;&#26495;&#20195;&#30721;&#65289;\ch4\&#20363;&#23376;11\Tixing.java"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3"/>
          <p:cNvSpPr>
            <a:spLocks noGrp="1"/>
          </p:cNvSpPr>
          <p:nvPr>
            <p:ph type="ctrTitle"/>
          </p:nvPr>
        </p:nvSpPr>
        <p:spPr>
          <a:xfrm>
            <a:off x="2587625" y="2840038"/>
            <a:ext cx="6491288" cy="703262"/>
          </a:xfrm>
        </p:spPr>
        <p:txBody>
          <a:bodyPr wrap="square" lIns="90170" tIns="46990" rIns="90170" bIns="46990" anchor="t">
            <a:spAutoFit/>
          </a:bodyPr>
          <a:p>
            <a:pPr>
              <a:buFont typeface="Arial" panose="020B0604020202020204" pitchFamily="34" charset="0"/>
            </a:pPr>
            <a:r>
              <a:rPr lang="zh-CN" altLang="zh-CN" kern="1200" dirty="0">
                <a:solidFill>
                  <a:schemeClr val="tx1"/>
                </a:solidFill>
                <a:latin typeface="Arial" panose="020B0604020202020204" pitchFamily="34" charset="0"/>
                <a:ea typeface="+mj-ea"/>
                <a:cs typeface="+mj-cs"/>
                <a:sym typeface="Arial" panose="020B0604020202020204" pitchFamily="34" charset="0"/>
              </a:rPr>
              <a:t>第四章 类和对象</a:t>
            </a:r>
            <a:endParaRPr lang="zh-CN" altLang="zh-CN" kern="1200" dirty="0">
              <a:solidFill>
                <a:schemeClr val="tx1"/>
              </a:solidFill>
              <a:latin typeface="Arial" panose="020B0604020202020204" pitchFamily="34" charset="0"/>
              <a:ea typeface="+mj-ea"/>
              <a:cs typeface="+mj-cs"/>
              <a:sym typeface="Arial" panose="020B0604020202020204"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21506" name="Rectangle 1026"/>
          <p:cNvSpPr>
            <a:spLocks noGrp="1"/>
          </p:cNvSpPr>
          <p:nvPr>
            <p:ph type="subTitle" idx="1"/>
          </p:nvPr>
        </p:nvSpPr>
        <p:spPr>
          <a:xfrm>
            <a:off x="228600" y="228600"/>
            <a:ext cx="7467600" cy="457200"/>
          </a:xfrm>
        </p:spPr>
        <p:txBody>
          <a:bodyPr wrap="square" lIns="91440" tIns="45720" rIns="91440" bIns="45720" anchor="t"/>
          <a:p>
            <a:pPr lvl="1" indent="-457200" algn="ctr" eaLnBrk="1" hangingPunct="1">
              <a:buNone/>
            </a:pPr>
            <a:r>
              <a:rPr lang="zh-CN" altLang="en-US" b="1" dirty="0">
                <a:solidFill>
                  <a:srgbClr val="595959"/>
                </a:solidFill>
                <a:latin typeface="Arial" panose="020B0604020202020204" pitchFamily="34" charset="0"/>
                <a:ea typeface="宋体" panose="02010600030101010101" pitchFamily="2" charset="-122"/>
              </a:rPr>
              <a:t>常见声明成员变量语句</a:t>
            </a:r>
            <a:endParaRPr lang="zh-CN" altLang="en-US" b="1" dirty="0">
              <a:solidFill>
                <a:srgbClr val="595959"/>
              </a:solidFill>
              <a:latin typeface="Arial" panose="020B0604020202020204" pitchFamily="34" charset="0"/>
              <a:ea typeface="宋体" panose="02010600030101010101" pitchFamily="2" charset="-122"/>
            </a:endParaRPr>
          </a:p>
        </p:txBody>
      </p:sp>
      <p:sp>
        <p:nvSpPr>
          <p:cNvPr id="21507" name="Text Box 1027"/>
          <p:cNvSpPr txBox="1"/>
          <p:nvPr/>
        </p:nvSpPr>
        <p:spPr>
          <a:xfrm>
            <a:off x="139700" y="685800"/>
            <a:ext cx="8864600" cy="6308725"/>
          </a:xfrm>
          <a:prstGeom prst="rect">
            <a:avLst/>
          </a:prstGeom>
          <a:noFill/>
          <a:ln w="9525">
            <a:noFill/>
          </a:ln>
        </p:spPr>
        <p:txBody>
          <a:bodyPr anchor="t">
            <a:spAutoFit/>
          </a:bodyPr>
          <a:p>
            <a:pPr algn="just">
              <a:spcBef>
                <a:spcPct val="20000"/>
              </a:spcBef>
            </a:pPr>
            <a:r>
              <a:rPr lang="en-US" altLang="en-US" sz="2000" b="1" dirty="0">
                <a:latin typeface="Times New Roman" panose="02020603050405020304" pitchFamily="18" charset="0"/>
                <a:ea typeface="方正书宋简体" charset="-122"/>
              </a:rPr>
              <a:t>class B {}</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class A{</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int x;</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int y = 0;</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int m,n=1;</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String s1;</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String s2 = null;</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String s3 = “”;</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B b1;</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B b2 = null;</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B b3 = new B();           </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A a1;</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A a2 = null;</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A a3 = new A();    //</a:t>
            </a:r>
            <a:r>
              <a:rPr lang="zh-CN" altLang="en-US" sz="2000" b="1" dirty="0">
                <a:latin typeface="Times New Roman" panose="02020603050405020304" pitchFamily="18" charset="0"/>
                <a:ea typeface="方正书宋简体" charset="-122"/>
              </a:rPr>
              <a:t>错误</a:t>
            </a:r>
            <a:r>
              <a:rPr lang="en-US" altLang="en-US" sz="2000" b="1" dirty="0">
                <a:latin typeface="Times New Roman" panose="02020603050405020304" pitchFamily="18" charset="0"/>
                <a:ea typeface="方正书宋简体" charset="-122"/>
              </a:rPr>
              <a:t>          </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a:t>
            </a: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12642" name="Rectangle 2"/>
          <p:cNvSpPr>
            <a:spLocks noGrp="1"/>
          </p:cNvSpPr>
          <p:nvPr>
            <p:ph type="subTitle" idx="1"/>
          </p:nvPr>
        </p:nvSpPr>
        <p:spPr>
          <a:xfrm>
            <a:off x="84138" y="141288"/>
            <a:ext cx="3722687" cy="471487"/>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§4.9    </a:t>
            </a:r>
            <a:r>
              <a:rPr lang="en-US" altLang="zh-CN" sz="2800" b="1" kern="1200" dirty="0">
                <a:latin typeface="宋体" panose="02010600030101010101" pitchFamily="2" charset="-122"/>
                <a:ea typeface="+mn-ea"/>
                <a:cs typeface="+mn-cs"/>
                <a:sym typeface="Arial" panose="020B0604020202020204" pitchFamily="34" charset="0"/>
              </a:rPr>
              <a:t>this</a:t>
            </a:r>
            <a:r>
              <a:rPr lang="zh-CN" altLang="en-US" sz="2800" b="1" kern="1200" dirty="0">
                <a:latin typeface="宋体" panose="02010600030101010101" pitchFamily="2" charset="-122"/>
                <a:ea typeface="+mn-ea"/>
                <a:cs typeface="+mn-cs"/>
                <a:sym typeface="Arial" panose="020B0604020202020204" pitchFamily="34" charset="0"/>
              </a:rPr>
              <a:t>关键字 </a:t>
            </a:r>
            <a:endParaRPr lang="zh-CN" altLang="en-US" sz="2800" b="1" kern="1200" dirty="0">
              <a:latin typeface="宋体" panose="02010600030101010101" pitchFamily="2" charset="-122"/>
              <a:ea typeface="+mn-ea"/>
              <a:cs typeface="+mn-cs"/>
              <a:sym typeface="Arial" panose="020B0604020202020204" pitchFamily="34" charset="0"/>
            </a:endParaRPr>
          </a:p>
        </p:txBody>
      </p:sp>
      <p:sp>
        <p:nvSpPr>
          <p:cNvPr id="112643" name="Text Box 3"/>
          <p:cNvSpPr txBox="1"/>
          <p:nvPr/>
        </p:nvSpPr>
        <p:spPr>
          <a:xfrm>
            <a:off x="177800" y="679450"/>
            <a:ext cx="8610600" cy="822325"/>
          </a:xfrm>
          <a:prstGeom prst="rect">
            <a:avLst/>
          </a:prstGeom>
          <a:noFill/>
          <a:ln w="9525">
            <a:noFill/>
          </a:ln>
        </p:spPr>
        <p:txBody>
          <a:bodyPr anchor="t">
            <a:spAutoFit/>
          </a:bodyPr>
          <a:p>
            <a:pPr indent="568325" algn="just">
              <a:spcBef>
                <a:spcPct val="10000"/>
              </a:spcBef>
            </a:pPr>
            <a:r>
              <a:rPr lang="en-US" altLang="zh-CN" b="1" dirty="0">
                <a:latin typeface="宋体" panose="02010600030101010101" pitchFamily="2" charset="-122"/>
              </a:rPr>
              <a:t>this</a:t>
            </a:r>
            <a:r>
              <a:rPr lang="zh-CN" altLang="en-US" b="1" dirty="0">
                <a:latin typeface="宋体" panose="02010600030101010101" pitchFamily="2" charset="-122"/>
                <a:ea typeface="宋体" panose="02010600030101010101" pitchFamily="2" charset="-122"/>
              </a:rPr>
              <a:t>是</a:t>
            </a:r>
            <a:r>
              <a:rPr lang="en-US" altLang="zh-CN" b="1" dirty="0">
                <a:latin typeface="宋体" panose="02010600030101010101" pitchFamily="2" charset="-122"/>
              </a:rPr>
              <a:t>Java</a:t>
            </a:r>
            <a:r>
              <a:rPr lang="zh-CN" altLang="en-US" b="1" dirty="0">
                <a:latin typeface="宋体" panose="02010600030101010101" pitchFamily="2" charset="-122"/>
                <a:ea typeface="宋体" panose="02010600030101010101" pitchFamily="2" charset="-122"/>
              </a:rPr>
              <a:t>的一个关键字，表示当前对象。</a:t>
            </a:r>
            <a:r>
              <a:rPr lang="en-US" altLang="zh-CN" b="1" dirty="0">
                <a:solidFill>
                  <a:srgbClr val="FF0000"/>
                </a:solidFill>
                <a:latin typeface="宋体" panose="02010600030101010101" pitchFamily="2" charset="-122"/>
              </a:rPr>
              <a:t>this</a:t>
            </a:r>
            <a:r>
              <a:rPr lang="zh-CN" altLang="en-US" b="1" dirty="0">
                <a:solidFill>
                  <a:srgbClr val="FF0000"/>
                </a:solidFill>
                <a:latin typeface="宋体" panose="02010600030101010101" pitchFamily="2" charset="-122"/>
                <a:ea typeface="宋体" panose="02010600030101010101" pitchFamily="2" charset="-122"/>
              </a:rPr>
              <a:t>可以出现在实例方法和构造方法中，但不可以出现在类方法中</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ndParaRPr>
          </a:p>
        </p:txBody>
      </p:sp>
      <p:sp>
        <p:nvSpPr>
          <p:cNvPr id="112644" name="Text Box 4"/>
          <p:cNvSpPr txBox="1"/>
          <p:nvPr/>
        </p:nvSpPr>
        <p:spPr>
          <a:xfrm>
            <a:off x="269875" y="1657350"/>
            <a:ext cx="8785225" cy="4333875"/>
          </a:xfrm>
          <a:prstGeom prst="rect">
            <a:avLst/>
          </a:prstGeom>
          <a:noFill/>
          <a:ln w="9525">
            <a:noFill/>
          </a:ln>
        </p:spPr>
        <p:txBody>
          <a:bodyPr anchor="t">
            <a:spAutoFit/>
          </a:bodyPr>
          <a:p>
            <a:pPr indent="0" algn="just">
              <a:spcBef>
                <a:spcPct val="20000"/>
              </a:spcBef>
            </a:pPr>
            <a:r>
              <a:rPr lang="zh-CN" altLang="en-US" b="1" dirty="0">
                <a:latin typeface="宋体" panose="02010600030101010101" pitchFamily="2" charset="-122"/>
                <a:ea typeface="宋体" panose="02010600030101010101" pitchFamily="2" charset="-122"/>
              </a:rPr>
              <a:t>     </a:t>
            </a:r>
            <a:r>
              <a:rPr lang="en-US" altLang="zh-CN" b="1" dirty="0">
                <a:solidFill>
                  <a:srgbClr val="0000FF"/>
                </a:solidFill>
                <a:latin typeface="Arial" panose="020B0604020202020204" pitchFamily="34" charset="0"/>
              </a:rPr>
              <a:t>this.</a:t>
            </a:r>
            <a:r>
              <a:rPr lang="zh-CN" altLang="en-US" b="1" dirty="0">
                <a:solidFill>
                  <a:srgbClr val="0000FF"/>
                </a:solidFill>
                <a:latin typeface="Arial" panose="020B0604020202020204" pitchFamily="34" charset="0"/>
                <a:ea typeface="宋体" panose="02010600030101010101" pitchFamily="2" charset="-122"/>
              </a:rPr>
              <a:t>成员变量</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indent="0" algn="just">
              <a:spcBef>
                <a:spcPct val="20000"/>
              </a:spcBef>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rPr>
              <a:t>class A{</a:t>
            </a:r>
            <a:endParaRPr lang="en-US" altLang="zh-CN" b="1" dirty="0">
              <a:latin typeface="Times New Roman" panose="02020603050405020304" pitchFamily="18" charset="0"/>
            </a:endParaRPr>
          </a:p>
          <a:p>
            <a:pPr indent="0" algn="just">
              <a:spcBef>
                <a:spcPct val="20000"/>
              </a:spcBef>
            </a:pPr>
            <a:r>
              <a:rPr lang="en-US" altLang="zh-CN" b="1" dirty="0">
                <a:latin typeface="Times New Roman" panose="02020603050405020304" pitchFamily="18" charset="0"/>
              </a:rPr>
              <a:t>                 int x;</a:t>
            </a:r>
            <a:endParaRPr lang="en-US" altLang="zh-CN" b="1" dirty="0">
              <a:latin typeface="Times New Roman" panose="02020603050405020304" pitchFamily="18" charset="0"/>
            </a:endParaRPr>
          </a:p>
          <a:p>
            <a:pPr indent="0" algn="just">
              <a:spcBef>
                <a:spcPct val="20000"/>
              </a:spcBef>
            </a:pPr>
            <a:r>
              <a:rPr lang="en-US" altLang="zh-CN" b="1" dirty="0">
                <a:latin typeface="Times New Roman" panose="02020603050405020304" pitchFamily="18" charset="0"/>
              </a:rPr>
              <a:t>                 int f(){return x+1;}</a:t>
            </a:r>
            <a:endParaRPr lang="en-US" altLang="zh-CN" b="1" dirty="0">
              <a:latin typeface="Times New Roman" panose="02020603050405020304" pitchFamily="18" charset="0"/>
            </a:endParaRPr>
          </a:p>
          <a:p>
            <a:pPr indent="0" algn="just">
              <a:spcBef>
                <a:spcPct val="20000"/>
              </a:spcBef>
            </a:pPr>
            <a:r>
              <a:rPr lang="en-US" altLang="zh-CN" b="1" dirty="0">
                <a:latin typeface="Times New Roman" panose="02020603050405020304" pitchFamily="18" charset="0"/>
              </a:rPr>
              <a:t>                 int g(){return f(x);}</a:t>
            </a:r>
            <a:endParaRPr lang="en-US" altLang="zh-CN" b="1" dirty="0">
              <a:latin typeface="Times New Roman" panose="02020603050405020304" pitchFamily="18" charset="0"/>
            </a:endParaRPr>
          </a:p>
          <a:p>
            <a:pPr indent="0" algn="just">
              <a:spcBef>
                <a:spcPct val="20000"/>
              </a:spcBef>
            </a:pPr>
            <a:r>
              <a:rPr lang="en-US" altLang="zh-CN" b="1" dirty="0">
                <a:latin typeface="Times New Roman" panose="02020603050405020304" pitchFamily="18" charset="0"/>
              </a:rPr>
              <a:t>                 int g(){ return this.f(this.x);}</a:t>
            </a:r>
            <a:endParaRPr lang="en-US" altLang="zh-CN" b="1" dirty="0">
              <a:latin typeface="Times New Roman" panose="02020603050405020304" pitchFamily="18" charset="0"/>
            </a:endParaRPr>
          </a:p>
          <a:p>
            <a:pPr indent="0" algn="just">
              <a:spcBef>
                <a:spcPct val="20000"/>
              </a:spcBef>
            </a:pPr>
            <a:r>
              <a:rPr lang="en-US" altLang="zh-CN" b="1" dirty="0">
                <a:latin typeface="Times New Roman" panose="02020603050405020304" pitchFamily="18" charset="0"/>
              </a:rPr>
              <a:t>                 int k(int x){return x + this.x + f(x);}</a:t>
            </a:r>
            <a:endParaRPr lang="en-US" altLang="zh-CN" b="1" dirty="0">
              <a:latin typeface="Times New Roman" panose="02020603050405020304" pitchFamily="18" charset="0"/>
            </a:endParaRPr>
          </a:p>
          <a:p>
            <a:pPr indent="0" algn="just">
              <a:spcBef>
                <a:spcPct val="20000"/>
              </a:spcBef>
            </a:pPr>
            <a:r>
              <a:rPr lang="en-US" altLang="zh-CN" b="1" dirty="0">
                <a:latin typeface="Times New Roman" panose="02020603050405020304" pitchFamily="18" charset="0"/>
              </a:rPr>
              <a:t>          }</a:t>
            </a:r>
            <a:r>
              <a:rPr lang="zh-CN" altLang="en-US" b="1" dirty="0">
                <a:latin typeface="宋体" panose="02010600030101010101" pitchFamily="2" charset="-122"/>
                <a:ea typeface="宋体" panose="02010600030101010101" pitchFamily="2" charset="-122"/>
              </a:rPr>
              <a:t>  </a:t>
            </a:r>
            <a:endParaRPr lang="zh-CN" altLang="en-US" b="1" dirty="0">
              <a:latin typeface="宋体" panose="02010600030101010101" pitchFamily="2" charset="-122"/>
              <a:ea typeface="宋体" panose="02010600030101010101" pitchFamily="2" charset="-122"/>
            </a:endParaRPr>
          </a:p>
          <a:p>
            <a:pPr indent="0" algn="just">
              <a:spcBef>
                <a:spcPct val="20000"/>
              </a:spcBef>
            </a:pPr>
            <a:r>
              <a:rPr lang="zh-CN" altLang="en-US" b="1" dirty="0">
                <a:latin typeface="宋体" panose="02010600030101010101" pitchFamily="2" charset="-122"/>
                <a:ea typeface="宋体" panose="02010600030101010101" pitchFamily="2" charset="-122"/>
              </a:rPr>
              <a:t>    </a:t>
            </a:r>
            <a:r>
              <a:rPr lang="zh-CN" altLang="en-US" b="1" dirty="0">
                <a:latin typeface="仿宋_GB2312" pitchFamily="49" charset="-122"/>
                <a:ea typeface="仿宋_GB2312" pitchFamily="49" charset="-122"/>
              </a:rPr>
              <a:t>注：</a:t>
            </a:r>
            <a:r>
              <a:rPr lang="en-US" altLang="zh-CN" b="1" dirty="0">
                <a:solidFill>
                  <a:srgbClr val="FF0000"/>
                </a:solidFill>
                <a:latin typeface="仿宋_GB2312" pitchFamily="49" charset="-122"/>
                <a:ea typeface="仿宋_GB2312" pitchFamily="49" charset="-122"/>
              </a:rPr>
              <a:t>this</a:t>
            </a:r>
            <a:r>
              <a:rPr lang="zh-CN" altLang="en-US" b="1" dirty="0">
                <a:solidFill>
                  <a:srgbClr val="FF0000"/>
                </a:solidFill>
                <a:latin typeface="仿宋_GB2312" pitchFamily="49" charset="-122"/>
                <a:ea typeface="仿宋_GB2312" pitchFamily="49" charset="-122"/>
              </a:rPr>
              <a:t>不能出现在类方法中</a:t>
            </a:r>
            <a:r>
              <a:rPr lang="zh-CN" altLang="en-US" b="1" dirty="0">
                <a:latin typeface="仿宋_GB2312" pitchFamily="49" charset="-122"/>
                <a:ea typeface="仿宋_GB2312" pitchFamily="49" charset="-122"/>
              </a:rPr>
              <a:t>，这是因为，类方法可以通过类名直接调用，这时，可能还没有任何对象诞生。 </a:t>
            </a:r>
            <a:endParaRPr lang="zh-CN" altLang="en-US" b="1" dirty="0">
              <a:latin typeface="仿宋_GB2312" pitchFamily="49" charset="-122"/>
              <a:ea typeface="仿宋_GB2312" pitchFamily="49" charset="-122"/>
            </a:endParaRPr>
          </a:p>
        </p:txBody>
      </p:sp>
    </p:spTree>
    <p:custDataLst>
      <p:tags r:id="rId1"/>
    </p:custData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p:nvPr>
        </p:nvSpPr>
        <p:spPr/>
        <p:txBody>
          <a:bodyPr wrap="square" lIns="68580" tIns="34290" rIns="68580" bIns="34290" anchor="ctr"/>
          <a:p>
            <a:pPr eaLnBrk="1" hangingPunct="1"/>
            <a:r>
              <a:rPr lang="zh-CN" altLang="en-US" b="1" dirty="0"/>
              <a:t>练习</a:t>
            </a:r>
            <a:endParaRPr lang="zh-CN" altLang="en-US" b="1" dirty="0"/>
          </a:p>
        </p:txBody>
      </p:sp>
      <p:sp>
        <p:nvSpPr>
          <p:cNvPr id="7171" name="Rectangle 3"/>
          <p:cNvSpPr>
            <a:spLocks noGrp="1"/>
          </p:cNvSpPr>
          <p:nvPr>
            <p:ph idx="1"/>
          </p:nvPr>
        </p:nvSpPr>
        <p:spPr>
          <a:xfrm>
            <a:off x="1485900" y="1646238"/>
            <a:ext cx="6172200" cy="3398838"/>
          </a:xfrm>
        </p:spPr>
        <p:txBody>
          <a:bodyPr vert="horz" wrap="square" lIns="68580" tIns="34290" rIns="68580" bIns="34290" anchor="t"/>
          <a:p>
            <a:pPr eaLnBrk="1" fontAlgn="base" hangingPunct="1">
              <a:buFont typeface="Wingdings" panose="05000000000000000000" pitchFamily="2" charset="2"/>
              <a:buNone/>
            </a:pPr>
            <a:r>
              <a:rPr lang="en-US" altLang="zh-CN" sz="1950" b="1" strike="noStrike" noProof="1" dirty="0">
                <a:solidFill>
                  <a:srgbClr val="0000FF"/>
                </a:solidFill>
              </a:rPr>
              <a:t>1 </a:t>
            </a:r>
            <a:r>
              <a:rPr lang="zh-CN" altLang="en-US" sz="1950" b="1" strike="noStrike" noProof="1" dirty="0">
                <a:solidFill>
                  <a:srgbClr val="0000FF"/>
                </a:solidFill>
              </a:rPr>
              <a:t>类</a:t>
            </a:r>
            <a:r>
              <a:rPr lang="en-US" altLang="zh-CN" sz="1950" b="1" strike="noStrike" noProof="1" dirty="0">
                <a:solidFill>
                  <a:srgbClr val="0000FF"/>
                </a:solidFill>
              </a:rPr>
              <a:t>A</a:t>
            </a:r>
            <a:r>
              <a:rPr lang="zh-CN" altLang="en-US" sz="1950" b="1" strike="noStrike" noProof="1" dirty="0">
                <a:solidFill>
                  <a:srgbClr val="0000FF"/>
                </a:solidFill>
              </a:rPr>
              <a:t>的定义如下：</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Class A{</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int x = 10;</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int f(int x){x = x + 1;return x;}</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zh-CN" altLang="en-US" sz="1950" b="1" strike="noStrike" noProof="1" dirty="0">
                <a:solidFill>
                  <a:srgbClr val="0000FF"/>
                </a:solidFill>
              </a:rPr>
              <a:t>下面代码执行后，函数返回值是（）</a:t>
            </a:r>
            <a:r>
              <a:rPr lang="en-US" altLang="zh-CN" sz="1950" b="1" strike="noStrike" noProof="1" dirty="0">
                <a:solidFill>
                  <a:srgbClr val="0000FF"/>
                </a:solidFill>
              </a:rPr>
              <a:t>,t.x</a:t>
            </a:r>
            <a:r>
              <a:rPr lang="zh-CN" altLang="en-US" sz="1950" b="1" strike="noStrike" noProof="1" dirty="0">
                <a:solidFill>
                  <a:srgbClr val="0000FF"/>
                </a:solidFill>
              </a:rPr>
              <a:t>的值是</a:t>
            </a:r>
            <a:endParaRPr lang="zh-CN" altLang="en-US"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 t = new A(); t.f(20);</a:t>
            </a:r>
            <a:endParaRPr lang="en-US" altLang="zh-CN" sz="1950" b="1" strike="noStrike" noProof="1" dirty="0">
              <a:solidFill>
                <a:srgbClr val="0000FF"/>
              </a:solidFill>
            </a:endParaRPr>
          </a:p>
          <a:p>
            <a:pPr eaLnBrk="1" fontAlgn="base" hangingPunct="1">
              <a:buFont typeface="Wingdings" panose="05000000000000000000" pitchFamily="2" charset="2"/>
              <a:buNone/>
            </a:pP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  11 11 B  21 10    C   11 10    D  10 21</a:t>
            </a:r>
            <a:endParaRPr lang="en-US" altLang="zh-CN" sz="1950" b="1" strike="noStrike" noProof="1" dirty="0">
              <a:solidFill>
                <a:srgbClr val="0000FF"/>
              </a:solidFill>
            </a:endParaRPr>
          </a:p>
        </p:txBody>
      </p:sp>
      <p:sp>
        <p:nvSpPr>
          <p:cNvPr id="7" name="矩形 6"/>
          <p:cNvSpPr/>
          <p:nvPr/>
        </p:nvSpPr>
        <p:spPr>
          <a:xfrm>
            <a:off x="7175500" y="992188"/>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B</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2"/>
          <p:cNvSpPr>
            <a:spLocks noGrp="1"/>
          </p:cNvSpPr>
          <p:nvPr>
            <p:ph type="title"/>
          </p:nvPr>
        </p:nvSpPr>
        <p:spPr/>
        <p:txBody>
          <a:bodyPr wrap="square" lIns="68580" tIns="34290" rIns="68580" bIns="34290" anchor="ctr"/>
          <a:p>
            <a:pPr eaLnBrk="1" hangingPunct="1"/>
            <a:r>
              <a:rPr lang="zh-CN" altLang="en-US" b="1" dirty="0"/>
              <a:t>练习</a:t>
            </a:r>
            <a:endParaRPr lang="zh-CN" altLang="en-US" b="1" dirty="0"/>
          </a:p>
        </p:txBody>
      </p:sp>
      <p:sp>
        <p:nvSpPr>
          <p:cNvPr id="21507" name="Rectangle 3"/>
          <p:cNvSpPr>
            <a:spLocks noGrp="1" noChangeArrowheads="1"/>
          </p:cNvSpPr>
          <p:nvPr>
            <p:ph idx="1"/>
          </p:nvPr>
        </p:nvSpPr>
        <p:spPr>
          <a:xfrm>
            <a:off x="1503363" y="1481138"/>
            <a:ext cx="6172200" cy="3398838"/>
          </a:xfrm>
        </p:spPr>
        <p:txBody>
          <a:bodyPr vert="horz" wrap="square" lIns="68580" tIns="34290" rIns="68580" bIns="34290" numCol="1" rtlCol="0" anchor="t" anchorCtr="0" compatLnSpc="1">
            <a:no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2 </a:t>
            </a:r>
            <a:r>
              <a:rPr kumimoji="0" lang="zh-CN" altLang="en-US" sz="1700" b="1" i="0" u="none" strike="noStrike" kern="1200" cap="none" spc="0" normalizeH="0" baseline="0" noProof="0" dirty="0" smtClean="0">
                <a:ln>
                  <a:noFill/>
                </a:ln>
                <a:solidFill>
                  <a:srgbClr val="0000FF"/>
                </a:solidFill>
                <a:effectLst/>
                <a:uLnTx/>
                <a:uFillTx/>
                <a:latin typeface="+mn-lt"/>
                <a:ea typeface="+mn-ea"/>
                <a:cs typeface="+mn-cs"/>
              </a:rPr>
              <a:t>类</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A</a:t>
            </a:r>
            <a:r>
              <a:rPr kumimoji="0" lang="zh-CN" altLang="en-US" sz="1700" b="1" i="0" u="none" strike="noStrike" kern="1200" cap="none" spc="0" normalizeH="0" baseline="0" noProof="0" dirty="0" smtClean="0">
                <a:ln>
                  <a:noFill/>
                </a:ln>
                <a:solidFill>
                  <a:srgbClr val="0000FF"/>
                </a:solidFill>
                <a:effectLst/>
                <a:uLnTx/>
                <a:uFillTx/>
                <a:latin typeface="+mn-lt"/>
                <a:ea typeface="+mn-ea"/>
                <a:cs typeface="+mn-cs"/>
              </a:rPr>
              <a:t>的定义如下：</a:t>
            </a:r>
            <a:endParaRPr kumimoji="0" lang="zh-CN" altLang="en-US"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Class A{</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x = 10;</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f(</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x,A</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a){</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x = x + 1;</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a.x</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 x;</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this.x</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a.x+x</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return x;}</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1700" b="1" i="0" u="none" strike="noStrike" kern="1200" cap="none" spc="0" normalizeH="0" baseline="0" noProof="0" dirty="0" smtClean="0">
                <a:ln>
                  <a:noFill/>
                </a:ln>
                <a:solidFill>
                  <a:srgbClr val="0000FF"/>
                </a:solidFill>
                <a:effectLst/>
                <a:uLnTx/>
                <a:uFillTx/>
                <a:latin typeface="+mn-lt"/>
                <a:ea typeface="+mn-ea"/>
                <a:cs typeface="+mn-cs"/>
              </a:rPr>
              <a:t>下面代码执行后，函数返回值</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,t1.x,t2.x</a:t>
            </a:r>
            <a:r>
              <a:rPr kumimoji="0" lang="zh-CN" altLang="en-US" sz="1700" b="1" i="0" u="none" strike="noStrike" kern="1200" cap="none" spc="0" normalizeH="0" baseline="0" noProof="0" dirty="0" smtClean="0">
                <a:ln>
                  <a:noFill/>
                </a:ln>
                <a:solidFill>
                  <a:srgbClr val="0000FF"/>
                </a:solidFill>
                <a:effectLst/>
                <a:uLnTx/>
                <a:uFillTx/>
                <a:latin typeface="+mn-lt"/>
                <a:ea typeface="+mn-ea"/>
                <a:cs typeface="+mn-cs"/>
              </a:rPr>
              <a:t>值是</a:t>
            </a:r>
            <a:endParaRPr kumimoji="0" lang="zh-CN" altLang="en-US"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A t1 = new A(); A t2 = new A();t1.f(20,t2);</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A  21 42 21 B  21 21 21    C 21 10 21 D  21 42 10</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p:txBody>
      </p:sp>
      <p:sp>
        <p:nvSpPr>
          <p:cNvPr id="7" name="矩形 6"/>
          <p:cNvSpPr/>
          <p:nvPr/>
        </p:nvSpPr>
        <p:spPr>
          <a:xfrm>
            <a:off x="5556250" y="2032000"/>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A</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p:cNvSpPr>
          <p:nvPr>
            <p:ph type="title"/>
          </p:nvPr>
        </p:nvSpPr>
        <p:spPr/>
        <p:txBody>
          <a:bodyPr wrap="square" lIns="68580" tIns="34290" rIns="68580" bIns="34290" anchor="ctr"/>
          <a:p>
            <a:pPr eaLnBrk="1" hangingPunct="1"/>
            <a:r>
              <a:rPr lang="zh-CN" altLang="en-US" b="1" dirty="0"/>
              <a:t>练习</a:t>
            </a:r>
            <a:endParaRPr lang="zh-CN" altLang="en-US" b="1" dirty="0"/>
          </a:p>
        </p:txBody>
      </p:sp>
      <p:sp>
        <p:nvSpPr>
          <p:cNvPr id="21507" name="Rectangle 3"/>
          <p:cNvSpPr>
            <a:spLocks noGrp="1" noChangeArrowheads="1"/>
          </p:cNvSpPr>
          <p:nvPr>
            <p:ph idx="1"/>
          </p:nvPr>
        </p:nvSpPr>
        <p:spPr>
          <a:xfrm>
            <a:off x="1503363" y="1481138"/>
            <a:ext cx="6172200" cy="3398838"/>
          </a:xfrm>
        </p:spPr>
        <p:txBody>
          <a:bodyPr vert="horz" wrap="square" lIns="68580" tIns="34290" rIns="68580" bIns="34290" numCol="1" rtlCol="0" anchor="t" anchorCtr="0" compatLnSpc="1">
            <a:no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2 </a:t>
            </a:r>
            <a:r>
              <a:rPr kumimoji="0" lang="zh-CN" altLang="en-US" sz="1700" b="1" i="0" u="none" strike="noStrike" kern="1200" cap="none" spc="0" normalizeH="0" baseline="0" noProof="0" dirty="0" smtClean="0">
                <a:ln>
                  <a:noFill/>
                </a:ln>
                <a:solidFill>
                  <a:srgbClr val="0000FF"/>
                </a:solidFill>
                <a:effectLst/>
                <a:uLnTx/>
                <a:uFillTx/>
                <a:latin typeface="+mn-lt"/>
                <a:ea typeface="+mn-ea"/>
                <a:cs typeface="+mn-cs"/>
              </a:rPr>
              <a:t>类</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A</a:t>
            </a:r>
            <a:r>
              <a:rPr kumimoji="0" lang="zh-CN" altLang="en-US" sz="1700" b="1" i="0" u="none" strike="noStrike" kern="1200" cap="none" spc="0" normalizeH="0" baseline="0" noProof="0" dirty="0" smtClean="0">
                <a:ln>
                  <a:noFill/>
                </a:ln>
                <a:solidFill>
                  <a:srgbClr val="0000FF"/>
                </a:solidFill>
                <a:effectLst/>
                <a:uLnTx/>
                <a:uFillTx/>
                <a:latin typeface="+mn-lt"/>
                <a:ea typeface="+mn-ea"/>
                <a:cs typeface="+mn-cs"/>
              </a:rPr>
              <a:t>的定义如下：</a:t>
            </a:r>
            <a:endParaRPr kumimoji="0" lang="zh-CN" altLang="en-US"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Class A{</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x = 10;</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f(</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x,A</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a){</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x = x + 1;</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a.x</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 x;</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this.x</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a:t>
            </a:r>
            <a:r>
              <a:rPr kumimoji="0" lang="en-US" altLang="zh-CN" sz="1700" b="1" i="0" u="none" strike="noStrike" kern="1200" cap="none" spc="0" normalizeH="0" baseline="0" noProof="0" dirty="0" err="1" smtClean="0">
                <a:ln>
                  <a:noFill/>
                </a:ln>
                <a:solidFill>
                  <a:srgbClr val="0000FF"/>
                </a:solidFill>
                <a:effectLst/>
                <a:uLnTx/>
                <a:uFillTx/>
                <a:latin typeface="+mn-lt"/>
                <a:ea typeface="+mn-ea"/>
                <a:cs typeface="+mn-cs"/>
              </a:rPr>
              <a:t>a.x+x</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        return x;}</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1700" b="1" i="0" u="none" strike="noStrike" kern="1200" cap="none" spc="0" normalizeH="0" baseline="0" noProof="0" dirty="0" smtClean="0">
                <a:ln>
                  <a:noFill/>
                </a:ln>
                <a:solidFill>
                  <a:srgbClr val="0000FF"/>
                </a:solidFill>
                <a:effectLst/>
                <a:uLnTx/>
                <a:uFillTx/>
                <a:latin typeface="+mn-lt"/>
                <a:ea typeface="+mn-ea"/>
                <a:cs typeface="+mn-cs"/>
              </a:rPr>
              <a:t>下面代码执行后，函数返回值</a:t>
            </a: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,t1.x,t2.x</a:t>
            </a:r>
            <a:r>
              <a:rPr kumimoji="0" lang="zh-CN" altLang="en-US" sz="1700" b="1" i="0" u="none" strike="noStrike" kern="1200" cap="none" spc="0" normalizeH="0" baseline="0" noProof="0" dirty="0" smtClean="0">
                <a:ln>
                  <a:noFill/>
                </a:ln>
                <a:solidFill>
                  <a:srgbClr val="0000FF"/>
                </a:solidFill>
                <a:effectLst/>
                <a:uLnTx/>
                <a:uFillTx/>
                <a:latin typeface="+mn-lt"/>
                <a:ea typeface="+mn-ea"/>
                <a:cs typeface="+mn-cs"/>
              </a:rPr>
              <a:t>值是</a:t>
            </a:r>
            <a:endParaRPr kumimoji="0" lang="zh-CN" altLang="en-US"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A t1 = new A(); A t2 = new A();t1.f(20,t1);</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700" b="1" i="0" u="none" strike="noStrike" kern="1200" cap="none" spc="0" normalizeH="0" baseline="0" noProof="0" dirty="0" smtClean="0">
                <a:ln>
                  <a:noFill/>
                </a:ln>
                <a:solidFill>
                  <a:srgbClr val="0000FF"/>
                </a:solidFill>
                <a:effectLst/>
                <a:uLnTx/>
                <a:uFillTx/>
                <a:latin typeface="+mn-lt"/>
                <a:ea typeface="+mn-ea"/>
                <a:cs typeface="+mn-cs"/>
              </a:rPr>
              <a:t>A  21 42 21 B  21 21 21    C 21 10 21 D  21 42 10</a:t>
            </a:r>
            <a:endParaRPr kumimoji="0" lang="en-US" altLang="zh-CN" sz="1700" b="1" i="0" u="none" strike="noStrike" kern="1200" cap="none" spc="0" normalizeH="0" baseline="0" noProof="0" dirty="0" smtClean="0">
              <a:ln>
                <a:noFill/>
              </a:ln>
              <a:solidFill>
                <a:srgbClr val="0000FF"/>
              </a:solidFill>
              <a:effectLst/>
              <a:uLnTx/>
              <a:uFillTx/>
              <a:latin typeface="+mn-lt"/>
              <a:ea typeface="+mn-ea"/>
              <a:cs typeface="+mn-cs"/>
            </a:endParaRPr>
          </a:p>
        </p:txBody>
      </p:sp>
      <p:sp>
        <p:nvSpPr>
          <p:cNvPr id="7" name="矩形 6"/>
          <p:cNvSpPr/>
          <p:nvPr/>
        </p:nvSpPr>
        <p:spPr>
          <a:xfrm>
            <a:off x="5556250" y="2032000"/>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D</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16738"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16739" name="Rectangle 2"/>
          <p:cNvSpPr>
            <a:spLocks noGrp="1"/>
          </p:cNvSpPr>
          <p:nvPr>
            <p:ph type="subTitle" idx="1"/>
          </p:nvPr>
        </p:nvSpPr>
        <p:spPr>
          <a:xfrm>
            <a:off x="228600" y="228600"/>
            <a:ext cx="57150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§4.10   </a:t>
            </a:r>
            <a:r>
              <a:rPr lang="zh-CN" altLang="en-US" sz="2800" b="1" kern="1200" dirty="0">
                <a:latin typeface="宋体" panose="02010600030101010101" pitchFamily="2" charset="-122"/>
                <a:ea typeface="+mn-ea"/>
                <a:cs typeface="+mn-cs"/>
                <a:sym typeface="Arial" panose="020B0604020202020204" pitchFamily="34" charset="0"/>
              </a:rPr>
              <a:t>包 </a:t>
            </a:r>
            <a:endParaRPr lang="zh-CN" altLang="en-US" sz="2800" b="1" kern="1200" dirty="0">
              <a:latin typeface="宋体" panose="02010600030101010101" pitchFamily="2" charset="-122"/>
              <a:ea typeface="+mn-ea"/>
              <a:cs typeface="+mn-cs"/>
              <a:sym typeface="Arial" panose="020B0604020202020204" pitchFamily="34" charset="0"/>
            </a:endParaRPr>
          </a:p>
        </p:txBody>
      </p:sp>
      <p:sp>
        <p:nvSpPr>
          <p:cNvPr id="116740" name="Text Box 3"/>
          <p:cNvSpPr txBox="1"/>
          <p:nvPr/>
        </p:nvSpPr>
        <p:spPr>
          <a:xfrm>
            <a:off x="304800" y="914400"/>
            <a:ext cx="8610600" cy="2286000"/>
          </a:xfrm>
          <a:prstGeom prst="rect">
            <a:avLst/>
          </a:prstGeom>
          <a:noFill/>
          <a:ln w="9525">
            <a:noFill/>
          </a:ln>
        </p:spPr>
        <p:txBody>
          <a:bodyPr anchor="t">
            <a:spAutoFit/>
          </a:bodyPr>
          <a:p>
            <a:pPr indent="568325" algn="just">
              <a:spcBef>
                <a:spcPct val="50000"/>
              </a:spcBef>
            </a:pPr>
            <a:r>
              <a:rPr lang="zh-CN" altLang="en-US" sz="3200" b="1" dirty="0">
                <a:latin typeface="宋体" panose="02010600030101010101" pitchFamily="2" charset="-122"/>
                <a:ea typeface="宋体" panose="02010600030101010101" pitchFamily="2" charset="-122"/>
              </a:rPr>
              <a:t>包是</a:t>
            </a:r>
            <a:r>
              <a:rPr lang="en-US" altLang="zh-CN" sz="3200" b="1" dirty="0">
                <a:latin typeface="Times New Roman" panose="02020603050405020304" pitchFamily="18" charset="0"/>
              </a:rPr>
              <a:t>Java</a:t>
            </a:r>
            <a:r>
              <a:rPr lang="zh-CN" altLang="en-US" sz="3200" b="1" dirty="0">
                <a:latin typeface="宋体" panose="02010600030101010101" pitchFamily="2" charset="-122"/>
                <a:ea typeface="宋体" panose="02010600030101010101" pitchFamily="2" charset="-122"/>
              </a:rPr>
              <a:t>语言中有效地管理类的一个机制。</a:t>
            </a:r>
            <a:endParaRPr lang="zh-CN" altLang="en-US" sz="3200" b="1" dirty="0">
              <a:latin typeface="宋体" panose="02010600030101010101" pitchFamily="2" charset="-122"/>
              <a:ea typeface="宋体" panose="02010600030101010101" pitchFamily="2" charset="-122"/>
            </a:endParaRPr>
          </a:p>
          <a:p>
            <a:pPr indent="568325" algn="just">
              <a:spcBef>
                <a:spcPct val="50000"/>
              </a:spcBef>
            </a:pPr>
            <a:r>
              <a:rPr lang="zh-CN" altLang="en-US" sz="3200" b="1" dirty="0">
                <a:latin typeface="宋体" panose="02010600030101010101" pitchFamily="2" charset="-122"/>
                <a:ea typeface="宋体" panose="02010600030101010101" pitchFamily="2" charset="-122"/>
              </a:rPr>
              <a:t>包名的目的是有效的区分名字相同的类。不同</a:t>
            </a:r>
            <a:r>
              <a:rPr lang="en-US" altLang="zh-CN" sz="3200" b="1" dirty="0">
                <a:latin typeface="宋体" panose="02010600030101010101" pitchFamily="2" charset="-122"/>
              </a:rPr>
              <a:t>Java</a:t>
            </a:r>
            <a:r>
              <a:rPr lang="zh-CN" altLang="en-US" sz="3200" b="1" dirty="0">
                <a:latin typeface="宋体" panose="02010600030101010101" pitchFamily="2" charset="-122"/>
                <a:ea typeface="宋体" panose="02010600030101010101" pitchFamily="2" charset="-122"/>
              </a:rPr>
              <a:t>源文件中两个类名字相同时，它们可以通过隶属不同的包来相互区分。 </a:t>
            </a:r>
            <a:endParaRPr lang="en-US" altLang="zh-CN" sz="3200" b="1" dirty="0">
              <a:latin typeface="宋体" panose="02010600030101010101" pitchFamily="2" charset="-122"/>
            </a:endParaRPr>
          </a:p>
        </p:txBody>
      </p:sp>
    </p:spTree>
    <p:custDataLst>
      <p:tags r:id="rId1"/>
    </p:custData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17762"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17763"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§4.10.1   </a:t>
            </a:r>
            <a:r>
              <a:rPr lang="zh-CN" altLang="en-US" b="1" dirty="0">
                <a:latin typeface="宋体" panose="02010600030101010101" pitchFamily="2" charset="-122"/>
              </a:rPr>
              <a:t>包语句</a:t>
            </a:r>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117764" name="Text Box 3"/>
          <p:cNvSpPr txBox="1"/>
          <p:nvPr/>
        </p:nvSpPr>
        <p:spPr>
          <a:xfrm>
            <a:off x="149225" y="844550"/>
            <a:ext cx="8751888" cy="4286250"/>
          </a:xfrm>
          <a:prstGeom prst="rect">
            <a:avLst/>
          </a:prstGeom>
          <a:noFill/>
          <a:ln w="9525">
            <a:noFill/>
          </a:ln>
        </p:spPr>
        <p:txBody>
          <a:bodyPr anchor="t">
            <a:spAutoFit/>
          </a:bodyPr>
          <a:p>
            <a:pPr indent="0" algn="just">
              <a:spcBef>
                <a:spcPct val="10000"/>
              </a:spcBef>
            </a:pPr>
            <a:r>
              <a:rPr lang="zh-CN" altLang="en-US" sz="3200" b="1" dirty="0">
                <a:latin typeface="Times New Roman" panose="02020603050405020304" pitchFamily="18" charset="0"/>
                <a:ea typeface="宋体" panose="02010600030101010101" pitchFamily="2" charset="-122"/>
              </a:rPr>
              <a:t>       通过关键字</a:t>
            </a:r>
            <a:r>
              <a:rPr lang="en-US" altLang="zh-CN" sz="3200" b="1" dirty="0">
                <a:latin typeface="宋体" panose="02010600030101010101" pitchFamily="2" charset="-122"/>
              </a:rPr>
              <a:t>package</a:t>
            </a:r>
            <a:r>
              <a:rPr lang="zh-CN" altLang="en-US" sz="3200" b="1" dirty="0">
                <a:latin typeface="Times New Roman" panose="02020603050405020304" pitchFamily="18" charset="0"/>
                <a:ea typeface="宋体" panose="02010600030101010101" pitchFamily="2" charset="-122"/>
              </a:rPr>
              <a:t>声明包语句。</a:t>
            </a:r>
            <a:endParaRPr lang="zh-CN" altLang="en-US" sz="3200" b="1" dirty="0">
              <a:latin typeface="Times New Roman" panose="02020603050405020304" pitchFamily="18" charset="0"/>
              <a:ea typeface="宋体" panose="02010600030101010101" pitchFamily="2" charset="-122"/>
            </a:endParaRPr>
          </a:p>
          <a:p>
            <a:pPr indent="0" algn="just">
              <a:spcBef>
                <a:spcPct val="10000"/>
              </a:spcBef>
            </a:pPr>
            <a:r>
              <a:rPr lang="en-US" altLang="zh-CN" sz="3200" b="1" dirty="0">
                <a:latin typeface="Times New Roman" panose="02020603050405020304" pitchFamily="18" charset="0"/>
              </a:rPr>
              <a:t>        </a:t>
            </a:r>
            <a:r>
              <a:rPr lang="en-US" altLang="zh-CN" sz="3200" b="1" dirty="0">
                <a:latin typeface="宋体" panose="02010600030101010101" pitchFamily="2" charset="-122"/>
              </a:rPr>
              <a:t>package</a:t>
            </a:r>
            <a:r>
              <a:rPr lang="zh-CN" altLang="en-US" sz="3200" b="1" dirty="0">
                <a:latin typeface="Times New Roman" panose="02020603050405020304" pitchFamily="18" charset="0"/>
                <a:ea typeface="宋体" panose="02010600030101010101" pitchFamily="2" charset="-122"/>
              </a:rPr>
              <a:t>语句作为</a:t>
            </a:r>
            <a:r>
              <a:rPr lang="en-US" altLang="zh-CN" sz="3200" b="1" dirty="0">
                <a:latin typeface="宋体" panose="02010600030101010101" pitchFamily="2" charset="-122"/>
              </a:rPr>
              <a:t>Java</a:t>
            </a:r>
            <a:r>
              <a:rPr lang="zh-CN" altLang="en-US" sz="3200" b="1" dirty="0">
                <a:latin typeface="Times New Roman" panose="02020603050405020304" pitchFamily="18" charset="0"/>
                <a:ea typeface="宋体" panose="02010600030101010101" pitchFamily="2" charset="-122"/>
              </a:rPr>
              <a:t>源文件的第一条语句，为该源文件中声明的类指定包名。</a:t>
            </a:r>
            <a:endParaRPr lang="zh-CN" altLang="en-US" sz="3200" b="1" dirty="0">
              <a:latin typeface="Times New Roman" panose="02020603050405020304" pitchFamily="18" charset="0"/>
              <a:ea typeface="宋体" panose="02010600030101010101" pitchFamily="2" charset="-122"/>
            </a:endParaRPr>
          </a:p>
          <a:p>
            <a:pPr indent="0" algn="just">
              <a:spcBef>
                <a:spcPct val="10000"/>
              </a:spcBef>
            </a:pPr>
            <a:r>
              <a:rPr lang="en-US" altLang="zh-CN" sz="3200" b="1" dirty="0">
                <a:latin typeface="宋体" panose="02010600030101010101" pitchFamily="2" charset="-122"/>
              </a:rPr>
              <a:t> package</a:t>
            </a:r>
            <a:r>
              <a:rPr lang="zh-CN" altLang="en-US" sz="3200" b="1" dirty="0">
                <a:latin typeface="Times New Roman" panose="02020603050405020304" pitchFamily="18" charset="0"/>
                <a:ea typeface="宋体" panose="02010600030101010101" pitchFamily="2" charset="-122"/>
              </a:rPr>
              <a:t>语句的一般格式为：</a:t>
            </a:r>
            <a:endParaRPr lang="zh-CN" altLang="en-US" sz="3200" b="1" dirty="0">
              <a:latin typeface="宋体" panose="02010600030101010101" pitchFamily="2" charset="-122"/>
              <a:ea typeface="宋体" panose="02010600030101010101" pitchFamily="2" charset="-122"/>
            </a:endParaRPr>
          </a:p>
          <a:p>
            <a:pPr indent="0" algn="just">
              <a:spcBef>
                <a:spcPct val="10000"/>
              </a:spcBef>
            </a:pPr>
            <a:r>
              <a:rPr lang="en-US" altLang="zh-CN" sz="3200" b="1" dirty="0">
                <a:latin typeface="宋体" panose="02010600030101010101" pitchFamily="2" charset="-122"/>
              </a:rPr>
              <a:t>     </a:t>
            </a:r>
            <a:r>
              <a:rPr lang="en-US" altLang="zh-CN" sz="2800" b="1" dirty="0">
                <a:solidFill>
                  <a:srgbClr val="0000FF"/>
                </a:solidFill>
                <a:latin typeface="宋体" panose="02010600030101010101" pitchFamily="2" charset="-122"/>
              </a:rPr>
              <a:t>package </a:t>
            </a:r>
            <a:r>
              <a:rPr lang="zh-CN" altLang="en-US" sz="2800" b="1" dirty="0">
                <a:solidFill>
                  <a:srgbClr val="0000FF"/>
                </a:solidFill>
                <a:latin typeface="宋体" panose="02010600030101010101" pitchFamily="2" charset="-122"/>
                <a:ea typeface="宋体" panose="02010600030101010101" pitchFamily="2" charset="-122"/>
              </a:rPr>
              <a:t>包名;</a:t>
            </a:r>
            <a:r>
              <a:rPr lang="zh-CN" altLang="en-US" sz="3200" b="1" dirty="0">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a:p>
            <a:pPr indent="0" algn="just">
              <a:spcBef>
                <a:spcPct val="10000"/>
              </a:spcBef>
            </a:pPr>
            <a:r>
              <a:rPr lang="zh-CN" altLang="en-US" sz="3200" b="1" dirty="0">
                <a:latin typeface="Times New Roman" panose="02020603050405020304" pitchFamily="18" charset="0"/>
                <a:ea typeface="宋体" panose="02010600030101010101" pitchFamily="2" charset="-122"/>
              </a:rPr>
              <a:t>例如：</a:t>
            </a:r>
            <a:endParaRPr lang="zh-CN" altLang="en-US" sz="3200" b="1" dirty="0">
              <a:latin typeface="Times New Roman" panose="02020603050405020304" pitchFamily="18" charset="0"/>
              <a:ea typeface="宋体" panose="02010600030101010101" pitchFamily="2" charset="-122"/>
            </a:endParaRPr>
          </a:p>
          <a:p>
            <a:pPr indent="0" algn="just">
              <a:spcBef>
                <a:spcPct val="10000"/>
              </a:spcBef>
            </a:pPr>
            <a:r>
              <a:rPr lang="zh-CN" altLang="en-US" sz="3200" b="1" dirty="0">
                <a:latin typeface="Times New Roman" panose="02020603050405020304" pitchFamily="18" charset="0"/>
                <a:ea typeface="方正书宋简体" charset="-122"/>
              </a:rPr>
              <a:t> </a:t>
            </a:r>
            <a:r>
              <a:rPr lang="zh-CN" altLang="en-US" sz="3200" b="1" dirty="0">
                <a:latin typeface="宋体" panose="02010600030101010101" pitchFamily="2" charset="-122"/>
                <a:ea typeface="方正书宋简体" charset="-122"/>
              </a:rPr>
              <a:t>   </a:t>
            </a:r>
            <a:r>
              <a:rPr lang="en-US" altLang="zh-CN" sz="2800" b="1" dirty="0">
                <a:solidFill>
                  <a:srgbClr val="0000FF"/>
                </a:solidFill>
                <a:latin typeface="Arial" panose="020B0604020202020204" pitchFamily="34" charset="0"/>
              </a:rPr>
              <a:t>package sunrise;</a:t>
            </a:r>
            <a:endParaRPr lang="en-US" altLang="zh-CN" sz="2800" b="1" dirty="0">
              <a:solidFill>
                <a:srgbClr val="0000FF"/>
              </a:solidFill>
              <a:latin typeface="Arial" panose="020B0604020202020204" pitchFamily="34" charset="0"/>
            </a:endParaRPr>
          </a:p>
          <a:p>
            <a:pPr indent="0" algn="just">
              <a:spcBef>
                <a:spcPct val="10000"/>
              </a:spcBef>
            </a:pPr>
            <a:r>
              <a:rPr lang="en-US" altLang="zh-CN" sz="2800" b="1" dirty="0">
                <a:solidFill>
                  <a:srgbClr val="0000FF"/>
                </a:solidFill>
                <a:latin typeface="Arial" panose="020B0604020202020204" pitchFamily="34" charset="0"/>
                <a:ea typeface="方正书宋简体" charset="-122"/>
              </a:rPr>
              <a:t>          package sun.com.cn;</a:t>
            </a:r>
            <a:r>
              <a:rPr lang="en-US" altLang="zh-CN" sz="3200" b="1" dirty="0">
                <a:latin typeface="宋体" panose="02010600030101010101" pitchFamily="2" charset="-122"/>
              </a:rPr>
              <a:t> </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18786"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18787" name="Rectangle 2"/>
          <p:cNvSpPr>
            <a:spLocks noGrp="1"/>
          </p:cNvSpPr>
          <p:nvPr>
            <p:ph type="subTitle" idx="1"/>
          </p:nvPr>
        </p:nvSpPr>
        <p:spPr>
          <a:xfrm>
            <a:off x="141288" y="185738"/>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§4.10.2   </a:t>
            </a:r>
            <a:r>
              <a:rPr lang="zh-CN" altLang="en-US" b="1" dirty="0">
                <a:latin typeface="宋体" panose="02010600030101010101" pitchFamily="2" charset="-122"/>
              </a:rPr>
              <a:t>有包名的类的存储目录</a:t>
            </a:r>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118788" name="Text Box 3"/>
          <p:cNvSpPr txBox="1"/>
          <p:nvPr/>
        </p:nvSpPr>
        <p:spPr>
          <a:xfrm>
            <a:off x="195263" y="833438"/>
            <a:ext cx="8785225" cy="4252912"/>
          </a:xfrm>
          <a:prstGeom prst="rect">
            <a:avLst/>
          </a:prstGeom>
          <a:noFill/>
          <a:ln w="9525">
            <a:noFill/>
          </a:ln>
        </p:spPr>
        <p:txBody>
          <a:bodyPr anchor="t">
            <a:spAutoFit/>
          </a:bodyPr>
          <a:p>
            <a:pPr indent="0" algn="just">
              <a:spcBef>
                <a:spcPct val="10000"/>
              </a:spcBef>
            </a:pPr>
            <a:r>
              <a:rPr lang="zh-CN" altLang="en-US" sz="3200" b="1" dirty="0">
                <a:latin typeface="Times New Roman" panose="02020603050405020304" pitchFamily="18" charset="0"/>
                <a:ea typeface="方正书宋简体" charset="-122"/>
              </a:rPr>
              <a:t>      </a:t>
            </a:r>
            <a:r>
              <a:rPr lang="zh-CN" altLang="en-US" sz="2800" b="1" dirty="0">
                <a:latin typeface="Times New Roman" panose="02020603050405020304" pitchFamily="18" charset="0"/>
                <a:ea typeface="方正书宋简体" charset="-122"/>
              </a:rPr>
              <a:t>如果一个类有包名，那么就不能在任意位置存放它，否则虚拟机将无法加载这样的类。</a:t>
            </a:r>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a:p>
            <a:pPr indent="0" algn="just">
              <a:spcBef>
                <a:spcPct val="10000"/>
              </a:spcBef>
            </a:pPr>
            <a:r>
              <a:rPr lang="zh-CN" altLang="en-US" sz="2800" b="1" dirty="0">
                <a:latin typeface="Times New Roman" panose="02020603050405020304" pitchFamily="18" charset="0"/>
                <a:ea typeface="宋体" panose="02010600030101010101" pitchFamily="2" charset="-122"/>
              </a:rPr>
              <a:t>     程序如果使用了包语句,例如：</a:t>
            </a:r>
            <a:r>
              <a:rPr lang="en-US" altLang="zh-CN" sz="2800" b="1" dirty="0">
                <a:solidFill>
                  <a:srgbClr val="0000FF"/>
                </a:solidFill>
                <a:latin typeface="宋体" panose="02010600030101010101" pitchFamily="2" charset="-122"/>
              </a:rPr>
              <a:t>package tom.jiafei</a:t>
            </a:r>
            <a:r>
              <a:rPr lang="en-US" altLang="zh-CN" sz="2800" dirty="0">
                <a:solidFill>
                  <a:srgbClr val="0000FF"/>
                </a:solidFill>
                <a:latin typeface="宋体" panose="02010600030101010101" pitchFamily="2" charset="-122"/>
              </a:rPr>
              <a:t>;</a:t>
            </a:r>
            <a:endParaRPr lang="en-US" altLang="zh-CN" sz="2800" dirty="0">
              <a:solidFill>
                <a:srgbClr val="0000FF"/>
              </a:solidFill>
              <a:latin typeface="宋体" panose="02010600030101010101" pitchFamily="2" charset="-122"/>
            </a:endParaRPr>
          </a:p>
          <a:p>
            <a:pPr indent="0" algn="just">
              <a:spcBef>
                <a:spcPct val="10000"/>
              </a:spcBef>
            </a:pPr>
            <a:r>
              <a:rPr lang="zh-CN" altLang="en-US" sz="2800" b="1" dirty="0">
                <a:latin typeface="Times New Roman" panose="02020603050405020304" pitchFamily="18" charset="0"/>
                <a:ea typeface="宋体" panose="02010600030101010101" pitchFamily="2" charset="-122"/>
              </a:rPr>
              <a:t> 那么存储文件的目录结构中必须包含有如下的结构    </a:t>
            </a:r>
            <a:endParaRPr lang="zh-CN" altLang="en-US" sz="2800" b="1" dirty="0">
              <a:latin typeface="Times New Roman" panose="02020603050405020304" pitchFamily="18" charset="0"/>
              <a:ea typeface="宋体" panose="02010600030101010101" pitchFamily="2" charset="-122"/>
            </a:endParaRPr>
          </a:p>
          <a:p>
            <a:pPr indent="0" algn="just">
              <a:spcBef>
                <a:spcPct val="10000"/>
              </a:spcBef>
            </a:pPr>
            <a:r>
              <a:rPr lang="zh-CN" altLang="en-US" sz="2800" b="1" dirty="0">
                <a:latin typeface="Times New Roman" panose="02020603050405020304" pitchFamily="18" charset="0"/>
                <a:ea typeface="宋体" panose="02010600030101010101" pitchFamily="2" charset="-122"/>
              </a:rPr>
              <a:t>   </a:t>
            </a:r>
            <a:r>
              <a:rPr lang="zh-CN" altLang="en-US" sz="2800" b="1" dirty="0">
                <a:solidFill>
                  <a:srgbClr val="0000FF"/>
                </a:solidFill>
                <a:latin typeface="Times New Roman" panose="02020603050405020304" pitchFamily="18" charset="0"/>
                <a:ea typeface="宋体" panose="02010600030101010101" pitchFamily="2" charset="-122"/>
              </a:rPr>
              <a:t>…</a:t>
            </a:r>
            <a:r>
              <a:rPr lang="zh-CN" altLang="en-US" sz="2800" b="1" dirty="0">
                <a:solidFill>
                  <a:srgbClr val="0000FF"/>
                </a:solidFill>
                <a:latin typeface="宋体" panose="02010600030101010101" pitchFamily="2" charset="-122"/>
                <a:ea typeface="宋体" panose="02010600030101010101" pitchFamily="2" charset="-122"/>
              </a:rPr>
              <a:t>\</a:t>
            </a:r>
            <a:r>
              <a:rPr lang="en-US" altLang="zh-CN" sz="2800" b="1" dirty="0">
                <a:solidFill>
                  <a:srgbClr val="0000FF"/>
                </a:solidFill>
                <a:latin typeface="宋体" panose="02010600030101010101" pitchFamily="2" charset="-122"/>
              </a:rPr>
              <a:t>tom\jiafei</a:t>
            </a:r>
            <a:endParaRPr lang="zh-CN" altLang="en-US" sz="2800" b="1" dirty="0">
              <a:solidFill>
                <a:srgbClr val="0000FF"/>
              </a:solidFill>
              <a:latin typeface="宋体" panose="02010600030101010101" pitchFamily="2" charset="-122"/>
              <a:ea typeface="宋体" panose="02010600030101010101" pitchFamily="2" charset="-122"/>
            </a:endParaRPr>
          </a:p>
          <a:p>
            <a:pPr indent="0" algn="just">
              <a:spcBef>
                <a:spcPct val="10000"/>
              </a:spcBef>
            </a:pPr>
            <a:r>
              <a:rPr lang="zh-CN" altLang="en-US" sz="2800" b="1" dirty="0">
                <a:latin typeface="Times New Roman" panose="02020603050405020304" pitchFamily="18" charset="0"/>
                <a:ea typeface="宋体" panose="02010600030101010101" pitchFamily="2" charset="-122"/>
              </a:rPr>
              <a:t> </a:t>
            </a:r>
            <a:r>
              <a:rPr lang="zh-CN" altLang="en-US" sz="2800" b="1" dirty="0">
                <a:solidFill>
                  <a:srgbClr val="FF33CC"/>
                </a:solidFill>
                <a:latin typeface="Times New Roman" panose="02020603050405020304" pitchFamily="18" charset="0"/>
                <a:ea typeface="宋体" panose="02010600030101010101" pitchFamily="2" charset="-122"/>
              </a:rPr>
              <a:t>如：</a:t>
            </a:r>
            <a:endParaRPr lang="zh-CN" altLang="en-US" sz="2800" b="1" dirty="0">
              <a:solidFill>
                <a:srgbClr val="FF33CC"/>
              </a:solidFill>
              <a:latin typeface="Times New Roman" panose="02020603050405020304" pitchFamily="18" charset="0"/>
              <a:ea typeface="宋体" panose="02010600030101010101" pitchFamily="2" charset="-122"/>
            </a:endParaRPr>
          </a:p>
          <a:p>
            <a:pPr indent="0" algn="just">
              <a:spcBef>
                <a:spcPct val="10000"/>
              </a:spcBef>
            </a:pPr>
            <a:r>
              <a:rPr lang="en-US" altLang="zh-CN" sz="2800" b="1" dirty="0">
                <a:solidFill>
                  <a:srgbClr val="0000FF"/>
                </a:solidFill>
                <a:latin typeface="宋体" panose="02010600030101010101" pitchFamily="2" charset="-122"/>
              </a:rPr>
              <a:t>  c:\1000\tom\jiafei</a:t>
            </a:r>
            <a:endParaRPr lang="en-US" altLang="zh-CN" sz="2800" b="1" dirty="0">
              <a:solidFill>
                <a:srgbClr val="0000FF"/>
              </a:solidFill>
              <a:latin typeface="宋体" panose="02010600030101010101" pitchFamily="2" charset="-122"/>
            </a:endParaRPr>
          </a:p>
          <a:p>
            <a:pPr indent="0" algn="just">
              <a:spcBef>
                <a:spcPct val="10000"/>
              </a:spcBef>
            </a:pPr>
            <a:r>
              <a:rPr lang="zh-CN" altLang="en-US" sz="2800" b="1" dirty="0">
                <a:latin typeface="宋体" panose="02010600030101010101" pitchFamily="2" charset="-122"/>
                <a:ea typeface="宋体" panose="02010600030101010101" pitchFamily="2" charset="-122"/>
              </a:rPr>
              <a:t> 并且要将源文件编译得到的类的字节码文件保存在目录</a:t>
            </a:r>
            <a:r>
              <a:rPr lang="en-US" altLang="zh-CN" sz="2800" b="1" dirty="0">
                <a:latin typeface="Times New Roman" panose="02020603050405020304" pitchFamily="18" charset="0"/>
              </a:rPr>
              <a:t>c:\1000\tom\jiafei</a:t>
            </a:r>
            <a:r>
              <a:rPr lang="zh-CN" altLang="en-US" sz="2800" b="1" dirty="0">
                <a:latin typeface="宋体" panose="02010600030101010101" pitchFamily="2" charset="-122"/>
                <a:ea typeface="宋体" panose="02010600030101010101" pitchFamily="2" charset="-122"/>
              </a:rPr>
              <a:t>中（源文件可以任意存放）。</a:t>
            </a:r>
            <a:endParaRPr lang="zh-CN" altLang="en-US" sz="2800" b="1"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19810"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19811"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§4.10.3   </a:t>
            </a:r>
            <a:r>
              <a:rPr lang="zh-CN" altLang="en-US" b="1" dirty="0">
                <a:latin typeface="宋体" panose="02010600030101010101" pitchFamily="2" charset="-122"/>
              </a:rPr>
              <a:t>运行有包名的主类 </a:t>
            </a:r>
            <a:endParaRPr lang="zh-CN" altLang="en-US" b="1" dirty="0">
              <a:latin typeface="宋体" panose="02010600030101010101" pitchFamily="2" charset="-122"/>
            </a:endParaRPr>
          </a:p>
        </p:txBody>
      </p:sp>
      <p:sp>
        <p:nvSpPr>
          <p:cNvPr id="119812" name="Text Box 3"/>
          <p:cNvSpPr txBox="1"/>
          <p:nvPr/>
        </p:nvSpPr>
        <p:spPr>
          <a:xfrm>
            <a:off x="166688" y="874713"/>
            <a:ext cx="8818562" cy="3081337"/>
          </a:xfrm>
          <a:prstGeom prst="rect">
            <a:avLst/>
          </a:prstGeom>
          <a:noFill/>
          <a:ln w="9525">
            <a:noFill/>
          </a:ln>
        </p:spPr>
        <p:txBody>
          <a:bodyPr anchor="t">
            <a:spAutoFit/>
          </a:bodyPr>
          <a:p>
            <a:pPr indent="0" algn="just"/>
            <a:r>
              <a:rPr lang="zh-CN" altLang="en-US" sz="2800" b="1" dirty="0">
                <a:latin typeface="Times New Roman" panose="02020603050405020304" pitchFamily="18" charset="0"/>
                <a:ea typeface="宋体" panose="02010600030101010101" pitchFamily="2" charset="-122"/>
              </a:rPr>
              <a:t>       如果主类的包名是</a:t>
            </a:r>
            <a:r>
              <a:rPr lang="en-US" altLang="zh-CN" sz="2800" b="1" dirty="0">
                <a:solidFill>
                  <a:srgbClr val="0000FF"/>
                </a:solidFill>
                <a:latin typeface="Times New Roman" panose="02020603050405020304" pitchFamily="18" charset="0"/>
              </a:rPr>
              <a:t>tom.jiafei</a:t>
            </a:r>
            <a:r>
              <a:rPr lang="en-US" altLang="zh-CN" sz="2800" b="1" dirty="0">
                <a:latin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rPr>
              <a:t>那么主类的字节码一定存放在</a:t>
            </a:r>
            <a:r>
              <a:rPr lang="zh-CN" altLang="en-US" sz="2800" b="1" dirty="0">
                <a:solidFill>
                  <a:srgbClr val="0000FF"/>
                </a:solidFill>
                <a:latin typeface="Times New Roman" panose="02020603050405020304" pitchFamily="18" charset="0"/>
                <a:ea typeface="宋体" panose="02010600030101010101" pitchFamily="2" charset="-122"/>
              </a:rPr>
              <a:t>…\</a:t>
            </a:r>
            <a:r>
              <a:rPr lang="en-US" altLang="zh-CN" sz="2800" b="1" dirty="0">
                <a:solidFill>
                  <a:srgbClr val="0000FF"/>
                </a:solidFill>
                <a:latin typeface="Times New Roman" panose="02020603050405020304" pitchFamily="18" charset="0"/>
              </a:rPr>
              <a:t>tom\jiefei</a:t>
            </a:r>
            <a:r>
              <a:rPr lang="zh-CN" altLang="en-US" sz="2800" b="1" dirty="0">
                <a:latin typeface="Times New Roman" panose="02020603050405020304" pitchFamily="18" charset="0"/>
                <a:ea typeface="宋体" panose="02010600030101010101" pitchFamily="2" charset="-122"/>
              </a:rPr>
              <a:t>目录中，运行时必须到</a:t>
            </a:r>
            <a:r>
              <a:rPr lang="en-US" altLang="zh-CN" sz="2800" b="1" dirty="0">
                <a:solidFill>
                  <a:srgbClr val="0000FF"/>
                </a:solidFill>
                <a:latin typeface="Times New Roman" panose="02020603050405020304" pitchFamily="18" charset="0"/>
              </a:rPr>
              <a:t>tom\jiefei</a:t>
            </a:r>
            <a:r>
              <a:rPr lang="zh-CN" altLang="en-US" sz="2800" b="1" dirty="0">
                <a:latin typeface="Times New Roman" panose="02020603050405020304" pitchFamily="18" charset="0"/>
                <a:ea typeface="宋体" panose="02010600030101010101" pitchFamily="2" charset="-122"/>
              </a:rPr>
              <a:t>的上一层（即</a:t>
            </a:r>
            <a:r>
              <a:rPr lang="en-US" altLang="zh-CN" sz="2800" b="1" dirty="0">
                <a:latin typeface="Times New Roman" panose="02020603050405020304" pitchFamily="18" charset="0"/>
              </a:rPr>
              <a:t>tom</a:t>
            </a:r>
            <a:r>
              <a:rPr lang="zh-CN" altLang="en-US" sz="2800" b="1" dirty="0">
                <a:latin typeface="Times New Roman" panose="02020603050405020304" pitchFamily="18" charset="0"/>
                <a:ea typeface="宋体" panose="02010600030101010101" pitchFamily="2" charset="-122"/>
              </a:rPr>
              <a:t>的父目录）目录中去运行主类。</a:t>
            </a:r>
            <a:endParaRPr lang="zh-CN" altLang="en-US" sz="2800" b="1" dirty="0">
              <a:latin typeface="Times New Roman" panose="02020603050405020304" pitchFamily="18" charset="0"/>
              <a:ea typeface="宋体" panose="02010600030101010101" pitchFamily="2" charset="-122"/>
            </a:endParaRPr>
          </a:p>
          <a:p>
            <a:pPr indent="0" algn="just"/>
            <a:r>
              <a:rPr lang="zh-CN" altLang="en-US" sz="2800" b="1" dirty="0">
                <a:latin typeface="Times New Roman" panose="02020603050405020304" pitchFamily="18" charset="0"/>
                <a:ea typeface="宋体" panose="02010600030101010101" pitchFamily="2" charset="-122"/>
              </a:rPr>
              <a:t>       假设</a:t>
            </a:r>
            <a:r>
              <a:rPr lang="en-US" altLang="zh-CN" sz="2800" b="1" dirty="0">
                <a:solidFill>
                  <a:srgbClr val="0000FF"/>
                </a:solidFill>
                <a:latin typeface="Times New Roman" panose="02020603050405020304" pitchFamily="18" charset="0"/>
              </a:rPr>
              <a:t>tom\jiefei</a:t>
            </a:r>
            <a:r>
              <a:rPr lang="zh-CN" altLang="en-US" sz="2800" b="1" dirty="0">
                <a:latin typeface="Times New Roman" panose="02020603050405020304" pitchFamily="18" charset="0"/>
                <a:ea typeface="宋体" panose="02010600030101010101" pitchFamily="2" charset="-122"/>
              </a:rPr>
              <a:t>的上一层目录是1000，那么，必须如下格式来运行：</a:t>
            </a:r>
            <a:endParaRPr lang="zh-CN" altLang="en-US" sz="2800" b="1" dirty="0">
              <a:latin typeface="Times New Roman" panose="02020603050405020304" pitchFamily="18" charset="0"/>
              <a:ea typeface="宋体" panose="02010600030101010101" pitchFamily="2" charset="-122"/>
            </a:endParaRPr>
          </a:p>
          <a:p>
            <a:pPr indent="0" algn="just"/>
            <a:r>
              <a:rPr lang="en-US" altLang="zh-CN" sz="2800" b="1" dirty="0">
                <a:solidFill>
                  <a:srgbClr val="0000FF"/>
                </a:solidFill>
                <a:latin typeface="宋体" panose="02010600030101010101" pitchFamily="2" charset="-122"/>
              </a:rPr>
              <a:t>  C:\1000\java tom.jiafei.</a:t>
            </a:r>
            <a:r>
              <a:rPr lang="zh-CN" altLang="en-US" sz="2800" b="1" dirty="0">
                <a:solidFill>
                  <a:srgbClr val="0000FF"/>
                </a:solidFill>
                <a:latin typeface="宋体" panose="02010600030101010101" pitchFamily="2" charset="-122"/>
                <a:ea typeface="宋体" panose="02010600030101010101" pitchFamily="2" charset="-122"/>
              </a:rPr>
              <a:t>主类名</a:t>
            </a:r>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a:p>
            <a:pPr indent="0" algn="just"/>
            <a:r>
              <a:rPr lang="zh-CN" altLang="en-US" sz="2800" b="1" dirty="0">
                <a:latin typeface="宋体" panose="02010600030101010101" pitchFamily="2" charset="-122"/>
                <a:ea typeface="宋体" panose="02010600030101010101" pitchFamily="2" charset="-122"/>
              </a:rPr>
              <a:t> </a:t>
            </a:r>
            <a:endParaRPr lang="zh-CN" altLang="en-US" sz="2800" b="1" dirty="0">
              <a:solidFill>
                <a:srgbClr val="FF0000"/>
              </a:solidFill>
              <a:latin typeface="宋体" panose="02010600030101010101" pitchFamily="2" charset="-122"/>
              <a:ea typeface="宋体" panose="02010600030101010101" pitchFamily="2" charset="-122"/>
            </a:endParaRPr>
          </a:p>
        </p:txBody>
      </p:sp>
      <p:sp>
        <p:nvSpPr>
          <p:cNvPr id="119813" name="Text Box 5"/>
          <p:cNvSpPr txBox="1"/>
          <p:nvPr/>
        </p:nvSpPr>
        <p:spPr>
          <a:xfrm>
            <a:off x="381000" y="3886200"/>
            <a:ext cx="3941763" cy="1384300"/>
          </a:xfrm>
          <a:prstGeom prst="rect">
            <a:avLst/>
          </a:prstGeom>
          <a:noFill/>
          <a:ln w="9525">
            <a:noFill/>
          </a:ln>
        </p:spPr>
        <p:txBody>
          <a:bodyPr anchor="t">
            <a:spAutoFit/>
          </a:bodyPr>
          <a:p>
            <a:pPr indent="0" algn="just"/>
            <a:r>
              <a:rPr lang="zh-CN" altLang="en-US" sz="2800" b="1" dirty="0">
                <a:solidFill>
                  <a:srgbClr val="FF0000"/>
                </a:solidFill>
                <a:latin typeface="仿宋_GB2312" pitchFamily="49" charset="-122"/>
                <a:ea typeface="仿宋_GB2312" pitchFamily="49" charset="-122"/>
              </a:rPr>
              <a:t>注：主类名是：</a:t>
            </a:r>
            <a:r>
              <a:rPr lang="zh-CN" altLang="en-US" sz="2800" b="1" dirty="0">
                <a:solidFill>
                  <a:srgbClr val="FF0000"/>
                </a:solidFill>
                <a:latin typeface="Times New Roman" panose="02020603050405020304" pitchFamily="18" charset="0"/>
                <a:ea typeface="仿宋_GB2312" pitchFamily="49" charset="-122"/>
              </a:rPr>
              <a:t>“</a:t>
            </a:r>
            <a:r>
              <a:rPr lang="zh-CN" altLang="en-US" sz="2800" b="1" dirty="0">
                <a:solidFill>
                  <a:srgbClr val="FF0000"/>
                </a:solidFill>
                <a:latin typeface="仿宋_GB2312" pitchFamily="49" charset="-122"/>
                <a:ea typeface="仿宋_GB2312" pitchFamily="49" charset="-122"/>
              </a:rPr>
              <a:t>包名.主类名</a:t>
            </a:r>
            <a:r>
              <a:rPr lang="zh-CN" altLang="en-US" sz="2800" b="1" dirty="0">
                <a:solidFill>
                  <a:srgbClr val="FF0000"/>
                </a:solidFill>
                <a:latin typeface="Times New Roman" panose="02020603050405020304" pitchFamily="18" charset="0"/>
                <a:ea typeface="仿宋_GB2312" pitchFamily="49" charset="-122"/>
              </a:rPr>
              <a:t>”</a:t>
            </a:r>
            <a:endParaRPr lang="zh-CN" altLang="en-US" sz="2800" b="1" dirty="0">
              <a:solidFill>
                <a:srgbClr val="FF0000"/>
              </a:solidFill>
              <a:latin typeface="仿宋_GB2312" pitchFamily="49" charset="-122"/>
              <a:ea typeface="仿宋_GB2312" pitchFamily="49" charset="-122"/>
            </a:endParaRPr>
          </a:p>
          <a:p>
            <a:pPr indent="0" algn="just"/>
            <a:r>
              <a:rPr lang="en-US" altLang="zh-CN" sz="2800" b="1" dirty="0">
                <a:solidFill>
                  <a:srgbClr val="FF0000"/>
                </a:solidFill>
                <a:latin typeface="宋体" panose="02010600030101010101" pitchFamily="2" charset="-122"/>
                <a:hlinkClick r:id="rId1"/>
              </a:rPr>
              <a:t> </a:t>
            </a:r>
            <a:endParaRPr lang="zh-CN" altLang="en-US" sz="2800" b="1" dirty="0">
              <a:solidFill>
                <a:srgbClr val="FF0000"/>
              </a:solidFill>
              <a:latin typeface="宋体" panose="02010600030101010101" pitchFamily="2" charset="-122"/>
              <a:ea typeface="宋体" panose="02010600030101010101" pitchFamily="2" charset="-122"/>
            </a:endParaRPr>
          </a:p>
        </p:txBody>
      </p:sp>
    </p:spTree>
    <p:custDataLst>
      <p:tags r:id="rId2"/>
    </p:custData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日期占位符 1"/>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0834" name="页脚占位符 2"/>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0835" name="矩形 3"/>
          <p:cNvSpPr/>
          <p:nvPr/>
        </p:nvSpPr>
        <p:spPr>
          <a:xfrm>
            <a:off x="468313" y="260350"/>
            <a:ext cx="4572000" cy="1200150"/>
          </a:xfrm>
          <a:prstGeom prst="rect">
            <a:avLst/>
          </a:prstGeom>
          <a:noFill/>
          <a:ln w="9525">
            <a:noFill/>
          </a:ln>
        </p:spPr>
        <p:txBody>
          <a:bodyPr anchor="t">
            <a:spAutoFit/>
          </a:bodyPr>
          <a:p>
            <a:pPr indent="0" algn="just"/>
            <a:r>
              <a:rPr lang="zh-CN" altLang="en-US" b="1" dirty="0">
                <a:solidFill>
                  <a:srgbClr val="FF0000"/>
                </a:solidFill>
                <a:latin typeface="宋体" panose="02010600030101010101" pitchFamily="2" charset="-122"/>
                <a:ea typeface="宋体" panose="02010600030101010101" pitchFamily="2" charset="-122"/>
              </a:rPr>
              <a:t>例4-12  </a:t>
            </a:r>
            <a:endParaRPr lang="zh-CN" altLang="en-US" b="1" dirty="0">
              <a:solidFill>
                <a:srgbClr val="FF0000"/>
              </a:solidFill>
              <a:latin typeface="宋体" panose="02010600030101010101" pitchFamily="2" charset="-122"/>
              <a:ea typeface="宋体" panose="02010600030101010101" pitchFamily="2" charset="-122"/>
            </a:endParaRPr>
          </a:p>
          <a:p>
            <a:pPr indent="0" algn="just"/>
            <a:r>
              <a:rPr lang="zh-CN" altLang="en-US" b="1" dirty="0">
                <a:solidFill>
                  <a:srgbClr val="FF0000"/>
                </a:solidFill>
                <a:latin typeface="宋体" panose="02010600030101010101" pitchFamily="2" charset="-122"/>
                <a:ea typeface="宋体" panose="02010600030101010101" pitchFamily="2" charset="-122"/>
              </a:rPr>
              <a:t> </a:t>
            </a:r>
            <a:r>
              <a:rPr lang="en-US" altLang="zh-CN" b="1" dirty="0">
                <a:solidFill>
                  <a:srgbClr val="FF0000"/>
                </a:solidFill>
                <a:latin typeface="Times New Roman" panose="02020603050405020304" pitchFamily="18" charset="0"/>
                <a:hlinkClick r:id="rId1" action="ppaction://hlinkfile"/>
              </a:rPr>
              <a:t>Student.java</a:t>
            </a:r>
            <a:r>
              <a:rPr lang="en-US" altLang="zh-CN" b="1" dirty="0">
                <a:solidFill>
                  <a:srgbClr val="FF0000"/>
                </a:solidFill>
                <a:latin typeface="Times New Roman" panose="02020603050405020304" pitchFamily="18" charset="0"/>
              </a:rPr>
              <a:t>,</a:t>
            </a:r>
            <a:r>
              <a:rPr lang="en-US" altLang="zh-CN" b="1" dirty="0">
                <a:solidFill>
                  <a:srgbClr val="FF0000"/>
                </a:solidFill>
                <a:latin typeface="宋体" panose="02010600030101010101" pitchFamily="2" charset="-122"/>
              </a:rPr>
              <a:t>   </a:t>
            </a:r>
            <a:endParaRPr lang="en-US" altLang="zh-CN" b="1" dirty="0">
              <a:solidFill>
                <a:srgbClr val="FF0000"/>
              </a:solidFill>
              <a:latin typeface="宋体" panose="02010600030101010101" pitchFamily="2" charset="-122"/>
            </a:endParaRPr>
          </a:p>
          <a:p>
            <a:pPr indent="0" algn="just"/>
            <a:r>
              <a:rPr lang="en-US" altLang="zh-CN" b="1" dirty="0">
                <a:solidFill>
                  <a:srgbClr val="FF0000"/>
                </a:solidFill>
                <a:latin typeface="宋体" panose="02010600030101010101" pitchFamily="2" charset="-122"/>
              </a:rPr>
              <a:t> </a:t>
            </a:r>
            <a:r>
              <a:rPr lang="en-US" altLang="zh-CN" b="1" dirty="0">
                <a:solidFill>
                  <a:srgbClr val="FF0000"/>
                </a:solidFill>
                <a:latin typeface="Times New Roman" panose="02020603050405020304" pitchFamily="18" charset="0"/>
                <a:hlinkClick r:id="rId2" action="ppaction://hlinkfile"/>
              </a:rPr>
              <a:t>Example4_12.java</a:t>
            </a:r>
            <a:endParaRPr lang="zh-CN" altLang="en-US" dirty="0">
              <a:latin typeface="Times New Roman" panose="02020603050405020304" pitchFamily="18" charset="0"/>
              <a:ea typeface="宋体" panose="02010600030101010101" pitchFamily="2" charset="-122"/>
            </a:endParaRPr>
          </a:p>
        </p:txBody>
      </p:sp>
      <p:sp>
        <p:nvSpPr>
          <p:cNvPr id="120836" name="矩形 5"/>
          <p:cNvSpPr/>
          <p:nvPr/>
        </p:nvSpPr>
        <p:spPr>
          <a:xfrm>
            <a:off x="4427538" y="428625"/>
            <a:ext cx="3816350" cy="1200150"/>
          </a:xfrm>
          <a:prstGeom prst="rect">
            <a:avLst/>
          </a:prstGeom>
          <a:noFill/>
          <a:ln w="9525">
            <a:noFill/>
          </a:ln>
        </p:spPr>
        <p:txBody>
          <a:bodyPr anchor="t">
            <a:spAutoFit/>
          </a:bodyPr>
          <a:p>
            <a:pPr indent="0"/>
            <a:r>
              <a:rPr lang="zh-CN" altLang="zh-CN" dirty="0">
                <a:latin typeface="Times New Roman" panose="02020603050405020304" pitchFamily="18" charset="0"/>
                <a:ea typeface="宋体" panose="02010600030101010101" pitchFamily="2" charset="-122"/>
              </a:rPr>
              <a:t>例</a:t>
            </a:r>
            <a:r>
              <a:rPr lang="en-US" altLang="zh-CN" dirty="0">
                <a:latin typeface="Times New Roman" panose="02020603050405020304" pitchFamily="18" charset="0"/>
              </a:rPr>
              <a:t>4-12</a:t>
            </a:r>
            <a:r>
              <a:rPr lang="zh-CN" altLang="zh-CN" dirty="0">
                <a:latin typeface="Times New Roman" panose="02020603050405020304" pitchFamily="18" charset="0"/>
                <a:ea typeface="宋体" panose="02010600030101010101" pitchFamily="2" charset="-122"/>
              </a:rPr>
              <a:t>中的</a:t>
            </a:r>
            <a:r>
              <a:rPr lang="en-US" altLang="zh-CN" dirty="0">
                <a:latin typeface="Times New Roman" panose="02020603050405020304" pitchFamily="18" charset="0"/>
              </a:rPr>
              <a:t>Student.java</a:t>
            </a:r>
            <a:r>
              <a:rPr lang="zh-CN" altLang="zh-CN"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rPr>
              <a:t>Example4_12.java</a:t>
            </a:r>
            <a:r>
              <a:rPr lang="zh-CN" altLang="zh-CN" dirty="0">
                <a:latin typeface="Times New Roman" panose="02020603050405020304" pitchFamily="18" charset="0"/>
                <a:ea typeface="宋体" panose="02010600030101010101" pitchFamily="2" charset="-122"/>
              </a:rPr>
              <a:t>使用了包语句</a:t>
            </a:r>
            <a:endParaRPr lang="zh-CN" altLang="en-US" dirty="0">
              <a:latin typeface="Times New Roman" panose="02020603050405020304" pitchFamily="18" charset="0"/>
              <a:ea typeface="宋体" panose="02010600030101010101" pitchFamily="2" charset="-122"/>
            </a:endParaRPr>
          </a:p>
        </p:txBody>
      </p:sp>
      <p:sp>
        <p:nvSpPr>
          <p:cNvPr id="120837" name="矩形 6"/>
          <p:cNvSpPr/>
          <p:nvPr/>
        </p:nvSpPr>
        <p:spPr>
          <a:xfrm>
            <a:off x="792163" y="1860550"/>
            <a:ext cx="7272337" cy="1200150"/>
          </a:xfrm>
          <a:prstGeom prst="rect">
            <a:avLst/>
          </a:prstGeom>
          <a:noFill/>
          <a:ln w="9525">
            <a:noFill/>
          </a:ln>
        </p:spPr>
        <p:txBody>
          <a:bodyPr anchor="t">
            <a:spAutoFit/>
          </a:bodyPr>
          <a:p>
            <a:pPr indent="0"/>
            <a:r>
              <a:rPr lang="zh-CN" altLang="zh-CN" dirty="0">
                <a:latin typeface="Times New Roman" panose="02020603050405020304" pitchFamily="18" charset="0"/>
                <a:ea typeface="宋体" panose="02010600030101010101" pitchFamily="2" charset="-122"/>
              </a:rPr>
              <a:t>由于</a:t>
            </a:r>
            <a:r>
              <a:rPr lang="en-US" altLang="zh-CN" dirty="0">
                <a:latin typeface="Times New Roman" panose="02020603050405020304" pitchFamily="18" charset="0"/>
              </a:rPr>
              <a:t>Example4_12.java</a:t>
            </a:r>
            <a:r>
              <a:rPr lang="zh-CN" altLang="zh-CN" dirty="0">
                <a:latin typeface="Times New Roman" panose="02020603050405020304" pitchFamily="18" charset="0"/>
                <a:ea typeface="宋体" panose="02010600030101010101" pitchFamily="2" charset="-122"/>
              </a:rPr>
              <a:t>用到了同一包中的</a:t>
            </a:r>
            <a:r>
              <a:rPr lang="en-US" altLang="zh-CN" dirty="0">
                <a:latin typeface="Times New Roman" panose="02020603050405020304" pitchFamily="18" charset="0"/>
              </a:rPr>
              <a:t>Student</a:t>
            </a:r>
            <a:r>
              <a:rPr lang="zh-CN" altLang="zh-CN" dirty="0">
                <a:latin typeface="Times New Roman" panose="02020603050405020304" pitchFamily="18" charset="0"/>
                <a:ea typeface="宋体" panose="02010600030101010101" pitchFamily="2" charset="-122"/>
              </a:rPr>
              <a:t>类，所以在编译</a:t>
            </a:r>
            <a:r>
              <a:rPr lang="en-US" altLang="zh-CN" dirty="0">
                <a:latin typeface="Times New Roman" panose="02020603050405020304" pitchFamily="18" charset="0"/>
              </a:rPr>
              <a:t>Example4_12.java</a:t>
            </a:r>
            <a:r>
              <a:rPr lang="zh-CN" altLang="zh-CN" dirty="0">
                <a:latin typeface="Times New Roman" panose="02020603050405020304" pitchFamily="18" charset="0"/>
                <a:ea typeface="宋体" panose="02010600030101010101" pitchFamily="2" charset="-122"/>
              </a:rPr>
              <a:t>时，需在包的上一层目录使用</a:t>
            </a:r>
            <a:r>
              <a:rPr lang="en-US" altLang="zh-CN" dirty="0">
                <a:latin typeface="Times New Roman" panose="02020603050405020304" pitchFamily="18" charset="0"/>
              </a:rPr>
              <a:t>javac</a:t>
            </a:r>
            <a:r>
              <a:rPr lang="zh-CN" altLang="zh-CN" dirty="0">
                <a:latin typeface="Times New Roman" panose="02020603050405020304" pitchFamily="18" charset="0"/>
                <a:ea typeface="宋体" panose="02010600030101010101" pitchFamily="2" charset="-122"/>
              </a:rPr>
              <a:t>来编译</a:t>
            </a:r>
            <a:r>
              <a:rPr lang="en-US" altLang="zh-CN" dirty="0">
                <a:latin typeface="Times New Roman" panose="02020603050405020304" pitchFamily="18" charset="0"/>
              </a:rPr>
              <a:t>Example4_12.java.</a:t>
            </a:r>
            <a:endParaRPr lang="zh-CN" altLang="en-US" dirty="0">
              <a:latin typeface="Times New Roman" panose="02020603050405020304" pitchFamily="18" charset="0"/>
              <a:ea typeface="宋体" panose="02010600030101010101" pitchFamily="2" charset="-122"/>
            </a:endParaRPr>
          </a:p>
        </p:txBody>
      </p:sp>
      <p:graphicFrame>
        <p:nvGraphicFramePr>
          <p:cNvPr id="120838" name="对象 7"/>
          <p:cNvGraphicFramePr>
            <a:graphicFrameLocks noChangeAspect="1"/>
          </p:cNvGraphicFramePr>
          <p:nvPr/>
        </p:nvGraphicFramePr>
        <p:xfrm>
          <a:off x="1931988" y="3094038"/>
          <a:ext cx="4419600" cy="3067050"/>
        </p:xfrm>
        <a:graphic>
          <a:graphicData uri="http://schemas.openxmlformats.org/presentationml/2006/ole">
            <mc:AlternateContent xmlns:mc="http://schemas.openxmlformats.org/markup-compatibility/2006">
              <mc:Choice xmlns:v="urn:schemas-microsoft-com:vml" Requires="v">
                <p:oleObj spid="_x0000_s3093" name="" r:id="rId3" imgW="3733800" imgH="2143125" progId="PBrush">
                  <p:embed/>
                </p:oleObj>
              </mc:Choice>
              <mc:Fallback>
                <p:oleObj name="" r:id="rId3" imgW="3733800" imgH="2143125" progId="PBrush">
                  <p:embed/>
                  <p:pic>
                    <p:nvPicPr>
                      <p:cNvPr id="0" name="图片 3092"/>
                      <p:cNvPicPr/>
                      <p:nvPr/>
                    </p:nvPicPr>
                    <p:blipFill>
                      <a:blip r:embed="rId4"/>
                      <a:stretch>
                        <a:fillRect/>
                      </a:stretch>
                    </p:blipFill>
                    <p:spPr>
                      <a:xfrm>
                        <a:off x="1931988" y="3094038"/>
                        <a:ext cx="4419600" cy="3067050"/>
                      </a:xfrm>
                      <a:prstGeom prst="rect">
                        <a:avLst/>
                      </a:prstGeom>
                      <a:noFill/>
                      <a:ln w="38100">
                        <a:noFill/>
                        <a:miter/>
                      </a:ln>
                    </p:spPr>
                  </p:pic>
                </p:oleObj>
              </mc:Fallback>
            </mc:AlternateContent>
          </a:graphicData>
        </a:graphic>
      </p:graphicFrame>
    </p:spTree>
    <p:custDataLst>
      <p:tags r:id="rId5"/>
    </p:custData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日期占位符 1"/>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1858" name="页脚占位符 2"/>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1859" name="矩形 3"/>
          <p:cNvSpPr/>
          <p:nvPr/>
        </p:nvSpPr>
        <p:spPr>
          <a:xfrm>
            <a:off x="12700" y="0"/>
            <a:ext cx="8712200" cy="6740525"/>
          </a:xfrm>
          <a:prstGeom prst="rect">
            <a:avLst/>
          </a:prstGeom>
          <a:noFill/>
          <a:ln w="9525">
            <a:noFill/>
          </a:ln>
        </p:spPr>
        <p:txBody>
          <a:bodyPr anchor="t">
            <a:spAutoFit/>
          </a:bodyPr>
          <a:p>
            <a:pPr indent="0"/>
            <a:r>
              <a:rPr lang="en-US" altLang="zh-CN" b="1" dirty="0">
                <a:latin typeface="Times New Roman" panose="02020603050405020304" pitchFamily="18" charset="0"/>
              </a:rPr>
              <a:t>1</a:t>
            </a:r>
            <a:r>
              <a:rPr lang="zh-CN" altLang="zh-CN" b="1" dirty="0">
                <a:latin typeface="Times New Roman" panose="02020603050405020304" pitchFamily="18" charset="0"/>
                <a:ea typeface="宋体" panose="02010600030101010101" pitchFamily="2" charset="-122"/>
              </a:rPr>
              <a:t>．编译</a:t>
            </a:r>
            <a:endParaRPr lang="zh-CN" altLang="zh-CN" b="1" dirty="0">
              <a:latin typeface="Times New Roman" panose="02020603050405020304" pitchFamily="18" charset="0"/>
              <a:ea typeface="宋体" panose="02010600030101010101" pitchFamily="2" charset="-122"/>
            </a:endParaRPr>
          </a:p>
          <a:p>
            <a:pPr indent="0"/>
            <a:r>
              <a:rPr lang="zh-CN" altLang="zh-CN" dirty="0">
                <a:latin typeface="Times New Roman" panose="02020603050405020304" pitchFamily="18" charset="0"/>
                <a:ea typeface="宋体" panose="02010600030101010101" pitchFamily="2" charset="-122"/>
              </a:rPr>
              <a:t>源文件保存到</a:t>
            </a:r>
            <a:r>
              <a:rPr lang="en-US" altLang="zh-CN" dirty="0">
                <a:latin typeface="Times New Roman" panose="02020603050405020304" pitchFamily="18" charset="0"/>
              </a:rPr>
              <a:t>c:\1000\tom\jiafei</a:t>
            </a:r>
            <a:r>
              <a:rPr lang="zh-CN" altLang="zh-CN" dirty="0">
                <a:latin typeface="Times New Roman" panose="02020603050405020304" pitchFamily="18" charset="0"/>
                <a:ea typeface="宋体" panose="02010600030101010101" pitchFamily="2" charset="-122"/>
              </a:rPr>
              <a:t>中，然后进入到</a:t>
            </a:r>
            <a:r>
              <a:rPr lang="en-US" altLang="zh-CN" dirty="0">
                <a:latin typeface="Times New Roman" panose="02020603050405020304" pitchFamily="18" charset="0"/>
              </a:rPr>
              <a:t>tom\jiafei</a:t>
            </a:r>
            <a:r>
              <a:rPr lang="zh-CN" altLang="zh-CN" dirty="0">
                <a:latin typeface="Times New Roman" panose="02020603050405020304" pitchFamily="18" charset="0"/>
                <a:ea typeface="宋体" panose="02010600030101010101" pitchFamily="2" charset="-122"/>
              </a:rPr>
              <a:t>的上一层目录</a:t>
            </a:r>
            <a:r>
              <a:rPr lang="en-US" altLang="zh-CN" dirty="0">
                <a:latin typeface="Times New Roman" panose="02020603050405020304" pitchFamily="18" charset="0"/>
              </a:rPr>
              <a:t>1000</a:t>
            </a:r>
            <a:r>
              <a:rPr lang="zh-CN" altLang="zh-CN" dirty="0">
                <a:latin typeface="Times New Roman" panose="02020603050405020304" pitchFamily="18" charset="0"/>
                <a:ea typeface="宋体" panose="02010600030101010101" pitchFamily="2" charset="-122"/>
              </a:rPr>
              <a:t>中编译两个源文件：</a:t>
            </a:r>
            <a:endParaRPr lang="zh-CN" altLang="zh-CN" dirty="0">
              <a:latin typeface="Times New Roman" panose="02020603050405020304" pitchFamily="18" charset="0"/>
              <a:ea typeface="宋体" panose="02010600030101010101" pitchFamily="2" charset="-122"/>
            </a:endParaRPr>
          </a:p>
          <a:p>
            <a:pPr indent="0"/>
            <a:r>
              <a:rPr lang="en-US" altLang="zh-CN" dirty="0">
                <a:latin typeface="Times New Roman" panose="02020603050405020304" pitchFamily="18" charset="0"/>
              </a:rPr>
              <a:t> </a:t>
            </a:r>
            <a:endParaRPr lang="zh-CN" altLang="zh-CN" dirty="0">
              <a:latin typeface="Times New Roman" panose="02020603050405020304" pitchFamily="18" charset="0"/>
              <a:ea typeface="宋体" panose="02010600030101010101" pitchFamily="2" charset="-122"/>
            </a:endParaRPr>
          </a:p>
          <a:p>
            <a:pPr indent="0"/>
            <a:r>
              <a:rPr lang="en-US" altLang="zh-CN" dirty="0">
                <a:latin typeface="Times New Roman" panose="02020603050405020304" pitchFamily="18" charset="0"/>
              </a:rPr>
              <a:t>C:\1000&gt; javac tom\jiafei\Student.java</a:t>
            </a:r>
            <a:endParaRPr lang="zh-CN" altLang="zh-CN" dirty="0">
              <a:latin typeface="Times New Roman" panose="02020603050405020304" pitchFamily="18" charset="0"/>
              <a:ea typeface="宋体" panose="02010600030101010101" pitchFamily="2" charset="-122"/>
            </a:endParaRPr>
          </a:p>
          <a:p>
            <a:pPr indent="0"/>
            <a:r>
              <a:rPr lang="en-US" altLang="zh-CN" dirty="0">
                <a:latin typeface="Times New Roman" panose="02020603050405020304" pitchFamily="18" charset="0"/>
              </a:rPr>
              <a:t>C:\1000&gt; javac tom\jiafei\Example4_12.java</a:t>
            </a:r>
            <a:endParaRPr lang="zh-CN" altLang="zh-CN" dirty="0">
              <a:latin typeface="Times New Roman" panose="02020603050405020304" pitchFamily="18" charset="0"/>
              <a:ea typeface="宋体" panose="02010600030101010101" pitchFamily="2" charset="-122"/>
            </a:endParaRPr>
          </a:p>
          <a:p>
            <a:pPr indent="0"/>
            <a:r>
              <a:rPr lang="en-US" altLang="zh-CN" dirty="0">
                <a:latin typeface="Times New Roman" panose="02020603050405020304" pitchFamily="18" charset="0"/>
              </a:rPr>
              <a:t> </a:t>
            </a:r>
            <a:endParaRPr lang="en-US" altLang="zh-CN" dirty="0">
              <a:latin typeface="Times New Roman" panose="02020603050405020304" pitchFamily="18" charset="0"/>
            </a:endParaRPr>
          </a:p>
          <a:p>
            <a:pPr indent="0"/>
            <a:r>
              <a:rPr lang="zh-CN" altLang="zh-CN" dirty="0">
                <a:latin typeface="Times New Roman" panose="02020603050405020304" pitchFamily="18" charset="0"/>
                <a:ea typeface="宋体" panose="02010600030101010101" pitchFamily="2" charset="-122"/>
              </a:rPr>
              <a:t>也可以进入到</a:t>
            </a:r>
            <a:r>
              <a:rPr lang="en-US" altLang="zh-CN" dirty="0">
                <a:latin typeface="Times New Roman" panose="02020603050405020304" pitchFamily="18" charset="0"/>
              </a:rPr>
              <a:t>c:\1000\tom\jiafei</a:t>
            </a:r>
            <a:r>
              <a:rPr lang="zh-CN" altLang="zh-CN" dirty="0">
                <a:latin typeface="Times New Roman" panose="02020603050405020304" pitchFamily="18" charset="0"/>
                <a:ea typeface="宋体" panose="02010600030101010101" pitchFamily="2" charset="-122"/>
              </a:rPr>
              <a:t>目录中，使用统配符“</a:t>
            </a:r>
            <a:r>
              <a:rPr lang="en-US" altLang="zh-CN" dirty="0">
                <a:latin typeface="Times New Roman" panose="02020603050405020304" pitchFamily="18" charset="0"/>
              </a:rPr>
              <a:t>*</a:t>
            </a:r>
            <a:r>
              <a:rPr lang="zh-CN" altLang="zh-CN" dirty="0">
                <a:latin typeface="Times New Roman" panose="02020603050405020304" pitchFamily="18" charset="0"/>
                <a:ea typeface="宋体" panose="02010600030101010101" pitchFamily="2" charset="-122"/>
              </a:rPr>
              <a:t>”编译全部的源文件：</a:t>
            </a:r>
            <a:endParaRPr lang="zh-CN" altLang="zh-CN" dirty="0">
              <a:latin typeface="Times New Roman" panose="02020603050405020304" pitchFamily="18" charset="0"/>
              <a:ea typeface="宋体" panose="02010600030101010101" pitchFamily="2" charset="-122"/>
            </a:endParaRPr>
          </a:p>
          <a:p>
            <a:pPr indent="0"/>
            <a:r>
              <a:rPr lang="en-US" altLang="zh-CN" dirty="0">
                <a:latin typeface="Times New Roman" panose="02020603050405020304" pitchFamily="18" charset="0"/>
              </a:rPr>
              <a:t> </a:t>
            </a:r>
            <a:endParaRPr lang="zh-CN" altLang="zh-CN" dirty="0">
              <a:latin typeface="Times New Roman" panose="02020603050405020304" pitchFamily="18" charset="0"/>
              <a:ea typeface="宋体" panose="02010600030101010101" pitchFamily="2" charset="-122"/>
            </a:endParaRPr>
          </a:p>
          <a:p>
            <a:pPr indent="0"/>
            <a:r>
              <a:rPr lang="en-US" altLang="zh-CN" dirty="0">
                <a:latin typeface="Times New Roman" panose="02020603050405020304" pitchFamily="18" charset="0"/>
              </a:rPr>
              <a:t>C:\1000\tom\jiafei&gt;javac *.java</a:t>
            </a:r>
            <a:endParaRPr lang="zh-CN" altLang="zh-CN" dirty="0">
              <a:latin typeface="Times New Roman" panose="02020603050405020304" pitchFamily="18" charset="0"/>
              <a:ea typeface="宋体" panose="02010600030101010101" pitchFamily="2" charset="-122"/>
            </a:endParaRPr>
          </a:p>
          <a:p>
            <a:pPr indent="0"/>
            <a:r>
              <a:rPr lang="en-US" altLang="zh-CN" dirty="0">
                <a:latin typeface="Times New Roman" panose="02020603050405020304" pitchFamily="18" charset="0"/>
              </a:rPr>
              <a:t> </a:t>
            </a:r>
            <a:endParaRPr lang="zh-CN" altLang="zh-CN" dirty="0">
              <a:latin typeface="Times New Roman" panose="02020603050405020304" pitchFamily="18" charset="0"/>
              <a:ea typeface="宋体" panose="02010600030101010101" pitchFamily="2" charset="-122"/>
            </a:endParaRPr>
          </a:p>
          <a:p>
            <a:pPr indent="0"/>
            <a:r>
              <a:rPr lang="en-US" altLang="zh-CN" b="1" dirty="0">
                <a:latin typeface="Times New Roman" panose="02020603050405020304" pitchFamily="18" charset="0"/>
              </a:rPr>
              <a:t>2</a:t>
            </a:r>
            <a:r>
              <a:rPr lang="zh-CN" altLang="zh-CN" b="1" dirty="0">
                <a:latin typeface="Times New Roman" panose="02020603050405020304" pitchFamily="18" charset="0"/>
                <a:ea typeface="宋体" panose="02010600030101010101" pitchFamily="2" charset="-122"/>
              </a:rPr>
              <a:t>．运行</a:t>
            </a:r>
            <a:endParaRPr lang="zh-CN" altLang="zh-CN" b="1" dirty="0">
              <a:latin typeface="Times New Roman" panose="02020603050405020304" pitchFamily="18" charset="0"/>
              <a:ea typeface="宋体" panose="02010600030101010101" pitchFamily="2" charset="-122"/>
            </a:endParaRPr>
          </a:p>
          <a:p>
            <a:pPr indent="0"/>
            <a:r>
              <a:rPr lang="zh-CN" altLang="zh-CN" dirty="0">
                <a:latin typeface="Times New Roman" panose="02020603050405020304" pitchFamily="18" charset="0"/>
                <a:ea typeface="宋体" panose="02010600030101010101" pitchFamily="2" charset="-122"/>
              </a:rPr>
              <a:t>运行程序时必须到</a:t>
            </a:r>
            <a:r>
              <a:rPr lang="en-US" altLang="zh-CN" dirty="0">
                <a:latin typeface="Times New Roman" panose="02020603050405020304" pitchFamily="18" charset="0"/>
              </a:rPr>
              <a:t>tom\jiafei</a:t>
            </a:r>
            <a:r>
              <a:rPr lang="zh-CN" altLang="zh-CN" dirty="0">
                <a:latin typeface="Times New Roman" panose="02020603050405020304" pitchFamily="18" charset="0"/>
                <a:ea typeface="宋体" panose="02010600030101010101" pitchFamily="2" charset="-122"/>
              </a:rPr>
              <a:t>的上一层目录</a:t>
            </a:r>
            <a:r>
              <a:rPr lang="en-US" altLang="zh-CN" dirty="0">
                <a:latin typeface="Times New Roman" panose="02020603050405020304" pitchFamily="18" charset="0"/>
              </a:rPr>
              <a:t>1000</a:t>
            </a:r>
            <a:r>
              <a:rPr lang="zh-CN" altLang="zh-CN" dirty="0">
                <a:latin typeface="Times New Roman" panose="02020603050405020304" pitchFamily="18" charset="0"/>
                <a:ea typeface="宋体" panose="02010600030101010101" pitchFamily="2" charset="-122"/>
              </a:rPr>
              <a:t>中来运行，如：</a:t>
            </a:r>
            <a:endParaRPr lang="zh-CN" altLang="zh-CN" dirty="0">
              <a:latin typeface="Times New Roman" panose="02020603050405020304" pitchFamily="18" charset="0"/>
              <a:ea typeface="宋体" panose="02010600030101010101" pitchFamily="2" charset="-122"/>
            </a:endParaRPr>
          </a:p>
          <a:p>
            <a:pPr indent="0"/>
            <a:r>
              <a:rPr lang="en-US" altLang="zh-CN" dirty="0">
                <a:latin typeface="Times New Roman" panose="02020603050405020304" pitchFamily="18" charset="0"/>
              </a:rPr>
              <a:t> </a:t>
            </a:r>
            <a:endParaRPr lang="zh-CN" altLang="zh-CN" dirty="0">
              <a:latin typeface="Times New Roman" panose="02020603050405020304" pitchFamily="18" charset="0"/>
              <a:ea typeface="宋体" panose="02010600030101010101" pitchFamily="2" charset="-122"/>
            </a:endParaRPr>
          </a:p>
          <a:p>
            <a:pPr indent="0"/>
            <a:r>
              <a:rPr lang="en-US" altLang="zh-CN" dirty="0">
                <a:latin typeface="Times New Roman" panose="02020603050405020304" pitchFamily="18" charset="0"/>
              </a:rPr>
              <a:t>c:\1000&gt; java  tom.jiafei.Example4_12</a:t>
            </a:r>
            <a:endParaRPr lang="zh-CN" altLang="zh-CN" dirty="0">
              <a:latin typeface="Times New Roman" panose="02020603050405020304" pitchFamily="18" charset="0"/>
              <a:ea typeface="宋体" panose="02010600030101010101" pitchFamily="2" charset="-122"/>
            </a:endParaRPr>
          </a:p>
          <a:p>
            <a:pPr indent="0"/>
            <a:r>
              <a:rPr lang="en-US" altLang="zh-CN" dirty="0">
                <a:latin typeface="Times New Roman" panose="02020603050405020304" pitchFamily="18" charset="0"/>
              </a:rPr>
              <a:t> </a:t>
            </a:r>
            <a:endParaRPr lang="zh-CN" altLang="zh-CN" dirty="0">
              <a:latin typeface="Times New Roman" panose="02020603050405020304" pitchFamily="18" charset="0"/>
              <a:ea typeface="宋体" panose="02010600030101010101" pitchFamily="2" charset="-122"/>
            </a:endParaRPr>
          </a:p>
          <a:p>
            <a:pPr indent="0"/>
            <a:r>
              <a:rPr lang="zh-CN" altLang="zh-CN" dirty="0">
                <a:latin typeface="Times New Roman" panose="02020603050405020304" pitchFamily="18" charset="0"/>
                <a:ea typeface="宋体" panose="02010600030101010101" pitchFamily="2" charset="-122"/>
              </a:rPr>
              <a:t>例</a:t>
            </a:r>
            <a:r>
              <a:rPr lang="en-US" altLang="zh-CN" dirty="0">
                <a:latin typeface="Times New Roman" panose="02020603050405020304" pitchFamily="18" charset="0"/>
              </a:rPr>
              <a:t>4-12</a:t>
            </a:r>
            <a:r>
              <a:rPr lang="zh-CN" altLang="zh-CN" dirty="0">
                <a:latin typeface="Times New Roman" panose="02020603050405020304" pitchFamily="18" charset="0"/>
                <a:ea typeface="宋体" panose="02010600030101010101" pitchFamily="2" charset="-122"/>
              </a:rPr>
              <a:t>的编译、运行效果如图</a:t>
            </a:r>
            <a:r>
              <a:rPr lang="en-US" altLang="zh-CN" dirty="0">
                <a:latin typeface="Times New Roman" panose="02020603050405020304" pitchFamily="18" charset="0"/>
              </a:rPr>
              <a:t>4.22</a:t>
            </a:r>
            <a:r>
              <a:rPr lang="zh-CN" altLang="zh-CN" dirty="0">
                <a:latin typeface="Times New Roman" panose="02020603050405020304" pitchFamily="18" charset="0"/>
                <a:ea typeface="宋体" panose="02010600030101010101" pitchFamily="2" charset="-122"/>
              </a:rPr>
              <a:t>所示</a:t>
            </a:r>
            <a:endParaRPr lang="zh-CN" altLang="en-US" dirty="0">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21506" name="Rectangle 1026"/>
          <p:cNvSpPr>
            <a:spLocks noGrp="1"/>
          </p:cNvSpPr>
          <p:nvPr>
            <p:ph type="subTitle" idx="1"/>
          </p:nvPr>
        </p:nvSpPr>
        <p:spPr>
          <a:xfrm>
            <a:off x="228600" y="228600"/>
            <a:ext cx="7467600" cy="457200"/>
          </a:xfrm>
        </p:spPr>
        <p:txBody>
          <a:bodyPr wrap="square" lIns="91440" tIns="45720" rIns="91440" bIns="45720" anchor="t"/>
          <a:p>
            <a:pPr lvl="1" indent="-457200" algn="ctr" eaLnBrk="1" hangingPunct="1">
              <a:buNone/>
            </a:pPr>
            <a:r>
              <a:rPr lang="zh-CN" altLang="en-US" b="1" dirty="0">
                <a:solidFill>
                  <a:srgbClr val="595959"/>
                </a:solidFill>
                <a:latin typeface="Arial" panose="020B0604020202020204" pitchFamily="34" charset="0"/>
                <a:ea typeface="宋体" panose="02010600030101010101" pitchFamily="2" charset="-122"/>
              </a:rPr>
              <a:t>常见声明成员变量语句</a:t>
            </a:r>
            <a:endParaRPr lang="zh-CN" altLang="en-US" b="1" dirty="0">
              <a:solidFill>
                <a:srgbClr val="595959"/>
              </a:solidFill>
              <a:latin typeface="Arial" panose="020B0604020202020204" pitchFamily="34" charset="0"/>
              <a:ea typeface="宋体" panose="02010600030101010101" pitchFamily="2" charset="-122"/>
            </a:endParaRPr>
          </a:p>
        </p:txBody>
      </p:sp>
      <p:sp>
        <p:nvSpPr>
          <p:cNvPr id="21507" name="Text Box 1027"/>
          <p:cNvSpPr txBox="1"/>
          <p:nvPr/>
        </p:nvSpPr>
        <p:spPr>
          <a:xfrm>
            <a:off x="139700" y="685800"/>
            <a:ext cx="8864600" cy="6308725"/>
          </a:xfrm>
          <a:prstGeom prst="rect">
            <a:avLst/>
          </a:prstGeom>
          <a:noFill/>
          <a:ln w="9525">
            <a:noFill/>
          </a:ln>
        </p:spPr>
        <p:txBody>
          <a:bodyPr anchor="t">
            <a:spAutoFit/>
          </a:bodyPr>
          <a:p>
            <a:pPr algn="just">
              <a:spcBef>
                <a:spcPct val="20000"/>
              </a:spcBef>
            </a:pPr>
            <a:r>
              <a:rPr lang="en-US" altLang="en-US" sz="2000" b="1" dirty="0">
                <a:latin typeface="Times New Roman" panose="02020603050405020304" pitchFamily="18" charset="0"/>
                <a:ea typeface="方正书宋简体" charset="-122"/>
              </a:rPr>
              <a:t>class B {}</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class A{</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int x;</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int y = 0;</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int m,n=1;</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String s1;</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String s2 = null;</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String s3 = “”;</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B b1;</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B b2 = null;</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B b3 = new B();           </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A a1;</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A a2 = null;</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A a3 = new A();    //</a:t>
            </a:r>
            <a:r>
              <a:rPr lang="zh-CN" altLang="en-US" sz="2000" b="1" dirty="0">
                <a:latin typeface="Times New Roman" panose="02020603050405020304" pitchFamily="18" charset="0"/>
                <a:ea typeface="方正书宋简体" charset="-122"/>
              </a:rPr>
              <a:t>错误</a:t>
            </a:r>
            <a:r>
              <a:rPr lang="en-US" altLang="en-US" sz="2000" b="1" dirty="0">
                <a:latin typeface="Times New Roman" panose="02020603050405020304" pitchFamily="18" charset="0"/>
                <a:ea typeface="方正书宋简体" charset="-122"/>
              </a:rPr>
              <a:t>          </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              </a:t>
            </a:r>
            <a:endParaRPr lang="en-US" altLang="en-US" sz="2000" b="1" dirty="0">
              <a:latin typeface="Times New Roman" panose="02020603050405020304" pitchFamily="18" charset="0"/>
              <a:ea typeface="方正书宋简体" charset="-122"/>
            </a:endParaRPr>
          </a:p>
          <a:p>
            <a:pPr algn="just">
              <a:spcBef>
                <a:spcPct val="20000"/>
              </a:spcBef>
            </a:pPr>
            <a:r>
              <a:rPr lang="en-US" altLang="en-US" sz="2000" b="1" dirty="0">
                <a:latin typeface="Times New Roman" panose="02020603050405020304" pitchFamily="18" charset="0"/>
                <a:ea typeface="方正书宋简体" charset="-122"/>
              </a:rPr>
              <a:t>}</a:t>
            </a: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2882"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2883" name="Rectangle 2"/>
          <p:cNvSpPr>
            <a:spLocks noGrp="1"/>
          </p:cNvSpPr>
          <p:nvPr>
            <p:ph type="subTitle" idx="1"/>
          </p:nvPr>
        </p:nvSpPr>
        <p:spPr>
          <a:xfrm>
            <a:off x="115888" y="188913"/>
            <a:ext cx="4608512" cy="496887"/>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§4.11    </a:t>
            </a:r>
            <a:r>
              <a:rPr lang="en-US" altLang="zh-CN" sz="2800" b="1" kern="1200" dirty="0">
                <a:latin typeface="宋体" panose="02010600030101010101" pitchFamily="2" charset="-122"/>
                <a:ea typeface="+mn-ea"/>
                <a:cs typeface="+mn-cs"/>
                <a:sym typeface="Arial" panose="020B0604020202020204" pitchFamily="34" charset="0"/>
              </a:rPr>
              <a:t>import </a:t>
            </a:r>
            <a:r>
              <a:rPr lang="zh-CN" altLang="en-US" sz="2800" b="1" kern="1200" dirty="0">
                <a:latin typeface="宋体" panose="02010600030101010101" pitchFamily="2" charset="-122"/>
                <a:ea typeface="+mn-ea"/>
                <a:cs typeface="+mn-cs"/>
                <a:sym typeface="Arial" panose="020B0604020202020204" pitchFamily="34" charset="0"/>
              </a:rPr>
              <a:t>语句 </a:t>
            </a:r>
            <a:endParaRPr lang="zh-CN" altLang="en-US" sz="2800" b="1" kern="1200" dirty="0">
              <a:latin typeface="宋体" panose="02010600030101010101" pitchFamily="2" charset="-122"/>
              <a:ea typeface="+mn-ea"/>
              <a:cs typeface="+mn-cs"/>
              <a:sym typeface="Arial" panose="020B0604020202020204" pitchFamily="34" charset="0"/>
            </a:endParaRPr>
          </a:p>
        </p:txBody>
      </p:sp>
      <p:sp>
        <p:nvSpPr>
          <p:cNvPr id="122884" name="Text Box 3"/>
          <p:cNvSpPr txBox="1"/>
          <p:nvPr/>
        </p:nvSpPr>
        <p:spPr>
          <a:xfrm>
            <a:off x="141288" y="838200"/>
            <a:ext cx="8861425" cy="2625725"/>
          </a:xfrm>
          <a:prstGeom prst="rect">
            <a:avLst/>
          </a:prstGeom>
          <a:noFill/>
          <a:ln w="9525">
            <a:noFill/>
          </a:ln>
        </p:spPr>
        <p:txBody>
          <a:bodyPr anchor="t">
            <a:spAutoFit/>
          </a:bodyPr>
          <a:p>
            <a:pPr indent="0" algn="just">
              <a:spcBef>
                <a:spcPct val="20000"/>
              </a:spcBef>
            </a:pPr>
            <a:r>
              <a:rPr lang="zh-CN" altLang="en-US" sz="3200" b="1" dirty="0">
                <a:latin typeface="宋体" panose="02010600030101010101" pitchFamily="2" charset="-122"/>
                <a:ea typeface="宋体" panose="02010600030101010101" pitchFamily="2" charset="-122"/>
              </a:rPr>
              <a:t>    一个类可能需要另一个类声明的对象作为自己的成员或方法中的局部变量，如果这两个类在同一个包中，当然没有问题。 </a:t>
            </a:r>
            <a:endParaRPr lang="zh-CN" altLang="en-US" sz="3200" b="1" dirty="0">
              <a:latin typeface="宋体" panose="02010600030101010101" pitchFamily="2" charset="-122"/>
              <a:ea typeface="宋体" panose="02010600030101010101" pitchFamily="2" charset="-122"/>
            </a:endParaRPr>
          </a:p>
          <a:p>
            <a:pPr indent="0" algn="just">
              <a:spcBef>
                <a:spcPct val="20000"/>
              </a:spcBef>
            </a:pPr>
            <a:r>
              <a:rPr lang="zh-CN" altLang="en-US" sz="3200" b="1" dirty="0">
                <a:latin typeface="宋体" panose="02010600030101010101" pitchFamily="2" charset="-122"/>
                <a:ea typeface="宋体" panose="02010600030101010101" pitchFamily="2" charset="-122"/>
              </a:rPr>
              <a:t>    如果一个类想要使用的那个类和它不在一个包中，要使用</a:t>
            </a:r>
            <a:r>
              <a:rPr lang="en-US" altLang="zh-CN" sz="3200" b="1" dirty="0">
                <a:latin typeface="宋体" panose="02010600030101010101" pitchFamily="2" charset="-122"/>
              </a:rPr>
              <a:t>import</a:t>
            </a:r>
            <a:r>
              <a:rPr lang="zh-CN" altLang="en-US" sz="3200" b="1" dirty="0">
                <a:latin typeface="宋体" panose="02010600030101010101" pitchFamily="2" charset="-122"/>
                <a:ea typeface="宋体" panose="02010600030101010101" pitchFamily="2" charset="-122"/>
              </a:rPr>
              <a:t>语句完成使命。</a:t>
            </a:r>
            <a:endParaRPr lang="zh-CN" altLang="en-US" sz="3200" b="1"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3906"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3907"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§4.11.1   </a:t>
            </a:r>
            <a:r>
              <a:rPr lang="zh-CN" altLang="en-US" b="1" dirty="0">
                <a:latin typeface="宋体" panose="02010600030101010101" pitchFamily="2" charset="-122"/>
              </a:rPr>
              <a:t>引入类库中的类</a:t>
            </a:r>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123908" name="Text Box 3"/>
          <p:cNvSpPr txBox="1"/>
          <p:nvPr/>
        </p:nvSpPr>
        <p:spPr>
          <a:xfrm>
            <a:off x="381000" y="1295400"/>
            <a:ext cx="8534400" cy="2073275"/>
          </a:xfrm>
          <a:prstGeom prst="rect">
            <a:avLst/>
          </a:prstGeom>
          <a:noFill/>
          <a:ln w="9525">
            <a:noFill/>
          </a:ln>
        </p:spPr>
        <p:txBody>
          <a:bodyPr anchor="t">
            <a:spAutoFit/>
          </a:bodyPr>
          <a:p>
            <a:pPr indent="0" algn="just">
              <a:spcBef>
                <a:spcPct val="10000"/>
              </a:spcBef>
            </a:pPr>
            <a:r>
              <a:rPr lang="zh-CN" altLang="en-US" sz="3200" b="1" dirty="0">
                <a:latin typeface="Times New Roman" panose="02020603050405020304" pitchFamily="18" charset="0"/>
                <a:ea typeface="宋体" panose="02010600030101010101" pitchFamily="2" charset="-122"/>
              </a:rPr>
              <a:t>  如果用户需要类库中的类就必须使用</a:t>
            </a:r>
            <a:r>
              <a:rPr lang="en-US" altLang="zh-CN" sz="3200" b="1" dirty="0">
                <a:latin typeface="Times New Roman" panose="02020603050405020304" pitchFamily="18" charset="0"/>
              </a:rPr>
              <a:t>import</a:t>
            </a:r>
            <a:r>
              <a:rPr lang="zh-CN" altLang="en-US" sz="3200" b="1" dirty="0">
                <a:latin typeface="Times New Roman" panose="02020603050405020304" pitchFamily="18" charset="0"/>
                <a:ea typeface="宋体" panose="02010600030101010101" pitchFamily="2" charset="-122"/>
              </a:rPr>
              <a:t>语句，如：</a:t>
            </a:r>
            <a:endParaRPr lang="zh-CN" altLang="en-US" sz="3200" b="1" dirty="0">
              <a:latin typeface="Times New Roman" panose="02020603050405020304" pitchFamily="18" charset="0"/>
              <a:ea typeface="宋体" panose="02010600030101010101" pitchFamily="2" charset="-122"/>
            </a:endParaRPr>
          </a:p>
          <a:p>
            <a:pPr indent="0" algn="just">
              <a:spcBef>
                <a:spcPct val="10000"/>
              </a:spcBef>
            </a:pPr>
            <a:r>
              <a:rPr lang="en-US" altLang="zh-CN" sz="3200" b="1" dirty="0">
                <a:latin typeface="宋体" panose="02010600030101010101" pitchFamily="2" charset="-122"/>
              </a:rPr>
              <a:t>   </a:t>
            </a:r>
            <a:r>
              <a:rPr lang="en-US" altLang="zh-CN" sz="2800" b="1" dirty="0">
                <a:solidFill>
                  <a:srgbClr val="0000FF"/>
                </a:solidFill>
                <a:latin typeface="宋体" panose="02010600030101010101" pitchFamily="2" charset="-122"/>
              </a:rPr>
              <a:t>import java.util.Date; </a:t>
            </a:r>
            <a:endParaRPr lang="en-US" altLang="zh-CN" sz="2800" b="1" dirty="0">
              <a:solidFill>
                <a:srgbClr val="0000FF"/>
              </a:solidFill>
              <a:latin typeface="宋体" panose="02010600030101010101" pitchFamily="2" charset="-122"/>
            </a:endParaRPr>
          </a:p>
          <a:p>
            <a:pPr indent="0" algn="just">
              <a:spcBef>
                <a:spcPct val="10000"/>
              </a:spcBef>
            </a:pPr>
            <a:r>
              <a:rPr lang="zh-CN" altLang="en-US" sz="2800" b="1" dirty="0">
                <a:solidFill>
                  <a:srgbClr val="FF0000"/>
                </a:solidFill>
                <a:latin typeface="宋体" panose="02010600030101010101" pitchFamily="2" charset="-122"/>
                <a:ea typeface="宋体" panose="02010600030101010101" pitchFamily="2" charset="-122"/>
              </a:rPr>
              <a:t>   例4-13 </a:t>
            </a:r>
            <a:r>
              <a:rPr lang="en-US" altLang="zh-CN" sz="2800" b="1" dirty="0">
                <a:solidFill>
                  <a:srgbClr val="FF0000"/>
                </a:solidFill>
                <a:latin typeface="Times New Roman" panose="02020603050405020304" pitchFamily="18" charset="0"/>
                <a:hlinkClick r:id="rId1" action="ppaction://hlinkfile"/>
              </a:rPr>
              <a:t>Example4_13.java</a:t>
            </a:r>
            <a:r>
              <a:rPr lang="en-US" altLang="zh-CN" sz="2800" b="1" dirty="0">
                <a:solidFill>
                  <a:srgbClr val="FF0000"/>
                </a:solidFill>
                <a:latin typeface="宋体" panose="02010600030101010101" pitchFamily="2" charset="-122"/>
                <a:hlinkClick r:id="rId2"/>
              </a:rPr>
              <a:t> </a:t>
            </a:r>
            <a:endParaRPr lang="zh-CN" altLang="en-US" sz="2800" b="1" dirty="0">
              <a:solidFill>
                <a:srgbClr val="FF0000"/>
              </a:solidFill>
              <a:latin typeface="宋体" panose="02010600030101010101" pitchFamily="2" charset="-122"/>
              <a:ea typeface="宋体" panose="02010600030101010101" pitchFamily="2" charset="-122"/>
            </a:endParaRPr>
          </a:p>
        </p:txBody>
      </p:sp>
      <p:graphicFrame>
        <p:nvGraphicFramePr>
          <p:cNvPr id="123909" name="Object 4"/>
          <p:cNvGraphicFramePr>
            <a:graphicFrameLocks noChangeAspect="1"/>
          </p:cNvGraphicFramePr>
          <p:nvPr/>
        </p:nvGraphicFramePr>
        <p:xfrm>
          <a:off x="1066800" y="3733800"/>
          <a:ext cx="4724400" cy="2362200"/>
        </p:xfrm>
        <a:graphic>
          <a:graphicData uri="http://schemas.openxmlformats.org/presentationml/2006/ole">
            <mc:AlternateContent xmlns:mc="http://schemas.openxmlformats.org/markup-compatibility/2006">
              <mc:Choice xmlns:v="urn:schemas-microsoft-com:vml" Requires="v">
                <p:oleObj spid="_x0000_s3094" name="" r:id="rId3" imgW="2628900" imgH="1123950" progId="Paint.Picture">
                  <p:embed/>
                </p:oleObj>
              </mc:Choice>
              <mc:Fallback>
                <p:oleObj name="" r:id="rId3" imgW="2628900" imgH="1123950" progId="Paint.Picture">
                  <p:embed/>
                  <p:pic>
                    <p:nvPicPr>
                      <p:cNvPr id="0" name="图片 3093"/>
                      <p:cNvPicPr/>
                      <p:nvPr/>
                    </p:nvPicPr>
                    <p:blipFill>
                      <a:blip r:embed="rId4"/>
                      <a:stretch>
                        <a:fillRect/>
                      </a:stretch>
                    </p:blipFill>
                    <p:spPr>
                      <a:xfrm>
                        <a:off x="1066800" y="3733800"/>
                        <a:ext cx="4724400" cy="2362200"/>
                      </a:xfrm>
                      <a:prstGeom prst="rect">
                        <a:avLst/>
                      </a:prstGeom>
                      <a:noFill/>
                      <a:ln w="38100">
                        <a:noFill/>
                        <a:miter/>
                      </a:ln>
                    </p:spPr>
                  </p:pic>
                </p:oleObj>
              </mc:Fallback>
            </mc:AlternateContent>
          </a:graphicData>
        </a:graphic>
      </p:graphicFrame>
    </p:spTree>
    <p:custDataLst>
      <p:tags r:id="rId5"/>
    </p:custData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4930"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4931"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§4.11.2    引入自定义包中的类</a:t>
            </a:r>
            <a:r>
              <a:rPr lang="zh-CN" altLang="en-US" b="1" dirty="0">
                <a:latin typeface="宋体" panose="02010600030101010101" pitchFamily="2" charset="-122"/>
              </a:rPr>
              <a:t> </a:t>
            </a:r>
            <a:endParaRPr lang="zh-CN" altLang="en-US" b="1" dirty="0">
              <a:latin typeface="宋体" panose="02010600030101010101" pitchFamily="2" charset="-122"/>
            </a:endParaRPr>
          </a:p>
        </p:txBody>
      </p:sp>
      <p:sp>
        <p:nvSpPr>
          <p:cNvPr id="124932" name="Text Box 3"/>
          <p:cNvSpPr txBox="1"/>
          <p:nvPr/>
        </p:nvSpPr>
        <p:spPr>
          <a:xfrm>
            <a:off x="206375" y="838200"/>
            <a:ext cx="8709025" cy="3079750"/>
          </a:xfrm>
          <a:prstGeom prst="rect">
            <a:avLst/>
          </a:prstGeom>
          <a:noFill/>
          <a:ln w="9525">
            <a:noFill/>
          </a:ln>
        </p:spPr>
        <p:txBody>
          <a:bodyPr anchor="t">
            <a:spAutoFit/>
          </a:bodyPr>
          <a:p>
            <a:pPr indent="0" algn="just">
              <a:spcBef>
                <a:spcPct val="10000"/>
              </a:spcBef>
            </a:pPr>
            <a:r>
              <a:rPr lang="zh-CN" altLang="en-US" sz="3200" b="1" dirty="0">
                <a:latin typeface="宋体" panose="02010600030101010101" pitchFamily="2" charset="-122"/>
                <a:ea typeface="宋体" panose="02010600030101010101" pitchFamily="2" charset="-122"/>
              </a:rPr>
              <a:t>    用户程序可以使用</a:t>
            </a:r>
            <a:r>
              <a:rPr lang="en-US" altLang="zh-CN" sz="3200" b="1" dirty="0">
                <a:solidFill>
                  <a:srgbClr val="FF33CC"/>
                </a:solidFill>
                <a:latin typeface="Times New Roman" panose="02020603050405020304" pitchFamily="18" charset="0"/>
              </a:rPr>
              <a:t>tom.jiafei</a:t>
            </a:r>
            <a:r>
              <a:rPr lang="zh-CN" altLang="en-US" sz="3200" b="1" dirty="0">
                <a:solidFill>
                  <a:srgbClr val="FF33CC"/>
                </a:solidFill>
                <a:latin typeface="宋体" panose="02010600030101010101" pitchFamily="2" charset="-122"/>
                <a:ea typeface="宋体" panose="02010600030101010101" pitchFamily="2" charset="-122"/>
              </a:rPr>
              <a:t>包</a:t>
            </a:r>
            <a:r>
              <a:rPr lang="zh-CN" altLang="en-US" sz="3200" b="1" dirty="0">
                <a:latin typeface="宋体" panose="02010600030101010101" pitchFamily="2" charset="-122"/>
                <a:ea typeface="宋体" panose="02010600030101010101" pitchFamily="2" charset="-122"/>
              </a:rPr>
              <a:t>中的类</a:t>
            </a:r>
            <a:endParaRPr lang="zh-CN" altLang="en-US" sz="3200" b="1" dirty="0">
              <a:latin typeface="宋体" panose="02010600030101010101" pitchFamily="2" charset="-122"/>
              <a:ea typeface="宋体" panose="02010600030101010101" pitchFamily="2" charset="-122"/>
            </a:endParaRPr>
          </a:p>
          <a:p>
            <a:pPr indent="0" algn="just">
              <a:spcBef>
                <a:spcPct val="10000"/>
              </a:spcBef>
            </a:pPr>
            <a:r>
              <a:rPr lang="zh-CN" altLang="en-US" sz="3200" b="1" dirty="0">
                <a:latin typeface="Times New Roman" panose="02020603050405020304" pitchFamily="18" charset="0"/>
                <a:ea typeface="宋体" panose="02010600030101010101" pitchFamily="2" charset="-122"/>
              </a:rPr>
              <a:t>如：</a:t>
            </a:r>
            <a:r>
              <a:rPr lang="en-US" altLang="zh-CN" sz="2800" b="1" dirty="0">
                <a:solidFill>
                  <a:srgbClr val="0000FF"/>
                </a:solidFill>
                <a:latin typeface="宋体" panose="02010600030101010101" pitchFamily="2" charset="-122"/>
              </a:rPr>
              <a:t>import tom.jiafei.*;</a:t>
            </a:r>
            <a:endParaRPr lang="zh-CN" altLang="en-US" sz="3200" b="1" dirty="0">
              <a:latin typeface="宋体" panose="02010600030101010101" pitchFamily="2" charset="-122"/>
              <a:ea typeface="宋体" panose="02010600030101010101" pitchFamily="2" charset="-122"/>
            </a:endParaRPr>
          </a:p>
          <a:p>
            <a:pPr indent="0" algn="just">
              <a:spcBef>
                <a:spcPct val="10000"/>
              </a:spcBef>
            </a:pPr>
            <a:r>
              <a:rPr lang="zh-CN" altLang="en-US" sz="3200" b="1" dirty="0">
                <a:latin typeface="Times New Roman" panose="02020603050405020304" pitchFamily="18" charset="0"/>
                <a:ea typeface="宋体" panose="02010600030101010101" pitchFamily="2" charset="-122"/>
              </a:rPr>
              <a:t>        使用</a:t>
            </a:r>
            <a:r>
              <a:rPr lang="zh-CN" altLang="en-US" sz="3200" b="1" dirty="0">
                <a:solidFill>
                  <a:srgbClr val="FF33CC"/>
                </a:solidFill>
                <a:latin typeface="Times New Roman" panose="02020603050405020304" pitchFamily="18" charset="0"/>
                <a:ea typeface="宋体" panose="02010600030101010101" pitchFamily="2" charset="-122"/>
              </a:rPr>
              <a:t>非类库</a:t>
            </a:r>
            <a:r>
              <a:rPr lang="zh-CN" altLang="en-US" sz="3200" b="1" dirty="0">
                <a:latin typeface="Times New Roman" panose="02020603050405020304" pitchFamily="18" charset="0"/>
                <a:ea typeface="宋体" panose="02010600030101010101" pitchFamily="2" charset="-122"/>
              </a:rPr>
              <a:t>中有包名的类，也要使用</a:t>
            </a:r>
            <a:r>
              <a:rPr lang="en-US" altLang="zh-CN" sz="3200" b="1" dirty="0">
                <a:latin typeface="Times New Roman" panose="02020603050405020304" pitchFamily="18" charset="0"/>
              </a:rPr>
              <a:t>import</a:t>
            </a:r>
            <a:r>
              <a:rPr lang="zh-CN" altLang="en-US" sz="3200" b="1" dirty="0">
                <a:latin typeface="Times New Roman" panose="02020603050405020304" pitchFamily="18" charset="0"/>
                <a:ea typeface="宋体" panose="02010600030101010101" pitchFamily="2" charset="-122"/>
              </a:rPr>
              <a:t>语句。</a:t>
            </a:r>
            <a:endParaRPr lang="en-US" altLang="zh-CN" sz="2800" b="1" dirty="0">
              <a:solidFill>
                <a:srgbClr val="0000FF"/>
              </a:solidFill>
              <a:latin typeface="宋体" panose="02010600030101010101" pitchFamily="2" charset="-122"/>
            </a:endParaRPr>
          </a:p>
          <a:p>
            <a:pPr indent="0" algn="just">
              <a:spcBef>
                <a:spcPct val="10000"/>
              </a:spcBef>
            </a:pPr>
            <a:r>
              <a:rPr lang="zh-CN" altLang="en-US" sz="2800" b="1" dirty="0">
                <a:solidFill>
                  <a:srgbClr val="FF0000"/>
                </a:solidFill>
                <a:latin typeface="宋体" panose="02010600030101010101" pitchFamily="2" charset="-122"/>
                <a:ea typeface="宋体" panose="02010600030101010101" pitchFamily="2" charset="-122"/>
              </a:rPr>
              <a:t>   例4-14  </a:t>
            </a:r>
            <a:r>
              <a:rPr lang="en-US" altLang="zh-CN" sz="2800" b="1" dirty="0">
                <a:solidFill>
                  <a:srgbClr val="FF0000"/>
                </a:solidFill>
                <a:latin typeface="Times New Roman" panose="02020603050405020304" pitchFamily="18" charset="0"/>
                <a:hlinkClick r:id="rId1" action="ppaction://hlinkfile"/>
              </a:rPr>
              <a:t>Triangle.java</a:t>
            </a:r>
            <a:r>
              <a:rPr lang="en-US" altLang="zh-CN" sz="2800" b="1" dirty="0">
                <a:solidFill>
                  <a:srgbClr val="FF0000"/>
                </a:solidFill>
                <a:latin typeface="宋体" panose="02010600030101010101" pitchFamily="2" charset="-122"/>
                <a:hlinkClick r:id="rId2"/>
              </a:rPr>
              <a:t> </a:t>
            </a:r>
            <a:endParaRPr lang="zh-CN" altLang="en-US" sz="2800" b="1" dirty="0">
              <a:solidFill>
                <a:srgbClr val="FF0000"/>
              </a:solidFill>
              <a:latin typeface="宋体" panose="02010600030101010101" pitchFamily="2" charset="-122"/>
              <a:ea typeface="宋体" panose="02010600030101010101" pitchFamily="2" charset="-122"/>
            </a:endParaRPr>
          </a:p>
          <a:p>
            <a:pPr indent="0" algn="just">
              <a:spcBef>
                <a:spcPct val="10000"/>
              </a:spcBef>
            </a:pPr>
            <a:r>
              <a:rPr lang="zh-CN" altLang="en-US" sz="2800" b="1" dirty="0">
                <a:solidFill>
                  <a:srgbClr val="FF0000"/>
                </a:solidFill>
                <a:latin typeface="宋体" panose="02010600030101010101" pitchFamily="2" charset="-122"/>
                <a:ea typeface="宋体" panose="02010600030101010101" pitchFamily="2" charset="-122"/>
              </a:rPr>
              <a:t>   例4-15  </a:t>
            </a:r>
            <a:r>
              <a:rPr lang="en-US" altLang="zh-CN" sz="2800" b="1" dirty="0">
                <a:solidFill>
                  <a:srgbClr val="FF0000"/>
                </a:solidFill>
                <a:latin typeface="Times New Roman" panose="02020603050405020304" pitchFamily="18" charset="0"/>
                <a:hlinkClick r:id="rId3" action="ppaction://hlinkfile"/>
              </a:rPr>
              <a:t>Example4_15.java</a:t>
            </a:r>
            <a:r>
              <a:rPr lang="en-US" altLang="zh-CN" sz="2800" b="1" dirty="0">
                <a:solidFill>
                  <a:srgbClr val="FF0000"/>
                </a:solidFill>
                <a:latin typeface="宋体" panose="02010600030101010101" pitchFamily="2" charset="-122"/>
                <a:hlinkClick r:id="rId4"/>
              </a:rPr>
              <a:t> </a:t>
            </a:r>
            <a:endParaRPr lang="en-US" altLang="zh-CN" sz="2800" b="1" dirty="0">
              <a:solidFill>
                <a:srgbClr val="FF0000"/>
              </a:solidFill>
              <a:latin typeface="宋体" panose="02010600030101010101" pitchFamily="2" charset="-122"/>
            </a:endParaRPr>
          </a:p>
        </p:txBody>
      </p:sp>
      <p:graphicFrame>
        <p:nvGraphicFramePr>
          <p:cNvPr id="124933" name="Object 4"/>
          <p:cNvGraphicFramePr>
            <a:graphicFrameLocks noChangeAspect="1"/>
          </p:cNvGraphicFramePr>
          <p:nvPr/>
        </p:nvGraphicFramePr>
        <p:xfrm>
          <a:off x="990600" y="4495800"/>
          <a:ext cx="4419600" cy="1905000"/>
        </p:xfrm>
        <a:graphic>
          <a:graphicData uri="http://schemas.openxmlformats.org/presentationml/2006/ole">
            <mc:AlternateContent xmlns:mc="http://schemas.openxmlformats.org/markup-compatibility/2006">
              <mc:Choice xmlns:v="urn:schemas-microsoft-com:vml" Requires="v">
                <p:oleObj spid="_x0000_s3095" name="" r:id="rId5" imgW="2962275" imgH="1095375" progId="Paint.Picture">
                  <p:embed/>
                </p:oleObj>
              </mc:Choice>
              <mc:Fallback>
                <p:oleObj name="" r:id="rId5" imgW="2962275" imgH="1095375" progId="Paint.Picture">
                  <p:embed/>
                  <p:pic>
                    <p:nvPicPr>
                      <p:cNvPr id="0" name="图片 3094"/>
                      <p:cNvPicPr/>
                      <p:nvPr/>
                    </p:nvPicPr>
                    <p:blipFill>
                      <a:blip r:embed="rId6"/>
                      <a:stretch>
                        <a:fillRect/>
                      </a:stretch>
                    </p:blipFill>
                    <p:spPr>
                      <a:xfrm>
                        <a:off x="990600" y="4495800"/>
                        <a:ext cx="4419600" cy="1905000"/>
                      </a:xfrm>
                      <a:prstGeom prst="rect">
                        <a:avLst/>
                      </a:prstGeom>
                      <a:noFill/>
                      <a:ln w="38100">
                        <a:noFill/>
                        <a:miter/>
                      </a:ln>
                    </p:spPr>
                  </p:pic>
                </p:oleObj>
              </mc:Fallback>
            </mc:AlternateContent>
          </a:graphicData>
        </a:graphic>
      </p:graphicFrame>
    </p:spTree>
    <p:custDataLst>
      <p:tags r:id="rId7"/>
    </p:custData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5954"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5955"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§4.11.3   </a:t>
            </a:r>
            <a:r>
              <a:rPr lang="zh-CN" altLang="en-US" b="1" dirty="0">
                <a:latin typeface="Arial" panose="020B0604020202020204" pitchFamily="34" charset="0"/>
                <a:ea typeface="方正书宋简体" charset="-122"/>
              </a:rPr>
              <a:t>使用无包名的类</a:t>
            </a:r>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125956" name="Text Box 3"/>
          <p:cNvSpPr txBox="1"/>
          <p:nvPr/>
        </p:nvSpPr>
        <p:spPr>
          <a:xfrm>
            <a:off x="206375" y="838200"/>
            <a:ext cx="8709025" cy="2457450"/>
          </a:xfrm>
          <a:prstGeom prst="rect">
            <a:avLst/>
          </a:prstGeom>
          <a:noFill/>
          <a:ln w="9525">
            <a:noFill/>
          </a:ln>
        </p:spPr>
        <p:txBody>
          <a:bodyPr anchor="t">
            <a:spAutoFit/>
          </a:bodyPr>
          <a:p>
            <a:pPr indent="0" algn="just">
              <a:spcBef>
                <a:spcPct val="10000"/>
              </a:spcBef>
            </a:pPr>
            <a:r>
              <a:rPr lang="zh-CN" altLang="en-US" sz="3200" b="1" dirty="0">
                <a:latin typeface="Times New Roman" panose="02020603050405020304" pitchFamily="18" charset="0"/>
                <a:ea typeface="方正书宋简体" charset="-122"/>
              </a:rPr>
              <a:t>       </a:t>
            </a:r>
            <a:r>
              <a:rPr lang="zh-CN" altLang="en-US" sz="2800" b="1" dirty="0">
                <a:latin typeface="Times New Roman" panose="02020603050405020304" pitchFamily="18" charset="0"/>
                <a:ea typeface="方正书宋简体" charset="-122"/>
              </a:rPr>
              <a:t>之前，我们在源文件中一直没有使用包语句，因此各个源文件得到的类都没有包名。如果一个源文件中的类想使用无名包中的类，只要将这个无包名的类的字节码和当前类保存在同一目录中即可</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a:p>
            <a:pPr indent="0" algn="just">
              <a:spcBef>
                <a:spcPct val="10000"/>
              </a:spcBef>
            </a:pPr>
            <a:r>
              <a:rPr lang="zh-CN" altLang="en-US" sz="3200" b="1" dirty="0">
                <a:latin typeface="宋体" panose="02010600030101010101" pitchFamily="2" charset="-122"/>
                <a:ea typeface="宋体" panose="02010600030101010101" pitchFamily="2" charset="-122"/>
              </a:rPr>
              <a:t> </a:t>
            </a:r>
            <a:r>
              <a:rPr lang="zh-CN" altLang="en-US" sz="2800" b="1" dirty="0">
                <a:solidFill>
                  <a:srgbClr val="FF0000"/>
                </a:solidFill>
                <a:latin typeface="宋体" panose="02010600030101010101" pitchFamily="2" charset="-122"/>
                <a:ea typeface="宋体" panose="02010600030101010101" pitchFamily="2" charset="-122"/>
              </a:rPr>
              <a:t>  例4-16   </a:t>
            </a:r>
            <a:r>
              <a:rPr lang="en-US" altLang="zh-CN" sz="2800" b="1" dirty="0">
                <a:solidFill>
                  <a:srgbClr val="FF0000"/>
                </a:solidFill>
                <a:latin typeface="Times New Roman" panose="02020603050405020304" pitchFamily="18" charset="0"/>
                <a:ea typeface="方正书宋简体" charset="-122"/>
                <a:hlinkClick r:id="rId1" action="ppaction://hlinkfile"/>
              </a:rPr>
              <a:t>A.java</a:t>
            </a:r>
            <a:r>
              <a:rPr lang="en-US" altLang="zh-CN" sz="2800" b="1" dirty="0">
                <a:solidFill>
                  <a:srgbClr val="FF0000"/>
                </a:solidFill>
                <a:latin typeface="Times New Roman" panose="02020603050405020304" pitchFamily="18" charset="0"/>
                <a:hlinkClick r:id="rId1" action="ppaction://hlinkfile"/>
              </a:rPr>
              <a:t> </a:t>
            </a:r>
            <a:r>
              <a:rPr lang="en-US" altLang="zh-CN" sz="2800" b="1" dirty="0">
                <a:solidFill>
                  <a:srgbClr val="FF0000"/>
                </a:solidFill>
                <a:latin typeface="Times New Roman" panose="02020603050405020304" pitchFamily="18" charset="0"/>
              </a:rPr>
              <a:t>，</a:t>
            </a:r>
            <a:r>
              <a:rPr lang="en-US" altLang="zh-CN" sz="2800" b="1" dirty="0">
                <a:solidFill>
                  <a:srgbClr val="FF0000"/>
                </a:solidFill>
                <a:latin typeface="Times New Roman" panose="02020603050405020304" pitchFamily="18" charset="0"/>
                <a:ea typeface="方正书宋简体" charset="-122"/>
                <a:hlinkClick r:id="rId2" action="ppaction://hlinkfile"/>
              </a:rPr>
              <a:t>Example4_16.java</a:t>
            </a:r>
            <a:r>
              <a:rPr lang="en-US" altLang="zh-CN" sz="2800" b="1" dirty="0">
                <a:solidFill>
                  <a:srgbClr val="FF0000"/>
                </a:solidFill>
                <a:latin typeface="Times New Roman" panose="02020603050405020304" pitchFamily="18" charset="0"/>
                <a:hlinkClick r:id="rId3"/>
              </a:rPr>
              <a:t> </a:t>
            </a:r>
            <a:endParaRPr lang="en-US" altLang="zh-CN" sz="2800" b="1" dirty="0">
              <a:solidFill>
                <a:srgbClr val="FF0000"/>
              </a:solidFill>
              <a:latin typeface="Times New Roman" panose="02020603050405020304" pitchFamily="18" charset="0"/>
            </a:endParaRPr>
          </a:p>
        </p:txBody>
      </p:sp>
    </p:spTree>
    <p:custDataLst>
      <p:tags r:id="rId4"/>
    </p:custData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6978"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6979"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§4.11.4    </a:t>
            </a:r>
            <a:r>
              <a:rPr lang="zh-CN" altLang="en-US" b="1" dirty="0">
                <a:latin typeface="Arial" panose="020B0604020202020204" pitchFamily="34" charset="0"/>
                <a:ea typeface="方正书宋简体" charset="-122"/>
              </a:rPr>
              <a:t>避免类名混淆 </a:t>
            </a:r>
            <a:endParaRPr lang="zh-CN" altLang="en-US" b="1" dirty="0">
              <a:latin typeface="Arial" panose="020B0604020202020204" pitchFamily="34" charset="0"/>
              <a:ea typeface="方正书宋简体" charset="-122"/>
            </a:endParaRPr>
          </a:p>
        </p:txBody>
      </p:sp>
      <p:sp>
        <p:nvSpPr>
          <p:cNvPr id="126980" name="Text Box 3"/>
          <p:cNvSpPr txBox="1"/>
          <p:nvPr/>
        </p:nvSpPr>
        <p:spPr>
          <a:xfrm>
            <a:off x="192088" y="1057275"/>
            <a:ext cx="8709025" cy="3270250"/>
          </a:xfrm>
          <a:prstGeom prst="rect">
            <a:avLst/>
          </a:prstGeom>
          <a:noFill/>
          <a:ln w="9525">
            <a:noFill/>
          </a:ln>
        </p:spPr>
        <p:txBody>
          <a:bodyPr anchor="t">
            <a:spAutoFit/>
          </a:bodyPr>
          <a:p>
            <a:pPr indent="0" algn="just">
              <a:spcBef>
                <a:spcPct val="10000"/>
              </a:spcBef>
            </a:pPr>
            <a:r>
              <a:rPr lang="zh-CN" altLang="en-US" sz="2800" b="1" dirty="0">
                <a:latin typeface="Times New Roman" panose="02020603050405020304" pitchFamily="18" charset="0"/>
                <a:ea typeface="方正黑体简体" charset="-122"/>
              </a:rPr>
              <a:t>1．区分无包名和有包名的类</a:t>
            </a:r>
            <a:endParaRPr lang="zh-CN" altLang="en-US" sz="2800" b="1" dirty="0">
              <a:latin typeface="Times New Roman" panose="02020603050405020304" pitchFamily="18" charset="0"/>
              <a:ea typeface="方正黑体简体" charset="-122"/>
            </a:endParaRPr>
          </a:p>
          <a:p>
            <a:pPr indent="0" algn="just">
              <a:spcBef>
                <a:spcPct val="10000"/>
              </a:spcBef>
            </a:pPr>
            <a:r>
              <a:rPr lang="zh-CN" altLang="en-US" sz="2800" b="1" dirty="0">
                <a:latin typeface="Times New Roman" panose="02020603050405020304" pitchFamily="18" charset="0"/>
                <a:ea typeface="方正书宋简体" charset="-122"/>
              </a:rPr>
              <a:t>        如果一个源文件使用了一个无名包中的</a:t>
            </a:r>
            <a:r>
              <a:rPr lang="en-US" altLang="zh-CN" sz="2800" b="1" dirty="0">
                <a:latin typeface="Times New Roman" panose="02020603050405020304" pitchFamily="18" charset="0"/>
                <a:ea typeface="方正书宋简体" charset="-122"/>
              </a:rPr>
              <a:t>A</a:t>
            </a:r>
            <a:r>
              <a:rPr lang="zh-CN" altLang="en-US" sz="2800" b="1" dirty="0">
                <a:latin typeface="Times New Roman" panose="02020603050405020304" pitchFamily="18" charset="0"/>
                <a:ea typeface="方正书宋简体" charset="-122"/>
              </a:rPr>
              <a:t>类，同时又用</a:t>
            </a:r>
            <a:r>
              <a:rPr lang="en-US" altLang="zh-CN" sz="2800" b="1" dirty="0">
                <a:latin typeface="Times New Roman" panose="02020603050405020304" pitchFamily="18" charset="0"/>
                <a:ea typeface="方正书宋简体" charset="-122"/>
              </a:rPr>
              <a:t>import</a:t>
            </a:r>
            <a:r>
              <a:rPr lang="zh-CN" altLang="en-US" sz="2800" b="1" dirty="0">
                <a:latin typeface="Times New Roman" panose="02020603050405020304" pitchFamily="18" charset="0"/>
                <a:ea typeface="方正书宋简体" charset="-122"/>
              </a:rPr>
              <a:t>语句引入了某个有包名的同名的类，如</a:t>
            </a:r>
            <a:r>
              <a:rPr lang="en-US" altLang="zh-CN" sz="2800" b="1" dirty="0">
                <a:latin typeface="Times New Roman" panose="02020603050405020304" pitchFamily="18" charset="0"/>
                <a:ea typeface="方正书宋简体" charset="-122"/>
              </a:rPr>
              <a:t>tom.jiafei</a:t>
            </a:r>
            <a:r>
              <a:rPr lang="zh-CN" altLang="en-US" sz="2800" b="1" dirty="0">
                <a:latin typeface="Times New Roman" panose="02020603050405020304" pitchFamily="18" charset="0"/>
                <a:ea typeface="方正书宋简体" charset="-122"/>
              </a:rPr>
              <a:t>中的</a:t>
            </a:r>
            <a:r>
              <a:rPr lang="en-US" altLang="zh-CN" sz="2800" b="1" dirty="0">
                <a:latin typeface="Times New Roman" panose="02020603050405020304" pitchFamily="18" charset="0"/>
                <a:ea typeface="方正书宋简体" charset="-122"/>
              </a:rPr>
              <a:t>A</a:t>
            </a:r>
            <a:r>
              <a:rPr lang="zh-CN" altLang="en-US" sz="2800" b="1" dirty="0">
                <a:latin typeface="Times New Roman" panose="02020603050405020304" pitchFamily="18" charset="0"/>
                <a:ea typeface="方正书宋简体" charset="-122"/>
              </a:rPr>
              <a:t>类，就可能引起类名的混淆。 </a:t>
            </a:r>
            <a:endParaRPr lang="zh-CN" altLang="en-US" sz="2800" b="1" dirty="0">
              <a:latin typeface="Times New Roman" panose="02020603050405020304" pitchFamily="18" charset="0"/>
              <a:ea typeface="方正书宋简体" charset="-122"/>
            </a:endParaRPr>
          </a:p>
          <a:p>
            <a:pPr indent="0" algn="just">
              <a:spcBef>
                <a:spcPct val="10000"/>
              </a:spcBef>
            </a:pPr>
            <a:r>
              <a:rPr lang="zh-CN" altLang="en-US" sz="2800" b="1" dirty="0">
                <a:latin typeface="Times New Roman" panose="02020603050405020304" pitchFamily="18" charset="0"/>
                <a:ea typeface="方正黑体简体" charset="-122"/>
              </a:rPr>
              <a:t>2．区分有包名的类</a:t>
            </a:r>
            <a:endParaRPr lang="zh-CN" altLang="en-US" sz="2800" b="1" dirty="0">
              <a:latin typeface="Times New Roman" panose="02020603050405020304" pitchFamily="18" charset="0"/>
              <a:ea typeface="方正黑体简体" charset="-122"/>
            </a:endParaRPr>
          </a:p>
          <a:p>
            <a:pPr indent="0" algn="just">
              <a:spcBef>
                <a:spcPct val="10000"/>
              </a:spcBef>
            </a:pPr>
            <a:r>
              <a:rPr lang="zh-CN" altLang="en-US" sz="2800" b="1" dirty="0">
                <a:latin typeface="Times New Roman" panose="02020603050405020304" pitchFamily="18" charset="0"/>
                <a:ea typeface="方正书宋简体" charset="-122"/>
              </a:rPr>
              <a:t>       如果一个源文件引入了两个包中同名的类，那么在使用该类时，不允许省略包名 </a:t>
            </a:r>
            <a:r>
              <a:rPr lang="zh-CN" altLang="en-US" sz="3200" b="1" dirty="0">
                <a:latin typeface="宋体" panose="02010600030101010101" pitchFamily="2" charset="-122"/>
                <a:ea typeface="宋体" panose="02010600030101010101" pitchFamily="2" charset="-122"/>
              </a:rPr>
              <a:t>。</a:t>
            </a:r>
            <a:endParaRPr lang="en-US" altLang="zh-CN" sz="2800" b="1" dirty="0">
              <a:solidFill>
                <a:srgbClr val="FF0000"/>
              </a:solidFill>
              <a:latin typeface="Times New Roman" panose="02020603050405020304" pitchFamily="18" charset="0"/>
            </a:endParaRPr>
          </a:p>
        </p:txBody>
      </p:sp>
    </p:spTree>
    <p:custDataLst>
      <p:tags r:id="rId1"/>
    </p:custData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矩形 1"/>
          <p:cNvSpPr/>
          <p:nvPr/>
        </p:nvSpPr>
        <p:spPr>
          <a:xfrm>
            <a:off x="500063" y="428625"/>
            <a:ext cx="7929562" cy="4524375"/>
          </a:xfrm>
          <a:prstGeom prst="rect">
            <a:avLst/>
          </a:prstGeom>
          <a:noFill/>
          <a:ln w="9525">
            <a:noFill/>
          </a:ln>
        </p:spPr>
        <p:txBody>
          <a:bodyPr anchor="t">
            <a:spAutoFit/>
          </a:bodyPr>
          <a:p>
            <a:pPr indent="0">
              <a:buSzPct val="70000"/>
              <a:buFont typeface="Wingdings 2" panose="05020102010507070707" pitchFamily="18" charset="2"/>
              <a:buNone/>
            </a:pPr>
            <a:r>
              <a:rPr lang="zh-CN" altLang="en-US" dirty="0">
                <a:latin typeface="Tahoma" panose="020B0604030504040204" pitchFamily="34" charset="0"/>
                <a:ea typeface="宋体" panose="02010600030101010101" pitchFamily="2" charset="-122"/>
              </a:rPr>
              <a:t>下列哪个选项的</a:t>
            </a:r>
            <a:r>
              <a:rPr lang="en-US" altLang="zh-CN" dirty="0">
                <a:latin typeface="Tahoma" panose="020B0604030504040204" pitchFamily="34" charset="0"/>
              </a:rPr>
              <a:t>java</a:t>
            </a:r>
            <a:r>
              <a:rPr lang="zh-CN" altLang="en-US" dirty="0">
                <a:latin typeface="Tahoma" panose="020B0604030504040204" pitchFamily="34" charset="0"/>
                <a:ea typeface="宋体" panose="02010600030101010101" pitchFamily="2" charset="-122"/>
              </a:rPr>
              <a:t>源文件代码片段是不正确的？  </a:t>
            </a:r>
            <a:br>
              <a:rPr lang="zh-CN" altLang="en-US" dirty="0">
                <a:latin typeface="Tahoma" panose="020B0604030504040204" pitchFamily="34" charset="0"/>
                <a:ea typeface="宋体" panose="02010600030101010101" pitchFamily="2" charset="-122"/>
              </a:rPr>
            </a:br>
            <a:r>
              <a:rPr lang="en-US" altLang="zh-CN" dirty="0">
                <a:latin typeface="Tahoma" panose="020B0604030504040204" pitchFamily="34" charset="0"/>
              </a:rPr>
              <a:t>A．package testpackage;  </a:t>
            </a:r>
            <a:br>
              <a:rPr lang="en-US" altLang="zh-CN" dirty="0">
                <a:latin typeface="Tahoma" panose="020B0604030504040204" pitchFamily="34" charset="0"/>
              </a:rPr>
            </a:br>
            <a:r>
              <a:rPr lang="en-US" altLang="zh-CN" dirty="0">
                <a:latin typeface="Tahoma" panose="020B0604030504040204" pitchFamily="34" charset="0"/>
              </a:rPr>
              <a:t>public class Test{ }  </a:t>
            </a:r>
            <a:br>
              <a:rPr lang="en-US" altLang="zh-CN" dirty="0">
                <a:latin typeface="Tahoma" panose="020B0604030504040204" pitchFamily="34" charset="0"/>
              </a:rPr>
            </a:br>
            <a:r>
              <a:rPr lang="en-US" altLang="zh-CN" dirty="0">
                <a:latin typeface="Tahoma" panose="020B0604030504040204" pitchFamily="34" charset="0"/>
              </a:rPr>
              <a:t>B．import java.io.*;  </a:t>
            </a:r>
            <a:br>
              <a:rPr lang="en-US" altLang="zh-CN" dirty="0">
                <a:latin typeface="Tahoma" panose="020B0604030504040204" pitchFamily="34" charset="0"/>
              </a:rPr>
            </a:br>
            <a:r>
              <a:rPr lang="en-US" altLang="zh-CN" dirty="0">
                <a:latin typeface="Tahoma" panose="020B0604030504040204" pitchFamily="34" charset="0"/>
              </a:rPr>
              <a:t>package testpackage;  </a:t>
            </a:r>
            <a:br>
              <a:rPr lang="en-US" altLang="zh-CN" dirty="0">
                <a:latin typeface="Tahoma" panose="020B0604030504040204" pitchFamily="34" charset="0"/>
              </a:rPr>
            </a:br>
            <a:r>
              <a:rPr lang="en-US" altLang="zh-CN" dirty="0">
                <a:latin typeface="Tahoma" panose="020B0604030504040204" pitchFamily="34" charset="0"/>
              </a:rPr>
              <a:t>public class Test{ }  </a:t>
            </a:r>
            <a:br>
              <a:rPr lang="en-US" altLang="zh-CN" dirty="0">
                <a:latin typeface="Tahoma" panose="020B0604030504040204" pitchFamily="34" charset="0"/>
              </a:rPr>
            </a:br>
            <a:r>
              <a:rPr lang="en-US" altLang="zh-CN" dirty="0">
                <a:latin typeface="Tahoma" panose="020B0604030504040204" pitchFamily="34" charset="0"/>
              </a:rPr>
              <a:t>C．import java.io.*;  </a:t>
            </a:r>
            <a:br>
              <a:rPr lang="en-US" altLang="zh-CN" dirty="0">
                <a:latin typeface="Tahoma" panose="020B0604030504040204" pitchFamily="34" charset="0"/>
              </a:rPr>
            </a:br>
            <a:r>
              <a:rPr lang="en-US" altLang="zh-CN" dirty="0">
                <a:latin typeface="Tahoma" panose="020B0604030504040204" pitchFamily="34" charset="0"/>
              </a:rPr>
              <a:t>class Person{ }  </a:t>
            </a:r>
            <a:br>
              <a:rPr lang="en-US" altLang="zh-CN" dirty="0">
                <a:latin typeface="Tahoma" panose="020B0604030504040204" pitchFamily="34" charset="0"/>
              </a:rPr>
            </a:br>
            <a:r>
              <a:rPr lang="en-US" altLang="zh-CN" dirty="0">
                <a:latin typeface="Tahoma" panose="020B0604030504040204" pitchFamily="34" charset="0"/>
              </a:rPr>
              <a:t>public class Test{ }  </a:t>
            </a:r>
            <a:br>
              <a:rPr lang="en-US" altLang="zh-CN" dirty="0">
                <a:latin typeface="Tahoma" panose="020B0604030504040204" pitchFamily="34" charset="0"/>
              </a:rPr>
            </a:br>
            <a:r>
              <a:rPr lang="en-US" altLang="zh-CN" dirty="0">
                <a:latin typeface="Tahoma" panose="020B0604030504040204" pitchFamily="34" charset="0"/>
              </a:rPr>
              <a:t>D．import java.io.*;  </a:t>
            </a:r>
            <a:br>
              <a:rPr lang="en-US" altLang="zh-CN" dirty="0">
                <a:latin typeface="Tahoma" panose="020B0604030504040204" pitchFamily="34" charset="0"/>
              </a:rPr>
            </a:br>
            <a:r>
              <a:rPr lang="en-US" altLang="zh-CN" dirty="0">
                <a:latin typeface="Tahoma" panose="020B0604030504040204" pitchFamily="34" charset="0"/>
              </a:rPr>
              <a:t>import java.awt.*;  </a:t>
            </a:r>
            <a:br>
              <a:rPr lang="en-US" altLang="zh-CN" dirty="0">
                <a:latin typeface="Tahoma" panose="020B0604030504040204" pitchFamily="34" charset="0"/>
              </a:rPr>
            </a:br>
            <a:r>
              <a:rPr lang="en-US" altLang="zh-CN" dirty="0">
                <a:latin typeface="Tahoma" panose="020B0604030504040204" pitchFamily="34" charset="0"/>
              </a:rPr>
              <a:t>public class Test{ } </a:t>
            </a:r>
            <a:endParaRPr lang="zh-CN" altLang="en-US" dirty="0">
              <a:latin typeface="Tahoma" panose="020B0604030504040204" pitchFamily="34" charset="0"/>
              <a:ea typeface="宋体" panose="02010600030101010101" pitchFamily="2" charset="-122"/>
            </a:endParaRPr>
          </a:p>
        </p:txBody>
      </p:sp>
      <p:sp>
        <p:nvSpPr>
          <p:cNvPr id="7" name="矩形 6"/>
          <p:cNvSpPr/>
          <p:nvPr/>
        </p:nvSpPr>
        <p:spPr>
          <a:xfrm>
            <a:off x="5556250" y="2032000"/>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B</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29026" name="Rectangle 2"/>
          <p:cNvSpPr>
            <a:spLocks noGrp="1"/>
          </p:cNvSpPr>
          <p:nvPr>
            <p:ph type="subTitle" idx="1"/>
          </p:nvPr>
        </p:nvSpPr>
        <p:spPr>
          <a:xfrm>
            <a:off x="144463" y="231775"/>
            <a:ext cx="57150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§4.12  </a:t>
            </a:r>
            <a:r>
              <a:rPr lang="zh-CN" altLang="en-US" sz="2800" b="1" kern="1200" dirty="0">
                <a:latin typeface="宋体" panose="02010600030101010101" pitchFamily="2" charset="-122"/>
                <a:ea typeface="+mn-ea"/>
                <a:cs typeface="+mn-cs"/>
                <a:sym typeface="Arial" panose="020B0604020202020204" pitchFamily="34" charset="0"/>
              </a:rPr>
              <a:t>访问权限 </a:t>
            </a:r>
            <a:endParaRPr lang="zh-CN" altLang="en-US" sz="2800" b="1" kern="1200" dirty="0">
              <a:latin typeface="宋体" panose="02010600030101010101" pitchFamily="2" charset="-122"/>
              <a:ea typeface="+mn-ea"/>
              <a:cs typeface="+mn-cs"/>
              <a:sym typeface="Arial" panose="020B0604020202020204" pitchFamily="34" charset="0"/>
            </a:endParaRPr>
          </a:p>
        </p:txBody>
      </p:sp>
      <p:sp>
        <p:nvSpPr>
          <p:cNvPr id="129027" name="Text Box 3"/>
          <p:cNvSpPr txBox="1"/>
          <p:nvPr/>
        </p:nvSpPr>
        <p:spPr>
          <a:xfrm>
            <a:off x="-33337" y="4862513"/>
            <a:ext cx="8686800" cy="854075"/>
          </a:xfrm>
          <a:prstGeom prst="rect">
            <a:avLst/>
          </a:prstGeom>
          <a:noFill/>
          <a:ln w="9525">
            <a:noFill/>
          </a:ln>
        </p:spPr>
        <p:txBody>
          <a:bodyPr anchor="t">
            <a:spAutoFit/>
          </a:bodyPr>
          <a:p>
            <a:pPr indent="0" algn="just">
              <a:spcBef>
                <a:spcPct val="50000"/>
              </a:spcBef>
            </a:pPr>
            <a:r>
              <a:rPr lang="zh-CN" altLang="en-US" sz="32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当用一个类创建了一个对象之后，该对象可以通过“</a:t>
            </a:r>
            <a:r>
              <a:rPr lang="zh-CN" altLang="en-US" sz="1800" b="1" dirty="0">
                <a:latin typeface="宋体" panose="02010600030101010101" pitchFamily="2" charset="-122"/>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”运算符操作自己的变量、使用类中的方法，但对象操作自己的变量和使用类中的方法是有一定限制的。</a:t>
            </a:r>
            <a:r>
              <a:rPr lang="zh-CN" altLang="en-US" sz="1800" b="1" dirty="0">
                <a:latin typeface="宋体" panose="02010600030101010101" pitchFamily="2" charset="-122"/>
                <a:ea typeface="宋体" panose="02010600030101010101" pitchFamily="2" charset="-122"/>
              </a:rPr>
              <a:t>  </a:t>
            </a:r>
            <a:endParaRPr lang="zh-CN" altLang="en-US" sz="1800" b="1" dirty="0">
              <a:latin typeface="宋体" panose="02010600030101010101" pitchFamily="2" charset="-122"/>
              <a:ea typeface="宋体" panose="02010600030101010101" pitchFamily="2" charset="-122"/>
            </a:endParaRPr>
          </a:p>
        </p:txBody>
      </p:sp>
      <p:sp>
        <p:nvSpPr>
          <p:cNvPr id="129028" name="Text Box 3"/>
          <p:cNvSpPr txBox="1"/>
          <p:nvPr/>
        </p:nvSpPr>
        <p:spPr>
          <a:xfrm>
            <a:off x="-87312" y="841375"/>
            <a:ext cx="4795837" cy="4068763"/>
          </a:xfrm>
          <a:prstGeom prst="rect">
            <a:avLst/>
          </a:prstGeom>
          <a:noFill/>
          <a:ln w="9525" cap="flat" cmpd="sng">
            <a:solidFill>
              <a:schemeClr val="accent1"/>
            </a:solidFill>
            <a:prstDash val="solid"/>
            <a:round/>
            <a:headEnd type="none" w="med" len="med"/>
            <a:tailEnd type="none" w="med" len="med"/>
          </a:ln>
        </p:spPr>
        <p:txBody>
          <a:bodyPr wrap="square" anchor="t">
            <a:spAutoFit/>
          </a:bodyPr>
          <a:p>
            <a:pPr indent="0" algn="just">
              <a:spcBef>
                <a:spcPct val="50000"/>
              </a:spcBef>
            </a:pPr>
            <a:r>
              <a:rPr lang="en-US" altLang="zh-CN" sz="1800" b="1" dirty="0">
                <a:latin typeface="宋体" panose="02010600030101010101" pitchFamily="2" charset="-122"/>
              </a:rPr>
              <a:t>class A{</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a:t>
            </a:r>
            <a:r>
              <a:rPr lang="en-US" altLang="zh-CN" sz="1800" b="1" dirty="0">
                <a:solidFill>
                  <a:srgbClr val="FF0000"/>
                </a:solidFill>
                <a:latin typeface="宋体" panose="02010600030101010101" pitchFamily="2" charset="-122"/>
              </a:rPr>
              <a:t>private</a:t>
            </a:r>
            <a:r>
              <a:rPr lang="en-US" altLang="zh-CN" sz="1800" b="1" dirty="0">
                <a:latin typeface="宋体" panose="02010600030101010101" pitchFamily="2" charset="-122"/>
              </a:rPr>
              <a:t> int x;</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a:t>
            </a:r>
            <a:r>
              <a:rPr lang="en-US" altLang="zh-CN" sz="1800" b="1" dirty="0">
                <a:solidFill>
                  <a:srgbClr val="FF0000"/>
                </a:solidFill>
                <a:latin typeface="宋体" panose="02010600030101010101" pitchFamily="2" charset="-122"/>
              </a:rPr>
              <a:t>protected</a:t>
            </a:r>
            <a:r>
              <a:rPr lang="en-US" altLang="zh-CN" sz="1800" b="1" dirty="0">
                <a:latin typeface="宋体" panose="02010600030101010101" pitchFamily="2" charset="-122"/>
              </a:rPr>
              <a:t> String y;</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a:t>
            </a:r>
            <a:r>
              <a:rPr lang="en-US" altLang="zh-CN" sz="1800" b="1" dirty="0">
                <a:solidFill>
                  <a:srgbClr val="FF0000"/>
                </a:solidFill>
                <a:latin typeface="宋体" panose="02010600030101010101" pitchFamily="2" charset="-122"/>
              </a:rPr>
              <a:t>public</a:t>
            </a:r>
            <a:r>
              <a:rPr lang="en-US" altLang="zh-CN" sz="1800" b="1" dirty="0">
                <a:latin typeface="宋体" panose="02010600030101010101" pitchFamily="2" charset="-122"/>
              </a:rPr>
              <a:t> double z;</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String m;</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a:t>
            </a:r>
            <a:r>
              <a:rPr lang="en-US" altLang="zh-CN" sz="1800" b="1" dirty="0">
                <a:solidFill>
                  <a:srgbClr val="FF0000"/>
                </a:solidFill>
                <a:latin typeface="宋体" panose="02010600030101010101" pitchFamily="2" charset="-122"/>
              </a:rPr>
              <a:t>private</a:t>
            </a:r>
            <a:r>
              <a:rPr lang="en-US" altLang="zh-CN" sz="1800" b="1" dirty="0">
                <a:latin typeface="宋体" panose="02010600030101010101" pitchFamily="2" charset="-122"/>
              </a:rPr>
              <a:t> String f(){return x+y+z+m;}</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a:t>
            </a:r>
            <a:r>
              <a:rPr lang="en-US" altLang="zh-CN" sz="1800" b="1" dirty="0">
                <a:solidFill>
                  <a:srgbClr val="FF0000"/>
                </a:solidFill>
                <a:latin typeface="宋体" panose="02010600030101010101" pitchFamily="2" charset="-122"/>
              </a:rPr>
              <a:t>protected</a:t>
            </a:r>
            <a:r>
              <a:rPr lang="en-US" altLang="zh-CN" sz="1800" b="1" dirty="0">
                <a:latin typeface="宋体" panose="02010600030101010101" pitchFamily="2" charset="-122"/>
              </a:rPr>
              <a:t> String g(){return x+y+z+m;}</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a:t>
            </a:r>
            <a:r>
              <a:rPr lang="en-US" altLang="zh-CN" sz="1800" b="1" dirty="0">
                <a:solidFill>
                  <a:srgbClr val="FF0000"/>
                </a:solidFill>
                <a:latin typeface="宋体" panose="02010600030101010101" pitchFamily="2" charset="-122"/>
              </a:rPr>
              <a:t>public</a:t>
            </a:r>
            <a:r>
              <a:rPr lang="en-US" altLang="zh-CN" sz="1800" b="1" dirty="0">
                <a:latin typeface="宋体" panose="02010600030101010101" pitchFamily="2" charset="-122"/>
              </a:rPr>
              <a:t> String h(){return x+y+z+m;};</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String k(){return x+y+z+m;}</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a:t>
            </a:r>
            <a:endParaRPr lang="en-US" altLang="zh-CN" sz="1800" b="1" dirty="0">
              <a:latin typeface="宋体" panose="02010600030101010101" pitchFamily="2" charset="-122"/>
            </a:endParaRPr>
          </a:p>
        </p:txBody>
      </p:sp>
      <p:sp>
        <p:nvSpPr>
          <p:cNvPr id="129029" name="Text Box 3"/>
          <p:cNvSpPr txBox="1"/>
          <p:nvPr/>
        </p:nvSpPr>
        <p:spPr>
          <a:xfrm>
            <a:off x="4708525" y="841375"/>
            <a:ext cx="4795838" cy="3108325"/>
          </a:xfrm>
          <a:prstGeom prst="rect">
            <a:avLst/>
          </a:prstGeom>
          <a:noFill/>
          <a:ln w="9525" cap="flat" cmpd="sng">
            <a:solidFill>
              <a:schemeClr val="accent1"/>
            </a:solidFill>
            <a:prstDash val="solid"/>
            <a:round/>
            <a:headEnd type="none" w="med" len="med"/>
            <a:tailEnd type="none" w="med" len="med"/>
          </a:ln>
        </p:spPr>
        <p:txBody>
          <a:bodyPr wrap="square" anchor="t">
            <a:spAutoFit/>
          </a:bodyPr>
          <a:p>
            <a:pPr indent="0" algn="just">
              <a:spcBef>
                <a:spcPct val="50000"/>
              </a:spcBef>
            </a:pPr>
            <a:r>
              <a:rPr lang="en-US" altLang="zh-CN" sz="1800" b="1" dirty="0">
                <a:latin typeface="宋体" panose="02010600030101010101" pitchFamily="2" charset="-122"/>
              </a:rPr>
              <a:t>class Program{</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public static void main(String[] args){</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A a = new A();</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String m = a</a:t>
            </a:r>
            <a:r>
              <a:rPr lang="en-US" altLang="zh-CN" sz="1800" b="1" dirty="0">
                <a:solidFill>
                  <a:srgbClr val="FF0000"/>
                </a:solidFill>
                <a:latin typeface="宋体" panose="02010600030101010101" pitchFamily="2" charset="-122"/>
              </a:rPr>
              <a:t>.</a:t>
            </a:r>
            <a:r>
              <a:rPr lang="en-US" altLang="zh-CN" sz="1800" b="1" dirty="0">
                <a:latin typeface="宋体" panose="02010600030101010101" pitchFamily="2" charset="-122"/>
              </a:rPr>
              <a:t>x+a</a:t>
            </a:r>
            <a:r>
              <a:rPr lang="en-US" altLang="zh-CN" sz="1800" b="1" dirty="0">
                <a:solidFill>
                  <a:srgbClr val="FF0000"/>
                </a:solidFill>
                <a:latin typeface="宋体" panose="02010600030101010101" pitchFamily="2" charset="-122"/>
              </a:rPr>
              <a:t>.</a:t>
            </a:r>
            <a:r>
              <a:rPr lang="en-US" altLang="zh-CN" sz="1800" b="1" dirty="0">
                <a:latin typeface="宋体" panose="02010600030101010101" pitchFamily="2" charset="-122"/>
              </a:rPr>
              <a:t>y+a</a:t>
            </a:r>
            <a:r>
              <a:rPr lang="en-US" altLang="zh-CN" sz="1800" b="1" dirty="0">
                <a:solidFill>
                  <a:srgbClr val="FF0000"/>
                </a:solidFill>
                <a:latin typeface="宋体" panose="02010600030101010101" pitchFamily="2" charset="-122"/>
              </a:rPr>
              <a:t>.</a:t>
            </a:r>
            <a:r>
              <a:rPr lang="en-US" altLang="zh-CN" sz="1800" b="1" dirty="0">
                <a:latin typeface="宋体" panose="02010600030101010101" pitchFamily="2" charset="-122"/>
              </a:rPr>
              <a:t>z+a.m+</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a</a:t>
            </a:r>
            <a:r>
              <a:rPr lang="en-US" altLang="zh-CN" sz="1800" b="1" dirty="0">
                <a:solidFill>
                  <a:srgbClr val="FF0000"/>
                </a:solidFill>
                <a:latin typeface="宋体" panose="02010600030101010101" pitchFamily="2" charset="-122"/>
              </a:rPr>
              <a:t>.</a:t>
            </a:r>
            <a:r>
              <a:rPr lang="en-US" altLang="zh-CN" sz="1800" b="1" dirty="0">
                <a:latin typeface="宋体" panose="02010600030101010101" pitchFamily="2" charset="-122"/>
              </a:rPr>
              <a:t>f()+a</a:t>
            </a:r>
            <a:r>
              <a:rPr lang="en-US" altLang="zh-CN" sz="1800" b="1" dirty="0">
                <a:solidFill>
                  <a:srgbClr val="FF0000"/>
                </a:solidFill>
                <a:latin typeface="宋体" panose="02010600030101010101" pitchFamily="2" charset="-122"/>
              </a:rPr>
              <a:t>.</a:t>
            </a:r>
            <a:r>
              <a:rPr lang="en-US" altLang="zh-CN" sz="1800" b="1" dirty="0">
                <a:latin typeface="宋体" panose="02010600030101010101" pitchFamily="2" charset="-122"/>
              </a:rPr>
              <a:t>g()+a</a:t>
            </a:r>
            <a:r>
              <a:rPr lang="en-US" altLang="zh-CN" sz="1800" b="1" dirty="0">
                <a:solidFill>
                  <a:srgbClr val="FF0000"/>
                </a:solidFill>
                <a:latin typeface="宋体" panose="02010600030101010101" pitchFamily="2" charset="-122"/>
              </a:rPr>
              <a:t>.</a:t>
            </a:r>
            <a:r>
              <a:rPr lang="en-US" altLang="zh-CN" sz="1800" b="1" dirty="0">
                <a:latin typeface="宋体" panose="02010600030101010101" pitchFamily="2" charset="-122"/>
              </a:rPr>
              <a:t>h()+a.k();</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  }</a:t>
            </a:r>
            <a:endParaRPr lang="en-US" altLang="zh-CN" sz="1800" b="1" dirty="0">
              <a:latin typeface="宋体" panose="02010600030101010101" pitchFamily="2" charset="-122"/>
            </a:endParaRPr>
          </a:p>
          <a:p>
            <a:pPr indent="0" algn="just">
              <a:spcBef>
                <a:spcPct val="50000"/>
              </a:spcBef>
            </a:pPr>
            <a:r>
              <a:rPr lang="en-US" altLang="zh-CN" sz="1800" b="1" dirty="0">
                <a:latin typeface="宋体" panose="02010600030101010101" pitchFamily="2" charset="-122"/>
              </a:rPr>
              <a:t>}</a:t>
            </a:r>
            <a:endParaRPr lang="en-US" altLang="zh-CN" sz="1800" b="1" dirty="0">
              <a:latin typeface="宋体" panose="02010600030101010101" pitchFamily="2" charset="-122"/>
            </a:endParaRPr>
          </a:p>
        </p:txBody>
      </p:sp>
    </p:spTree>
    <p:custDataLst>
      <p:tags r:id="rId1"/>
    </p:custData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0050"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§4.12.1    何谓访问权限</a:t>
            </a:r>
            <a:r>
              <a:rPr lang="zh-CN" altLang="en-US" b="1" dirty="0">
                <a:latin typeface="宋体" panose="02010600030101010101" pitchFamily="2" charset="-122"/>
              </a:rPr>
              <a:t> </a:t>
            </a:r>
            <a:endParaRPr lang="zh-CN" altLang="en-US" b="1" dirty="0">
              <a:latin typeface="宋体" panose="02010600030101010101" pitchFamily="2" charset="-122"/>
            </a:endParaRPr>
          </a:p>
        </p:txBody>
      </p:sp>
      <p:sp>
        <p:nvSpPr>
          <p:cNvPr id="130051" name="Text Box 3"/>
          <p:cNvSpPr txBox="1"/>
          <p:nvPr/>
        </p:nvSpPr>
        <p:spPr>
          <a:xfrm>
            <a:off x="198438" y="836613"/>
            <a:ext cx="8747125" cy="3016250"/>
          </a:xfrm>
          <a:prstGeom prst="rect">
            <a:avLst/>
          </a:prstGeom>
          <a:noFill/>
          <a:ln w="9525">
            <a:noFill/>
          </a:ln>
        </p:spPr>
        <p:txBody>
          <a:bodyPr anchor="t">
            <a:spAutoFit/>
          </a:bodyPr>
          <a:p>
            <a:pPr indent="0" algn="just">
              <a:spcBef>
                <a:spcPct val="10000"/>
              </a:spcBef>
            </a:pPr>
            <a:r>
              <a:rPr lang="zh-CN" altLang="en-US" sz="3200" b="1" dirty="0">
                <a:latin typeface="Times New Roman" panose="02020603050405020304" pitchFamily="18" charset="0"/>
                <a:ea typeface="宋体" panose="02010600030101010101" pitchFamily="2" charset="-122"/>
              </a:rPr>
              <a:t>      </a:t>
            </a:r>
            <a:r>
              <a:rPr lang="zh-CN" altLang="en-US" sz="3200" b="1" dirty="0">
                <a:solidFill>
                  <a:srgbClr val="FF0000"/>
                </a:solidFill>
                <a:latin typeface="Times New Roman" panose="02020603050405020304" pitchFamily="18" charset="0"/>
                <a:ea typeface="宋体" panose="02010600030101010101" pitchFamily="2" charset="-122"/>
              </a:rPr>
              <a:t>所谓访问权限是指对象是否可以通过“</a:t>
            </a:r>
            <a:r>
              <a:rPr lang="zh-CN" altLang="en-US" sz="3200" b="1" dirty="0">
                <a:solidFill>
                  <a:srgbClr val="FF0000"/>
                </a:solidFill>
                <a:latin typeface="宋体" panose="02010600030101010101" pitchFamily="2" charset="-122"/>
                <a:ea typeface="宋体" panose="02010600030101010101" pitchFamily="2" charset="-122"/>
              </a:rPr>
              <a:t>.</a:t>
            </a:r>
            <a:r>
              <a:rPr lang="zh-CN" altLang="en-US" sz="3200" b="1" dirty="0">
                <a:solidFill>
                  <a:srgbClr val="FF0000"/>
                </a:solidFill>
                <a:latin typeface="Times New Roman" panose="02020603050405020304" pitchFamily="18" charset="0"/>
                <a:ea typeface="宋体" panose="02010600030101010101" pitchFamily="2" charset="-122"/>
              </a:rPr>
              <a:t>”运算符操作自己的变量或通过“</a:t>
            </a:r>
            <a:r>
              <a:rPr lang="zh-CN" altLang="en-US" sz="3200" b="1" dirty="0">
                <a:solidFill>
                  <a:srgbClr val="FF0000"/>
                </a:solidFill>
                <a:latin typeface="宋体" panose="02010600030101010101" pitchFamily="2" charset="-122"/>
                <a:ea typeface="宋体" panose="02010600030101010101" pitchFamily="2" charset="-122"/>
              </a:rPr>
              <a:t>.</a:t>
            </a:r>
            <a:r>
              <a:rPr lang="zh-CN" altLang="en-US" sz="3200" b="1" dirty="0">
                <a:solidFill>
                  <a:srgbClr val="FF0000"/>
                </a:solidFill>
                <a:latin typeface="Times New Roman" panose="02020603050405020304" pitchFamily="18" charset="0"/>
                <a:ea typeface="宋体" panose="02010600030101010101" pitchFamily="2" charset="-122"/>
              </a:rPr>
              <a:t>”运算符使用类中的方法。</a:t>
            </a:r>
            <a:r>
              <a:rPr lang="zh-CN" altLang="en-US" sz="3200" b="1" dirty="0">
                <a:solidFill>
                  <a:srgbClr val="FF0000"/>
                </a:solidFill>
                <a:latin typeface="宋体" panose="02010600030101010101" pitchFamily="2" charset="-122"/>
                <a:ea typeface="宋体" panose="02010600030101010101" pitchFamily="2" charset="-122"/>
              </a:rPr>
              <a:t> </a:t>
            </a:r>
            <a:endParaRPr lang="zh-CN" altLang="en-US" sz="3200" b="1" dirty="0">
              <a:solidFill>
                <a:srgbClr val="FF0000"/>
              </a:solidFill>
              <a:latin typeface="宋体" panose="02010600030101010101" pitchFamily="2" charset="-122"/>
              <a:ea typeface="宋体" panose="02010600030101010101" pitchFamily="2" charset="-122"/>
            </a:endParaRPr>
          </a:p>
          <a:p>
            <a:pPr indent="0" eaLnBrk="0" hangingPunct="0"/>
            <a:r>
              <a:rPr lang="zh-CN" altLang="en-US" sz="3200" b="1" dirty="0">
                <a:latin typeface="宋体" panose="02010600030101010101" pitchFamily="2" charset="-122"/>
                <a:ea typeface="宋体" panose="02010600030101010101" pitchFamily="2" charset="-122"/>
              </a:rPr>
              <a:t>   访问限制修饰符有</a:t>
            </a:r>
            <a:r>
              <a:rPr lang="en-US" altLang="zh-CN" sz="3200" b="1" dirty="0">
                <a:solidFill>
                  <a:srgbClr val="FF0000"/>
                </a:solidFill>
                <a:latin typeface="宋体" panose="02010600030101010101" pitchFamily="2" charset="-122"/>
              </a:rPr>
              <a:t>private、protected</a:t>
            </a:r>
            <a:r>
              <a:rPr lang="zh-CN" altLang="en-US" sz="3200" b="1" dirty="0">
                <a:solidFill>
                  <a:srgbClr val="FF0000"/>
                </a:solidFill>
                <a:latin typeface="宋体" panose="02010600030101010101" pitchFamily="2" charset="-122"/>
                <a:ea typeface="宋体" panose="02010600030101010101" pitchFamily="2" charset="-122"/>
              </a:rPr>
              <a:t>和</a:t>
            </a:r>
            <a:r>
              <a:rPr lang="en-US" altLang="zh-CN" sz="3200" b="1" dirty="0">
                <a:solidFill>
                  <a:srgbClr val="FF0000"/>
                </a:solidFill>
                <a:latin typeface="宋体" panose="02010600030101010101" pitchFamily="2" charset="-122"/>
              </a:rPr>
              <a:t>public</a:t>
            </a:r>
            <a:r>
              <a:rPr lang="en-US" altLang="zh-CN" sz="3200" b="1" dirty="0">
                <a:latin typeface="宋体" panose="02010600030101010101" pitchFamily="2" charset="-122"/>
              </a:rPr>
              <a:t>，</a:t>
            </a:r>
            <a:r>
              <a:rPr lang="zh-CN" altLang="en-US" sz="3200" b="1" dirty="0">
                <a:latin typeface="宋体" panose="02010600030101010101" pitchFamily="2" charset="-122"/>
                <a:ea typeface="宋体" panose="02010600030101010101" pitchFamily="2" charset="-122"/>
              </a:rPr>
              <a:t>都是</a:t>
            </a:r>
            <a:r>
              <a:rPr lang="en-US" altLang="zh-CN" sz="3200" b="1" dirty="0">
                <a:latin typeface="宋体" panose="02010600030101010101" pitchFamily="2" charset="-122"/>
              </a:rPr>
              <a:t>Java</a:t>
            </a:r>
            <a:r>
              <a:rPr lang="zh-CN" altLang="en-US" sz="3200" b="1" dirty="0">
                <a:latin typeface="宋体" panose="02010600030101010101" pitchFamily="2" charset="-122"/>
                <a:ea typeface="宋体" panose="02010600030101010101" pitchFamily="2" charset="-122"/>
              </a:rPr>
              <a:t>的关键字，用来修饰成员变量或方法。</a:t>
            </a:r>
            <a:endParaRPr lang="zh-CN" altLang="en-US" sz="3200" b="1"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1074"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1075"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§4.12.2  </a:t>
            </a:r>
            <a:r>
              <a:rPr lang="zh-CN" altLang="en-US" b="1" dirty="0">
                <a:latin typeface="宋体" panose="02010600030101010101" pitchFamily="2" charset="-122"/>
              </a:rPr>
              <a:t>私有变量和私有方法 </a:t>
            </a:r>
            <a:endParaRPr lang="zh-CN" altLang="en-US" b="1" dirty="0">
              <a:latin typeface="宋体" panose="02010600030101010101" pitchFamily="2" charset="-122"/>
            </a:endParaRPr>
          </a:p>
        </p:txBody>
      </p:sp>
      <p:sp>
        <p:nvSpPr>
          <p:cNvPr id="131076" name="Text Box 3"/>
          <p:cNvSpPr txBox="1"/>
          <p:nvPr/>
        </p:nvSpPr>
        <p:spPr>
          <a:xfrm>
            <a:off x="228600" y="1219200"/>
            <a:ext cx="8747125" cy="3048000"/>
          </a:xfrm>
          <a:prstGeom prst="rect">
            <a:avLst/>
          </a:prstGeom>
          <a:noFill/>
          <a:ln w="9525">
            <a:noFill/>
          </a:ln>
        </p:spPr>
        <p:txBody>
          <a:bodyPr anchor="t">
            <a:spAutoFit/>
          </a:bodyPr>
          <a:p>
            <a:pPr indent="0" algn="just">
              <a:spcBef>
                <a:spcPct val="10000"/>
              </a:spcBef>
            </a:pPr>
            <a:r>
              <a:rPr lang="zh-CN" altLang="en-US" sz="3200" b="1" dirty="0">
                <a:latin typeface="宋体" panose="02010600030101010101" pitchFamily="2" charset="-122"/>
                <a:ea typeface="宋体" panose="02010600030101010101" pitchFamily="2" charset="-122"/>
              </a:rPr>
              <a:t>    用关键字</a:t>
            </a:r>
            <a:r>
              <a:rPr lang="en-US" altLang="zh-CN" sz="3200" b="1" dirty="0">
                <a:latin typeface="Times New Roman" panose="02020603050405020304" pitchFamily="18" charset="0"/>
              </a:rPr>
              <a:t>private</a:t>
            </a:r>
            <a:r>
              <a:rPr lang="zh-CN" altLang="en-US" sz="3200" b="1" dirty="0">
                <a:latin typeface="宋体" panose="02010600030101010101" pitchFamily="2" charset="-122"/>
                <a:ea typeface="宋体" panose="02010600030101010101" pitchFamily="2" charset="-122"/>
              </a:rPr>
              <a:t>修饰的成员变量和方法称为私有变量和私有方法。</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a:p>
            <a:pPr indent="0" algn="just">
              <a:spcBef>
                <a:spcPct val="10000"/>
              </a:spcBef>
            </a:pPr>
            <a:r>
              <a:rPr lang="zh-CN" altLang="en-US" sz="3200" b="1" dirty="0">
                <a:latin typeface="宋体" panose="02010600030101010101" pitchFamily="2" charset="-122"/>
                <a:ea typeface="宋体" panose="02010600030101010101" pitchFamily="2" charset="-122"/>
              </a:rPr>
              <a:t>    对于私有成员变量或方法，只有在本类中创建该类的对象时，这个对象才能访问自己的私有成员变量和类中的私有方法。</a:t>
            </a:r>
            <a:endParaRPr lang="zh-CN" altLang="en-US" sz="3200" b="1" dirty="0">
              <a:latin typeface="Times New Roman" panose="02020603050405020304" pitchFamily="18" charset="0"/>
              <a:ea typeface="宋体" panose="02010600030101010101" pitchFamily="2" charset="-122"/>
            </a:endParaRPr>
          </a:p>
          <a:p>
            <a:pPr indent="0" algn="just">
              <a:spcBef>
                <a:spcPct val="10000"/>
              </a:spcBef>
            </a:pPr>
            <a:r>
              <a:rPr lang="zh-CN" altLang="en-US" sz="2800" b="1" dirty="0">
                <a:solidFill>
                  <a:srgbClr val="FF0000"/>
                </a:solidFill>
                <a:latin typeface="宋体" panose="02010600030101010101" pitchFamily="2" charset="-122"/>
                <a:ea typeface="宋体" panose="02010600030101010101" pitchFamily="2" charset="-122"/>
              </a:rPr>
              <a:t>   </a:t>
            </a:r>
            <a:endParaRPr lang="zh-CN" altLang="en-US" sz="2800" b="1" dirty="0">
              <a:solidFill>
                <a:srgbClr val="FF0000"/>
              </a:solidFill>
              <a:latin typeface="宋体" panose="02010600030101010101" pitchFamily="2" charset="-122"/>
              <a:ea typeface="宋体" panose="02010600030101010101" pitchFamily="2" charset="-122"/>
            </a:endParaRPr>
          </a:p>
        </p:txBody>
      </p:sp>
      <p:sp>
        <p:nvSpPr>
          <p:cNvPr id="131077" name="Text Box 6"/>
          <p:cNvSpPr txBox="1"/>
          <p:nvPr/>
        </p:nvSpPr>
        <p:spPr>
          <a:xfrm>
            <a:off x="228600" y="4724400"/>
            <a:ext cx="4086225" cy="1911350"/>
          </a:xfrm>
          <a:prstGeom prst="rect">
            <a:avLst/>
          </a:prstGeom>
          <a:solidFill>
            <a:srgbClr val="FFCCCC"/>
          </a:solidFill>
          <a:ln w="9525" cap="flat" cmpd="sng">
            <a:solidFill>
              <a:schemeClr val="tx1"/>
            </a:solidFill>
            <a:prstDash val="solid"/>
            <a:miter/>
            <a:headEnd type="none" w="med" len="med"/>
            <a:tailEnd type="none" w="med" len="med"/>
          </a:ln>
        </p:spPr>
        <p:txBody>
          <a:bodyPr anchor="t">
            <a:spAutoFit/>
          </a:bodyPr>
          <a:p>
            <a:pPr indent="0">
              <a:lnSpc>
                <a:spcPct val="90000"/>
              </a:lnSpc>
            </a:pPr>
            <a:r>
              <a:rPr lang="en-US" altLang="zh-CN" sz="2200" dirty="0">
                <a:solidFill>
                  <a:srgbClr val="0000FF"/>
                </a:solidFill>
                <a:latin typeface="Arial" panose="020B0604020202020204" pitchFamily="34" charset="0"/>
              </a:rPr>
              <a:t>class Tom {</a:t>
            </a:r>
            <a:endParaRPr lang="en-US" altLang="zh-CN" sz="2200" dirty="0">
              <a:solidFill>
                <a:srgbClr val="0000FF"/>
              </a:solidFill>
              <a:latin typeface="Arial" panose="020B0604020202020204" pitchFamily="34" charset="0"/>
            </a:endParaRPr>
          </a:p>
          <a:p>
            <a:pPr indent="0">
              <a:lnSpc>
                <a:spcPct val="90000"/>
              </a:lnSpc>
            </a:pPr>
            <a:r>
              <a:rPr lang="en-US" altLang="zh-CN" sz="2200" dirty="0">
                <a:solidFill>
                  <a:srgbClr val="0000FF"/>
                </a:solidFill>
                <a:latin typeface="Arial" panose="020B0604020202020204" pitchFamily="34" charset="0"/>
              </a:rPr>
              <a:t>    private float weight; </a:t>
            </a:r>
            <a:endParaRPr lang="zh-CN" altLang="en-US" sz="2200" dirty="0">
              <a:solidFill>
                <a:srgbClr val="0000FF"/>
              </a:solidFill>
              <a:latin typeface="Arial" panose="020B0604020202020204" pitchFamily="34" charset="0"/>
              <a:ea typeface="宋体" panose="02010600030101010101" pitchFamily="2" charset="-122"/>
            </a:endParaRPr>
          </a:p>
          <a:p>
            <a:pPr indent="0">
              <a:lnSpc>
                <a:spcPct val="90000"/>
              </a:lnSpc>
            </a:pPr>
            <a:r>
              <a:rPr lang="zh-CN" altLang="en-US" sz="2200" dirty="0">
                <a:solidFill>
                  <a:srgbClr val="0000FF"/>
                </a:solidFill>
                <a:latin typeface="Arial" panose="020B0604020202020204" pitchFamily="34" charset="0"/>
                <a:ea typeface="宋体" panose="02010600030101010101" pitchFamily="2" charset="-122"/>
              </a:rPr>
              <a:t>    </a:t>
            </a:r>
            <a:r>
              <a:rPr lang="en-US" altLang="zh-CN" sz="2200" dirty="0">
                <a:solidFill>
                  <a:srgbClr val="0000FF"/>
                </a:solidFill>
                <a:latin typeface="Arial" panose="020B0604020202020204" pitchFamily="34" charset="0"/>
              </a:rPr>
              <a:t>private float f(float a,float b){  </a:t>
            </a:r>
            <a:endParaRPr lang="zh-CN" altLang="en-US" sz="2200" dirty="0">
              <a:solidFill>
                <a:srgbClr val="0000FF"/>
              </a:solidFill>
              <a:latin typeface="Arial" panose="020B0604020202020204" pitchFamily="34" charset="0"/>
              <a:ea typeface="宋体" panose="02010600030101010101" pitchFamily="2" charset="-122"/>
            </a:endParaRPr>
          </a:p>
          <a:p>
            <a:pPr indent="0">
              <a:lnSpc>
                <a:spcPct val="90000"/>
              </a:lnSpc>
            </a:pPr>
            <a:r>
              <a:rPr lang="zh-CN" altLang="en-US" sz="2200" dirty="0">
                <a:solidFill>
                  <a:srgbClr val="0000FF"/>
                </a:solidFill>
                <a:latin typeface="Arial" panose="020B0604020202020204" pitchFamily="34" charset="0"/>
                <a:ea typeface="宋体" panose="02010600030101010101" pitchFamily="2" charset="-122"/>
              </a:rPr>
              <a:t>        </a:t>
            </a:r>
            <a:r>
              <a:rPr lang="en-US" altLang="zh-CN" sz="2200" dirty="0">
                <a:solidFill>
                  <a:srgbClr val="0000FF"/>
                </a:solidFill>
                <a:latin typeface="Arial" panose="020B0604020202020204" pitchFamily="34" charset="0"/>
              </a:rPr>
              <a:t>return a+b;</a:t>
            </a:r>
            <a:endParaRPr lang="en-US" altLang="zh-CN" sz="2200" dirty="0">
              <a:solidFill>
                <a:srgbClr val="0000FF"/>
              </a:solidFill>
              <a:latin typeface="Arial" panose="020B0604020202020204" pitchFamily="34" charset="0"/>
            </a:endParaRPr>
          </a:p>
          <a:p>
            <a:pPr indent="0">
              <a:lnSpc>
                <a:spcPct val="90000"/>
              </a:lnSpc>
            </a:pPr>
            <a:r>
              <a:rPr lang="en-US" altLang="zh-CN" sz="2200" dirty="0">
                <a:solidFill>
                  <a:srgbClr val="0000FF"/>
                </a:solidFill>
                <a:latin typeface="Arial" panose="020B0604020202020204" pitchFamily="34" charset="0"/>
              </a:rPr>
              <a:t>    }     </a:t>
            </a:r>
            <a:endParaRPr lang="en-US" altLang="zh-CN" sz="2200" dirty="0">
              <a:solidFill>
                <a:srgbClr val="0000FF"/>
              </a:solidFill>
              <a:latin typeface="Arial" panose="020B0604020202020204" pitchFamily="34" charset="0"/>
            </a:endParaRPr>
          </a:p>
          <a:p>
            <a:pPr indent="0">
              <a:lnSpc>
                <a:spcPct val="90000"/>
              </a:lnSpc>
            </a:pPr>
            <a:r>
              <a:rPr lang="en-US" altLang="zh-CN" sz="2200" dirty="0">
                <a:solidFill>
                  <a:srgbClr val="0000FF"/>
                </a:solidFill>
                <a:latin typeface="Arial" panose="020B0604020202020204" pitchFamily="34" charset="0"/>
              </a:rPr>
              <a:t>}</a:t>
            </a:r>
            <a:endParaRPr lang="zh-CN" altLang="en-US" sz="2200" dirty="0">
              <a:solidFill>
                <a:srgbClr val="0000FF"/>
              </a:solidFill>
              <a:latin typeface="Arial" panose="020B0604020202020204" pitchFamily="34" charset="0"/>
              <a:ea typeface="宋体" panose="02010600030101010101" pitchFamily="2" charset="-122"/>
            </a:endParaRPr>
          </a:p>
        </p:txBody>
      </p:sp>
      <p:sp>
        <p:nvSpPr>
          <p:cNvPr id="131078" name="Text Box 7"/>
          <p:cNvSpPr txBox="1"/>
          <p:nvPr/>
        </p:nvSpPr>
        <p:spPr>
          <a:xfrm>
            <a:off x="4572000" y="4495800"/>
            <a:ext cx="4572000" cy="2212975"/>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indent="0">
              <a:lnSpc>
                <a:spcPct val="90000"/>
              </a:lnSpc>
            </a:pPr>
            <a:r>
              <a:rPr lang="en-US" altLang="zh-CN" sz="2200" dirty="0">
                <a:solidFill>
                  <a:srgbClr val="0000FF"/>
                </a:solidFill>
                <a:latin typeface="Arial" panose="020B0604020202020204" pitchFamily="34" charset="0"/>
              </a:rPr>
              <a:t>class Jerry {</a:t>
            </a:r>
            <a:endParaRPr lang="en-US" altLang="zh-CN" sz="2200" dirty="0">
              <a:solidFill>
                <a:srgbClr val="0000FF"/>
              </a:solidFill>
              <a:latin typeface="Arial" panose="020B0604020202020204" pitchFamily="34" charset="0"/>
            </a:endParaRPr>
          </a:p>
          <a:p>
            <a:pPr indent="0">
              <a:lnSpc>
                <a:spcPct val="90000"/>
              </a:lnSpc>
            </a:pPr>
            <a:r>
              <a:rPr lang="en-US" altLang="zh-CN" sz="2200" dirty="0">
                <a:solidFill>
                  <a:srgbClr val="0000FF"/>
                </a:solidFill>
                <a:latin typeface="Arial" panose="020B0604020202020204" pitchFamily="34" charset="0"/>
              </a:rPr>
              <a:t>   void g() {</a:t>
            </a:r>
            <a:endParaRPr lang="en-US" altLang="zh-CN" sz="2200" dirty="0">
              <a:solidFill>
                <a:srgbClr val="0000FF"/>
              </a:solidFill>
              <a:latin typeface="Arial" panose="020B0604020202020204" pitchFamily="34" charset="0"/>
            </a:endParaRPr>
          </a:p>
          <a:p>
            <a:pPr indent="0">
              <a:lnSpc>
                <a:spcPct val="90000"/>
              </a:lnSpc>
            </a:pPr>
            <a:r>
              <a:rPr lang="en-US" altLang="zh-CN" sz="2200" dirty="0">
                <a:solidFill>
                  <a:srgbClr val="0000FF"/>
                </a:solidFill>
                <a:latin typeface="Arial" panose="020B0604020202020204" pitchFamily="34" charset="0"/>
              </a:rPr>
              <a:t>       Tom cat=new Tom();</a:t>
            </a:r>
            <a:endParaRPr lang="en-US" altLang="zh-CN" sz="2200" dirty="0">
              <a:solidFill>
                <a:srgbClr val="0000FF"/>
              </a:solidFill>
              <a:latin typeface="Arial" panose="020B0604020202020204" pitchFamily="34" charset="0"/>
            </a:endParaRPr>
          </a:p>
          <a:p>
            <a:pPr indent="0">
              <a:lnSpc>
                <a:spcPct val="90000"/>
              </a:lnSpc>
            </a:pPr>
            <a:r>
              <a:rPr lang="en-US" altLang="zh-CN" sz="2200" dirty="0">
                <a:solidFill>
                  <a:srgbClr val="0000FF"/>
                </a:solidFill>
                <a:latin typeface="Arial" panose="020B0604020202020204" pitchFamily="34" charset="0"/>
              </a:rPr>
              <a:t>       cat.weight=23f;    //</a:t>
            </a:r>
            <a:r>
              <a:rPr lang="zh-CN" altLang="en-US" sz="2200" dirty="0">
                <a:solidFill>
                  <a:srgbClr val="0000FF"/>
                </a:solidFill>
                <a:latin typeface="Arial" panose="020B0604020202020204" pitchFamily="34" charset="0"/>
                <a:ea typeface="宋体" panose="02010600030101010101" pitchFamily="2" charset="-122"/>
              </a:rPr>
              <a:t>非法</a:t>
            </a:r>
            <a:endParaRPr lang="zh-CN" altLang="en-US" sz="2200" dirty="0">
              <a:solidFill>
                <a:srgbClr val="0000FF"/>
              </a:solidFill>
              <a:latin typeface="Arial" panose="020B0604020202020204" pitchFamily="34" charset="0"/>
              <a:ea typeface="宋体" panose="02010600030101010101" pitchFamily="2" charset="-122"/>
            </a:endParaRPr>
          </a:p>
          <a:p>
            <a:pPr indent="0">
              <a:lnSpc>
                <a:spcPct val="90000"/>
              </a:lnSpc>
            </a:pPr>
            <a:r>
              <a:rPr lang="zh-CN" altLang="en-US" sz="2200" dirty="0">
                <a:solidFill>
                  <a:srgbClr val="0000FF"/>
                </a:solidFill>
                <a:latin typeface="Arial" panose="020B0604020202020204" pitchFamily="34" charset="0"/>
                <a:ea typeface="宋体" panose="02010600030101010101" pitchFamily="2" charset="-122"/>
              </a:rPr>
              <a:t>       </a:t>
            </a:r>
            <a:r>
              <a:rPr lang="en-US" altLang="zh-CN" sz="2200" dirty="0">
                <a:solidFill>
                  <a:srgbClr val="0000FF"/>
                </a:solidFill>
                <a:latin typeface="Arial" panose="020B0604020202020204" pitchFamily="34" charset="0"/>
              </a:rPr>
              <a:t>float sum=cat.f(3,4);   //</a:t>
            </a:r>
            <a:r>
              <a:rPr lang="zh-CN" altLang="en-US" sz="2200" dirty="0">
                <a:solidFill>
                  <a:srgbClr val="0000FF"/>
                </a:solidFill>
                <a:latin typeface="Arial" panose="020B0604020202020204" pitchFamily="34" charset="0"/>
                <a:ea typeface="宋体" panose="02010600030101010101" pitchFamily="2" charset="-122"/>
              </a:rPr>
              <a:t>非法</a:t>
            </a:r>
            <a:endParaRPr lang="zh-CN" altLang="en-US" sz="2200" dirty="0">
              <a:solidFill>
                <a:srgbClr val="0000FF"/>
              </a:solidFill>
              <a:latin typeface="Arial" panose="020B0604020202020204" pitchFamily="34" charset="0"/>
              <a:ea typeface="宋体" panose="02010600030101010101" pitchFamily="2" charset="-122"/>
            </a:endParaRPr>
          </a:p>
          <a:p>
            <a:pPr indent="0">
              <a:lnSpc>
                <a:spcPct val="90000"/>
              </a:lnSpc>
            </a:pPr>
            <a:r>
              <a:rPr lang="zh-CN" altLang="en-US" sz="2200" dirty="0">
                <a:solidFill>
                  <a:srgbClr val="0000FF"/>
                </a:solidFill>
                <a:latin typeface="Arial" panose="020B0604020202020204" pitchFamily="34" charset="0"/>
                <a:ea typeface="宋体" panose="02010600030101010101" pitchFamily="2" charset="-122"/>
              </a:rPr>
              <a:t>    }</a:t>
            </a:r>
            <a:endParaRPr lang="zh-CN" altLang="en-US" sz="2200" dirty="0">
              <a:solidFill>
                <a:srgbClr val="0000FF"/>
              </a:solidFill>
              <a:latin typeface="Arial" panose="020B0604020202020204" pitchFamily="34" charset="0"/>
              <a:ea typeface="宋体" panose="02010600030101010101" pitchFamily="2" charset="-122"/>
            </a:endParaRPr>
          </a:p>
          <a:p>
            <a:pPr indent="0">
              <a:lnSpc>
                <a:spcPct val="90000"/>
              </a:lnSpc>
            </a:pPr>
            <a:r>
              <a:rPr lang="zh-CN" altLang="en-US" sz="2200" dirty="0">
                <a:solidFill>
                  <a:srgbClr val="0000FF"/>
                </a:solidFill>
                <a:latin typeface="Arial" panose="020B0604020202020204" pitchFamily="34" charset="0"/>
                <a:ea typeface="宋体" panose="02010600030101010101" pitchFamily="2" charset="-122"/>
              </a:rPr>
              <a:t>}</a:t>
            </a:r>
            <a:endParaRPr lang="zh-CN" altLang="en-US" sz="2200" dirty="0">
              <a:solidFill>
                <a:srgbClr val="0000FF"/>
              </a:solidFill>
              <a:latin typeface="Arial" panose="020B0604020202020204" pitchFamily="34" charset="0"/>
              <a:ea typeface="宋体" panose="02010600030101010101" pitchFamily="2" charset="-122"/>
            </a:endParaRPr>
          </a:p>
        </p:txBody>
      </p:sp>
    </p:spTree>
    <p:custDataLst>
      <p:tags r:id="rId1"/>
    </p:custData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日期占位符 1"/>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2098" name="页脚占位符 2"/>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2099" name="矩形 3"/>
          <p:cNvSpPr/>
          <p:nvPr/>
        </p:nvSpPr>
        <p:spPr>
          <a:xfrm>
            <a:off x="684213" y="476250"/>
            <a:ext cx="4572000" cy="831850"/>
          </a:xfrm>
          <a:prstGeom prst="rect">
            <a:avLst/>
          </a:prstGeom>
          <a:noFill/>
          <a:ln w="9525">
            <a:noFill/>
          </a:ln>
        </p:spPr>
        <p:txBody>
          <a:bodyPr anchor="t">
            <a:spAutoFit/>
          </a:bodyPr>
          <a:p>
            <a:pPr indent="0"/>
            <a:r>
              <a:rPr lang="zh-CN" altLang="en-US" b="1" dirty="0">
                <a:solidFill>
                  <a:srgbClr val="FF0000"/>
                </a:solidFill>
                <a:latin typeface="宋体" panose="02010600030101010101" pitchFamily="2" charset="-122"/>
                <a:ea typeface="宋体" panose="02010600030101010101" pitchFamily="2" charset="-122"/>
              </a:rPr>
              <a:t>例4-17  </a:t>
            </a:r>
            <a:r>
              <a:rPr lang="en-US" altLang="zh-CN" b="1" dirty="0">
                <a:solidFill>
                  <a:srgbClr val="FF0000"/>
                </a:solidFill>
                <a:latin typeface="Times New Roman" panose="02020603050405020304" pitchFamily="18" charset="0"/>
                <a:hlinkClick r:id="rId1" action="ppaction://hlinkfile"/>
              </a:rPr>
              <a:t>Yuan.java</a:t>
            </a:r>
            <a:r>
              <a:rPr lang="en-US" altLang="zh-CN" b="1" dirty="0">
                <a:solidFill>
                  <a:srgbClr val="FF0000"/>
                </a:solidFill>
                <a:latin typeface="宋体" panose="02010600030101010101" pitchFamily="2" charset="-122"/>
                <a:hlinkClick r:id="rId2"/>
              </a:rPr>
              <a:t> </a:t>
            </a:r>
            <a:r>
              <a:rPr lang="en-US" altLang="zh-CN" b="1" dirty="0">
                <a:solidFill>
                  <a:srgbClr val="FF0000"/>
                </a:solidFill>
                <a:latin typeface="宋体" panose="02010600030101010101" pitchFamily="2" charset="-122"/>
              </a:rPr>
              <a:t>，</a:t>
            </a:r>
            <a:r>
              <a:rPr lang="en-US" altLang="zh-CN" b="1" dirty="0">
                <a:solidFill>
                  <a:srgbClr val="FF0000"/>
                </a:solidFill>
                <a:latin typeface="Times New Roman" panose="02020603050405020304" pitchFamily="18" charset="0"/>
                <a:hlinkClick r:id="rId3" action="ppaction://hlinkfile"/>
              </a:rPr>
              <a:t>Example4_17.java</a:t>
            </a:r>
            <a:r>
              <a:rPr lang="en-US" altLang="zh-CN" b="1" dirty="0">
                <a:solidFill>
                  <a:srgbClr val="FF0000"/>
                </a:solidFill>
                <a:latin typeface="宋体" panose="02010600030101010101" pitchFamily="2" charset="-122"/>
                <a:hlinkClick r:id="rId4"/>
              </a:rPr>
              <a:t> </a:t>
            </a:r>
            <a:endParaRPr lang="zh-CN" altLang="en-US" dirty="0">
              <a:latin typeface="Times New Roman" panose="02020603050405020304" pitchFamily="18" charset="0"/>
              <a:ea typeface="宋体" panose="02010600030101010101" pitchFamily="2" charset="-122"/>
            </a:endParaRPr>
          </a:p>
        </p:txBody>
      </p:sp>
      <p:sp>
        <p:nvSpPr>
          <p:cNvPr id="5" name="矩形 4"/>
          <p:cNvSpPr/>
          <p:nvPr/>
        </p:nvSpPr>
        <p:spPr>
          <a:xfrm>
            <a:off x="323850" y="1557338"/>
            <a:ext cx="8413750" cy="2308225"/>
          </a:xfrm>
          <a:prstGeom prst="rect">
            <a:avLst/>
          </a:prstGeom>
          <a:solidFill>
            <a:schemeClr val="accent1">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当我们用某个类在另外一个类中创建对象后，如果不希望该对象直接访问自己的变量，即通过“</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”运算符来操作自己的成员变量，就应当将该成员变量访问权限设置为</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private</a:t>
            </a: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。面向对象编程提倡对象应当调用方法来改变自己的属性，类应当提供操作数据的方法，这些方法可以经过精心的设计，使得对数据的操作更加合理，如下面的例</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4-17</a:t>
            </a: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所示</a:t>
            </a:r>
            <a:endPar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ustDataLst>
      <p:tags r:id="rId5"/>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22530"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22531" name="Rectangle 2"/>
          <p:cNvSpPr>
            <a:spLocks noGrp="1"/>
          </p:cNvSpPr>
          <p:nvPr>
            <p:ph type="subTitle" idx="1"/>
          </p:nvPr>
        </p:nvSpPr>
        <p:spPr>
          <a:xfrm>
            <a:off x="228600" y="228600"/>
            <a:ext cx="5181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§4.2.4   </a:t>
            </a:r>
            <a:r>
              <a:rPr lang="zh-CN" altLang="en-US" b="1" dirty="0">
                <a:latin typeface="宋体" panose="02010600030101010101" pitchFamily="2" charset="-122"/>
              </a:rPr>
              <a:t>方法_ </a:t>
            </a:r>
            <a:r>
              <a:rPr lang="en-US" altLang="zh-CN" sz="2400" dirty="0">
                <a:latin typeface="Arial" panose="020B0604020202020204" pitchFamily="34" charset="0"/>
              </a:rPr>
              <a:t>1</a:t>
            </a:r>
            <a:r>
              <a:rPr lang="en-US" altLang="zh-CN" sz="2400" dirty="0">
                <a:latin typeface="宋体" panose="02010600030101010101" pitchFamily="2" charset="-122"/>
              </a:rPr>
              <a:t>．</a:t>
            </a:r>
            <a:r>
              <a:rPr lang="zh-CN" altLang="en-US" sz="2400" dirty="0">
                <a:latin typeface="宋体" panose="02010600030101010101" pitchFamily="2" charset="-122"/>
              </a:rPr>
              <a:t>方法声明</a:t>
            </a:r>
            <a:r>
              <a:rPr lang="zh-CN" altLang="en-US" b="1" dirty="0">
                <a:latin typeface="宋体" panose="02010600030101010101" pitchFamily="2" charset="-122"/>
              </a:rPr>
              <a:t> </a:t>
            </a:r>
            <a:r>
              <a:rPr lang="zh-CN" altLang="en-US" b="1" dirty="0">
                <a:latin typeface="Arial" panose="020B0604020202020204" pitchFamily="34" charset="0"/>
              </a:rPr>
              <a:t> </a:t>
            </a:r>
            <a:endParaRPr lang="zh-CN" altLang="en-US" b="1" dirty="0">
              <a:latin typeface="Arial" panose="020B0604020202020204" pitchFamily="34" charset="0"/>
              <a:ea typeface="Times New Roman" panose="02020603050405020304" pitchFamily="18" charset="0"/>
            </a:endParaRPr>
          </a:p>
        </p:txBody>
      </p:sp>
      <p:sp>
        <p:nvSpPr>
          <p:cNvPr id="22532" name="Text Box 3"/>
          <p:cNvSpPr txBox="1"/>
          <p:nvPr/>
        </p:nvSpPr>
        <p:spPr>
          <a:xfrm>
            <a:off x="304800" y="914400"/>
            <a:ext cx="8382000" cy="4768850"/>
          </a:xfrm>
          <a:prstGeom prst="rect">
            <a:avLst/>
          </a:prstGeom>
          <a:noFill/>
          <a:ln w="9525">
            <a:noFill/>
          </a:ln>
        </p:spPr>
        <p:txBody>
          <a:bodyPr anchor="t">
            <a:spAutoFit/>
          </a:bodyPr>
          <a:p>
            <a:pPr indent="0" algn="just"/>
            <a:r>
              <a:rPr lang="zh-CN" altLang="en-US" dirty="0">
                <a:latin typeface="Times New Roman" panose="02020603050405020304" pitchFamily="18"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方法</a:t>
            </a:r>
            <a:r>
              <a:rPr lang="en-US" altLang="zh-CN" sz="2800" b="1" dirty="0">
                <a:latin typeface="宋体" panose="02010600030101010101" pitchFamily="2" charset="-122"/>
              </a:rPr>
              <a:t>(</a:t>
            </a:r>
            <a:r>
              <a:rPr lang="zh-CN" altLang="en-US" sz="2800" b="1" dirty="0">
                <a:latin typeface="宋体" panose="02010600030101010101" pitchFamily="2" charset="-122"/>
                <a:ea typeface="宋体" panose="02010600030101010101" pitchFamily="2" charset="-122"/>
              </a:rPr>
              <a:t>又称为函数，或者成员函数</a:t>
            </a:r>
            <a:r>
              <a:rPr lang="en-US" altLang="zh-CN" sz="2800" b="1" dirty="0">
                <a:latin typeface="宋体" panose="02010600030101010101" pitchFamily="2" charset="-122"/>
              </a:rPr>
              <a:t>)</a:t>
            </a:r>
            <a:r>
              <a:rPr lang="zh-CN" altLang="en-US" sz="2800" b="1" dirty="0">
                <a:latin typeface="宋体" panose="02010600030101010101" pitchFamily="2" charset="-122"/>
                <a:ea typeface="宋体" panose="02010600030101010101" pitchFamily="2" charset="-122"/>
              </a:rPr>
              <a:t>的定义包括两部分：</a:t>
            </a:r>
            <a:r>
              <a:rPr lang="zh-CN" altLang="en-US" sz="2800" b="1" dirty="0">
                <a:solidFill>
                  <a:srgbClr val="FF0000"/>
                </a:solidFill>
                <a:latin typeface="宋体" panose="02010600030101010101" pitchFamily="2" charset="-122"/>
                <a:ea typeface="宋体" panose="02010600030101010101" pitchFamily="2" charset="-122"/>
              </a:rPr>
              <a:t>方法声明和方法体</a:t>
            </a:r>
            <a:r>
              <a:rPr lang="zh-CN" altLang="en-US" sz="2800" b="1" dirty="0">
                <a:latin typeface="宋体" panose="02010600030101010101" pitchFamily="2" charset="-122"/>
                <a:ea typeface="宋体" panose="02010600030101010101" pitchFamily="2" charset="-122"/>
              </a:rPr>
              <a:t>。一般格式为：</a:t>
            </a:r>
            <a:endParaRPr lang="zh-CN" altLang="en-US" sz="2800" b="1" dirty="0">
              <a:latin typeface="宋体" panose="02010600030101010101" pitchFamily="2" charset="-122"/>
              <a:ea typeface="宋体" panose="02010600030101010101" pitchFamily="2" charset="-122"/>
            </a:endParaRPr>
          </a:p>
          <a:p>
            <a:pPr indent="0" algn="just"/>
            <a:r>
              <a:rPr lang="zh-CN" altLang="en-US" sz="2000" b="1" dirty="0">
                <a:solidFill>
                  <a:srgbClr val="0000FF"/>
                </a:solidFill>
                <a:latin typeface="Times New Roman" panose="02020603050405020304" pitchFamily="18" charset="0"/>
                <a:ea typeface="宋体" panose="02010600030101010101" pitchFamily="2" charset="-122"/>
              </a:rPr>
              <a:t>   </a:t>
            </a:r>
            <a:r>
              <a:rPr lang="zh-CN" altLang="en-US" b="1" dirty="0">
                <a:solidFill>
                  <a:srgbClr val="0000FF"/>
                </a:solidFill>
                <a:latin typeface="Times New Roman" panose="02020603050405020304" pitchFamily="18" charset="0"/>
                <a:ea typeface="宋体" panose="02010600030101010101" pitchFamily="2" charset="-122"/>
              </a:rPr>
              <a:t>方法声明部分 {</a:t>
            </a:r>
            <a:endParaRPr lang="zh-CN" altLang="en-US" b="1" dirty="0">
              <a:solidFill>
                <a:srgbClr val="0000FF"/>
              </a:solidFill>
              <a:latin typeface="Times New Roman" panose="02020603050405020304" pitchFamily="18" charset="0"/>
              <a:ea typeface="宋体" panose="02010600030101010101" pitchFamily="2" charset="-122"/>
            </a:endParaRPr>
          </a:p>
          <a:p>
            <a:pPr indent="0" algn="just"/>
            <a:r>
              <a:rPr lang="zh-CN" altLang="en-US" b="1" dirty="0">
                <a:solidFill>
                  <a:srgbClr val="0000FF"/>
                </a:solidFill>
                <a:latin typeface="Times New Roman" panose="02020603050405020304" pitchFamily="18" charset="0"/>
                <a:ea typeface="宋体" panose="02010600030101010101" pitchFamily="2" charset="-122"/>
              </a:rPr>
              <a:t>         方法体的内容</a:t>
            </a:r>
            <a:endParaRPr lang="zh-CN" altLang="en-US" b="1" dirty="0">
              <a:solidFill>
                <a:srgbClr val="0000FF"/>
              </a:solidFill>
              <a:latin typeface="Times New Roman" panose="02020603050405020304" pitchFamily="18" charset="0"/>
              <a:ea typeface="宋体" panose="02010600030101010101" pitchFamily="2" charset="-122"/>
            </a:endParaRPr>
          </a:p>
          <a:p>
            <a:pPr indent="0" algn="just"/>
            <a:r>
              <a:rPr lang="zh-CN" altLang="en-US" b="1" dirty="0">
                <a:solidFill>
                  <a:srgbClr val="0000FF"/>
                </a:solidFill>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indent="0" algn="just"/>
            <a:r>
              <a:rPr lang="en-US" altLang="zh-CN" sz="2800" b="1" dirty="0">
                <a:latin typeface="宋体" panose="02010600030101010101" pitchFamily="2" charset="-122"/>
              </a:rPr>
              <a:t>1．</a:t>
            </a:r>
            <a:r>
              <a:rPr lang="zh-CN" altLang="en-US" sz="2800" b="1" dirty="0">
                <a:latin typeface="宋体" panose="02010600030101010101" pitchFamily="2" charset="-122"/>
                <a:ea typeface="宋体" panose="02010600030101010101" pitchFamily="2" charset="-122"/>
              </a:rPr>
              <a:t>方法声明 </a:t>
            </a:r>
            <a:endParaRPr lang="zh-CN" altLang="en-US" sz="2800" b="1" dirty="0">
              <a:latin typeface="宋体" panose="02010600030101010101" pitchFamily="2" charset="-122"/>
              <a:ea typeface="宋体" panose="02010600030101010101" pitchFamily="2" charset="-122"/>
            </a:endParaRPr>
          </a:p>
          <a:p>
            <a:pPr indent="0" algn="just"/>
            <a:r>
              <a:rPr lang="zh-CN" altLang="en-US" sz="2800" b="1" dirty="0">
                <a:latin typeface="宋体" panose="02010600030101010101" pitchFamily="2" charset="-122"/>
                <a:ea typeface="宋体" panose="02010600030101010101" pitchFamily="2" charset="-122"/>
              </a:rPr>
              <a:t>   方法声明包括方法名和方法的返回类型，如：</a:t>
            </a:r>
            <a:endParaRPr lang="zh-CN" altLang="en-US" sz="2800" b="1" dirty="0">
              <a:latin typeface="宋体" panose="02010600030101010101" pitchFamily="2" charset="-122"/>
              <a:ea typeface="宋体" panose="02010600030101010101" pitchFamily="2" charset="-122"/>
            </a:endParaRPr>
          </a:p>
          <a:p>
            <a:pPr indent="0" algn="just"/>
            <a:r>
              <a:rPr lang="en-US" altLang="zh-CN" sz="2000" b="1" dirty="0">
                <a:solidFill>
                  <a:srgbClr val="0000FF"/>
                </a:solidFill>
                <a:latin typeface="Times New Roman" panose="02020603050405020304" pitchFamily="18" charset="0"/>
              </a:rPr>
              <a:t>    </a:t>
            </a:r>
            <a:r>
              <a:rPr lang="en-US" altLang="zh-CN" b="1" dirty="0">
                <a:solidFill>
                  <a:srgbClr val="0000FF"/>
                </a:solidFill>
                <a:latin typeface="Arial" panose="020B0604020202020204" pitchFamily="34" charset="0"/>
              </a:rPr>
              <a:t>double getSpeed() {</a:t>
            </a:r>
            <a:endParaRPr lang="en-US" altLang="zh-CN" b="1" dirty="0">
              <a:solidFill>
                <a:srgbClr val="0000FF"/>
              </a:solidFill>
              <a:latin typeface="Arial" panose="020B0604020202020204" pitchFamily="34" charset="0"/>
            </a:endParaRPr>
          </a:p>
          <a:p>
            <a:pPr indent="0" algn="just"/>
            <a:r>
              <a:rPr lang="en-US" altLang="zh-CN" b="1" dirty="0">
                <a:solidFill>
                  <a:srgbClr val="0000FF"/>
                </a:solidFill>
                <a:latin typeface="Arial" panose="020B0604020202020204" pitchFamily="34" charset="0"/>
              </a:rPr>
              <a:t>    return speed;</a:t>
            </a:r>
            <a:endParaRPr lang="en-US" altLang="zh-CN" b="1" dirty="0">
              <a:solidFill>
                <a:srgbClr val="0000FF"/>
              </a:solidFill>
              <a:latin typeface="Arial" panose="020B0604020202020204" pitchFamily="34" charset="0"/>
            </a:endParaRPr>
          </a:p>
          <a:p>
            <a:pPr indent="0" algn="just"/>
            <a:r>
              <a:rPr lang="en-US" altLang="zh-CN" b="1" dirty="0">
                <a:solidFill>
                  <a:srgbClr val="0000FF"/>
                </a:solidFill>
                <a:latin typeface="Arial" panose="020B0604020202020204" pitchFamily="34" charset="0"/>
                <a:ea typeface="方正书宋简体" charset="-122"/>
              </a:rPr>
              <a:t>     }</a:t>
            </a:r>
            <a:r>
              <a:rPr lang="en-US" altLang="zh-CN" b="1" dirty="0">
                <a:solidFill>
                  <a:srgbClr val="0000FF"/>
                </a:solidFill>
                <a:latin typeface="Arial" panose="020B0604020202020204" pitchFamily="34" charset="0"/>
              </a:rPr>
              <a:t> </a:t>
            </a:r>
            <a:r>
              <a:rPr lang="zh-CN" altLang="en-US" b="1" dirty="0">
                <a:solidFill>
                  <a:srgbClr val="0000FF"/>
                </a:solidFill>
                <a:latin typeface="Arial" panose="020B0604020202020204" pitchFamily="34" charset="0"/>
                <a:ea typeface="宋体" panose="02010600030101010101" pitchFamily="2" charset="-122"/>
              </a:rPr>
              <a:t>   </a:t>
            </a:r>
            <a:endParaRPr lang="zh-CN" altLang="en-US" b="1" dirty="0">
              <a:solidFill>
                <a:srgbClr val="0000FF"/>
              </a:solidFill>
              <a:latin typeface="Arial" panose="020B0604020202020204" pitchFamily="34" charset="0"/>
              <a:ea typeface="宋体" panose="02010600030101010101" pitchFamily="2" charset="-122"/>
            </a:endParaRPr>
          </a:p>
          <a:p>
            <a:pPr indent="0" algn="just"/>
            <a:r>
              <a:rPr lang="zh-CN" altLang="en-US" b="1" dirty="0">
                <a:solidFill>
                  <a:srgbClr val="0000FF"/>
                </a:solidFill>
                <a:latin typeface="宋体" panose="02010600030101010101" pitchFamily="2" charset="-122"/>
                <a:ea typeface="仿宋_GB2312" pitchFamily="49" charset="-122"/>
              </a:rPr>
              <a:t>注：方法的返回类型</a:t>
            </a:r>
            <a:r>
              <a:rPr lang="zh-CN" altLang="en-US" b="1" dirty="0">
                <a:solidFill>
                  <a:srgbClr val="0000FF"/>
                </a:solidFill>
                <a:latin typeface="Times New Roman" panose="02020603050405020304" pitchFamily="18" charset="0"/>
                <a:ea typeface="仿宋_GB2312" pitchFamily="49" charset="-122"/>
              </a:rPr>
              <a:t>、</a:t>
            </a:r>
            <a:r>
              <a:rPr lang="zh-CN" altLang="en-US" b="1" dirty="0">
                <a:solidFill>
                  <a:srgbClr val="0000FF"/>
                </a:solidFill>
                <a:latin typeface="宋体" panose="02010600030101010101" pitchFamily="2" charset="-122"/>
                <a:ea typeface="仿宋_GB2312" pitchFamily="49" charset="-122"/>
              </a:rPr>
              <a:t>方法的参数、方法的名字</a:t>
            </a:r>
            <a:endParaRPr lang="zh-CN" altLang="en-US" b="1" dirty="0">
              <a:solidFill>
                <a:srgbClr val="0000FF"/>
              </a:solidFill>
              <a:latin typeface="宋体" panose="02010600030101010101" pitchFamily="2" charset="-122"/>
              <a:ea typeface="仿宋_GB2312" pitchFamily="49" charset="-122"/>
            </a:endParaRPr>
          </a:p>
          <a:p>
            <a:pPr indent="0" algn="just"/>
            <a:r>
              <a:rPr lang="zh-CN" altLang="en-US" b="1" dirty="0">
                <a:solidFill>
                  <a:srgbClr val="0000FF"/>
                </a:solidFill>
                <a:latin typeface="宋体" panose="02010600030101010101" pitchFamily="2" charset="-122"/>
                <a:ea typeface="仿宋_GB2312" pitchFamily="49" charset="-122"/>
              </a:rPr>
              <a:t>    方法声明中的参数称为形式参数</a:t>
            </a:r>
            <a:r>
              <a:rPr lang="zh-CN" altLang="en-US" b="1" dirty="0">
                <a:solidFill>
                  <a:srgbClr val="0000FF"/>
                </a:solidFill>
                <a:latin typeface="Times New Roman" panose="02020603050405020304" pitchFamily="18" charset="0"/>
                <a:ea typeface="宋体" panose="02010600030101010101" pitchFamily="2" charset="-122"/>
              </a:rPr>
              <a:t> </a:t>
            </a:r>
            <a:endParaRPr lang="zh-CN" altLang="en-US" b="1" dirty="0">
              <a:solidFill>
                <a:srgbClr val="0000FF"/>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3122"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§4.12.3   </a:t>
            </a:r>
            <a:r>
              <a:rPr lang="zh-CN" altLang="en-US" b="1" dirty="0">
                <a:latin typeface="宋体" panose="02010600030101010101" pitchFamily="2" charset="-122"/>
              </a:rPr>
              <a:t>公有变量和公有方法 </a:t>
            </a:r>
            <a:endParaRPr lang="zh-CN" altLang="en-US" b="1" dirty="0">
              <a:latin typeface="宋体" panose="02010600030101010101" pitchFamily="2" charset="-122"/>
            </a:endParaRPr>
          </a:p>
        </p:txBody>
      </p:sp>
      <p:sp>
        <p:nvSpPr>
          <p:cNvPr id="133123" name="Text Box 3"/>
          <p:cNvSpPr txBox="1"/>
          <p:nvPr/>
        </p:nvSpPr>
        <p:spPr>
          <a:xfrm>
            <a:off x="193675" y="779463"/>
            <a:ext cx="8747125" cy="2330450"/>
          </a:xfrm>
          <a:prstGeom prst="rect">
            <a:avLst/>
          </a:prstGeom>
          <a:noFill/>
          <a:ln w="9525">
            <a:noFill/>
          </a:ln>
        </p:spPr>
        <p:txBody>
          <a:bodyPr anchor="t">
            <a:spAutoFit/>
          </a:bodyPr>
          <a:p>
            <a:pPr indent="0" algn="just">
              <a:spcBef>
                <a:spcPct val="10000"/>
              </a:spcBef>
            </a:pPr>
            <a:r>
              <a:rPr lang="zh-CN" altLang="en-US" sz="32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用</a:t>
            </a:r>
            <a:r>
              <a:rPr lang="en-US" altLang="zh-CN" sz="2800" b="1" dirty="0">
                <a:latin typeface="Times New Roman" panose="02020603050405020304" pitchFamily="18" charset="0"/>
              </a:rPr>
              <a:t>public</a:t>
            </a:r>
            <a:r>
              <a:rPr lang="zh-CN" altLang="en-US" sz="2800" b="1" dirty="0">
                <a:latin typeface="宋体" panose="02010600030101010101" pitchFamily="2" charset="-122"/>
                <a:ea typeface="宋体" panose="02010600030101010101" pitchFamily="2" charset="-122"/>
              </a:rPr>
              <a:t>修饰的成员变量和方法被称为共有变量和共有方法</a:t>
            </a:r>
            <a:r>
              <a:rPr lang="zh-CN" altLang="en-US" sz="2800" b="1" dirty="0">
                <a:latin typeface="Times New Roman" panose="02020603050405020304" pitchFamily="18"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a:p>
            <a:pPr indent="0" algn="just">
              <a:spcBef>
                <a:spcPct val="10000"/>
              </a:spcBef>
            </a:pPr>
            <a:r>
              <a:rPr lang="zh-CN" altLang="en-US" sz="2800" b="1" dirty="0">
                <a:latin typeface="宋体" panose="02010600030101010101" pitchFamily="2" charset="-122"/>
                <a:ea typeface="宋体" panose="02010600030101010101" pitchFamily="2" charset="-122"/>
              </a:rPr>
              <a:t>   我们在任何一个类中用类</a:t>
            </a:r>
            <a:r>
              <a:rPr lang="en-US" altLang="zh-CN" sz="2800" b="1" dirty="0">
                <a:latin typeface="宋体" panose="02010600030101010101" pitchFamily="2" charset="-122"/>
              </a:rPr>
              <a:t>Tom </a:t>
            </a:r>
            <a:r>
              <a:rPr lang="zh-CN" altLang="en-US" sz="2800" b="1" dirty="0">
                <a:latin typeface="宋体" panose="02010600030101010101" pitchFamily="2" charset="-122"/>
                <a:ea typeface="宋体" panose="02010600030101010101" pitchFamily="2" charset="-122"/>
              </a:rPr>
              <a:t>创建了一个对象后，该对象能访问自己的</a:t>
            </a:r>
            <a:r>
              <a:rPr lang="en-US" altLang="zh-CN" sz="2800" b="1" dirty="0">
                <a:latin typeface="宋体" panose="02010600030101010101" pitchFamily="2" charset="-122"/>
              </a:rPr>
              <a:t>public</a:t>
            </a:r>
            <a:r>
              <a:rPr lang="zh-CN" altLang="en-US" sz="2800" b="1" dirty="0">
                <a:latin typeface="宋体" panose="02010600030101010101" pitchFamily="2" charset="-122"/>
                <a:ea typeface="宋体" panose="02010600030101010101" pitchFamily="2" charset="-122"/>
              </a:rPr>
              <a:t>变量和类中的</a:t>
            </a:r>
            <a:r>
              <a:rPr lang="en-US" altLang="zh-CN" sz="2800" b="1" dirty="0">
                <a:latin typeface="宋体" panose="02010600030101010101" pitchFamily="2" charset="-122"/>
              </a:rPr>
              <a:t>public</a:t>
            </a:r>
            <a:r>
              <a:rPr lang="zh-CN" altLang="en-US" sz="2800" b="1" dirty="0">
                <a:latin typeface="宋体" panose="02010600030101010101" pitchFamily="2" charset="-122"/>
                <a:ea typeface="宋体" panose="02010600030101010101" pitchFamily="2" charset="-122"/>
              </a:rPr>
              <a:t>方法（也可以通过类名来操作成员变量、方法） 。</a:t>
            </a:r>
            <a:endParaRPr lang="zh-CN" altLang="en-US" sz="2800" b="1" dirty="0">
              <a:latin typeface="宋体" panose="02010600030101010101" pitchFamily="2" charset="-122"/>
              <a:ea typeface="宋体" panose="02010600030101010101" pitchFamily="2" charset="-122"/>
            </a:endParaRPr>
          </a:p>
        </p:txBody>
      </p:sp>
      <p:sp>
        <p:nvSpPr>
          <p:cNvPr id="133124" name="Text Box 4"/>
          <p:cNvSpPr txBox="1"/>
          <p:nvPr/>
        </p:nvSpPr>
        <p:spPr>
          <a:xfrm>
            <a:off x="304800" y="3810000"/>
            <a:ext cx="4086225" cy="2111375"/>
          </a:xfrm>
          <a:prstGeom prst="rect">
            <a:avLst/>
          </a:prstGeom>
          <a:solidFill>
            <a:srgbClr val="FFCCCC"/>
          </a:solidFill>
          <a:ln w="9525" cap="flat" cmpd="sng">
            <a:solidFill>
              <a:schemeClr val="tx1"/>
            </a:solidFill>
            <a:prstDash val="solid"/>
            <a:miter/>
            <a:headEnd type="none" w="med" len="med"/>
            <a:tailEnd type="none" w="med" len="med"/>
          </a:ln>
        </p:spPr>
        <p:txBody>
          <a:bodyPr anchor="t">
            <a:spAutoFit/>
          </a:bodyPr>
          <a:p>
            <a:pPr indent="0"/>
            <a:r>
              <a:rPr lang="en-US" altLang="zh-CN" sz="2200" dirty="0">
                <a:solidFill>
                  <a:srgbClr val="0000FF"/>
                </a:solidFill>
                <a:latin typeface="Arial" panose="020B0604020202020204" pitchFamily="34" charset="0"/>
              </a:rPr>
              <a:t>class Tom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public float weight;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public float f(float a,float b)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return a+b;</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a:t>
            </a:r>
            <a:endParaRPr lang="zh-CN" altLang="en-US" sz="2200" dirty="0">
              <a:solidFill>
                <a:srgbClr val="0000FF"/>
              </a:solidFill>
              <a:latin typeface="Arial" panose="020B0604020202020204" pitchFamily="34" charset="0"/>
              <a:ea typeface="宋体" panose="02010600030101010101" pitchFamily="2" charset="-122"/>
            </a:endParaRPr>
          </a:p>
        </p:txBody>
      </p:sp>
      <p:sp>
        <p:nvSpPr>
          <p:cNvPr id="133125" name="Text Box 5"/>
          <p:cNvSpPr txBox="1"/>
          <p:nvPr/>
        </p:nvSpPr>
        <p:spPr>
          <a:xfrm>
            <a:off x="4800600" y="3733800"/>
            <a:ext cx="4343400" cy="2212975"/>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indent="0">
              <a:lnSpc>
                <a:spcPct val="90000"/>
              </a:lnSpc>
            </a:pPr>
            <a:r>
              <a:rPr lang="en-US" altLang="zh-CN" sz="2200" dirty="0">
                <a:solidFill>
                  <a:srgbClr val="0000FF"/>
                </a:solidFill>
                <a:latin typeface="Arial" panose="020B0604020202020204" pitchFamily="34" charset="0"/>
              </a:rPr>
              <a:t>class Jerry {</a:t>
            </a:r>
            <a:endParaRPr lang="en-US" altLang="zh-CN" sz="2200" dirty="0">
              <a:solidFill>
                <a:srgbClr val="0000FF"/>
              </a:solidFill>
              <a:latin typeface="Arial" panose="020B0604020202020204" pitchFamily="34" charset="0"/>
            </a:endParaRPr>
          </a:p>
          <a:p>
            <a:pPr indent="0">
              <a:lnSpc>
                <a:spcPct val="90000"/>
              </a:lnSpc>
            </a:pPr>
            <a:r>
              <a:rPr lang="en-US" altLang="zh-CN" sz="2200" dirty="0">
                <a:solidFill>
                  <a:srgbClr val="0000FF"/>
                </a:solidFill>
                <a:latin typeface="Arial" panose="020B0604020202020204" pitchFamily="34" charset="0"/>
              </a:rPr>
              <a:t>  void g() { </a:t>
            </a:r>
            <a:endParaRPr lang="en-US" altLang="zh-CN" sz="2200" dirty="0">
              <a:solidFill>
                <a:srgbClr val="0000FF"/>
              </a:solidFill>
              <a:latin typeface="Arial" panose="020B0604020202020204" pitchFamily="34" charset="0"/>
            </a:endParaRPr>
          </a:p>
          <a:p>
            <a:pPr indent="0">
              <a:lnSpc>
                <a:spcPct val="90000"/>
              </a:lnSpc>
            </a:pPr>
            <a:r>
              <a:rPr lang="en-US" altLang="zh-CN" sz="2200" dirty="0">
                <a:solidFill>
                  <a:srgbClr val="0000FF"/>
                </a:solidFill>
                <a:latin typeface="Arial" panose="020B0604020202020204" pitchFamily="34" charset="0"/>
              </a:rPr>
              <a:t>        Tom cat=new Tom();</a:t>
            </a:r>
            <a:endParaRPr lang="en-US" altLang="zh-CN" sz="2200" dirty="0">
              <a:solidFill>
                <a:srgbClr val="0000FF"/>
              </a:solidFill>
              <a:latin typeface="Arial" panose="020B0604020202020204" pitchFamily="34" charset="0"/>
            </a:endParaRPr>
          </a:p>
          <a:p>
            <a:pPr indent="0">
              <a:lnSpc>
                <a:spcPct val="90000"/>
              </a:lnSpc>
            </a:pPr>
            <a:r>
              <a:rPr lang="en-US" altLang="zh-CN" sz="2200" dirty="0">
                <a:solidFill>
                  <a:srgbClr val="0000FF"/>
                </a:solidFill>
                <a:latin typeface="Arial" panose="020B0604020202020204" pitchFamily="34" charset="0"/>
              </a:rPr>
              <a:t>         cat.weight=23f;     //</a:t>
            </a:r>
            <a:r>
              <a:rPr lang="zh-CN" altLang="en-US" sz="2200" dirty="0">
                <a:solidFill>
                  <a:srgbClr val="0000FF"/>
                </a:solidFill>
                <a:latin typeface="Arial" panose="020B0604020202020204" pitchFamily="34" charset="0"/>
                <a:ea typeface="宋体" panose="02010600030101010101" pitchFamily="2" charset="-122"/>
              </a:rPr>
              <a:t>合法</a:t>
            </a:r>
            <a:endParaRPr lang="zh-CN" altLang="en-US" sz="2200" dirty="0">
              <a:solidFill>
                <a:srgbClr val="0000FF"/>
              </a:solidFill>
              <a:latin typeface="Arial" panose="020B0604020202020204" pitchFamily="34" charset="0"/>
              <a:ea typeface="宋体" panose="02010600030101010101" pitchFamily="2" charset="-122"/>
            </a:endParaRPr>
          </a:p>
          <a:p>
            <a:pPr indent="0">
              <a:lnSpc>
                <a:spcPct val="90000"/>
              </a:lnSpc>
            </a:pPr>
            <a:r>
              <a:rPr lang="zh-CN" altLang="en-US" sz="2200" dirty="0">
                <a:solidFill>
                  <a:srgbClr val="0000FF"/>
                </a:solidFill>
                <a:latin typeface="Arial" panose="020B0604020202020204" pitchFamily="34" charset="0"/>
                <a:ea typeface="宋体" panose="02010600030101010101" pitchFamily="2" charset="-122"/>
              </a:rPr>
              <a:t>         </a:t>
            </a:r>
            <a:r>
              <a:rPr lang="en-US" altLang="zh-CN" sz="2200" dirty="0">
                <a:solidFill>
                  <a:srgbClr val="0000FF"/>
                </a:solidFill>
                <a:latin typeface="Arial" panose="020B0604020202020204" pitchFamily="34" charset="0"/>
              </a:rPr>
              <a:t>float sum=cat.f(3,4);   //</a:t>
            </a:r>
            <a:r>
              <a:rPr lang="zh-CN" altLang="en-US" sz="2200" dirty="0">
                <a:solidFill>
                  <a:srgbClr val="0000FF"/>
                </a:solidFill>
                <a:latin typeface="Arial" panose="020B0604020202020204" pitchFamily="34" charset="0"/>
                <a:ea typeface="宋体" panose="02010600030101010101" pitchFamily="2" charset="-122"/>
              </a:rPr>
              <a:t>合法</a:t>
            </a:r>
            <a:endParaRPr lang="zh-CN" altLang="en-US" sz="2200" dirty="0">
              <a:solidFill>
                <a:srgbClr val="0000FF"/>
              </a:solidFill>
              <a:latin typeface="Arial" panose="020B0604020202020204" pitchFamily="34" charset="0"/>
              <a:ea typeface="宋体" panose="02010600030101010101" pitchFamily="2" charset="-122"/>
            </a:endParaRPr>
          </a:p>
          <a:p>
            <a:pPr indent="0">
              <a:lnSpc>
                <a:spcPct val="90000"/>
              </a:lnSpc>
            </a:pPr>
            <a:r>
              <a:rPr lang="zh-CN" altLang="en-US" sz="2200" dirty="0">
                <a:solidFill>
                  <a:srgbClr val="0000FF"/>
                </a:solidFill>
                <a:latin typeface="Arial" panose="020B0604020202020204" pitchFamily="34" charset="0"/>
                <a:ea typeface="宋体" panose="02010600030101010101" pitchFamily="2" charset="-122"/>
              </a:rPr>
              <a:t>    }</a:t>
            </a:r>
            <a:endParaRPr lang="zh-CN" altLang="en-US" sz="2200" dirty="0">
              <a:solidFill>
                <a:srgbClr val="0000FF"/>
              </a:solidFill>
              <a:latin typeface="Arial" panose="020B0604020202020204" pitchFamily="34" charset="0"/>
              <a:ea typeface="宋体" panose="02010600030101010101" pitchFamily="2" charset="-122"/>
            </a:endParaRPr>
          </a:p>
          <a:p>
            <a:pPr indent="0">
              <a:lnSpc>
                <a:spcPct val="90000"/>
              </a:lnSpc>
            </a:pPr>
            <a:r>
              <a:rPr lang="zh-CN" altLang="en-US" sz="2200" dirty="0">
                <a:solidFill>
                  <a:srgbClr val="0000FF"/>
                </a:solidFill>
                <a:latin typeface="Arial" panose="020B0604020202020204" pitchFamily="34" charset="0"/>
                <a:ea typeface="宋体" panose="02010600030101010101" pitchFamily="2" charset="-122"/>
              </a:rPr>
              <a:t>}</a:t>
            </a:r>
            <a:endParaRPr lang="zh-CN" altLang="en-US" sz="2200" dirty="0">
              <a:solidFill>
                <a:srgbClr val="0000FF"/>
              </a:solidFill>
              <a:latin typeface="Arial" panose="020B0604020202020204" pitchFamily="34" charset="0"/>
              <a:ea typeface="宋体" panose="02010600030101010101" pitchFamily="2" charset="-122"/>
            </a:endParaRPr>
          </a:p>
        </p:txBody>
      </p:sp>
    </p:spTree>
    <p:custDataLst>
      <p:tags r:id="rId1"/>
    </p:custData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4146"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4147"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§4.12.4   </a:t>
            </a:r>
            <a:r>
              <a:rPr lang="zh-CN" altLang="en-US" b="1" dirty="0">
                <a:latin typeface="宋体" panose="02010600030101010101" pitchFamily="2" charset="-122"/>
              </a:rPr>
              <a:t>友好变量和友好方法 </a:t>
            </a:r>
            <a:endParaRPr lang="zh-CN" altLang="en-US" b="1" dirty="0">
              <a:latin typeface="宋体" panose="02010600030101010101" pitchFamily="2" charset="-122"/>
            </a:endParaRPr>
          </a:p>
        </p:txBody>
      </p:sp>
      <p:sp>
        <p:nvSpPr>
          <p:cNvPr id="134148" name="Text Box 3"/>
          <p:cNvSpPr txBox="1"/>
          <p:nvPr/>
        </p:nvSpPr>
        <p:spPr>
          <a:xfrm>
            <a:off x="155575" y="827088"/>
            <a:ext cx="8747125" cy="2757487"/>
          </a:xfrm>
          <a:prstGeom prst="rect">
            <a:avLst/>
          </a:prstGeom>
          <a:noFill/>
          <a:ln w="9525">
            <a:noFill/>
          </a:ln>
        </p:spPr>
        <p:txBody>
          <a:bodyPr anchor="t">
            <a:spAutoFit/>
          </a:bodyPr>
          <a:p>
            <a:pPr indent="0" algn="just">
              <a:spcBef>
                <a:spcPct val="10000"/>
              </a:spcBef>
            </a:pPr>
            <a:r>
              <a:rPr lang="zh-CN" altLang="en-US" sz="32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当在另外一个类中用类</a:t>
            </a:r>
            <a:r>
              <a:rPr lang="en-US" altLang="zh-CN" sz="2800" b="1" dirty="0">
                <a:latin typeface="Times New Roman" panose="02020603050405020304" pitchFamily="18" charset="0"/>
              </a:rPr>
              <a:t>Tom </a:t>
            </a:r>
            <a:r>
              <a:rPr lang="zh-CN" altLang="en-US" sz="2800" b="1" dirty="0">
                <a:latin typeface="宋体" panose="02010600030101010101" pitchFamily="2" charset="-122"/>
                <a:ea typeface="宋体" panose="02010600030101010101" pitchFamily="2" charset="-122"/>
              </a:rPr>
              <a:t>创建了一个对象后，如果这个类与</a:t>
            </a:r>
            <a:r>
              <a:rPr lang="en-US" altLang="zh-CN" sz="2800" b="1" dirty="0">
                <a:latin typeface="Times New Roman" panose="02020603050405020304" pitchFamily="18" charset="0"/>
              </a:rPr>
              <a:t>Tom</a:t>
            </a:r>
            <a:r>
              <a:rPr lang="zh-CN" altLang="en-US" sz="2800" b="1" dirty="0">
                <a:latin typeface="宋体" panose="02010600030101010101" pitchFamily="2" charset="-122"/>
                <a:ea typeface="宋体" panose="02010600030101010101" pitchFamily="2" charset="-122"/>
              </a:rPr>
              <a:t>类在同一个包中，那么该对象能访问自己的友好变量和友好方法。</a:t>
            </a:r>
            <a:endParaRPr lang="zh-CN" altLang="en-US" sz="2800" b="1" dirty="0">
              <a:latin typeface="宋体" panose="02010600030101010101" pitchFamily="2" charset="-122"/>
              <a:ea typeface="宋体" panose="02010600030101010101" pitchFamily="2" charset="-122"/>
            </a:endParaRPr>
          </a:p>
          <a:p>
            <a:pPr indent="0" algn="just">
              <a:spcBef>
                <a:spcPct val="10000"/>
              </a:spcBef>
            </a:pPr>
            <a:r>
              <a:rPr lang="zh-CN" altLang="en-US" sz="2800" b="1" dirty="0">
                <a:latin typeface="宋体" panose="02010600030101010101" pitchFamily="2" charset="-122"/>
                <a:ea typeface="宋体" panose="02010600030101010101" pitchFamily="2" charset="-122"/>
              </a:rPr>
              <a:t>  在任何一个与</a:t>
            </a:r>
            <a:r>
              <a:rPr lang="en-US" altLang="zh-CN" sz="2800" b="1" dirty="0">
                <a:latin typeface="Times New Roman" panose="02020603050405020304" pitchFamily="18" charset="0"/>
              </a:rPr>
              <a:t>Tom</a:t>
            </a:r>
            <a:r>
              <a:rPr lang="zh-CN" altLang="en-US" sz="2800" b="1" dirty="0">
                <a:latin typeface="宋体" panose="02010600030101010101" pitchFamily="2" charset="-122"/>
                <a:ea typeface="宋体" panose="02010600030101010101" pitchFamily="2" charset="-122"/>
              </a:rPr>
              <a:t>同一包中的类中，也可以通过</a:t>
            </a:r>
            <a:r>
              <a:rPr lang="en-US" altLang="zh-CN" sz="2800" b="1" dirty="0">
                <a:latin typeface="Times New Roman" panose="02020603050405020304" pitchFamily="18" charset="0"/>
              </a:rPr>
              <a:t>Tom</a:t>
            </a:r>
            <a:r>
              <a:rPr lang="zh-CN" altLang="en-US" sz="2800" b="1" dirty="0">
                <a:latin typeface="宋体" panose="02010600030101010101" pitchFamily="2" charset="-122"/>
                <a:ea typeface="宋体" panose="02010600030101010101" pitchFamily="2" charset="-122"/>
              </a:rPr>
              <a:t>类的类名访问</a:t>
            </a:r>
            <a:r>
              <a:rPr lang="en-US" altLang="zh-CN" sz="2800" b="1" dirty="0">
                <a:latin typeface="Times New Roman" panose="02020603050405020304" pitchFamily="18" charset="0"/>
              </a:rPr>
              <a:t>Tom</a:t>
            </a:r>
            <a:r>
              <a:rPr lang="zh-CN" altLang="en-US" sz="2800" b="1" dirty="0">
                <a:latin typeface="宋体" panose="02010600030101010101" pitchFamily="2" charset="-122"/>
                <a:ea typeface="宋体" panose="02010600030101010101" pitchFamily="2" charset="-122"/>
              </a:rPr>
              <a:t>类的类友好成员变量和类友好方法。</a:t>
            </a:r>
            <a:endParaRPr lang="zh-CN" altLang="en-US" sz="2800" b="1" dirty="0">
              <a:latin typeface="宋体" panose="02010600030101010101" pitchFamily="2" charset="-122"/>
              <a:ea typeface="宋体" panose="02010600030101010101" pitchFamily="2" charset="-122"/>
            </a:endParaRPr>
          </a:p>
        </p:txBody>
      </p:sp>
      <p:sp>
        <p:nvSpPr>
          <p:cNvPr id="134149" name="Text Box 4"/>
          <p:cNvSpPr txBox="1"/>
          <p:nvPr/>
        </p:nvSpPr>
        <p:spPr>
          <a:xfrm>
            <a:off x="304800" y="3810000"/>
            <a:ext cx="4086225" cy="2111375"/>
          </a:xfrm>
          <a:prstGeom prst="rect">
            <a:avLst/>
          </a:prstGeom>
          <a:solidFill>
            <a:srgbClr val="FFCCCC"/>
          </a:solidFill>
          <a:ln w="9525" cap="flat" cmpd="sng">
            <a:solidFill>
              <a:schemeClr val="tx1"/>
            </a:solidFill>
            <a:prstDash val="solid"/>
            <a:miter/>
            <a:headEnd type="none" w="med" len="med"/>
            <a:tailEnd type="none" w="med" len="med"/>
          </a:ln>
        </p:spPr>
        <p:txBody>
          <a:bodyPr anchor="t">
            <a:spAutoFit/>
          </a:bodyPr>
          <a:p>
            <a:pPr indent="0"/>
            <a:r>
              <a:rPr lang="en-US" altLang="zh-CN" sz="2200" dirty="0">
                <a:solidFill>
                  <a:srgbClr val="0000FF"/>
                </a:solidFill>
                <a:latin typeface="Arial" panose="020B0604020202020204" pitchFamily="34" charset="0"/>
              </a:rPr>
              <a:t>class Tom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float weight;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float f(float a,float b)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return a+b;</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a:t>
            </a:r>
            <a:endParaRPr lang="zh-CN" altLang="en-US" sz="2200" dirty="0">
              <a:solidFill>
                <a:srgbClr val="0000FF"/>
              </a:solidFill>
              <a:latin typeface="Arial" panose="020B0604020202020204" pitchFamily="34" charset="0"/>
              <a:ea typeface="宋体" panose="02010600030101010101" pitchFamily="2" charset="-122"/>
            </a:endParaRPr>
          </a:p>
        </p:txBody>
      </p:sp>
      <p:sp>
        <p:nvSpPr>
          <p:cNvPr id="134150" name="Text Box 5"/>
          <p:cNvSpPr txBox="1"/>
          <p:nvPr/>
        </p:nvSpPr>
        <p:spPr>
          <a:xfrm>
            <a:off x="4572000" y="3733800"/>
            <a:ext cx="4411663" cy="2446338"/>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indent="0"/>
            <a:r>
              <a:rPr lang="en-US" altLang="zh-CN" sz="2200" dirty="0">
                <a:solidFill>
                  <a:srgbClr val="0000FF"/>
                </a:solidFill>
                <a:latin typeface="Arial" panose="020B0604020202020204" pitchFamily="34" charset="0"/>
              </a:rPr>
              <a:t>class Jerry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void g()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Tom cat=new Tom();</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cat.weight=23f;       //</a:t>
            </a:r>
            <a:r>
              <a:rPr lang="zh-CN" altLang="en-US" sz="2200" dirty="0">
                <a:solidFill>
                  <a:srgbClr val="0000FF"/>
                </a:solidFill>
                <a:latin typeface="Arial" panose="020B0604020202020204" pitchFamily="34" charset="0"/>
                <a:ea typeface="宋体" panose="02010600030101010101" pitchFamily="2" charset="-122"/>
              </a:rPr>
              <a:t>合法</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rPr>
              <a:t>        </a:t>
            </a:r>
            <a:r>
              <a:rPr lang="en-US" altLang="zh-CN" sz="2200" dirty="0">
                <a:solidFill>
                  <a:srgbClr val="0000FF"/>
                </a:solidFill>
                <a:latin typeface="Arial" panose="020B0604020202020204" pitchFamily="34" charset="0"/>
              </a:rPr>
              <a:t>float sum=cat.f(3,4);   //</a:t>
            </a:r>
            <a:r>
              <a:rPr lang="zh-CN" altLang="en-US" sz="2200" dirty="0">
                <a:solidFill>
                  <a:srgbClr val="0000FF"/>
                </a:solidFill>
                <a:latin typeface="Arial" panose="020B0604020202020204" pitchFamily="34" charset="0"/>
                <a:ea typeface="宋体" panose="02010600030101010101" pitchFamily="2" charset="-122"/>
              </a:rPr>
              <a:t>合法</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rPr>
              <a:t>    }</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rPr>
              <a:t>}</a:t>
            </a:r>
            <a:endParaRPr lang="zh-CN" altLang="en-US" sz="2200" dirty="0">
              <a:solidFill>
                <a:srgbClr val="0000FF"/>
              </a:solidFill>
              <a:latin typeface="Arial" panose="020B0604020202020204" pitchFamily="34" charset="0"/>
              <a:ea typeface="宋体" panose="02010600030101010101" pitchFamily="2" charset="-122"/>
            </a:endParaRPr>
          </a:p>
        </p:txBody>
      </p:sp>
    </p:spTree>
    <p:custDataLst>
      <p:tags r:id="rId1"/>
    </p:custData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5170" name="Rectangle 2"/>
          <p:cNvSpPr>
            <a:spLocks noGrp="1"/>
          </p:cNvSpPr>
          <p:nvPr>
            <p:ph type="subTitle" idx="1"/>
          </p:nvPr>
        </p:nvSpPr>
        <p:spPr>
          <a:xfrm>
            <a:off x="214313" y="109538"/>
            <a:ext cx="6324600" cy="457200"/>
          </a:xfrm>
        </p:spPr>
        <p:txBody>
          <a:bodyPr wrap="square" lIns="91440" tIns="45720" rIns="91440" bIns="45720" anchor="t"/>
          <a:p>
            <a:pPr lvl="1" indent="-457200" eaLnBrk="1" hangingPunct="1">
              <a:buNone/>
            </a:pPr>
            <a:r>
              <a:rPr lang="zh-CN" altLang="en-US" b="1" dirty="0">
                <a:solidFill>
                  <a:schemeClr val="tx1"/>
                </a:solidFill>
                <a:latin typeface="Arial" panose="020B0604020202020204" pitchFamily="34" charset="0"/>
              </a:rPr>
              <a:t>§补充    友好访问权限又称为包访问权限</a:t>
            </a:r>
            <a:endParaRPr lang="zh-CN" altLang="en-US" b="1" dirty="0">
              <a:solidFill>
                <a:schemeClr val="tx1"/>
              </a:solidFill>
              <a:latin typeface="Arial" panose="020B0604020202020204" pitchFamily="34" charset="0"/>
            </a:endParaRPr>
          </a:p>
        </p:txBody>
      </p:sp>
      <p:sp>
        <p:nvSpPr>
          <p:cNvPr id="135171" name="Text Box 3"/>
          <p:cNvSpPr txBox="1"/>
          <p:nvPr/>
        </p:nvSpPr>
        <p:spPr>
          <a:xfrm>
            <a:off x="214313" y="566738"/>
            <a:ext cx="8747125" cy="701675"/>
          </a:xfrm>
          <a:prstGeom prst="rect">
            <a:avLst/>
          </a:prstGeom>
          <a:noFill/>
          <a:ln w="9525">
            <a:noFill/>
          </a:ln>
        </p:spPr>
        <p:txBody>
          <a:bodyPr anchor="t">
            <a:spAutoFit/>
          </a:bodyPr>
          <a:p>
            <a:pPr indent="0" algn="just">
              <a:spcBef>
                <a:spcPct val="10000"/>
              </a:spcBef>
            </a:pPr>
            <a:r>
              <a:rPr lang="zh-CN" altLang="en-US" sz="2000" b="1" dirty="0">
                <a:solidFill>
                  <a:srgbClr val="FF0000"/>
                </a:solidFill>
                <a:latin typeface="宋体" panose="02010600030101010101" pitchFamily="2" charset="-122"/>
                <a:ea typeface="宋体" panose="02010600030101010101" pitchFamily="2" charset="-122"/>
              </a:rPr>
              <a:t>    无修饰权限的成员变量和方法在包内使用的时候等同于</a:t>
            </a:r>
            <a:r>
              <a:rPr lang="en-US" altLang="zh-CN" sz="2000" b="1" dirty="0">
                <a:solidFill>
                  <a:srgbClr val="FF0000"/>
                </a:solidFill>
                <a:latin typeface="宋体" panose="02010600030101010101" pitchFamily="2" charset="-122"/>
              </a:rPr>
              <a:t>public</a:t>
            </a:r>
            <a:r>
              <a:rPr lang="zh-CN" altLang="en-US" sz="2000" b="1" dirty="0">
                <a:solidFill>
                  <a:srgbClr val="FF0000"/>
                </a:solidFill>
                <a:latin typeface="宋体" panose="02010600030101010101" pitchFamily="2" charset="-122"/>
                <a:ea typeface="宋体" panose="02010600030101010101" pitchFamily="2" charset="-122"/>
              </a:rPr>
              <a:t>，在包外使用的时候等同于</a:t>
            </a:r>
            <a:r>
              <a:rPr lang="en-US" altLang="zh-CN" sz="2000" b="1" dirty="0">
                <a:solidFill>
                  <a:srgbClr val="FF0000"/>
                </a:solidFill>
                <a:latin typeface="宋体" panose="02010600030101010101" pitchFamily="2" charset="-122"/>
              </a:rPr>
              <a:t>private</a:t>
            </a:r>
            <a:endParaRPr lang="en-US" altLang="zh-CN" sz="2000" b="1" dirty="0">
              <a:solidFill>
                <a:srgbClr val="FF0000"/>
              </a:solidFill>
              <a:latin typeface="宋体" panose="02010600030101010101" pitchFamily="2" charset="-122"/>
            </a:endParaRPr>
          </a:p>
        </p:txBody>
      </p:sp>
      <p:sp>
        <p:nvSpPr>
          <p:cNvPr id="135172" name="Text Box 4"/>
          <p:cNvSpPr txBox="1"/>
          <p:nvPr/>
        </p:nvSpPr>
        <p:spPr>
          <a:xfrm>
            <a:off x="214313" y="1268413"/>
            <a:ext cx="4090987" cy="4784725"/>
          </a:xfrm>
          <a:prstGeom prst="rect">
            <a:avLst/>
          </a:prstGeom>
          <a:solidFill>
            <a:srgbClr val="FFCCCC"/>
          </a:solidFill>
          <a:ln w="9525" cap="flat" cmpd="sng">
            <a:solidFill>
              <a:schemeClr val="tx1"/>
            </a:solidFill>
            <a:prstDash val="solid"/>
            <a:miter/>
            <a:headEnd type="none" w="med" len="med"/>
            <a:tailEnd type="none" w="med" len="med"/>
          </a:ln>
        </p:spPr>
        <p:txBody>
          <a:bodyPr wrap="square" anchor="t">
            <a:spAutoFit/>
          </a:bodyPr>
          <a:p>
            <a:pPr indent="0"/>
            <a:r>
              <a:rPr lang="en-US" altLang="zh-CN" sz="2200" dirty="0">
                <a:solidFill>
                  <a:srgbClr val="0000FF"/>
                </a:solidFill>
                <a:latin typeface="Arial" panose="020B0604020202020204" pitchFamily="34" charset="0"/>
              </a:rPr>
              <a:t>package com.example;</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public class Tom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float weight;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float f(float a,float b)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return a+b;</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class Jerry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void g()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Tom cat=new Tom();</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cat.weight=23f;      //</a:t>
            </a:r>
            <a:r>
              <a:rPr lang="zh-CN" altLang="en-US" sz="2200" dirty="0">
                <a:solidFill>
                  <a:srgbClr val="0000FF"/>
                </a:solidFill>
                <a:latin typeface="Arial" panose="020B0604020202020204" pitchFamily="34" charset="0"/>
                <a:ea typeface="宋体" panose="02010600030101010101" pitchFamily="2" charset="-122"/>
              </a:rPr>
              <a:t>合法</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rPr>
              <a:t>        </a:t>
            </a:r>
            <a:r>
              <a:rPr lang="en-US" altLang="zh-CN" sz="2200" dirty="0">
                <a:solidFill>
                  <a:srgbClr val="0000FF"/>
                </a:solidFill>
                <a:latin typeface="Arial" panose="020B0604020202020204" pitchFamily="34" charset="0"/>
              </a:rPr>
              <a:t>float sum=cat.f(3,4); //</a:t>
            </a:r>
            <a:r>
              <a:rPr lang="zh-CN" altLang="en-US" sz="2200" dirty="0">
                <a:solidFill>
                  <a:srgbClr val="0000FF"/>
                </a:solidFill>
                <a:latin typeface="Arial" panose="020B0604020202020204" pitchFamily="34" charset="0"/>
                <a:ea typeface="宋体" panose="02010600030101010101" pitchFamily="2" charset="-122"/>
              </a:rPr>
              <a:t>合法</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rPr>
              <a:t>    }</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rPr>
              <a:t>}</a:t>
            </a:r>
            <a:endParaRPr lang="en-US" altLang="zh-CN" sz="2200" dirty="0">
              <a:solidFill>
                <a:srgbClr val="0000FF"/>
              </a:solidFill>
              <a:latin typeface="Arial" panose="020B0604020202020204" pitchFamily="34" charset="0"/>
            </a:endParaRPr>
          </a:p>
        </p:txBody>
      </p:sp>
      <p:sp>
        <p:nvSpPr>
          <p:cNvPr id="135173" name="Text Box 4"/>
          <p:cNvSpPr txBox="1"/>
          <p:nvPr/>
        </p:nvSpPr>
        <p:spPr>
          <a:xfrm>
            <a:off x="4456113" y="1268413"/>
            <a:ext cx="4505325" cy="5119687"/>
          </a:xfrm>
          <a:prstGeom prst="rect">
            <a:avLst/>
          </a:prstGeom>
          <a:solidFill>
            <a:srgbClr val="FFCCCC"/>
          </a:solidFill>
          <a:ln w="9525" cap="flat" cmpd="sng">
            <a:solidFill>
              <a:schemeClr val="tx1"/>
            </a:solidFill>
            <a:prstDash val="solid"/>
            <a:miter/>
            <a:headEnd type="none" w="med" len="med"/>
            <a:tailEnd type="none" w="med" len="med"/>
          </a:ln>
        </p:spPr>
        <p:txBody>
          <a:bodyPr wrap="square" anchor="t">
            <a:spAutoFit/>
          </a:bodyPr>
          <a:p>
            <a:pPr indent="0"/>
            <a:r>
              <a:rPr lang="en-US" altLang="zh-CN" sz="2200" dirty="0">
                <a:solidFill>
                  <a:srgbClr val="0000FF"/>
                </a:solidFill>
                <a:latin typeface="Arial" panose="020B0604020202020204" pitchFamily="34" charset="0"/>
              </a:rPr>
              <a:t>package com.example1;</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public class Tom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float weight;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float f(float a,float b)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return a+b;</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package com.example2;</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sym typeface="黑体" panose="02010609060101010101" pitchFamily="49" charset="-122"/>
              </a:rPr>
              <a:t>class Jerry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sym typeface="黑体" panose="02010609060101010101" pitchFamily="49" charset="-122"/>
              </a:rPr>
              <a:t>   void g()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sym typeface="黑体" panose="02010609060101010101" pitchFamily="49" charset="-122"/>
              </a:rPr>
              <a:t>        Tom cat=new Tom();</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sym typeface="黑体" panose="02010609060101010101" pitchFamily="49" charset="-122"/>
              </a:rPr>
              <a:t>        cat.weight=23f;      //</a:t>
            </a:r>
            <a:r>
              <a:rPr lang="zh-CN" altLang="en-US" sz="2200" dirty="0">
                <a:solidFill>
                  <a:srgbClr val="0000FF"/>
                </a:solidFill>
                <a:latin typeface="Arial" panose="020B0604020202020204" pitchFamily="34" charset="0"/>
                <a:ea typeface="宋体" panose="02010600030101010101" pitchFamily="2" charset="-122"/>
                <a:sym typeface="黑体" panose="02010609060101010101" pitchFamily="49" charset="-122"/>
              </a:rPr>
              <a:t>不合法</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sym typeface="黑体" panose="02010609060101010101" pitchFamily="49" charset="-122"/>
              </a:rPr>
              <a:t>        </a:t>
            </a:r>
            <a:r>
              <a:rPr lang="en-US" altLang="zh-CN" sz="2200" dirty="0">
                <a:solidFill>
                  <a:srgbClr val="0000FF"/>
                </a:solidFill>
                <a:latin typeface="Arial" panose="020B0604020202020204" pitchFamily="34" charset="0"/>
                <a:sym typeface="黑体" panose="02010609060101010101" pitchFamily="49" charset="-122"/>
              </a:rPr>
              <a:t>float sum=cat.f(3,4); //</a:t>
            </a:r>
            <a:r>
              <a:rPr lang="zh-CN" altLang="en-US" sz="2200" dirty="0">
                <a:solidFill>
                  <a:srgbClr val="0000FF"/>
                </a:solidFill>
                <a:latin typeface="Arial" panose="020B0604020202020204" pitchFamily="34" charset="0"/>
                <a:ea typeface="宋体" panose="02010600030101010101" pitchFamily="2" charset="-122"/>
                <a:sym typeface="黑体" panose="02010609060101010101" pitchFamily="49" charset="-122"/>
              </a:rPr>
              <a:t>不合法</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sym typeface="黑体" panose="02010609060101010101" pitchFamily="49" charset="-122"/>
              </a:rPr>
              <a:t>    }</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sym typeface="黑体" panose="02010609060101010101" pitchFamily="49" charset="-122"/>
              </a:rPr>
              <a:t>}</a:t>
            </a:r>
            <a:endParaRPr lang="en-US" altLang="zh-CN" sz="2200" dirty="0">
              <a:solidFill>
                <a:srgbClr val="0000FF"/>
              </a:solidFill>
              <a:latin typeface="Arial" panose="020B0604020202020204" pitchFamily="34" charset="0"/>
            </a:endParaRPr>
          </a:p>
        </p:txBody>
      </p:sp>
    </p:spTree>
    <p:custDataLst>
      <p:tags r:id="rId1"/>
    </p:custData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6194"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6195"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§4.12.5    </a:t>
            </a:r>
            <a:r>
              <a:rPr lang="zh-CN" altLang="en-US" b="1" dirty="0">
                <a:latin typeface="宋体" panose="02010600030101010101" pitchFamily="2" charset="-122"/>
              </a:rPr>
              <a:t>受保护的成员变量和方法 </a:t>
            </a:r>
            <a:endParaRPr lang="zh-CN" altLang="en-US" b="1" dirty="0">
              <a:latin typeface="宋体" panose="02010600030101010101" pitchFamily="2" charset="-122"/>
            </a:endParaRPr>
          </a:p>
        </p:txBody>
      </p:sp>
      <p:sp>
        <p:nvSpPr>
          <p:cNvPr id="136196" name="Text Box 3"/>
          <p:cNvSpPr txBox="1"/>
          <p:nvPr/>
        </p:nvSpPr>
        <p:spPr>
          <a:xfrm>
            <a:off x="214313" y="869950"/>
            <a:ext cx="8747125" cy="946150"/>
          </a:xfrm>
          <a:prstGeom prst="rect">
            <a:avLst/>
          </a:prstGeom>
          <a:noFill/>
          <a:ln w="9525">
            <a:noFill/>
          </a:ln>
        </p:spPr>
        <p:txBody>
          <a:bodyPr anchor="t">
            <a:spAutoFit/>
          </a:bodyPr>
          <a:p>
            <a:pPr indent="0" algn="just">
              <a:spcBef>
                <a:spcPct val="10000"/>
              </a:spcBef>
            </a:pPr>
            <a:r>
              <a:rPr lang="zh-CN" altLang="en-US" sz="2800" b="1" dirty="0">
                <a:latin typeface="宋体" panose="02010600030101010101" pitchFamily="2" charset="-122"/>
                <a:ea typeface="宋体" panose="02010600030101010101" pitchFamily="2" charset="-122"/>
              </a:rPr>
              <a:t>    用</a:t>
            </a:r>
            <a:r>
              <a:rPr lang="en-US" altLang="zh-CN" sz="2800" b="1" dirty="0">
                <a:latin typeface="宋体" panose="02010600030101010101" pitchFamily="2" charset="-122"/>
              </a:rPr>
              <a:t>protected</a:t>
            </a:r>
            <a:r>
              <a:rPr lang="zh-CN" altLang="en-US" sz="2800" b="1" dirty="0">
                <a:latin typeface="宋体" panose="02010600030101010101" pitchFamily="2" charset="-122"/>
                <a:ea typeface="宋体" panose="02010600030101010101" pitchFamily="2" charset="-122"/>
              </a:rPr>
              <a:t>修饰的成员变量和方法被称为受保护的成员变量和受保护的方法 。</a:t>
            </a:r>
            <a:endParaRPr lang="zh-CN" altLang="en-US" sz="2800" b="1" dirty="0">
              <a:latin typeface="宋体" panose="02010600030101010101" pitchFamily="2" charset="-122"/>
              <a:ea typeface="宋体" panose="02010600030101010101" pitchFamily="2" charset="-122"/>
            </a:endParaRPr>
          </a:p>
        </p:txBody>
      </p:sp>
      <p:sp>
        <p:nvSpPr>
          <p:cNvPr id="136197" name="Text Box 4"/>
          <p:cNvSpPr txBox="1"/>
          <p:nvPr/>
        </p:nvSpPr>
        <p:spPr>
          <a:xfrm>
            <a:off x="304800" y="2209800"/>
            <a:ext cx="4419600" cy="2446338"/>
          </a:xfrm>
          <a:prstGeom prst="rect">
            <a:avLst/>
          </a:prstGeom>
          <a:solidFill>
            <a:srgbClr val="FFCCCC"/>
          </a:solidFill>
          <a:ln w="9525" cap="flat" cmpd="sng">
            <a:solidFill>
              <a:schemeClr val="tx1"/>
            </a:solidFill>
            <a:prstDash val="solid"/>
            <a:miter/>
            <a:headEnd type="none" w="med" len="med"/>
            <a:tailEnd type="none" w="med" len="med"/>
          </a:ln>
        </p:spPr>
        <p:txBody>
          <a:bodyPr anchor="t">
            <a:spAutoFit/>
          </a:bodyPr>
          <a:p>
            <a:pPr indent="0"/>
            <a:r>
              <a:rPr lang="en-US" altLang="zh-CN" sz="2200" dirty="0">
                <a:solidFill>
                  <a:srgbClr val="0000FF"/>
                </a:solidFill>
                <a:latin typeface="Arial" panose="020B0604020202020204" pitchFamily="34" charset="0"/>
              </a:rPr>
              <a:t>class Tom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protected  float weight;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protected float f(float a,float b)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return a+b;</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a:t>
            </a:r>
            <a:endParaRPr lang="zh-CN" altLang="en-US" sz="2200" dirty="0">
              <a:solidFill>
                <a:srgbClr val="0000FF"/>
              </a:solidFill>
              <a:latin typeface="Arial" panose="020B0604020202020204" pitchFamily="34" charset="0"/>
              <a:ea typeface="宋体" panose="02010600030101010101" pitchFamily="2" charset="-122"/>
            </a:endParaRPr>
          </a:p>
        </p:txBody>
      </p:sp>
      <p:sp>
        <p:nvSpPr>
          <p:cNvPr id="136198" name="Text Box 5"/>
          <p:cNvSpPr txBox="1"/>
          <p:nvPr/>
        </p:nvSpPr>
        <p:spPr>
          <a:xfrm>
            <a:off x="4495800" y="4038600"/>
            <a:ext cx="4411663" cy="2446338"/>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indent="0"/>
            <a:r>
              <a:rPr lang="en-US" altLang="zh-CN" sz="2200" dirty="0">
                <a:solidFill>
                  <a:srgbClr val="0000FF"/>
                </a:solidFill>
                <a:latin typeface="Arial" panose="020B0604020202020204" pitchFamily="34" charset="0"/>
              </a:rPr>
              <a:t>class Jerry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void g()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Tom cat=new Tom();</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cat.weight=23f;      //</a:t>
            </a:r>
            <a:r>
              <a:rPr lang="zh-CN" altLang="en-US" sz="2200" dirty="0">
                <a:solidFill>
                  <a:srgbClr val="0000FF"/>
                </a:solidFill>
                <a:latin typeface="Arial" panose="020B0604020202020204" pitchFamily="34" charset="0"/>
                <a:ea typeface="宋体" panose="02010600030101010101" pitchFamily="2" charset="-122"/>
              </a:rPr>
              <a:t>合法</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rPr>
              <a:t>        </a:t>
            </a:r>
            <a:r>
              <a:rPr lang="en-US" altLang="zh-CN" sz="2200" dirty="0">
                <a:solidFill>
                  <a:srgbClr val="0000FF"/>
                </a:solidFill>
                <a:latin typeface="Arial" panose="020B0604020202020204" pitchFamily="34" charset="0"/>
              </a:rPr>
              <a:t>float sum=cat.f(3,4); //</a:t>
            </a:r>
            <a:r>
              <a:rPr lang="zh-CN" altLang="en-US" sz="2200" dirty="0">
                <a:solidFill>
                  <a:srgbClr val="0000FF"/>
                </a:solidFill>
                <a:latin typeface="Arial" panose="020B0604020202020204" pitchFamily="34" charset="0"/>
                <a:ea typeface="宋体" panose="02010600030101010101" pitchFamily="2" charset="-122"/>
              </a:rPr>
              <a:t>合法</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rPr>
              <a:t>    }</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rPr>
              <a:t>}</a:t>
            </a:r>
            <a:endParaRPr lang="zh-CN" altLang="en-US" sz="2200" dirty="0">
              <a:solidFill>
                <a:srgbClr val="0000FF"/>
              </a:solidFill>
              <a:latin typeface="Arial" panose="020B0604020202020204" pitchFamily="34" charset="0"/>
              <a:ea typeface="宋体" panose="02010600030101010101" pitchFamily="2" charset="-122"/>
            </a:endParaRPr>
          </a:p>
        </p:txBody>
      </p:sp>
    </p:spTree>
    <p:custDataLst>
      <p:tags r:id="rId1"/>
    </p:custData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7218" name="Rectangle 2"/>
          <p:cNvSpPr>
            <a:spLocks noGrp="1"/>
          </p:cNvSpPr>
          <p:nvPr>
            <p:ph type="subTitle" idx="1"/>
          </p:nvPr>
        </p:nvSpPr>
        <p:spPr>
          <a:xfrm>
            <a:off x="214313" y="109538"/>
            <a:ext cx="6324600" cy="457200"/>
          </a:xfrm>
        </p:spPr>
        <p:txBody>
          <a:bodyPr wrap="square" lIns="91440" tIns="45720" rIns="91440" bIns="45720" anchor="t"/>
          <a:p>
            <a:pPr lvl="1" indent="-457200" eaLnBrk="1" hangingPunct="1">
              <a:buNone/>
            </a:pPr>
            <a:r>
              <a:rPr lang="zh-CN" altLang="en-US" b="1" dirty="0">
                <a:solidFill>
                  <a:schemeClr val="tx1"/>
                </a:solidFill>
                <a:latin typeface="Arial" panose="020B0604020202020204" pitchFamily="34" charset="0"/>
              </a:rPr>
              <a:t>§补充    </a:t>
            </a:r>
            <a:r>
              <a:rPr lang="zh-CN" altLang="en-US" b="1" dirty="0">
                <a:solidFill>
                  <a:schemeClr val="tx1"/>
                </a:solidFill>
                <a:latin typeface="宋体" panose="02010600030101010101" pitchFamily="2" charset="-122"/>
              </a:rPr>
              <a:t>无修饰权限的成员变量和方法 </a:t>
            </a:r>
            <a:endParaRPr lang="zh-CN" altLang="en-US" b="1" dirty="0">
              <a:solidFill>
                <a:schemeClr val="tx1"/>
              </a:solidFill>
              <a:latin typeface="宋体" panose="02010600030101010101" pitchFamily="2" charset="-122"/>
            </a:endParaRPr>
          </a:p>
        </p:txBody>
      </p:sp>
      <p:sp>
        <p:nvSpPr>
          <p:cNvPr id="137219" name="Text Box 3"/>
          <p:cNvSpPr txBox="1"/>
          <p:nvPr/>
        </p:nvSpPr>
        <p:spPr>
          <a:xfrm>
            <a:off x="214313" y="566738"/>
            <a:ext cx="8747125" cy="701675"/>
          </a:xfrm>
          <a:prstGeom prst="rect">
            <a:avLst/>
          </a:prstGeom>
          <a:noFill/>
          <a:ln w="9525">
            <a:noFill/>
          </a:ln>
        </p:spPr>
        <p:txBody>
          <a:bodyPr anchor="t">
            <a:spAutoFit/>
          </a:bodyPr>
          <a:p>
            <a:pPr indent="0" algn="just">
              <a:spcBef>
                <a:spcPct val="10000"/>
              </a:spcBef>
            </a:pPr>
            <a:r>
              <a:rPr lang="zh-CN" altLang="en-US" sz="2000" b="1" dirty="0">
                <a:solidFill>
                  <a:srgbClr val="FF0000"/>
                </a:solidFill>
                <a:latin typeface="宋体" panose="02010600030101010101" pitchFamily="2" charset="-122"/>
                <a:ea typeface="宋体" panose="02010600030101010101" pitchFamily="2" charset="-122"/>
              </a:rPr>
              <a:t>    无修饰权限的成员变量和方法在包内使用的时候等同于</a:t>
            </a:r>
            <a:r>
              <a:rPr lang="en-US" altLang="zh-CN" sz="2000" b="1" dirty="0">
                <a:solidFill>
                  <a:srgbClr val="FF0000"/>
                </a:solidFill>
                <a:latin typeface="宋体" panose="02010600030101010101" pitchFamily="2" charset="-122"/>
              </a:rPr>
              <a:t>public</a:t>
            </a:r>
            <a:r>
              <a:rPr lang="zh-CN" altLang="en-US" sz="2000" b="1" dirty="0">
                <a:solidFill>
                  <a:srgbClr val="FF0000"/>
                </a:solidFill>
                <a:latin typeface="宋体" panose="02010600030101010101" pitchFamily="2" charset="-122"/>
                <a:ea typeface="宋体" panose="02010600030101010101" pitchFamily="2" charset="-122"/>
              </a:rPr>
              <a:t>，在包外使用的时候等同于</a:t>
            </a:r>
            <a:r>
              <a:rPr lang="en-US" altLang="zh-CN" sz="2000" b="1" dirty="0">
                <a:solidFill>
                  <a:srgbClr val="FF0000"/>
                </a:solidFill>
                <a:latin typeface="宋体" panose="02010600030101010101" pitchFamily="2" charset="-122"/>
              </a:rPr>
              <a:t>private</a:t>
            </a:r>
            <a:endParaRPr lang="en-US" altLang="zh-CN" sz="2000" b="1" dirty="0">
              <a:solidFill>
                <a:srgbClr val="FF0000"/>
              </a:solidFill>
              <a:latin typeface="宋体" panose="02010600030101010101" pitchFamily="2" charset="-122"/>
            </a:endParaRPr>
          </a:p>
        </p:txBody>
      </p:sp>
      <p:sp>
        <p:nvSpPr>
          <p:cNvPr id="137220" name="Text Box 4"/>
          <p:cNvSpPr txBox="1"/>
          <p:nvPr/>
        </p:nvSpPr>
        <p:spPr>
          <a:xfrm>
            <a:off x="214313" y="1268413"/>
            <a:ext cx="4090987" cy="4784725"/>
          </a:xfrm>
          <a:prstGeom prst="rect">
            <a:avLst/>
          </a:prstGeom>
          <a:solidFill>
            <a:srgbClr val="FFCCCC"/>
          </a:solidFill>
          <a:ln w="9525" cap="flat" cmpd="sng">
            <a:solidFill>
              <a:schemeClr val="tx1"/>
            </a:solidFill>
            <a:prstDash val="solid"/>
            <a:miter/>
            <a:headEnd type="none" w="med" len="med"/>
            <a:tailEnd type="none" w="med" len="med"/>
          </a:ln>
        </p:spPr>
        <p:txBody>
          <a:bodyPr wrap="square" anchor="t">
            <a:spAutoFit/>
          </a:bodyPr>
          <a:p>
            <a:pPr indent="0"/>
            <a:r>
              <a:rPr lang="en-US" altLang="zh-CN" sz="2200" dirty="0">
                <a:solidFill>
                  <a:srgbClr val="0000FF"/>
                </a:solidFill>
                <a:latin typeface="Arial" panose="020B0604020202020204" pitchFamily="34" charset="0"/>
              </a:rPr>
              <a:t>package com.example;</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public class Tom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float weight;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float f(float a,float b)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return a+b;</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class Jerry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void g()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Tom cat=new Tom();</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cat.weight=23f;      //</a:t>
            </a:r>
            <a:r>
              <a:rPr lang="zh-CN" altLang="en-US" sz="2200" dirty="0">
                <a:solidFill>
                  <a:srgbClr val="0000FF"/>
                </a:solidFill>
                <a:latin typeface="Arial" panose="020B0604020202020204" pitchFamily="34" charset="0"/>
                <a:ea typeface="宋体" panose="02010600030101010101" pitchFamily="2" charset="-122"/>
              </a:rPr>
              <a:t>合法</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rPr>
              <a:t>        </a:t>
            </a:r>
            <a:r>
              <a:rPr lang="en-US" altLang="zh-CN" sz="2200" dirty="0">
                <a:solidFill>
                  <a:srgbClr val="0000FF"/>
                </a:solidFill>
                <a:latin typeface="Arial" panose="020B0604020202020204" pitchFamily="34" charset="0"/>
              </a:rPr>
              <a:t>float sum=cat.f(3,4); //</a:t>
            </a:r>
            <a:r>
              <a:rPr lang="zh-CN" altLang="en-US" sz="2200" dirty="0">
                <a:solidFill>
                  <a:srgbClr val="0000FF"/>
                </a:solidFill>
                <a:latin typeface="Arial" panose="020B0604020202020204" pitchFamily="34" charset="0"/>
                <a:ea typeface="宋体" panose="02010600030101010101" pitchFamily="2" charset="-122"/>
              </a:rPr>
              <a:t>合法</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rPr>
              <a:t>    }</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rPr>
              <a:t>}</a:t>
            </a:r>
            <a:endParaRPr lang="en-US" altLang="zh-CN" sz="2200" dirty="0">
              <a:solidFill>
                <a:srgbClr val="0000FF"/>
              </a:solidFill>
              <a:latin typeface="Arial" panose="020B0604020202020204" pitchFamily="34" charset="0"/>
            </a:endParaRPr>
          </a:p>
        </p:txBody>
      </p:sp>
      <p:sp>
        <p:nvSpPr>
          <p:cNvPr id="137221" name="Text Box 4"/>
          <p:cNvSpPr txBox="1"/>
          <p:nvPr/>
        </p:nvSpPr>
        <p:spPr>
          <a:xfrm>
            <a:off x="4456113" y="1268413"/>
            <a:ext cx="4505325" cy="5119687"/>
          </a:xfrm>
          <a:prstGeom prst="rect">
            <a:avLst/>
          </a:prstGeom>
          <a:solidFill>
            <a:srgbClr val="FFCCCC"/>
          </a:solidFill>
          <a:ln w="9525" cap="flat" cmpd="sng">
            <a:solidFill>
              <a:schemeClr val="tx1"/>
            </a:solidFill>
            <a:prstDash val="solid"/>
            <a:miter/>
            <a:headEnd type="none" w="med" len="med"/>
            <a:tailEnd type="none" w="med" len="med"/>
          </a:ln>
        </p:spPr>
        <p:txBody>
          <a:bodyPr wrap="square" anchor="t">
            <a:spAutoFit/>
          </a:bodyPr>
          <a:p>
            <a:pPr indent="0"/>
            <a:r>
              <a:rPr lang="en-US" altLang="zh-CN" sz="2200" dirty="0">
                <a:solidFill>
                  <a:srgbClr val="0000FF"/>
                </a:solidFill>
                <a:latin typeface="Arial" panose="020B0604020202020204" pitchFamily="34" charset="0"/>
              </a:rPr>
              <a:t>package com.example1;</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public class Tom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float weight;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float f(float a,float b)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return a+b;</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rPr>
              <a:t>package com.example2;</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sym typeface="黑体" panose="02010609060101010101" pitchFamily="49" charset="-122"/>
              </a:rPr>
              <a:t>class Jerry {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sym typeface="黑体" panose="02010609060101010101" pitchFamily="49" charset="-122"/>
              </a:rPr>
              <a:t>   void g() {</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sym typeface="黑体" panose="02010609060101010101" pitchFamily="49" charset="-122"/>
              </a:rPr>
              <a:t>        Tom cat=new Tom();</a:t>
            </a:r>
            <a:endParaRPr lang="en-US" altLang="zh-CN" sz="2200" dirty="0">
              <a:solidFill>
                <a:srgbClr val="0000FF"/>
              </a:solidFill>
              <a:latin typeface="Arial" panose="020B0604020202020204" pitchFamily="34" charset="0"/>
            </a:endParaRPr>
          </a:p>
          <a:p>
            <a:pPr indent="0"/>
            <a:r>
              <a:rPr lang="en-US" altLang="zh-CN" sz="2200" dirty="0">
                <a:solidFill>
                  <a:srgbClr val="0000FF"/>
                </a:solidFill>
                <a:latin typeface="Arial" panose="020B0604020202020204" pitchFamily="34" charset="0"/>
                <a:sym typeface="黑体" panose="02010609060101010101" pitchFamily="49" charset="-122"/>
              </a:rPr>
              <a:t>        cat.weight=23f;      //</a:t>
            </a:r>
            <a:r>
              <a:rPr lang="zh-CN" altLang="en-US" sz="2200" dirty="0">
                <a:solidFill>
                  <a:srgbClr val="0000FF"/>
                </a:solidFill>
                <a:latin typeface="Arial" panose="020B0604020202020204" pitchFamily="34" charset="0"/>
                <a:ea typeface="宋体" panose="02010600030101010101" pitchFamily="2" charset="-122"/>
                <a:sym typeface="黑体" panose="02010609060101010101" pitchFamily="49" charset="-122"/>
              </a:rPr>
              <a:t>不合法</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sym typeface="黑体" panose="02010609060101010101" pitchFamily="49" charset="-122"/>
              </a:rPr>
              <a:t>        </a:t>
            </a:r>
            <a:r>
              <a:rPr lang="en-US" altLang="zh-CN" sz="2200" dirty="0">
                <a:solidFill>
                  <a:srgbClr val="0000FF"/>
                </a:solidFill>
                <a:latin typeface="Arial" panose="020B0604020202020204" pitchFamily="34" charset="0"/>
                <a:sym typeface="黑体" panose="02010609060101010101" pitchFamily="49" charset="-122"/>
              </a:rPr>
              <a:t>float sum=cat.f(3,4); //</a:t>
            </a:r>
            <a:r>
              <a:rPr lang="zh-CN" altLang="en-US" sz="2200" dirty="0">
                <a:solidFill>
                  <a:srgbClr val="0000FF"/>
                </a:solidFill>
                <a:latin typeface="Arial" panose="020B0604020202020204" pitchFamily="34" charset="0"/>
                <a:ea typeface="宋体" panose="02010600030101010101" pitchFamily="2" charset="-122"/>
                <a:sym typeface="黑体" panose="02010609060101010101" pitchFamily="49" charset="-122"/>
              </a:rPr>
              <a:t>不合法</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sym typeface="黑体" panose="02010609060101010101" pitchFamily="49" charset="-122"/>
              </a:rPr>
              <a:t>    }</a:t>
            </a:r>
            <a:endParaRPr lang="zh-CN" altLang="en-US" sz="2200" dirty="0">
              <a:solidFill>
                <a:srgbClr val="0000FF"/>
              </a:solidFill>
              <a:latin typeface="Arial" panose="020B0604020202020204" pitchFamily="34" charset="0"/>
              <a:ea typeface="宋体" panose="02010600030101010101" pitchFamily="2" charset="-122"/>
            </a:endParaRPr>
          </a:p>
          <a:p>
            <a:pPr indent="0"/>
            <a:r>
              <a:rPr lang="zh-CN" altLang="en-US" sz="2200" dirty="0">
                <a:solidFill>
                  <a:srgbClr val="0000FF"/>
                </a:solidFill>
                <a:latin typeface="Arial" panose="020B0604020202020204" pitchFamily="34" charset="0"/>
                <a:ea typeface="宋体" panose="02010600030101010101" pitchFamily="2" charset="-122"/>
                <a:sym typeface="黑体" panose="02010609060101010101" pitchFamily="49" charset="-122"/>
              </a:rPr>
              <a:t>}</a:t>
            </a:r>
            <a:endParaRPr lang="en-US" altLang="zh-CN" sz="2200" dirty="0">
              <a:solidFill>
                <a:srgbClr val="0000FF"/>
              </a:solidFill>
              <a:latin typeface="Arial" panose="020B0604020202020204" pitchFamily="34" charset="0"/>
            </a:endParaRPr>
          </a:p>
        </p:txBody>
      </p:sp>
    </p:spTree>
    <p:custDataLst>
      <p:tags r:id="rId1"/>
    </p:custData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8242"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8243"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solidFill>
                  <a:schemeClr val="tx1"/>
                </a:solidFill>
                <a:latin typeface="Arial" panose="020B0604020202020204" pitchFamily="34" charset="0"/>
              </a:rPr>
              <a:t>§4.12.6   公有</a:t>
            </a:r>
            <a:r>
              <a:rPr lang="zh-CN" altLang="en-US" b="1" dirty="0">
                <a:solidFill>
                  <a:schemeClr val="tx1"/>
                </a:solidFill>
                <a:latin typeface="宋体" panose="02010600030101010101" pitchFamily="2" charset="-122"/>
              </a:rPr>
              <a:t>类与友好类 </a:t>
            </a:r>
            <a:endParaRPr lang="zh-CN" altLang="en-US" b="1" dirty="0">
              <a:solidFill>
                <a:schemeClr val="tx1"/>
              </a:solidFill>
              <a:latin typeface="宋体" panose="02010600030101010101" pitchFamily="2" charset="-122"/>
            </a:endParaRPr>
          </a:p>
        </p:txBody>
      </p:sp>
      <p:sp>
        <p:nvSpPr>
          <p:cNvPr id="138244" name="Text Box 3"/>
          <p:cNvSpPr txBox="1"/>
          <p:nvPr/>
        </p:nvSpPr>
        <p:spPr>
          <a:xfrm>
            <a:off x="320675" y="850900"/>
            <a:ext cx="8747125" cy="5160963"/>
          </a:xfrm>
          <a:prstGeom prst="rect">
            <a:avLst/>
          </a:prstGeom>
          <a:noFill/>
          <a:ln w="9525">
            <a:noFill/>
          </a:ln>
        </p:spPr>
        <p:txBody>
          <a:bodyPr anchor="t">
            <a:spAutoFit/>
          </a:bodyPr>
          <a:p>
            <a:pPr indent="0" algn="just">
              <a:spcBef>
                <a:spcPct val="10000"/>
              </a:spcBef>
            </a:pPr>
            <a:r>
              <a:rPr lang="zh-CN" altLang="en-US" sz="3200" b="1" dirty="0">
                <a:solidFill>
                  <a:schemeClr val="accent2"/>
                </a:solidFill>
                <a:latin typeface="宋体" panose="02010600030101010101" pitchFamily="2" charset="-122"/>
                <a:ea typeface="宋体" panose="02010600030101010101" pitchFamily="2" charset="-122"/>
              </a:rPr>
              <a:t>公有类</a:t>
            </a:r>
            <a:r>
              <a:rPr lang="zh-CN" altLang="en-US" sz="3200" b="1" dirty="0">
                <a:latin typeface="宋体" panose="02010600030101010101" pitchFamily="2" charset="-122"/>
                <a:ea typeface="宋体" panose="02010600030101010101" pitchFamily="2" charset="-122"/>
              </a:rPr>
              <a:t>：类声明时，在关键字</a:t>
            </a:r>
            <a:r>
              <a:rPr lang="en-US" altLang="zh-CN" sz="3200" b="1" dirty="0">
                <a:latin typeface="宋体" panose="02010600030101010101" pitchFamily="2" charset="-122"/>
              </a:rPr>
              <a:t>class</a:t>
            </a:r>
            <a:r>
              <a:rPr lang="zh-CN" altLang="en-US" sz="3200" b="1" dirty="0">
                <a:latin typeface="宋体" panose="02010600030101010101" pitchFamily="2" charset="-122"/>
                <a:ea typeface="宋体" panose="02010600030101010101" pitchFamily="2" charset="-122"/>
              </a:rPr>
              <a:t>前面加上</a:t>
            </a:r>
            <a:r>
              <a:rPr lang="en-US" altLang="zh-CN" sz="3200" b="1" dirty="0">
                <a:latin typeface="宋体" panose="02010600030101010101" pitchFamily="2" charset="-122"/>
              </a:rPr>
              <a:t>public</a:t>
            </a:r>
            <a:r>
              <a:rPr lang="zh-CN" altLang="en-US" sz="3200" b="1" dirty="0">
                <a:latin typeface="宋体" panose="02010600030101010101" pitchFamily="2" charset="-122"/>
                <a:ea typeface="宋体" panose="02010600030101010101" pitchFamily="2" charset="-122"/>
              </a:rPr>
              <a:t>关键字，就称这样的类是一个</a:t>
            </a:r>
            <a:r>
              <a:rPr lang="en-US" altLang="zh-CN" sz="3200" b="1" dirty="0">
                <a:latin typeface="宋体" panose="02010600030101010101" pitchFamily="2" charset="-122"/>
              </a:rPr>
              <a:t>public </a:t>
            </a:r>
            <a:r>
              <a:rPr lang="zh-CN" altLang="en-US" sz="3200" b="1" dirty="0">
                <a:latin typeface="宋体" panose="02010600030101010101" pitchFamily="2" charset="-122"/>
                <a:ea typeface="宋体" panose="02010600030101010101" pitchFamily="2" charset="-122"/>
              </a:rPr>
              <a:t>类 。</a:t>
            </a:r>
            <a:endParaRPr lang="zh-CN" altLang="en-US" sz="3200" b="1" dirty="0">
              <a:latin typeface="宋体" panose="02010600030101010101" pitchFamily="2" charset="-122"/>
              <a:ea typeface="宋体" panose="02010600030101010101" pitchFamily="2" charset="-122"/>
            </a:endParaRPr>
          </a:p>
          <a:p>
            <a:pPr indent="0" algn="just">
              <a:spcBef>
                <a:spcPct val="10000"/>
              </a:spcBef>
            </a:pPr>
            <a:r>
              <a:rPr lang="zh-CN" altLang="en-US" sz="3200" b="1" dirty="0">
                <a:solidFill>
                  <a:schemeClr val="accent2"/>
                </a:solidFill>
                <a:latin typeface="宋体" panose="02010600030101010101" pitchFamily="2" charset="-122"/>
                <a:ea typeface="宋体" panose="02010600030101010101" pitchFamily="2" charset="-122"/>
              </a:rPr>
              <a:t>友好类</a:t>
            </a:r>
            <a:r>
              <a:rPr lang="zh-CN" altLang="en-US" sz="3200" b="1" dirty="0">
                <a:latin typeface="宋体" panose="02010600030101010101" pitchFamily="2" charset="-122"/>
                <a:ea typeface="宋体" panose="02010600030101010101" pitchFamily="2" charset="-122"/>
              </a:rPr>
              <a:t>：如果一个类不加</a:t>
            </a:r>
            <a:r>
              <a:rPr lang="en-US" altLang="zh-CN" sz="3200" b="1" dirty="0">
                <a:latin typeface="宋体" panose="02010600030101010101" pitchFamily="2" charset="-122"/>
              </a:rPr>
              <a:t>public</a:t>
            </a:r>
            <a:r>
              <a:rPr lang="zh-CN" altLang="en-US" sz="3200" b="1" dirty="0">
                <a:latin typeface="宋体" panose="02010600030101010101" pitchFamily="2" charset="-122"/>
                <a:ea typeface="宋体" panose="02010600030101010101" pitchFamily="2" charset="-122"/>
              </a:rPr>
              <a:t>修饰，这样的类被称作友好类。</a:t>
            </a:r>
            <a:endParaRPr lang="zh-CN" altLang="en-US" sz="3200" b="1" dirty="0">
              <a:latin typeface="宋体" panose="02010600030101010101" pitchFamily="2" charset="-122"/>
              <a:ea typeface="宋体" panose="02010600030101010101" pitchFamily="2" charset="-122"/>
            </a:endParaRPr>
          </a:p>
          <a:p>
            <a:pPr indent="0" algn="just">
              <a:spcBef>
                <a:spcPct val="10000"/>
              </a:spcBef>
            </a:pPr>
            <a:r>
              <a:rPr lang="zh-CN" altLang="en-US" sz="3200" b="1" dirty="0">
                <a:solidFill>
                  <a:schemeClr val="accent2"/>
                </a:solidFill>
                <a:latin typeface="宋体" panose="02010600030101010101" pitchFamily="2" charset="-122"/>
                <a:ea typeface="宋体" panose="02010600030101010101" pitchFamily="2" charset="-122"/>
              </a:rPr>
              <a:t>公有类和友好类的区别：</a:t>
            </a:r>
            <a:endParaRPr lang="zh-CN" altLang="en-US" sz="3200" b="1" dirty="0">
              <a:solidFill>
                <a:schemeClr val="accent2"/>
              </a:solidFill>
              <a:latin typeface="宋体" panose="02010600030101010101" pitchFamily="2" charset="-122"/>
              <a:ea typeface="宋体" panose="02010600030101010101" pitchFamily="2" charset="-122"/>
            </a:endParaRPr>
          </a:p>
          <a:p>
            <a:pPr indent="0" algn="just">
              <a:spcBef>
                <a:spcPct val="10000"/>
              </a:spcBef>
            </a:pPr>
            <a:r>
              <a:rPr lang="zh-CN" altLang="en-US" sz="3200" b="1" dirty="0">
                <a:latin typeface="Times New Roman" panose="02020603050405020304" pitchFamily="18" charset="0"/>
                <a:ea typeface="宋体" panose="02010600030101010101" pitchFamily="2" charset="-122"/>
              </a:rPr>
              <a:t>    可以在</a:t>
            </a:r>
            <a:r>
              <a:rPr lang="zh-CN" altLang="en-US" sz="3200" b="1" dirty="0">
                <a:solidFill>
                  <a:srgbClr val="0000FF"/>
                </a:solidFill>
                <a:latin typeface="Times New Roman" panose="02020603050405020304" pitchFamily="18" charset="0"/>
                <a:ea typeface="宋体" panose="02010600030101010101" pitchFamily="2" charset="-122"/>
              </a:rPr>
              <a:t>任何另外一个类</a:t>
            </a:r>
            <a:r>
              <a:rPr lang="zh-CN" altLang="en-US" sz="3200" b="1" dirty="0">
                <a:latin typeface="Times New Roman" panose="02020603050405020304" pitchFamily="18" charset="0"/>
                <a:ea typeface="宋体" panose="02010600030101010101" pitchFamily="2" charset="-122"/>
              </a:rPr>
              <a:t>中，使用</a:t>
            </a:r>
            <a:r>
              <a:rPr lang="en-US" altLang="zh-CN" sz="3200" b="1" dirty="0">
                <a:latin typeface="宋体" panose="02010600030101010101" pitchFamily="2" charset="-122"/>
              </a:rPr>
              <a:t>public</a:t>
            </a:r>
            <a:r>
              <a:rPr lang="zh-CN" altLang="en-US" sz="3200" b="1" dirty="0">
                <a:latin typeface="Times New Roman" panose="02020603050405020304" pitchFamily="18" charset="0"/>
                <a:ea typeface="宋体" panose="02010600030101010101" pitchFamily="2" charset="-122"/>
              </a:rPr>
              <a:t>类创建对象。</a:t>
            </a:r>
            <a:r>
              <a:rPr lang="zh-CN" altLang="en-US" sz="3200" b="1" dirty="0">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a:p>
            <a:pPr indent="0" algn="just">
              <a:spcBef>
                <a:spcPct val="10000"/>
              </a:spcBef>
            </a:pPr>
            <a:r>
              <a:rPr lang="zh-CN" altLang="en-US" sz="3200" b="1" dirty="0">
                <a:latin typeface="Times New Roman" panose="02020603050405020304" pitchFamily="18" charset="0"/>
                <a:ea typeface="宋体" panose="02010600030101010101" pitchFamily="2" charset="-122"/>
              </a:rPr>
              <a:t>   在另外一个类中使用友好类创建对象时，要保证它们是在</a:t>
            </a:r>
            <a:r>
              <a:rPr lang="zh-CN" altLang="en-US" sz="3200" b="1" dirty="0">
                <a:solidFill>
                  <a:srgbClr val="0000FF"/>
                </a:solidFill>
                <a:latin typeface="Times New Roman" panose="02020603050405020304" pitchFamily="18" charset="0"/>
                <a:ea typeface="宋体" panose="02010600030101010101" pitchFamily="2" charset="-122"/>
              </a:rPr>
              <a:t>同一包中</a:t>
            </a:r>
            <a:r>
              <a:rPr lang="zh-CN" altLang="en-US" sz="3200" b="1" dirty="0">
                <a:latin typeface="Times New Roman" panose="02020603050405020304" pitchFamily="18" charset="0"/>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AutoShape 67"/>
          <p:cNvSpPr/>
          <p:nvPr/>
        </p:nvSpPr>
        <p:spPr>
          <a:xfrm>
            <a:off x="7315200" y="5867400"/>
            <a:ext cx="762000" cy="533400"/>
          </a:xfrm>
          <a:prstGeom prst="actionButtonBlank">
            <a:avLst/>
          </a:prstGeom>
          <a:noFill/>
          <a:ln w="9525">
            <a:noFill/>
          </a:ln>
        </p:spPr>
        <p:txBody>
          <a:bodyPr wrap="none" anchor="ctr"/>
          <a:p>
            <a:pPr indent="0" algn="ctr"/>
            <a:r>
              <a:rPr lang="zh-CN" altLang="en-US" dirty="0">
                <a:solidFill>
                  <a:schemeClr val="accent1"/>
                </a:solidFill>
                <a:latin typeface="Tahoma" panose="020B0604030504040204" pitchFamily="34" charset="0"/>
                <a:ea typeface="宋体" panose="02010600030101010101" pitchFamily="2" charset="-122"/>
                <a:hlinkClick r:id="" action="ppaction://hlinkshowjump?jump=firstslide"/>
              </a:rPr>
              <a:t>返回</a:t>
            </a:r>
            <a:endParaRPr lang="zh-CN" altLang="en-US" dirty="0">
              <a:solidFill>
                <a:schemeClr val="accent1"/>
              </a:solidFill>
              <a:latin typeface="Tahoma" panose="020B0604030504040204" pitchFamily="34" charset="0"/>
              <a:ea typeface="宋体" panose="02010600030101010101" pitchFamily="2" charset="-122"/>
            </a:endParaRPr>
          </a:p>
        </p:txBody>
      </p:sp>
      <p:graphicFrame>
        <p:nvGraphicFramePr>
          <p:cNvPr id="47107" name="表格 47106"/>
          <p:cNvGraphicFramePr/>
          <p:nvPr/>
        </p:nvGraphicFramePr>
        <p:xfrm>
          <a:off x="1357313" y="1428750"/>
          <a:ext cx="6634163" cy="3994150"/>
        </p:xfrm>
        <a:graphic>
          <a:graphicData uri="http://schemas.openxmlformats.org/drawingml/2006/table">
            <a:tbl>
              <a:tblPr/>
              <a:tblGrid>
                <a:gridCol w="1104900"/>
                <a:gridCol w="1106488"/>
                <a:gridCol w="1104900"/>
                <a:gridCol w="1106487"/>
                <a:gridCol w="1106488"/>
                <a:gridCol w="1104900"/>
              </a:tblGrid>
              <a:tr h="285750">
                <a:tc gridSpan="6">
                  <a:txBody>
                    <a:bodyPr/>
                    <a:p>
                      <a:pPr lvl="0" algn="ctr" eaLnBrk="1" hangingPunct="1">
                        <a:buNone/>
                      </a:pPr>
                      <a:r>
                        <a:rPr lang="zh-CN" altLang="en-US" sz="1200" b="1" dirty="0">
                          <a:solidFill>
                            <a:srgbClr val="FFFFFF"/>
                          </a:solidFill>
                          <a:latin typeface="Times New Roman" panose="02020603050405020304" pitchFamily="18" charset="0"/>
                          <a:ea typeface="楷体_GB2312" pitchFamily="49" charset="-122"/>
                        </a:rPr>
                        <a:t>成员变量（函数）访问权限标</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solidFill>
                      <a:srgbClr val="000080"/>
                    </a:solidFill>
                  </a:tcPr>
                </a:tc>
                <a:tc hMerge="1">
                  <a:tcP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tcPr>
                </a:tc>
                <a:tc hMerge="1">
                  <a:tcP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tcPr>
                </a:tc>
                <a:tc hMerge="1">
                  <a:tcP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tcPr>
                </a:tc>
                <a:tc hMerge="1">
                  <a:tcP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tcPr>
                </a:tc>
                <a:tc hMerge="1">
                  <a:tcPr>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tcPr>
                </a:tc>
              </a:tr>
              <a:tr h="855663">
                <a:tc>
                  <a:txBody>
                    <a:bodyPr/>
                    <a:p>
                      <a:pPr lvl="0" algn="just" eaLnBrk="1" hangingPunct="1">
                        <a:buNone/>
                      </a:pPr>
                      <a:endParaRPr lang="en-US" altLang="zh-CN" sz="1200" dirty="0">
                        <a:latin typeface="楷体_GB2312" pitchFamily="49" charset="-122"/>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内部</a:t>
                      </a:r>
                      <a:r>
                        <a:rPr lang="en-US" altLang="zh-CN" sz="1200" dirty="0">
                          <a:latin typeface="Times New Roman" panose="02020603050405020304" pitchFamily="18" charset="0"/>
                          <a:ea typeface="楷体_GB2312" pitchFamily="49" charset="-122"/>
                        </a:rPr>
                        <a:t>this</a:t>
                      </a:r>
                      <a:r>
                        <a:rPr lang="zh-CN" altLang="en-US" sz="1200" dirty="0">
                          <a:latin typeface="Times New Roman" panose="02020603050405020304" pitchFamily="18" charset="0"/>
                          <a:ea typeface="楷体_GB2312" pitchFamily="49" charset="-122"/>
                        </a:rPr>
                        <a:t>指针访问</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内部对象引用访问</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同一个文件的其它类内部访问</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同一个包的其它文件中类访问</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包外部的类访问</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r>
              <a:tr h="285750">
                <a:tc>
                  <a:txBody>
                    <a:bodyPr/>
                    <a:p>
                      <a:pPr lvl="0" algn="just" eaLnBrk="1" hangingPunct="1">
                        <a:buNone/>
                      </a:pPr>
                      <a:r>
                        <a:rPr lang="zh-CN" altLang="en-US" sz="1200" dirty="0">
                          <a:latin typeface="Times New Roman" panose="02020603050405020304" pitchFamily="18" charset="0"/>
                          <a:ea typeface="楷体_GB2312" pitchFamily="49" charset="-122"/>
                        </a:rPr>
                        <a:t>无修饰符</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不可以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r>
              <a:tr h="284162">
                <a:tc>
                  <a:txBody>
                    <a:bodyPr/>
                    <a:p>
                      <a:pPr lvl="0" algn="just" eaLnBrk="1" hangingPunct="1">
                        <a:buNone/>
                      </a:pPr>
                      <a:r>
                        <a:rPr lang="en-US" altLang="zh-CN" sz="1200" dirty="0">
                          <a:latin typeface="楷体_GB2312" pitchFamily="49" charset="-122"/>
                          <a:ea typeface="宋体" panose="02010600030101010101" pitchFamily="2" charset="-122"/>
                        </a:rPr>
                        <a:t>private</a:t>
                      </a:r>
                      <a:endParaRPr lang="zh-CN" altLang="zh-CN"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不可以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不可以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不可以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r>
              <a:tr h="285750">
                <a:tc>
                  <a:txBody>
                    <a:bodyPr/>
                    <a:p>
                      <a:pPr lvl="0" algn="just" eaLnBrk="1" hangingPunct="1">
                        <a:buNone/>
                      </a:pPr>
                      <a:r>
                        <a:rPr lang="en-US" altLang="zh-CN" sz="1200" dirty="0">
                          <a:latin typeface="楷体_GB2312" pitchFamily="49" charset="-122"/>
                          <a:ea typeface="宋体" panose="02010600030101010101" pitchFamily="2" charset="-122"/>
                        </a:rPr>
                        <a:t>Protected</a:t>
                      </a:r>
                      <a:endParaRPr lang="zh-CN" altLang="zh-CN"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不可以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r>
              <a:tr h="285750">
                <a:tc>
                  <a:txBody>
                    <a:bodyPr/>
                    <a:p>
                      <a:pPr lvl="0" algn="just" eaLnBrk="1" hangingPunct="1">
                        <a:buNone/>
                      </a:pPr>
                      <a:r>
                        <a:rPr lang="en-US" altLang="zh-CN" sz="1200" dirty="0">
                          <a:latin typeface="楷体_GB2312" pitchFamily="49" charset="-122"/>
                          <a:ea typeface="宋体" panose="02010600030101010101" pitchFamily="2" charset="-122"/>
                        </a:rPr>
                        <a:t>public</a:t>
                      </a:r>
                      <a:endParaRPr lang="zh-CN" altLang="zh-CN"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r>
              <a:tr h="285750">
                <a:tc gridSpan="6">
                  <a:txBody>
                    <a:bodyPr/>
                    <a:p>
                      <a:pPr lvl="0" algn="ctr" eaLnBrk="1" hangingPunct="1">
                        <a:buNone/>
                      </a:pPr>
                      <a:r>
                        <a:rPr lang="zh-CN" altLang="en-US" sz="1200" b="1" dirty="0">
                          <a:solidFill>
                            <a:srgbClr val="FFFFFF"/>
                          </a:solidFill>
                          <a:latin typeface="Times New Roman" panose="02020603050405020304" pitchFamily="18" charset="0"/>
                          <a:ea typeface="楷体_GB2312" pitchFamily="49" charset="-122"/>
                        </a:rPr>
                        <a:t>使用</a:t>
                      </a:r>
                      <a:r>
                        <a:rPr lang="en-US" altLang="zh-CN" sz="1200" b="1" dirty="0">
                          <a:solidFill>
                            <a:srgbClr val="FFFFFF"/>
                          </a:solidFill>
                          <a:latin typeface="Times New Roman" panose="02020603050405020304" pitchFamily="18" charset="0"/>
                          <a:ea typeface="楷体_GB2312" pitchFamily="49" charset="-122"/>
                        </a:rPr>
                        <a:t>new</a:t>
                      </a:r>
                      <a:r>
                        <a:rPr lang="zh-CN" altLang="en-US" sz="1200" b="1" dirty="0">
                          <a:solidFill>
                            <a:srgbClr val="FFFFFF"/>
                          </a:solidFill>
                          <a:latin typeface="Times New Roman" panose="02020603050405020304" pitchFamily="18" charset="0"/>
                          <a:ea typeface="楷体_GB2312" pitchFamily="49" charset="-122"/>
                        </a:rPr>
                        <a:t>操作符创建对象的权限表</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solidFill>
                      <a:srgbClr val="002060"/>
                    </a:solidFill>
                  </a:tcPr>
                </a:tc>
                <a:tc hMerge="1">
                  <a:tcP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tcPr>
                </a:tc>
                <a:tc hMerge="1">
                  <a:tcP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tcPr>
                </a:tc>
                <a:tc hMerge="1">
                  <a:tcP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tcPr>
                </a:tc>
                <a:tc hMerge="1">
                  <a:tcP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tcPr>
                </a:tc>
                <a:tc hMerge="1">
                  <a:tcPr>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tcPr>
                </a:tc>
              </a:tr>
              <a:tr h="855663">
                <a:tc>
                  <a:txBody>
                    <a:bodyPr/>
                    <a:p>
                      <a:pPr lvl="0" algn="just" eaLnBrk="1" hangingPunct="1">
                        <a:buNone/>
                      </a:pPr>
                      <a:endParaRPr lang="en-US" altLang="zh-CN" sz="1200" dirty="0">
                        <a:latin typeface="楷体_GB2312" pitchFamily="49" charset="-122"/>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endParaRPr lang="en-US" altLang="zh-CN" sz="1200" dirty="0">
                        <a:latin typeface="楷体_GB2312" pitchFamily="49" charset="-122"/>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在自己类内部创建</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同一个文件其它类内部</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同一个包的其它文件中类访问</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包外部的类访问</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r>
              <a:tr h="285750">
                <a:tc>
                  <a:txBody>
                    <a:bodyPr/>
                    <a:p>
                      <a:pPr lvl="0" algn="just" eaLnBrk="1" hangingPunct="1">
                        <a:buNone/>
                      </a:pPr>
                      <a:r>
                        <a:rPr lang="zh-CN" altLang="en-US" sz="1200" dirty="0">
                          <a:latin typeface="Times New Roman" panose="02020603050405020304" pitchFamily="18" charset="0"/>
                          <a:ea typeface="楷体_GB2312" pitchFamily="49" charset="-122"/>
                        </a:rPr>
                        <a:t>无修饰符</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endParaRPr lang="en-US" altLang="zh-CN" sz="1200" dirty="0">
                        <a:latin typeface="楷体_GB2312" pitchFamily="49" charset="-122"/>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不可以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r>
              <a:tr h="284162">
                <a:tc>
                  <a:txBody>
                    <a:bodyPr/>
                    <a:p>
                      <a:pPr lvl="0" algn="just" eaLnBrk="1" hangingPunct="1">
                        <a:buNone/>
                      </a:pPr>
                      <a:r>
                        <a:rPr lang="en-US" altLang="zh-CN" sz="1200" dirty="0">
                          <a:latin typeface="楷体_GB2312" pitchFamily="49" charset="-122"/>
                          <a:ea typeface="宋体" panose="02010600030101010101" pitchFamily="2" charset="-122"/>
                        </a:rPr>
                        <a:t>public</a:t>
                      </a:r>
                      <a:endParaRPr lang="zh-CN" altLang="zh-CN"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endParaRPr lang="en-US" altLang="zh-CN" sz="1200" dirty="0">
                        <a:latin typeface="楷体_GB2312" pitchFamily="49" charset="-122"/>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c>
                  <a:txBody>
                    <a:bodyPr/>
                    <a:p>
                      <a:pPr lvl="0" algn="just" eaLnBrk="1" hangingPunct="1">
                        <a:buNone/>
                      </a:pPr>
                      <a:r>
                        <a:rPr lang="zh-CN" altLang="en-US" sz="1200" dirty="0">
                          <a:latin typeface="Times New Roman" panose="02020603050405020304" pitchFamily="18" charset="0"/>
                          <a:ea typeface="楷体_GB2312" pitchFamily="49" charset="-122"/>
                        </a:rPr>
                        <a:t>可以</a:t>
                      </a:r>
                      <a:endParaRPr lang="zh-CN" altLang="en-US" sz="1000" dirty="0">
                        <a:latin typeface="Times New Roman" panose="02020603050405020304" pitchFamily="18" charset="0"/>
                        <a:ea typeface="宋体" panose="02010600030101010101" pitchFamily="2" charset="-122"/>
                      </a:endParaRPr>
                    </a:p>
                  </a:txBody>
                  <a:tcPr marL="68580" marR="68580" marT="0" marB="0">
                    <a:lnL w="12700" cap="flat" cmpd="sng">
                      <a:solidFill>
                        <a:srgbClr val="000080"/>
                      </a:solidFill>
                      <a:prstDash val="solid"/>
                      <a:headEnd type="none" w="med" len="med"/>
                      <a:tailEnd type="none" w="med" len="med"/>
                    </a:lnL>
                    <a:lnR w="12700" cap="flat" cmpd="sng">
                      <a:solidFill>
                        <a:srgbClr val="000080"/>
                      </a:solidFill>
                      <a:prstDash val="solid"/>
                      <a:headEnd type="none" w="med" len="med"/>
                      <a:tailEnd type="none" w="med" len="med"/>
                    </a:lnR>
                    <a:lnT w="12700" cap="flat" cmpd="sng">
                      <a:solidFill>
                        <a:srgbClr val="000080"/>
                      </a:solidFill>
                      <a:prstDash val="solid"/>
                      <a:headEnd type="none" w="med" len="med"/>
                      <a:tailEnd type="none" w="med" len="med"/>
                    </a:lnT>
                    <a:lnB w="12700" cap="flat" cmpd="sng">
                      <a:solidFill>
                        <a:srgbClr val="000080"/>
                      </a:solidFill>
                      <a:prstDash val="solid"/>
                      <a:headEnd type="none" w="med" len="med"/>
                      <a:tailEnd type="none" w="med" len="med"/>
                    </a:lnB>
                    <a:lnTlToBr>
                      <a:noFill/>
                    </a:lnTlToBr>
                    <a:lnBlToTr>
                      <a:noFill/>
                    </a:lnBlToTr>
                    <a:noFill/>
                  </a:tcPr>
                </a:tc>
              </a:tr>
            </a:tbl>
          </a:graphicData>
        </a:graphic>
      </p:graphicFrame>
      <p:sp>
        <p:nvSpPr>
          <p:cNvPr id="139340" name="Rectangle 2"/>
          <p:cNvSpPr>
            <a:spLocks noGrp="1"/>
          </p:cNvSpPr>
          <p:nvPr/>
        </p:nvSpPr>
        <p:spPr>
          <a:xfrm>
            <a:off x="1244600" y="268288"/>
            <a:ext cx="7089775" cy="457200"/>
          </a:xfrm>
          <a:prstGeom prst="rect">
            <a:avLst/>
          </a:prstGeom>
          <a:noFill/>
          <a:ln w="9525">
            <a:noFill/>
          </a:ln>
        </p:spPr>
        <p:txBody>
          <a:bodyPr wrap="square" lIns="91440" tIns="45720" rIns="91440" bIns="45720" anchor="t"/>
          <a:p>
            <a:pPr marL="742950" lvl="1" indent="-457200" algn="l" eaLnBrk="1" fontAlgn="base" hangingPunct="1">
              <a:spcBef>
                <a:spcPct val="20000"/>
              </a:spcBef>
              <a:spcAft>
                <a:spcPct val="0"/>
              </a:spcAft>
              <a:buFont typeface="Arial" panose="020B0604020202020204" pitchFamily="34" charset="0"/>
              <a:buNone/>
            </a:pPr>
            <a:r>
              <a:rPr lang="zh-CN" altLang="en-US" sz="2800" b="1" dirty="0">
                <a:solidFill>
                  <a:schemeClr val="tx1"/>
                </a:solidFill>
                <a:latin typeface="Arial" panose="020B0604020202020204" pitchFamily="34" charset="0"/>
                <a:ea typeface="黑体" panose="02010609060101010101" pitchFamily="49" charset="-122"/>
                <a:sym typeface="Arial" panose="020B0604020202020204" pitchFamily="34" charset="0"/>
              </a:rPr>
              <a:t>§4.</a:t>
            </a:r>
            <a:r>
              <a:rPr lang="en-US" altLang="zh-CN" sz="2800" b="1" dirty="0">
                <a:solidFill>
                  <a:schemeClr val="tx1"/>
                </a:solidFill>
                <a:latin typeface="Arial" panose="020B0604020202020204" pitchFamily="34" charset="0"/>
                <a:ea typeface="黑体" panose="02010609060101010101" pitchFamily="49" charset="-122"/>
                <a:sym typeface="Arial" panose="020B0604020202020204" pitchFamily="34" charset="0"/>
              </a:rPr>
              <a:t>12</a:t>
            </a:r>
            <a:r>
              <a:rPr lang="zh-CN" altLang="en-US" sz="2800" b="1" dirty="0">
                <a:solidFill>
                  <a:schemeClr val="tx1"/>
                </a:solidFill>
                <a:latin typeface="Arial" panose="020B0604020202020204" pitchFamily="34" charset="0"/>
                <a:ea typeface="黑体" panose="02010609060101010101" pitchFamily="49" charset="-122"/>
                <a:sym typeface="Arial" panose="020B0604020202020204" pitchFamily="34" charset="0"/>
              </a:rPr>
              <a:t> 小结</a:t>
            </a:r>
            <a:endParaRPr lang="en-US" altLang="zh-CN" sz="2800" b="1" dirty="0">
              <a:solidFill>
                <a:schemeClr val="tx1"/>
              </a:solidFill>
              <a:latin typeface="Arial" panose="020B0604020202020204" pitchFamily="34" charset="0"/>
              <a:ea typeface="方正黑体简体" charset="-122"/>
              <a:sym typeface="Arial" panose="020B060402020202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3"/>
          <p:cNvSpPr>
            <a:spLocks noGrp="1"/>
          </p:cNvSpPr>
          <p:nvPr>
            <p:ph idx="1"/>
          </p:nvPr>
        </p:nvSpPr>
        <p:spPr>
          <a:xfrm>
            <a:off x="1485900" y="954088"/>
            <a:ext cx="7477125" cy="3398838"/>
          </a:xfrm>
        </p:spPr>
        <p:txBody>
          <a:bodyPr vert="horz" wrap="square" lIns="68580" tIns="34290" rIns="68580" bIns="34290" anchor="t"/>
          <a:p>
            <a:pPr marL="0" lvl="0" indent="0" eaLnBrk="1" fontAlgn="base" hangingPunct="1">
              <a:spcBef>
                <a:spcPct val="0"/>
              </a:spcBef>
              <a:buClr>
                <a:srgbClr val="000000"/>
              </a:buClr>
              <a:buNone/>
            </a:pPr>
            <a:r>
              <a:rPr lang="en-US" altLang="zh-CN" sz="1950" strike="noStrike" noProof="1" dirty="0">
                <a:solidFill>
                  <a:schemeClr val="tx1"/>
                </a:solidFill>
                <a:latin typeface="Tahoma" panose="020B0604030504040204" pitchFamily="34" charset="0"/>
                <a:ea typeface="宋体" panose="02010600030101010101" pitchFamily="2" charset="-122"/>
                <a:sym typeface="+mn-ea"/>
              </a:rPr>
              <a:t>1 </a:t>
            </a:r>
            <a:r>
              <a:rPr lang="zh-CN" altLang="en-US" sz="1950" strike="noStrike" noProof="1" dirty="0">
                <a:solidFill>
                  <a:schemeClr val="tx1"/>
                </a:solidFill>
                <a:latin typeface="Tahoma" panose="020B0604030504040204" pitchFamily="34" charset="0"/>
                <a:ea typeface="宋体" panose="02010600030101010101" pitchFamily="2" charset="-122"/>
                <a:sym typeface="+mn-ea"/>
              </a:rPr>
              <a:t>下列哪个修饰符可以使在一个类中定义的成员变量只能被同一包中的类访问？ </a:t>
            </a:r>
            <a:br>
              <a:rPr lang="zh-CN" altLang="en-US" sz="1950" dirty="0">
                <a:solidFill>
                  <a:schemeClr val="tx1"/>
                </a:solidFill>
                <a:latin typeface="Tahoma" panose="020B0604030504040204" pitchFamily="34" charset="0"/>
                <a:ea typeface="宋体" panose="02010600030101010101" pitchFamily="2" charset="-122"/>
                <a:sym typeface="+mn-ea"/>
              </a:rPr>
            </a:br>
            <a:r>
              <a:rPr lang="en-US" altLang="zh-CN" sz="1950" strike="noStrike" noProof="1" dirty="0">
                <a:solidFill>
                  <a:schemeClr val="tx1"/>
                </a:solidFill>
                <a:latin typeface="Tahoma" panose="020B0604030504040204" pitchFamily="34" charset="0"/>
                <a:ea typeface="宋体" panose="02010600030101010101" pitchFamily="2" charset="-122"/>
                <a:sym typeface="+mn-ea"/>
              </a:rPr>
              <a:t>A</a:t>
            </a:r>
            <a:r>
              <a:rPr lang="zh-CN" altLang="en-US" sz="1950" strike="noStrike" noProof="1" dirty="0">
                <a:solidFill>
                  <a:schemeClr val="tx1"/>
                </a:solidFill>
                <a:latin typeface="Tahoma" panose="020B0604030504040204" pitchFamily="34" charset="0"/>
                <a:ea typeface="宋体" panose="02010600030101010101" pitchFamily="2" charset="-122"/>
                <a:sym typeface="+mn-ea"/>
              </a:rPr>
              <a:t>．</a:t>
            </a:r>
            <a:r>
              <a:rPr lang="en-US" altLang="zh-CN" sz="1950" strike="noStrike" noProof="1" dirty="0">
                <a:solidFill>
                  <a:schemeClr val="tx1"/>
                </a:solidFill>
                <a:latin typeface="Tahoma" panose="020B0604030504040204" pitchFamily="34" charset="0"/>
                <a:ea typeface="宋体" panose="02010600030101010101" pitchFamily="2" charset="-122"/>
                <a:sym typeface="+mn-ea"/>
              </a:rPr>
              <a:t>private </a:t>
            </a:r>
            <a:br>
              <a:rPr lang="en-US" altLang="zh-CN" sz="1950" dirty="0">
                <a:solidFill>
                  <a:schemeClr val="tx1"/>
                </a:solidFill>
                <a:latin typeface="Tahoma" panose="020B0604030504040204" pitchFamily="34" charset="0"/>
                <a:ea typeface="宋体" panose="02010600030101010101" pitchFamily="2" charset="-122"/>
                <a:sym typeface="+mn-ea"/>
              </a:rPr>
            </a:br>
            <a:r>
              <a:rPr lang="en-US" altLang="zh-CN" sz="1950" strike="noStrike" noProof="1" dirty="0">
                <a:solidFill>
                  <a:schemeClr val="tx1"/>
                </a:solidFill>
                <a:latin typeface="Tahoma" panose="020B0604030504040204" pitchFamily="34" charset="0"/>
                <a:ea typeface="宋体" panose="02010600030101010101" pitchFamily="2" charset="-122"/>
                <a:sym typeface="+mn-ea"/>
              </a:rPr>
              <a:t>B</a:t>
            </a:r>
            <a:r>
              <a:rPr lang="zh-CN" altLang="en-US" sz="1950" strike="noStrike" noProof="1" dirty="0">
                <a:solidFill>
                  <a:schemeClr val="tx1"/>
                </a:solidFill>
                <a:latin typeface="Tahoma" panose="020B0604030504040204" pitchFamily="34" charset="0"/>
                <a:ea typeface="宋体" panose="02010600030101010101" pitchFamily="2" charset="-122"/>
                <a:sym typeface="+mn-ea"/>
              </a:rPr>
              <a:t>．无修饰符 </a:t>
            </a:r>
            <a:br>
              <a:rPr lang="zh-CN" altLang="en-US" sz="1950" dirty="0">
                <a:solidFill>
                  <a:schemeClr val="tx1"/>
                </a:solidFill>
                <a:latin typeface="Tahoma" panose="020B0604030504040204" pitchFamily="34" charset="0"/>
                <a:ea typeface="宋体" panose="02010600030101010101" pitchFamily="2" charset="-122"/>
                <a:sym typeface="+mn-ea"/>
              </a:rPr>
            </a:br>
            <a:r>
              <a:rPr lang="en-US" altLang="zh-CN" sz="1950" strike="noStrike" noProof="1" dirty="0">
                <a:solidFill>
                  <a:schemeClr val="tx1"/>
                </a:solidFill>
                <a:latin typeface="Tahoma" panose="020B0604030504040204" pitchFamily="34" charset="0"/>
                <a:ea typeface="宋体" panose="02010600030101010101" pitchFamily="2" charset="-122"/>
                <a:sym typeface="+mn-ea"/>
              </a:rPr>
              <a:t>C</a:t>
            </a:r>
            <a:r>
              <a:rPr lang="zh-CN" altLang="en-US" sz="1950" strike="noStrike" noProof="1" dirty="0">
                <a:solidFill>
                  <a:schemeClr val="tx1"/>
                </a:solidFill>
                <a:latin typeface="Tahoma" panose="020B0604030504040204" pitchFamily="34" charset="0"/>
                <a:ea typeface="宋体" panose="02010600030101010101" pitchFamily="2" charset="-122"/>
                <a:sym typeface="+mn-ea"/>
              </a:rPr>
              <a:t>．</a:t>
            </a:r>
            <a:r>
              <a:rPr lang="en-US" altLang="zh-CN" sz="1950" strike="noStrike" noProof="1" dirty="0">
                <a:solidFill>
                  <a:schemeClr val="tx1"/>
                </a:solidFill>
                <a:latin typeface="Tahoma" panose="020B0604030504040204" pitchFamily="34" charset="0"/>
                <a:ea typeface="宋体" panose="02010600030101010101" pitchFamily="2" charset="-122"/>
                <a:sym typeface="+mn-ea"/>
              </a:rPr>
              <a:t>static</a:t>
            </a:r>
            <a:br>
              <a:rPr lang="en-US" altLang="zh-CN" sz="1950" dirty="0">
                <a:solidFill>
                  <a:schemeClr val="tx1"/>
                </a:solidFill>
                <a:latin typeface="Tahoma" panose="020B0604030504040204" pitchFamily="34" charset="0"/>
                <a:ea typeface="宋体" panose="02010600030101010101" pitchFamily="2" charset="-122"/>
                <a:sym typeface="+mn-ea"/>
              </a:rPr>
            </a:br>
            <a:r>
              <a:rPr lang="en-US" altLang="zh-CN" sz="1950" strike="noStrike" noProof="1" dirty="0">
                <a:solidFill>
                  <a:schemeClr val="tx1"/>
                </a:solidFill>
                <a:latin typeface="Tahoma" panose="020B0604030504040204" pitchFamily="34" charset="0"/>
                <a:ea typeface="宋体" panose="02010600030101010101" pitchFamily="2" charset="-122"/>
                <a:sym typeface="+mn-ea"/>
              </a:rPr>
              <a:t>D</a:t>
            </a:r>
            <a:r>
              <a:rPr lang="zh-CN" altLang="en-US" sz="1950" strike="noStrike" noProof="1" dirty="0">
                <a:solidFill>
                  <a:schemeClr val="tx1"/>
                </a:solidFill>
                <a:latin typeface="Tahoma" panose="020B0604030504040204" pitchFamily="34" charset="0"/>
                <a:ea typeface="宋体" panose="02010600030101010101" pitchFamily="2" charset="-122"/>
                <a:sym typeface="+mn-ea"/>
              </a:rPr>
              <a:t>．</a:t>
            </a:r>
            <a:r>
              <a:rPr lang="en-US" altLang="zh-CN" sz="1950" strike="noStrike" noProof="1" dirty="0">
                <a:solidFill>
                  <a:schemeClr val="tx1"/>
                </a:solidFill>
                <a:latin typeface="Tahoma" panose="020B0604030504040204" pitchFamily="34" charset="0"/>
                <a:ea typeface="宋体" panose="02010600030101010101" pitchFamily="2" charset="-122"/>
                <a:sym typeface="+mn-ea"/>
              </a:rPr>
              <a:t>protected</a:t>
            </a:r>
            <a:endParaRPr lang="en-US" altLang="zh-CN" sz="1950" strike="noStrike" noProof="1" dirty="0">
              <a:solidFill>
                <a:schemeClr val="tx1"/>
              </a:solidFill>
              <a:latin typeface="Tahoma" panose="020B0604030504040204" pitchFamily="34" charset="0"/>
              <a:ea typeface="宋体" panose="02010600030101010101" pitchFamily="2" charset="-122"/>
              <a:sym typeface="+mn-ea"/>
            </a:endParaRPr>
          </a:p>
          <a:p>
            <a:pPr marL="0" lvl="0" indent="0" eaLnBrk="1" fontAlgn="base" hangingPunct="1">
              <a:spcBef>
                <a:spcPct val="0"/>
              </a:spcBef>
              <a:buClr>
                <a:srgbClr val="000000"/>
              </a:buClr>
              <a:buNone/>
            </a:pPr>
            <a:endParaRPr lang="en-US" altLang="zh-CN" sz="1950" b="1" strike="noStrike" noProof="1" dirty="0">
              <a:solidFill>
                <a:srgbClr val="0000FF"/>
              </a:solidFill>
            </a:endParaRPr>
          </a:p>
          <a:p>
            <a:pPr marL="0" lvl="0" indent="0" eaLnBrk="1" fontAlgn="base" hangingPunct="1">
              <a:spcBef>
                <a:spcPct val="0"/>
              </a:spcBef>
              <a:buClr>
                <a:srgbClr val="000000"/>
              </a:buClr>
              <a:buNone/>
            </a:pPr>
            <a:endParaRPr lang="en-US" altLang="zh-CN" sz="1950" b="1" strike="noStrike" noProof="1" dirty="0">
              <a:solidFill>
                <a:schemeClr val="tx1"/>
              </a:solidFill>
            </a:endParaRPr>
          </a:p>
        </p:txBody>
      </p:sp>
      <p:sp>
        <p:nvSpPr>
          <p:cNvPr id="140290" name="Rectangle 2"/>
          <p:cNvSpPr>
            <a:spLocks noGrp="1"/>
          </p:cNvSpPr>
          <p:nvPr/>
        </p:nvSpPr>
        <p:spPr>
          <a:xfrm>
            <a:off x="1244600" y="268288"/>
            <a:ext cx="7089775" cy="457200"/>
          </a:xfrm>
          <a:prstGeom prst="rect">
            <a:avLst/>
          </a:prstGeom>
          <a:noFill/>
          <a:ln w="9525">
            <a:noFill/>
          </a:ln>
        </p:spPr>
        <p:txBody>
          <a:bodyPr wrap="square" lIns="91440" tIns="45720" rIns="91440" bIns="45720" anchor="t"/>
          <a:p>
            <a:pPr marL="742950" lvl="1" indent="-457200" algn="l" eaLnBrk="1" fontAlgn="base" hangingPunct="1">
              <a:spcBef>
                <a:spcPct val="20000"/>
              </a:spcBef>
              <a:spcAft>
                <a:spcPct val="0"/>
              </a:spcAft>
              <a:buFont typeface="Arial" panose="020B0604020202020204" pitchFamily="34" charset="0"/>
              <a:buNone/>
            </a:pPr>
            <a:r>
              <a:rPr lang="zh-CN" altLang="en-US" sz="2800" b="1" dirty="0">
                <a:solidFill>
                  <a:schemeClr val="tx1"/>
                </a:solidFill>
                <a:latin typeface="Arial" panose="020B0604020202020204" pitchFamily="34" charset="0"/>
                <a:ea typeface="黑体" panose="02010609060101010101" pitchFamily="49" charset="-122"/>
                <a:sym typeface="Arial" panose="020B0604020202020204" pitchFamily="34" charset="0"/>
              </a:rPr>
              <a:t>§4.</a:t>
            </a:r>
            <a:r>
              <a:rPr lang="en-US" altLang="zh-CN" sz="2800" b="1" dirty="0">
                <a:solidFill>
                  <a:schemeClr val="tx1"/>
                </a:solidFill>
                <a:latin typeface="Arial" panose="020B0604020202020204" pitchFamily="34" charset="0"/>
                <a:sym typeface="Arial" panose="020B0604020202020204" pitchFamily="34" charset="0"/>
              </a:rPr>
              <a:t>12</a:t>
            </a:r>
            <a:r>
              <a:rPr lang="zh-CN" altLang="en-US" sz="2800" b="1" dirty="0">
                <a:solidFill>
                  <a:schemeClr val="tx1"/>
                </a:solidFill>
                <a:latin typeface="Arial" panose="020B0604020202020204" pitchFamily="34" charset="0"/>
                <a:ea typeface="黑体" panose="02010609060101010101" pitchFamily="49" charset="-122"/>
                <a:sym typeface="Arial" panose="020B0604020202020204" pitchFamily="34" charset="0"/>
              </a:rPr>
              <a:t> 练习</a:t>
            </a:r>
            <a:endParaRPr lang="zh-CN" altLang="en-US" sz="2800" b="1" dirty="0">
              <a:solidFill>
                <a:schemeClr val="tx1"/>
              </a:solidFill>
              <a:latin typeface="Arial" panose="020B0604020202020204" pitchFamily="34" charset="0"/>
              <a:ea typeface="方正黑体简体" charset="-122"/>
              <a:sym typeface="Arial" panose="020B0604020202020204" pitchFamily="34" charset="0"/>
            </a:endParaRPr>
          </a:p>
        </p:txBody>
      </p:sp>
      <p:sp>
        <p:nvSpPr>
          <p:cNvPr id="7" name="矩形 6"/>
          <p:cNvSpPr/>
          <p:nvPr/>
        </p:nvSpPr>
        <p:spPr>
          <a:xfrm>
            <a:off x="5556250" y="2032000"/>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D</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Rectangle 3"/>
          <p:cNvSpPr>
            <a:spLocks noGrp="1" noChangeArrowheads="1"/>
          </p:cNvSpPr>
          <p:nvPr>
            <p:ph idx="1"/>
          </p:nvPr>
        </p:nvSpPr>
        <p:spPr>
          <a:xfrm>
            <a:off x="1568450" y="492125"/>
            <a:ext cx="6172200" cy="4175125"/>
          </a:xfrm>
        </p:spPr>
        <p:txBody>
          <a:bodyPr vert="horz" wrap="square" lIns="68580" tIns="34290" rIns="68580" bIns="34290" numCol="1" rtlCol="0" anchor="t" anchorCtr="0" compatLnSpc="1">
            <a:no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2 </a:t>
            </a:r>
            <a:r>
              <a:rPr kumimoji="0" lang="zh-CN" altLang="en-US" sz="2000" b="1" i="0" u="none" strike="noStrike" kern="1200" cap="none" spc="0" normalizeH="0" baseline="0" noProof="0" dirty="0" smtClean="0">
                <a:ln>
                  <a:noFill/>
                </a:ln>
                <a:solidFill>
                  <a:srgbClr val="0000FF"/>
                </a:solidFill>
                <a:effectLst/>
                <a:uLnTx/>
                <a:uFillTx/>
                <a:latin typeface="+mn-lt"/>
                <a:ea typeface="+mn-ea"/>
                <a:cs typeface="+mn-cs"/>
              </a:rPr>
              <a:t>类</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a:t>
            </a:r>
            <a:r>
              <a:rPr kumimoji="0" lang="zh-CN" altLang="en-US" sz="2000" b="1" i="0" u="none" strike="noStrike" kern="1200" cap="none" spc="0" normalizeH="0" baseline="0" noProof="0" dirty="0" smtClean="0">
                <a:ln>
                  <a:noFill/>
                </a:ln>
                <a:solidFill>
                  <a:srgbClr val="0000FF"/>
                </a:solidFill>
                <a:effectLst/>
                <a:uLnTx/>
                <a:uFillTx/>
                <a:latin typeface="+mn-lt"/>
                <a:ea typeface="+mn-ea"/>
                <a:cs typeface="+mn-cs"/>
              </a:rPr>
              <a:t>的定义如下：</a:t>
            </a:r>
            <a:endParaRPr kumimoji="0" lang="zh-CN" altLang="en-US"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c</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lass A{</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public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x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protected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y =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private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z =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000" b="1" i="0" u="none" strike="noStrike" kern="1200" cap="none" spc="0" normalizeH="0" baseline="0" noProof="0" dirty="0" smtClean="0">
                <a:ln>
                  <a:noFill/>
                </a:ln>
                <a:solidFill>
                  <a:srgbClr val="0000FF"/>
                </a:solidFill>
                <a:effectLst/>
                <a:uLnTx/>
                <a:uFillTx/>
                <a:latin typeface="+mn-lt"/>
                <a:ea typeface="+mn-ea"/>
                <a:cs typeface="+mn-cs"/>
              </a:rPr>
              <a:t>下面代码哪个是正确的：</a:t>
            </a:r>
            <a:endParaRPr kumimoji="0" lang="zh-CN" altLang="en-US"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.x</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B</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a.x</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a.y</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a.z</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C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System.out.println</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a.x+a.y+a.z</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D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a.z</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a.x</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p:txBody>
      </p:sp>
      <p:sp>
        <p:nvSpPr>
          <p:cNvPr id="7" name="矩形 6"/>
          <p:cNvSpPr/>
          <p:nvPr/>
        </p:nvSpPr>
        <p:spPr>
          <a:xfrm>
            <a:off x="5556250" y="2032000"/>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A</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Rectangle 3"/>
          <p:cNvSpPr>
            <a:spLocks noGrp="1" noChangeArrowheads="1"/>
          </p:cNvSpPr>
          <p:nvPr>
            <p:ph idx="1"/>
          </p:nvPr>
        </p:nvSpPr>
        <p:spPr>
          <a:xfrm>
            <a:off x="1568450" y="492125"/>
            <a:ext cx="6172200" cy="4175125"/>
          </a:xfrm>
        </p:spPr>
        <p:txBody>
          <a:bodyPr vert="horz" wrap="square" lIns="68580" tIns="34290" rIns="68580" bIns="34290" numCol="1" rtlCol="0" anchor="t" anchorCtr="0" compatLnSpc="1">
            <a:no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3 </a:t>
            </a:r>
            <a:r>
              <a:rPr kumimoji="0" lang="zh-CN" altLang="en-US" sz="2000" b="1" i="0" u="none" strike="noStrike" kern="1200" cap="none" spc="0" normalizeH="0" baseline="0" noProof="0" dirty="0" smtClean="0">
                <a:ln>
                  <a:noFill/>
                </a:ln>
                <a:solidFill>
                  <a:srgbClr val="0000FF"/>
                </a:solidFill>
                <a:effectLst/>
                <a:uLnTx/>
                <a:uFillTx/>
                <a:latin typeface="+mn-lt"/>
                <a:ea typeface="+mn-ea"/>
                <a:cs typeface="+mn-cs"/>
              </a:rPr>
              <a:t>类</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a:t>
            </a:r>
            <a:r>
              <a:rPr kumimoji="0" lang="zh-CN" altLang="en-US" sz="2000" b="1" i="0" u="none" strike="noStrike" kern="1200" cap="none" spc="0" normalizeH="0" baseline="0" noProof="0" dirty="0" smtClean="0">
                <a:ln>
                  <a:noFill/>
                </a:ln>
                <a:solidFill>
                  <a:srgbClr val="0000FF"/>
                </a:solidFill>
                <a:effectLst/>
                <a:uLnTx/>
                <a:uFillTx/>
                <a:latin typeface="+mn-lt"/>
                <a:ea typeface="+mn-ea"/>
                <a:cs typeface="+mn-cs"/>
              </a:rPr>
              <a:t>的定义如下：</a:t>
            </a:r>
            <a:endParaRPr kumimoji="0" lang="zh-CN" altLang="en-US"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c</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lass A{</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public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x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protected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y =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private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z =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public void f(){</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lang="en-US" altLang="zh-CN" sz="2000" b="1" strike="noStrike" noProof="0" dirty="0" err="1" smtClean="0">
                <a:ln>
                  <a:noFill/>
                </a:ln>
                <a:solidFill>
                  <a:srgbClr val="0000FF"/>
                </a:solidFill>
                <a:effectLst/>
                <a:uLnTx/>
                <a:uFillTx/>
                <a:latin typeface="+mn-lt"/>
                <a:sym typeface="+mn-ea"/>
              </a:rPr>
              <a:t>System.out.println</a:t>
            </a:r>
            <a:r>
              <a:rPr lang="en-US" altLang="zh-CN" sz="2000" b="1" strike="noStrike" noProof="0" dirty="0" smtClean="0">
                <a:ln>
                  <a:noFill/>
                </a:ln>
                <a:solidFill>
                  <a:srgbClr val="0000FF"/>
                </a:solidFill>
                <a:effectLst/>
                <a:uLnTx/>
                <a:uFillTx/>
                <a:latin typeface="+mn-lt"/>
                <a:sym typeface="+mn-ea"/>
              </a:rPr>
              <a:t>(</a:t>
            </a:r>
            <a:r>
              <a:rPr lang="en-US" altLang="zh-CN" sz="2000" b="1" strike="noStrike" noProof="0" dirty="0" err="1" smtClean="0">
                <a:ln>
                  <a:noFill/>
                </a:ln>
                <a:solidFill>
                  <a:srgbClr val="0000FF"/>
                </a:solidFill>
                <a:effectLst/>
                <a:uLnTx/>
                <a:uFillTx/>
                <a:latin typeface="+mn-lt"/>
                <a:sym typeface="+mn-ea"/>
              </a:rPr>
              <a:t>x+y+z</a:t>
            </a:r>
            <a:r>
              <a:rPr lang="en-US" altLang="zh-CN" sz="2000" b="1" strike="noStrike" noProof="0" dirty="0" smtClean="0">
                <a:ln>
                  <a:noFill/>
                </a:ln>
                <a:solidFill>
                  <a:srgbClr val="0000FF"/>
                </a:solidFill>
                <a:effectLst/>
                <a:uLnTx/>
                <a:uFillTx/>
                <a:latin typeface="+mn-lt"/>
                <a:sym typeface="+mn-ea"/>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000" b="1" i="0" u="none" strike="noStrike" kern="1200" cap="none" spc="0" normalizeH="0" baseline="0" noProof="0" dirty="0" smtClean="0">
                <a:ln>
                  <a:noFill/>
                </a:ln>
                <a:solidFill>
                  <a:srgbClr val="0000FF"/>
                </a:solidFill>
                <a:effectLst/>
                <a:uLnTx/>
                <a:uFillTx/>
                <a:latin typeface="+mn-lt"/>
                <a:ea typeface="+mn-ea"/>
                <a:cs typeface="+mn-cs"/>
              </a:rPr>
              <a:t>下面代码哪个是正确的：</a:t>
            </a:r>
            <a:endParaRPr kumimoji="0" lang="zh-CN" altLang="en-US"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.x</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 a.z;</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B</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a.x</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a.y</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a.z</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C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new A();  a.f();</a:t>
            </a:r>
            <a:endParaRPr kumimoji="0" lang="en-US" altLang="zh-CN" sz="2000" b="1" i="0" u="none" strike="noStrike" kern="1200" cap="none" spc="0" normalizeH="0" baseline="0" noProof="0" dirty="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D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a.z</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a.x</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p:txBody>
      </p:sp>
      <p:sp>
        <p:nvSpPr>
          <p:cNvPr id="7" name="矩形 6"/>
          <p:cNvSpPr/>
          <p:nvPr/>
        </p:nvSpPr>
        <p:spPr>
          <a:xfrm>
            <a:off x="5556250" y="2032000"/>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C</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1026"/>
          <p:cNvSpPr>
            <a:spLocks noGrp="1"/>
          </p:cNvSpPr>
          <p:nvPr>
            <p:ph type="subTitle" idx="1"/>
          </p:nvPr>
        </p:nvSpPr>
        <p:spPr>
          <a:xfrm>
            <a:off x="923925" y="228600"/>
            <a:ext cx="7467600" cy="457200"/>
          </a:xfrm>
        </p:spPr>
        <p:txBody>
          <a:bodyPr wrap="square" lIns="91440" tIns="45720" rIns="91440" bIns="45720" anchor="t"/>
          <a:p>
            <a:pPr lvl="1" indent="-457200" algn="ctr" eaLnBrk="1" hangingPunct="1">
              <a:buNone/>
            </a:pPr>
            <a:r>
              <a:rPr lang="zh-CN" altLang="en-US" b="1" dirty="0">
                <a:solidFill>
                  <a:srgbClr val="FF0000"/>
                </a:solidFill>
                <a:latin typeface="Arial" panose="020B0604020202020204" pitchFamily="34" charset="0"/>
                <a:ea typeface="宋体" panose="02010600030101010101" pitchFamily="2" charset="-122"/>
              </a:rPr>
              <a:t>常见声明方法的错误</a:t>
            </a:r>
            <a:endParaRPr lang="zh-CN" altLang="en-US" b="1" dirty="0">
              <a:solidFill>
                <a:srgbClr val="FF0000"/>
              </a:solidFill>
              <a:latin typeface="Arial" panose="020B0604020202020204" pitchFamily="34" charset="0"/>
              <a:ea typeface="宋体" panose="02010600030101010101" pitchFamily="2" charset="-122"/>
            </a:endParaRPr>
          </a:p>
        </p:txBody>
      </p:sp>
      <p:sp>
        <p:nvSpPr>
          <p:cNvPr id="25602" name="Text Box 1027"/>
          <p:cNvSpPr txBox="1"/>
          <p:nvPr/>
        </p:nvSpPr>
        <p:spPr>
          <a:xfrm>
            <a:off x="139700" y="685800"/>
            <a:ext cx="8864600" cy="2955925"/>
          </a:xfrm>
          <a:prstGeom prst="rect">
            <a:avLst/>
          </a:prstGeom>
          <a:noFill/>
          <a:ln w="9525">
            <a:noFill/>
          </a:ln>
        </p:spPr>
        <p:txBody>
          <a:bodyPr anchor="t">
            <a:spAutoFit/>
          </a:bodyPr>
          <a:p>
            <a:pPr indent="0" algn="just">
              <a:spcBef>
                <a:spcPct val="20000"/>
              </a:spcBef>
            </a:pPr>
            <a:r>
              <a:rPr lang="en-US" altLang="en-US" sz="2000" b="1" dirty="0">
                <a:latin typeface="Times New Roman" panose="02020603050405020304" pitchFamily="18" charset="0"/>
                <a:ea typeface="方正书宋简体" charset="-122"/>
              </a:rPr>
              <a:t>class A{</a:t>
            </a:r>
            <a:endParaRPr lang="en-US"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void add(int x,int y);                   //</a:t>
            </a:r>
            <a:r>
              <a:rPr lang="zh-CN" altLang="en-US" sz="2000" b="1" dirty="0">
                <a:latin typeface="Times New Roman" panose="02020603050405020304" pitchFamily="18" charset="0"/>
                <a:ea typeface="方正书宋简体" charset="-122"/>
              </a:rPr>
              <a:t>函数声明应包含函数体（大括号部分）</a:t>
            </a:r>
            <a:endParaRPr lang="zh-CN"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void add(int x,int y){return x+y;} //</a:t>
            </a:r>
            <a:r>
              <a:rPr lang="zh-CN" altLang="en-US" sz="2000" b="1" dirty="0">
                <a:latin typeface="Times New Roman" panose="02020603050405020304" pitchFamily="18" charset="0"/>
                <a:ea typeface="方正书宋简体" charset="-122"/>
              </a:rPr>
              <a:t>函数声明的返回类型应用实际一致</a:t>
            </a:r>
            <a:endParaRPr lang="zh-CN"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int add(int,int){return x+y;} //</a:t>
            </a:r>
            <a:r>
              <a:rPr lang="zh-CN" altLang="en-US" sz="2000" b="1" dirty="0">
                <a:latin typeface="Times New Roman" panose="02020603050405020304" pitchFamily="18" charset="0"/>
                <a:ea typeface="方正书宋简体" charset="-122"/>
              </a:rPr>
              <a:t>形参变量不能只有类型</a:t>
            </a:r>
            <a:endParaRPr lang="zh-CN"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int add(x,y){return x+y;}      //</a:t>
            </a:r>
            <a:r>
              <a:rPr lang="zh-CN" altLang="en-US" sz="2000" b="1" dirty="0">
                <a:latin typeface="Times New Roman" panose="02020603050405020304" pitchFamily="18" charset="0"/>
                <a:ea typeface="方正书宋简体" charset="-122"/>
              </a:rPr>
              <a:t>形参变量不能只有变量名</a:t>
            </a:r>
            <a:endParaRPr lang="zh-CN"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int k = add(int x,int y){return x + y;}//</a:t>
            </a:r>
            <a:r>
              <a:rPr lang="zh-CN" altLang="en-US" sz="2000" b="1" dirty="0">
                <a:latin typeface="Times New Roman" panose="02020603050405020304" pitchFamily="18" charset="0"/>
                <a:ea typeface="方正书宋简体" charset="-122"/>
              </a:rPr>
              <a:t>函数声明前不能有赋值语句</a:t>
            </a:r>
            <a:endParaRPr lang="zh-CN"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int add(int x,int y){return x+ y;}</a:t>
            </a:r>
            <a:endParaRPr lang="en-US"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a:t>
            </a: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p:txBody>
      </p:sp>
      <p:sp>
        <p:nvSpPr>
          <p:cNvPr id="25603" name="Rectangle 1026"/>
          <p:cNvSpPr>
            <a:spLocks noGrp="1"/>
          </p:cNvSpPr>
          <p:nvPr/>
        </p:nvSpPr>
        <p:spPr>
          <a:xfrm>
            <a:off x="685800" y="3295650"/>
            <a:ext cx="7467600" cy="457200"/>
          </a:xfrm>
          <a:prstGeom prst="rect">
            <a:avLst/>
          </a:prstGeom>
          <a:noFill/>
          <a:ln w="9525">
            <a:noFill/>
          </a:ln>
        </p:spPr>
        <p:txBody>
          <a:bodyPr wrap="square" lIns="91440" tIns="45720" rIns="91440" bIns="45720" anchor="t"/>
          <a:p>
            <a:pPr marL="742950" lvl="1" indent="-457200" algn="ctr" eaLnBrk="1" fontAlgn="base" hangingPunct="1">
              <a:spcBef>
                <a:spcPct val="20000"/>
              </a:spcBef>
              <a:spcAft>
                <a:spcPct val="0"/>
              </a:spcAft>
              <a:buFont typeface="Arial" panose="020B0604020202020204" pitchFamily="34" charset="0"/>
              <a:buNone/>
            </a:pPr>
            <a:r>
              <a:rPr lang="zh-CN" altLang="en-US" sz="2000" b="1" dirty="0">
                <a:solidFill>
                  <a:srgbClr val="FF0000"/>
                </a:solidFill>
                <a:latin typeface="Arial" panose="020B0604020202020204" pitchFamily="34" charset="0"/>
                <a:ea typeface="宋体" panose="02010600030101010101" pitchFamily="2" charset="-122"/>
                <a:sym typeface="Arial" panose="020B0604020202020204" pitchFamily="34" charset="0"/>
              </a:rPr>
              <a:t>常见调用方法的错误</a:t>
            </a:r>
            <a:endParaRPr lang="zh-CN" altLang="en-US" sz="2000" b="1"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25604" name="Text Box 1027"/>
          <p:cNvSpPr txBox="1"/>
          <p:nvPr/>
        </p:nvSpPr>
        <p:spPr>
          <a:xfrm>
            <a:off x="139700" y="3752850"/>
            <a:ext cx="8864600" cy="3689350"/>
          </a:xfrm>
          <a:prstGeom prst="rect">
            <a:avLst/>
          </a:prstGeom>
          <a:noFill/>
          <a:ln w="9525">
            <a:noFill/>
          </a:ln>
        </p:spPr>
        <p:txBody>
          <a:bodyPr anchor="t">
            <a:spAutoFit/>
          </a:bodyPr>
          <a:p>
            <a:pPr indent="0" algn="just">
              <a:spcBef>
                <a:spcPct val="20000"/>
              </a:spcBef>
            </a:pPr>
            <a:r>
              <a:rPr lang="en-US" altLang="en-US" sz="2000" b="1" dirty="0">
                <a:latin typeface="Times New Roman" panose="02020603050405020304" pitchFamily="18" charset="0"/>
                <a:ea typeface="方正书宋简体" charset="-122"/>
              </a:rPr>
              <a:t>class B{</a:t>
            </a:r>
            <a:endParaRPr lang="en-US"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public static void main(String[] args){</a:t>
            </a:r>
            <a:endParaRPr lang="en-US"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int a = 1,int b = 99;</a:t>
            </a:r>
            <a:endParaRPr lang="en-US"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int c = add(int a,int b);  </a:t>
            </a:r>
            <a:r>
              <a:rPr lang="en-US" altLang="en-US" sz="1800" b="1" dirty="0">
                <a:latin typeface="Times New Roman" panose="02020603050405020304" pitchFamily="18" charset="0"/>
                <a:ea typeface="方正书宋简体" charset="-122"/>
              </a:rPr>
              <a:t>//</a:t>
            </a:r>
            <a:r>
              <a:rPr lang="zh-CN" altLang="en-US" sz="1800" b="1" dirty="0">
                <a:latin typeface="Times New Roman" panose="02020603050405020304" pitchFamily="18" charset="0"/>
                <a:ea typeface="方正书宋简体" charset="-122"/>
              </a:rPr>
              <a:t>函数调用（执行）不需要再次声明实参类型</a:t>
            </a:r>
            <a:endParaRPr lang="zh-CN" altLang="en-US" sz="18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int c = add(int m=1,int n=99);//</a:t>
            </a:r>
            <a:r>
              <a:rPr lang="zh-CN" altLang="en-US" sz="2000" b="1" dirty="0">
                <a:latin typeface="Times New Roman" panose="02020603050405020304" pitchFamily="18" charset="0"/>
                <a:ea typeface="方正书宋简体" charset="-122"/>
              </a:rPr>
              <a:t>同上，切实参必须事先赋值</a:t>
            </a:r>
            <a:endParaRPr lang="zh-CN"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int c = add(3,3.14);//</a:t>
            </a:r>
            <a:r>
              <a:rPr lang="zh-CN" altLang="en-US" sz="2000" b="1" dirty="0">
                <a:latin typeface="Times New Roman" panose="02020603050405020304" pitchFamily="18" charset="0"/>
                <a:ea typeface="方正书宋简体" charset="-122"/>
              </a:rPr>
              <a:t>实参类型和数量必须与函数声明的形参一致</a:t>
            </a:r>
            <a:endParaRPr lang="zh-CN"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int c = add(a,b);</a:t>
            </a:r>
            <a:endParaRPr lang="en-US"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add(a,b);</a:t>
            </a:r>
            <a:endParaRPr lang="en-US"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              }</a:t>
            </a:r>
            <a:endParaRPr lang="en-US" altLang="en-US" sz="2000" b="1" dirty="0">
              <a:latin typeface="Times New Roman" panose="02020603050405020304" pitchFamily="18" charset="0"/>
              <a:ea typeface="方正书宋简体" charset="-122"/>
            </a:endParaRPr>
          </a:p>
          <a:p>
            <a:pPr indent="0" algn="just">
              <a:spcBef>
                <a:spcPct val="20000"/>
              </a:spcBef>
            </a:pPr>
            <a:r>
              <a:rPr lang="en-US" altLang="en-US" sz="2000" b="1" dirty="0">
                <a:latin typeface="Times New Roman" panose="02020603050405020304" pitchFamily="18" charset="0"/>
                <a:ea typeface="方正书宋简体" charset="-122"/>
              </a:rPr>
              <a:t>}</a:t>
            </a: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Rectangle 3"/>
          <p:cNvSpPr>
            <a:spLocks noGrp="1" noChangeArrowheads="1"/>
          </p:cNvSpPr>
          <p:nvPr>
            <p:ph idx="1"/>
          </p:nvPr>
        </p:nvSpPr>
        <p:spPr>
          <a:xfrm>
            <a:off x="1568450" y="492125"/>
            <a:ext cx="6172200" cy="4175125"/>
          </a:xfrm>
        </p:spPr>
        <p:txBody>
          <a:bodyPr vert="horz" wrap="square" lIns="68580" tIns="34290" rIns="68580" bIns="34290" numCol="1" rtlCol="0" anchor="t" anchorCtr="0" compatLnSpc="1">
            <a:no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4 </a:t>
            </a:r>
            <a:r>
              <a:rPr kumimoji="0" lang="zh-CN" altLang="en-US" sz="2000" b="1" i="0" u="none" strike="noStrike" kern="1200" cap="none" spc="0" normalizeH="0" baseline="0" noProof="0" dirty="0" smtClean="0">
                <a:ln>
                  <a:noFill/>
                </a:ln>
                <a:solidFill>
                  <a:srgbClr val="0000FF"/>
                </a:solidFill>
                <a:effectLst/>
                <a:uLnTx/>
                <a:uFillTx/>
                <a:latin typeface="+mn-lt"/>
                <a:ea typeface="+mn-ea"/>
                <a:cs typeface="+mn-cs"/>
              </a:rPr>
              <a:t>类</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a:t>
            </a:r>
            <a:r>
              <a:rPr kumimoji="0" lang="zh-CN" altLang="en-US" sz="2000" b="1" i="0" u="none" strike="noStrike" kern="1200" cap="none" spc="0" normalizeH="0" baseline="0" noProof="0" dirty="0" smtClean="0">
                <a:ln>
                  <a:noFill/>
                </a:ln>
                <a:solidFill>
                  <a:srgbClr val="0000FF"/>
                </a:solidFill>
                <a:effectLst/>
                <a:uLnTx/>
                <a:uFillTx/>
                <a:latin typeface="+mn-lt"/>
                <a:ea typeface="+mn-ea"/>
                <a:cs typeface="+mn-cs"/>
              </a:rPr>
              <a:t>的定义如下：</a:t>
            </a:r>
            <a:endParaRPr kumimoji="0" lang="zh-CN" altLang="en-US"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c</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lass A{</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public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x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protected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y =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private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z =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public void f(){</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lang="en-US" altLang="zh-CN" sz="2000" b="1" strike="noStrike" noProof="0" dirty="0" smtClean="0">
                <a:ln>
                  <a:noFill/>
                </a:ln>
                <a:solidFill>
                  <a:srgbClr val="0000FF"/>
                </a:solidFill>
                <a:effectLst/>
                <a:uLnTx/>
                <a:uFillTx/>
                <a:latin typeface="+mn-lt"/>
                <a:sym typeface="+mn-ea"/>
              </a:rPr>
              <a:t>A a1 = new A();</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lang="en-US" altLang="zh-CN" sz="2000" b="1" strike="noStrike" noProof="0" dirty="0" err="1" smtClean="0">
                <a:ln>
                  <a:noFill/>
                </a:ln>
                <a:solidFill>
                  <a:srgbClr val="0000FF"/>
                </a:solidFill>
                <a:effectLst/>
                <a:uLnTx/>
                <a:uFillTx/>
                <a:latin typeface="+mn-lt"/>
                <a:sym typeface="+mn-ea"/>
              </a:rPr>
              <a:t>System.out.println</a:t>
            </a:r>
            <a:r>
              <a:rPr lang="en-US" altLang="zh-CN" sz="2000" b="1" strike="noStrike" noProof="0" dirty="0" smtClean="0">
                <a:ln>
                  <a:noFill/>
                </a:ln>
                <a:solidFill>
                  <a:srgbClr val="0000FF"/>
                </a:solidFill>
                <a:effectLst/>
                <a:uLnTx/>
                <a:uFillTx/>
                <a:latin typeface="+mn-lt"/>
                <a:sym typeface="+mn-ea"/>
              </a:rPr>
              <a:t>(</a:t>
            </a:r>
            <a:r>
              <a:rPr lang="en-US" altLang="zh-CN" sz="2000" b="1" strike="noStrike" noProof="0" dirty="0" err="1" smtClean="0">
                <a:ln>
                  <a:noFill/>
                </a:ln>
                <a:solidFill>
                  <a:srgbClr val="0000FF"/>
                </a:solidFill>
                <a:effectLst/>
                <a:uLnTx/>
                <a:uFillTx/>
                <a:latin typeface="+mn-lt"/>
                <a:sym typeface="+mn-ea"/>
              </a:rPr>
              <a:t>a1.x+a1.y+a1.z</a:t>
            </a:r>
            <a:r>
              <a:rPr lang="en-US" altLang="zh-CN" sz="2000" b="1" strike="noStrike" noProof="0" dirty="0" smtClean="0">
                <a:ln>
                  <a:noFill/>
                </a:ln>
                <a:solidFill>
                  <a:srgbClr val="0000FF"/>
                </a:solidFill>
                <a:effectLst/>
                <a:uLnTx/>
                <a:uFillTx/>
                <a:latin typeface="+mn-lt"/>
                <a:sym typeface="+mn-ea"/>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000" b="1" i="0" u="none" strike="noStrike" kern="1200" cap="none" spc="0" normalizeH="0" baseline="0" noProof="0" dirty="0" smtClean="0">
                <a:ln>
                  <a:noFill/>
                </a:ln>
                <a:solidFill>
                  <a:srgbClr val="0000FF"/>
                </a:solidFill>
                <a:effectLst/>
                <a:uLnTx/>
                <a:uFillTx/>
                <a:latin typeface="+mn-lt"/>
                <a:ea typeface="+mn-ea"/>
                <a:cs typeface="+mn-cs"/>
              </a:rPr>
              <a:t>下面代码哪个是正确的：</a:t>
            </a:r>
            <a:endParaRPr kumimoji="0" lang="zh-CN" altLang="en-US"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.x</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 a.z;</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B</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a.x</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a.y</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a.z</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C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new A();  a.f();</a:t>
            </a:r>
            <a:endParaRPr kumimoji="0" lang="en-US" altLang="zh-CN" sz="2000" b="1" i="0" u="none" strike="noStrike" kern="1200" cap="none" spc="0" normalizeH="0" baseline="0" noProof="0" dirty="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D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a.z</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a.x</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p:txBody>
      </p:sp>
      <p:sp>
        <p:nvSpPr>
          <p:cNvPr id="7" name="矩形 6"/>
          <p:cNvSpPr/>
          <p:nvPr/>
        </p:nvSpPr>
        <p:spPr>
          <a:xfrm>
            <a:off x="5556250" y="2032000"/>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C</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Rectangle 3"/>
          <p:cNvSpPr>
            <a:spLocks noGrp="1" noChangeArrowheads="1"/>
          </p:cNvSpPr>
          <p:nvPr>
            <p:ph idx="1"/>
          </p:nvPr>
        </p:nvSpPr>
        <p:spPr>
          <a:xfrm>
            <a:off x="1568450" y="492125"/>
            <a:ext cx="6172200" cy="4175125"/>
          </a:xfrm>
        </p:spPr>
        <p:txBody>
          <a:bodyPr vert="horz" wrap="square" lIns="68580" tIns="34290" rIns="68580" bIns="34290" numCol="1" rtlCol="0" anchor="t" anchorCtr="0" compatLnSpc="1">
            <a:no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5 </a:t>
            </a:r>
            <a:r>
              <a:rPr kumimoji="0" lang="zh-CN" altLang="en-US" sz="2000" b="1" i="0" u="none" strike="noStrike" kern="1200" cap="none" spc="0" normalizeH="0" baseline="0" noProof="0" dirty="0" smtClean="0">
                <a:ln>
                  <a:noFill/>
                </a:ln>
                <a:solidFill>
                  <a:srgbClr val="0000FF"/>
                </a:solidFill>
                <a:effectLst/>
                <a:uLnTx/>
                <a:uFillTx/>
                <a:latin typeface="+mn-lt"/>
                <a:ea typeface="+mn-ea"/>
                <a:cs typeface="+mn-cs"/>
              </a:rPr>
              <a:t>类</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a:t>
            </a:r>
            <a:r>
              <a:rPr kumimoji="0" lang="zh-CN" altLang="en-US" sz="2000" b="1" i="0" u="none" strike="noStrike" kern="1200" cap="none" spc="0" normalizeH="0" baseline="0" noProof="0" dirty="0" smtClean="0">
                <a:ln>
                  <a:noFill/>
                </a:ln>
                <a:solidFill>
                  <a:srgbClr val="0000FF"/>
                </a:solidFill>
                <a:effectLst/>
                <a:uLnTx/>
                <a:uFillTx/>
                <a:latin typeface="+mn-lt"/>
                <a:ea typeface="+mn-ea"/>
                <a:cs typeface="+mn-cs"/>
              </a:rPr>
              <a:t>的定义如下：</a:t>
            </a:r>
            <a:endParaRPr kumimoji="0" lang="zh-CN" altLang="en-US"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c</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lass A{</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public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x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protected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y =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private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z = 0;</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public void f(A a1){                                     </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lang="en-US" altLang="zh-CN" sz="2000" b="1" strike="noStrike" noProof="0" dirty="0" err="1" smtClean="0">
                <a:ln>
                  <a:noFill/>
                </a:ln>
                <a:solidFill>
                  <a:srgbClr val="0000FF"/>
                </a:solidFill>
                <a:effectLst/>
                <a:uLnTx/>
                <a:uFillTx/>
                <a:latin typeface="+mn-lt"/>
                <a:sym typeface="+mn-ea"/>
              </a:rPr>
              <a:t>System.out.println</a:t>
            </a:r>
            <a:r>
              <a:rPr lang="en-US" altLang="zh-CN" sz="2000" b="1" strike="noStrike" noProof="0" dirty="0" smtClean="0">
                <a:ln>
                  <a:noFill/>
                </a:ln>
                <a:solidFill>
                  <a:srgbClr val="0000FF"/>
                </a:solidFill>
                <a:effectLst/>
                <a:uLnTx/>
                <a:uFillTx/>
                <a:latin typeface="+mn-lt"/>
                <a:sym typeface="+mn-ea"/>
              </a:rPr>
              <a:t>(</a:t>
            </a:r>
            <a:r>
              <a:rPr lang="en-US" altLang="zh-CN" sz="2000" b="1" strike="noStrike" noProof="0" dirty="0" err="1" smtClean="0">
                <a:ln>
                  <a:noFill/>
                </a:ln>
                <a:solidFill>
                  <a:srgbClr val="0000FF"/>
                </a:solidFill>
                <a:effectLst/>
                <a:uLnTx/>
                <a:uFillTx/>
                <a:latin typeface="+mn-lt"/>
                <a:sym typeface="+mn-ea"/>
              </a:rPr>
              <a:t>a1.x+a1.y+a1.z</a:t>
            </a:r>
            <a:r>
              <a:rPr lang="en-US" altLang="zh-CN" sz="2000" b="1" strike="noStrike" noProof="0" dirty="0" smtClean="0">
                <a:ln>
                  <a:noFill/>
                </a:ln>
                <a:solidFill>
                  <a:srgbClr val="0000FF"/>
                </a:solidFill>
                <a:effectLst/>
                <a:uLnTx/>
                <a:uFillTx/>
                <a:latin typeface="+mn-lt"/>
                <a:sym typeface="+mn-ea"/>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000" b="1" i="0" u="none" strike="noStrike" kern="1200" cap="none" spc="0" normalizeH="0" baseline="0" noProof="0" dirty="0" smtClean="0">
                <a:ln>
                  <a:noFill/>
                </a:ln>
                <a:solidFill>
                  <a:srgbClr val="0000FF"/>
                </a:solidFill>
                <a:effectLst/>
                <a:uLnTx/>
                <a:uFillTx/>
                <a:latin typeface="+mn-lt"/>
                <a:ea typeface="+mn-ea"/>
                <a:cs typeface="+mn-cs"/>
              </a:rPr>
              <a:t>下面代码哪个是正确的：</a:t>
            </a:r>
            <a:endParaRPr kumimoji="0" lang="zh-CN" altLang="en-US"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.x</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 a.z;</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B</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a.x</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a.y</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a.z</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C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new A();  a.f(new A());</a:t>
            </a:r>
            <a:endParaRPr kumimoji="0" lang="en-US" altLang="zh-CN" sz="2000" b="1" i="0" u="none" strike="noStrike" kern="1200" cap="none" spc="0" normalizeH="0" baseline="0" noProof="0" dirty="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D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A </a:t>
            </a:r>
            <a:r>
              <a:rPr kumimoji="0" lang="en-US" altLang="zh-CN" sz="2000" b="1" i="0" u="none" strike="noStrike" kern="1200" cap="none" spc="0" normalizeH="0" baseline="0" noProof="0" dirty="0" err="1">
                <a:ln>
                  <a:noFill/>
                </a:ln>
                <a:solidFill>
                  <a:srgbClr val="0000FF"/>
                </a:solidFill>
                <a:effectLst/>
                <a:uLnTx/>
                <a:uFillTx/>
                <a:latin typeface="+mn-lt"/>
                <a:ea typeface="+mn-ea"/>
                <a:cs typeface="+mn-cs"/>
              </a:rPr>
              <a:t>a</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 new A();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a.z</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a:ln>
                  <a:noFill/>
                </a:ln>
                <a:solidFill>
                  <a:srgbClr val="0000FF"/>
                </a:solidFill>
                <a:effectLst/>
                <a:uLnTx/>
                <a:uFillTx/>
                <a:latin typeface="+mn-lt"/>
                <a:ea typeface="+mn-ea"/>
                <a:cs typeface="+mn-cs"/>
              </a:rPr>
              <a:t>= </a:t>
            </a:r>
            <a:r>
              <a:rPr kumimoji="0" lang="en-US" altLang="zh-CN" sz="2000" b="1" i="0" u="none" strike="noStrike" kern="1200" cap="none" spc="0" normalizeH="0" baseline="0" noProof="0" dirty="0" err="1" smtClean="0">
                <a:ln>
                  <a:noFill/>
                </a:ln>
                <a:solidFill>
                  <a:srgbClr val="0000FF"/>
                </a:solidFill>
                <a:effectLst/>
                <a:uLnTx/>
                <a:uFillTx/>
                <a:latin typeface="+mn-lt"/>
                <a:ea typeface="+mn-ea"/>
                <a:cs typeface="+mn-cs"/>
              </a:rPr>
              <a:t>a.x</a:t>
            </a:r>
            <a:r>
              <a:rPr kumimoji="0" lang="en-US" altLang="zh-CN" sz="20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2000" b="1" i="0" u="none" strike="noStrike" kern="1200" cap="none" spc="0" normalizeH="0" baseline="0" noProof="0" dirty="0" smtClean="0">
              <a:ln>
                <a:noFill/>
              </a:ln>
              <a:solidFill>
                <a:srgbClr val="0000FF"/>
              </a:solidFill>
              <a:effectLst/>
              <a:uLnTx/>
              <a:uFillTx/>
              <a:latin typeface="+mn-lt"/>
              <a:ea typeface="+mn-ea"/>
              <a:cs typeface="+mn-cs"/>
            </a:endParaRPr>
          </a:p>
        </p:txBody>
      </p:sp>
      <p:sp>
        <p:nvSpPr>
          <p:cNvPr id="7" name="矩形 6"/>
          <p:cNvSpPr/>
          <p:nvPr/>
        </p:nvSpPr>
        <p:spPr>
          <a:xfrm>
            <a:off x="5556250" y="2032000"/>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C</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Rectangle 3"/>
          <p:cNvSpPr>
            <a:spLocks noGrp="1"/>
          </p:cNvSpPr>
          <p:nvPr>
            <p:ph idx="1"/>
          </p:nvPr>
        </p:nvSpPr>
        <p:spPr>
          <a:xfrm>
            <a:off x="1568450" y="492125"/>
            <a:ext cx="6172200" cy="4175125"/>
          </a:xfrm>
        </p:spPr>
        <p:txBody>
          <a:bodyPr vert="horz" wrap="square" lIns="68580" tIns="34290" rIns="68580" bIns="34290" anchor="t"/>
          <a:p>
            <a:pPr marL="228600" indent="-228600" defTabSz="914400" eaLnBrk="1" latinLnBrk="0" hangingPunct="1">
              <a:lnSpc>
                <a:spcPct val="90000"/>
              </a:lnSpc>
              <a:spcBef>
                <a:spcPts val="1000"/>
              </a:spcBef>
              <a:buFont typeface="Wingdings" panose="05000000000000000000" pitchFamily="2" charset="2"/>
              <a:buNone/>
            </a:pPr>
            <a:r>
              <a:rPr lang="en-US" altLang="zh-CN" sz="2000" b="1" baseline="0" dirty="0">
                <a:solidFill>
                  <a:srgbClr val="0000FF"/>
                </a:solidFill>
                <a:latin typeface="Arial" panose="020B0604020202020204" pitchFamily="34" charset="0"/>
              </a:rPr>
              <a:t>6 </a:t>
            </a:r>
            <a:r>
              <a:rPr lang="zh-CN" altLang="en-US" sz="2000" b="1" baseline="0" dirty="0">
                <a:solidFill>
                  <a:srgbClr val="0000FF"/>
                </a:solidFill>
                <a:latin typeface="Arial" panose="020B0604020202020204" pitchFamily="34" charset="0"/>
              </a:rPr>
              <a:t>类</a:t>
            </a:r>
            <a:r>
              <a:rPr lang="en-US" altLang="zh-CN" sz="2000" b="1" baseline="0" dirty="0">
                <a:solidFill>
                  <a:srgbClr val="0000FF"/>
                </a:solidFill>
                <a:latin typeface="Arial" panose="020B0604020202020204" pitchFamily="34" charset="0"/>
              </a:rPr>
              <a:t>A</a:t>
            </a:r>
            <a:r>
              <a:rPr lang="zh-CN" altLang="en-US" sz="2000" b="1" baseline="0" dirty="0">
                <a:solidFill>
                  <a:srgbClr val="0000FF"/>
                </a:solidFill>
                <a:latin typeface="Arial" panose="020B0604020202020204" pitchFamily="34" charset="0"/>
              </a:rPr>
              <a:t>的定义如下：</a:t>
            </a:r>
            <a:endParaRPr lang="zh-CN" altLang="en-US" sz="2000" b="1" baseline="0" dirty="0">
              <a:solidFill>
                <a:srgbClr val="0000FF"/>
              </a:solidFill>
              <a:latin typeface="Arial" panose="020B0604020202020204" pitchFamily="34" charset="0"/>
            </a:endParaRPr>
          </a:p>
          <a:p>
            <a:pPr marL="228600" indent="-228600" defTabSz="914400" eaLnBrk="1" latinLnBrk="0" hangingPunct="1">
              <a:lnSpc>
                <a:spcPct val="90000"/>
              </a:lnSpc>
              <a:spcBef>
                <a:spcPts val="1000"/>
              </a:spcBef>
              <a:buFont typeface="Wingdings" panose="05000000000000000000" pitchFamily="2" charset="2"/>
              <a:buNone/>
            </a:pPr>
            <a:r>
              <a:rPr lang="en-US" altLang="zh-CN" sz="2000" b="1" baseline="0" dirty="0">
                <a:solidFill>
                  <a:srgbClr val="0000FF"/>
                </a:solidFill>
                <a:latin typeface="Arial" panose="020B0604020202020204" pitchFamily="34" charset="0"/>
              </a:rPr>
              <a:t>class A{</a:t>
            </a:r>
            <a:endParaRPr lang="en-US" altLang="zh-CN" sz="2000" b="1" baseline="0" dirty="0">
              <a:solidFill>
                <a:srgbClr val="0000FF"/>
              </a:solidFill>
              <a:latin typeface="Arial" panose="020B0604020202020204" pitchFamily="34" charset="0"/>
            </a:endParaRPr>
          </a:p>
          <a:p>
            <a:pPr marL="228600" indent="-228600" defTabSz="914400" eaLnBrk="1" latinLnBrk="0" hangingPunct="1">
              <a:lnSpc>
                <a:spcPct val="90000"/>
              </a:lnSpc>
              <a:spcBef>
                <a:spcPts val="1000"/>
              </a:spcBef>
              <a:buFont typeface="Wingdings" panose="05000000000000000000" pitchFamily="2" charset="2"/>
              <a:buNone/>
            </a:pPr>
            <a:r>
              <a:rPr lang="en-US" altLang="zh-CN" sz="2000" b="1" baseline="0" dirty="0">
                <a:solidFill>
                  <a:srgbClr val="0000FF"/>
                </a:solidFill>
                <a:latin typeface="Arial" panose="020B0604020202020204" pitchFamily="34" charset="0"/>
              </a:rPr>
              <a:t>       public </a:t>
            </a:r>
            <a:r>
              <a:rPr lang="en-US" altLang="zh-CN" sz="2000" b="1" baseline="0" dirty="0" err="1">
                <a:solidFill>
                  <a:srgbClr val="0000FF"/>
                </a:solidFill>
                <a:latin typeface="Arial" panose="020B0604020202020204" pitchFamily="34" charset="0"/>
              </a:rPr>
              <a:t>int</a:t>
            </a:r>
            <a:r>
              <a:rPr lang="en-US" altLang="zh-CN" sz="2000" b="1" baseline="0" dirty="0">
                <a:solidFill>
                  <a:srgbClr val="0000FF"/>
                </a:solidFill>
                <a:latin typeface="Arial" panose="020B0604020202020204" pitchFamily="34" charset="0"/>
              </a:rPr>
              <a:t> x  =0;</a:t>
            </a:r>
            <a:endParaRPr lang="en-US" altLang="zh-CN" sz="2000" b="1" baseline="0" dirty="0">
              <a:solidFill>
                <a:srgbClr val="0000FF"/>
              </a:solidFill>
              <a:latin typeface="Arial" panose="020B0604020202020204" pitchFamily="34" charset="0"/>
            </a:endParaRPr>
          </a:p>
          <a:p>
            <a:pPr marL="228600" indent="-228600" defTabSz="914400" eaLnBrk="1" latinLnBrk="0" hangingPunct="1">
              <a:lnSpc>
                <a:spcPct val="90000"/>
              </a:lnSpc>
              <a:spcBef>
                <a:spcPts val="1000"/>
              </a:spcBef>
              <a:buFont typeface="Wingdings" panose="05000000000000000000" pitchFamily="2" charset="2"/>
              <a:buNone/>
            </a:pPr>
            <a:r>
              <a:rPr lang="en-US" altLang="zh-CN" sz="2000" b="1" baseline="0" dirty="0">
                <a:solidFill>
                  <a:srgbClr val="0000FF"/>
                </a:solidFill>
                <a:latin typeface="Arial" panose="020B0604020202020204" pitchFamily="34" charset="0"/>
              </a:rPr>
              <a:t>       protected </a:t>
            </a:r>
            <a:r>
              <a:rPr lang="en-US" altLang="zh-CN" sz="2000" b="1" baseline="0" dirty="0" err="1">
                <a:solidFill>
                  <a:srgbClr val="0000FF"/>
                </a:solidFill>
                <a:latin typeface="Arial" panose="020B0604020202020204" pitchFamily="34" charset="0"/>
              </a:rPr>
              <a:t>int</a:t>
            </a:r>
            <a:r>
              <a:rPr lang="en-US" altLang="zh-CN" sz="2000" b="1" baseline="0" dirty="0">
                <a:solidFill>
                  <a:srgbClr val="0000FF"/>
                </a:solidFill>
                <a:latin typeface="Arial" panose="020B0604020202020204" pitchFamily="34" charset="0"/>
              </a:rPr>
              <a:t> y = 0;</a:t>
            </a:r>
            <a:endParaRPr lang="en-US" altLang="zh-CN" sz="2000" b="1" baseline="0" dirty="0">
              <a:solidFill>
                <a:srgbClr val="0000FF"/>
              </a:solidFill>
              <a:latin typeface="Arial" panose="020B0604020202020204" pitchFamily="34" charset="0"/>
            </a:endParaRPr>
          </a:p>
          <a:p>
            <a:pPr marL="228600" indent="-228600" defTabSz="914400" eaLnBrk="1" latinLnBrk="0" hangingPunct="1">
              <a:lnSpc>
                <a:spcPct val="90000"/>
              </a:lnSpc>
              <a:spcBef>
                <a:spcPts val="1000"/>
              </a:spcBef>
              <a:buFont typeface="Wingdings" panose="05000000000000000000" pitchFamily="2" charset="2"/>
              <a:buNone/>
            </a:pPr>
            <a:r>
              <a:rPr lang="en-US" altLang="zh-CN" sz="2000" b="1" baseline="0" dirty="0">
                <a:solidFill>
                  <a:srgbClr val="0000FF"/>
                </a:solidFill>
                <a:latin typeface="Arial" panose="020B0604020202020204" pitchFamily="34" charset="0"/>
              </a:rPr>
              <a:t>       private </a:t>
            </a:r>
            <a:r>
              <a:rPr lang="en-US" altLang="zh-CN" sz="2000" b="1" baseline="0" dirty="0" err="1">
                <a:solidFill>
                  <a:srgbClr val="0000FF"/>
                </a:solidFill>
                <a:latin typeface="Arial" panose="020B0604020202020204" pitchFamily="34" charset="0"/>
              </a:rPr>
              <a:t>int</a:t>
            </a:r>
            <a:r>
              <a:rPr lang="en-US" altLang="zh-CN" sz="2000" b="1" baseline="0" dirty="0">
                <a:solidFill>
                  <a:srgbClr val="0000FF"/>
                </a:solidFill>
                <a:latin typeface="Arial" panose="020B0604020202020204" pitchFamily="34" charset="0"/>
              </a:rPr>
              <a:t> z = 0;</a:t>
            </a:r>
            <a:endParaRPr lang="en-US" altLang="zh-CN" sz="2000" b="1" baseline="0" dirty="0">
              <a:solidFill>
                <a:srgbClr val="0000FF"/>
              </a:solidFill>
              <a:latin typeface="Arial" panose="020B0604020202020204" pitchFamily="34" charset="0"/>
            </a:endParaRPr>
          </a:p>
          <a:p>
            <a:pPr marL="228600" indent="-228600" defTabSz="914400" eaLnBrk="1" latinLnBrk="0" hangingPunct="1">
              <a:lnSpc>
                <a:spcPct val="90000"/>
              </a:lnSpc>
              <a:spcBef>
                <a:spcPts val="1000"/>
              </a:spcBef>
              <a:buFont typeface="Wingdings" panose="05000000000000000000" pitchFamily="2" charset="2"/>
              <a:buNone/>
            </a:pPr>
            <a:r>
              <a:rPr lang="en-US" altLang="zh-CN" sz="2000" b="1" baseline="0" dirty="0">
                <a:solidFill>
                  <a:srgbClr val="0000FF"/>
                </a:solidFill>
                <a:latin typeface="Arial" panose="020B0604020202020204" pitchFamily="34" charset="0"/>
              </a:rPr>
              <a:t>       public void f(A a1){         </a:t>
            </a:r>
            <a:endParaRPr lang="en-US" altLang="zh-CN" sz="2000" b="1" baseline="0" dirty="0">
              <a:solidFill>
                <a:srgbClr val="0000FF"/>
              </a:solidFill>
              <a:latin typeface="Arial" panose="020B0604020202020204" pitchFamily="34" charset="0"/>
            </a:endParaRPr>
          </a:p>
          <a:p>
            <a:pPr marL="228600" indent="-228600" defTabSz="914400" eaLnBrk="1" latinLnBrk="0" hangingPunct="1">
              <a:lnSpc>
                <a:spcPct val="90000"/>
              </a:lnSpc>
              <a:spcBef>
                <a:spcPts val="1000"/>
              </a:spcBef>
              <a:buFont typeface="Wingdings" panose="05000000000000000000" pitchFamily="2" charset="2"/>
              <a:buNone/>
            </a:pPr>
            <a:r>
              <a:rPr lang="en-US" altLang="zh-CN" sz="2000" b="1" baseline="0" dirty="0">
                <a:solidFill>
                  <a:srgbClr val="0000FF"/>
                </a:solidFill>
                <a:latin typeface="Arial" panose="020B0604020202020204" pitchFamily="34" charset="0"/>
              </a:rPr>
              <a:t>               A a2 = new A();                          </a:t>
            </a:r>
            <a:endParaRPr lang="en-US" altLang="zh-CN" sz="2000" b="1" baseline="0" dirty="0">
              <a:solidFill>
                <a:srgbClr val="0000FF"/>
              </a:solidFill>
              <a:latin typeface="Arial" panose="020B0604020202020204" pitchFamily="34" charset="0"/>
            </a:endParaRPr>
          </a:p>
          <a:p>
            <a:pPr marL="228600" indent="-228600" defTabSz="914400" eaLnBrk="1" latinLnBrk="0" hangingPunct="1">
              <a:lnSpc>
                <a:spcPct val="90000"/>
              </a:lnSpc>
              <a:spcBef>
                <a:spcPts val="1000"/>
              </a:spcBef>
              <a:buFont typeface="Wingdings" panose="05000000000000000000" pitchFamily="2" charset="2"/>
              <a:buNone/>
            </a:pPr>
            <a:r>
              <a:rPr lang="en-US" altLang="zh-CN" sz="2000" b="1" baseline="0" dirty="0">
                <a:solidFill>
                  <a:srgbClr val="0000FF"/>
                </a:solidFill>
                <a:latin typeface="Arial" panose="020B0604020202020204" pitchFamily="34" charset="0"/>
              </a:rPr>
              <a:t>               </a:t>
            </a:r>
            <a:r>
              <a:rPr lang="en-US" altLang="zh-CN" sz="2000" b="1" dirty="0" err="1">
                <a:solidFill>
                  <a:srgbClr val="0000FF"/>
                </a:solidFill>
                <a:latin typeface="Arial" panose="020B0604020202020204" pitchFamily="34" charset="0"/>
                <a:sym typeface="黑体" panose="02010609060101010101" pitchFamily="49" charset="-122"/>
              </a:rPr>
              <a:t>System.out.println</a:t>
            </a:r>
            <a:r>
              <a:rPr lang="en-US" altLang="zh-CN" sz="2000" b="1" dirty="0">
                <a:solidFill>
                  <a:srgbClr val="0000FF"/>
                </a:solidFill>
                <a:latin typeface="Arial" panose="020B0604020202020204" pitchFamily="34" charset="0"/>
                <a:sym typeface="黑体" panose="02010609060101010101" pitchFamily="49" charset="-122"/>
              </a:rPr>
              <a:t>(</a:t>
            </a:r>
            <a:r>
              <a:rPr lang="en-US" altLang="zh-CN" sz="2000" b="1" dirty="0" err="1">
                <a:solidFill>
                  <a:srgbClr val="0000FF"/>
                </a:solidFill>
                <a:latin typeface="Arial" panose="020B0604020202020204" pitchFamily="34" charset="0"/>
                <a:sym typeface="黑体" panose="02010609060101010101" pitchFamily="49" charset="-122"/>
              </a:rPr>
              <a:t>x+y+z</a:t>
            </a:r>
            <a:r>
              <a:rPr lang="en-US" altLang="zh-CN" sz="2000" b="1" dirty="0">
                <a:solidFill>
                  <a:srgbClr val="0000FF"/>
                </a:solidFill>
                <a:latin typeface="Arial" panose="020B0604020202020204" pitchFamily="34" charset="0"/>
                <a:sym typeface="黑体" panose="02010609060101010101" pitchFamily="49" charset="-122"/>
              </a:rPr>
              <a:t>);</a:t>
            </a:r>
            <a:r>
              <a:rPr lang="en-US" altLang="zh-CN" sz="2000" b="1" baseline="0" dirty="0">
                <a:solidFill>
                  <a:srgbClr val="0000FF"/>
                </a:solidFill>
                <a:latin typeface="Arial" panose="020B0604020202020204" pitchFamily="34" charset="0"/>
              </a:rPr>
              <a:t>  </a:t>
            </a:r>
            <a:endParaRPr lang="en-US" altLang="zh-CN" sz="2000" b="1" baseline="0" dirty="0">
              <a:solidFill>
                <a:srgbClr val="0000FF"/>
              </a:solidFill>
              <a:latin typeface="Arial" panose="020B0604020202020204" pitchFamily="34" charset="0"/>
            </a:endParaRPr>
          </a:p>
          <a:p>
            <a:pPr marL="228600" indent="-228600" defTabSz="914400" eaLnBrk="1" latinLnBrk="0" hangingPunct="1">
              <a:lnSpc>
                <a:spcPct val="90000"/>
              </a:lnSpc>
              <a:spcBef>
                <a:spcPts val="1000"/>
              </a:spcBef>
              <a:buFont typeface="Wingdings" panose="05000000000000000000" pitchFamily="2" charset="2"/>
              <a:buNone/>
            </a:pPr>
            <a:r>
              <a:rPr lang="en-US" altLang="zh-CN" sz="2000" b="1" baseline="0" dirty="0">
                <a:solidFill>
                  <a:srgbClr val="0000FF"/>
                </a:solidFill>
                <a:latin typeface="Arial" panose="020B0604020202020204" pitchFamily="34" charset="0"/>
              </a:rPr>
              <a:t>               </a:t>
            </a:r>
            <a:r>
              <a:rPr lang="en-US" altLang="zh-CN" sz="2000" b="1" dirty="0" err="1">
                <a:solidFill>
                  <a:srgbClr val="0000FF"/>
                </a:solidFill>
                <a:latin typeface="Arial" panose="020B0604020202020204" pitchFamily="34" charset="0"/>
                <a:sym typeface="黑体" panose="02010609060101010101" pitchFamily="49" charset="-122"/>
              </a:rPr>
              <a:t>System.out.println</a:t>
            </a:r>
            <a:r>
              <a:rPr lang="en-US" altLang="zh-CN" sz="2000" b="1" dirty="0">
                <a:solidFill>
                  <a:srgbClr val="0000FF"/>
                </a:solidFill>
                <a:latin typeface="Arial" panose="020B0604020202020204" pitchFamily="34" charset="0"/>
                <a:sym typeface="黑体" panose="02010609060101010101" pitchFamily="49" charset="-122"/>
              </a:rPr>
              <a:t>(</a:t>
            </a:r>
            <a:r>
              <a:rPr lang="en-US" altLang="zh-CN" sz="2000" b="1" dirty="0" err="1">
                <a:solidFill>
                  <a:srgbClr val="0000FF"/>
                </a:solidFill>
                <a:latin typeface="Arial" panose="020B0604020202020204" pitchFamily="34" charset="0"/>
                <a:sym typeface="黑体" panose="02010609060101010101" pitchFamily="49" charset="-122"/>
              </a:rPr>
              <a:t>a1.x+a1.y+a1.z</a:t>
            </a:r>
            <a:r>
              <a:rPr lang="en-US" altLang="zh-CN" sz="2000" b="1" dirty="0">
                <a:solidFill>
                  <a:srgbClr val="0000FF"/>
                </a:solidFill>
                <a:latin typeface="Arial" panose="020B0604020202020204" pitchFamily="34" charset="0"/>
                <a:sym typeface="黑体" panose="02010609060101010101" pitchFamily="49" charset="-122"/>
              </a:rPr>
              <a:t>);</a:t>
            </a:r>
            <a:endParaRPr lang="en-US" altLang="zh-CN" sz="2000" b="1" dirty="0">
              <a:solidFill>
                <a:srgbClr val="0000FF"/>
              </a:solidFill>
              <a:latin typeface="Arial" panose="020B0604020202020204" pitchFamily="34" charset="0"/>
              <a:sym typeface="黑体" panose="02010609060101010101" pitchFamily="49" charset="-122"/>
            </a:endParaRPr>
          </a:p>
          <a:p>
            <a:pPr marL="228600" indent="-228600" defTabSz="914400" eaLnBrk="1" latinLnBrk="0" hangingPunct="1">
              <a:lnSpc>
                <a:spcPct val="90000"/>
              </a:lnSpc>
              <a:spcBef>
                <a:spcPts val="1000"/>
              </a:spcBef>
              <a:buFont typeface="Wingdings" panose="05000000000000000000" pitchFamily="2" charset="2"/>
              <a:buNone/>
            </a:pPr>
            <a:r>
              <a:rPr lang="en-US" altLang="zh-CN" sz="2000" b="1" dirty="0">
                <a:solidFill>
                  <a:srgbClr val="0000FF"/>
                </a:solidFill>
                <a:latin typeface="Arial" panose="020B0604020202020204" pitchFamily="34" charset="0"/>
                <a:sym typeface="黑体" panose="02010609060101010101" pitchFamily="49" charset="-122"/>
              </a:rPr>
              <a:t>               </a:t>
            </a:r>
            <a:r>
              <a:rPr lang="en-US" altLang="zh-CN" sz="2000" b="1" dirty="0" err="1">
                <a:solidFill>
                  <a:srgbClr val="0000FF"/>
                </a:solidFill>
                <a:latin typeface="Arial" panose="020B0604020202020204" pitchFamily="34" charset="0"/>
                <a:sym typeface="黑体" panose="02010609060101010101" pitchFamily="49" charset="-122"/>
              </a:rPr>
              <a:t>System.out.println</a:t>
            </a:r>
            <a:r>
              <a:rPr lang="en-US" altLang="zh-CN" sz="2000" b="1" dirty="0">
                <a:solidFill>
                  <a:srgbClr val="0000FF"/>
                </a:solidFill>
                <a:latin typeface="Arial" panose="020B0604020202020204" pitchFamily="34" charset="0"/>
                <a:sym typeface="黑体" panose="02010609060101010101" pitchFamily="49" charset="-122"/>
              </a:rPr>
              <a:t>(</a:t>
            </a:r>
            <a:r>
              <a:rPr lang="en-US" altLang="zh-CN" sz="2000" b="1" dirty="0" err="1">
                <a:solidFill>
                  <a:srgbClr val="0000FF"/>
                </a:solidFill>
                <a:latin typeface="Arial" panose="020B0604020202020204" pitchFamily="34" charset="0"/>
                <a:sym typeface="黑体" panose="02010609060101010101" pitchFamily="49" charset="-122"/>
              </a:rPr>
              <a:t>a2.x+a2.y+a2.z</a:t>
            </a:r>
            <a:r>
              <a:rPr lang="en-US" altLang="zh-CN" sz="2000" b="1" dirty="0">
                <a:solidFill>
                  <a:srgbClr val="0000FF"/>
                </a:solidFill>
                <a:latin typeface="Arial" panose="020B0604020202020204" pitchFamily="34" charset="0"/>
                <a:sym typeface="黑体" panose="02010609060101010101" pitchFamily="49" charset="-122"/>
              </a:rPr>
              <a:t>);</a:t>
            </a:r>
            <a:endParaRPr lang="en-US" altLang="zh-CN" sz="2000" b="1" baseline="0" dirty="0">
              <a:solidFill>
                <a:srgbClr val="0000FF"/>
              </a:solidFill>
              <a:latin typeface="Arial" panose="020B0604020202020204" pitchFamily="34" charset="0"/>
              <a:sym typeface="黑体" panose="02010609060101010101" pitchFamily="49" charset="-122"/>
            </a:endParaRPr>
          </a:p>
          <a:p>
            <a:pPr marL="228600" indent="-228600" defTabSz="914400" eaLnBrk="1" latinLnBrk="0" hangingPunct="1">
              <a:lnSpc>
                <a:spcPct val="90000"/>
              </a:lnSpc>
              <a:spcBef>
                <a:spcPts val="1000"/>
              </a:spcBef>
              <a:buFont typeface="Wingdings" panose="05000000000000000000" pitchFamily="2" charset="2"/>
              <a:buNone/>
            </a:pPr>
            <a:r>
              <a:rPr lang="en-US" altLang="zh-CN" sz="2000" b="1" baseline="0" dirty="0">
                <a:solidFill>
                  <a:srgbClr val="0000FF"/>
                </a:solidFill>
                <a:latin typeface="Arial" panose="020B0604020202020204" pitchFamily="34" charset="0"/>
              </a:rPr>
              <a:t>       }</a:t>
            </a:r>
            <a:endParaRPr lang="en-US" altLang="zh-CN" sz="2000" b="1" baseline="0" dirty="0">
              <a:solidFill>
                <a:srgbClr val="0000FF"/>
              </a:solidFill>
              <a:latin typeface="Arial" panose="020B0604020202020204" pitchFamily="34" charset="0"/>
            </a:endParaRPr>
          </a:p>
          <a:p>
            <a:pPr marL="228600" indent="-228600" defTabSz="914400" eaLnBrk="1" latinLnBrk="0" hangingPunct="1">
              <a:lnSpc>
                <a:spcPct val="90000"/>
              </a:lnSpc>
              <a:spcBef>
                <a:spcPts val="1000"/>
              </a:spcBef>
              <a:buFont typeface="Wingdings" panose="05000000000000000000" pitchFamily="2" charset="2"/>
              <a:buNone/>
            </a:pPr>
            <a:r>
              <a:rPr lang="en-US" altLang="zh-CN" sz="2000" b="1" baseline="0" dirty="0">
                <a:solidFill>
                  <a:srgbClr val="0000FF"/>
                </a:solidFill>
                <a:latin typeface="Arial" panose="020B0604020202020204" pitchFamily="34" charset="0"/>
              </a:rPr>
              <a:t>}</a:t>
            </a:r>
            <a:endParaRPr lang="en-US" altLang="zh-CN" sz="2000" b="1" baseline="0" dirty="0">
              <a:solidFill>
                <a:srgbClr val="0000FF"/>
              </a:solidFill>
              <a:latin typeface="Arial" panose="020B0604020202020204" pitchFamily="34" charset="0"/>
            </a:endParaRPr>
          </a:p>
          <a:p>
            <a:pPr marL="228600" indent="-228600" defTabSz="914400" eaLnBrk="1" latinLnBrk="0" hangingPunct="1">
              <a:lnSpc>
                <a:spcPct val="90000"/>
              </a:lnSpc>
              <a:spcBef>
                <a:spcPts val="1000"/>
              </a:spcBef>
              <a:buFont typeface="Wingdings" panose="05000000000000000000" pitchFamily="2" charset="2"/>
              <a:buNone/>
            </a:pPr>
            <a:r>
              <a:rPr lang="zh-CN" altLang="en-US" sz="2000" b="1" baseline="0" dirty="0">
                <a:solidFill>
                  <a:srgbClr val="0000FF"/>
                </a:solidFill>
                <a:latin typeface="Arial" panose="020B0604020202020204" pitchFamily="34" charset="0"/>
              </a:rPr>
              <a:t>以上语句错误的是：</a:t>
            </a:r>
            <a:endParaRPr lang="zh-CN" altLang="en-US" sz="2000" b="1" baseline="0" dirty="0">
              <a:solidFill>
                <a:srgbClr val="0000FF"/>
              </a:solidFill>
              <a:latin typeface="Arial" panose="020B0604020202020204" pitchFamily="34" charset="0"/>
            </a:endParaRPr>
          </a:p>
          <a:p>
            <a:pPr marL="228600" indent="-228600" defTabSz="914400" eaLnBrk="1" latinLnBrk="0" hangingPunct="1">
              <a:lnSpc>
                <a:spcPct val="90000"/>
              </a:lnSpc>
              <a:spcBef>
                <a:spcPts val="1000"/>
              </a:spcBef>
              <a:buFont typeface="Wingdings" panose="05000000000000000000" pitchFamily="2" charset="2"/>
              <a:buNone/>
            </a:pPr>
            <a:r>
              <a:rPr lang="en-US" altLang="zh-CN" sz="2000" b="1" baseline="0" dirty="0">
                <a:solidFill>
                  <a:srgbClr val="0000FF"/>
                </a:solidFill>
                <a:latin typeface="Arial" panose="020B0604020202020204" pitchFamily="34" charset="0"/>
              </a:rPr>
              <a:t>A </a:t>
            </a:r>
            <a:r>
              <a:rPr lang="zh-CN" altLang="en-US" sz="2000" b="1" baseline="0" dirty="0" err="1">
                <a:solidFill>
                  <a:srgbClr val="0000FF"/>
                </a:solidFill>
                <a:latin typeface="Arial" panose="020B0604020202020204" pitchFamily="34" charset="0"/>
              </a:rPr>
              <a:t>第一行    </a:t>
            </a:r>
            <a:r>
              <a:rPr lang="en-US" altLang="zh-CN" sz="2000" b="1" baseline="0" dirty="0">
                <a:solidFill>
                  <a:srgbClr val="0000FF"/>
                </a:solidFill>
                <a:latin typeface="Arial" panose="020B0604020202020204" pitchFamily="34" charset="0"/>
              </a:rPr>
              <a:t>B </a:t>
            </a:r>
            <a:r>
              <a:rPr lang="zh-CN" altLang="en-US" sz="2000" b="1" baseline="0" dirty="0">
                <a:solidFill>
                  <a:srgbClr val="0000FF"/>
                </a:solidFill>
                <a:latin typeface="Arial" panose="020B0604020202020204" pitchFamily="34" charset="0"/>
              </a:rPr>
              <a:t>第二行   </a:t>
            </a:r>
            <a:r>
              <a:rPr lang="en-US" altLang="zh-CN" sz="2000" b="1" baseline="0" dirty="0">
                <a:solidFill>
                  <a:srgbClr val="0000FF"/>
                </a:solidFill>
                <a:latin typeface="Arial" panose="020B0604020202020204" pitchFamily="34" charset="0"/>
              </a:rPr>
              <a:t>C </a:t>
            </a:r>
            <a:r>
              <a:rPr lang="zh-CN" altLang="en-US" sz="2000" b="1" baseline="0" dirty="0">
                <a:solidFill>
                  <a:srgbClr val="0000FF"/>
                </a:solidFill>
                <a:latin typeface="Arial" panose="020B0604020202020204" pitchFamily="34" charset="0"/>
              </a:rPr>
              <a:t>第三行   </a:t>
            </a:r>
            <a:r>
              <a:rPr lang="en-US" altLang="zh-CN" sz="2000" b="1" baseline="0" dirty="0">
                <a:solidFill>
                  <a:srgbClr val="0000FF"/>
                </a:solidFill>
                <a:latin typeface="Arial" panose="020B0604020202020204" pitchFamily="34" charset="0"/>
              </a:rPr>
              <a:t>D </a:t>
            </a:r>
            <a:r>
              <a:rPr lang="zh-CN" altLang="en-US" sz="2000" b="1" baseline="0" dirty="0">
                <a:solidFill>
                  <a:srgbClr val="0000FF"/>
                </a:solidFill>
                <a:latin typeface="Arial" panose="020B0604020202020204" pitchFamily="34" charset="0"/>
              </a:rPr>
              <a:t>无错误</a:t>
            </a:r>
            <a:endParaRPr lang="zh-CN" altLang="en-US" sz="2000" b="1" baseline="0" dirty="0">
              <a:solidFill>
                <a:srgbClr val="0000FF"/>
              </a:solidFill>
              <a:latin typeface="Arial" panose="020B0604020202020204" pitchFamily="34" charset="0"/>
            </a:endParaRPr>
          </a:p>
        </p:txBody>
      </p:sp>
      <p:sp>
        <p:nvSpPr>
          <p:cNvPr id="7" name="矩形 6"/>
          <p:cNvSpPr/>
          <p:nvPr/>
        </p:nvSpPr>
        <p:spPr>
          <a:xfrm>
            <a:off x="5556250" y="2032000"/>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D</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46434"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46435" name="Rectangle 2"/>
          <p:cNvSpPr>
            <a:spLocks noGrp="1"/>
          </p:cNvSpPr>
          <p:nvPr>
            <p:ph type="subTitle" idx="1"/>
          </p:nvPr>
        </p:nvSpPr>
        <p:spPr>
          <a:xfrm>
            <a:off x="304800" y="609600"/>
            <a:ext cx="57150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§4.13   </a:t>
            </a:r>
            <a:r>
              <a:rPr lang="zh-CN" altLang="en-US" sz="2800" b="1" kern="1200" dirty="0">
                <a:latin typeface="宋体" panose="02010600030101010101" pitchFamily="2" charset="-122"/>
                <a:ea typeface="+mn-ea"/>
                <a:cs typeface="+mn-cs"/>
                <a:sym typeface="Arial" panose="020B0604020202020204" pitchFamily="34" charset="0"/>
              </a:rPr>
              <a:t>基本类型的类包装 </a:t>
            </a:r>
            <a:endParaRPr lang="zh-CN" altLang="en-US" sz="2800" b="1" kern="1200" dirty="0">
              <a:latin typeface="宋体" panose="02010600030101010101" pitchFamily="2" charset="-122"/>
              <a:ea typeface="+mn-ea"/>
              <a:cs typeface="+mn-cs"/>
              <a:sym typeface="Arial" panose="020B0604020202020204" pitchFamily="34" charset="0"/>
            </a:endParaRPr>
          </a:p>
        </p:txBody>
      </p:sp>
      <p:sp>
        <p:nvSpPr>
          <p:cNvPr id="146436" name="Text Box 3"/>
          <p:cNvSpPr txBox="1"/>
          <p:nvPr/>
        </p:nvSpPr>
        <p:spPr>
          <a:xfrm>
            <a:off x="228600" y="1447800"/>
            <a:ext cx="8686800" cy="3697288"/>
          </a:xfrm>
          <a:prstGeom prst="rect">
            <a:avLst/>
          </a:prstGeom>
          <a:noFill/>
          <a:ln w="9525">
            <a:noFill/>
          </a:ln>
        </p:spPr>
        <p:txBody>
          <a:bodyPr anchor="t">
            <a:spAutoFit/>
          </a:bodyPr>
          <a:p>
            <a:pPr indent="0" algn="just">
              <a:spcBef>
                <a:spcPct val="20000"/>
              </a:spcBef>
            </a:pP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rPr>
              <a:t>Java</a:t>
            </a:r>
            <a:r>
              <a:rPr lang="zh-CN" altLang="en-US" sz="3200" b="1" dirty="0">
                <a:latin typeface="宋体" panose="02010600030101010101" pitchFamily="2" charset="-122"/>
                <a:ea typeface="宋体" panose="02010600030101010101" pitchFamily="2" charset="-122"/>
              </a:rPr>
              <a:t>的基本数据类型包括：</a:t>
            </a:r>
            <a:r>
              <a:rPr lang="en-US" altLang="zh-CN" sz="3200" b="1" dirty="0">
                <a:latin typeface="宋体" panose="02010600030101010101" pitchFamily="2" charset="-122"/>
              </a:rPr>
              <a:t>byte、int、short、long、float、double、char。</a:t>
            </a:r>
            <a:endParaRPr lang="en-US" altLang="zh-CN" sz="3200" b="1" dirty="0">
              <a:latin typeface="宋体" panose="02010600030101010101" pitchFamily="2" charset="-122"/>
            </a:endParaRPr>
          </a:p>
          <a:p>
            <a:pPr indent="0" algn="just">
              <a:spcBef>
                <a:spcPct val="20000"/>
              </a:spcBef>
            </a:pPr>
            <a:r>
              <a:rPr lang="en-US" altLang="zh-CN" sz="3200" b="1" dirty="0">
                <a:latin typeface="宋体" panose="02010600030101010101" pitchFamily="2" charset="-122"/>
              </a:rPr>
              <a:t>   Java</a:t>
            </a:r>
            <a:r>
              <a:rPr lang="zh-CN" altLang="en-US" sz="3200" b="1" dirty="0">
                <a:latin typeface="宋体" panose="02010600030101010101" pitchFamily="2" charset="-122"/>
                <a:ea typeface="宋体" panose="02010600030101010101" pitchFamily="2" charset="-122"/>
              </a:rPr>
              <a:t>提供了基本数据类型相关的类，实现了对基本数据类型的封装。</a:t>
            </a:r>
            <a:endParaRPr lang="zh-CN" altLang="en-US" sz="3200" b="1" dirty="0">
              <a:latin typeface="宋体" panose="02010600030101010101" pitchFamily="2" charset="-122"/>
              <a:ea typeface="宋体" panose="02010600030101010101" pitchFamily="2" charset="-122"/>
            </a:endParaRPr>
          </a:p>
          <a:p>
            <a:pPr indent="0" algn="just">
              <a:spcBef>
                <a:spcPct val="20000"/>
              </a:spcBef>
            </a:pPr>
            <a:r>
              <a:rPr lang="zh-CN" altLang="en-US" sz="3200" b="1" dirty="0">
                <a:latin typeface="宋体" panose="02010600030101010101" pitchFamily="2" charset="-122"/>
                <a:ea typeface="宋体" panose="02010600030101010101" pitchFamily="2" charset="-122"/>
              </a:rPr>
              <a:t>   这些类分别是：</a:t>
            </a:r>
            <a:r>
              <a:rPr lang="en-US" altLang="zh-CN" sz="3200" b="1" dirty="0">
                <a:latin typeface="宋体" panose="02010600030101010101" pitchFamily="2" charset="-122"/>
              </a:rPr>
              <a:t>Byte、Integer、Short、Long、Float、Double</a:t>
            </a:r>
            <a:r>
              <a:rPr lang="zh-CN" altLang="en-US" sz="3200" b="1" dirty="0">
                <a:latin typeface="宋体" panose="02010600030101010101" pitchFamily="2" charset="-122"/>
                <a:ea typeface="宋体" panose="02010600030101010101" pitchFamily="2" charset="-122"/>
              </a:rPr>
              <a:t>和</a:t>
            </a:r>
            <a:r>
              <a:rPr lang="en-US" altLang="zh-CN" sz="3200" b="1" dirty="0">
                <a:latin typeface="宋体" panose="02010600030101010101" pitchFamily="2" charset="-122"/>
              </a:rPr>
              <a:t>Character</a:t>
            </a:r>
            <a:r>
              <a:rPr lang="zh-CN" altLang="en-US" sz="3200" b="1" dirty="0">
                <a:latin typeface="宋体" panose="02010600030101010101" pitchFamily="2" charset="-122"/>
                <a:ea typeface="宋体" panose="02010600030101010101" pitchFamily="2" charset="-122"/>
              </a:rPr>
              <a:t>类。这些类在</a:t>
            </a:r>
            <a:r>
              <a:rPr lang="en-US" altLang="zh-CN" sz="3200" b="1" dirty="0">
                <a:latin typeface="宋体" panose="02010600030101010101" pitchFamily="2" charset="-122"/>
              </a:rPr>
              <a:t>java.lang</a:t>
            </a:r>
            <a:r>
              <a:rPr lang="zh-CN" altLang="en-US" sz="3200" b="1" dirty="0">
                <a:latin typeface="宋体" panose="02010600030101010101" pitchFamily="2" charset="-122"/>
                <a:ea typeface="宋体" panose="02010600030101010101" pitchFamily="2" charset="-122"/>
              </a:rPr>
              <a:t>包中。</a:t>
            </a:r>
            <a:endParaRPr lang="zh-CN" altLang="en-US" sz="3200" b="1"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47458"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47459"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§4.13.1     </a:t>
            </a:r>
            <a:r>
              <a:rPr lang="en-US" altLang="zh-CN" b="1" dirty="0">
                <a:latin typeface="宋体" panose="02010600030101010101" pitchFamily="2" charset="-122"/>
              </a:rPr>
              <a:t>Double</a:t>
            </a:r>
            <a:r>
              <a:rPr lang="zh-CN" altLang="en-US" b="1" dirty="0">
                <a:latin typeface="宋体" panose="02010600030101010101" pitchFamily="2" charset="-122"/>
              </a:rPr>
              <a:t>和</a:t>
            </a:r>
            <a:r>
              <a:rPr lang="en-US" altLang="zh-CN" b="1" dirty="0">
                <a:latin typeface="宋体" panose="02010600030101010101" pitchFamily="2" charset="-122"/>
              </a:rPr>
              <a:t>Float</a:t>
            </a:r>
            <a:r>
              <a:rPr lang="zh-CN" altLang="en-US" b="1" dirty="0">
                <a:latin typeface="宋体" panose="02010600030101010101" pitchFamily="2" charset="-122"/>
              </a:rPr>
              <a:t>类 </a:t>
            </a:r>
            <a:endParaRPr lang="zh-CN" altLang="en-US" b="1" dirty="0">
              <a:latin typeface="宋体" panose="02010600030101010101" pitchFamily="2" charset="-122"/>
            </a:endParaRPr>
          </a:p>
        </p:txBody>
      </p:sp>
      <p:sp>
        <p:nvSpPr>
          <p:cNvPr id="147460" name="Text Box 3"/>
          <p:cNvSpPr txBox="1"/>
          <p:nvPr/>
        </p:nvSpPr>
        <p:spPr>
          <a:xfrm>
            <a:off x="228600" y="1219200"/>
            <a:ext cx="8747125" cy="4187825"/>
          </a:xfrm>
          <a:prstGeom prst="rect">
            <a:avLst/>
          </a:prstGeom>
          <a:noFill/>
          <a:ln w="9525">
            <a:noFill/>
          </a:ln>
        </p:spPr>
        <p:txBody>
          <a:bodyPr anchor="t">
            <a:spAutoFit/>
          </a:bodyPr>
          <a:p>
            <a:pPr indent="0" algn="just">
              <a:spcBef>
                <a:spcPct val="10000"/>
              </a:spcBef>
            </a:pPr>
            <a:r>
              <a:rPr lang="zh-CN" altLang="en-US" sz="3200" b="1" dirty="0">
                <a:latin typeface="宋体" panose="02010600030101010101" pitchFamily="2" charset="-122"/>
                <a:ea typeface="宋体" panose="02010600030101010101" pitchFamily="2" charset="-122"/>
              </a:rPr>
              <a:t>     </a:t>
            </a:r>
            <a:r>
              <a:rPr lang="en-US" altLang="zh-CN" sz="3200" b="1" dirty="0">
                <a:latin typeface="Times New Roman" panose="02020603050405020304" pitchFamily="18" charset="0"/>
              </a:rPr>
              <a:t>Double</a:t>
            </a:r>
            <a:r>
              <a:rPr lang="zh-CN" altLang="en-US" sz="3200" b="1" dirty="0">
                <a:latin typeface="Times New Roman" panose="02020603050405020304" pitchFamily="18" charset="0"/>
                <a:ea typeface="宋体" panose="02010600030101010101" pitchFamily="2" charset="-122"/>
              </a:rPr>
              <a:t>类和</a:t>
            </a:r>
            <a:r>
              <a:rPr lang="en-US" altLang="zh-CN" sz="3200" b="1" dirty="0">
                <a:latin typeface="Times New Roman" panose="02020603050405020304" pitchFamily="18" charset="0"/>
              </a:rPr>
              <a:t>Float</a:t>
            </a:r>
            <a:r>
              <a:rPr lang="zh-CN" altLang="en-US" sz="3200" b="1" dirty="0">
                <a:latin typeface="Times New Roman" panose="02020603050405020304" pitchFamily="18" charset="0"/>
                <a:ea typeface="宋体" panose="02010600030101010101" pitchFamily="2" charset="-122"/>
              </a:rPr>
              <a:t>类实现了对</a:t>
            </a:r>
            <a:r>
              <a:rPr lang="en-US" altLang="zh-CN" sz="3200" b="1" dirty="0">
                <a:latin typeface="Times New Roman" panose="02020603050405020304" pitchFamily="18" charset="0"/>
              </a:rPr>
              <a:t>double</a:t>
            </a:r>
            <a:r>
              <a:rPr lang="zh-CN" altLang="en-US" sz="3200" b="1" dirty="0">
                <a:latin typeface="Times New Roman" panose="02020603050405020304" pitchFamily="18" charset="0"/>
                <a:ea typeface="宋体" panose="02010600030101010101" pitchFamily="2" charset="-122"/>
              </a:rPr>
              <a:t>和</a:t>
            </a:r>
            <a:r>
              <a:rPr lang="en-US" altLang="zh-CN" sz="3200" b="1" dirty="0">
                <a:latin typeface="Times New Roman" panose="02020603050405020304" pitchFamily="18" charset="0"/>
              </a:rPr>
              <a:t>float</a:t>
            </a:r>
            <a:r>
              <a:rPr lang="zh-CN" altLang="en-US" sz="3200" b="1" dirty="0">
                <a:latin typeface="Times New Roman" panose="02020603050405020304" pitchFamily="18" charset="0"/>
                <a:ea typeface="宋体" panose="02010600030101010101" pitchFamily="2" charset="-122"/>
              </a:rPr>
              <a:t>基本型数据的类包装。</a:t>
            </a:r>
            <a:endParaRPr lang="zh-CN" altLang="en-US" sz="3200" b="1" dirty="0">
              <a:latin typeface="Times New Roman" panose="02020603050405020304" pitchFamily="18" charset="0"/>
              <a:ea typeface="宋体" panose="02010600030101010101" pitchFamily="2" charset="-122"/>
            </a:endParaRPr>
          </a:p>
          <a:p>
            <a:pPr indent="0" algn="just">
              <a:spcBef>
                <a:spcPct val="10000"/>
              </a:spcBef>
            </a:pPr>
            <a:r>
              <a:rPr lang="en-US" altLang="zh-CN" sz="3200" b="1" dirty="0">
                <a:latin typeface="Times New Roman" panose="02020603050405020304" pitchFamily="18" charset="0"/>
              </a:rPr>
              <a:t>  Double</a:t>
            </a:r>
            <a:r>
              <a:rPr lang="zh-CN" altLang="en-US" sz="3200" b="1" dirty="0">
                <a:latin typeface="Times New Roman" panose="02020603050405020304" pitchFamily="18" charset="0"/>
                <a:ea typeface="宋体" panose="02010600030101010101" pitchFamily="2" charset="-122"/>
              </a:rPr>
              <a:t>类的构造方法：</a:t>
            </a:r>
            <a:r>
              <a:rPr lang="en-US" altLang="zh-CN" b="1" dirty="0">
                <a:solidFill>
                  <a:srgbClr val="0000FF"/>
                </a:solidFill>
                <a:latin typeface="Times New Roman" panose="02020603050405020304" pitchFamily="18" charset="0"/>
              </a:rPr>
              <a:t>Double(double num)</a:t>
            </a:r>
            <a:endParaRPr lang="en-US" altLang="zh-CN" b="1" dirty="0">
              <a:solidFill>
                <a:srgbClr val="0000FF"/>
              </a:solidFill>
              <a:latin typeface="Times New Roman" panose="02020603050405020304" pitchFamily="18" charset="0"/>
            </a:endParaRPr>
          </a:p>
          <a:p>
            <a:pPr indent="0" algn="just">
              <a:spcBef>
                <a:spcPct val="10000"/>
              </a:spcBef>
            </a:pPr>
            <a:r>
              <a:rPr lang="en-US" altLang="zh-CN" sz="3200" b="1" dirty="0">
                <a:latin typeface="Times New Roman" panose="02020603050405020304" pitchFamily="18" charset="0"/>
              </a:rPr>
              <a:t>     Float</a:t>
            </a:r>
            <a:r>
              <a:rPr lang="zh-CN" altLang="en-US" sz="3200" b="1" dirty="0">
                <a:latin typeface="Times New Roman" panose="02020603050405020304" pitchFamily="18" charset="0"/>
                <a:ea typeface="宋体" panose="02010600030101010101" pitchFamily="2" charset="-122"/>
              </a:rPr>
              <a:t>类的构造方法：   </a:t>
            </a:r>
            <a:r>
              <a:rPr lang="en-US" altLang="zh-CN" b="1" dirty="0">
                <a:solidFill>
                  <a:srgbClr val="0000FF"/>
                </a:solidFill>
                <a:latin typeface="Times New Roman" panose="02020603050405020304" pitchFamily="18" charset="0"/>
              </a:rPr>
              <a:t>Float(float num)</a:t>
            </a:r>
            <a:endParaRPr lang="en-US" altLang="zh-CN" b="1" dirty="0">
              <a:solidFill>
                <a:srgbClr val="0000FF"/>
              </a:solidFill>
              <a:latin typeface="Times New Roman" panose="02020603050405020304" pitchFamily="18" charset="0"/>
            </a:endParaRPr>
          </a:p>
          <a:p>
            <a:pPr indent="0" algn="just">
              <a:spcBef>
                <a:spcPct val="10000"/>
              </a:spcBef>
            </a:pPr>
            <a:r>
              <a:rPr lang="en-US" altLang="zh-CN" sz="3200" b="1" dirty="0">
                <a:latin typeface="Times New Roman" panose="02020603050405020304" pitchFamily="18" charset="0"/>
              </a:rPr>
              <a:t>     Double</a:t>
            </a:r>
            <a:r>
              <a:rPr lang="zh-CN" altLang="en-US" sz="3200" b="1" dirty="0">
                <a:latin typeface="宋体" panose="02010600030101010101" pitchFamily="2" charset="-122"/>
                <a:ea typeface="宋体" panose="02010600030101010101" pitchFamily="2" charset="-122"/>
              </a:rPr>
              <a:t>对象调用</a:t>
            </a:r>
            <a:r>
              <a:rPr lang="en-US" altLang="zh-CN" sz="3200" b="1" dirty="0">
                <a:solidFill>
                  <a:srgbClr val="0000FF"/>
                </a:solidFill>
                <a:latin typeface="Times New Roman" panose="02020603050405020304" pitchFamily="18" charset="0"/>
              </a:rPr>
              <a:t>doubleValue()</a:t>
            </a:r>
            <a:r>
              <a:rPr lang="zh-CN" altLang="en-US" sz="3200" b="1" dirty="0">
                <a:solidFill>
                  <a:srgbClr val="0000FF"/>
                </a:solidFill>
                <a:latin typeface="宋体" panose="02010600030101010101" pitchFamily="2" charset="-122"/>
                <a:ea typeface="宋体" panose="02010600030101010101" pitchFamily="2" charset="-122"/>
              </a:rPr>
              <a:t>方法</a:t>
            </a:r>
            <a:r>
              <a:rPr lang="zh-CN" altLang="en-US" sz="3200" b="1" dirty="0">
                <a:latin typeface="宋体" panose="02010600030101010101" pitchFamily="2" charset="-122"/>
                <a:ea typeface="宋体" panose="02010600030101010101" pitchFamily="2" charset="-122"/>
              </a:rPr>
              <a:t>可以返回该对象含有的</a:t>
            </a:r>
            <a:r>
              <a:rPr lang="en-US" altLang="zh-CN" sz="3200" b="1" dirty="0">
                <a:solidFill>
                  <a:srgbClr val="FF0066"/>
                </a:solidFill>
                <a:latin typeface="Times New Roman" panose="02020603050405020304" pitchFamily="18" charset="0"/>
              </a:rPr>
              <a:t>double</a:t>
            </a:r>
            <a:r>
              <a:rPr lang="zh-CN" altLang="en-US" sz="3200" b="1" dirty="0">
                <a:solidFill>
                  <a:srgbClr val="FF0066"/>
                </a:solidFill>
                <a:latin typeface="宋体" panose="02010600030101010101" pitchFamily="2" charset="-122"/>
                <a:ea typeface="宋体" panose="02010600030101010101" pitchFamily="2" charset="-122"/>
              </a:rPr>
              <a:t>型数据</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a:p>
            <a:pPr indent="0" algn="just">
              <a:spcBef>
                <a:spcPct val="10000"/>
              </a:spcBef>
            </a:pPr>
            <a:r>
              <a:rPr lang="en-US" altLang="zh-CN" sz="3200" b="1" dirty="0">
                <a:latin typeface="宋体" panose="02010600030101010101" pitchFamily="2" charset="-122"/>
              </a:rPr>
              <a:t>   </a:t>
            </a:r>
            <a:r>
              <a:rPr lang="en-US" altLang="zh-CN" sz="3200" b="1" dirty="0">
                <a:latin typeface="Times New Roman" panose="02020603050405020304" pitchFamily="18" charset="0"/>
              </a:rPr>
              <a:t>Float</a:t>
            </a:r>
            <a:r>
              <a:rPr lang="zh-CN" altLang="en-US" sz="3200" b="1" dirty="0">
                <a:latin typeface="宋体" panose="02010600030101010101" pitchFamily="2" charset="-122"/>
                <a:ea typeface="宋体" panose="02010600030101010101" pitchFamily="2" charset="-122"/>
              </a:rPr>
              <a:t>对象调用</a:t>
            </a:r>
            <a:r>
              <a:rPr lang="en-US" altLang="zh-CN" sz="3200" b="1" dirty="0">
                <a:solidFill>
                  <a:srgbClr val="0000FF"/>
                </a:solidFill>
                <a:latin typeface="Times New Roman" panose="02020603050405020304" pitchFamily="18" charset="0"/>
              </a:rPr>
              <a:t>floatValue()</a:t>
            </a:r>
            <a:r>
              <a:rPr lang="zh-CN" altLang="en-US" sz="3200" b="1" dirty="0">
                <a:solidFill>
                  <a:srgbClr val="0000FF"/>
                </a:solidFill>
                <a:latin typeface="Times New Roman" panose="02020603050405020304" pitchFamily="18" charset="0"/>
                <a:ea typeface="宋体" panose="02010600030101010101" pitchFamily="2" charset="-122"/>
              </a:rPr>
              <a:t>方法</a:t>
            </a:r>
            <a:r>
              <a:rPr lang="zh-CN" altLang="en-US" sz="3200" b="1" dirty="0">
                <a:latin typeface="宋体" panose="02010600030101010101" pitchFamily="2" charset="-122"/>
                <a:ea typeface="宋体" panose="02010600030101010101" pitchFamily="2" charset="-122"/>
              </a:rPr>
              <a:t>可以返回该对象含有的</a:t>
            </a:r>
            <a:r>
              <a:rPr lang="en-US" altLang="zh-CN" sz="3200" b="1" dirty="0">
                <a:solidFill>
                  <a:srgbClr val="FF0066"/>
                </a:solidFill>
                <a:latin typeface="Times New Roman" panose="02020603050405020304" pitchFamily="18" charset="0"/>
              </a:rPr>
              <a:t>float</a:t>
            </a:r>
            <a:r>
              <a:rPr lang="zh-CN" altLang="en-US" sz="3200" b="1" dirty="0">
                <a:solidFill>
                  <a:srgbClr val="FF0066"/>
                </a:solidFill>
                <a:latin typeface="Times New Roman" panose="02020603050405020304" pitchFamily="18" charset="0"/>
                <a:ea typeface="宋体" panose="02010600030101010101" pitchFamily="2" charset="-122"/>
              </a:rPr>
              <a:t>型数据</a:t>
            </a:r>
            <a:r>
              <a:rPr lang="zh-CN" altLang="en-US" sz="3200" b="1" dirty="0">
                <a:latin typeface="宋体" panose="02010600030101010101" pitchFamily="2" charset="-122"/>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48482"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48483" name="Rectangle 2"/>
          <p:cNvSpPr>
            <a:spLocks noGrp="1"/>
          </p:cNvSpPr>
          <p:nvPr>
            <p:ph type="subTitle" idx="1"/>
          </p:nvPr>
        </p:nvSpPr>
        <p:spPr>
          <a:xfrm>
            <a:off x="228600" y="228600"/>
            <a:ext cx="73152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§4.13.2    </a:t>
            </a:r>
            <a:r>
              <a:rPr lang="en-US" altLang="zh-CN" sz="2400" b="1" dirty="0">
                <a:latin typeface="宋体" panose="02010600030101010101" pitchFamily="2" charset="-122"/>
              </a:rPr>
              <a:t>Byte、Short 、Integer、Long</a:t>
            </a:r>
            <a:r>
              <a:rPr lang="zh-CN" altLang="en-US" sz="2400" b="1" dirty="0">
                <a:latin typeface="宋体" panose="02010600030101010101" pitchFamily="2" charset="-122"/>
              </a:rPr>
              <a:t>类 </a:t>
            </a:r>
            <a:endParaRPr lang="zh-CN" altLang="en-US" sz="2400" b="1" dirty="0">
              <a:latin typeface="宋体" panose="02010600030101010101" pitchFamily="2" charset="-122"/>
            </a:endParaRPr>
          </a:p>
        </p:txBody>
      </p:sp>
      <p:sp>
        <p:nvSpPr>
          <p:cNvPr id="148484" name="Text Box 3"/>
          <p:cNvSpPr txBox="1"/>
          <p:nvPr/>
        </p:nvSpPr>
        <p:spPr>
          <a:xfrm>
            <a:off x="228600" y="1219200"/>
            <a:ext cx="8747125" cy="3881438"/>
          </a:xfrm>
          <a:prstGeom prst="rect">
            <a:avLst/>
          </a:prstGeom>
          <a:noFill/>
          <a:ln w="9525">
            <a:noFill/>
          </a:ln>
        </p:spPr>
        <p:txBody>
          <a:bodyPr anchor="t">
            <a:spAutoFit/>
          </a:bodyPr>
          <a:p>
            <a:pPr indent="0" algn="just">
              <a:spcBef>
                <a:spcPct val="10000"/>
              </a:spcBef>
            </a:pPr>
            <a:r>
              <a:rPr lang="zh-CN" altLang="en-US" sz="3200" b="1" dirty="0">
                <a:latin typeface="宋体" panose="02010600030101010101" pitchFamily="2" charset="-122"/>
                <a:ea typeface="宋体" panose="02010600030101010101" pitchFamily="2" charset="-122"/>
              </a:rPr>
              <a:t>  上述个类的构造方法分别</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a:p>
            <a:pPr indent="0" algn="just">
              <a:spcBef>
                <a:spcPct val="10000"/>
              </a:spcBef>
            </a:pPr>
            <a:r>
              <a:rPr lang="en-US" altLang="zh-CN" sz="3200" b="1" dirty="0">
                <a:latin typeface="Times New Roman" panose="02020603050405020304" pitchFamily="18" charset="0"/>
              </a:rPr>
              <a:t>     </a:t>
            </a:r>
            <a:r>
              <a:rPr lang="en-US" altLang="zh-CN" b="1" dirty="0">
                <a:solidFill>
                  <a:srgbClr val="0000FF"/>
                </a:solidFill>
                <a:latin typeface="Times New Roman" panose="02020603050405020304" pitchFamily="18" charset="0"/>
              </a:rPr>
              <a:t>Byte(byte num)</a:t>
            </a:r>
            <a:endParaRPr lang="en-US" altLang="zh-CN" b="1" dirty="0">
              <a:solidFill>
                <a:srgbClr val="0000FF"/>
              </a:solidFill>
              <a:latin typeface="Times New Roman" panose="02020603050405020304" pitchFamily="18" charset="0"/>
            </a:endParaRPr>
          </a:p>
          <a:p>
            <a:pPr indent="0" algn="just">
              <a:spcBef>
                <a:spcPct val="10000"/>
              </a:spcBef>
            </a:pPr>
            <a:r>
              <a:rPr lang="en-US" altLang="zh-CN" b="1" dirty="0">
                <a:solidFill>
                  <a:srgbClr val="0000FF"/>
                </a:solidFill>
                <a:latin typeface="Times New Roman" panose="02020603050405020304" pitchFamily="18" charset="0"/>
              </a:rPr>
              <a:t>       Short(short num)</a:t>
            </a:r>
            <a:endParaRPr lang="en-US" altLang="zh-CN" b="1" dirty="0">
              <a:solidFill>
                <a:srgbClr val="0000FF"/>
              </a:solidFill>
              <a:latin typeface="Times New Roman" panose="02020603050405020304" pitchFamily="18" charset="0"/>
            </a:endParaRPr>
          </a:p>
          <a:p>
            <a:pPr indent="0" algn="just">
              <a:spcBef>
                <a:spcPct val="10000"/>
              </a:spcBef>
            </a:pPr>
            <a:r>
              <a:rPr lang="en-US" altLang="zh-CN" b="1" dirty="0">
                <a:solidFill>
                  <a:srgbClr val="0000FF"/>
                </a:solidFill>
                <a:latin typeface="Times New Roman" panose="02020603050405020304" pitchFamily="18" charset="0"/>
              </a:rPr>
              <a:t>       Integer(int num)</a:t>
            </a:r>
            <a:endParaRPr lang="en-US" altLang="zh-CN" b="1" dirty="0">
              <a:solidFill>
                <a:srgbClr val="0000FF"/>
              </a:solidFill>
              <a:latin typeface="Times New Roman" panose="02020603050405020304" pitchFamily="18" charset="0"/>
            </a:endParaRPr>
          </a:p>
          <a:p>
            <a:pPr indent="0" algn="just">
              <a:spcBef>
                <a:spcPct val="10000"/>
              </a:spcBef>
            </a:pPr>
            <a:r>
              <a:rPr lang="en-US" altLang="zh-CN" b="1" dirty="0">
                <a:solidFill>
                  <a:srgbClr val="0000FF"/>
                </a:solidFill>
                <a:latin typeface="Times New Roman" panose="02020603050405020304" pitchFamily="18" charset="0"/>
              </a:rPr>
              <a:t>       Long(long num)</a:t>
            </a:r>
            <a:endParaRPr lang="en-US" altLang="zh-CN" b="1" dirty="0">
              <a:solidFill>
                <a:srgbClr val="0000FF"/>
              </a:solidFill>
              <a:latin typeface="Times New Roman" panose="02020603050405020304" pitchFamily="18" charset="0"/>
            </a:endParaRPr>
          </a:p>
          <a:p>
            <a:pPr indent="0" algn="just">
              <a:spcBef>
                <a:spcPct val="10000"/>
              </a:spcBef>
            </a:pPr>
            <a:r>
              <a:rPr lang="en-US" altLang="zh-CN" sz="3200" b="1" dirty="0">
                <a:latin typeface="Times New Roman" panose="02020603050405020304" pitchFamily="18" charset="0"/>
              </a:rPr>
              <a:t>    Byte、Short、Integer</a:t>
            </a:r>
            <a:r>
              <a:rPr lang="zh-CN" altLang="en-US" sz="3200" b="1" dirty="0">
                <a:latin typeface="Times New Roman" panose="02020603050405020304" pitchFamily="18" charset="0"/>
                <a:ea typeface="宋体" panose="02010600030101010101" pitchFamily="2" charset="-122"/>
              </a:rPr>
              <a:t>和</a:t>
            </a:r>
            <a:r>
              <a:rPr lang="en-US" altLang="zh-CN" sz="3200" b="1" dirty="0">
                <a:latin typeface="Times New Roman" panose="02020603050405020304" pitchFamily="18" charset="0"/>
              </a:rPr>
              <a:t>Long</a:t>
            </a:r>
            <a:r>
              <a:rPr lang="zh-CN" altLang="en-US" sz="3200" b="1" dirty="0">
                <a:latin typeface="Times New Roman" panose="02020603050405020304" pitchFamily="18" charset="0"/>
                <a:ea typeface="宋体" panose="02010600030101010101" pitchFamily="2" charset="-122"/>
              </a:rPr>
              <a:t>对象分别调用</a:t>
            </a:r>
            <a:endParaRPr lang="zh-CN" altLang="en-US" sz="3200" b="1" dirty="0">
              <a:latin typeface="Times New Roman" panose="02020603050405020304" pitchFamily="18" charset="0"/>
              <a:ea typeface="宋体" panose="02010600030101010101" pitchFamily="2" charset="-122"/>
            </a:endParaRPr>
          </a:p>
          <a:p>
            <a:pPr indent="0" algn="just">
              <a:spcBef>
                <a:spcPct val="10000"/>
              </a:spcBef>
            </a:pPr>
            <a:r>
              <a:rPr lang="en-US" altLang="zh-CN" sz="2800" b="1" dirty="0">
                <a:solidFill>
                  <a:srgbClr val="0000FF"/>
                </a:solidFill>
                <a:latin typeface="Times New Roman" panose="02020603050405020304" pitchFamily="18" charset="0"/>
              </a:rPr>
              <a:t>byteValue ()、shortValue()、intValue()</a:t>
            </a:r>
            <a:r>
              <a:rPr lang="zh-CN" altLang="en-US" sz="3200" b="1" dirty="0">
                <a:solidFill>
                  <a:srgbClr val="0000FF"/>
                </a:solidFill>
                <a:latin typeface="Times New Roman" panose="02020603050405020304" pitchFamily="18" charset="0"/>
                <a:ea typeface="宋体" panose="02010600030101010101" pitchFamily="2" charset="-122"/>
              </a:rPr>
              <a:t>和</a:t>
            </a:r>
            <a:r>
              <a:rPr lang="en-US" altLang="zh-CN" sz="2800" b="1" dirty="0">
                <a:solidFill>
                  <a:srgbClr val="0000FF"/>
                </a:solidFill>
                <a:latin typeface="Times New Roman" panose="02020603050405020304" pitchFamily="18" charset="0"/>
              </a:rPr>
              <a:t>longValue ()</a:t>
            </a:r>
            <a:r>
              <a:rPr lang="zh-CN" altLang="en-US" sz="3200" b="1" dirty="0">
                <a:solidFill>
                  <a:srgbClr val="0000FF"/>
                </a:solidFill>
                <a:latin typeface="宋体" panose="02010600030101010101" pitchFamily="2" charset="-122"/>
                <a:ea typeface="宋体" panose="02010600030101010101" pitchFamily="2" charset="-122"/>
              </a:rPr>
              <a:t>方法</a:t>
            </a:r>
            <a:r>
              <a:rPr lang="zh-CN" altLang="en-US" sz="3200" b="1" dirty="0">
                <a:latin typeface="宋体" panose="02010600030101010101" pitchFamily="2" charset="-122"/>
                <a:ea typeface="宋体" panose="02010600030101010101" pitchFamily="2" charset="-122"/>
              </a:rPr>
              <a:t>返回该对象含有的</a:t>
            </a:r>
            <a:r>
              <a:rPr lang="zh-CN" altLang="en-US" sz="3200" b="1" dirty="0">
                <a:solidFill>
                  <a:srgbClr val="FF0066"/>
                </a:solidFill>
                <a:latin typeface="宋体" panose="02010600030101010101" pitchFamily="2" charset="-122"/>
                <a:ea typeface="宋体" panose="02010600030101010101" pitchFamily="2" charset="-122"/>
              </a:rPr>
              <a:t>基本型数据</a:t>
            </a:r>
            <a:r>
              <a:rPr lang="zh-CN" altLang="en-US" sz="3200" b="1" dirty="0">
                <a:latin typeface="宋体" panose="02010600030101010101" pitchFamily="2" charset="-122"/>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49506"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49507" name="Rectangle 2"/>
          <p:cNvSpPr>
            <a:spLocks noGrp="1"/>
          </p:cNvSpPr>
          <p:nvPr>
            <p:ph type="subTitle" idx="1"/>
          </p:nvPr>
        </p:nvSpPr>
        <p:spPr>
          <a:xfrm>
            <a:off x="228600" y="228600"/>
            <a:ext cx="49530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§4.13.3    </a:t>
            </a:r>
            <a:r>
              <a:rPr lang="en-US" altLang="zh-CN" sz="2400" b="1" dirty="0">
                <a:latin typeface="宋体" panose="02010600030101010101" pitchFamily="2" charset="-122"/>
              </a:rPr>
              <a:t>Character</a:t>
            </a:r>
            <a:r>
              <a:rPr lang="zh-CN" altLang="en-US" sz="2400" b="1" dirty="0">
                <a:latin typeface="宋体" panose="02010600030101010101" pitchFamily="2" charset="-122"/>
              </a:rPr>
              <a:t>类 </a:t>
            </a:r>
            <a:endParaRPr lang="zh-CN" altLang="en-US" sz="2400" b="1" dirty="0">
              <a:latin typeface="宋体" panose="02010600030101010101" pitchFamily="2" charset="-122"/>
            </a:endParaRPr>
          </a:p>
        </p:txBody>
      </p:sp>
      <p:sp>
        <p:nvSpPr>
          <p:cNvPr id="149508" name="Text Box 3"/>
          <p:cNvSpPr txBox="1"/>
          <p:nvPr/>
        </p:nvSpPr>
        <p:spPr>
          <a:xfrm>
            <a:off x="212725" y="914400"/>
            <a:ext cx="8747125" cy="5667375"/>
          </a:xfrm>
          <a:prstGeom prst="rect">
            <a:avLst/>
          </a:prstGeom>
          <a:noFill/>
          <a:ln w="9525">
            <a:noFill/>
          </a:ln>
        </p:spPr>
        <p:txBody>
          <a:bodyPr anchor="t">
            <a:spAutoFit/>
          </a:bodyPr>
          <a:p>
            <a:pPr indent="0" algn="just">
              <a:spcBef>
                <a:spcPct val="5000"/>
              </a:spcBef>
            </a:pPr>
            <a:r>
              <a:rPr lang="zh-CN" altLang="en-US" sz="32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rPr>
              <a:t>Character</a:t>
            </a:r>
            <a:r>
              <a:rPr lang="zh-CN" altLang="en-US" sz="2800" b="1" dirty="0">
                <a:latin typeface="Times New Roman" panose="02020603050405020304" pitchFamily="18" charset="0"/>
                <a:ea typeface="宋体" panose="02010600030101010101" pitchFamily="2" charset="-122"/>
              </a:rPr>
              <a:t>类实现了对</a:t>
            </a:r>
            <a:r>
              <a:rPr lang="en-US" altLang="zh-CN" sz="2800" b="1" dirty="0">
                <a:latin typeface="宋体" panose="02010600030101010101" pitchFamily="2" charset="-122"/>
              </a:rPr>
              <a:t>char</a:t>
            </a:r>
            <a:r>
              <a:rPr lang="zh-CN" altLang="en-US" sz="2800" b="1" dirty="0">
                <a:latin typeface="Times New Roman" panose="02020603050405020304" pitchFamily="18" charset="0"/>
                <a:ea typeface="宋体" panose="02010600030101010101" pitchFamily="2" charset="-122"/>
              </a:rPr>
              <a:t>基本型数据的类包装。</a:t>
            </a:r>
            <a:endParaRPr lang="zh-CN" altLang="en-US" sz="2800" b="1" dirty="0">
              <a:latin typeface="宋体" panose="02010600030101010101" pitchFamily="2" charset="-122"/>
              <a:ea typeface="宋体" panose="02010600030101010101" pitchFamily="2" charset="-122"/>
            </a:endParaRPr>
          </a:p>
          <a:p>
            <a:pPr indent="0" algn="just">
              <a:spcBef>
                <a:spcPct val="5000"/>
              </a:spcBef>
            </a:pPr>
            <a:r>
              <a:rPr lang="en-US" altLang="zh-CN" sz="2800" b="1" dirty="0">
                <a:latin typeface="宋体" panose="02010600030101010101" pitchFamily="2" charset="-122"/>
              </a:rPr>
              <a:t>  Character</a:t>
            </a:r>
            <a:r>
              <a:rPr lang="zh-CN" altLang="en-US" sz="2800" b="1" dirty="0">
                <a:latin typeface="Times New Roman" panose="02020603050405020304" pitchFamily="18" charset="0"/>
                <a:ea typeface="宋体" panose="02010600030101010101" pitchFamily="2" charset="-122"/>
              </a:rPr>
              <a:t>类的构造方法：</a:t>
            </a:r>
            <a:r>
              <a:rPr lang="en-US" altLang="zh-CN" sz="2800" b="1" dirty="0">
                <a:solidFill>
                  <a:srgbClr val="0000FF"/>
                </a:solidFill>
                <a:latin typeface="Times New Roman" panose="02020603050405020304" pitchFamily="18" charset="0"/>
              </a:rPr>
              <a:t>Character(char c)</a:t>
            </a:r>
            <a:endParaRPr lang="zh-CN" altLang="en-US" sz="2800" b="1" dirty="0">
              <a:solidFill>
                <a:srgbClr val="0000FF"/>
              </a:solidFill>
              <a:latin typeface="Times New Roman" panose="02020603050405020304" pitchFamily="18" charset="0"/>
              <a:ea typeface="宋体" panose="02010600030101010101" pitchFamily="2" charset="-122"/>
            </a:endParaRPr>
          </a:p>
          <a:p>
            <a:pPr indent="0" algn="just">
              <a:spcBef>
                <a:spcPct val="5000"/>
              </a:spcBef>
            </a:pPr>
            <a:r>
              <a:rPr lang="en-US" altLang="zh-CN" sz="2800" b="1" dirty="0">
                <a:latin typeface="Times New Roman" panose="02020603050405020304" pitchFamily="18" charset="0"/>
              </a:rPr>
              <a:t>     Character</a:t>
            </a:r>
            <a:r>
              <a:rPr lang="zh-CN" altLang="en-US" sz="2800" b="1" dirty="0">
                <a:latin typeface="宋体" panose="02010600030101010101" pitchFamily="2" charset="-122"/>
                <a:ea typeface="宋体" panose="02010600030101010101" pitchFamily="2" charset="-122"/>
              </a:rPr>
              <a:t>类中的一些常用类方法：</a:t>
            </a:r>
            <a:endParaRPr lang="zh-CN" altLang="en-US" sz="2800" b="1" dirty="0">
              <a:latin typeface="宋体" panose="02010600030101010101" pitchFamily="2" charset="-122"/>
              <a:ea typeface="宋体" panose="02010600030101010101" pitchFamily="2" charset="-122"/>
            </a:endParaRPr>
          </a:p>
          <a:p>
            <a:pPr indent="0" algn="just">
              <a:spcBef>
                <a:spcPct val="5000"/>
              </a:spcBef>
            </a:pPr>
            <a:r>
              <a:rPr lang="en-US" altLang="zh-CN" sz="2000" b="1" dirty="0">
                <a:solidFill>
                  <a:srgbClr val="0000FF"/>
                </a:solidFill>
                <a:latin typeface="Times New Roman" panose="02020603050405020304" pitchFamily="18" charset="0"/>
              </a:rPr>
              <a:t>    </a:t>
            </a:r>
            <a:r>
              <a:rPr lang="en-US" altLang="zh-CN" sz="2200" b="1" dirty="0">
                <a:solidFill>
                  <a:srgbClr val="0000FF"/>
                </a:solidFill>
                <a:latin typeface="Times New Roman" panose="02020603050405020304" pitchFamily="18" charset="0"/>
              </a:rPr>
              <a:t>public static boolean isDigit(char ch)</a:t>
            </a:r>
            <a:r>
              <a:rPr lang="en-US" altLang="zh-CN" sz="1800" b="1" dirty="0">
                <a:latin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rPr>
              <a:t>如果</a:t>
            </a:r>
            <a:r>
              <a:rPr lang="en-US" altLang="zh-CN" sz="1800" dirty="0">
                <a:latin typeface="Times New Roman" panose="02020603050405020304" pitchFamily="18" charset="0"/>
              </a:rPr>
              <a:t>ch</a:t>
            </a:r>
            <a:r>
              <a:rPr lang="zh-CN" altLang="en-US" sz="1800" dirty="0">
                <a:latin typeface="Times New Roman" panose="02020603050405020304" pitchFamily="18" charset="0"/>
                <a:ea typeface="宋体" panose="02010600030101010101" pitchFamily="2" charset="-122"/>
              </a:rPr>
              <a:t>是数字字符方法返回 </a:t>
            </a:r>
            <a:r>
              <a:rPr lang="en-US" altLang="zh-CN" sz="1800" dirty="0">
                <a:latin typeface="Times New Roman" panose="02020603050405020304" pitchFamily="18" charset="0"/>
              </a:rPr>
              <a:t>true,</a:t>
            </a:r>
            <a:r>
              <a:rPr lang="zh-CN" altLang="en-US" sz="1800" dirty="0">
                <a:latin typeface="Times New Roman" panose="02020603050405020304" pitchFamily="18" charset="0"/>
                <a:ea typeface="宋体" panose="02010600030101010101" pitchFamily="2" charset="-122"/>
              </a:rPr>
              <a:t>否则返回</a:t>
            </a:r>
            <a:r>
              <a:rPr lang="en-US" altLang="zh-CN" sz="1800" dirty="0">
                <a:latin typeface="Times New Roman" panose="02020603050405020304" pitchFamily="18" charset="0"/>
              </a:rPr>
              <a:t>false。</a:t>
            </a:r>
            <a:endParaRPr lang="en-US" altLang="zh-CN" sz="1800" dirty="0">
              <a:latin typeface="Times New Roman" panose="02020603050405020304" pitchFamily="18" charset="0"/>
            </a:endParaRPr>
          </a:p>
          <a:p>
            <a:pPr indent="0" algn="just">
              <a:spcBef>
                <a:spcPct val="5000"/>
              </a:spcBef>
            </a:pPr>
            <a:r>
              <a:rPr lang="en-US" altLang="zh-CN" sz="2000" b="1" dirty="0">
                <a:solidFill>
                  <a:srgbClr val="0000FF"/>
                </a:solidFill>
                <a:latin typeface="Times New Roman" panose="02020603050405020304" pitchFamily="18" charset="0"/>
              </a:rPr>
              <a:t>     </a:t>
            </a:r>
            <a:r>
              <a:rPr lang="en-US" altLang="zh-CN" sz="2200" b="1" dirty="0">
                <a:solidFill>
                  <a:srgbClr val="0000FF"/>
                </a:solidFill>
                <a:latin typeface="Times New Roman" panose="02020603050405020304" pitchFamily="18" charset="0"/>
              </a:rPr>
              <a:t>public static boolean isLetter(char ch)</a:t>
            </a:r>
            <a:r>
              <a:rPr lang="en-US" altLang="zh-CN" sz="1800" b="1" dirty="0">
                <a:latin typeface="Times New Roman" panose="02020603050405020304" pitchFamily="18" charset="0"/>
              </a:rPr>
              <a:t>  </a:t>
            </a:r>
            <a:r>
              <a:rPr lang="zh-CN" altLang="en-US" sz="1800" b="1" dirty="0">
                <a:latin typeface="Times New Roman" panose="02020603050405020304" pitchFamily="18" charset="0"/>
                <a:ea typeface="宋体" panose="02010600030101010101" pitchFamily="2" charset="-122"/>
              </a:rPr>
              <a:t>如果</a:t>
            </a:r>
            <a:r>
              <a:rPr lang="en-US" altLang="zh-CN" sz="1800" b="1" dirty="0">
                <a:latin typeface="Times New Roman" panose="02020603050405020304" pitchFamily="18" charset="0"/>
              </a:rPr>
              <a:t>ch</a:t>
            </a:r>
            <a:r>
              <a:rPr lang="zh-CN" altLang="en-US" sz="1800" b="1" dirty="0">
                <a:latin typeface="Times New Roman" panose="02020603050405020304" pitchFamily="18" charset="0"/>
                <a:ea typeface="宋体" panose="02010600030101010101" pitchFamily="2" charset="-122"/>
              </a:rPr>
              <a:t>是字母方法返回 </a:t>
            </a:r>
            <a:r>
              <a:rPr lang="en-US" altLang="zh-CN" sz="1800" b="1" dirty="0">
                <a:latin typeface="Times New Roman" panose="02020603050405020304" pitchFamily="18" charset="0"/>
              </a:rPr>
              <a:t>true，</a:t>
            </a:r>
            <a:r>
              <a:rPr lang="zh-CN" altLang="en-US" sz="1800" b="1" dirty="0">
                <a:latin typeface="Times New Roman" panose="02020603050405020304" pitchFamily="18" charset="0"/>
                <a:ea typeface="宋体" panose="02010600030101010101" pitchFamily="2" charset="-122"/>
              </a:rPr>
              <a:t>否则返回</a:t>
            </a:r>
            <a:r>
              <a:rPr lang="en-US" altLang="zh-CN" sz="1800" b="1" dirty="0">
                <a:latin typeface="Times New Roman" panose="02020603050405020304" pitchFamily="18" charset="0"/>
              </a:rPr>
              <a:t>false。</a:t>
            </a:r>
            <a:endParaRPr lang="en-US" altLang="zh-CN" sz="1800" b="1" dirty="0">
              <a:latin typeface="Times New Roman" panose="02020603050405020304" pitchFamily="18" charset="0"/>
            </a:endParaRPr>
          </a:p>
          <a:p>
            <a:pPr indent="0" algn="just">
              <a:spcBef>
                <a:spcPct val="5000"/>
              </a:spcBef>
            </a:pPr>
            <a:r>
              <a:rPr lang="en-US" altLang="zh-CN" sz="2000" b="1" dirty="0">
                <a:solidFill>
                  <a:srgbClr val="0000FF"/>
                </a:solidFill>
                <a:latin typeface="Times New Roman" panose="02020603050405020304" pitchFamily="18" charset="0"/>
              </a:rPr>
              <a:t>     </a:t>
            </a:r>
            <a:r>
              <a:rPr lang="en-US" altLang="zh-CN" sz="2200" b="1" dirty="0">
                <a:solidFill>
                  <a:srgbClr val="0000FF"/>
                </a:solidFill>
                <a:latin typeface="Times New Roman" panose="02020603050405020304" pitchFamily="18" charset="0"/>
              </a:rPr>
              <a:t>public static boolean isLetterOrDigit(char ch)</a:t>
            </a:r>
            <a:r>
              <a:rPr lang="en-US" altLang="zh-CN" sz="1800" b="1" dirty="0">
                <a:latin typeface="Times New Roman" panose="02020603050405020304" pitchFamily="18" charset="0"/>
              </a:rPr>
              <a:t>  </a:t>
            </a:r>
            <a:r>
              <a:rPr lang="zh-CN" altLang="en-US" sz="1800" b="1" dirty="0">
                <a:latin typeface="Times New Roman" panose="02020603050405020304" pitchFamily="18" charset="0"/>
                <a:ea typeface="宋体" panose="02010600030101010101" pitchFamily="2" charset="-122"/>
              </a:rPr>
              <a:t>如果</a:t>
            </a:r>
            <a:r>
              <a:rPr lang="en-US" altLang="zh-CN" sz="1800" b="1" dirty="0">
                <a:latin typeface="Times New Roman" panose="02020603050405020304" pitchFamily="18" charset="0"/>
              </a:rPr>
              <a:t>ch</a:t>
            </a:r>
            <a:r>
              <a:rPr lang="zh-CN" altLang="en-US" sz="1800" b="1" dirty="0">
                <a:latin typeface="Times New Roman" panose="02020603050405020304" pitchFamily="18" charset="0"/>
                <a:ea typeface="宋体" panose="02010600030101010101" pitchFamily="2" charset="-122"/>
              </a:rPr>
              <a:t>是数字字符或字母方法返回 </a:t>
            </a:r>
            <a:r>
              <a:rPr lang="en-US" altLang="zh-CN" sz="1800" b="1" dirty="0">
                <a:latin typeface="Times New Roman" panose="02020603050405020304" pitchFamily="18" charset="0"/>
              </a:rPr>
              <a:t>true，</a:t>
            </a:r>
            <a:r>
              <a:rPr lang="zh-CN" altLang="en-US" sz="1800" b="1" dirty="0">
                <a:latin typeface="Times New Roman" panose="02020603050405020304" pitchFamily="18" charset="0"/>
                <a:ea typeface="宋体" panose="02010600030101010101" pitchFamily="2" charset="-122"/>
              </a:rPr>
              <a:t>否则返回</a:t>
            </a:r>
            <a:r>
              <a:rPr lang="en-US" altLang="zh-CN" sz="1800" b="1" dirty="0">
                <a:latin typeface="Times New Roman" panose="02020603050405020304" pitchFamily="18" charset="0"/>
              </a:rPr>
              <a:t>false。</a:t>
            </a:r>
            <a:endParaRPr lang="en-US" altLang="zh-CN" sz="1800" b="1" dirty="0">
              <a:latin typeface="Times New Roman" panose="02020603050405020304" pitchFamily="18" charset="0"/>
            </a:endParaRPr>
          </a:p>
          <a:p>
            <a:pPr indent="0" algn="just">
              <a:spcBef>
                <a:spcPct val="5000"/>
              </a:spcBef>
            </a:pPr>
            <a:r>
              <a:rPr lang="en-US" altLang="zh-CN" sz="2000" b="1" dirty="0">
                <a:solidFill>
                  <a:srgbClr val="0000FF"/>
                </a:solidFill>
                <a:latin typeface="Times New Roman" panose="02020603050405020304" pitchFamily="18" charset="0"/>
              </a:rPr>
              <a:t>     </a:t>
            </a:r>
            <a:r>
              <a:rPr lang="en-US" altLang="zh-CN" sz="2200" b="1" dirty="0">
                <a:solidFill>
                  <a:srgbClr val="0000FF"/>
                </a:solidFill>
                <a:latin typeface="Times New Roman" panose="02020603050405020304" pitchFamily="18" charset="0"/>
              </a:rPr>
              <a:t>public static boolean isLowerCase(char ch)</a:t>
            </a:r>
            <a:r>
              <a:rPr lang="en-US" altLang="zh-CN" sz="1800" b="1" dirty="0">
                <a:latin typeface="Times New Roman" panose="02020603050405020304" pitchFamily="18" charset="0"/>
              </a:rPr>
              <a:t>  </a:t>
            </a:r>
            <a:r>
              <a:rPr lang="zh-CN" altLang="en-US" sz="1800" b="1" dirty="0">
                <a:latin typeface="Times New Roman" panose="02020603050405020304" pitchFamily="18" charset="0"/>
                <a:ea typeface="宋体" panose="02010600030101010101" pitchFamily="2" charset="-122"/>
              </a:rPr>
              <a:t>如果</a:t>
            </a:r>
            <a:r>
              <a:rPr lang="en-US" altLang="zh-CN" sz="1800" b="1" dirty="0">
                <a:latin typeface="Times New Roman" panose="02020603050405020304" pitchFamily="18" charset="0"/>
              </a:rPr>
              <a:t>ch</a:t>
            </a:r>
            <a:r>
              <a:rPr lang="zh-CN" altLang="en-US" sz="1800" b="1" dirty="0">
                <a:latin typeface="Times New Roman" panose="02020603050405020304" pitchFamily="18" charset="0"/>
                <a:ea typeface="宋体" panose="02010600030101010101" pitchFamily="2" charset="-122"/>
              </a:rPr>
              <a:t>是小写字母方法返回 </a:t>
            </a:r>
            <a:r>
              <a:rPr lang="en-US" altLang="zh-CN" sz="1800" b="1" dirty="0">
                <a:latin typeface="Times New Roman" panose="02020603050405020304" pitchFamily="18" charset="0"/>
              </a:rPr>
              <a:t>true，</a:t>
            </a:r>
            <a:r>
              <a:rPr lang="zh-CN" altLang="en-US" sz="1800" b="1" dirty="0">
                <a:latin typeface="Times New Roman" panose="02020603050405020304" pitchFamily="18" charset="0"/>
                <a:ea typeface="宋体" panose="02010600030101010101" pitchFamily="2" charset="-122"/>
              </a:rPr>
              <a:t>否则返回</a:t>
            </a:r>
            <a:r>
              <a:rPr lang="en-US" altLang="zh-CN" sz="1800" b="1" dirty="0">
                <a:latin typeface="Times New Roman" panose="02020603050405020304" pitchFamily="18" charset="0"/>
              </a:rPr>
              <a:t>false。</a:t>
            </a:r>
            <a:endParaRPr lang="en-US" altLang="zh-CN" sz="1800" b="1" dirty="0">
              <a:latin typeface="Times New Roman" panose="02020603050405020304" pitchFamily="18" charset="0"/>
            </a:endParaRPr>
          </a:p>
          <a:p>
            <a:pPr indent="0" algn="just">
              <a:spcBef>
                <a:spcPct val="5000"/>
              </a:spcBef>
            </a:pPr>
            <a:r>
              <a:rPr lang="en-US" altLang="zh-CN" sz="2000" b="1" dirty="0">
                <a:solidFill>
                  <a:srgbClr val="0000FF"/>
                </a:solidFill>
                <a:latin typeface="Times New Roman" panose="02020603050405020304" pitchFamily="18" charset="0"/>
              </a:rPr>
              <a:t>     </a:t>
            </a:r>
            <a:r>
              <a:rPr lang="en-US" altLang="zh-CN" sz="2200" b="1" dirty="0">
                <a:solidFill>
                  <a:srgbClr val="0000FF"/>
                </a:solidFill>
                <a:latin typeface="Times New Roman" panose="02020603050405020304" pitchFamily="18" charset="0"/>
              </a:rPr>
              <a:t>public static boolean isUpperCase(char ch)</a:t>
            </a:r>
            <a:r>
              <a:rPr lang="en-US" altLang="zh-CN" sz="1800" b="1" dirty="0">
                <a:latin typeface="Times New Roman" panose="02020603050405020304" pitchFamily="18" charset="0"/>
              </a:rPr>
              <a:t>  </a:t>
            </a:r>
            <a:r>
              <a:rPr lang="zh-CN" altLang="en-US" sz="1800" b="1" dirty="0">
                <a:latin typeface="Times New Roman" panose="02020603050405020304" pitchFamily="18" charset="0"/>
                <a:ea typeface="宋体" panose="02010600030101010101" pitchFamily="2" charset="-122"/>
              </a:rPr>
              <a:t>如果</a:t>
            </a:r>
            <a:r>
              <a:rPr lang="en-US" altLang="zh-CN" sz="1800" b="1" dirty="0">
                <a:latin typeface="Times New Roman" panose="02020603050405020304" pitchFamily="18" charset="0"/>
              </a:rPr>
              <a:t>ch</a:t>
            </a:r>
            <a:r>
              <a:rPr lang="zh-CN" altLang="en-US" sz="1800" b="1" dirty="0">
                <a:latin typeface="Times New Roman" panose="02020603050405020304" pitchFamily="18" charset="0"/>
                <a:ea typeface="宋体" panose="02010600030101010101" pitchFamily="2" charset="-122"/>
              </a:rPr>
              <a:t>是大写字母方法返回 </a:t>
            </a:r>
            <a:r>
              <a:rPr lang="en-US" altLang="zh-CN" sz="1800" b="1" dirty="0">
                <a:latin typeface="Times New Roman" panose="02020603050405020304" pitchFamily="18" charset="0"/>
              </a:rPr>
              <a:t>true，</a:t>
            </a:r>
            <a:r>
              <a:rPr lang="zh-CN" altLang="en-US" sz="1800" b="1" dirty="0">
                <a:latin typeface="Times New Roman" panose="02020603050405020304" pitchFamily="18" charset="0"/>
                <a:ea typeface="宋体" panose="02010600030101010101" pitchFamily="2" charset="-122"/>
              </a:rPr>
              <a:t>否则返回</a:t>
            </a:r>
            <a:r>
              <a:rPr lang="en-US" altLang="zh-CN" sz="1800" b="1" dirty="0">
                <a:latin typeface="Times New Roman" panose="02020603050405020304" pitchFamily="18" charset="0"/>
              </a:rPr>
              <a:t>false。</a:t>
            </a:r>
            <a:endParaRPr lang="en-US" altLang="zh-CN" sz="1800" b="1" dirty="0">
              <a:latin typeface="Times New Roman" panose="02020603050405020304" pitchFamily="18" charset="0"/>
            </a:endParaRPr>
          </a:p>
          <a:p>
            <a:pPr indent="0" algn="just">
              <a:spcBef>
                <a:spcPct val="5000"/>
              </a:spcBef>
            </a:pPr>
            <a:r>
              <a:rPr lang="en-US" altLang="zh-CN" sz="2000" b="1" dirty="0">
                <a:solidFill>
                  <a:srgbClr val="0000FF"/>
                </a:solidFill>
                <a:latin typeface="Times New Roman" panose="02020603050405020304" pitchFamily="18" charset="0"/>
              </a:rPr>
              <a:t>    </a:t>
            </a:r>
            <a:r>
              <a:rPr lang="en-US" altLang="zh-CN" sz="2200" b="1" dirty="0">
                <a:solidFill>
                  <a:srgbClr val="0000FF"/>
                </a:solidFill>
                <a:latin typeface="Times New Roman" panose="02020603050405020304" pitchFamily="18" charset="0"/>
              </a:rPr>
              <a:t>public static char toLowerCase(char ch)</a:t>
            </a:r>
            <a:r>
              <a:rPr lang="en-US" altLang="zh-CN" sz="1800" b="1" dirty="0">
                <a:latin typeface="Times New Roman" panose="02020603050405020304" pitchFamily="18" charset="0"/>
              </a:rPr>
              <a:t>  </a:t>
            </a:r>
            <a:r>
              <a:rPr lang="zh-CN" altLang="en-US" sz="1800" b="1" dirty="0">
                <a:latin typeface="Times New Roman" panose="02020603050405020304" pitchFamily="18" charset="0"/>
                <a:ea typeface="宋体" panose="02010600030101010101" pitchFamily="2" charset="-122"/>
              </a:rPr>
              <a:t>返回</a:t>
            </a:r>
            <a:r>
              <a:rPr lang="en-US" altLang="zh-CN" sz="1800" b="1" dirty="0">
                <a:latin typeface="Times New Roman" panose="02020603050405020304" pitchFamily="18" charset="0"/>
              </a:rPr>
              <a:t>ch</a:t>
            </a:r>
            <a:r>
              <a:rPr lang="zh-CN" altLang="en-US" sz="1800" b="1" dirty="0">
                <a:latin typeface="Times New Roman" panose="02020603050405020304" pitchFamily="18" charset="0"/>
                <a:ea typeface="宋体" panose="02010600030101010101" pitchFamily="2" charset="-122"/>
              </a:rPr>
              <a:t>的小写形式。</a:t>
            </a:r>
            <a:endParaRPr lang="zh-CN" altLang="en-US" sz="1800" b="1" dirty="0">
              <a:latin typeface="Times New Roman" panose="02020603050405020304" pitchFamily="18" charset="0"/>
              <a:ea typeface="宋体" panose="02010600030101010101" pitchFamily="2" charset="-122"/>
            </a:endParaRPr>
          </a:p>
          <a:p>
            <a:pPr indent="0" algn="just">
              <a:spcBef>
                <a:spcPct val="5000"/>
              </a:spcBef>
            </a:pPr>
            <a:r>
              <a:rPr lang="en-US" altLang="zh-CN" sz="2000" b="1" dirty="0">
                <a:solidFill>
                  <a:srgbClr val="0000FF"/>
                </a:solidFill>
                <a:latin typeface="Times New Roman" panose="02020603050405020304" pitchFamily="18" charset="0"/>
              </a:rPr>
              <a:t>    </a:t>
            </a:r>
            <a:r>
              <a:rPr lang="en-US" altLang="zh-CN" sz="2200" b="1" dirty="0">
                <a:solidFill>
                  <a:srgbClr val="0000FF"/>
                </a:solidFill>
                <a:latin typeface="Times New Roman" panose="02020603050405020304" pitchFamily="18" charset="0"/>
              </a:rPr>
              <a:t>public static char toUpperCase(char ch)</a:t>
            </a:r>
            <a:r>
              <a:rPr lang="en-US" altLang="zh-CN" sz="1800" b="1" dirty="0">
                <a:latin typeface="Times New Roman" panose="02020603050405020304" pitchFamily="18" charset="0"/>
              </a:rPr>
              <a:t>  </a:t>
            </a:r>
            <a:r>
              <a:rPr lang="zh-CN" altLang="en-US" sz="1800" b="1" dirty="0">
                <a:latin typeface="Times New Roman" panose="02020603050405020304" pitchFamily="18" charset="0"/>
                <a:ea typeface="宋体" panose="02010600030101010101" pitchFamily="2" charset="-122"/>
              </a:rPr>
              <a:t>返回</a:t>
            </a:r>
            <a:r>
              <a:rPr lang="en-US" altLang="zh-CN" sz="1800" b="1" dirty="0">
                <a:latin typeface="Times New Roman" panose="02020603050405020304" pitchFamily="18" charset="0"/>
              </a:rPr>
              <a:t>ch</a:t>
            </a:r>
            <a:r>
              <a:rPr lang="zh-CN" altLang="en-US" sz="1800" b="1" dirty="0">
                <a:latin typeface="Times New Roman" panose="02020603050405020304" pitchFamily="18" charset="0"/>
                <a:ea typeface="宋体" panose="02010600030101010101" pitchFamily="2" charset="-122"/>
              </a:rPr>
              <a:t>的大写形式。</a:t>
            </a:r>
            <a:endParaRPr lang="zh-CN" altLang="en-US" sz="1800" b="1" dirty="0">
              <a:latin typeface="Times New Roman" panose="02020603050405020304" pitchFamily="18" charset="0"/>
              <a:ea typeface="宋体" panose="02010600030101010101" pitchFamily="2" charset="-122"/>
            </a:endParaRPr>
          </a:p>
          <a:p>
            <a:pPr indent="0" algn="just">
              <a:spcBef>
                <a:spcPct val="5000"/>
              </a:spcBef>
            </a:pPr>
            <a:r>
              <a:rPr lang="en-US" altLang="zh-CN" sz="2000" b="1" dirty="0">
                <a:solidFill>
                  <a:srgbClr val="0000FF"/>
                </a:solidFill>
                <a:latin typeface="Times New Roman" panose="02020603050405020304" pitchFamily="18" charset="0"/>
              </a:rPr>
              <a:t>    </a:t>
            </a:r>
            <a:r>
              <a:rPr lang="en-US" altLang="zh-CN" sz="2200" b="1" dirty="0">
                <a:solidFill>
                  <a:srgbClr val="0000FF"/>
                </a:solidFill>
                <a:latin typeface="Times New Roman" panose="02020603050405020304" pitchFamily="18" charset="0"/>
              </a:rPr>
              <a:t>public static boolean isSpaceChar(char ch)</a:t>
            </a:r>
            <a:r>
              <a:rPr lang="en-US" altLang="zh-CN" sz="1800" b="1" dirty="0">
                <a:latin typeface="Times New Roman" panose="02020603050405020304" pitchFamily="18" charset="0"/>
              </a:rPr>
              <a:t> </a:t>
            </a:r>
            <a:r>
              <a:rPr lang="zh-CN" altLang="en-US" sz="1800" b="1" dirty="0">
                <a:latin typeface="Times New Roman" panose="02020603050405020304" pitchFamily="18" charset="0"/>
                <a:ea typeface="宋体" panose="02010600030101010101" pitchFamily="2" charset="-122"/>
              </a:rPr>
              <a:t>如果</a:t>
            </a:r>
            <a:r>
              <a:rPr lang="en-US" altLang="zh-CN" sz="1800" b="1" dirty="0">
                <a:latin typeface="Times New Roman" panose="02020603050405020304" pitchFamily="18" charset="0"/>
              </a:rPr>
              <a:t>ch</a:t>
            </a:r>
            <a:r>
              <a:rPr lang="zh-CN" altLang="en-US" sz="1800" b="1" dirty="0">
                <a:latin typeface="Times New Roman" panose="02020603050405020304" pitchFamily="18" charset="0"/>
                <a:ea typeface="宋体" panose="02010600030101010101" pitchFamily="2" charset="-122"/>
              </a:rPr>
              <a:t>是空格返回</a:t>
            </a:r>
            <a:r>
              <a:rPr lang="en-US" altLang="zh-CN" sz="1800" b="1" dirty="0">
                <a:latin typeface="Times New Roman" panose="02020603050405020304" pitchFamily="18" charset="0"/>
              </a:rPr>
              <a:t>true。</a:t>
            </a:r>
            <a:endParaRPr lang="zh-CN" altLang="en-US" sz="2800" b="1" dirty="0">
              <a:solidFill>
                <a:srgbClr val="FF0000"/>
              </a:solidFill>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50530"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50531" name="Rectangle 2"/>
          <p:cNvSpPr>
            <a:spLocks noGrp="1"/>
          </p:cNvSpPr>
          <p:nvPr>
            <p:ph type="subTitle" idx="1"/>
          </p:nvPr>
        </p:nvSpPr>
        <p:spPr>
          <a:xfrm>
            <a:off x="228600" y="228600"/>
            <a:ext cx="6324600" cy="990600"/>
          </a:xfrm>
        </p:spPr>
        <p:txBody>
          <a:bodyPr wrap="square" lIns="91440" tIns="45720" rIns="91440" bIns="45720" anchor="t"/>
          <a:p>
            <a:pPr>
              <a:buFont typeface="Arial" panose="020B0604020202020204" pitchFamily="34" charset="0"/>
            </a:pPr>
            <a:r>
              <a:rPr lang="zh-CN" altLang="en-US" sz="2800" b="1" kern="1200" dirty="0">
                <a:latin typeface="宋体" panose="02010600030101010101" pitchFamily="2" charset="-122"/>
                <a:ea typeface="+mn-ea"/>
                <a:cs typeface="+mn-cs"/>
                <a:sym typeface="Arial" panose="020B0604020202020204" pitchFamily="34" charset="0"/>
              </a:rPr>
              <a:t>§4.14  </a:t>
            </a:r>
            <a:r>
              <a:rPr lang="zh-CN" altLang="en-US" sz="2800" b="1" kern="1200" dirty="0">
                <a:latin typeface="Arial" panose="020B0604020202020204" pitchFamily="34" charset="0"/>
                <a:ea typeface="方正书宋简体" charset="-122"/>
                <a:cs typeface="+mn-cs"/>
                <a:sym typeface="Arial" panose="020B0604020202020204" pitchFamily="34" charset="0"/>
              </a:rPr>
              <a:t>反编译和文档生成器</a:t>
            </a:r>
            <a:r>
              <a:rPr lang="zh-CN" altLang="en-US" sz="2800" b="1" kern="1200" dirty="0">
                <a:latin typeface="Arial" panose="020B0604020202020204" pitchFamily="34" charset="0"/>
                <a:ea typeface="+mn-ea"/>
                <a:cs typeface="+mn-cs"/>
                <a:sym typeface="Arial" panose="020B0604020202020204" pitchFamily="34" charset="0"/>
              </a:rPr>
              <a:t> </a:t>
            </a:r>
            <a:endParaRPr lang="zh-CN" altLang="en-US" sz="2800" b="1" kern="1200" dirty="0">
              <a:latin typeface="宋体" panose="02010600030101010101" pitchFamily="2" charset="-122"/>
              <a:ea typeface="+mn-ea"/>
              <a:cs typeface="+mn-cs"/>
              <a:sym typeface="Arial" panose="020B0604020202020204" pitchFamily="34" charset="0"/>
            </a:endParaRPr>
          </a:p>
          <a:p>
            <a:pPr lvl="1" indent="-457200" eaLnBrk="1" hangingPunct="1">
              <a:buNone/>
            </a:pPr>
            <a:r>
              <a:rPr lang="zh-CN" altLang="en-US" b="1" dirty="0">
                <a:latin typeface="宋体" panose="02010600030101010101" pitchFamily="2" charset="-122"/>
              </a:rPr>
              <a:t>§4.14.1 </a:t>
            </a:r>
            <a:r>
              <a:rPr lang="en-US" altLang="zh-CN" b="1" dirty="0">
                <a:latin typeface="Arial" panose="020B0604020202020204" pitchFamily="34" charset="0"/>
                <a:ea typeface="方正书宋简体" charset="-122"/>
              </a:rPr>
              <a:t>javap</a:t>
            </a:r>
            <a:r>
              <a:rPr lang="zh-CN" altLang="en-US" b="1" dirty="0">
                <a:latin typeface="Arial" panose="020B0604020202020204" pitchFamily="34" charset="0"/>
                <a:ea typeface="方正书宋简体" charset="-122"/>
              </a:rPr>
              <a:t>反编译</a:t>
            </a:r>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150532" name="Text Box 3"/>
          <p:cNvSpPr txBox="1"/>
          <p:nvPr/>
        </p:nvSpPr>
        <p:spPr>
          <a:xfrm>
            <a:off x="228600" y="1371600"/>
            <a:ext cx="8751888" cy="3851275"/>
          </a:xfrm>
          <a:prstGeom prst="rect">
            <a:avLst/>
          </a:prstGeom>
          <a:noFill/>
          <a:ln w="9525">
            <a:noFill/>
          </a:ln>
        </p:spPr>
        <p:txBody>
          <a:bodyPr anchor="t">
            <a:spAutoFit/>
          </a:bodyPr>
          <a:p>
            <a:pPr indent="0" algn="just" eaLnBrk="0" hangingPunct="0">
              <a:spcBef>
                <a:spcPct val="20000"/>
              </a:spcBef>
            </a:pPr>
            <a:r>
              <a:rPr lang="zh-CN" altLang="en-US" sz="2800" dirty="0">
                <a:latin typeface="Times New Roman" panose="02020603050405020304" pitchFamily="18" charset="0"/>
                <a:ea typeface="方正书宋简体" charset="-122"/>
              </a:rPr>
              <a:t>   使用</a:t>
            </a:r>
            <a:r>
              <a:rPr lang="en-US" altLang="zh-CN" sz="2800" dirty="0">
                <a:latin typeface="宋体" panose="02010600030101010101" pitchFamily="2" charset="-122"/>
                <a:ea typeface="方正书宋简体" charset="-122"/>
              </a:rPr>
              <a:t>JDK</a:t>
            </a:r>
            <a:r>
              <a:rPr lang="zh-CN" altLang="en-US" sz="2800" dirty="0">
                <a:latin typeface="Times New Roman" panose="02020603050405020304" pitchFamily="18" charset="0"/>
                <a:ea typeface="方正书宋简体" charset="-122"/>
              </a:rPr>
              <a:t>提供的反编译器</a:t>
            </a:r>
            <a:r>
              <a:rPr lang="en-US" altLang="zh-CN" sz="2800" dirty="0">
                <a:latin typeface="宋体" panose="02010600030101010101" pitchFamily="2" charset="-122"/>
                <a:ea typeface="方正书宋简体" charset="-122"/>
              </a:rPr>
              <a:t>javap.exe</a:t>
            </a:r>
            <a:r>
              <a:rPr lang="zh-CN" altLang="en-US" sz="2800" dirty="0">
                <a:latin typeface="Times New Roman" panose="02020603050405020304" pitchFamily="18" charset="0"/>
                <a:ea typeface="方正书宋简体" charset="-122"/>
              </a:rPr>
              <a:t>可以将字节码反编译为源码，查看源码类中的</a:t>
            </a:r>
            <a:r>
              <a:rPr lang="en-US" altLang="zh-CN" sz="2800" dirty="0">
                <a:latin typeface="宋体" panose="02010600030101010101" pitchFamily="2" charset="-122"/>
                <a:ea typeface="方正书宋简体" charset="-122"/>
              </a:rPr>
              <a:t>public</a:t>
            </a:r>
            <a:r>
              <a:rPr lang="zh-CN" altLang="en-US" sz="2800" dirty="0">
                <a:latin typeface="Times New Roman" panose="02020603050405020304" pitchFamily="18" charset="0"/>
                <a:ea typeface="方正书宋简体" charset="-122"/>
              </a:rPr>
              <a:t>方法名字和</a:t>
            </a:r>
            <a:r>
              <a:rPr lang="en-US" altLang="zh-CN" sz="2800" dirty="0">
                <a:latin typeface="宋体" panose="02010600030101010101" pitchFamily="2" charset="-122"/>
                <a:ea typeface="方正书宋简体" charset="-122"/>
              </a:rPr>
              <a:t>public</a:t>
            </a:r>
            <a:r>
              <a:rPr lang="zh-CN" altLang="en-US" sz="2800" dirty="0">
                <a:latin typeface="Times New Roman" panose="02020603050405020304" pitchFamily="18" charset="0"/>
                <a:ea typeface="方正书宋简体" charset="-122"/>
              </a:rPr>
              <a:t>成员变量的名字。例如：</a:t>
            </a:r>
            <a:endParaRPr lang="zh-CN" altLang="en-US" sz="2800" dirty="0">
              <a:latin typeface="宋体" panose="02010600030101010101" pitchFamily="2" charset="-122"/>
              <a:ea typeface="方正书宋简体" charset="-122"/>
            </a:endParaRPr>
          </a:p>
          <a:p>
            <a:pPr indent="0" algn="just" eaLnBrk="0" hangingPunct="0">
              <a:spcBef>
                <a:spcPct val="20000"/>
              </a:spcBef>
            </a:pPr>
            <a:r>
              <a:rPr lang="en-US" altLang="zh-CN" sz="2800" dirty="0">
                <a:solidFill>
                  <a:srgbClr val="0000FF"/>
                </a:solidFill>
                <a:latin typeface="Arial" panose="020B0604020202020204" pitchFamily="34" charset="0"/>
              </a:rPr>
              <a:t>javap java.util.Date</a:t>
            </a:r>
            <a:endParaRPr lang="en-US" altLang="zh-CN" sz="2800" dirty="0">
              <a:solidFill>
                <a:srgbClr val="0000FF"/>
              </a:solidFill>
              <a:latin typeface="Arial" panose="020B0604020202020204" pitchFamily="34" charset="0"/>
            </a:endParaRPr>
          </a:p>
          <a:p>
            <a:pPr indent="0" algn="just" eaLnBrk="0" hangingPunct="0">
              <a:spcBef>
                <a:spcPct val="20000"/>
              </a:spcBef>
            </a:pPr>
            <a:r>
              <a:rPr lang="en-US" altLang="zh-CN" sz="2800" dirty="0">
                <a:latin typeface="Times New Roman" panose="02020603050405020304" pitchFamily="18" charset="0"/>
                <a:ea typeface="方正书宋简体" charset="-122"/>
              </a:rPr>
              <a:t> </a:t>
            </a:r>
            <a:r>
              <a:rPr lang="zh-CN" altLang="en-US" sz="2800" dirty="0">
                <a:latin typeface="Times New Roman" panose="02020603050405020304" pitchFamily="18" charset="0"/>
                <a:ea typeface="方正书宋简体" charset="-122"/>
              </a:rPr>
              <a:t>将列出</a:t>
            </a:r>
            <a:r>
              <a:rPr lang="en-US" altLang="zh-CN" sz="2800" dirty="0">
                <a:latin typeface="宋体" panose="02010600030101010101" pitchFamily="2" charset="-122"/>
                <a:ea typeface="方正书宋简体" charset="-122"/>
              </a:rPr>
              <a:t>Date</a:t>
            </a:r>
            <a:r>
              <a:rPr lang="zh-CN" altLang="en-US" sz="2800" dirty="0">
                <a:latin typeface="Times New Roman" panose="02020603050405020304" pitchFamily="18" charset="0"/>
                <a:ea typeface="方正书宋简体" charset="-122"/>
              </a:rPr>
              <a:t>中的</a:t>
            </a:r>
            <a:r>
              <a:rPr lang="en-US" altLang="zh-CN" sz="2800" dirty="0">
                <a:latin typeface="宋体" panose="02010600030101010101" pitchFamily="2" charset="-122"/>
                <a:ea typeface="方正书宋简体" charset="-122"/>
              </a:rPr>
              <a:t>public</a:t>
            </a:r>
            <a:r>
              <a:rPr lang="zh-CN" altLang="en-US" sz="2800" dirty="0">
                <a:latin typeface="Times New Roman" panose="02020603050405020304" pitchFamily="18" charset="0"/>
                <a:ea typeface="方正书宋简体" charset="-122"/>
              </a:rPr>
              <a:t>方法和</a:t>
            </a:r>
            <a:r>
              <a:rPr lang="en-US" altLang="zh-CN" sz="2800" dirty="0">
                <a:latin typeface="宋体" panose="02010600030101010101" pitchFamily="2" charset="-122"/>
                <a:ea typeface="方正书宋简体" charset="-122"/>
              </a:rPr>
              <a:t>public</a:t>
            </a:r>
            <a:r>
              <a:rPr lang="zh-CN" altLang="en-US" sz="2800" dirty="0">
                <a:latin typeface="Times New Roman" panose="02020603050405020304" pitchFamily="18" charset="0"/>
                <a:ea typeface="方正书宋简体" charset="-122"/>
              </a:rPr>
              <a:t>成员变量。下列命令</a:t>
            </a:r>
            <a:endParaRPr lang="zh-CN" altLang="en-US" sz="2800" dirty="0">
              <a:latin typeface="宋体" panose="02010600030101010101" pitchFamily="2" charset="-122"/>
              <a:ea typeface="方正书宋简体" charset="-122"/>
            </a:endParaRPr>
          </a:p>
          <a:p>
            <a:pPr indent="0" algn="just" eaLnBrk="0" hangingPunct="0">
              <a:spcBef>
                <a:spcPct val="20000"/>
              </a:spcBef>
            </a:pPr>
            <a:r>
              <a:rPr lang="zh-CN" altLang="en-US" sz="2800" dirty="0">
                <a:latin typeface="Times New Roman" panose="02020603050405020304" pitchFamily="18" charset="0"/>
                <a:ea typeface="方正书宋简体" charset="-122"/>
              </a:rPr>
              <a:t> </a:t>
            </a:r>
            <a:r>
              <a:rPr lang="en-US" altLang="zh-CN" sz="2800" dirty="0">
                <a:solidFill>
                  <a:srgbClr val="0000FF"/>
                </a:solidFill>
                <a:latin typeface="Arial" panose="020B0604020202020204" pitchFamily="34" charset="0"/>
              </a:rPr>
              <a:t>javap–privae javax.swing.JButton</a:t>
            </a:r>
            <a:endParaRPr lang="en-US" altLang="zh-CN" sz="2800" dirty="0">
              <a:solidFill>
                <a:srgbClr val="0000FF"/>
              </a:solidFill>
              <a:latin typeface="Arial" panose="020B0604020202020204" pitchFamily="34" charset="0"/>
            </a:endParaRPr>
          </a:p>
          <a:p>
            <a:pPr indent="0" algn="just" eaLnBrk="0" hangingPunct="0">
              <a:spcBef>
                <a:spcPct val="20000"/>
              </a:spcBef>
            </a:pPr>
            <a:r>
              <a:rPr lang="en-US" altLang="zh-CN" sz="2800" dirty="0">
                <a:latin typeface="Times New Roman" panose="02020603050405020304" pitchFamily="18" charset="0"/>
                <a:ea typeface="方正书宋简体" charset="-122"/>
              </a:rPr>
              <a:t> </a:t>
            </a:r>
            <a:r>
              <a:rPr lang="zh-CN" altLang="en-US" sz="2800" dirty="0">
                <a:latin typeface="Times New Roman" panose="02020603050405020304" pitchFamily="18" charset="0"/>
                <a:ea typeface="方正书宋简体" charset="-122"/>
              </a:rPr>
              <a:t>将列出</a:t>
            </a:r>
            <a:r>
              <a:rPr lang="en-US" altLang="zh-CN" sz="2800" dirty="0">
                <a:latin typeface="宋体" panose="02010600030101010101" pitchFamily="2" charset="-122"/>
                <a:ea typeface="方正书宋简体" charset="-122"/>
              </a:rPr>
              <a:t>JButton</a:t>
            </a:r>
            <a:r>
              <a:rPr lang="zh-CN" altLang="en-US" sz="2800" dirty="0">
                <a:latin typeface="Times New Roman" panose="02020603050405020304" pitchFamily="18" charset="0"/>
                <a:ea typeface="方正书宋简体" charset="-122"/>
              </a:rPr>
              <a:t>中的全部方法和成员变量。</a:t>
            </a:r>
            <a:r>
              <a:rPr lang="zh-CN" altLang="en-US" sz="28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51554"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51555" name="Rectangle 2"/>
          <p:cNvSpPr>
            <a:spLocks noGrp="1"/>
          </p:cNvSpPr>
          <p:nvPr>
            <p:ph type="subTitle" idx="1"/>
          </p:nvPr>
        </p:nvSpPr>
        <p:spPr>
          <a:xfrm>
            <a:off x="228600" y="228600"/>
            <a:ext cx="7315200" cy="457200"/>
          </a:xfrm>
        </p:spPr>
        <p:txBody>
          <a:bodyPr wrap="square" lIns="91440" tIns="45720" rIns="91440" bIns="45720" anchor="t"/>
          <a:p>
            <a:pPr lvl="1" indent="-457200" eaLnBrk="1" hangingPunct="1">
              <a:buNone/>
            </a:pPr>
            <a:r>
              <a:rPr lang="zh-CN" altLang="en-US" b="1" dirty="0">
                <a:latin typeface="Arial" panose="020B0604020202020204" pitchFamily="34" charset="0"/>
              </a:rPr>
              <a:t>§4.14.2    </a:t>
            </a:r>
            <a:r>
              <a:rPr lang="en-US" altLang="zh-CN" b="1" dirty="0">
                <a:latin typeface="宋体" panose="02010600030101010101" pitchFamily="2" charset="-122"/>
                <a:ea typeface="方正书宋简体" charset="-122"/>
              </a:rPr>
              <a:t>javadoc</a:t>
            </a:r>
            <a:r>
              <a:rPr lang="zh-CN" altLang="en-US" b="1" dirty="0">
                <a:latin typeface="Arial" panose="020B0604020202020204" pitchFamily="34" charset="0"/>
                <a:ea typeface="方正书宋简体" charset="-122"/>
              </a:rPr>
              <a:t>制作文档</a:t>
            </a:r>
            <a:r>
              <a:rPr lang="zh-CN" altLang="en-US" b="1" dirty="0">
                <a:latin typeface="宋体" panose="02010600030101010101" pitchFamily="2" charset="-122"/>
              </a:rPr>
              <a:t> </a:t>
            </a:r>
            <a:endParaRPr lang="zh-CN" altLang="en-US" b="1" dirty="0">
              <a:latin typeface="宋体" panose="02010600030101010101" pitchFamily="2" charset="-122"/>
            </a:endParaRPr>
          </a:p>
        </p:txBody>
      </p:sp>
      <p:sp>
        <p:nvSpPr>
          <p:cNvPr id="151556" name="Text Box 3"/>
          <p:cNvSpPr txBox="1"/>
          <p:nvPr/>
        </p:nvSpPr>
        <p:spPr>
          <a:xfrm>
            <a:off x="214313" y="812800"/>
            <a:ext cx="8747125" cy="5392738"/>
          </a:xfrm>
          <a:prstGeom prst="rect">
            <a:avLst/>
          </a:prstGeom>
          <a:noFill/>
          <a:ln w="9525">
            <a:noFill/>
          </a:ln>
        </p:spPr>
        <p:txBody>
          <a:bodyPr anchor="t">
            <a:spAutoFit/>
          </a:bodyPr>
          <a:p>
            <a:pPr indent="0" algn="just"/>
            <a:r>
              <a:rPr lang="zh-CN" altLang="en-US" sz="3200" b="1" dirty="0">
                <a:latin typeface="Times New Roman" panose="02020603050405020304" pitchFamily="18" charset="0"/>
                <a:ea typeface="方正书宋简体" charset="-122"/>
              </a:rPr>
              <a:t>     使用</a:t>
            </a:r>
            <a:r>
              <a:rPr lang="en-US" altLang="zh-CN" sz="3200" b="1" dirty="0">
                <a:latin typeface="Times New Roman" panose="02020603050405020304" pitchFamily="18" charset="0"/>
                <a:ea typeface="方正书宋简体" charset="-122"/>
              </a:rPr>
              <a:t>JDK</a:t>
            </a:r>
            <a:r>
              <a:rPr lang="zh-CN" altLang="en-US" sz="3200" b="1" dirty="0">
                <a:latin typeface="Times New Roman" panose="02020603050405020304" pitchFamily="18" charset="0"/>
                <a:ea typeface="方正书宋简体" charset="-122"/>
              </a:rPr>
              <a:t>提供的</a:t>
            </a:r>
            <a:r>
              <a:rPr lang="en-US" altLang="zh-CN" sz="3200" b="1" dirty="0">
                <a:latin typeface="Times New Roman" panose="02020603050405020304" pitchFamily="18" charset="0"/>
                <a:ea typeface="方正书宋简体" charset="-122"/>
              </a:rPr>
              <a:t>javadoc.exe</a:t>
            </a:r>
            <a:r>
              <a:rPr lang="zh-CN" altLang="en-US" sz="3200" b="1" dirty="0">
                <a:latin typeface="Times New Roman" panose="02020603050405020304" pitchFamily="18" charset="0"/>
                <a:ea typeface="方正书宋简体" charset="-122"/>
              </a:rPr>
              <a:t>可以制做源文件的</a:t>
            </a:r>
            <a:r>
              <a:rPr lang="en-US" altLang="zh-CN" sz="3200" b="1" dirty="0">
                <a:latin typeface="Times New Roman" panose="02020603050405020304" pitchFamily="18" charset="0"/>
                <a:ea typeface="方正书宋简体" charset="-122"/>
              </a:rPr>
              <a:t>html</a:t>
            </a:r>
            <a:r>
              <a:rPr lang="zh-CN" altLang="en-US" sz="3200" b="1" dirty="0">
                <a:latin typeface="Times New Roman" panose="02020603050405020304" pitchFamily="18" charset="0"/>
                <a:ea typeface="方正书宋简体" charset="-122"/>
              </a:rPr>
              <a:t>格式文档。</a:t>
            </a:r>
            <a:endParaRPr lang="zh-CN" altLang="en-US" sz="3200" b="1" dirty="0">
              <a:latin typeface="Times New Roman" panose="02020603050405020304" pitchFamily="18" charset="0"/>
              <a:ea typeface="方正书宋简体" charset="-122"/>
            </a:endParaRPr>
          </a:p>
          <a:p>
            <a:pPr indent="0" algn="just"/>
            <a:r>
              <a:rPr lang="zh-CN" altLang="en-US" sz="3200" b="1" dirty="0">
                <a:latin typeface="Times New Roman" panose="02020603050405020304" pitchFamily="18" charset="0"/>
                <a:ea typeface="方正书宋简体" charset="-122"/>
              </a:rPr>
              <a:t>    假设</a:t>
            </a:r>
            <a:r>
              <a:rPr lang="en-US" altLang="zh-CN" sz="3200" b="1" dirty="0">
                <a:latin typeface="Times New Roman" panose="02020603050405020304" pitchFamily="18" charset="0"/>
                <a:ea typeface="方正书宋简体" charset="-122"/>
              </a:rPr>
              <a:t>D：\test</a:t>
            </a:r>
            <a:r>
              <a:rPr lang="zh-CN" altLang="en-US" sz="3200" b="1" dirty="0">
                <a:latin typeface="Times New Roman" panose="02020603050405020304" pitchFamily="18" charset="0"/>
                <a:ea typeface="方正书宋简体" charset="-122"/>
              </a:rPr>
              <a:t>有源文件</a:t>
            </a:r>
            <a:r>
              <a:rPr lang="en-US" altLang="zh-CN" sz="3200" b="1" dirty="0">
                <a:latin typeface="Times New Roman" panose="02020603050405020304" pitchFamily="18" charset="0"/>
                <a:ea typeface="方正书宋简体" charset="-122"/>
              </a:rPr>
              <a:t>Example.java，</a:t>
            </a:r>
            <a:r>
              <a:rPr lang="zh-CN" altLang="en-US" sz="3200" b="1" dirty="0">
                <a:latin typeface="Times New Roman" panose="02020603050405020304" pitchFamily="18" charset="0"/>
                <a:ea typeface="方正书宋简体" charset="-122"/>
              </a:rPr>
              <a:t>用</a:t>
            </a:r>
            <a:r>
              <a:rPr lang="en-US" altLang="zh-CN" sz="3200" b="1" dirty="0">
                <a:latin typeface="Times New Roman" panose="02020603050405020304" pitchFamily="18" charset="0"/>
                <a:ea typeface="方正书宋简体" charset="-122"/>
              </a:rPr>
              <a:t>javadoc</a:t>
            </a:r>
            <a:r>
              <a:rPr lang="zh-CN" altLang="en-US" sz="3200" b="1" dirty="0">
                <a:latin typeface="Times New Roman" panose="02020603050405020304" pitchFamily="18" charset="0"/>
                <a:ea typeface="方正书宋简体" charset="-122"/>
              </a:rPr>
              <a:t>生成</a:t>
            </a:r>
            <a:r>
              <a:rPr lang="en-US" altLang="zh-CN" sz="3200" b="1" dirty="0">
                <a:latin typeface="Times New Roman" panose="02020603050405020304" pitchFamily="18" charset="0"/>
                <a:ea typeface="方正书宋简体" charset="-122"/>
              </a:rPr>
              <a:t>Example.java</a:t>
            </a:r>
            <a:r>
              <a:rPr lang="zh-CN" altLang="en-US" sz="3200" b="1" dirty="0">
                <a:latin typeface="Times New Roman" panose="02020603050405020304" pitchFamily="18" charset="0"/>
                <a:ea typeface="方正书宋简体" charset="-122"/>
              </a:rPr>
              <a:t>的</a:t>
            </a:r>
            <a:r>
              <a:rPr lang="en-US" altLang="zh-CN" sz="3200" b="1" dirty="0">
                <a:latin typeface="Times New Roman" panose="02020603050405020304" pitchFamily="18" charset="0"/>
                <a:ea typeface="方正书宋简体" charset="-122"/>
              </a:rPr>
              <a:t>html</a:t>
            </a:r>
            <a:r>
              <a:rPr lang="zh-CN" altLang="en-US" sz="3200" b="1" dirty="0">
                <a:latin typeface="Times New Roman" panose="02020603050405020304" pitchFamily="18" charset="0"/>
                <a:ea typeface="方正书宋简体" charset="-122"/>
              </a:rPr>
              <a:t>格式文挡：</a:t>
            </a:r>
            <a:endParaRPr lang="zh-CN" altLang="en-US" sz="3200" b="1" dirty="0">
              <a:latin typeface="Times New Roman" panose="02020603050405020304" pitchFamily="18" charset="0"/>
              <a:ea typeface="方正书宋简体" charset="-122"/>
            </a:endParaRPr>
          </a:p>
          <a:p>
            <a:pPr indent="0" algn="just"/>
            <a:r>
              <a:rPr lang="en-US" altLang="zh-CN" sz="3200" b="1" dirty="0">
                <a:latin typeface="Courier New" panose="02070309020205020404" pitchFamily="49" charset="0"/>
              </a:rPr>
              <a:t>  </a:t>
            </a:r>
            <a:r>
              <a:rPr lang="en-US" altLang="zh-CN" sz="2800" b="1" dirty="0">
                <a:solidFill>
                  <a:srgbClr val="0000FF"/>
                </a:solidFill>
                <a:latin typeface="Courier New" panose="02070309020205020404" pitchFamily="49" charset="0"/>
              </a:rPr>
              <a:t>javadoc Example.java</a:t>
            </a:r>
            <a:endParaRPr lang="en-US" altLang="zh-CN" sz="2800" b="1" dirty="0">
              <a:solidFill>
                <a:srgbClr val="0000FF"/>
              </a:solidFill>
              <a:latin typeface="Courier New" panose="02070309020205020404" pitchFamily="49" charset="0"/>
            </a:endParaRPr>
          </a:p>
          <a:p>
            <a:pPr indent="0" algn="just"/>
            <a:r>
              <a:rPr lang="en-US" altLang="zh-CN" sz="3200" b="1" dirty="0">
                <a:latin typeface="Times New Roman" panose="02020603050405020304" pitchFamily="18" charset="0"/>
                <a:ea typeface="方正书宋简体" charset="-122"/>
              </a:rPr>
              <a:t>   </a:t>
            </a:r>
            <a:r>
              <a:rPr lang="zh-CN" altLang="en-US" sz="3200" b="1" dirty="0">
                <a:latin typeface="Times New Roman" panose="02020603050405020304" pitchFamily="18" charset="0"/>
                <a:ea typeface="方正书宋简体" charset="-122"/>
              </a:rPr>
              <a:t>这时在文件夹</a:t>
            </a:r>
            <a:r>
              <a:rPr lang="en-US" altLang="zh-CN" sz="3200" b="1" dirty="0">
                <a:latin typeface="Times New Roman" panose="02020603050405020304" pitchFamily="18" charset="0"/>
                <a:ea typeface="方正书宋简体" charset="-122"/>
              </a:rPr>
              <a:t>test</a:t>
            </a:r>
            <a:r>
              <a:rPr lang="zh-CN" altLang="en-US" sz="3200" b="1" dirty="0">
                <a:latin typeface="Times New Roman" panose="02020603050405020304" pitchFamily="18" charset="0"/>
                <a:ea typeface="方正书宋简体" charset="-122"/>
              </a:rPr>
              <a:t>中将生成若干个</a:t>
            </a:r>
            <a:r>
              <a:rPr lang="en-US" altLang="zh-CN" sz="3200" b="1" dirty="0">
                <a:latin typeface="Times New Roman" panose="02020603050405020304" pitchFamily="18" charset="0"/>
                <a:ea typeface="方正书宋简体" charset="-122"/>
              </a:rPr>
              <a:t>html</a:t>
            </a:r>
            <a:r>
              <a:rPr lang="zh-CN" altLang="en-US" sz="3200" b="1" dirty="0">
                <a:latin typeface="Times New Roman" panose="02020603050405020304" pitchFamily="18" charset="0"/>
                <a:ea typeface="方正书宋简体" charset="-122"/>
              </a:rPr>
              <a:t>文挡，查看这些文档可以知道源文件中类的组成结构，如类中的方法和成员变量。</a:t>
            </a:r>
            <a:endParaRPr lang="zh-CN" altLang="en-US" sz="3200" b="1" dirty="0">
              <a:latin typeface="Times New Roman" panose="02020603050405020304" pitchFamily="18" charset="0"/>
              <a:ea typeface="方正书宋简体" charset="-122"/>
            </a:endParaRPr>
          </a:p>
          <a:p>
            <a:pPr indent="0" algn="just"/>
            <a:r>
              <a:rPr lang="zh-CN" altLang="en-US" sz="3200" b="1" dirty="0">
                <a:latin typeface="Times New Roman" panose="02020603050405020304" pitchFamily="18" charset="0"/>
                <a:ea typeface="方正书宋简体" charset="-122"/>
              </a:rPr>
              <a:t>   使用</a:t>
            </a:r>
            <a:r>
              <a:rPr lang="en-US" altLang="zh-CN" sz="3200" b="1" dirty="0">
                <a:latin typeface="Times New Roman" panose="02020603050405020304" pitchFamily="18" charset="0"/>
                <a:ea typeface="方正书宋简体" charset="-122"/>
              </a:rPr>
              <a:t>javadoc</a:t>
            </a:r>
            <a:r>
              <a:rPr lang="zh-CN" altLang="en-US" sz="3200" b="1" dirty="0">
                <a:latin typeface="Times New Roman" panose="02020603050405020304" pitchFamily="18" charset="0"/>
                <a:ea typeface="方正书宋简体" charset="-122"/>
              </a:rPr>
              <a:t>时，也可以使用参数-</a:t>
            </a:r>
            <a:r>
              <a:rPr lang="en-US" altLang="zh-CN" sz="3200" b="1" dirty="0">
                <a:latin typeface="Times New Roman" panose="02020603050405020304" pitchFamily="18" charset="0"/>
                <a:ea typeface="方正书宋简体" charset="-122"/>
              </a:rPr>
              <a:t>d</a:t>
            </a:r>
            <a:r>
              <a:rPr lang="zh-CN" altLang="en-US" sz="3200" b="1" dirty="0">
                <a:latin typeface="Times New Roman" panose="02020603050405020304" pitchFamily="18" charset="0"/>
                <a:ea typeface="方正书宋简体" charset="-122"/>
              </a:rPr>
              <a:t>指定生成文挡所在的目录。例如：</a:t>
            </a:r>
            <a:endParaRPr lang="zh-CN" altLang="en-US" sz="3200" b="1" dirty="0">
              <a:latin typeface="Times New Roman" panose="02020603050405020304" pitchFamily="18" charset="0"/>
              <a:ea typeface="方正书宋简体" charset="-122"/>
            </a:endParaRPr>
          </a:p>
          <a:p>
            <a:pPr indent="0" algn="just"/>
            <a:r>
              <a:rPr lang="en-US" altLang="zh-CN" sz="2800" b="1" dirty="0">
                <a:solidFill>
                  <a:srgbClr val="0000FF"/>
                </a:solidFill>
                <a:latin typeface="Courier New" panose="02070309020205020404" pitchFamily="49" charset="0"/>
              </a:rPr>
              <a:t> javadoc  </a:t>
            </a:r>
            <a:r>
              <a:rPr lang="en-US" altLang="zh-CN" sz="2800" b="1" dirty="0">
                <a:solidFill>
                  <a:srgbClr val="0000FF"/>
                </a:solidFill>
                <a:latin typeface="Times New Roman" panose="02020603050405020304" pitchFamily="18" charset="0"/>
              </a:rPr>
              <a:t>–</a:t>
            </a:r>
            <a:r>
              <a:rPr lang="en-US" altLang="zh-CN" sz="2800" b="1" dirty="0">
                <a:solidFill>
                  <a:srgbClr val="0000FF"/>
                </a:solidFill>
                <a:latin typeface="Courier New" panose="02070309020205020404" pitchFamily="49" charset="0"/>
              </a:rPr>
              <a:t>d  C:\document  Example.java </a:t>
            </a:r>
            <a:endParaRPr lang="zh-CN" altLang="en-US" sz="2800" b="1" dirty="0">
              <a:solidFill>
                <a:srgbClr val="0000FF"/>
              </a:solidFill>
              <a:latin typeface="Courier New" panose="02070309020205020404" pitchFamily="49" charset="0"/>
              <a:ea typeface="Courier New" panose="02070309020205020404" pitchFamily="49" charset="0"/>
            </a:endParaRP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1026"/>
          <p:cNvSpPr>
            <a:spLocks noGrp="1"/>
          </p:cNvSpPr>
          <p:nvPr>
            <p:ph type="subTitle" idx="1"/>
          </p:nvPr>
        </p:nvSpPr>
        <p:spPr>
          <a:xfrm>
            <a:off x="923925" y="228600"/>
            <a:ext cx="7467600" cy="457200"/>
          </a:xfrm>
        </p:spPr>
        <p:txBody>
          <a:bodyPr wrap="square" lIns="91440" tIns="45720" rIns="91440" bIns="45720" anchor="t"/>
          <a:p>
            <a:pPr lvl="1" indent="-457200" algn="ctr" eaLnBrk="1" hangingPunct="1">
              <a:buNone/>
            </a:pPr>
            <a:r>
              <a:rPr lang="zh-CN" altLang="en-US" b="1" dirty="0">
                <a:solidFill>
                  <a:srgbClr val="FF0000"/>
                </a:solidFill>
                <a:latin typeface="Arial" panose="020B0604020202020204" pitchFamily="34" charset="0"/>
                <a:ea typeface="宋体" panose="02010600030101010101" pitchFamily="2" charset="-122"/>
              </a:rPr>
              <a:t>函数嵌套调用</a:t>
            </a:r>
            <a:endParaRPr lang="zh-CN" altLang="en-US" b="1" dirty="0">
              <a:solidFill>
                <a:srgbClr val="FF0000"/>
              </a:solidFill>
              <a:latin typeface="Arial" panose="020B0604020202020204" pitchFamily="34" charset="0"/>
              <a:ea typeface="宋体" panose="02010600030101010101" pitchFamily="2" charset="-122"/>
            </a:endParaRPr>
          </a:p>
        </p:txBody>
      </p:sp>
      <p:sp>
        <p:nvSpPr>
          <p:cNvPr id="26626" name="Text Box 3"/>
          <p:cNvSpPr txBox="1"/>
          <p:nvPr/>
        </p:nvSpPr>
        <p:spPr>
          <a:xfrm>
            <a:off x="192088" y="863600"/>
            <a:ext cx="3517900" cy="2590800"/>
          </a:xfrm>
          <a:prstGeom prst="rect">
            <a:avLst/>
          </a:prstGeom>
          <a:noFill/>
          <a:ln w="12700" cap="flat" cmpd="sng">
            <a:solidFill>
              <a:srgbClr val="208EB9"/>
            </a:solidFill>
            <a:prstDash val="solid"/>
            <a:round/>
            <a:headEnd type="none" w="med" len="med"/>
            <a:tailEnd type="none" w="med" len="med"/>
          </a:ln>
        </p:spPr>
        <p:txBody>
          <a:bodyPr wrap="square" anchor="t">
            <a:spAutoFit/>
          </a:bodyPr>
          <a:p>
            <a:pPr indent="0">
              <a:spcBef>
                <a:spcPct val="20000"/>
              </a:spcBef>
            </a:pPr>
            <a:r>
              <a:rPr lang="en-US" altLang="zh-CN" sz="2000" b="1" dirty="0">
                <a:latin typeface="宋体" panose="02010600030101010101" pitchFamily="2" charset="-122"/>
              </a:rPr>
              <a:t>class A{</a:t>
            </a:r>
            <a:endParaRPr lang="en-US" altLang="zh-CN" sz="2000" b="1" dirty="0">
              <a:latin typeface="宋体" panose="02010600030101010101" pitchFamily="2" charset="-122"/>
            </a:endParaRPr>
          </a:p>
          <a:p>
            <a:pPr indent="0">
              <a:spcBef>
                <a:spcPct val="20000"/>
              </a:spcBef>
            </a:pPr>
            <a:r>
              <a:rPr lang="en-US" altLang="zh-CN" sz="2000" b="1" dirty="0">
                <a:latin typeface="宋体" panose="02010600030101010101" pitchFamily="2" charset="-122"/>
              </a:rPr>
              <a:t>   int x;</a:t>
            </a:r>
            <a:endParaRPr lang="en-US" altLang="zh-CN" sz="2000" b="1" dirty="0">
              <a:latin typeface="宋体" panose="02010600030101010101" pitchFamily="2" charset="-122"/>
            </a:endParaRPr>
          </a:p>
          <a:p>
            <a:pPr indent="0">
              <a:spcBef>
                <a:spcPct val="20000"/>
              </a:spcBef>
            </a:pPr>
            <a:r>
              <a:rPr lang="en-US" altLang="zh-CN" sz="2000" b="1" dirty="0">
                <a:latin typeface="宋体" panose="02010600030101010101" pitchFamily="2" charset="-122"/>
              </a:rPr>
              <a:t>   int getX(){return x;}</a:t>
            </a:r>
            <a:endParaRPr lang="en-US" altLang="zh-CN" sz="2000" b="1" dirty="0">
              <a:latin typeface="宋体" panose="02010600030101010101" pitchFamily="2" charset="-122"/>
            </a:endParaRPr>
          </a:p>
          <a:p>
            <a:pPr indent="0">
              <a:spcBef>
                <a:spcPct val="20000"/>
              </a:spcBef>
            </a:pPr>
            <a:r>
              <a:rPr lang="en-US" altLang="zh-CN" sz="2000" b="1" dirty="0">
                <a:latin typeface="宋体" panose="02010600030101010101" pitchFamily="2" charset="-122"/>
              </a:rPr>
              <a:t>   void setX(int x){</a:t>
            </a:r>
            <a:endParaRPr lang="en-US" altLang="zh-CN" sz="2000" b="1" dirty="0">
              <a:latin typeface="宋体" panose="02010600030101010101" pitchFamily="2" charset="-122"/>
            </a:endParaRPr>
          </a:p>
          <a:p>
            <a:pPr indent="0">
              <a:spcBef>
                <a:spcPct val="20000"/>
              </a:spcBef>
            </a:pPr>
            <a:r>
              <a:rPr lang="en-US" altLang="zh-CN" sz="2000" b="1" dirty="0">
                <a:latin typeface="宋体" panose="02010600030101010101" pitchFamily="2" charset="-122"/>
              </a:rPr>
              <a:t>	this.x = x;</a:t>
            </a:r>
            <a:endParaRPr lang="en-US" altLang="zh-CN" sz="2000" b="1" dirty="0">
              <a:latin typeface="宋体" panose="02010600030101010101" pitchFamily="2" charset="-122"/>
            </a:endParaRPr>
          </a:p>
          <a:p>
            <a:pPr indent="0">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0">
              <a:spcBef>
                <a:spcPct val="20000"/>
              </a:spcBef>
            </a:pPr>
            <a:r>
              <a:rPr lang="en-US" altLang="zh-CN" sz="2000" b="1" dirty="0">
                <a:latin typeface="宋体" panose="02010600030101010101" pitchFamily="2" charset="-122"/>
              </a:rPr>
              <a:t>}</a:t>
            </a:r>
            <a:r>
              <a:rPr lang="zh-CN" altLang="en-US" sz="2000" b="1" dirty="0">
                <a:latin typeface="宋体" panose="02010600030101010101" pitchFamily="2" charset="-122"/>
                <a:ea typeface="宋体" panose="02010600030101010101" pitchFamily="2" charset="-122"/>
              </a:rPr>
              <a:t>   </a:t>
            </a:r>
            <a:endParaRPr lang="en-US" altLang="zh-CN" sz="2000" b="1" dirty="0">
              <a:solidFill>
                <a:srgbClr val="0000FF"/>
              </a:solidFill>
              <a:latin typeface="仿宋_GB2312" pitchFamily="49" charset="-122"/>
              <a:ea typeface="仿宋_GB2312" pitchFamily="49" charset="-122"/>
            </a:endParaRPr>
          </a:p>
        </p:txBody>
      </p:sp>
      <p:sp>
        <p:nvSpPr>
          <p:cNvPr id="26627" name="Text Box 3"/>
          <p:cNvSpPr txBox="1"/>
          <p:nvPr/>
        </p:nvSpPr>
        <p:spPr>
          <a:xfrm>
            <a:off x="3709988" y="3860800"/>
            <a:ext cx="5640387" cy="2668588"/>
          </a:xfrm>
          <a:prstGeom prst="rect">
            <a:avLst/>
          </a:prstGeom>
          <a:noFill/>
          <a:ln w="9525" cap="flat" cmpd="sng">
            <a:solidFill>
              <a:schemeClr val="accent1"/>
            </a:solidFill>
            <a:prstDash val="solid"/>
            <a:round/>
            <a:headEnd type="none" w="med" len="med"/>
            <a:tailEnd type="none" w="med" len="med"/>
          </a:ln>
        </p:spPr>
        <p:txBody>
          <a:bodyPr wrap="square" anchor="t">
            <a:spAutoFit/>
          </a:bodyPr>
          <a:p>
            <a:pPr indent="0">
              <a:spcBef>
                <a:spcPct val="20000"/>
              </a:spcBef>
            </a:pPr>
            <a:r>
              <a:rPr lang="en-US" altLang="zh-CN" sz="1800" b="1" dirty="0">
                <a:latin typeface="宋体" panose="02010600030101010101" pitchFamily="2" charset="-122"/>
              </a:rPr>
              <a:t>class Program{</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   public static void main(String[] args){</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       A a1 = new A();</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       </a:t>
            </a:r>
            <a:r>
              <a:rPr lang="en-US" altLang="zh-CN" sz="1800" b="1" dirty="0">
                <a:solidFill>
                  <a:srgbClr val="FF0000"/>
                </a:solidFill>
                <a:latin typeface="宋体" panose="02010600030101010101" pitchFamily="2" charset="-122"/>
              </a:rPr>
              <a:t>a1.setX(System.Math.abs(-100)); </a:t>
            </a:r>
            <a:endParaRPr lang="en-US" altLang="zh-CN" sz="1800" b="1" dirty="0">
              <a:solidFill>
                <a:srgbClr val="FF0000"/>
              </a:solidFill>
              <a:latin typeface="宋体" panose="02010600030101010101" pitchFamily="2" charset="-122"/>
            </a:endParaRPr>
          </a:p>
          <a:p>
            <a:pPr indent="0">
              <a:spcBef>
                <a:spcPct val="20000"/>
              </a:spcBef>
            </a:pPr>
            <a:r>
              <a:rPr lang="en-US" altLang="zh-CN" sz="1800" b="1" dirty="0">
                <a:latin typeface="宋体" panose="02010600030101010101" pitchFamily="2" charset="-122"/>
              </a:rPr>
              <a:t>       a1.getX(a1.setX(-102)); //</a:t>
            </a:r>
            <a:r>
              <a:rPr lang="zh-CN" altLang="en-US" sz="1800" b="1" dirty="0">
                <a:latin typeface="宋体" panose="02010600030101010101" pitchFamily="2" charset="-122"/>
                <a:ea typeface="宋体" panose="02010600030101010101" pitchFamily="2" charset="-122"/>
              </a:rPr>
              <a:t>错误</a:t>
            </a:r>
            <a:r>
              <a:rPr lang="en-US" altLang="zh-CN" sz="1800" b="1" dirty="0">
                <a:latin typeface="宋体" panose="02010600030101010101" pitchFamily="2" charset="-122"/>
              </a:rPr>
              <a:t>                  </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       System.out.println(a1.getX());</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   }</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a:t>
            </a:r>
            <a:r>
              <a:rPr lang="zh-CN" altLang="en-US" sz="1800" b="1" dirty="0">
                <a:latin typeface="宋体" panose="02010600030101010101" pitchFamily="2" charset="-122"/>
                <a:ea typeface="宋体" panose="02010600030101010101" pitchFamily="2" charset="-122"/>
              </a:rPr>
              <a:t>   </a:t>
            </a:r>
            <a:endParaRPr lang="en-US" altLang="zh-CN" sz="1800" b="1" dirty="0">
              <a:solidFill>
                <a:srgbClr val="0000FF"/>
              </a:solidFill>
              <a:latin typeface="仿宋_GB2312" pitchFamily="49" charset="-122"/>
              <a:ea typeface="仿宋_GB2312" pitchFamily="49" charset="-122"/>
            </a:endParaRPr>
          </a:p>
        </p:txBody>
      </p:sp>
      <p:sp>
        <p:nvSpPr>
          <p:cNvPr id="26628" name="Text Box 3"/>
          <p:cNvSpPr txBox="1"/>
          <p:nvPr/>
        </p:nvSpPr>
        <p:spPr>
          <a:xfrm>
            <a:off x="3709988" y="863600"/>
            <a:ext cx="5640387" cy="2997200"/>
          </a:xfrm>
          <a:prstGeom prst="rect">
            <a:avLst/>
          </a:prstGeom>
          <a:noFill/>
          <a:ln w="9525" cap="flat" cmpd="sng">
            <a:solidFill>
              <a:schemeClr val="accent1"/>
            </a:solidFill>
            <a:prstDash val="solid"/>
            <a:round/>
            <a:headEnd type="none" w="med" len="med"/>
            <a:tailEnd type="none" w="med" len="med"/>
          </a:ln>
        </p:spPr>
        <p:txBody>
          <a:bodyPr wrap="square" anchor="t">
            <a:spAutoFit/>
          </a:bodyPr>
          <a:p>
            <a:pPr indent="0">
              <a:spcBef>
                <a:spcPct val="20000"/>
              </a:spcBef>
            </a:pPr>
            <a:r>
              <a:rPr lang="en-US" altLang="zh-CN" sz="1800" b="1" dirty="0">
                <a:latin typeface="宋体" panose="02010600030101010101" pitchFamily="2" charset="-122"/>
              </a:rPr>
              <a:t>class Program{</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   public static void main(String[] args){</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       A a1 = new A();</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       int x = System.Math.abs(-100);</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       a1.setX(x); </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       int y = a1.getX();               </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       System.out.println(y);</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   }</a:t>
            </a:r>
            <a:endParaRPr lang="en-US" altLang="zh-CN" sz="1800" b="1" dirty="0">
              <a:latin typeface="宋体" panose="02010600030101010101" pitchFamily="2" charset="-122"/>
            </a:endParaRPr>
          </a:p>
          <a:p>
            <a:pPr indent="0">
              <a:spcBef>
                <a:spcPct val="20000"/>
              </a:spcBef>
            </a:pPr>
            <a:r>
              <a:rPr lang="en-US" altLang="zh-CN" sz="1800" b="1" dirty="0">
                <a:latin typeface="宋体" panose="02010600030101010101" pitchFamily="2" charset="-122"/>
              </a:rPr>
              <a:t>}</a:t>
            </a:r>
            <a:r>
              <a:rPr lang="zh-CN" altLang="en-US" sz="1800" b="1" dirty="0">
                <a:latin typeface="宋体" panose="02010600030101010101" pitchFamily="2" charset="-122"/>
                <a:ea typeface="宋体" panose="02010600030101010101" pitchFamily="2" charset="-122"/>
              </a:rPr>
              <a:t>   </a:t>
            </a:r>
            <a:endParaRPr lang="en-US" altLang="zh-CN" sz="1800" b="1" dirty="0">
              <a:solidFill>
                <a:srgbClr val="0000FF"/>
              </a:solidFill>
              <a:latin typeface="仿宋_GB2312" pitchFamily="49" charset="-122"/>
              <a:ea typeface="仿宋_GB2312" pitchFamily="49" charset="-122"/>
            </a:endParaRP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3316" name="Rectangle 1026"/>
          <p:cNvSpPr>
            <a:spLocks noGrp="1"/>
          </p:cNvSpPr>
          <p:nvPr>
            <p:ph type="subTitle" idx="1"/>
          </p:nvPr>
        </p:nvSpPr>
        <p:spPr>
          <a:xfrm>
            <a:off x="228600" y="228600"/>
            <a:ext cx="7467600" cy="457200"/>
          </a:xfrm>
        </p:spPr>
        <p:txBody>
          <a:bodyPr vert="horz" wrap="square" lIns="91440" tIns="45720" rIns="91440" bIns="45720" anchor="t"/>
          <a:p>
            <a:pPr lvl="1" indent="-457200" eaLnBrk="1" fontAlgn="base" hangingPunct="1">
              <a:buNone/>
            </a:pPr>
            <a:r>
              <a:rPr lang="zh-CN" altLang="en-US" b="1" strike="noStrike" noProof="1" dirty="0">
                <a:solidFill>
                  <a:schemeClr val="tx1"/>
                </a:solidFill>
                <a:effectLst>
                  <a:outerShdw blurRad="38100" dist="38100" dir="2700000">
                    <a:srgbClr val="FFFFFF"/>
                  </a:outerShdw>
                </a:effectLst>
                <a:latin typeface="Arial" panose="020B0604020202020204" pitchFamily="34" charset="0"/>
              </a:rPr>
              <a:t>§4.2.4   </a:t>
            </a:r>
            <a:r>
              <a:rPr lang="zh-CN" altLang="en-US" b="1" strike="noStrike" noProof="1" dirty="0">
                <a:solidFill>
                  <a:schemeClr val="tx1"/>
                </a:solidFill>
                <a:effectLst>
                  <a:outerShdw blurRad="38100" dist="38100" dir="2700000">
                    <a:srgbClr val="FFFFFF"/>
                  </a:outerShdw>
                </a:effectLst>
                <a:latin typeface="宋体" panose="02010600030101010101" pitchFamily="2" charset="-122"/>
              </a:rPr>
              <a:t>方法_ </a:t>
            </a:r>
            <a:r>
              <a:rPr lang="zh-CN" altLang="en-US" sz="2400" b="1" strike="noStrike" noProof="1" dirty="0">
                <a:solidFill>
                  <a:schemeClr val="tx1"/>
                </a:solidFill>
                <a:effectLst>
                  <a:outerShdw blurRad="38100" dist="38100" dir="2700000">
                    <a:srgbClr val="FFFFFF"/>
                  </a:outerShdw>
                </a:effectLst>
                <a:latin typeface="Arial" panose="020B0604020202020204" pitchFamily="34" charset="0"/>
                <a:ea typeface="方正书宋简体" charset="-122"/>
              </a:rPr>
              <a:t>3．区分成员变量和局部变量</a:t>
            </a:r>
            <a:r>
              <a:rPr lang="zh-CN" altLang="en-US" sz="2400" strike="noStrike" noProof="1" dirty="0">
                <a:latin typeface="Arial" panose="020B0604020202020204" pitchFamily="34" charset="0"/>
              </a:rPr>
              <a:t> </a:t>
            </a:r>
            <a:r>
              <a:rPr lang="zh-CN" altLang="en-US" b="1" strike="noStrike" noProof="1" dirty="0">
                <a:latin typeface="Arial" panose="020B0604020202020204" pitchFamily="34" charset="0"/>
                <a:cs typeface="Times New Roman" panose="02020603050405020304" pitchFamily="18" charset="0"/>
              </a:rPr>
              <a:t> </a:t>
            </a:r>
            <a:endParaRPr lang="zh-CN" altLang="en-US" b="1" strike="noStrike" noProof="1" dirty="0">
              <a:latin typeface="Arial" panose="020B0604020202020204" pitchFamily="34" charset="0"/>
              <a:ea typeface="Times New Roman" panose="02020603050405020304" pitchFamily="18" charset="0"/>
            </a:endParaRPr>
          </a:p>
        </p:txBody>
      </p:sp>
      <p:sp>
        <p:nvSpPr>
          <p:cNvPr id="28675" name="Text Box 1027"/>
          <p:cNvSpPr txBox="1"/>
          <p:nvPr/>
        </p:nvSpPr>
        <p:spPr>
          <a:xfrm>
            <a:off x="160338" y="914400"/>
            <a:ext cx="8864600" cy="2516505"/>
          </a:xfrm>
          <a:prstGeom prst="rect">
            <a:avLst/>
          </a:prstGeom>
          <a:noFill/>
          <a:ln w="9525">
            <a:noFill/>
          </a:ln>
        </p:spPr>
        <p:txBody>
          <a:bodyPr anchor="t">
            <a:spAutoFit/>
          </a:bodyPr>
          <a:p>
            <a:pPr indent="0" algn="just">
              <a:spcBef>
                <a:spcPct val="20000"/>
              </a:spcBef>
            </a:pPr>
            <a:r>
              <a:rPr lang="en-US" altLang="zh-CN" sz="2800" b="1" dirty="0">
                <a:latin typeface="Times New Roman" panose="02020603050405020304" pitchFamily="18" charset="0"/>
                <a:ea typeface="方正书宋简体" charset="-122"/>
              </a:rPr>
              <a:t>  </a:t>
            </a:r>
            <a:r>
              <a:rPr lang="zh-CN" altLang="en-US" sz="2800" b="1" dirty="0">
                <a:solidFill>
                  <a:srgbClr val="FF0000"/>
                </a:solidFill>
                <a:latin typeface="宋体" panose="02010600030101010101" pitchFamily="2" charset="-122"/>
                <a:sym typeface="+mn-ea"/>
              </a:rPr>
              <a:t>方法体中声明的变量和方法的参数被称作局部变量。而在类中声明（与方法并列）的变量称为成员变量。</a:t>
            </a:r>
            <a:r>
              <a:rPr lang="zh-CN" altLang="en-US" sz="2800" b="1" dirty="0">
                <a:latin typeface="Times New Roman" panose="02020603050405020304" pitchFamily="18" charset="0"/>
                <a:ea typeface="方正书宋简体" charset="-122"/>
              </a:rPr>
              <a:t>       </a:t>
            </a:r>
            <a:r>
              <a:rPr lang="zh-CN" altLang="en-US" sz="2800" b="1" dirty="0">
                <a:solidFill>
                  <a:srgbClr val="FF0000"/>
                </a:solidFill>
                <a:latin typeface="Times New Roman" panose="02020603050405020304" pitchFamily="18" charset="0"/>
                <a:ea typeface="方正书宋简体" charset="-122"/>
              </a:rPr>
              <a:t> </a:t>
            </a:r>
            <a:endParaRPr lang="zh-CN" altLang="en-US" sz="2800" b="1" dirty="0">
              <a:solidFill>
                <a:srgbClr val="FF0000"/>
              </a:solidFill>
              <a:latin typeface="Times New Roman" panose="02020603050405020304" pitchFamily="18" charset="0"/>
              <a:ea typeface="方正书宋简体" charset="-122"/>
            </a:endParaRPr>
          </a:p>
          <a:p>
            <a:pPr indent="0" algn="just">
              <a:spcBef>
                <a:spcPct val="20000"/>
              </a:spcBef>
            </a:pPr>
            <a:endParaRPr lang="zh-CN" altLang="en-US" sz="2000" b="1" dirty="0">
              <a:solidFill>
                <a:srgbClr val="FF0000"/>
              </a:solidFill>
              <a:latin typeface="Times New Roman" panose="02020603050405020304" pitchFamily="18" charset="0"/>
              <a:ea typeface="方正书宋简体" charset="-122"/>
            </a:endParaRPr>
          </a:p>
          <a:p>
            <a:pPr indent="0" algn="just">
              <a:spcBef>
                <a:spcPct val="20000"/>
              </a:spcBef>
            </a:pPr>
            <a:r>
              <a:rPr lang="zh-CN" altLang="en-US" sz="2000" b="1" dirty="0">
                <a:solidFill>
                  <a:srgbClr val="FF0000"/>
                </a:solidFill>
                <a:latin typeface="Times New Roman" panose="02020603050405020304" pitchFamily="18" charset="0"/>
                <a:ea typeface="方正书宋简体" charset="-122"/>
              </a:rPr>
              <a:t>    如果局部变量的名字与成员变量的名字相同，则成员变量被隐藏</a:t>
            </a:r>
            <a:r>
              <a:rPr lang="zh-CN" altLang="en-US" sz="2000" b="1" dirty="0">
                <a:latin typeface="Times New Roman" panose="02020603050405020304" pitchFamily="18" charset="0"/>
                <a:ea typeface="方正书宋简体" charset="-122"/>
              </a:rPr>
              <a:t>，即这个成员变量在这个方法内暂时失效。</a:t>
            </a:r>
            <a:endParaRPr lang="zh-CN" altLang="en-US" sz="2000" b="1" dirty="0">
              <a:latin typeface="Times New Roman" panose="02020603050405020304" pitchFamily="18" charset="0"/>
              <a:ea typeface="方正书宋简体" charset="-122"/>
            </a:endParaRPr>
          </a:p>
          <a:p>
            <a:pPr indent="0" algn="just">
              <a:spcBef>
                <a:spcPct val="20000"/>
              </a:spcBef>
            </a:pPr>
            <a:r>
              <a:rPr lang="zh-CN" altLang="en-US" sz="2000" b="1" dirty="0">
                <a:latin typeface="Times New Roman" panose="02020603050405020304" pitchFamily="18" charset="0"/>
                <a:ea typeface="方正书宋简体" charset="-122"/>
              </a:rPr>
              <a:t>        </a:t>
            </a:r>
            <a:r>
              <a:rPr lang="zh-CN" altLang="en-US" sz="2000" b="1" dirty="0">
                <a:solidFill>
                  <a:srgbClr val="FF0000"/>
                </a:solidFill>
                <a:latin typeface="Times New Roman" panose="02020603050405020304" pitchFamily="18" charset="0"/>
                <a:ea typeface="方正书宋简体" charset="-122"/>
              </a:rPr>
              <a:t>如果想</a:t>
            </a:r>
            <a:r>
              <a:rPr lang="zh-CN" altLang="en-US" sz="2000" b="1" dirty="0">
                <a:latin typeface="Times New Roman" panose="02020603050405020304" pitchFamily="18" charset="0"/>
                <a:ea typeface="方正书宋简体" charset="-122"/>
              </a:rPr>
              <a:t>在该方法中使用被隐藏的成员变量，</a:t>
            </a:r>
            <a:r>
              <a:rPr lang="zh-CN" altLang="en-US" sz="2000" b="1" dirty="0">
                <a:solidFill>
                  <a:srgbClr val="FF0000"/>
                </a:solidFill>
                <a:latin typeface="Times New Roman" panose="02020603050405020304" pitchFamily="18" charset="0"/>
                <a:ea typeface="方正书宋简体" charset="-122"/>
              </a:rPr>
              <a:t>必须</a:t>
            </a:r>
            <a:r>
              <a:rPr lang="zh-CN" altLang="en-US" sz="2000" b="1" dirty="0">
                <a:latin typeface="Times New Roman" panose="02020603050405020304" pitchFamily="18" charset="0"/>
                <a:ea typeface="方正书宋简体" charset="-122"/>
              </a:rPr>
              <a:t>使用关键字</a:t>
            </a:r>
            <a:r>
              <a:rPr lang="en-US" altLang="zh-CN" sz="2000" b="1" dirty="0">
                <a:solidFill>
                  <a:srgbClr val="FF0000"/>
                </a:solidFill>
                <a:latin typeface="Times New Roman" panose="02020603050405020304" pitchFamily="18" charset="0"/>
                <a:ea typeface="方正书宋简体" charset="-122"/>
              </a:rPr>
              <a:t>this</a:t>
            </a:r>
            <a:r>
              <a:rPr lang="en-US" altLang="zh-CN" sz="2000" b="1" dirty="0">
                <a:latin typeface="Times New Roman" panose="02020603050405020304" pitchFamily="18" charset="0"/>
                <a:ea typeface="方正书宋简体" charset="-122"/>
              </a:rPr>
              <a:t> </a:t>
            </a:r>
            <a:r>
              <a:rPr lang="zh-CN" altLang="en-US" sz="20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 </a:t>
            </a:r>
            <a:endParaRPr lang="en-US" altLang="zh-CN" sz="2800" b="1" dirty="0">
              <a:latin typeface="宋体" panose="02010600030101010101" pitchFamily="2" charset="-122"/>
            </a:endParaRPr>
          </a:p>
        </p:txBody>
      </p:sp>
      <p:sp>
        <p:nvSpPr>
          <p:cNvPr id="28676" name="Text Box 1027"/>
          <p:cNvSpPr txBox="1"/>
          <p:nvPr/>
        </p:nvSpPr>
        <p:spPr>
          <a:xfrm>
            <a:off x="228600" y="3502343"/>
            <a:ext cx="8864600" cy="3089275"/>
          </a:xfrm>
          <a:prstGeom prst="rect">
            <a:avLst/>
          </a:prstGeom>
          <a:noFill/>
          <a:ln w="9525">
            <a:noFill/>
          </a:ln>
        </p:spPr>
        <p:txBody>
          <a:bodyPr anchor="t">
            <a:spAutoFit/>
          </a:bodyPr>
          <a:p>
            <a:pPr indent="0" algn="just">
              <a:spcBef>
                <a:spcPct val="20000"/>
              </a:spcBef>
            </a:pPr>
            <a:r>
              <a:rPr lang="en-US" altLang="en-US" b="1" dirty="0">
                <a:solidFill>
                  <a:srgbClr val="595959"/>
                </a:solidFill>
                <a:latin typeface="Times New Roman" panose="02020603050405020304" pitchFamily="18" charset="0"/>
                <a:ea typeface="方正书宋简体" charset="-122"/>
              </a:rPr>
              <a:t>class A{</a:t>
            </a:r>
            <a:endParaRPr lang="en-US" altLang="en-US" b="1" dirty="0">
              <a:solidFill>
                <a:srgbClr val="595959"/>
              </a:solidFill>
              <a:latin typeface="Times New Roman" panose="02020603050405020304" pitchFamily="18" charset="0"/>
              <a:ea typeface="方正书宋简体" charset="-122"/>
            </a:endParaRPr>
          </a:p>
          <a:p>
            <a:pPr indent="0" algn="just">
              <a:spcBef>
                <a:spcPct val="20000"/>
              </a:spcBef>
            </a:pPr>
            <a:r>
              <a:rPr lang="en-US" altLang="en-US" b="1" dirty="0">
                <a:solidFill>
                  <a:srgbClr val="595959"/>
                </a:solidFill>
                <a:latin typeface="Times New Roman" panose="02020603050405020304" pitchFamily="18" charset="0"/>
                <a:ea typeface="方正书宋简体" charset="-122"/>
              </a:rPr>
              <a:t>	int x;</a:t>
            </a:r>
            <a:endParaRPr lang="en-US" altLang="en-US" b="1" dirty="0">
              <a:solidFill>
                <a:srgbClr val="595959"/>
              </a:solidFill>
              <a:latin typeface="Times New Roman" panose="02020603050405020304" pitchFamily="18" charset="0"/>
              <a:ea typeface="方正书宋简体" charset="-122"/>
            </a:endParaRPr>
          </a:p>
          <a:p>
            <a:pPr indent="0" algn="just">
              <a:spcBef>
                <a:spcPct val="20000"/>
              </a:spcBef>
            </a:pPr>
            <a:r>
              <a:rPr lang="en-US" altLang="en-US" b="1" dirty="0">
                <a:solidFill>
                  <a:srgbClr val="595959"/>
                </a:solidFill>
                <a:latin typeface="Times New Roman" panose="02020603050405020304" pitchFamily="18" charset="0"/>
                <a:ea typeface="方正书宋简体" charset="-122"/>
              </a:rPr>
              <a:t>	int add(int x,int y){</a:t>
            </a:r>
            <a:endParaRPr lang="en-US" altLang="en-US" b="1" dirty="0">
              <a:solidFill>
                <a:srgbClr val="595959"/>
              </a:solidFill>
              <a:latin typeface="Times New Roman" panose="02020603050405020304" pitchFamily="18" charset="0"/>
              <a:ea typeface="方正书宋简体" charset="-122"/>
            </a:endParaRPr>
          </a:p>
          <a:p>
            <a:pPr indent="0" algn="just">
              <a:spcBef>
                <a:spcPct val="20000"/>
              </a:spcBef>
            </a:pPr>
            <a:r>
              <a:rPr lang="en-US" altLang="en-US" b="1" dirty="0">
                <a:solidFill>
                  <a:srgbClr val="595959"/>
                </a:solidFill>
                <a:latin typeface="Times New Roman" panose="02020603050405020304" pitchFamily="18" charset="0"/>
                <a:ea typeface="方正书宋简体" charset="-122"/>
              </a:rPr>
              <a:t>		x = x + y;</a:t>
            </a:r>
            <a:endParaRPr lang="en-US" altLang="en-US" b="1" dirty="0">
              <a:solidFill>
                <a:srgbClr val="595959"/>
              </a:solidFill>
              <a:latin typeface="Times New Roman" panose="02020603050405020304" pitchFamily="18" charset="0"/>
              <a:ea typeface="方正书宋简体" charset="-122"/>
            </a:endParaRPr>
          </a:p>
          <a:p>
            <a:pPr indent="0" algn="just">
              <a:spcBef>
                <a:spcPct val="20000"/>
              </a:spcBef>
            </a:pPr>
            <a:r>
              <a:rPr lang="en-US" altLang="en-US" b="1" dirty="0">
                <a:solidFill>
                  <a:srgbClr val="595959"/>
                </a:solidFill>
                <a:latin typeface="Times New Roman" panose="02020603050405020304" pitchFamily="18" charset="0"/>
                <a:ea typeface="方正书宋简体" charset="-122"/>
              </a:rPr>
              <a:t>		return this.x + x;</a:t>
            </a:r>
            <a:endParaRPr lang="en-US" altLang="en-US" b="1" dirty="0">
              <a:solidFill>
                <a:srgbClr val="595959"/>
              </a:solidFill>
              <a:latin typeface="Times New Roman" panose="02020603050405020304" pitchFamily="18" charset="0"/>
              <a:ea typeface="方正书宋简体" charset="-122"/>
            </a:endParaRPr>
          </a:p>
          <a:p>
            <a:pPr indent="0" algn="just">
              <a:spcBef>
                <a:spcPct val="20000"/>
              </a:spcBef>
            </a:pPr>
            <a:r>
              <a:rPr lang="en-US" altLang="en-US" b="1" dirty="0">
                <a:solidFill>
                  <a:srgbClr val="595959"/>
                </a:solidFill>
                <a:latin typeface="Times New Roman" panose="02020603050405020304" pitchFamily="18" charset="0"/>
                <a:ea typeface="方正书宋简体" charset="-122"/>
              </a:rPr>
              <a:t>	}</a:t>
            </a:r>
            <a:endParaRPr lang="en-US" altLang="en-US" b="1" dirty="0">
              <a:solidFill>
                <a:srgbClr val="595959"/>
              </a:solidFill>
              <a:latin typeface="Times New Roman" panose="02020603050405020304" pitchFamily="18" charset="0"/>
              <a:ea typeface="方正书宋简体" charset="-122"/>
            </a:endParaRPr>
          </a:p>
          <a:p>
            <a:pPr indent="0" algn="just">
              <a:spcBef>
                <a:spcPct val="20000"/>
              </a:spcBef>
            </a:pPr>
            <a:r>
              <a:rPr lang="en-US" altLang="en-US" b="1" dirty="0">
                <a:solidFill>
                  <a:srgbClr val="595959"/>
                </a:solidFill>
                <a:latin typeface="Times New Roman" panose="02020603050405020304" pitchFamily="18" charset="0"/>
                <a:ea typeface="方正书宋简体" charset="-122"/>
              </a:rPr>
              <a:t>}</a:t>
            </a:r>
            <a:r>
              <a:rPr lang="zh-CN" altLang="en-US" b="1" dirty="0">
                <a:solidFill>
                  <a:srgbClr val="595959"/>
                </a:solidFill>
                <a:latin typeface="宋体" panose="02010600030101010101" pitchFamily="2" charset="-122"/>
                <a:ea typeface="宋体" panose="02010600030101010101" pitchFamily="2" charset="-122"/>
              </a:rPr>
              <a:t> </a:t>
            </a:r>
            <a:endParaRPr lang="zh-CN" altLang="en-US" b="1" dirty="0">
              <a:solidFill>
                <a:srgbClr val="595959"/>
              </a:solidFill>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29698" name="Rectangle 2"/>
          <p:cNvSpPr>
            <a:spLocks noGrp="1"/>
          </p:cNvSpPr>
          <p:nvPr>
            <p:ph type="subTitle" idx="1"/>
          </p:nvPr>
        </p:nvSpPr>
        <p:spPr>
          <a:xfrm>
            <a:off x="228600" y="228600"/>
            <a:ext cx="5181600" cy="457200"/>
          </a:xfrm>
        </p:spPr>
        <p:txBody>
          <a:bodyPr wrap="square" lIns="91440" tIns="45720" rIns="91440" bIns="45720" anchor="t"/>
          <a:p>
            <a:pPr lvl="1" indent="-457200" eaLnBrk="1" hangingPunct="1">
              <a:buNone/>
            </a:pPr>
            <a:r>
              <a:rPr lang="zh-CN" altLang="en-US" b="1" dirty="0">
                <a:solidFill>
                  <a:schemeClr val="tx1"/>
                </a:solidFill>
                <a:latin typeface="Arial" panose="020B0604020202020204" pitchFamily="34" charset="0"/>
              </a:rPr>
              <a:t>§4.2.5    </a:t>
            </a:r>
            <a:r>
              <a:rPr lang="zh-CN" altLang="en-US" b="1" dirty="0">
                <a:solidFill>
                  <a:schemeClr val="tx1"/>
                </a:solidFill>
                <a:latin typeface="宋体" panose="02010600030101010101" pitchFamily="2" charset="-122"/>
              </a:rPr>
              <a:t>需要注意的问题 </a:t>
            </a:r>
            <a:r>
              <a:rPr lang="zh-CN" altLang="en-US" b="1" dirty="0">
                <a:solidFill>
                  <a:schemeClr val="tx1"/>
                </a:solidFill>
                <a:latin typeface="Arial" panose="020B0604020202020204" pitchFamily="34" charset="0"/>
              </a:rPr>
              <a:t> </a:t>
            </a:r>
            <a:endParaRPr lang="zh-CN" altLang="en-US" b="1" dirty="0">
              <a:solidFill>
                <a:schemeClr val="tx1"/>
              </a:solidFill>
              <a:latin typeface="Arial" panose="020B0604020202020204" pitchFamily="34" charset="0"/>
              <a:ea typeface="Times New Roman" panose="02020603050405020304" pitchFamily="18" charset="0"/>
            </a:endParaRPr>
          </a:p>
        </p:txBody>
      </p:sp>
      <p:sp>
        <p:nvSpPr>
          <p:cNvPr id="29699" name="Text Box 3"/>
          <p:cNvSpPr txBox="1"/>
          <p:nvPr/>
        </p:nvSpPr>
        <p:spPr>
          <a:xfrm>
            <a:off x="52388" y="685800"/>
            <a:ext cx="8763000" cy="1749425"/>
          </a:xfrm>
          <a:prstGeom prst="rect">
            <a:avLst/>
          </a:prstGeom>
          <a:noFill/>
          <a:ln w="9525">
            <a:noFill/>
          </a:ln>
        </p:spPr>
        <p:txBody>
          <a:bodyPr anchor="t">
            <a:spAutoFit/>
          </a:bodyPr>
          <a:p>
            <a:pPr indent="0" algn="just">
              <a:spcBef>
                <a:spcPct val="20000"/>
              </a:spcBef>
            </a:pPr>
            <a:r>
              <a:rPr lang="en-US" altLang="zh-CN" sz="3200" b="1" dirty="0">
                <a:latin typeface="Times New Roman" panose="02020603050405020304" pitchFamily="18" charset="0"/>
              </a:rPr>
              <a:t>   </a:t>
            </a:r>
            <a:r>
              <a:rPr lang="en-US" altLang="zh-CN" b="1" dirty="0">
                <a:latin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rPr>
              <a:t>成员变量是定义在方法之外，类体之内的变量，但是对成员变量的操作只能放在方法中</a:t>
            </a:r>
            <a:r>
              <a:rPr lang="zh-CN" altLang="en-US" b="1" dirty="0">
                <a:latin typeface="宋体" panose="02010600030101010101" pitchFamily="2" charset="-122"/>
                <a:ea typeface="宋体" panose="02010600030101010101" pitchFamily="2" charset="-122"/>
              </a:rPr>
              <a:t>不可以在类体中有单独的赋值语句。即：</a:t>
            </a:r>
            <a:endParaRPr lang="zh-CN" altLang="en-US" b="1" dirty="0">
              <a:latin typeface="宋体" panose="02010600030101010101" pitchFamily="2" charset="-122"/>
              <a:ea typeface="宋体" panose="02010600030101010101" pitchFamily="2" charset="-122"/>
            </a:endParaRPr>
          </a:p>
          <a:p>
            <a:pPr indent="0" algn="just">
              <a:spcBef>
                <a:spcPct val="20000"/>
              </a:spcBef>
            </a:pPr>
            <a:r>
              <a:rPr lang="zh-CN" altLang="en-US" b="1" dirty="0">
                <a:latin typeface="宋体" panose="02010600030101010101" pitchFamily="2" charset="-122"/>
                <a:ea typeface="宋体" panose="02010600030101010101" pitchFamily="2" charset="-122"/>
              </a:rPr>
              <a:t>  </a:t>
            </a:r>
            <a:r>
              <a:rPr lang="zh-CN" altLang="en-US" b="1" dirty="0">
                <a:solidFill>
                  <a:srgbClr val="FF0000"/>
                </a:solidFill>
                <a:latin typeface="宋体" panose="02010600030101010101" pitchFamily="2" charset="-122"/>
                <a:ea typeface="宋体" panose="02010600030101010101" pitchFamily="2" charset="-122"/>
              </a:rPr>
              <a:t> 不可以有变量的声明和方法的定义以外的其它语句</a:t>
            </a:r>
            <a:r>
              <a:rPr lang="zh-CN" altLang="en-US" b="1" dirty="0">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Times New Roman" panose="02020603050405020304" pitchFamily="18" charset="0"/>
            </a:endParaRPr>
          </a:p>
        </p:txBody>
      </p:sp>
      <p:sp>
        <p:nvSpPr>
          <p:cNvPr id="29700" name="Text Box 3"/>
          <p:cNvSpPr txBox="1"/>
          <p:nvPr/>
        </p:nvSpPr>
        <p:spPr>
          <a:xfrm>
            <a:off x="190500" y="2724150"/>
            <a:ext cx="8763000" cy="3562350"/>
          </a:xfrm>
          <a:prstGeom prst="rect">
            <a:avLst/>
          </a:prstGeom>
          <a:noFill/>
          <a:ln w="9525">
            <a:noFill/>
          </a:ln>
        </p:spPr>
        <p:txBody>
          <a:bodyPr anchor="t">
            <a:spAutoFit/>
          </a:bodyPr>
          <a:p>
            <a:pPr indent="0" algn="just">
              <a:spcBef>
                <a:spcPct val="20000"/>
              </a:spcBef>
            </a:pPr>
            <a:r>
              <a:rPr lang="en-US" altLang="zh-CN" b="1" dirty="0">
                <a:latin typeface="宋体" panose="02010600030101010101" pitchFamily="2" charset="-122"/>
              </a:rPr>
              <a:t>class A{</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int x = 1</a:t>
            </a:r>
            <a:r>
              <a:rPr lang="zh-CN" altLang="en-US"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a:p>
            <a:pPr indent="0" algn="just">
              <a:spcBef>
                <a:spcPct val="20000"/>
              </a:spcBef>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rPr>
              <a:t>int m = 2;</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m = x + 3;       //</a:t>
            </a:r>
            <a:r>
              <a:rPr lang="zh-CN" altLang="en-US" b="1" dirty="0">
                <a:latin typeface="宋体" panose="02010600030101010101" pitchFamily="2" charset="-122"/>
                <a:ea typeface="宋体" panose="02010600030101010101" pitchFamily="2" charset="-122"/>
              </a:rPr>
              <a:t>错误</a:t>
            </a:r>
            <a:endParaRPr lang="zh-CN" altLang="en-US" b="1" dirty="0">
              <a:latin typeface="宋体" panose="02010600030101010101" pitchFamily="2" charset="-122"/>
              <a:ea typeface="宋体" panose="02010600030101010101" pitchFamily="2" charset="-122"/>
            </a:endParaRPr>
          </a:p>
          <a:p>
            <a:pPr indent="0" algn="just">
              <a:spcBef>
                <a:spcPct val="20000"/>
              </a:spcBef>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rPr>
              <a:t>int k = x + 3;   //</a:t>
            </a:r>
            <a:r>
              <a:rPr lang="zh-CN" altLang="en-US" b="1" dirty="0">
                <a:latin typeface="宋体" panose="02010600030101010101" pitchFamily="2" charset="-122"/>
                <a:ea typeface="宋体" panose="02010600030101010101" pitchFamily="2" charset="-122"/>
              </a:rPr>
              <a:t>正确</a:t>
            </a:r>
            <a:endParaRPr lang="zh-CN" altLang="en-US" b="1" dirty="0">
              <a:latin typeface="宋体" panose="02010600030101010101" pitchFamily="2" charset="-122"/>
              <a:ea typeface="宋体" panose="02010600030101010101" pitchFamily="2" charset="-122"/>
            </a:endParaRPr>
          </a:p>
          <a:p>
            <a:pPr indent="0" algn="just">
              <a:spcBef>
                <a:spcPct val="20000"/>
              </a:spcBef>
            </a:pPr>
            <a:r>
              <a:rPr lang="en-US" altLang="zh-CN" b="1" dirty="0">
                <a:latin typeface="宋体" panose="02010600030101010101" pitchFamily="2" charset="-122"/>
              </a:rPr>
              <a:t>             int add(int y){return x + y;}</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a:t>
            </a:r>
            <a:endParaRPr lang="en-US" altLang="zh-CN" b="1" dirty="0">
              <a:latin typeface="宋体" panose="02010600030101010101" pitchFamily="2" charset="-122"/>
              <a:ea typeface="Times New Roman" panose="02020603050405020304" pitchFamily="18" charset="0"/>
            </a:endParaRPr>
          </a:p>
        </p:txBody>
      </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29698" name="Rectangle 2"/>
          <p:cNvSpPr>
            <a:spLocks noGrp="1"/>
          </p:cNvSpPr>
          <p:nvPr>
            <p:ph type="subTitle" idx="1"/>
          </p:nvPr>
        </p:nvSpPr>
        <p:spPr>
          <a:xfrm>
            <a:off x="228600" y="228600"/>
            <a:ext cx="5181600" cy="457200"/>
          </a:xfrm>
        </p:spPr>
        <p:txBody>
          <a:bodyPr wrap="square" lIns="91440" tIns="45720" rIns="91440" bIns="45720" anchor="t"/>
          <a:p>
            <a:pPr lvl="1" indent="-457200" eaLnBrk="1" hangingPunct="1">
              <a:buNone/>
            </a:pPr>
            <a:r>
              <a:rPr lang="zh-CN" altLang="en-US" b="1" dirty="0">
                <a:solidFill>
                  <a:schemeClr val="tx1"/>
                </a:solidFill>
                <a:latin typeface="Arial" panose="020B0604020202020204" pitchFamily="34" charset="0"/>
              </a:rPr>
              <a:t>§4.2.5    </a:t>
            </a:r>
            <a:r>
              <a:rPr lang="zh-CN" altLang="en-US" b="1" dirty="0">
                <a:solidFill>
                  <a:schemeClr val="tx1"/>
                </a:solidFill>
                <a:latin typeface="宋体" panose="02010600030101010101" pitchFamily="2" charset="-122"/>
              </a:rPr>
              <a:t>需要注意的问题 </a:t>
            </a:r>
            <a:r>
              <a:rPr lang="zh-CN" altLang="en-US" b="1" dirty="0">
                <a:solidFill>
                  <a:schemeClr val="tx1"/>
                </a:solidFill>
                <a:latin typeface="Arial" panose="020B0604020202020204" pitchFamily="34" charset="0"/>
              </a:rPr>
              <a:t> </a:t>
            </a:r>
            <a:endParaRPr lang="zh-CN" altLang="en-US" b="1" dirty="0">
              <a:solidFill>
                <a:schemeClr val="tx1"/>
              </a:solidFill>
              <a:latin typeface="Arial" panose="020B0604020202020204" pitchFamily="34" charset="0"/>
              <a:ea typeface="Times New Roman" panose="02020603050405020304" pitchFamily="18" charset="0"/>
            </a:endParaRPr>
          </a:p>
        </p:txBody>
      </p:sp>
      <p:sp>
        <p:nvSpPr>
          <p:cNvPr id="29699" name="Text Box 3"/>
          <p:cNvSpPr txBox="1"/>
          <p:nvPr/>
        </p:nvSpPr>
        <p:spPr>
          <a:xfrm>
            <a:off x="52388" y="685800"/>
            <a:ext cx="8763000" cy="583565"/>
          </a:xfrm>
          <a:prstGeom prst="rect">
            <a:avLst/>
          </a:prstGeom>
          <a:noFill/>
          <a:ln w="9525">
            <a:noFill/>
          </a:ln>
        </p:spPr>
        <p:txBody>
          <a:bodyPr anchor="t">
            <a:spAutoFit/>
          </a:bodyPr>
          <a:p>
            <a:pPr indent="0" algn="just">
              <a:spcBef>
                <a:spcPct val="20000"/>
              </a:spcBef>
            </a:pPr>
            <a:r>
              <a:rPr lang="en-US" altLang="zh-CN" sz="3200" b="1" dirty="0">
                <a:latin typeface="Times New Roman" panose="02020603050405020304" pitchFamily="18" charset="0"/>
              </a:rPr>
              <a:t>   </a:t>
            </a:r>
            <a:r>
              <a:rPr lang="en-US" altLang="zh-CN" b="1" dirty="0">
                <a:latin typeface="Times New Roman" panose="02020603050405020304" pitchFamily="18" charset="0"/>
              </a:rPr>
              <a:t> </a:t>
            </a:r>
            <a:endParaRPr lang="en-US" altLang="zh-CN" b="1" dirty="0">
              <a:latin typeface="宋体" panose="02010600030101010101" pitchFamily="2" charset="-122"/>
              <a:ea typeface="Times New Roman" panose="02020603050405020304" pitchFamily="18" charset="0"/>
            </a:endParaRPr>
          </a:p>
        </p:txBody>
      </p:sp>
      <p:sp>
        <p:nvSpPr>
          <p:cNvPr id="29700" name="Text Box 3"/>
          <p:cNvSpPr txBox="1"/>
          <p:nvPr/>
        </p:nvSpPr>
        <p:spPr>
          <a:xfrm>
            <a:off x="190500" y="685800"/>
            <a:ext cx="8763000" cy="6663690"/>
          </a:xfrm>
          <a:prstGeom prst="rect">
            <a:avLst/>
          </a:prstGeom>
          <a:noFill/>
          <a:ln w="9525">
            <a:noFill/>
          </a:ln>
        </p:spPr>
        <p:txBody>
          <a:bodyPr wrap="square" anchor="t">
            <a:spAutoFit/>
          </a:bodyPr>
          <a:p>
            <a:pPr indent="0" algn="just">
              <a:spcBef>
                <a:spcPct val="20000"/>
              </a:spcBef>
            </a:pPr>
            <a:r>
              <a:rPr lang="en-US" altLang="zh-CN" b="1" dirty="0">
                <a:latin typeface="宋体" panose="02010600030101010101" pitchFamily="2" charset="-122"/>
              </a:rPr>
              <a:t>class A{//</a:t>
            </a:r>
            <a:r>
              <a:rPr lang="zh-CN" altLang="en-US" sz="2000" b="1" dirty="0">
                <a:solidFill>
                  <a:srgbClr val="FF0000"/>
                </a:solidFill>
                <a:latin typeface="宋体" panose="02010600030101010101" pitchFamily="2" charset="-122"/>
              </a:rPr>
              <a:t>一个类中的成员函数，是可以</a:t>
            </a:r>
            <a:r>
              <a:rPr lang="en-US" altLang="zh-CN" sz="2000" b="1" dirty="0">
                <a:solidFill>
                  <a:srgbClr val="FF0000"/>
                </a:solidFill>
                <a:latin typeface="宋体" panose="02010600030101010101" pitchFamily="2" charset="-122"/>
              </a:rPr>
              <a:t>A</a:t>
            </a:r>
            <a:r>
              <a:rPr lang="zh-CN" altLang="en-US" sz="2000" b="1" dirty="0">
                <a:solidFill>
                  <a:srgbClr val="FF0000"/>
                </a:solidFill>
                <a:latin typeface="宋体" panose="02010600030101010101" pitchFamily="2" charset="-122"/>
              </a:rPr>
              <a:t>本身为参数类型和返回类型的</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A a = new A(); //</a:t>
            </a:r>
            <a:r>
              <a:rPr lang="zh-CN" altLang="en-US" b="1" dirty="0">
                <a:latin typeface="宋体" panose="02010600030101010101" pitchFamily="2" charset="-122"/>
              </a:rPr>
              <a:t>错误</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A f(A b){         //</a:t>
            </a:r>
            <a:r>
              <a:rPr lang="zh-CN" altLang="en-US" b="1" dirty="0">
                <a:latin typeface="宋体" panose="02010600030101010101" pitchFamily="2" charset="-122"/>
              </a:rPr>
              <a:t>正确</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A c = new A();</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b = c;</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return c;</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class Student{</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String name;</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double score;</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int compare(Student s){</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return (int)(this.score - s.score);</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            }	</a:t>
            </a:r>
            <a:endParaRPr lang="en-US" altLang="zh-CN" b="1" dirty="0">
              <a:latin typeface="宋体" panose="02010600030101010101" pitchFamily="2" charset="-122"/>
            </a:endParaRPr>
          </a:p>
          <a:p>
            <a:pPr indent="0" algn="just">
              <a:spcBef>
                <a:spcPct val="20000"/>
              </a:spcBef>
            </a:pPr>
            <a:r>
              <a:rPr lang="en-US" altLang="zh-CN" b="1" dirty="0">
                <a:latin typeface="宋体" panose="02010600030101010101" pitchFamily="2" charset="-122"/>
              </a:rPr>
              <a:t>}</a:t>
            </a:r>
            <a:endParaRPr lang="en-US" altLang="zh-CN" b="1" dirty="0">
              <a:latin typeface="宋体" panose="02010600030101010101" pitchFamily="2" charset="-122"/>
              <a:ea typeface="Times New Roman" panose="02020603050405020304" pitchFamily="18" charset="0"/>
            </a:endParaRP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29698" name="Rectangle 2"/>
          <p:cNvSpPr>
            <a:spLocks noGrp="1"/>
          </p:cNvSpPr>
          <p:nvPr>
            <p:ph type="subTitle" idx="1"/>
          </p:nvPr>
        </p:nvSpPr>
        <p:spPr>
          <a:xfrm>
            <a:off x="228600" y="228600"/>
            <a:ext cx="5181600" cy="457200"/>
          </a:xfrm>
        </p:spPr>
        <p:txBody>
          <a:bodyPr wrap="square" lIns="91440" tIns="45720" rIns="91440" bIns="45720" anchor="t"/>
          <a:p>
            <a:pPr lvl="1" indent="-457200" eaLnBrk="1" hangingPunct="1">
              <a:buNone/>
            </a:pPr>
            <a:r>
              <a:rPr lang="zh-CN" altLang="en-US" b="1" dirty="0">
                <a:solidFill>
                  <a:schemeClr val="tx1"/>
                </a:solidFill>
                <a:latin typeface="Arial" panose="020B0604020202020204" pitchFamily="34" charset="0"/>
              </a:rPr>
              <a:t>§4.2.5    </a:t>
            </a:r>
            <a:r>
              <a:rPr lang="zh-CN" altLang="en-US" b="1" dirty="0">
                <a:solidFill>
                  <a:schemeClr val="tx1"/>
                </a:solidFill>
                <a:latin typeface="宋体" panose="02010600030101010101" pitchFamily="2" charset="-122"/>
              </a:rPr>
              <a:t>需要注意的问题 </a:t>
            </a:r>
            <a:r>
              <a:rPr lang="zh-CN" altLang="en-US" b="1" dirty="0">
                <a:solidFill>
                  <a:schemeClr val="tx1"/>
                </a:solidFill>
                <a:latin typeface="Arial" panose="020B0604020202020204" pitchFamily="34" charset="0"/>
              </a:rPr>
              <a:t> </a:t>
            </a:r>
            <a:endParaRPr lang="zh-CN" altLang="en-US" b="1" dirty="0">
              <a:solidFill>
                <a:schemeClr val="tx1"/>
              </a:solidFill>
              <a:latin typeface="Arial" panose="020B0604020202020204" pitchFamily="34" charset="0"/>
              <a:ea typeface="Times New Roman" panose="02020603050405020304" pitchFamily="18" charset="0"/>
            </a:endParaRPr>
          </a:p>
        </p:txBody>
      </p:sp>
      <p:sp>
        <p:nvSpPr>
          <p:cNvPr id="29699" name="Text Box 3"/>
          <p:cNvSpPr txBox="1"/>
          <p:nvPr/>
        </p:nvSpPr>
        <p:spPr>
          <a:xfrm>
            <a:off x="52388" y="685800"/>
            <a:ext cx="8763000" cy="583565"/>
          </a:xfrm>
          <a:prstGeom prst="rect">
            <a:avLst/>
          </a:prstGeom>
          <a:noFill/>
          <a:ln w="9525">
            <a:noFill/>
          </a:ln>
        </p:spPr>
        <p:txBody>
          <a:bodyPr anchor="t">
            <a:spAutoFit/>
          </a:bodyPr>
          <a:p>
            <a:pPr indent="0" algn="just">
              <a:spcBef>
                <a:spcPct val="20000"/>
              </a:spcBef>
            </a:pPr>
            <a:r>
              <a:rPr lang="en-US" altLang="zh-CN" sz="3200" b="1" dirty="0">
                <a:latin typeface="Times New Roman" panose="02020603050405020304" pitchFamily="18" charset="0"/>
              </a:rPr>
              <a:t>   </a:t>
            </a:r>
            <a:r>
              <a:rPr lang="en-US" altLang="zh-CN" b="1" dirty="0">
                <a:latin typeface="Times New Roman" panose="02020603050405020304" pitchFamily="18" charset="0"/>
              </a:rPr>
              <a:t> </a:t>
            </a:r>
            <a:endParaRPr lang="en-US" altLang="zh-CN" b="1" dirty="0">
              <a:latin typeface="宋体" panose="02010600030101010101" pitchFamily="2" charset="-122"/>
              <a:ea typeface="Times New Roman" panose="02020603050405020304" pitchFamily="18" charset="0"/>
            </a:endParaRPr>
          </a:p>
        </p:txBody>
      </p:sp>
      <p:sp>
        <p:nvSpPr>
          <p:cNvPr id="2" name="矩形 1"/>
          <p:cNvSpPr/>
          <p:nvPr/>
        </p:nvSpPr>
        <p:spPr>
          <a:xfrm>
            <a:off x="2987675" y="3860800"/>
            <a:ext cx="431800" cy="3600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D</a:t>
            </a:r>
            <a:endPar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nvGrpSpPr>
          <p:cNvPr id="23" name="组合 22"/>
          <p:cNvGrpSpPr/>
          <p:nvPr/>
        </p:nvGrpSpPr>
        <p:grpSpPr>
          <a:xfrm>
            <a:off x="190500" y="685800"/>
            <a:ext cx="8763000" cy="4022090"/>
            <a:chOff x="300" y="973"/>
            <a:chExt cx="13800" cy="6334"/>
          </a:xfrm>
        </p:grpSpPr>
        <p:sp>
          <p:nvSpPr>
            <p:cNvPr id="29700" name="Text Box 3"/>
            <p:cNvSpPr txBox="1"/>
            <p:nvPr/>
          </p:nvSpPr>
          <p:spPr>
            <a:xfrm>
              <a:off x="300" y="973"/>
              <a:ext cx="13800" cy="6334"/>
            </a:xfrm>
            <a:prstGeom prst="rect">
              <a:avLst/>
            </a:prstGeom>
            <a:noFill/>
            <a:ln w="9525">
              <a:noFill/>
            </a:ln>
          </p:spPr>
          <p:txBody>
            <a:bodyPr wrap="square" anchor="t">
              <a:spAutoFit/>
            </a:bodyPr>
            <a:p>
              <a:pPr indent="0" algn="just">
                <a:spcBef>
                  <a:spcPct val="20000"/>
                </a:spcBef>
              </a:pPr>
              <a:r>
                <a:rPr lang="en-US" altLang="zh-CN" sz="1800" b="1" dirty="0">
                  <a:latin typeface="宋体" panose="02010600030101010101" pitchFamily="2" charset="-122"/>
                </a:rPr>
                <a:t>class A{ int x; void print(){System.out.println(x);}}</a:t>
              </a:r>
              <a:endParaRPr lang="en-US" altLang="zh-CN" sz="1800" b="1" dirty="0">
                <a:latin typeface="宋体" panose="02010600030101010101" pitchFamily="2" charset="-122"/>
              </a:endParaRPr>
            </a:p>
            <a:p>
              <a:pPr indent="0" algn="just">
                <a:spcBef>
                  <a:spcPct val="20000"/>
                </a:spcBef>
              </a:pPr>
              <a:r>
                <a:rPr lang="en-US" altLang="zh-CN" sz="1800" b="1" dirty="0">
                  <a:latin typeface="宋体" panose="02010600030101010101" pitchFamily="2" charset="-122"/>
                </a:rPr>
                <a:t>class Program{</a:t>
              </a:r>
              <a:endParaRPr lang="en-US" altLang="zh-CN" sz="1800" b="1" dirty="0">
                <a:latin typeface="宋体" panose="02010600030101010101" pitchFamily="2" charset="-122"/>
              </a:endParaRPr>
            </a:p>
            <a:p>
              <a:pPr indent="0" algn="just">
                <a:spcBef>
                  <a:spcPct val="20000"/>
                </a:spcBef>
              </a:pPr>
              <a:r>
                <a:rPr lang="en-US" altLang="zh-CN" sz="1800" b="1" dirty="0">
                  <a:latin typeface="宋体" panose="02010600030101010101" pitchFamily="2" charset="-122"/>
                </a:rPr>
                <a:t>	public static void main(String[] args){</a:t>
              </a:r>
              <a:endParaRPr lang="en-US" altLang="zh-CN" sz="1800" b="1" dirty="0">
                <a:latin typeface="宋体" panose="02010600030101010101" pitchFamily="2" charset="-122"/>
              </a:endParaRPr>
            </a:p>
            <a:p>
              <a:pPr indent="0" algn="just">
                <a:spcBef>
                  <a:spcPct val="20000"/>
                </a:spcBef>
              </a:pPr>
              <a:r>
                <a:rPr lang="en-US" altLang="zh-CN" sz="1800" b="1" dirty="0">
                  <a:latin typeface="宋体" panose="02010600030101010101" pitchFamily="2" charset="-122"/>
                </a:rPr>
                <a:t>1          A a1 = new A();</a:t>
              </a:r>
              <a:endParaRPr lang="en-US" altLang="zh-CN" sz="1800" b="1" dirty="0">
                <a:latin typeface="宋体" panose="02010600030101010101" pitchFamily="2" charset="-122"/>
              </a:endParaRPr>
            </a:p>
            <a:p>
              <a:pPr indent="0" algn="just">
                <a:spcBef>
                  <a:spcPct val="20000"/>
                </a:spcBef>
              </a:pPr>
              <a:r>
                <a:rPr lang="en-US" altLang="zh-CN" sz="1800" b="1" dirty="0">
                  <a:latin typeface="宋体" panose="02010600030101010101" pitchFamily="2" charset="-122"/>
                </a:rPr>
                <a:t>2          a1.x = 1;</a:t>
              </a:r>
              <a:endParaRPr lang="en-US" altLang="zh-CN" sz="1800" b="1" dirty="0">
                <a:latin typeface="宋体" panose="02010600030101010101" pitchFamily="2" charset="-122"/>
              </a:endParaRPr>
            </a:p>
            <a:p>
              <a:pPr indent="0" algn="just">
                <a:spcBef>
                  <a:spcPct val="20000"/>
                </a:spcBef>
              </a:pPr>
              <a:r>
                <a:rPr lang="en-US" altLang="zh-CN" sz="1800" b="1" dirty="0">
                  <a:latin typeface="宋体" panose="02010600030101010101" pitchFamily="2" charset="-122"/>
                </a:rPr>
                <a:t>3          A a2 = null;     </a:t>
              </a:r>
              <a:endParaRPr lang="en-US" altLang="zh-CN" sz="1800" b="1" dirty="0">
                <a:latin typeface="宋体" panose="02010600030101010101" pitchFamily="2" charset="-122"/>
              </a:endParaRPr>
            </a:p>
            <a:p>
              <a:pPr indent="0" algn="just">
                <a:spcBef>
                  <a:spcPct val="20000"/>
                </a:spcBef>
              </a:pPr>
              <a:r>
                <a:rPr lang="en-US" altLang="zh-CN" sz="1800" b="1" dirty="0">
                  <a:latin typeface="宋体" panose="02010600030101010101" pitchFamily="2" charset="-122"/>
                </a:rPr>
                <a:t>4          a2.x = 2;         </a:t>
              </a:r>
              <a:endParaRPr lang="en-US" altLang="zh-CN" sz="1800" b="1" dirty="0">
                <a:latin typeface="宋体" panose="02010600030101010101" pitchFamily="2" charset="-122"/>
              </a:endParaRPr>
            </a:p>
            <a:p>
              <a:pPr indent="0" algn="just">
                <a:spcBef>
                  <a:spcPct val="20000"/>
                </a:spcBef>
              </a:pPr>
              <a:r>
                <a:rPr lang="en-US" altLang="zh-CN" sz="1800" b="1" dirty="0">
                  <a:latin typeface="宋体" panose="02010600030101010101" pitchFamily="2" charset="-122"/>
                </a:rPr>
                <a:t>5          new A().x = 3;</a:t>
              </a:r>
              <a:endParaRPr lang="en-US" altLang="zh-CN" sz="1800" b="1" dirty="0">
                <a:latin typeface="宋体" panose="02010600030101010101" pitchFamily="2" charset="-122"/>
              </a:endParaRPr>
            </a:p>
            <a:p>
              <a:pPr indent="0" algn="just">
                <a:spcBef>
                  <a:spcPct val="20000"/>
                </a:spcBef>
              </a:pPr>
              <a:r>
                <a:rPr lang="en-US" altLang="zh-CN" sz="1800" b="1" dirty="0">
                  <a:latin typeface="宋体" panose="02010600030101010101" pitchFamily="2" charset="-122"/>
                </a:rPr>
                <a:t>      }	</a:t>
              </a:r>
              <a:endParaRPr lang="en-US" altLang="zh-CN" sz="1800" b="1" dirty="0">
                <a:latin typeface="宋体" panose="02010600030101010101" pitchFamily="2" charset="-122"/>
              </a:endParaRPr>
            </a:p>
            <a:p>
              <a:pPr indent="0" algn="just">
                <a:spcBef>
                  <a:spcPct val="20000"/>
                </a:spcBef>
              </a:pPr>
              <a:r>
                <a:rPr lang="en-US" altLang="zh-CN" sz="1800" b="1" dirty="0">
                  <a:latin typeface="宋体" panose="02010600030101010101" pitchFamily="2" charset="-122"/>
                </a:rPr>
                <a:t>}</a:t>
              </a:r>
              <a:endParaRPr lang="en-US" altLang="zh-CN" sz="1800" b="1" dirty="0">
                <a:latin typeface="宋体" panose="02010600030101010101" pitchFamily="2" charset="-122"/>
              </a:endParaRPr>
            </a:p>
            <a:p>
              <a:pPr indent="0" algn="just">
                <a:spcBef>
                  <a:spcPct val="20000"/>
                </a:spcBef>
              </a:pPr>
              <a:r>
                <a:rPr lang="zh-CN" altLang="en-US" sz="1800" b="1" dirty="0">
                  <a:latin typeface="宋体" panose="02010600030101010101" pitchFamily="2" charset="-122"/>
                </a:rPr>
                <a:t>上面会出现错误的语句是</a:t>
              </a:r>
              <a:endParaRPr lang="zh-CN" altLang="en-US" sz="1800" b="1" dirty="0">
                <a:latin typeface="宋体" panose="02010600030101010101" pitchFamily="2" charset="-122"/>
              </a:endParaRPr>
            </a:p>
            <a:p>
              <a:pPr indent="0" algn="just">
                <a:spcBef>
                  <a:spcPct val="20000"/>
                </a:spcBef>
              </a:pPr>
              <a:r>
                <a:rPr lang="en-US" altLang="zh-CN" sz="1800" b="1" dirty="0">
                  <a:latin typeface="宋体" panose="02010600030101010101" pitchFamily="2" charset="-122"/>
                </a:rPr>
                <a:t>A </a:t>
              </a:r>
              <a:r>
                <a:rPr lang="zh-CN" altLang="en-US" sz="1800" b="1" dirty="0">
                  <a:latin typeface="宋体" panose="02010600030101010101" pitchFamily="2" charset="-122"/>
                </a:rPr>
                <a:t>第</a:t>
              </a:r>
              <a:r>
                <a:rPr lang="en-US" altLang="zh-CN" sz="1800" b="1" dirty="0">
                  <a:latin typeface="宋体" panose="02010600030101010101" pitchFamily="2" charset="-122"/>
                </a:rPr>
                <a:t>1</a:t>
              </a:r>
              <a:r>
                <a:rPr lang="zh-CN" altLang="en-US" sz="1800" b="1" dirty="0">
                  <a:latin typeface="宋体" panose="02010600030101010101" pitchFamily="2" charset="-122"/>
                </a:rPr>
                <a:t>行  </a:t>
              </a:r>
              <a:r>
                <a:rPr lang="en-US" altLang="zh-CN" sz="1800" b="1" dirty="0">
                  <a:latin typeface="宋体" panose="02010600030101010101" pitchFamily="2" charset="-122"/>
                </a:rPr>
                <a:t>B </a:t>
              </a:r>
              <a:r>
                <a:rPr lang="zh-CN" altLang="en-US" sz="1800" b="1" dirty="0">
                  <a:latin typeface="宋体" panose="02010600030101010101" pitchFamily="2" charset="-122"/>
                </a:rPr>
                <a:t>第</a:t>
              </a:r>
              <a:r>
                <a:rPr lang="en-US" altLang="zh-CN" sz="1800" b="1" dirty="0">
                  <a:latin typeface="宋体" panose="02010600030101010101" pitchFamily="2" charset="-122"/>
                </a:rPr>
                <a:t>2</a:t>
              </a:r>
              <a:r>
                <a:rPr lang="zh-CN" altLang="en-US" sz="1800" b="1" dirty="0">
                  <a:latin typeface="宋体" panose="02010600030101010101" pitchFamily="2" charset="-122"/>
                </a:rPr>
                <a:t>行  </a:t>
              </a:r>
              <a:r>
                <a:rPr lang="en-US" altLang="zh-CN" sz="1800" b="1" dirty="0">
                  <a:latin typeface="宋体" panose="02010600030101010101" pitchFamily="2" charset="-122"/>
                </a:rPr>
                <a:t>C </a:t>
              </a:r>
              <a:r>
                <a:rPr lang="zh-CN" altLang="en-US" sz="1800" b="1" dirty="0">
                  <a:latin typeface="宋体" panose="02010600030101010101" pitchFamily="2" charset="-122"/>
                </a:rPr>
                <a:t>第</a:t>
              </a:r>
              <a:r>
                <a:rPr lang="en-US" altLang="zh-CN" sz="1800" b="1" dirty="0">
                  <a:latin typeface="宋体" panose="02010600030101010101" pitchFamily="2" charset="-122"/>
                </a:rPr>
                <a:t>3</a:t>
              </a:r>
              <a:r>
                <a:rPr lang="zh-CN" altLang="en-US" sz="1800" b="1" dirty="0">
                  <a:latin typeface="宋体" panose="02010600030101010101" pitchFamily="2" charset="-122"/>
                </a:rPr>
                <a:t>行  </a:t>
              </a:r>
              <a:r>
                <a:rPr lang="en-US" altLang="zh-CN" sz="1800" b="1" dirty="0">
                  <a:latin typeface="宋体" panose="02010600030101010101" pitchFamily="2" charset="-122"/>
                </a:rPr>
                <a:t>D </a:t>
              </a:r>
              <a:r>
                <a:rPr lang="zh-CN" altLang="en-US" sz="1800" b="1" dirty="0">
                  <a:latin typeface="宋体" panose="02010600030101010101" pitchFamily="2" charset="-122"/>
                </a:rPr>
                <a:t>第</a:t>
              </a:r>
              <a:r>
                <a:rPr lang="en-US" altLang="zh-CN" sz="1800" b="1" dirty="0">
                  <a:latin typeface="宋体" panose="02010600030101010101" pitchFamily="2" charset="-122"/>
                </a:rPr>
                <a:t>4</a:t>
              </a:r>
              <a:r>
                <a:rPr lang="zh-CN" altLang="en-US" sz="1800" b="1" dirty="0">
                  <a:latin typeface="宋体" panose="02010600030101010101" pitchFamily="2" charset="-122"/>
                </a:rPr>
                <a:t>行  </a:t>
              </a:r>
              <a:r>
                <a:rPr lang="en-US" altLang="zh-CN" sz="1800" b="1" dirty="0">
                  <a:latin typeface="宋体" panose="02010600030101010101" pitchFamily="2" charset="-122"/>
                </a:rPr>
                <a:t>E </a:t>
              </a:r>
              <a:r>
                <a:rPr lang="zh-CN" altLang="en-US" sz="1800" b="1" dirty="0">
                  <a:latin typeface="宋体" panose="02010600030101010101" pitchFamily="2" charset="-122"/>
                </a:rPr>
                <a:t>第</a:t>
              </a:r>
              <a:r>
                <a:rPr lang="en-US" altLang="zh-CN" sz="1800" b="1" dirty="0">
                  <a:latin typeface="宋体" panose="02010600030101010101" pitchFamily="2" charset="-122"/>
                </a:rPr>
                <a:t>5</a:t>
              </a:r>
              <a:r>
                <a:rPr lang="zh-CN" altLang="en-US" sz="1800" b="1" dirty="0">
                  <a:latin typeface="宋体" panose="02010600030101010101" pitchFamily="2" charset="-122"/>
                </a:rPr>
                <a:t>行</a:t>
              </a:r>
              <a:endParaRPr lang="zh-CN" altLang="en-US" sz="1800" b="1" dirty="0">
                <a:latin typeface="宋体" panose="02010600030101010101" pitchFamily="2" charset="-122"/>
              </a:endParaRPr>
            </a:p>
          </p:txBody>
        </p:sp>
        <p:sp>
          <p:nvSpPr>
            <p:cNvPr id="5" name="矩形 4"/>
            <p:cNvSpPr/>
            <p:nvPr/>
          </p:nvSpPr>
          <p:spPr>
            <a:xfrm>
              <a:off x="11047" y="2927"/>
              <a:ext cx="1134" cy="454"/>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11047" y="3381"/>
              <a:ext cx="1134" cy="454"/>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7" name="文本框 6"/>
            <p:cNvSpPr txBox="1"/>
            <p:nvPr/>
          </p:nvSpPr>
          <p:spPr>
            <a:xfrm>
              <a:off x="12181" y="2927"/>
              <a:ext cx="985" cy="531"/>
            </a:xfrm>
            <a:prstGeom prst="rect">
              <a:avLst/>
            </a:prstGeom>
            <a:noFill/>
          </p:spPr>
          <p:txBody>
            <a:bodyPr wrap="square" rtlCol="0">
              <a:spAutoFit/>
            </a:bodyPr>
            <a:p>
              <a:r>
                <a:rPr lang="en-US" altLang="zh-CN" sz="1600"/>
                <a:t>x</a:t>
              </a:r>
              <a:endParaRPr lang="en-US" altLang="zh-CN" sz="1600"/>
            </a:p>
          </p:txBody>
        </p:sp>
        <p:sp>
          <p:nvSpPr>
            <p:cNvPr id="8" name="文本框 7"/>
            <p:cNvSpPr txBox="1"/>
            <p:nvPr/>
          </p:nvSpPr>
          <p:spPr>
            <a:xfrm>
              <a:off x="12181" y="3342"/>
              <a:ext cx="985" cy="531"/>
            </a:xfrm>
            <a:prstGeom prst="rect">
              <a:avLst/>
            </a:prstGeom>
            <a:noFill/>
          </p:spPr>
          <p:txBody>
            <a:bodyPr wrap="square" rtlCol="0">
              <a:spAutoFit/>
            </a:bodyPr>
            <a:p>
              <a:r>
                <a:rPr lang="en-US" altLang="zh-CN" sz="1600"/>
                <a:t>print</a:t>
              </a:r>
              <a:endParaRPr lang="en-US" altLang="zh-CN" sz="1600"/>
            </a:p>
          </p:txBody>
        </p:sp>
        <p:sp>
          <p:nvSpPr>
            <p:cNvPr id="9" name="文本框 8"/>
            <p:cNvSpPr txBox="1"/>
            <p:nvPr/>
          </p:nvSpPr>
          <p:spPr>
            <a:xfrm>
              <a:off x="11360" y="2927"/>
              <a:ext cx="985" cy="531"/>
            </a:xfrm>
            <a:prstGeom prst="rect">
              <a:avLst/>
            </a:prstGeom>
            <a:noFill/>
          </p:spPr>
          <p:txBody>
            <a:bodyPr wrap="square" rtlCol="0">
              <a:spAutoFit/>
            </a:bodyPr>
            <a:p>
              <a:r>
                <a:rPr lang="en-US" altLang="zh-CN" sz="1600"/>
                <a:t>0</a:t>
              </a:r>
              <a:endParaRPr lang="en-US" altLang="zh-CN" sz="1600"/>
            </a:p>
          </p:txBody>
        </p:sp>
        <p:sp>
          <p:nvSpPr>
            <p:cNvPr id="11" name="文本框 10"/>
            <p:cNvSpPr txBox="1"/>
            <p:nvPr/>
          </p:nvSpPr>
          <p:spPr>
            <a:xfrm>
              <a:off x="11763" y="3835"/>
              <a:ext cx="985" cy="531"/>
            </a:xfrm>
            <a:prstGeom prst="rect">
              <a:avLst/>
            </a:prstGeom>
            <a:noFill/>
          </p:spPr>
          <p:txBody>
            <a:bodyPr wrap="square" rtlCol="0">
              <a:spAutoFit/>
            </a:bodyPr>
            <a:p>
              <a:r>
                <a:rPr lang="en-US" altLang="zh-CN" sz="1600"/>
                <a:t>100</a:t>
              </a:r>
              <a:endParaRPr lang="en-US" altLang="zh-CN" sz="1600"/>
            </a:p>
          </p:txBody>
        </p:sp>
      </p:grpSp>
      <p:grpSp>
        <p:nvGrpSpPr>
          <p:cNvPr id="14" name="组合 13"/>
          <p:cNvGrpSpPr/>
          <p:nvPr/>
        </p:nvGrpSpPr>
        <p:grpSpPr>
          <a:xfrm>
            <a:off x="4877435" y="1809750"/>
            <a:ext cx="720090" cy="673735"/>
            <a:chOff x="7681" y="2850"/>
            <a:chExt cx="1134" cy="1061"/>
          </a:xfrm>
        </p:grpSpPr>
        <p:grpSp>
          <p:nvGrpSpPr>
            <p:cNvPr id="10" name="组合 9"/>
            <p:cNvGrpSpPr/>
            <p:nvPr/>
          </p:nvGrpSpPr>
          <p:grpSpPr>
            <a:xfrm>
              <a:off x="7681" y="2850"/>
              <a:ext cx="1134" cy="985"/>
              <a:chOff x="7681" y="2850"/>
              <a:chExt cx="1134" cy="985"/>
            </a:xfrm>
          </p:grpSpPr>
          <p:sp>
            <p:nvSpPr>
              <p:cNvPr id="3" name="矩形 2"/>
              <p:cNvSpPr/>
              <p:nvPr/>
            </p:nvSpPr>
            <p:spPr>
              <a:xfrm>
                <a:off x="7681" y="3381"/>
                <a:ext cx="1134" cy="454"/>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 name="文本框 3"/>
              <p:cNvSpPr txBox="1"/>
              <p:nvPr/>
            </p:nvSpPr>
            <p:spPr>
              <a:xfrm>
                <a:off x="7830" y="2850"/>
                <a:ext cx="985" cy="531"/>
              </a:xfrm>
              <a:prstGeom prst="rect">
                <a:avLst/>
              </a:prstGeom>
              <a:noFill/>
            </p:spPr>
            <p:txBody>
              <a:bodyPr wrap="square" rtlCol="0">
                <a:spAutoFit/>
              </a:bodyPr>
              <a:p>
                <a:r>
                  <a:rPr lang="en-US" altLang="zh-CN" sz="1600"/>
                  <a:t>a1</a:t>
                </a:r>
                <a:endParaRPr lang="en-US" altLang="zh-CN" sz="1600"/>
              </a:p>
            </p:txBody>
          </p:sp>
        </p:grpSp>
        <p:sp>
          <p:nvSpPr>
            <p:cNvPr id="12" name="文本框 11"/>
            <p:cNvSpPr txBox="1"/>
            <p:nvPr/>
          </p:nvSpPr>
          <p:spPr>
            <a:xfrm>
              <a:off x="7830" y="3381"/>
              <a:ext cx="985" cy="531"/>
            </a:xfrm>
            <a:prstGeom prst="rect">
              <a:avLst/>
            </a:prstGeom>
            <a:noFill/>
          </p:spPr>
          <p:txBody>
            <a:bodyPr wrap="square" rtlCol="0">
              <a:spAutoFit/>
            </a:bodyPr>
            <a:p>
              <a:r>
                <a:rPr lang="en-US" altLang="zh-CN" sz="1600"/>
                <a:t>100</a:t>
              </a:r>
              <a:endParaRPr lang="en-US" altLang="zh-CN" sz="1600"/>
            </a:p>
          </p:txBody>
        </p:sp>
      </p:grpSp>
      <p:cxnSp>
        <p:nvCxnSpPr>
          <p:cNvPr id="13" name="直接箭头连接符 12"/>
          <p:cNvCxnSpPr>
            <a:stCxn id="12" idx="3"/>
            <a:endCxn id="6" idx="1"/>
          </p:cNvCxnSpPr>
          <p:nvPr/>
        </p:nvCxnSpPr>
        <p:spPr>
          <a:xfrm>
            <a:off x="5597525" y="2315845"/>
            <a:ext cx="1417320" cy="431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pSp>
        <p:nvGrpSpPr>
          <p:cNvPr id="15" name="组合 14"/>
          <p:cNvGrpSpPr/>
          <p:nvPr/>
        </p:nvGrpSpPr>
        <p:grpSpPr>
          <a:xfrm>
            <a:off x="4924425" y="2772410"/>
            <a:ext cx="720090" cy="674370"/>
            <a:chOff x="7681" y="2850"/>
            <a:chExt cx="1134" cy="1062"/>
          </a:xfrm>
        </p:grpSpPr>
        <p:grpSp>
          <p:nvGrpSpPr>
            <p:cNvPr id="16" name="组合 15"/>
            <p:cNvGrpSpPr/>
            <p:nvPr/>
          </p:nvGrpSpPr>
          <p:grpSpPr>
            <a:xfrm>
              <a:off x="7681" y="2850"/>
              <a:ext cx="1134" cy="985"/>
              <a:chOff x="7681" y="2850"/>
              <a:chExt cx="1134" cy="985"/>
            </a:xfrm>
          </p:grpSpPr>
          <p:sp>
            <p:nvSpPr>
              <p:cNvPr id="17" name="矩形 16"/>
              <p:cNvSpPr/>
              <p:nvPr/>
            </p:nvSpPr>
            <p:spPr>
              <a:xfrm>
                <a:off x="7681" y="3381"/>
                <a:ext cx="1134" cy="454"/>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8" name="文本框 17"/>
              <p:cNvSpPr txBox="1"/>
              <p:nvPr/>
            </p:nvSpPr>
            <p:spPr>
              <a:xfrm>
                <a:off x="7830" y="2850"/>
                <a:ext cx="985" cy="531"/>
              </a:xfrm>
              <a:prstGeom prst="rect">
                <a:avLst/>
              </a:prstGeom>
              <a:noFill/>
            </p:spPr>
            <p:txBody>
              <a:bodyPr wrap="square" rtlCol="0">
                <a:spAutoFit/>
              </a:bodyPr>
              <a:p>
                <a:r>
                  <a:rPr lang="en-US" altLang="zh-CN" sz="1600"/>
                  <a:t>a2</a:t>
                </a:r>
                <a:endParaRPr lang="en-US" altLang="zh-CN" sz="1600"/>
              </a:p>
            </p:txBody>
          </p:sp>
        </p:grpSp>
        <p:sp>
          <p:nvSpPr>
            <p:cNvPr id="19" name="文本框 18"/>
            <p:cNvSpPr txBox="1"/>
            <p:nvPr/>
          </p:nvSpPr>
          <p:spPr>
            <a:xfrm>
              <a:off x="7830" y="3381"/>
              <a:ext cx="985" cy="531"/>
            </a:xfrm>
            <a:prstGeom prst="rect">
              <a:avLst/>
            </a:prstGeom>
            <a:noFill/>
          </p:spPr>
          <p:txBody>
            <a:bodyPr wrap="square" rtlCol="0">
              <a:spAutoFit/>
            </a:bodyPr>
            <a:p>
              <a:r>
                <a:rPr lang="en-US" altLang="zh-CN" sz="1600"/>
                <a:t>0</a:t>
              </a:r>
              <a:endParaRPr lang="en-US" altLang="zh-CN" sz="1600"/>
            </a:p>
          </p:txBody>
        </p:sp>
      </p:grpSp>
      <p:cxnSp>
        <p:nvCxnSpPr>
          <p:cNvPr id="20" name="直接箭头连接符 19"/>
          <p:cNvCxnSpPr/>
          <p:nvPr/>
        </p:nvCxnSpPr>
        <p:spPr>
          <a:xfrm flipV="1">
            <a:off x="5644515" y="3241040"/>
            <a:ext cx="1417320" cy="2476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7062470" y="3060700"/>
            <a:ext cx="625475" cy="337185"/>
          </a:xfrm>
          <a:prstGeom prst="rect">
            <a:avLst/>
          </a:prstGeom>
          <a:noFill/>
        </p:spPr>
        <p:txBody>
          <a:bodyPr wrap="square" rtlCol="0">
            <a:spAutoFit/>
          </a:bodyPr>
          <a:p>
            <a:r>
              <a:rPr lang="en-US" altLang="zh-CN" sz="1600"/>
              <a:t>null</a:t>
            </a:r>
            <a:endParaRPr lang="en-US" altLang="zh-CN" sz="1600"/>
          </a:p>
        </p:txBody>
      </p:sp>
      <p:sp>
        <p:nvSpPr>
          <p:cNvPr id="24" name="矩形 23"/>
          <p:cNvSpPr/>
          <p:nvPr/>
        </p:nvSpPr>
        <p:spPr>
          <a:xfrm>
            <a:off x="6998335" y="3994785"/>
            <a:ext cx="720090" cy="28829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5" name="矩形 24"/>
          <p:cNvSpPr/>
          <p:nvPr/>
        </p:nvSpPr>
        <p:spPr>
          <a:xfrm>
            <a:off x="6998335" y="4283075"/>
            <a:ext cx="720090" cy="28829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6" name="文本框 25"/>
          <p:cNvSpPr txBox="1"/>
          <p:nvPr/>
        </p:nvSpPr>
        <p:spPr>
          <a:xfrm>
            <a:off x="7718425" y="4258310"/>
            <a:ext cx="625475" cy="337185"/>
          </a:xfrm>
          <a:prstGeom prst="rect">
            <a:avLst/>
          </a:prstGeom>
          <a:noFill/>
        </p:spPr>
        <p:txBody>
          <a:bodyPr wrap="square" rtlCol="0">
            <a:spAutoFit/>
          </a:bodyPr>
          <a:p>
            <a:r>
              <a:rPr lang="en-US" altLang="zh-CN" sz="1600"/>
              <a:t>print</a:t>
            </a:r>
            <a:endParaRPr lang="en-US" altLang="zh-CN" sz="1600"/>
          </a:p>
        </p:txBody>
      </p:sp>
      <p:sp>
        <p:nvSpPr>
          <p:cNvPr id="27" name="文本框 26"/>
          <p:cNvSpPr txBox="1"/>
          <p:nvPr/>
        </p:nvSpPr>
        <p:spPr>
          <a:xfrm>
            <a:off x="7197090" y="3994785"/>
            <a:ext cx="625475" cy="337185"/>
          </a:xfrm>
          <a:prstGeom prst="rect">
            <a:avLst/>
          </a:prstGeom>
          <a:noFill/>
        </p:spPr>
        <p:txBody>
          <a:bodyPr wrap="square" rtlCol="0">
            <a:spAutoFit/>
          </a:bodyPr>
          <a:p>
            <a:r>
              <a:rPr lang="en-US" altLang="zh-CN" sz="1600"/>
              <a:t>0</a:t>
            </a:r>
            <a:endParaRPr lang="en-US" altLang="zh-CN" sz="1600"/>
          </a:p>
        </p:txBody>
      </p:sp>
      <p:sp>
        <p:nvSpPr>
          <p:cNvPr id="28" name="文本框 27"/>
          <p:cNvSpPr txBox="1"/>
          <p:nvPr/>
        </p:nvSpPr>
        <p:spPr>
          <a:xfrm>
            <a:off x="7452995" y="4571365"/>
            <a:ext cx="625475" cy="337185"/>
          </a:xfrm>
          <a:prstGeom prst="rect">
            <a:avLst/>
          </a:prstGeom>
          <a:noFill/>
        </p:spPr>
        <p:txBody>
          <a:bodyPr wrap="square" rtlCol="0">
            <a:spAutoFit/>
          </a:bodyPr>
          <a:p>
            <a:r>
              <a:rPr lang="en-US" altLang="zh-CN" sz="1600"/>
              <a:t>300</a:t>
            </a:r>
            <a:endParaRPr lang="en-US" altLang="zh-CN" sz="1600"/>
          </a:p>
        </p:txBody>
      </p:sp>
      <p:sp>
        <p:nvSpPr>
          <p:cNvPr id="29" name="文本框 28"/>
          <p:cNvSpPr txBox="1"/>
          <p:nvPr/>
        </p:nvSpPr>
        <p:spPr>
          <a:xfrm>
            <a:off x="7213600" y="1858645"/>
            <a:ext cx="625475" cy="337185"/>
          </a:xfrm>
          <a:prstGeom prst="rect">
            <a:avLst/>
          </a:prstGeom>
          <a:noFill/>
        </p:spPr>
        <p:txBody>
          <a:bodyPr wrap="square" rtlCol="0">
            <a:spAutoFit/>
          </a:bodyPr>
          <a:p>
            <a:r>
              <a:rPr lang="en-US" altLang="zh-CN" sz="1600">
                <a:solidFill>
                  <a:srgbClr val="FF0000"/>
                </a:solidFill>
              </a:rPr>
              <a:t>1</a:t>
            </a:r>
            <a:endParaRPr lang="en-US" altLang="zh-CN" sz="1600">
              <a:solidFill>
                <a:srgbClr val="FF0000"/>
              </a:solidFill>
            </a:endParaRPr>
          </a:p>
        </p:txBody>
      </p:sp>
      <p:sp>
        <p:nvSpPr>
          <p:cNvPr id="30" name="文本框 29"/>
          <p:cNvSpPr txBox="1"/>
          <p:nvPr/>
        </p:nvSpPr>
        <p:spPr>
          <a:xfrm>
            <a:off x="7197090" y="3970655"/>
            <a:ext cx="625475" cy="337185"/>
          </a:xfrm>
          <a:prstGeom prst="rect">
            <a:avLst/>
          </a:prstGeom>
          <a:noFill/>
        </p:spPr>
        <p:txBody>
          <a:bodyPr wrap="square" rtlCol="0">
            <a:spAutoFit/>
          </a:bodyPr>
          <a:p>
            <a:r>
              <a:rPr lang="en-US" altLang="zh-CN" sz="1600">
                <a:solidFill>
                  <a:srgbClr val="FF0000"/>
                </a:solidFill>
              </a:rPr>
              <a:t>3</a:t>
            </a:r>
            <a:endParaRPr lang="en-US" altLang="zh-CN" sz="1600">
              <a:solidFill>
                <a:srgbClr val="FF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par>
                                <p:cTn id="28" presetID="3" presetClass="entr" presetSubtype="1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linds(horizontal)">
                                      <p:cBhvr>
                                        <p:cTn id="38" dur="500"/>
                                        <p:tgtEl>
                                          <p:spTgt spid="2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linds(horizontal)">
                                      <p:cBhvr>
                                        <p:cTn id="41" dur="500"/>
                                        <p:tgtEl>
                                          <p:spTgt spid="2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linds(horizontal)">
                                      <p:cBhvr>
                                        <p:cTn id="44" dur="500"/>
                                        <p:tgtEl>
                                          <p:spTgt spid="2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linds(horizontal)">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linds(horizontal)">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2" grpId="0"/>
      <p:bldP spid="24" grpId="0" animBg="1"/>
      <p:bldP spid="25" grpId="0" animBg="1"/>
      <p:bldP spid="26"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0722" name="Rectangle 2"/>
          <p:cNvSpPr>
            <a:spLocks noGrp="1"/>
          </p:cNvSpPr>
          <p:nvPr>
            <p:ph type="subTitle" idx="1"/>
          </p:nvPr>
        </p:nvSpPr>
        <p:spPr>
          <a:xfrm>
            <a:off x="0" y="152400"/>
            <a:ext cx="57150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§4.3   </a:t>
            </a:r>
            <a:r>
              <a:rPr lang="zh-CN" altLang="en-US" sz="2800" b="1" kern="1200" dirty="0">
                <a:latin typeface="宋体" panose="02010600030101010101" pitchFamily="2" charset="-122"/>
                <a:ea typeface="+mn-ea"/>
                <a:cs typeface="+mn-cs"/>
                <a:sym typeface="Arial" panose="020B0604020202020204" pitchFamily="34" charset="0"/>
              </a:rPr>
              <a:t>对象的创建与构造方法  </a:t>
            </a:r>
            <a:endParaRPr lang="zh-CN" altLang="en-US" sz="2800" b="1" kern="1200" dirty="0">
              <a:latin typeface="宋体" panose="02010600030101010101" pitchFamily="2" charset="-122"/>
              <a:ea typeface="+mn-ea"/>
              <a:cs typeface="+mn-cs"/>
              <a:sym typeface="Arial" panose="020B0604020202020204" pitchFamily="34" charset="0"/>
            </a:endParaRPr>
          </a:p>
        </p:txBody>
      </p:sp>
      <p:sp>
        <p:nvSpPr>
          <p:cNvPr id="30723" name="Text Box 3"/>
          <p:cNvSpPr txBox="1"/>
          <p:nvPr/>
        </p:nvSpPr>
        <p:spPr>
          <a:xfrm>
            <a:off x="0" y="590550"/>
            <a:ext cx="9126538" cy="3017838"/>
          </a:xfrm>
          <a:prstGeom prst="rect">
            <a:avLst/>
          </a:prstGeom>
          <a:noFill/>
          <a:ln w="9525">
            <a:noFill/>
          </a:ln>
        </p:spPr>
        <p:txBody>
          <a:bodyPr wrap="square" anchor="t">
            <a:spAutoFit/>
          </a:bodyPr>
          <a:p>
            <a:pPr indent="292100" algn="just">
              <a:lnSpc>
                <a:spcPct val="200000"/>
              </a:lnSpc>
            </a:pPr>
            <a:r>
              <a:rPr lang="en-US" altLang="zh-CN" sz="1600" b="1" dirty="0">
                <a:latin typeface="Times New Roman" panose="02020603050405020304" pitchFamily="18" charset="0"/>
              </a:rPr>
              <a:t>1</a:t>
            </a:r>
            <a:r>
              <a:rPr lang="zh-CN" altLang="en-US" sz="1600" b="1" dirty="0">
                <a:latin typeface="Times New Roman" panose="02020603050405020304" pitchFamily="18" charset="0"/>
                <a:ea typeface="宋体" panose="02010600030101010101" pitchFamily="2" charset="-122"/>
              </a:rPr>
              <a:t>既然类是面向对象语言中最重用的一种数据类型，那么就</a:t>
            </a:r>
            <a:r>
              <a:rPr lang="zh-CN" altLang="en-US" sz="1600" b="1" dirty="0">
                <a:solidFill>
                  <a:srgbClr val="FF0000"/>
                </a:solidFill>
                <a:latin typeface="Times New Roman" panose="02020603050405020304" pitchFamily="18" charset="0"/>
                <a:ea typeface="宋体" panose="02010600030101010101" pitchFamily="2" charset="-122"/>
              </a:rPr>
              <a:t>可以用类来声明变量</a:t>
            </a:r>
            <a:r>
              <a:rPr lang="zh-CN" altLang="en-US" sz="1600" b="1" dirty="0">
                <a:latin typeface="Times New Roman" panose="02020603050405020304" pitchFamily="18" charset="0"/>
                <a:ea typeface="宋体" panose="02010600030101010101" pitchFamily="2" charset="-122"/>
              </a:rPr>
              <a:t>。</a:t>
            </a:r>
            <a:endParaRPr lang="zh-CN" altLang="en-US" sz="1600" b="1" dirty="0">
              <a:latin typeface="Times New Roman" panose="02020603050405020304" pitchFamily="18" charset="0"/>
              <a:ea typeface="宋体" panose="02010600030101010101" pitchFamily="2" charset="-122"/>
            </a:endParaRPr>
          </a:p>
          <a:p>
            <a:pPr indent="292100" algn="just">
              <a:lnSpc>
                <a:spcPct val="200000"/>
              </a:lnSpc>
            </a:pPr>
            <a:r>
              <a:rPr lang="en-US" altLang="zh-CN" sz="1600" b="1" dirty="0">
                <a:latin typeface="Times New Roman" panose="02020603050405020304" pitchFamily="18" charset="0"/>
              </a:rPr>
              <a:t>2.</a:t>
            </a:r>
            <a:r>
              <a:rPr lang="zh-CN" altLang="en-US" sz="1600" b="1" dirty="0">
                <a:latin typeface="Times New Roman" panose="02020603050405020304" pitchFamily="18" charset="0"/>
                <a:ea typeface="宋体" panose="02010600030101010101" pitchFamily="2" charset="-122"/>
              </a:rPr>
              <a:t>在面向对象语言中，用</a:t>
            </a:r>
            <a:r>
              <a:rPr lang="zh-CN" altLang="en-US" sz="1600" b="1" dirty="0">
                <a:solidFill>
                  <a:srgbClr val="FF0000"/>
                </a:solidFill>
                <a:latin typeface="Times New Roman" panose="02020603050405020304" pitchFamily="18" charset="0"/>
                <a:ea typeface="宋体" panose="02010600030101010101" pitchFamily="2" charset="-122"/>
              </a:rPr>
              <a:t>类声明的变量被称作对象</a:t>
            </a:r>
            <a:r>
              <a:rPr lang="en-US" altLang="zh-CN" sz="1600" b="1" dirty="0">
                <a:solidFill>
                  <a:srgbClr val="FF0000"/>
                </a:solidFill>
                <a:latin typeface="Times New Roman" panose="02020603050405020304" pitchFamily="18" charset="0"/>
              </a:rPr>
              <a:t>(</a:t>
            </a:r>
            <a:r>
              <a:rPr lang="zh-CN" altLang="en-US" sz="1600" b="1" dirty="0">
                <a:solidFill>
                  <a:srgbClr val="FF0000"/>
                </a:solidFill>
                <a:latin typeface="Times New Roman" panose="02020603050405020304" pitchFamily="18" charset="0"/>
                <a:ea typeface="宋体" panose="02010600030101010101" pitchFamily="2" charset="-122"/>
              </a:rPr>
              <a:t>引用</a:t>
            </a:r>
            <a:r>
              <a:rPr lang="en-US" altLang="zh-CN" sz="1600" b="1" dirty="0">
                <a:solidFill>
                  <a:srgbClr val="FF0000"/>
                </a:solidFill>
                <a:latin typeface="Times New Roman" panose="02020603050405020304" pitchFamily="18" charset="0"/>
              </a:rPr>
              <a:t>)</a:t>
            </a:r>
            <a:r>
              <a:rPr lang="zh-CN" altLang="en-US" sz="1600" b="1" dirty="0">
                <a:latin typeface="Times New Roman" panose="02020603050405020304" pitchFamily="18" charset="0"/>
                <a:ea typeface="宋体" panose="02010600030101010101" pitchFamily="2" charset="-122"/>
              </a:rPr>
              <a:t>。</a:t>
            </a:r>
            <a:endParaRPr lang="zh-CN" altLang="en-US" sz="1600" b="1" dirty="0">
              <a:latin typeface="Times New Roman" panose="02020603050405020304" pitchFamily="18" charset="0"/>
              <a:ea typeface="宋体" panose="02010600030101010101" pitchFamily="2" charset="-122"/>
            </a:endParaRPr>
          </a:p>
          <a:p>
            <a:pPr indent="292100" algn="just">
              <a:lnSpc>
                <a:spcPct val="200000"/>
              </a:lnSpc>
            </a:pPr>
            <a:r>
              <a:rPr lang="en-US" altLang="zh-CN" sz="1600" b="1" dirty="0">
                <a:latin typeface="Times New Roman" panose="02020603050405020304" pitchFamily="18" charset="0"/>
              </a:rPr>
              <a:t>3.</a:t>
            </a:r>
            <a:r>
              <a:rPr lang="zh-CN" altLang="en-US" sz="1600" b="1" dirty="0">
                <a:latin typeface="Times New Roman" panose="02020603050405020304" pitchFamily="18" charset="0"/>
                <a:ea typeface="宋体" panose="02010600030101010101" pitchFamily="2" charset="-122"/>
              </a:rPr>
              <a:t>与基本数据类型不同，在用类声明对象引用后，还必须要创建对象，即为声明的对象分配变量</a:t>
            </a:r>
            <a:r>
              <a:rPr lang="zh-CN" altLang="en-US" sz="1600" b="1" dirty="0">
                <a:latin typeface="宋体" panose="02010600030101010101" pitchFamily="2" charset="-122"/>
                <a:ea typeface="宋体" panose="02010600030101010101" pitchFamily="2" charset="-122"/>
              </a:rPr>
              <a:t>(</a:t>
            </a:r>
            <a:r>
              <a:rPr lang="zh-CN" altLang="en-US" sz="1600" b="1" dirty="0">
                <a:latin typeface="Times New Roman" panose="02020603050405020304" pitchFamily="18" charset="0"/>
                <a:ea typeface="宋体" panose="02010600030101010101" pitchFamily="2" charset="-122"/>
              </a:rPr>
              <a:t>确定对象所具有的属性</a:t>
            </a:r>
            <a:r>
              <a:rPr lang="zh-CN" altLang="en-US" sz="1600" b="1" dirty="0">
                <a:latin typeface="宋体" panose="02010600030101010101" pitchFamily="2" charset="-122"/>
                <a:ea typeface="宋体" panose="02010600030101010101" pitchFamily="2" charset="-122"/>
              </a:rPr>
              <a:t>)</a:t>
            </a:r>
            <a:endParaRPr lang="zh-CN" altLang="en-US" sz="1600" b="1" dirty="0">
              <a:latin typeface="宋体" panose="02010600030101010101" pitchFamily="2" charset="-122"/>
              <a:ea typeface="宋体" panose="02010600030101010101" pitchFamily="2" charset="-122"/>
            </a:endParaRPr>
          </a:p>
          <a:p>
            <a:pPr indent="292100" algn="just">
              <a:lnSpc>
                <a:spcPct val="200000"/>
              </a:lnSpc>
            </a:pPr>
            <a:r>
              <a:rPr lang="en-US" altLang="zh-CN" sz="1600" b="1" dirty="0">
                <a:latin typeface="宋体" panose="02010600030101010101" pitchFamily="2" charset="-122"/>
              </a:rPr>
              <a:t>4.</a:t>
            </a:r>
            <a:r>
              <a:rPr lang="zh-CN" altLang="en-US" sz="1600" b="1" dirty="0">
                <a:latin typeface="Times New Roman" panose="02020603050405020304" pitchFamily="18" charset="0"/>
                <a:ea typeface="宋体" panose="02010600030101010101" pitchFamily="2" charset="-122"/>
              </a:rPr>
              <a:t>当使用一个类创建一个对象时，也称给出了这个</a:t>
            </a:r>
            <a:r>
              <a:rPr lang="zh-CN" altLang="en-US" sz="1600" b="1" dirty="0">
                <a:solidFill>
                  <a:srgbClr val="FF0000"/>
                </a:solidFill>
                <a:latin typeface="Times New Roman" panose="02020603050405020304" pitchFamily="18" charset="0"/>
                <a:ea typeface="宋体" panose="02010600030101010101" pitchFamily="2" charset="-122"/>
              </a:rPr>
              <a:t>类的一个实例</a:t>
            </a:r>
            <a:r>
              <a:rPr lang="zh-CN" altLang="en-US" sz="1600" b="1" dirty="0">
                <a:latin typeface="Times New Roman" panose="02020603050405020304" pitchFamily="18" charset="0"/>
                <a:ea typeface="宋体" panose="02010600030101010101" pitchFamily="2" charset="-122"/>
              </a:rPr>
              <a:t>。</a:t>
            </a:r>
            <a:endParaRPr lang="zh-CN" altLang="en-US" sz="1600" b="1" dirty="0">
              <a:latin typeface="Times New Roman" panose="02020603050405020304" pitchFamily="18" charset="0"/>
              <a:ea typeface="宋体" panose="02010600030101010101" pitchFamily="2" charset="-122"/>
            </a:endParaRPr>
          </a:p>
          <a:p>
            <a:pPr indent="292100" algn="just">
              <a:lnSpc>
                <a:spcPct val="200000"/>
              </a:lnSpc>
            </a:pPr>
            <a:r>
              <a:rPr lang="en-US" altLang="zh-CN" sz="1600" b="1" dirty="0">
                <a:latin typeface="Times New Roman" panose="02020603050405020304" pitchFamily="18" charset="0"/>
              </a:rPr>
              <a:t>5. </a:t>
            </a:r>
            <a:r>
              <a:rPr lang="zh-CN" altLang="en-US" sz="1600" b="1" dirty="0">
                <a:latin typeface="Times New Roman" panose="02020603050405020304" pitchFamily="18" charset="0"/>
                <a:ea typeface="宋体" panose="02010600030101010101" pitchFamily="2" charset="-122"/>
              </a:rPr>
              <a:t>通俗的讲，类是创建对象的“模板”，没有类就没有对象。</a:t>
            </a:r>
            <a:r>
              <a:rPr lang="zh-CN" altLang="en-US" sz="1600" b="1" dirty="0">
                <a:latin typeface="宋体" panose="02010600030101010101" pitchFamily="2" charset="-122"/>
                <a:ea typeface="宋体" panose="02010600030101010101" pitchFamily="2" charset="-122"/>
              </a:rPr>
              <a:t>构造方法和对象的创建密切相关 。</a:t>
            </a:r>
            <a:endParaRPr lang="en-US" altLang="zh-CN" sz="1600" b="1" dirty="0">
              <a:latin typeface="宋体" panose="02010600030101010101" pitchFamily="2" charset="-122"/>
            </a:endParaRPr>
          </a:p>
        </p:txBody>
      </p:sp>
      <p:sp>
        <p:nvSpPr>
          <p:cNvPr id="30724" name="Text Box 3"/>
          <p:cNvSpPr txBox="1"/>
          <p:nvPr/>
        </p:nvSpPr>
        <p:spPr>
          <a:xfrm>
            <a:off x="174625" y="3608388"/>
            <a:ext cx="8610600" cy="3017837"/>
          </a:xfrm>
          <a:prstGeom prst="rect">
            <a:avLst/>
          </a:prstGeom>
          <a:noFill/>
          <a:ln w="9525">
            <a:noFill/>
          </a:ln>
        </p:spPr>
        <p:txBody>
          <a:bodyPr wrap="square" anchor="t">
            <a:spAutoFit/>
          </a:bodyPr>
          <a:p>
            <a:pPr indent="292100" algn="just">
              <a:lnSpc>
                <a:spcPct val="150000"/>
              </a:lnSpc>
            </a:pPr>
            <a:r>
              <a:rPr lang="en-US" altLang="zh-CN" sz="1600" b="1" dirty="0">
                <a:latin typeface="Times New Roman" panose="02020603050405020304" pitchFamily="18" charset="0"/>
              </a:rPr>
              <a:t>Vehicle v;                                            //</a:t>
            </a:r>
            <a:r>
              <a:rPr lang="zh-CN" altLang="en-US" sz="1600" b="1" dirty="0">
                <a:latin typeface="Times New Roman" panose="02020603050405020304" pitchFamily="18" charset="0"/>
                <a:ea typeface="宋体" panose="02010600030101010101" pitchFamily="2" charset="-122"/>
              </a:rPr>
              <a:t>正确，声明了空对象引用</a:t>
            </a:r>
            <a:endParaRPr lang="zh-CN" altLang="en-US" sz="1600" b="1" dirty="0">
              <a:latin typeface="Times New Roman" panose="02020603050405020304" pitchFamily="18" charset="0"/>
              <a:ea typeface="宋体" panose="02010600030101010101" pitchFamily="2" charset="-122"/>
            </a:endParaRPr>
          </a:p>
          <a:p>
            <a:pPr indent="292100" algn="just">
              <a:lnSpc>
                <a:spcPct val="150000"/>
              </a:lnSpc>
            </a:pPr>
            <a:r>
              <a:rPr lang="en-US" altLang="zh-CN" sz="1600" b="1" dirty="0">
                <a:latin typeface="Times New Roman" panose="02020603050405020304" pitchFamily="18" charset="0"/>
              </a:rPr>
              <a:t>Vehicle v = null;                                 //</a:t>
            </a:r>
            <a:r>
              <a:rPr lang="zh-CN" altLang="en-US" sz="1600" b="1" dirty="0">
                <a:latin typeface="Times New Roman" panose="02020603050405020304" pitchFamily="18" charset="0"/>
                <a:ea typeface="宋体" panose="02010600030101010101" pitchFamily="2" charset="-122"/>
              </a:rPr>
              <a:t>正确，意义同上</a:t>
            </a:r>
            <a:endParaRPr lang="zh-CN" altLang="en-US" sz="1600" b="1" dirty="0">
              <a:latin typeface="Times New Roman" panose="02020603050405020304" pitchFamily="18" charset="0"/>
              <a:ea typeface="宋体" panose="02010600030101010101" pitchFamily="2" charset="-122"/>
            </a:endParaRPr>
          </a:p>
          <a:p>
            <a:pPr indent="292100" algn="just">
              <a:lnSpc>
                <a:spcPct val="150000"/>
              </a:lnSpc>
            </a:pPr>
            <a:r>
              <a:rPr lang="en-US" altLang="zh-CN" sz="1600" b="1" dirty="0">
                <a:latin typeface="Times New Roman" panose="02020603050405020304" pitchFamily="18" charset="0"/>
              </a:rPr>
              <a:t>Vehicle v = new Vehicle();                //</a:t>
            </a:r>
            <a:r>
              <a:rPr lang="zh-CN" altLang="en-US" sz="1600" b="1" dirty="0">
                <a:latin typeface="Times New Roman" panose="02020603050405020304" pitchFamily="18" charset="0"/>
                <a:ea typeface="宋体" panose="02010600030101010101" pitchFamily="2" charset="-122"/>
              </a:rPr>
              <a:t>正确，声明了对象引用和对象</a:t>
            </a:r>
            <a:r>
              <a:rPr lang="en-US" altLang="zh-CN" sz="1600" b="1" dirty="0">
                <a:latin typeface="Times New Roman" panose="02020603050405020304" pitchFamily="18" charset="0"/>
              </a:rPr>
              <a:t>    </a:t>
            </a:r>
            <a:endParaRPr lang="en-US" altLang="zh-CN" sz="1600" b="1" dirty="0">
              <a:latin typeface="Times New Roman" panose="02020603050405020304" pitchFamily="18" charset="0"/>
            </a:endParaRPr>
          </a:p>
          <a:p>
            <a:pPr indent="292100" algn="just">
              <a:lnSpc>
                <a:spcPct val="150000"/>
              </a:lnSpc>
            </a:pPr>
            <a:r>
              <a:rPr lang="en-US" altLang="zh-CN" sz="1600" b="1" dirty="0">
                <a:latin typeface="Times New Roman" panose="02020603050405020304" pitchFamily="18" charset="0"/>
              </a:rPr>
              <a:t>Vehicle v = new Vehicle;                  //</a:t>
            </a:r>
            <a:r>
              <a:rPr lang="zh-CN" altLang="en-US" sz="1600" b="1" dirty="0">
                <a:latin typeface="Times New Roman" panose="02020603050405020304" pitchFamily="18" charset="0"/>
                <a:ea typeface="宋体" panose="02010600030101010101" pitchFamily="2" charset="-122"/>
              </a:rPr>
              <a:t>错误</a:t>
            </a:r>
            <a:endParaRPr lang="zh-CN" altLang="en-US" sz="1600" b="1" dirty="0">
              <a:latin typeface="Times New Roman" panose="02020603050405020304" pitchFamily="18" charset="0"/>
              <a:ea typeface="宋体" panose="02010600030101010101" pitchFamily="2" charset="-122"/>
            </a:endParaRPr>
          </a:p>
          <a:p>
            <a:pPr indent="292100" algn="just">
              <a:lnSpc>
                <a:spcPct val="150000"/>
              </a:lnSpc>
            </a:pPr>
            <a:r>
              <a:rPr lang="en-US" altLang="zh-CN" sz="1600" b="1" dirty="0">
                <a:latin typeface="Times New Roman" panose="02020603050405020304" pitchFamily="18" charset="0"/>
              </a:rPr>
              <a:t>new Vehicle();                                  //</a:t>
            </a:r>
            <a:r>
              <a:rPr lang="zh-CN" altLang="en-US" sz="1600" b="1" dirty="0">
                <a:latin typeface="Times New Roman" panose="02020603050405020304" pitchFamily="18" charset="0"/>
                <a:ea typeface="宋体" panose="02010600030101010101" pitchFamily="2" charset="-122"/>
              </a:rPr>
              <a:t>正确。但是意义不明</a:t>
            </a:r>
            <a:r>
              <a:rPr lang="en-US" altLang="zh-CN" sz="1600" b="1" dirty="0">
                <a:latin typeface="Times New Roman" panose="02020603050405020304" pitchFamily="18" charset="0"/>
              </a:rPr>
              <a:t>           </a:t>
            </a:r>
            <a:endParaRPr lang="en-US" altLang="zh-CN" sz="1600" b="1" dirty="0">
              <a:latin typeface="Times New Roman" panose="02020603050405020304" pitchFamily="18" charset="0"/>
            </a:endParaRPr>
          </a:p>
          <a:p>
            <a:pPr indent="292100" algn="just">
              <a:lnSpc>
                <a:spcPct val="150000"/>
              </a:lnSpc>
            </a:pPr>
            <a:r>
              <a:rPr lang="en-US" altLang="zh-CN" sz="1600" b="1" dirty="0">
                <a:latin typeface="Times New Roman" panose="02020603050405020304" pitchFamily="18" charset="0"/>
              </a:rPr>
              <a:t>(new Vehicle()).speedUp();             //</a:t>
            </a:r>
            <a:r>
              <a:rPr lang="zh-CN" altLang="en-US" sz="1600" b="1" dirty="0">
                <a:latin typeface="Times New Roman" panose="02020603050405020304" pitchFamily="18" charset="0"/>
                <a:ea typeface="宋体" panose="02010600030101010101" pitchFamily="2" charset="-122"/>
              </a:rPr>
              <a:t>正确</a:t>
            </a:r>
            <a:endParaRPr lang="zh-CN" altLang="en-US" sz="1600" b="1" dirty="0">
              <a:latin typeface="Times New Roman" panose="02020603050405020304" pitchFamily="18" charset="0"/>
              <a:ea typeface="宋体" panose="02010600030101010101" pitchFamily="2" charset="-122"/>
            </a:endParaRPr>
          </a:p>
          <a:p>
            <a:pPr indent="292100" algn="just">
              <a:lnSpc>
                <a:spcPct val="150000"/>
              </a:lnSpc>
            </a:pPr>
            <a:r>
              <a:rPr lang="en-US" altLang="zh-CN" sz="1600" dirty="0">
                <a:latin typeface="Times New Roman" panose="02020603050405020304" pitchFamily="18" charset="0"/>
              </a:rPr>
              <a:t> </a:t>
            </a:r>
            <a:endParaRPr lang="en-US" altLang="zh-CN" sz="1600" b="1" dirty="0">
              <a:latin typeface="宋体" panose="02010600030101010101" pitchFamily="2" charset="-122"/>
            </a:endParaRPr>
          </a:p>
          <a:p>
            <a:pPr indent="292100" algn="just">
              <a:lnSpc>
                <a:spcPct val="150000"/>
              </a:lnSpc>
            </a:pPr>
            <a:endParaRPr lang="en-US" altLang="en-US" sz="1600" b="1" dirty="0">
              <a:latin typeface="宋体" panose="02010600030101010101" pitchFamily="2" charset="-122"/>
            </a:endParaRPr>
          </a:p>
        </p:txBody>
      </p:sp>
    </p:spTree>
    <p:custDataLst>
      <p:tags r:id="rId1"/>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solidFill>
                  <a:srgbClr val="FF425D"/>
                </a:solidFill>
                <a:ea typeface="黑体" panose="02010609060101010101" pitchFamily="49" charset="-122"/>
                <a:sym typeface="Arial" panose="020B0604020202020204" pitchFamily="34" charset="0"/>
              </a:rPr>
            </a:fld>
            <a:endParaRPr lang="zh-CN" altLang="en-US" sz="1400" dirty="0">
              <a:solidFill>
                <a:srgbClr val="FF425D"/>
              </a:solidFill>
              <a:ea typeface="黑体" panose="02010609060101010101" pitchFamily="49" charset="-122"/>
              <a:sym typeface="Arial" panose="020B0604020202020204" pitchFamily="34" charset="0"/>
            </a:endParaRPr>
          </a:p>
        </p:txBody>
      </p:sp>
      <p:sp>
        <p:nvSpPr>
          <p:cNvPr id="3074" name="Rectangle 3"/>
          <p:cNvSpPr>
            <a:spLocks noGrp="1"/>
          </p:cNvSpPr>
          <p:nvPr>
            <p:ph type="title"/>
          </p:nvPr>
        </p:nvSpPr>
        <p:spPr>
          <a:xfrm>
            <a:off x="3376613" y="-11112"/>
            <a:ext cx="4343400" cy="685800"/>
          </a:xfrm>
        </p:spPr>
        <p:txBody>
          <a:bodyPr wrap="square" lIns="91440" tIns="45720" rIns="91440" bIns="45720" anchor="ctr"/>
          <a:p>
            <a:pPr eaLnBrk="1" fontAlgn="base" hangingPunct="1"/>
            <a:r>
              <a:rPr lang="zh-CN" altLang="en-US" sz="4400" b="1" strike="noStrike" noProof="1" dirty="0">
                <a:solidFill>
                  <a:schemeClr val="accent4"/>
                </a:solidFill>
                <a:latin typeface="宋体" panose="02010600030101010101" pitchFamily="2" charset="-122"/>
                <a:ea typeface="宋体" panose="02010600030101010101" pitchFamily="2" charset="-122"/>
              </a:rPr>
              <a:t>本章内容</a:t>
            </a:r>
            <a:endParaRPr lang="zh-CN" altLang="en-US" sz="4400" b="1" strike="noStrike" noProof="1" dirty="0">
              <a:solidFill>
                <a:schemeClr val="accent4"/>
              </a:solidFill>
              <a:latin typeface="宋体" panose="02010600030101010101" pitchFamily="2" charset="-122"/>
              <a:ea typeface="宋体" panose="02010600030101010101" pitchFamily="2" charset="-122"/>
            </a:endParaRPr>
          </a:p>
        </p:txBody>
      </p:sp>
      <p:sp>
        <p:nvSpPr>
          <p:cNvPr id="3075" name="文本框 2"/>
          <p:cNvSpPr txBox="1"/>
          <p:nvPr/>
        </p:nvSpPr>
        <p:spPr>
          <a:xfrm>
            <a:off x="1182688" y="211138"/>
            <a:ext cx="8156575" cy="6350000"/>
          </a:xfrm>
          <a:prstGeom prst="rect">
            <a:avLst/>
          </a:prstGeom>
          <a:noFill/>
          <a:ln w="9525">
            <a:noFill/>
          </a:ln>
        </p:spPr>
        <p:txBody>
          <a:bodyPr wrap="square" anchor="t">
            <a:spAutoFit/>
          </a:bodyPr>
          <a:p>
            <a:pPr>
              <a:lnSpc>
                <a:spcPct val="130000"/>
              </a:lnSpc>
            </a:pPr>
            <a:endParaRPr lang="en-US" altLang="zh-CN" sz="2000" noProof="1" dirty="0">
              <a:solidFill>
                <a:schemeClr val="accent4"/>
              </a:solidFill>
              <a:latin typeface="Arial" panose="020B0604020202020204" pitchFamily="34" charset="0"/>
              <a:ea typeface="微软雅黑" panose="020B0503020204020204" charset="-122"/>
              <a:cs typeface="+mn-ea"/>
            </a:endParaRPr>
          </a:p>
          <a:p>
            <a:pPr>
              <a:lnSpc>
                <a:spcPct val="130000"/>
              </a:lnSpc>
            </a:pPr>
            <a:r>
              <a:rPr lang="en-US" altLang="zh-CN" sz="1600" noProof="1" dirty="0">
                <a:solidFill>
                  <a:schemeClr val="accent4"/>
                </a:solidFill>
                <a:latin typeface="Arial" panose="020B0604020202020204" pitchFamily="34" charset="0"/>
                <a:ea typeface="微软雅黑" panose="020B0503020204020204" charset="-122"/>
                <a:cs typeface="+mn-ea"/>
              </a:rPr>
              <a:t>1.</a:t>
            </a:r>
            <a:r>
              <a:rPr lang="zh-CN" altLang="en-US" sz="1600" noProof="1" dirty="0">
                <a:solidFill>
                  <a:schemeClr val="accent4"/>
                </a:solidFill>
                <a:latin typeface="Arial" panose="020B0604020202020204" pitchFamily="34" charset="0"/>
                <a:ea typeface="微软雅黑" panose="020B0503020204020204" charset="-122"/>
                <a:cs typeface="+mn-ea"/>
              </a:rPr>
              <a:t>面向对象的核心特征</a:t>
            </a:r>
            <a:endParaRPr lang="zh-CN" altLang="en-US" sz="1600" noProof="1" dirty="0">
              <a:solidFill>
                <a:schemeClr val="accent4"/>
              </a:solidFill>
              <a:latin typeface="Arial" panose="020B0604020202020204" pitchFamily="34" charset="0"/>
              <a:ea typeface="微软雅黑" panose="020B0503020204020204" charset="-122"/>
              <a:cs typeface="+mn-ea"/>
            </a:endParaRPr>
          </a:p>
          <a:p>
            <a:pPr>
              <a:lnSpc>
                <a:spcPct val="130000"/>
              </a:lnSpc>
            </a:pPr>
            <a:endParaRPr lang="zh-CN" altLang="en-US" sz="1600" noProof="1" dirty="0">
              <a:solidFill>
                <a:schemeClr val="accent4"/>
              </a:solidFill>
              <a:latin typeface="Arial" panose="020B0604020202020204" pitchFamily="34" charset="0"/>
              <a:ea typeface="微软雅黑" panose="020B0503020204020204" charset="-122"/>
            </a:endParaRPr>
          </a:p>
          <a:p>
            <a:pPr>
              <a:lnSpc>
                <a:spcPct val="130000"/>
              </a:lnSpc>
            </a:pPr>
            <a:r>
              <a:rPr lang="en-US" altLang="zh-CN" sz="1600" noProof="1" dirty="0">
                <a:solidFill>
                  <a:schemeClr val="accent4"/>
                </a:solidFill>
                <a:latin typeface="Arial" panose="020B0604020202020204" pitchFamily="34" charset="0"/>
                <a:ea typeface="微软雅黑" panose="020B0503020204020204" charset="-122"/>
                <a:cs typeface="+mn-ea"/>
              </a:rPr>
              <a:t>2 </a:t>
            </a:r>
            <a:r>
              <a:rPr lang="zh-CN" altLang="en-US" sz="1600" noProof="1" dirty="0">
                <a:solidFill>
                  <a:schemeClr val="accent4"/>
                </a:solidFill>
                <a:latin typeface="Arial" panose="020B0604020202020204" pitchFamily="34" charset="0"/>
                <a:ea typeface="微软雅黑" panose="020B0503020204020204" charset="-122"/>
                <a:cs typeface="+mn-ea"/>
              </a:rPr>
              <a:t>类声明和类体；成员变量（字段、属性）；</a:t>
            </a:r>
            <a:r>
              <a:rPr lang="en-US" altLang="zh-CN" sz="1600" noProof="1" dirty="0">
                <a:solidFill>
                  <a:schemeClr val="accent4"/>
                </a:solidFill>
                <a:latin typeface="Arial" panose="020B0604020202020204" pitchFamily="34" charset="0"/>
                <a:ea typeface="微软雅黑" panose="020B0503020204020204" charset="-122"/>
                <a:cs typeface="+mn-ea"/>
              </a:rPr>
              <a:t>4.</a:t>
            </a:r>
            <a:r>
              <a:rPr lang="zh-CN" altLang="en-US" sz="1600" noProof="1" dirty="0">
                <a:solidFill>
                  <a:schemeClr val="accent4"/>
                </a:solidFill>
                <a:latin typeface="Arial" panose="020B0604020202020204" pitchFamily="34" charset="0"/>
                <a:ea typeface="微软雅黑" panose="020B0503020204020204" charset="-122"/>
                <a:cs typeface="+mn-ea"/>
              </a:rPr>
              <a:t>成员函数（方法、行为）</a:t>
            </a:r>
            <a:endParaRPr lang="zh-CN" altLang="en-US" sz="1600" noProof="1" dirty="0">
              <a:solidFill>
                <a:schemeClr val="accent4"/>
              </a:solidFill>
              <a:latin typeface="Arial" panose="020B0604020202020204" pitchFamily="34" charset="0"/>
              <a:ea typeface="微软雅黑" panose="020B0503020204020204" charset="-122"/>
              <a:cs typeface="+mn-ea"/>
            </a:endParaRPr>
          </a:p>
          <a:p>
            <a:pPr>
              <a:lnSpc>
                <a:spcPct val="130000"/>
              </a:lnSpc>
            </a:pPr>
            <a:r>
              <a:rPr lang="en-US" altLang="zh-CN" sz="1600" noProof="1" dirty="0">
                <a:solidFill>
                  <a:schemeClr val="accent4"/>
                </a:solidFill>
                <a:latin typeface="Arial" panose="020B0604020202020204" pitchFamily="34" charset="0"/>
                <a:ea typeface="微软雅黑" panose="020B0503020204020204" charset="-122"/>
                <a:cs typeface="+mn-ea"/>
              </a:rPr>
              <a:t>5.</a:t>
            </a:r>
            <a:r>
              <a:rPr lang="zh-CN" altLang="en-US" sz="1600" noProof="1" dirty="0">
                <a:solidFill>
                  <a:schemeClr val="accent4"/>
                </a:solidFill>
                <a:latin typeface="Arial" panose="020B0604020202020204" pitchFamily="34" charset="0"/>
                <a:ea typeface="微软雅黑" panose="020B0503020204020204" charset="-122"/>
                <a:cs typeface="+mn-ea"/>
              </a:rPr>
              <a:t>对象的使用</a:t>
            </a:r>
            <a:endParaRPr lang="zh-CN" altLang="en-US" sz="1600" noProof="1" dirty="0">
              <a:solidFill>
                <a:schemeClr val="accent4"/>
              </a:solidFill>
              <a:latin typeface="Arial" panose="020B0604020202020204" pitchFamily="34" charset="0"/>
              <a:ea typeface="微软雅黑" panose="020B0503020204020204" charset="-122"/>
              <a:cs typeface="+mn-ea"/>
            </a:endParaRPr>
          </a:p>
          <a:p>
            <a:pPr>
              <a:lnSpc>
                <a:spcPct val="130000"/>
              </a:lnSpc>
            </a:pPr>
            <a:endParaRPr lang="zh-CN" altLang="en-US" sz="1600" noProof="1" dirty="0">
              <a:solidFill>
                <a:schemeClr val="accent4"/>
              </a:solidFill>
              <a:latin typeface="Arial" panose="020B0604020202020204" pitchFamily="34" charset="0"/>
              <a:ea typeface="微软雅黑" panose="020B0503020204020204" charset="-122"/>
              <a:cs typeface="+mn-ea"/>
            </a:endParaRPr>
          </a:p>
          <a:p>
            <a:pPr>
              <a:lnSpc>
                <a:spcPct val="130000"/>
              </a:lnSpc>
            </a:pPr>
            <a:r>
              <a:rPr lang="en-US" altLang="zh-CN" sz="1600" noProof="1" dirty="0">
                <a:solidFill>
                  <a:srgbClr val="FF0000"/>
                </a:solidFill>
                <a:latin typeface="Arial" panose="020B0604020202020204" pitchFamily="34" charset="0"/>
                <a:ea typeface="微软雅黑" panose="020B0503020204020204" charset="-122"/>
                <a:cs typeface="+mn-ea"/>
              </a:rPr>
              <a:t>4.</a:t>
            </a:r>
            <a:r>
              <a:rPr lang="zh-CN" sz="1600" noProof="1" dirty="0">
                <a:solidFill>
                  <a:srgbClr val="FF0000"/>
                </a:solidFill>
                <a:latin typeface="Arial" panose="020B0604020202020204" pitchFamily="34" charset="0"/>
                <a:ea typeface="微软雅黑" panose="020B0503020204020204" charset="-122"/>
                <a:cs typeface="+mn-ea"/>
              </a:rPr>
              <a:t>构造函数</a:t>
            </a:r>
            <a:endParaRPr lang="zh-CN" sz="1600" noProof="1" dirty="0">
              <a:solidFill>
                <a:srgbClr val="FF0000"/>
              </a:solidFill>
              <a:latin typeface="Arial" panose="020B0604020202020204" pitchFamily="34" charset="0"/>
              <a:ea typeface="微软雅黑" panose="020B0503020204020204" charset="-122"/>
              <a:cs typeface="+mn-ea"/>
            </a:endParaRPr>
          </a:p>
          <a:p>
            <a:pPr>
              <a:lnSpc>
                <a:spcPct val="130000"/>
              </a:lnSpc>
            </a:pPr>
            <a:r>
              <a:rPr lang="en-US" altLang="zh-CN" sz="1600" noProof="1" dirty="0">
                <a:solidFill>
                  <a:srgbClr val="FF0000"/>
                </a:solidFill>
                <a:latin typeface="Arial" panose="020B0604020202020204" pitchFamily="34" charset="0"/>
                <a:ea typeface="微软雅黑" panose="020B0503020204020204" charset="-122"/>
                <a:cs typeface="+mn-ea"/>
              </a:rPr>
              <a:t>5.</a:t>
            </a:r>
            <a:r>
              <a:rPr lang="zh-CN" altLang="en-US" sz="1600" noProof="1" dirty="0">
                <a:solidFill>
                  <a:srgbClr val="FF0000"/>
                </a:solidFill>
                <a:latin typeface="Arial" panose="020B0604020202020204" pitchFamily="34" charset="0"/>
                <a:ea typeface="微软雅黑" panose="020B0503020204020204" charset="-122"/>
                <a:cs typeface="+mn-ea"/>
              </a:rPr>
              <a:t>函数参数的传值方式</a:t>
            </a:r>
            <a:endParaRPr lang="zh-CN" altLang="en-US" sz="1600" noProof="1" dirty="0">
              <a:solidFill>
                <a:srgbClr val="FF0000"/>
              </a:solidFill>
              <a:latin typeface="Arial" panose="020B0604020202020204" pitchFamily="34" charset="0"/>
              <a:ea typeface="微软雅黑" panose="020B0503020204020204" charset="-122"/>
              <a:cs typeface="+mn-ea"/>
            </a:endParaRPr>
          </a:p>
          <a:p>
            <a:pPr>
              <a:lnSpc>
                <a:spcPct val="130000"/>
              </a:lnSpc>
            </a:pPr>
            <a:endParaRPr lang="zh-CN" altLang="en-US" sz="1600" noProof="1" dirty="0">
              <a:solidFill>
                <a:schemeClr val="accent4"/>
              </a:solidFill>
              <a:latin typeface="Arial" panose="020B0604020202020204" pitchFamily="34" charset="0"/>
              <a:ea typeface="微软雅黑" panose="020B0503020204020204" charset="-122"/>
              <a:cs typeface="+mn-ea"/>
            </a:endParaRPr>
          </a:p>
          <a:p>
            <a:pPr>
              <a:lnSpc>
                <a:spcPct val="130000"/>
              </a:lnSpc>
            </a:pPr>
            <a:r>
              <a:rPr lang="en-US" altLang="zh-CN" sz="1600" noProof="1" dirty="0">
                <a:solidFill>
                  <a:srgbClr val="FF0000"/>
                </a:solidFill>
                <a:latin typeface="Arial" panose="020B0604020202020204" pitchFamily="34" charset="0"/>
                <a:ea typeface="微软雅黑" panose="020B0503020204020204" charset="-122"/>
                <a:cs typeface="+mn-ea"/>
              </a:rPr>
              <a:t>6.</a:t>
            </a:r>
            <a:r>
              <a:rPr lang="zh-CN" altLang="en-US" sz="1600" noProof="1" dirty="0">
                <a:solidFill>
                  <a:srgbClr val="FF0000"/>
                </a:solidFill>
                <a:latin typeface="Arial" panose="020B0604020202020204" pitchFamily="34" charset="0"/>
                <a:ea typeface="微软雅黑" panose="020B0503020204020204" charset="-122"/>
                <a:cs typeface="+mn-ea"/>
              </a:rPr>
              <a:t>对象组合</a:t>
            </a:r>
            <a:endParaRPr lang="zh-CN" altLang="en-US" sz="1600" noProof="1" dirty="0">
              <a:solidFill>
                <a:srgbClr val="FF0000"/>
              </a:solidFill>
              <a:latin typeface="Arial" panose="020B0604020202020204" pitchFamily="34" charset="0"/>
              <a:ea typeface="微软雅黑" panose="020B0503020204020204" charset="-122"/>
              <a:cs typeface="+mn-ea"/>
            </a:endParaRPr>
          </a:p>
          <a:p>
            <a:pPr>
              <a:lnSpc>
                <a:spcPct val="130000"/>
              </a:lnSpc>
            </a:pPr>
            <a:r>
              <a:rPr lang="en-US" altLang="zh-CN" sz="1600" noProof="1" dirty="0">
                <a:solidFill>
                  <a:srgbClr val="FF0000"/>
                </a:solidFill>
                <a:latin typeface="Arial" panose="020B0604020202020204" pitchFamily="34" charset="0"/>
                <a:ea typeface="微软雅黑" panose="020B0503020204020204" charset="-122"/>
                <a:cs typeface="+mn-ea"/>
              </a:rPr>
              <a:t>7.</a:t>
            </a:r>
            <a:r>
              <a:rPr lang="zh-CN" altLang="en-US" sz="1600" noProof="1" dirty="0">
                <a:solidFill>
                  <a:srgbClr val="FF0000"/>
                </a:solidFill>
                <a:latin typeface="Arial" panose="020B0604020202020204" pitchFamily="34" charset="0"/>
                <a:ea typeface="微软雅黑" panose="020B0503020204020204" charset="-122"/>
                <a:cs typeface="+mn-ea"/>
              </a:rPr>
              <a:t>实例成员（实例变量和实例方法）与类成员的区别</a:t>
            </a:r>
            <a:endParaRPr lang="zh-CN" altLang="en-US" sz="1600" noProof="1" dirty="0">
              <a:solidFill>
                <a:srgbClr val="FF0000"/>
              </a:solidFill>
              <a:latin typeface="Arial" panose="020B0604020202020204" pitchFamily="34" charset="0"/>
              <a:ea typeface="微软雅黑" panose="020B0503020204020204" charset="-122"/>
              <a:cs typeface="+mn-ea"/>
            </a:endParaRPr>
          </a:p>
          <a:p>
            <a:pPr>
              <a:lnSpc>
                <a:spcPct val="130000"/>
              </a:lnSpc>
            </a:pPr>
            <a:r>
              <a:rPr lang="en-US" altLang="zh-CN" sz="1600" noProof="1" dirty="0">
                <a:solidFill>
                  <a:schemeClr val="accent4"/>
                </a:solidFill>
                <a:latin typeface="Arial" panose="020B0604020202020204" pitchFamily="34" charset="0"/>
                <a:ea typeface="微软雅黑" panose="020B0503020204020204" charset="-122"/>
                <a:cs typeface="+mn-ea"/>
              </a:rPr>
              <a:t>8.</a:t>
            </a:r>
            <a:r>
              <a:rPr lang="zh-CN" altLang="en-US" sz="1600" noProof="1" dirty="0">
                <a:solidFill>
                  <a:schemeClr val="accent4"/>
                </a:solidFill>
                <a:latin typeface="Arial" panose="020B0604020202020204" pitchFamily="34" charset="0"/>
                <a:ea typeface="微软雅黑" panose="020B0503020204020204" charset="-122"/>
                <a:cs typeface="+mn-ea"/>
              </a:rPr>
              <a:t>函数重载</a:t>
            </a:r>
            <a:endParaRPr lang="zh-CN" altLang="en-US" sz="1600" noProof="1" dirty="0">
              <a:solidFill>
                <a:schemeClr val="accent4"/>
              </a:solidFill>
              <a:latin typeface="Arial" panose="020B0604020202020204" pitchFamily="34" charset="0"/>
              <a:ea typeface="微软雅黑" panose="020B0503020204020204" charset="-122"/>
              <a:cs typeface="+mn-ea"/>
            </a:endParaRPr>
          </a:p>
          <a:p>
            <a:pPr>
              <a:lnSpc>
                <a:spcPct val="130000"/>
              </a:lnSpc>
            </a:pPr>
            <a:r>
              <a:rPr lang="en-US" altLang="zh-CN" sz="1600" noProof="1" dirty="0">
                <a:solidFill>
                  <a:schemeClr val="accent4"/>
                </a:solidFill>
                <a:latin typeface="Arial" panose="020B0604020202020204" pitchFamily="34" charset="0"/>
                <a:ea typeface="微软雅黑" panose="020B0503020204020204" charset="-122"/>
                <a:cs typeface="+mn-ea"/>
              </a:rPr>
              <a:t>9.this</a:t>
            </a:r>
            <a:r>
              <a:rPr lang="zh-CN" altLang="en-US" sz="1600" noProof="1" dirty="0">
                <a:solidFill>
                  <a:schemeClr val="accent4"/>
                </a:solidFill>
                <a:latin typeface="Arial" panose="020B0604020202020204" pitchFamily="34" charset="0"/>
                <a:ea typeface="微软雅黑" panose="020B0503020204020204" charset="-122"/>
                <a:cs typeface="+mn-ea"/>
              </a:rPr>
              <a:t>关键字的意义</a:t>
            </a:r>
            <a:endParaRPr lang="zh-CN" altLang="en-US" sz="1600" noProof="1" dirty="0">
              <a:solidFill>
                <a:schemeClr val="accent4"/>
              </a:solidFill>
              <a:latin typeface="Arial" panose="020B0604020202020204" pitchFamily="34" charset="0"/>
              <a:ea typeface="微软雅黑" panose="020B0503020204020204" charset="-122"/>
              <a:cs typeface="+mn-ea"/>
            </a:endParaRPr>
          </a:p>
          <a:p>
            <a:pPr>
              <a:lnSpc>
                <a:spcPct val="130000"/>
              </a:lnSpc>
            </a:pPr>
            <a:endParaRPr lang="zh-CN" altLang="en-US" sz="1600" noProof="1" dirty="0">
              <a:solidFill>
                <a:schemeClr val="accent4"/>
              </a:solidFill>
              <a:latin typeface="Arial" panose="020B0604020202020204" pitchFamily="34" charset="0"/>
              <a:ea typeface="微软雅黑" panose="020B0503020204020204" charset="-122"/>
              <a:cs typeface="+mn-ea"/>
            </a:endParaRPr>
          </a:p>
          <a:p>
            <a:pPr>
              <a:lnSpc>
                <a:spcPct val="130000"/>
              </a:lnSpc>
            </a:pPr>
            <a:r>
              <a:rPr lang="en-US" altLang="zh-CN" sz="1600" noProof="1" dirty="0">
                <a:solidFill>
                  <a:srgbClr val="FF0000"/>
                </a:solidFill>
                <a:latin typeface="Arial" panose="020B0604020202020204" pitchFamily="34" charset="0"/>
                <a:ea typeface="微软雅黑" panose="020B0503020204020204" charset="-122"/>
                <a:cs typeface="+mn-ea"/>
              </a:rPr>
              <a:t>10 </a:t>
            </a:r>
            <a:r>
              <a:rPr lang="zh-CN" altLang="en-US" sz="1600" noProof="1" dirty="0">
                <a:solidFill>
                  <a:srgbClr val="FF0000"/>
                </a:solidFill>
                <a:latin typeface="Arial" panose="020B0604020202020204" pitchFamily="34" charset="0"/>
                <a:ea typeface="微软雅黑" panose="020B0503020204020204" charset="-122"/>
                <a:cs typeface="+mn-ea"/>
              </a:rPr>
              <a:t>访问权限</a:t>
            </a:r>
            <a:endParaRPr lang="zh-CN" altLang="en-US" sz="1600" noProof="1" dirty="0">
              <a:solidFill>
                <a:srgbClr val="FF0000"/>
              </a:solidFill>
              <a:latin typeface="Arial" panose="020B0604020202020204" pitchFamily="34" charset="0"/>
              <a:ea typeface="微软雅黑" panose="020B0503020204020204" charset="-122"/>
              <a:cs typeface="+mn-ea"/>
            </a:endParaRPr>
          </a:p>
          <a:p>
            <a:pPr>
              <a:lnSpc>
                <a:spcPct val="130000"/>
              </a:lnSpc>
            </a:pPr>
            <a:r>
              <a:rPr lang="en-US" altLang="zh-CN" sz="1600" noProof="1" dirty="0">
                <a:solidFill>
                  <a:schemeClr val="accent4"/>
                </a:solidFill>
                <a:latin typeface="Arial" panose="020B0604020202020204" pitchFamily="34" charset="0"/>
                <a:ea typeface="微软雅黑" panose="020B0503020204020204" charset="-122"/>
                <a:cs typeface="+mn-ea"/>
              </a:rPr>
              <a:t>11 </a:t>
            </a:r>
            <a:r>
              <a:rPr lang="zh-CN" altLang="en-US" sz="1600" noProof="1" dirty="0">
                <a:solidFill>
                  <a:schemeClr val="accent4"/>
                </a:solidFill>
                <a:latin typeface="Arial" panose="020B0604020202020204" pitchFamily="34" charset="0"/>
                <a:ea typeface="微软雅黑" panose="020B0503020204020204" charset="-122"/>
                <a:cs typeface="+mn-ea"/>
              </a:rPr>
              <a:t>基础数据类型的封装类</a:t>
            </a:r>
            <a:endParaRPr lang="zh-CN" altLang="en-US" sz="1600" noProof="1" dirty="0">
              <a:solidFill>
                <a:schemeClr val="accent4"/>
              </a:solidFill>
              <a:latin typeface="Arial" panose="020B0604020202020204" pitchFamily="34" charset="0"/>
              <a:ea typeface="微软雅黑" panose="020B0503020204020204" charset="-122"/>
              <a:cs typeface="+mn-ea"/>
            </a:endParaRPr>
          </a:p>
          <a:p>
            <a:pPr>
              <a:lnSpc>
                <a:spcPct val="130000"/>
              </a:lnSpc>
            </a:pPr>
            <a:endParaRPr lang="zh-CN" altLang="en-US" sz="1600" noProof="1" dirty="0">
              <a:solidFill>
                <a:schemeClr val="accent4"/>
              </a:solidFill>
              <a:latin typeface="Arial" panose="020B0604020202020204" pitchFamily="34" charset="0"/>
              <a:ea typeface="微软雅黑" panose="020B0503020204020204" charset="-122"/>
              <a:cs typeface="+mn-ea"/>
            </a:endParaRPr>
          </a:p>
          <a:p>
            <a:pPr>
              <a:lnSpc>
                <a:spcPct val="130000"/>
              </a:lnSpc>
            </a:pPr>
            <a:endParaRPr lang="zh-CN" altLang="en-US" sz="2000" noProof="1" dirty="0">
              <a:solidFill>
                <a:schemeClr val="accent4"/>
              </a:solidFill>
              <a:latin typeface="Arial" panose="020B0604020202020204" pitchFamily="34" charset="0"/>
              <a:ea typeface="微软雅黑" panose="020B0503020204020204" charset="-122"/>
              <a:cs typeface="+mn-ea"/>
            </a:endParaRPr>
          </a:p>
          <a:p>
            <a:pPr>
              <a:lnSpc>
                <a:spcPct val="130000"/>
              </a:lnSpc>
            </a:pPr>
            <a:endParaRPr lang="zh-CN" altLang="en-US" sz="2000" noProof="1" dirty="0">
              <a:solidFill>
                <a:schemeClr val="accent4"/>
              </a:solidFill>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1746" name="Rectangle 2"/>
          <p:cNvSpPr>
            <a:spLocks noGrp="1"/>
          </p:cNvSpPr>
          <p:nvPr>
            <p:ph type="subTitle" idx="1"/>
          </p:nvPr>
        </p:nvSpPr>
        <p:spPr>
          <a:xfrm>
            <a:off x="152400" y="188913"/>
            <a:ext cx="5181600" cy="457200"/>
          </a:xfrm>
        </p:spPr>
        <p:txBody>
          <a:bodyPr wrap="square" lIns="91440" tIns="45720" rIns="91440" bIns="45720" anchor="t"/>
          <a:p>
            <a:pPr lvl="1" indent="-457200" eaLnBrk="1" hangingPunct="1">
              <a:buNone/>
            </a:pPr>
            <a:r>
              <a:rPr lang="zh-CN" altLang="en-US" b="1" dirty="0">
                <a:solidFill>
                  <a:schemeClr val="tx1"/>
                </a:solidFill>
                <a:latin typeface="Arial" panose="020B0604020202020204" pitchFamily="34" charset="0"/>
              </a:rPr>
              <a:t>§4.3.1    </a:t>
            </a:r>
            <a:r>
              <a:rPr lang="zh-CN" altLang="en-US" b="1" dirty="0">
                <a:solidFill>
                  <a:schemeClr val="tx1"/>
                </a:solidFill>
                <a:latin typeface="宋体" panose="02010600030101010101" pitchFamily="2" charset="-122"/>
              </a:rPr>
              <a:t>构造方法</a:t>
            </a:r>
            <a:r>
              <a:rPr lang="zh-CN" altLang="en-US" b="1" dirty="0">
                <a:solidFill>
                  <a:schemeClr val="tx1"/>
                </a:solidFill>
                <a:latin typeface="Arial" panose="020B0604020202020204" pitchFamily="34" charset="0"/>
              </a:rPr>
              <a:t> </a:t>
            </a:r>
            <a:endParaRPr lang="zh-CN" altLang="en-US" b="1" dirty="0">
              <a:solidFill>
                <a:schemeClr val="tx1"/>
              </a:solidFill>
              <a:latin typeface="Arial" panose="020B0604020202020204" pitchFamily="34" charset="0"/>
              <a:ea typeface="Times New Roman" panose="02020603050405020304" pitchFamily="18" charset="0"/>
            </a:endParaRPr>
          </a:p>
        </p:txBody>
      </p:sp>
      <p:sp>
        <p:nvSpPr>
          <p:cNvPr id="31747" name="Text Box 3"/>
          <p:cNvSpPr txBox="1"/>
          <p:nvPr/>
        </p:nvSpPr>
        <p:spPr>
          <a:xfrm>
            <a:off x="152400" y="552450"/>
            <a:ext cx="8809038" cy="2159000"/>
          </a:xfrm>
          <a:prstGeom prst="rect">
            <a:avLst/>
          </a:prstGeom>
          <a:noFill/>
          <a:ln w="9525">
            <a:noFill/>
          </a:ln>
        </p:spPr>
        <p:txBody>
          <a:bodyPr wrap="square" anchor="t">
            <a:spAutoFit/>
          </a:bodyPr>
          <a:p>
            <a:pPr indent="0" algn="just">
              <a:spcBef>
                <a:spcPct val="20000"/>
              </a:spcBef>
            </a:pPr>
            <a:r>
              <a:rPr lang="zh-CN" altLang="en-US" sz="3200" b="1" dirty="0">
                <a:latin typeface="宋体" panose="02010600030101010101" pitchFamily="2" charset="-122"/>
                <a:ea typeface="宋体" panose="02010600030101010101" pitchFamily="2" charset="-122"/>
              </a:rPr>
              <a:t>   </a:t>
            </a:r>
            <a:r>
              <a:rPr lang="zh-CN" altLang="en-US" sz="3200" b="1" dirty="0">
                <a:solidFill>
                  <a:srgbClr val="FF0000"/>
                </a:solidFill>
                <a:latin typeface="宋体" panose="02010600030101010101" pitchFamily="2" charset="-122"/>
                <a:ea typeface="宋体" panose="02010600030101010101" pitchFamily="2" charset="-122"/>
              </a:rPr>
              <a:t> 构造方法也称为构造函数，</a:t>
            </a:r>
            <a:r>
              <a:rPr lang="zh-CN" altLang="en-US" sz="3200" b="1" dirty="0">
                <a:latin typeface="宋体" panose="02010600030101010101" pitchFamily="2" charset="-122"/>
                <a:ea typeface="宋体" panose="02010600030101010101" pitchFamily="2" charset="-122"/>
              </a:rPr>
              <a:t>是一种特殊方法，它的名字必须与它所在的</a:t>
            </a:r>
            <a:r>
              <a:rPr lang="zh-CN" altLang="en-US" sz="3200" b="1" dirty="0">
                <a:solidFill>
                  <a:srgbClr val="FF0000"/>
                </a:solidFill>
                <a:latin typeface="宋体" panose="02010600030101010101" pitchFamily="2" charset="-122"/>
                <a:ea typeface="宋体" panose="02010600030101010101" pitchFamily="2" charset="-122"/>
              </a:rPr>
              <a:t>类的名字完全相同</a:t>
            </a:r>
            <a:r>
              <a:rPr lang="zh-CN" altLang="en-US" sz="3200" b="1" dirty="0">
                <a:latin typeface="宋体" panose="02010600030101010101" pitchFamily="2" charset="-122"/>
                <a:ea typeface="宋体" panose="02010600030101010101" pitchFamily="2" charset="-122"/>
              </a:rPr>
              <a:t>，而且</a:t>
            </a:r>
            <a:r>
              <a:rPr lang="zh-CN" altLang="en-US" sz="3200" b="1" dirty="0">
                <a:solidFill>
                  <a:srgbClr val="FF0000"/>
                </a:solidFill>
                <a:latin typeface="宋体" panose="02010600030101010101" pitchFamily="2" charset="-122"/>
                <a:ea typeface="宋体" panose="02010600030101010101" pitchFamily="2" charset="-122"/>
              </a:rPr>
              <a:t>没有返回类型</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a:p>
            <a:pPr indent="0" algn="just">
              <a:spcBef>
                <a:spcPct val="20000"/>
              </a:spcBef>
            </a:pPr>
            <a:r>
              <a:rPr lang="zh-CN" altLang="en-US" sz="3200" b="1" dirty="0">
                <a:latin typeface="宋体" panose="02010600030101010101" pitchFamily="2" charset="-122"/>
                <a:ea typeface="宋体" panose="02010600030101010101" pitchFamily="2" charset="-122"/>
              </a:rPr>
              <a:t>   </a:t>
            </a:r>
            <a:endParaRPr lang="en-US" altLang="zh-CN" b="1" dirty="0">
              <a:solidFill>
                <a:srgbClr val="0000FF"/>
              </a:solidFill>
              <a:latin typeface="仿宋_GB2312" pitchFamily="49" charset="-122"/>
              <a:ea typeface="仿宋_GB2312" pitchFamily="49" charset="-122"/>
            </a:endParaRPr>
          </a:p>
        </p:txBody>
      </p:sp>
      <p:sp>
        <p:nvSpPr>
          <p:cNvPr id="31748" name="Text Box 3"/>
          <p:cNvSpPr txBox="1"/>
          <p:nvPr/>
        </p:nvSpPr>
        <p:spPr>
          <a:xfrm>
            <a:off x="152400" y="2051050"/>
            <a:ext cx="3517900" cy="2697163"/>
          </a:xfrm>
          <a:prstGeom prst="rect">
            <a:avLst/>
          </a:prstGeom>
          <a:noFill/>
          <a:ln w="9525">
            <a:noFill/>
          </a:ln>
        </p:spPr>
        <p:txBody>
          <a:bodyPr wrap="square" anchor="t">
            <a:spAutoFit/>
          </a:bodyPr>
          <a:p>
            <a:pPr indent="0">
              <a:spcBef>
                <a:spcPct val="20000"/>
              </a:spcBef>
            </a:pPr>
            <a:r>
              <a:rPr lang="en-US" altLang="zh-CN" sz="1600" b="1" dirty="0">
                <a:latin typeface="宋体" panose="02010600030101010101" pitchFamily="2" charset="-122"/>
              </a:rPr>
              <a:t>class A{</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int 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int getX(){return 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 </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x = 101;            </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System.out.println(“A()”);</a:t>
            </a:r>
            <a:endParaRPr lang="en-US" altLang="zh-CN" sz="1600" b="1" dirty="0">
              <a:latin typeface="宋体" panose="02010600030101010101" pitchFamily="2" charset="-122"/>
            </a:endParaRPr>
          </a:p>
          <a:p>
            <a:pPr indent="0">
              <a:spcBef>
                <a:spcPct val="20000"/>
              </a:spcBef>
            </a:pP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a:t>
            </a:r>
            <a:r>
              <a:rPr lang="zh-CN" altLang="en-US" sz="1600" b="1" dirty="0">
                <a:latin typeface="宋体" panose="02010600030101010101" pitchFamily="2" charset="-122"/>
                <a:ea typeface="宋体" panose="02010600030101010101" pitchFamily="2" charset="-122"/>
              </a:rPr>
              <a:t>   </a:t>
            </a:r>
            <a:endParaRPr lang="en-US" altLang="zh-CN" sz="1600" b="1" dirty="0">
              <a:solidFill>
                <a:srgbClr val="0000FF"/>
              </a:solidFill>
              <a:latin typeface="仿宋_GB2312" pitchFamily="49" charset="-122"/>
              <a:ea typeface="仿宋_GB2312" pitchFamily="49" charset="-122"/>
            </a:endParaRPr>
          </a:p>
        </p:txBody>
      </p:sp>
      <p:sp>
        <p:nvSpPr>
          <p:cNvPr id="31749" name="Text Box 3"/>
          <p:cNvSpPr txBox="1"/>
          <p:nvPr/>
        </p:nvSpPr>
        <p:spPr>
          <a:xfrm>
            <a:off x="4197350" y="2203450"/>
            <a:ext cx="4598988" cy="2746375"/>
          </a:xfrm>
          <a:prstGeom prst="rect">
            <a:avLst/>
          </a:prstGeom>
          <a:noFill/>
          <a:ln w="9525">
            <a:noFill/>
          </a:ln>
        </p:spPr>
        <p:txBody>
          <a:bodyPr wrap="square" anchor="t">
            <a:spAutoFit/>
          </a:bodyPr>
          <a:p>
            <a:pPr indent="0">
              <a:spcBef>
                <a:spcPct val="20000"/>
              </a:spcBef>
            </a:pPr>
            <a:r>
              <a:rPr lang="en-US" altLang="zh-CN" sz="1600" b="1" dirty="0">
                <a:latin typeface="宋体" panose="02010600030101010101" pitchFamily="2" charset="-122"/>
              </a:rPr>
              <a:t>class Program{</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public static void main(String[] args){</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 a1 = new A();</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System.out.println(a1.x);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 a2;</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//new A();</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a:t>
            </a:r>
            <a:r>
              <a:rPr lang="zh-CN" altLang="en-US" sz="16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  </a:t>
            </a:r>
            <a:endParaRPr lang="en-US" altLang="zh-CN" sz="2000" b="1" dirty="0">
              <a:solidFill>
                <a:srgbClr val="0000FF"/>
              </a:solidFill>
              <a:latin typeface="仿宋_GB2312" pitchFamily="49" charset="-122"/>
              <a:ea typeface="仿宋_GB2312" pitchFamily="49" charset="-122"/>
            </a:endParaRPr>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2770" name="Rectangle 2"/>
          <p:cNvSpPr>
            <a:spLocks noGrp="1"/>
          </p:cNvSpPr>
          <p:nvPr>
            <p:ph type="subTitle" idx="1"/>
          </p:nvPr>
        </p:nvSpPr>
        <p:spPr>
          <a:xfrm>
            <a:off x="152400" y="188913"/>
            <a:ext cx="5181600" cy="457200"/>
          </a:xfrm>
        </p:spPr>
        <p:txBody>
          <a:bodyPr wrap="square" lIns="91440" tIns="45720" rIns="91440" bIns="45720" anchor="t"/>
          <a:p>
            <a:pPr lvl="1" indent="-457200" eaLnBrk="1" hangingPunct="1">
              <a:buNone/>
            </a:pPr>
            <a:r>
              <a:rPr lang="zh-CN" altLang="en-US" b="1" dirty="0">
                <a:solidFill>
                  <a:schemeClr val="tx1"/>
                </a:solidFill>
                <a:latin typeface="Arial" panose="020B0604020202020204" pitchFamily="34" charset="0"/>
              </a:rPr>
              <a:t>§4.3.1    </a:t>
            </a:r>
            <a:r>
              <a:rPr lang="zh-CN" altLang="en-US" b="1" dirty="0">
                <a:solidFill>
                  <a:schemeClr val="tx1"/>
                </a:solidFill>
                <a:latin typeface="宋体" panose="02010600030101010101" pitchFamily="2" charset="-122"/>
              </a:rPr>
              <a:t>构造方法</a:t>
            </a:r>
            <a:r>
              <a:rPr lang="zh-CN" altLang="en-US" b="1" dirty="0">
                <a:solidFill>
                  <a:schemeClr val="tx1"/>
                </a:solidFill>
                <a:latin typeface="Arial" panose="020B0604020202020204" pitchFamily="34" charset="0"/>
              </a:rPr>
              <a:t> </a:t>
            </a:r>
            <a:endParaRPr lang="zh-CN" altLang="en-US" b="1" dirty="0">
              <a:solidFill>
                <a:schemeClr val="tx1"/>
              </a:solidFill>
              <a:latin typeface="Arial" panose="020B0604020202020204" pitchFamily="34" charset="0"/>
              <a:ea typeface="Times New Roman" panose="02020603050405020304" pitchFamily="18" charset="0"/>
            </a:endParaRPr>
          </a:p>
        </p:txBody>
      </p:sp>
      <p:sp>
        <p:nvSpPr>
          <p:cNvPr id="32771" name="Text Box 3"/>
          <p:cNvSpPr txBox="1"/>
          <p:nvPr/>
        </p:nvSpPr>
        <p:spPr>
          <a:xfrm>
            <a:off x="168275" y="646113"/>
            <a:ext cx="8809038" cy="1798637"/>
          </a:xfrm>
          <a:prstGeom prst="rect">
            <a:avLst/>
          </a:prstGeom>
          <a:noFill/>
          <a:ln w="9525">
            <a:noFill/>
          </a:ln>
        </p:spPr>
        <p:txBody>
          <a:bodyPr wrap="square" anchor="t">
            <a:spAutoFit/>
          </a:bodyPr>
          <a:p>
            <a:pPr indent="0" algn="just">
              <a:spcBef>
                <a:spcPct val="20000"/>
              </a:spcBef>
            </a:pPr>
            <a:r>
              <a:rPr lang="zh-CN" altLang="en-US" sz="2800" b="1" dirty="0">
                <a:latin typeface="宋体" panose="02010600030101010101" pitchFamily="2" charset="-122"/>
                <a:ea typeface="宋体" panose="02010600030101010101" pitchFamily="2" charset="-122"/>
              </a:rPr>
              <a:t> 允许一个类中编写若干个构造方法，但必须保证他们的</a:t>
            </a:r>
            <a:r>
              <a:rPr lang="zh-CN" altLang="en-US" sz="2800" b="1" dirty="0">
                <a:solidFill>
                  <a:srgbClr val="FF0000"/>
                </a:solidFill>
                <a:latin typeface="宋体" panose="02010600030101010101" pitchFamily="2" charset="-122"/>
                <a:ea typeface="宋体" panose="02010600030101010101" pitchFamily="2" charset="-122"/>
              </a:rPr>
              <a:t>参数不同</a:t>
            </a:r>
            <a:r>
              <a:rPr lang="zh-CN" altLang="en-US" sz="2800" b="1" dirty="0">
                <a:latin typeface="宋体" panose="02010600030101010101" pitchFamily="2" charset="-122"/>
                <a:ea typeface="宋体" panose="02010600030101010101" pitchFamily="2" charset="-122"/>
              </a:rPr>
              <a:t>，即参数的</a:t>
            </a:r>
            <a:r>
              <a:rPr lang="zh-CN" altLang="en-US" sz="2800" b="1" dirty="0">
                <a:solidFill>
                  <a:srgbClr val="FF0000"/>
                </a:solidFill>
                <a:latin typeface="宋体" panose="02010600030101010101" pitchFamily="2" charset="-122"/>
                <a:ea typeface="宋体" panose="02010600030101010101" pitchFamily="2" charset="-122"/>
              </a:rPr>
              <a:t>个数不同</a:t>
            </a:r>
            <a:r>
              <a:rPr lang="zh-CN" altLang="en-US" sz="2800" b="1" dirty="0">
                <a:latin typeface="宋体" panose="02010600030101010101" pitchFamily="2" charset="-122"/>
                <a:ea typeface="宋体" panose="02010600030101010101" pitchFamily="2" charset="-122"/>
              </a:rPr>
              <a:t>，</a:t>
            </a:r>
            <a:r>
              <a:rPr lang="zh-CN" altLang="en-US" sz="2800" b="1" dirty="0">
                <a:solidFill>
                  <a:srgbClr val="FF0000"/>
                </a:solidFill>
                <a:latin typeface="宋体" panose="02010600030101010101" pitchFamily="2" charset="-122"/>
                <a:ea typeface="宋体" panose="02010600030101010101" pitchFamily="2" charset="-122"/>
              </a:rPr>
              <a:t>或者</a:t>
            </a:r>
            <a:r>
              <a:rPr lang="zh-CN" altLang="en-US" sz="2800" b="1" dirty="0">
                <a:latin typeface="宋体" panose="02010600030101010101" pitchFamily="2" charset="-122"/>
                <a:ea typeface="宋体" panose="02010600030101010101" pitchFamily="2" charset="-122"/>
              </a:rPr>
              <a:t>是参数的</a:t>
            </a:r>
            <a:r>
              <a:rPr lang="zh-CN" altLang="en-US" sz="2800" b="1" dirty="0">
                <a:solidFill>
                  <a:srgbClr val="FF0000"/>
                </a:solidFill>
                <a:latin typeface="宋体" panose="02010600030101010101" pitchFamily="2" charset="-122"/>
                <a:ea typeface="宋体" panose="02010600030101010101" pitchFamily="2" charset="-122"/>
              </a:rPr>
              <a:t>类型不同</a:t>
            </a:r>
            <a:r>
              <a:rPr lang="zh-CN" altLang="en-US" sz="28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a:p>
            <a:pPr indent="0" algn="just">
              <a:spcBef>
                <a:spcPct val="20000"/>
              </a:spcBef>
            </a:pPr>
            <a:r>
              <a:rPr lang="zh-CN" altLang="en-US" sz="2000" b="1" dirty="0">
                <a:solidFill>
                  <a:srgbClr val="0000FF"/>
                </a:solidFill>
                <a:latin typeface="宋体" panose="02010600030101010101" pitchFamily="2" charset="-122"/>
                <a:ea typeface="宋体" panose="02010600030101010101" pitchFamily="2" charset="-122"/>
              </a:rPr>
              <a:t>  </a:t>
            </a:r>
            <a:endParaRPr lang="en-US" altLang="zh-CN" b="1" dirty="0">
              <a:solidFill>
                <a:srgbClr val="0000FF"/>
              </a:solidFill>
              <a:latin typeface="仿宋_GB2312" pitchFamily="49" charset="-122"/>
              <a:ea typeface="仿宋_GB2312" pitchFamily="49" charset="-122"/>
            </a:endParaRPr>
          </a:p>
        </p:txBody>
      </p:sp>
      <p:sp>
        <p:nvSpPr>
          <p:cNvPr id="32772" name="Text Box 3"/>
          <p:cNvSpPr txBox="1"/>
          <p:nvPr/>
        </p:nvSpPr>
        <p:spPr>
          <a:xfrm>
            <a:off x="152400" y="2051050"/>
            <a:ext cx="4295775" cy="4467225"/>
          </a:xfrm>
          <a:prstGeom prst="rect">
            <a:avLst/>
          </a:prstGeom>
          <a:noFill/>
          <a:ln w="9525" cap="flat" cmpd="sng">
            <a:solidFill>
              <a:schemeClr val="accent1"/>
            </a:solidFill>
            <a:prstDash val="solid"/>
            <a:round/>
            <a:headEnd type="none" w="med" len="med"/>
            <a:tailEnd type="none" w="med" len="med"/>
          </a:ln>
        </p:spPr>
        <p:txBody>
          <a:bodyPr wrap="square" anchor="t">
            <a:spAutoFit/>
          </a:bodyPr>
          <a:p>
            <a:pPr indent="0">
              <a:spcBef>
                <a:spcPct val="20000"/>
              </a:spcBef>
            </a:pPr>
            <a:r>
              <a:rPr lang="en-US" altLang="zh-CN" sz="1600" b="1" dirty="0">
                <a:latin typeface="宋体" panose="02010600030101010101" pitchFamily="2" charset="-122"/>
              </a:rPr>
              <a:t>class A{</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int 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r>
              <a:rPr lang="en-US" altLang="zh-CN" sz="1600" b="1" dirty="0">
                <a:solidFill>
                  <a:srgbClr val="FF0000"/>
                </a:solidFill>
                <a:latin typeface="宋体" panose="02010600030101010101" pitchFamily="2" charset="-122"/>
              </a:rPr>
              <a:t>A()</a:t>
            </a:r>
            <a:r>
              <a:rPr lang="en-US" altLang="zh-CN" sz="1600" b="1" dirty="0">
                <a:latin typeface="宋体" panose="02010600030101010101" pitchFamily="2" charset="-122"/>
              </a:rPr>
              <a:t>{ </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x = 101;            </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r>
              <a:rPr lang="en-US" altLang="zh-CN" sz="1600" b="1" dirty="0">
                <a:latin typeface="宋体" panose="02010600030101010101" pitchFamily="2" charset="-122"/>
                <a:sym typeface="黑体" panose="02010609060101010101" pitchFamily="49" charset="-122"/>
              </a:rPr>
              <a:t>System.out.println(“A()”);</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r>
              <a:rPr lang="en-US" altLang="zh-CN" sz="1600" b="1" dirty="0">
                <a:solidFill>
                  <a:srgbClr val="FF0000"/>
                </a:solidFill>
                <a:latin typeface="宋体" panose="02010600030101010101" pitchFamily="2" charset="-122"/>
              </a:rPr>
              <a:t>A(int x)</a:t>
            </a:r>
            <a:r>
              <a:rPr lang="en-US" altLang="zh-CN" sz="1600" b="1" dirty="0">
                <a:latin typeface="宋体" panose="02010600030101010101" pitchFamily="2" charset="-122"/>
              </a:rPr>
              <a:t>{this.x = 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r>
              <a:rPr lang="en-US" altLang="zh-CN" sz="1600" b="1" dirty="0">
                <a:solidFill>
                  <a:srgbClr val="FF0000"/>
                </a:solidFill>
                <a:latin typeface="宋体" panose="02010600030101010101" pitchFamily="2" charset="-122"/>
              </a:rPr>
              <a:t>A(int a,int b)</a:t>
            </a:r>
            <a:r>
              <a:rPr lang="en-US" altLang="zh-CN" sz="1600" b="1" dirty="0">
                <a:latin typeface="宋体" panose="02010600030101010101" pitchFamily="2" charset="-122"/>
              </a:rPr>
              <a:t>{</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this.x  = a + b;</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endParaRPr lang="en-US" altLang="zh-CN" sz="1600" b="1" dirty="0">
              <a:latin typeface="宋体" panose="02010600030101010101" pitchFamily="2" charset="-122"/>
            </a:endParaRPr>
          </a:p>
          <a:p>
            <a:pPr indent="0">
              <a:spcBef>
                <a:spcPct val="20000"/>
              </a:spcBef>
            </a:pP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r>
              <a:rPr lang="en-US" altLang="zh-CN" sz="1600" b="1" dirty="0">
                <a:solidFill>
                  <a:srgbClr val="FF0000"/>
                </a:solidFill>
                <a:latin typeface="宋体" panose="02010600030101010101" pitchFamily="2" charset="-122"/>
              </a:rPr>
              <a:t>A(int a,String b)</a:t>
            </a:r>
            <a:r>
              <a:rPr lang="en-US" altLang="zh-CN" sz="1600" b="1" dirty="0">
                <a:latin typeface="宋体" panose="02010600030101010101" pitchFamily="2" charset="-122"/>
              </a:rPr>
              <a:t>{</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x = a + b.length;</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a:t>
            </a:r>
            <a:r>
              <a:rPr lang="zh-CN" altLang="en-US" sz="1600" b="1" dirty="0">
                <a:latin typeface="宋体" panose="02010600030101010101" pitchFamily="2" charset="-122"/>
                <a:ea typeface="宋体" panose="02010600030101010101" pitchFamily="2" charset="-122"/>
              </a:rPr>
              <a:t>   </a:t>
            </a:r>
            <a:endParaRPr lang="en-US" altLang="zh-CN" sz="1600" b="1" dirty="0">
              <a:solidFill>
                <a:srgbClr val="0000FF"/>
              </a:solidFill>
              <a:latin typeface="仿宋_GB2312" pitchFamily="49" charset="-122"/>
              <a:ea typeface="仿宋_GB2312" pitchFamily="49" charset="-122"/>
            </a:endParaRPr>
          </a:p>
        </p:txBody>
      </p:sp>
      <p:sp>
        <p:nvSpPr>
          <p:cNvPr id="32773" name="Text Box 3"/>
          <p:cNvSpPr txBox="1"/>
          <p:nvPr/>
        </p:nvSpPr>
        <p:spPr>
          <a:xfrm>
            <a:off x="4448175" y="2051050"/>
            <a:ext cx="4598988" cy="3914775"/>
          </a:xfrm>
          <a:prstGeom prst="rect">
            <a:avLst/>
          </a:prstGeom>
          <a:noFill/>
          <a:ln w="9525" cap="flat" cmpd="sng">
            <a:solidFill>
              <a:schemeClr val="accent1"/>
            </a:solidFill>
            <a:prstDash val="solid"/>
            <a:round/>
            <a:headEnd type="none" w="med" len="med"/>
            <a:tailEnd type="none" w="med" len="med"/>
          </a:ln>
        </p:spPr>
        <p:txBody>
          <a:bodyPr wrap="square" anchor="t">
            <a:spAutoFit/>
          </a:bodyPr>
          <a:p>
            <a:pPr indent="0">
              <a:spcBef>
                <a:spcPct val="20000"/>
              </a:spcBef>
            </a:pPr>
            <a:r>
              <a:rPr lang="en-US" altLang="zh-CN" sz="1600" b="1" dirty="0">
                <a:latin typeface="宋体" panose="02010600030101010101" pitchFamily="2" charset="-122"/>
              </a:rPr>
              <a:t>class Program{</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public static void main(String[] args){</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 a1 = new A();</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System.out.println(a1.x);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 a2 = new A</a:t>
            </a:r>
            <a:r>
              <a:rPr lang="en-US" altLang="zh-CN" sz="1600" b="1" dirty="0">
                <a:solidFill>
                  <a:srgbClr val="FF0000"/>
                </a:solidFill>
                <a:latin typeface="宋体" panose="02010600030101010101" pitchFamily="2" charset="-122"/>
              </a:rPr>
              <a:t>(3)</a:t>
            </a:r>
            <a:r>
              <a:rPr lang="en-US" altLang="zh-CN" sz="1600" b="1" dirty="0">
                <a:latin typeface="宋体" panose="02010600030101010101" pitchFamily="2" charset="-122"/>
              </a:rPr>
              <a:t>;</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System.out.println(a1.x);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 a3 = new A</a:t>
            </a:r>
            <a:r>
              <a:rPr lang="en-US" altLang="zh-CN" sz="1600" b="1" dirty="0">
                <a:solidFill>
                  <a:srgbClr val="FF0000"/>
                </a:solidFill>
                <a:latin typeface="宋体" panose="02010600030101010101" pitchFamily="2" charset="-122"/>
              </a:rPr>
              <a:t>(3,4)</a:t>
            </a:r>
            <a:r>
              <a:rPr lang="en-US" altLang="zh-CN" sz="1600" b="1" dirty="0">
                <a:latin typeface="宋体" panose="02010600030101010101" pitchFamily="2" charset="-122"/>
              </a:rPr>
              <a:t>;</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r>
              <a:rPr lang="en-US" altLang="zh-CN" sz="1600" b="1" dirty="0">
                <a:latin typeface="宋体" panose="02010600030101010101" pitchFamily="2" charset="-122"/>
                <a:sym typeface="黑体" panose="02010609060101010101" pitchFamily="49" charset="-122"/>
              </a:rPr>
              <a:t>System.out.println(a1.x);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r>
              <a:rPr lang="en-US" altLang="zh-CN" sz="1600" b="1" dirty="0">
                <a:latin typeface="宋体" panose="02010600030101010101" pitchFamily="2" charset="-122"/>
                <a:sym typeface="黑体" panose="02010609060101010101" pitchFamily="49" charset="-122"/>
              </a:rPr>
              <a:t>A a3 = new A</a:t>
            </a:r>
            <a:r>
              <a:rPr lang="en-US" altLang="zh-CN" sz="1600" b="1" dirty="0">
                <a:solidFill>
                  <a:srgbClr val="FF0000"/>
                </a:solidFill>
                <a:latin typeface="宋体" panose="02010600030101010101" pitchFamily="2" charset="-122"/>
                <a:sym typeface="黑体" panose="02010609060101010101" pitchFamily="49" charset="-122"/>
              </a:rPr>
              <a:t>(3,”</a:t>
            </a:r>
            <a:r>
              <a:rPr lang="zh-CN" altLang="en-US" sz="1600" b="1" dirty="0">
                <a:solidFill>
                  <a:srgbClr val="FF0000"/>
                </a:solidFill>
                <a:latin typeface="宋体" panose="02010600030101010101" pitchFamily="2" charset="-122"/>
                <a:ea typeface="宋体" panose="02010600030101010101" pitchFamily="2" charset="-122"/>
                <a:sym typeface="黑体" panose="02010609060101010101" pitchFamily="49" charset="-122"/>
              </a:rPr>
              <a:t>浙江理工大学</a:t>
            </a:r>
            <a:r>
              <a:rPr lang="en-US" altLang="zh-CN" sz="1600" b="1" dirty="0">
                <a:solidFill>
                  <a:srgbClr val="FF0000"/>
                </a:solidFill>
                <a:latin typeface="宋体" panose="02010600030101010101" pitchFamily="2" charset="-122"/>
                <a:sym typeface="黑体" panose="02010609060101010101" pitchFamily="49" charset="-122"/>
              </a:rPr>
              <a:t>”)</a:t>
            </a:r>
            <a:r>
              <a:rPr lang="en-US" altLang="zh-CN" sz="1600" b="1" dirty="0">
                <a:latin typeface="宋体" panose="02010600030101010101" pitchFamily="2" charset="-122"/>
                <a:sym typeface="黑体" panose="02010609060101010101" pitchFamily="49" charset="-122"/>
              </a:rPr>
              <a:t>;</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sym typeface="黑体" panose="02010609060101010101" pitchFamily="49" charset="-122"/>
              </a:rPr>
              <a:t>       System.out.println(a1.x);</a:t>
            </a:r>
            <a:endParaRPr lang="en-US" altLang="zh-CN" sz="1600" b="1" dirty="0">
              <a:latin typeface="宋体" panose="02010600030101010101" pitchFamily="2" charset="-122"/>
            </a:endParaRPr>
          </a:p>
          <a:p>
            <a:pPr indent="0">
              <a:spcBef>
                <a:spcPct val="20000"/>
              </a:spcBef>
            </a:pP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a:t>
            </a:r>
            <a:r>
              <a:rPr lang="zh-CN" altLang="en-US" sz="16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  </a:t>
            </a:r>
            <a:endParaRPr lang="en-US" altLang="zh-CN" sz="2000" b="1" dirty="0">
              <a:solidFill>
                <a:srgbClr val="0000FF"/>
              </a:solidFill>
              <a:latin typeface="仿宋_GB2312" pitchFamily="49" charset="-122"/>
              <a:ea typeface="仿宋_GB2312" pitchFamily="49" charset="-122"/>
            </a:endParaRPr>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3794"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3795" name="Rectangle 2"/>
          <p:cNvSpPr>
            <a:spLocks noGrp="1"/>
          </p:cNvSpPr>
          <p:nvPr>
            <p:ph type="subTitle" idx="1"/>
          </p:nvPr>
        </p:nvSpPr>
        <p:spPr>
          <a:xfrm>
            <a:off x="152400" y="188913"/>
            <a:ext cx="5181600" cy="457200"/>
          </a:xfrm>
        </p:spPr>
        <p:txBody>
          <a:bodyPr wrap="square" lIns="91440" tIns="45720" rIns="91440" bIns="45720" anchor="t"/>
          <a:p>
            <a:pPr lvl="1" indent="-457200" eaLnBrk="1" hangingPunct="1">
              <a:buNone/>
            </a:pPr>
            <a:r>
              <a:rPr lang="zh-CN" altLang="en-US" b="1" dirty="0">
                <a:solidFill>
                  <a:schemeClr val="tx1"/>
                </a:solidFill>
                <a:latin typeface="Arial" panose="020B0604020202020204" pitchFamily="34" charset="0"/>
              </a:rPr>
              <a:t>§4.3.1    </a:t>
            </a:r>
            <a:r>
              <a:rPr lang="zh-CN" altLang="en-US" b="1" dirty="0">
                <a:solidFill>
                  <a:schemeClr val="tx1"/>
                </a:solidFill>
                <a:latin typeface="宋体" panose="02010600030101010101" pitchFamily="2" charset="-122"/>
              </a:rPr>
              <a:t>构造方法</a:t>
            </a:r>
            <a:r>
              <a:rPr lang="zh-CN" altLang="en-US" b="1" dirty="0">
                <a:solidFill>
                  <a:schemeClr val="tx1"/>
                </a:solidFill>
                <a:latin typeface="Arial" panose="020B0604020202020204" pitchFamily="34" charset="0"/>
              </a:rPr>
              <a:t> </a:t>
            </a:r>
            <a:endParaRPr lang="zh-CN" altLang="en-US" b="1" dirty="0">
              <a:solidFill>
                <a:schemeClr val="tx1"/>
              </a:solidFill>
              <a:latin typeface="Arial" panose="020B0604020202020204" pitchFamily="34" charset="0"/>
              <a:ea typeface="Times New Roman" panose="02020603050405020304" pitchFamily="18" charset="0"/>
            </a:endParaRPr>
          </a:p>
        </p:txBody>
      </p:sp>
      <p:sp>
        <p:nvSpPr>
          <p:cNvPr id="33796" name="Text Box 3"/>
          <p:cNvSpPr txBox="1"/>
          <p:nvPr/>
        </p:nvSpPr>
        <p:spPr>
          <a:xfrm>
            <a:off x="152400" y="646113"/>
            <a:ext cx="8809038" cy="1993900"/>
          </a:xfrm>
          <a:prstGeom prst="rect">
            <a:avLst/>
          </a:prstGeom>
          <a:noFill/>
          <a:ln w="9525">
            <a:noFill/>
          </a:ln>
        </p:spPr>
        <p:txBody>
          <a:bodyPr anchor="t">
            <a:spAutoFit/>
          </a:bodyPr>
          <a:p>
            <a:pPr indent="0" algn="just">
              <a:spcBef>
                <a:spcPct val="20000"/>
              </a:spcBef>
            </a:pPr>
            <a:r>
              <a:rPr lang="zh-CN" altLang="en-US" b="1" dirty="0">
                <a:solidFill>
                  <a:srgbClr val="0000FF"/>
                </a:solidFill>
                <a:latin typeface="仿宋_GB2312" pitchFamily="49" charset="-122"/>
                <a:ea typeface="仿宋_GB2312" pitchFamily="49" charset="-122"/>
              </a:rPr>
              <a:t>（1） 所有的类都必然有构造方法。如果类中没有编写构造方法，系统会默认该类只有一个构造方法，该默认的构造方法是无参数的，且方法体中没有语句。</a:t>
            </a:r>
            <a:endParaRPr lang="zh-CN" altLang="en-US" b="1" dirty="0">
              <a:solidFill>
                <a:srgbClr val="0000FF"/>
              </a:solidFill>
              <a:latin typeface="仿宋_GB2312" pitchFamily="49" charset="-122"/>
              <a:ea typeface="仿宋_GB2312" pitchFamily="49" charset="-122"/>
            </a:endParaRPr>
          </a:p>
          <a:p>
            <a:pPr indent="0" algn="just">
              <a:spcBef>
                <a:spcPct val="20000"/>
              </a:spcBef>
            </a:pPr>
            <a:r>
              <a:rPr lang="zh-CN" altLang="en-US" b="1" dirty="0">
                <a:solidFill>
                  <a:srgbClr val="0000FF"/>
                </a:solidFill>
                <a:latin typeface="仿宋_GB2312" pitchFamily="49" charset="-122"/>
                <a:ea typeface="仿宋_GB2312" pitchFamily="49" charset="-122"/>
              </a:rPr>
              <a:t>（2）如果类里定义了一个或多个构造方法，那么</a:t>
            </a:r>
            <a:r>
              <a:rPr lang="en-US" altLang="zh-CN" b="1" dirty="0">
                <a:solidFill>
                  <a:srgbClr val="0000FF"/>
                </a:solidFill>
                <a:latin typeface="仿宋_GB2312" pitchFamily="49" charset="-122"/>
                <a:ea typeface="仿宋_GB2312" pitchFamily="49" charset="-122"/>
              </a:rPr>
              <a:t>Java</a:t>
            </a:r>
            <a:r>
              <a:rPr lang="zh-CN" altLang="en-US" b="1" dirty="0">
                <a:solidFill>
                  <a:srgbClr val="0000FF"/>
                </a:solidFill>
                <a:latin typeface="仿宋_GB2312" pitchFamily="49" charset="-122"/>
                <a:ea typeface="仿宋_GB2312" pitchFamily="49" charset="-122"/>
              </a:rPr>
              <a:t>不提供默认的构造方法 。 </a:t>
            </a:r>
            <a:endParaRPr lang="en-US" altLang="zh-CN" b="1" dirty="0">
              <a:solidFill>
                <a:srgbClr val="0000FF"/>
              </a:solidFill>
              <a:latin typeface="仿宋_GB2312" pitchFamily="49" charset="-122"/>
              <a:ea typeface="仿宋_GB2312" pitchFamily="49" charset="-122"/>
            </a:endParaRPr>
          </a:p>
        </p:txBody>
      </p:sp>
      <p:sp>
        <p:nvSpPr>
          <p:cNvPr id="33797" name="Text Box 3"/>
          <p:cNvSpPr txBox="1"/>
          <p:nvPr/>
        </p:nvSpPr>
        <p:spPr>
          <a:xfrm>
            <a:off x="152400" y="3000375"/>
            <a:ext cx="3057525" cy="1212850"/>
          </a:xfrm>
          <a:prstGeom prst="rect">
            <a:avLst/>
          </a:prstGeom>
          <a:noFill/>
          <a:ln w="9525" cap="flat" cmpd="sng">
            <a:solidFill>
              <a:schemeClr val="accent1"/>
            </a:solidFill>
            <a:prstDash val="solid"/>
            <a:round/>
            <a:headEnd type="none" w="med" len="med"/>
            <a:tailEnd type="none" w="med" len="med"/>
          </a:ln>
        </p:spPr>
        <p:txBody>
          <a:bodyPr wrap="square" anchor="t">
            <a:spAutoFit/>
          </a:bodyPr>
          <a:p>
            <a:pPr indent="0">
              <a:spcBef>
                <a:spcPct val="20000"/>
              </a:spcBef>
            </a:pPr>
            <a:r>
              <a:rPr lang="en-US" altLang="zh-CN" sz="1600" b="1" dirty="0">
                <a:latin typeface="宋体" panose="02010600030101010101" pitchFamily="2" charset="-122"/>
              </a:rPr>
              <a:t>class A{</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int 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r>
              <a:rPr lang="en-US" altLang="zh-CN" sz="1600" b="1" dirty="0">
                <a:solidFill>
                  <a:srgbClr val="FF0000"/>
                </a:solidFill>
                <a:latin typeface="宋体" panose="02010600030101010101" pitchFamily="2" charset="-122"/>
              </a:rPr>
              <a:t>A(int x)</a:t>
            </a:r>
            <a:r>
              <a:rPr lang="en-US" altLang="zh-CN" sz="1600" b="1" dirty="0">
                <a:latin typeface="宋体" panose="02010600030101010101" pitchFamily="2" charset="-122"/>
              </a:rPr>
              <a:t>{this.x = 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r>
              <a:rPr lang="zh-CN" altLang="en-US" sz="1600" b="1" dirty="0">
                <a:latin typeface="宋体" panose="02010600030101010101" pitchFamily="2" charset="-122"/>
                <a:ea typeface="宋体" panose="02010600030101010101" pitchFamily="2" charset="-122"/>
              </a:rPr>
              <a:t>   </a:t>
            </a:r>
            <a:endParaRPr lang="en-US" altLang="zh-CN" sz="1600" b="1" dirty="0">
              <a:solidFill>
                <a:srgbClr val="0000FF"/>
              </a:solidFill>
              <a:latin typeface="仿宋_GB2312" pitchFamily="49" charset="-122"/>
              <a:ea typeface="仿宋_GB2312" pitchFamily="49" charset="-122"/>
            </a:endParaRPr>
          </a:p>
        </p:txBody>
      </p:sp>
      <p:sp>
        <p:nvSpPr>
          <p:cNvPr id="33798" name="Text Box 3"/>
          <p:cNvSpPr txBox="1"/>
          <p:nvPr/>
        </p:nvSpPr>
        <p:spPr>
          <a:xfrm>
            <a:off x="3209925" y="2330450"/>
            <a:ext cx="4598988" cy="3914775"/>
          </a:xfrm>
          <a:prstGeom prst="rect">
            <a:avLst/>
          </a:prstGeom>
          <a:noFill/>
          <a:ln w="9525" cap="flat" cmpd="sng">
            <a:solidFill>
              <a:schemeClr val="accent1"/>
            </a:solidFill>
            <a:prstDash val="solid"/>
            <a:round/>
            <a:headEnd type="none" w="med" len="med"/>
            <a:tailEnd type="none" w="med" len="med"/>
          </a:ln>
        </p:spPr>
        <p:txBody>
          <a:bodyPr wrap="square" anchor="t">
            <a:spAutoFit/>
          </a:bodyPr>
          <a:p>
            <a:pPr indent="0">
              <a:spcBef>
                <a:spcPct val="20000"/>
              </a:spcBef>
            </a:pPr>
            <a:r>
              <a:rPr lang="en-US" altLang="zh-CN" sz="1600" b="1" dirty="0">
                <a:latin typeface="宋体" panose="02010600030101010101" pitchFamily="2" charset="-122"/>
              </a:rPr>
              <a:t>class Program{</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public static void main(String[] args){</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 a1 = new A();</a:t>
            </a:r>
            <a:r>
              <a:rPr lang="en-US" altLang="zh-CN" sz="1600" b="1" dirty="0">
                <a:solidFill>
                  <a:srgbClr val="FF0000"/>
                </a:solidFill>
                <a:latin typeface="宋体" panose="02010600030101010101" pitchFamily="2" charset="-122"/>
              </a:rPr>
              <a:t>//</a:t>
            </a:r>
            <a:r>
              <a:rPr lang="zh-CN" altLang="en-US" sz="1600" b="1" dirty="0">
                <a:solidFill>
                  <a:srgbClr val="FF0000"/>
                </a:solidFill>
                <a:latin typeface="宋体" panose="02010600030101010101" pitchFamily="2" charset="-122"/>
                <a:ea typeface="宋体" panose="02010600030101010101" pitchFamily="2" charset="-122"/>
              </a:rPr>
              <a:t>错误</a:t>
            </a:r>
            <a:endParaRPr lang="zh-CN" altLang="en-US" sz="1600" b="1" dirty="0">
              <a:solidFill>
                <a:srgbClr val="FF0000"/>
              </a:solidFill>
              <a:latin typeface="宋体" panose="02010600030101010101" pitchFamily="2" charset="-122"/>
              <a:ea typeface="宋体" panose="02010600030101010101" pitchFamily="2" charset="-122"/>
            </a:endParaRPr>
          </a:p>
          <a:p>
            <a:pPr indent="0">
              <a:spcBef>
                <a:spcPct val="20000"/>
              </a:spcBef>
            </a:pPr>
            <a:r>
              <a:rPr lang="en-US" altLang="zh-CN" sz="1600" b="1" dirty="0">
                <a:latin typeface="宋体" panose="02010600030101010101" pitchFamily="2" charset="-122"/>
              </a:rPr>
              <a:t>       System.out.println(a1.x);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 a2 = new A(3);</a:t>
            </a:r>
            <a:r>
              <a:rPr lang="en-US" altLang="zh-CN" sz="1600" b="1" dirty="0">
                <a:solidFill>
                  <a:srgbClr val="FF0000"/>
                </a:solidFill>
                <a:latin typeface="宋体" panose="02010600030101010101" pitchFamily="2" charset="-122"/>
              </a:rPr>
              <a:t>//</a:t>
            </a:r>
            <a:r>
              <a:rPr lang="zh-CN" altLang="en-US" sz="1600" b="1" dirty="0">
                <a:solidFill>
                  <a:srgbClr val="FF0000"/>
                </a:solidFill>
                <a:latin typeface="宋体" panose="02010600030101010101" pitchFamily="2" charset="-122"/>
                <a:ea typeface="宋体" panose="02010600030101010101" pitchFamily="2" charset="-122"/>
              </a:rPr>
              <a:t>正确</a:t>
            </a:r>
            <a:endParaRPr lang="zh-CN" altLang="en-US" sz="1600" b="1" dirty="0">
              <a:solidFill>
                <a:srgbClr val="FF0000"/>
              </a:solidFill>
              <a:latin typeface="宋体" panose="02010600030101010101" pitchFamily="2" charset="-122"/>
              <a:ea typeface="宋体" panose="02010600030101010101" pitchFamily="2" charset="-122"/>
            </a:endParaRPr>
          </a:p>
          <a:p>
            <a:pPr indent="0">
              <a:spcBef>
                <a:spcPct val="20000"/>
              </a:spcBef>
            </a:pPr>
            <a:r>
              <a:rPr lang="en-US" altLang="zh-CN" sz="1600" b="1" dirty="0">
                <a:latin typeface="宋体" panose="02010600030101010101" pitchFamily="2" charset="-122"/>
              </a:rPr>
              <a:t>       </a:t>
            </a:r>
            <a:r>
              <a:rPr lang="en-US" altLang="zh-CN" sz="1600" b="1" dirty="0">
                <a:latin typeface="宋体" panose="02010600030101010101" pitchFamily="2" charset="-122"/>
                <a:sym typeface="黑体" panose="02010609060101010101" pitchFamily="49" charset="-122"/>
              </a:rPr>
              <a:t>System.out.println(a1.x);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r>
              <a:rPr lang="en-US" altLang="zh-CN" sz="1600" b="1" dirty="0">
                <a:latin typeface="宋体" panose="02010600030101010101" pitchFamily="2" charset="-122"/>
                <a:sym typeface="黑体" panose="02010609060101010101" pitchFamily="49" charset="-122"/>
              </a:rPr>
              <a:t>A a3 = new A(3,4);</a:t>
            </a:r>
            <a:r>
              <a:rPr lang="en-US" altLang="zh-CN" sz="1600" b="1" dirty="0">
                <a:solidFill>
                  <a:srgbClr val="FF0000"/>
                </a:solidFill>
                <a:latin typeface="宋体" panose="02010600030101010101" pitchFamily="2" charset="-122"/>
                <a:sym typeface="黑体" panose="02010609060101010101" pitchFamily="49" charset="-122"/>
              </a:rPr>
              <a:t>//</a:t>
            </a:r>
            <a:r>
              <a:rPr lang="zh-CN" altLang="en-US" sz="1600" b="1" dirty="0">
                <a:solidFill>
                  <a:srgbClr val="FF0000"/>
                </a:solidFill>
                <a:latin typeface="宋体" panose="02010600030101010101" pitchFamily="2" charset="-122"/>
                <a:ea typeface="宋体" panose="02010600030101010101" pitchFamily="2" charset="-122"/>
                <a:sym typeface="黑体" panose="02010609060101010101" pitchFamily="49" charset="-122"/>
              </a:rPr>
              <a:t>错误</a:t>
            </a:r>
            <a:endParaRPr lang="zh-CN" altLang="en-US" sz="1600" b="1" dirty="0">
              <a:solidFill>
                <a:srgbClr val="FF0000"/>
              </a:solidFill>
              <a:latin typeface="宋体" panose="02010600030101010101" pitchFamily="2" charset="-122"/>
              <a:ea typeface="宋体" panose="02010600030101010101" pitchFamily="2" charset="-122"/>
              <a:sym typeface="黑体" panose="02010609060101010101" pitchFamily="49" charset="-122"/>
            </a:endParaRPr>
          </a:p>
          <a:p>
            <a:pPr indent="0">
              <a:spcBef>
                <a:spcPct val="20000"/>
              </a:spcBef>
            </a:pPr>
            <a:r>
              <a:rPr lang="en-US" altLang="zh-CN" sz="1600" b="1" dirty="0">
                <a:latin typeface="宋体" panose="02010600030101010101" pitchFamily="2" charset="-122"/>
                <a:sym typeface="黑体" panose="02010609060101010101" pitchFamily="49" charset="-122"/>
              </a:rPr>
              <a:t>       System.out.println(a1.x);</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r>
              <a:rPr lang="en-US" altLang="zh-CN" sz="1600" b="1" dirty="0">
                <a:latin typeface="宋体" panose="02010600030101010101" pitchFamily="2" charset="-122"/>
                <a:sym typeface="黑体" panose="02010609060101010101" pitchFamily="49" charset="-122"/>
              </a:rPr>
              <a:t>A a3 = new A(3,”</a:t>
            </a:r>
            <a:r>
              <a:rPr lang="zh-CN" altLang="en-US" sz="1600" b="1" dirty="0">
                <a:latin typeface="宋体" panose="02010600030101010101" pitchFamily="2" charset="-122"/>
                <a:ea typeface="宋体" panose="02010600030101010101" pitchFamily="2" charset="-122"/>
                <a:sym typeface="黑体" panose="02010609060101010101" pitchFamily="49" charset="-122"/>
              </a:rPr>
              <a:t>浙江理工大学</a:t>
            </a:r>
            <a:r>
              <a:rPr lang="en-US" altLang="zh-CN" sz="1600" b="1" dirty="0">
                <a:latin typeface="宋体" panose="02010600030101010101" pitchFamily="2" charset="-122"/>
                <a:sym typeface="黑体" panose="02010609060101010101" pitchFamily="49" charset="-122"/>
              </a:rPr>
              <a:t>”);</a:t>
            </a:r>
            <a:endParaRPr lang="en-US" altLang="zh-CN" sz="1600" b="1" dirty="0">
              <a:latin typeface="宋体" panose="02010600030101010101" pitchFamily="2" charset="-122"/>
              <a:sym typeface="黑体" panose="02010609060101010101" pitchFamily="49" charset="-122"/>
            </a:endParaRPr>
          </a:p>
          <a:p>
            <a:pPr indent="0">
              <a:spcBef>
                <a:spcPct val="20000"/>
              </a:spcBef>
            </a:pPr>
            <a:r>
              <a:rPr lang="en-US" altLang="zh-CN" sz="1600" b="1" dirty="0">
                <a:latin typeface="宋体" panose="02010600030101010101" pitchFamily="2" charset="-122"/>
                <a:sym typeface="黑体" panose="02010609060101010101" pitchFamily="49" charset="-122"/>
              </a:rPr>
              <a:t>       System.out.println(a1.x);</a:t>
            </a:r>
            <a:endParaRPr lang="en-US" altLang="zh-CN" sz="1600" b="1" dirty="0">
              <a:latin typeface="宋体" panose="02010600030101010101" pitchFamily="2" charset="-122"/>
            </a:endParaRPr>
          </a:p>
          <a:p>
            <a:pPr indent="0">
              <a:spcBef>
                <a:spcPct val="20000"/>
              </a:spcBef>
            </a:pP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   }</a:t>
            </a:r>
            <a:endParaRPr lang="en-US" altLang="zh-CN" sz="1600" b="1" dirty="0">
              <a:latin typeface="宋体" panose="02010600030101010101" pitchFamily="2" charset="-122"/>
            </a:endParaRPr>
          </a:p>
          <a:p>
            <a:pPr indent="0">
              <a:spcBef>
                <a:spcPct val="20000"/>
              </a:spcBef>
            </a:pPr>
            <a:r>
              <a:rPr lang="en-US" altLang="zh-CN" sz="1600" b="1" dirty="0">
                <a:latin typeface="宋体" panose="02010600030101010101" pitchFamily="2" charset="-122"/>
              </a:rPr>
              <a:t>}</a:t>
            </a:r>
            <a:r>
              <a:rPr lang="zh-CN" altLang="en-US" sz="16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  </a:t>
            </a:r>
            <a:endParaRPr lang="en-US" altLang="zh-CN" sz="2000" b="1" dirty="0">
              <a:solidFill>
                <a:srgbClr val="0000FF"/>
              </a:solidFill>
              <a:latin typeface="仿宋_GB2312" pitchFamily="49" charset="-122"/>
              <a:ea typeface="仿宋_GB2312" pitchFamily="49" charset="-122"/>
            </a:endParaRPr>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4818"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4819" name="Rectangle 2"/>
          <p:cNvSpPr>
            <a:spLocks noGrp="1"/>
          </p:cNvSpPr>
          <p:nvPr>
            <p:ph type="subTitle" idx="1"/>
          </p:nvPr>
        </p:nvSpPr>
        <p:spPr>
          <a:xfrm>
            <a:off x="228600" y="228600"/>
            <a:ext cx="5181600" cy="457200"/>
          </a:xfrm>
        </p:spPr>
        <p:txBody>
          <a:bodyPr wrap="square" lIns="91440" tIns="45720" rIns="91440" bIns="45720" anchor="t"/>
          <a:p>
            <a:pPr lvl="1" indent="-457200" eaLnBrk="1" hangingPunct="1">
              <a:buNone/>
            </a:pPr>
            <a:r>
              <a:rPr lang="zh-CN" altLang="en-US" b="1" dirty="0">
                <a:latin typeface="宋体" panose="02010600030101010101" pitchFamily="2" charset="-122"/>
              </a:rPr>
              <a:t>练习</a:t>
            </a:r>
            <a:endParaRPr lang="zh-CN" altLang="en-US" b="1" dirty="0">
              <a:latin typeface="宋体" panose="02010600030101010101" pitchFamily="2" charset="-122"/>
            </a:endParaRPr>
          </a:p>
        </p:txBody>
      </p:sp>
      <p:sp>
        <p:nvSpPr>
          <p:cNvPr id="34820" name="Text Box 3"/>
          <p:cNvSpPr txBox="1"/>
          <p:nvPr/>
        </p:nvSpPr>
        <p:spPr>
          <a:xfrm>
            <a:off x="152400" y="762000"/>
            <a:ext cx="8856663" cy="4154170"/>
          </a:xfrm>
          <a:prstGeom prst="rect">
            <a:avLst/>
          </a:prstGeom>
          <a:noFill/>
          <a:ln w="9525">
            <a:noFill/>
          </a:ln>
        </p:spPr>
        <p:txBody>
          <a:bodyPr anchor="t">
            <a:spAutoFit/>
          </a:bodyPr>
          <a:p>
            <a:pPr indent="0" algn="just"/>
            <a:r>
              <a:rPr lang="zh-CN" altLang="en-US" b="1" dirty="0">
                <a:solidFill>
                  <a:srgbClr val="0000FF"/>
                </a:solidFill>
                <a:latin typeface="宋体" panose="02010600030101010101" pitchFamily="2" charset="-122"/>
                <a:ea typeface="宋体" panose="02010600030101010101" pitchFamily="2" charset="-122"/>
              </a:rPr>
              <a:t>1</a:t>
            </a:r>
            <a:r>
              <a:rPr lang="zh-CN" altLang="en-US" b="1" dirty="0">
                <a:solidFill>
                  <a:srgbClr val="0000FF"/>
                </a:solidFill>
                <a:latin typeface="Times New Roman" panose="02020603050405020304" pitchFamily="18" charset="0"/>
                <a:ea typeface="宋体" panose="02010600030101010101" pitchFamily="2" charset="-122"/>
              </a:rPr>
              <a:t>．下面说法正确的是：</a:t>
            </a:r>
            <a:endParaRPr lang="zh-CN" altLang="en-US" b="1" dirty="0">
              <a:solidFill>
                <a:srgbClr val="0000FF"/>
              </a:solidFill>
              <a:latin typeface="Times New Roman" panose="02020603050405020304" pitchFamily="18" charset="0"/>
              <a:ea typeface="宋体" panose="02010600030101010101" pitchFamily="2" charset="-122"/>
            </a:endParaRPr>
          </a:p>
          <a:p>
            <a:pPr indent="0" algn="just"/>
            <a:r>
              <a:rPr lang="en-US" altLang="zh-CN" b="1" dirty="0">
                <a:solidFill>
                  <a:srgbClr val="0000FF"/>
                </a:solidFill>
                <a:latin typeface="Times New Roman" panose="02020603050405020304" pitchFamily="18" charset="0"/>
                <a:ea typeface="宋体" panose="02010600030101010101" pitchFamily="2" charset="-122"/>
              </a:rPr>
              <a:t>A  </a:t>
            </a:r>
            <a:r>
              <a:rPr lang="zh-CN" altLang="en-US" b="1" dirty="0">
                <a:solidFill>
                  <a:srgbClr val="0000FF"/>
                </a:solidFill>
                <a:latin typeface="Times New Roman" panose="02020603050405020304" pitchFamily="18" charset="0"/>
                <a:ea typeface="宋体" panose="02010600030101010101" pitchFamily="2" charset="-122"/>
              </a:rPr>
              <a:t>一个类可以没有任何构造函数</a:t>
            </a:r>
            <a:endParaRPr lang="zh-CN" altLang="en-US" b="1" dirty="0">
              <a:solidFill>
                <a:srgbClr val="0000FF"/>
              </a:solidFill>
              <a:latin typeface="Times New Roman" panose="02020603050405020304" pitchFamily="18" charset="0"/>
              <a:ea typeface="宋体" panose="02010600030101010101" pitchFamily="2" charset="-122"/>
            </a:endParaRPr>
          </a:p>
          <a:p>
            <a:pPr indent="0" algn="just"/>
            <a:r>
              <a:rPr lang="en-US" altLang="zh-CN" b="1" dirty="0">
                <a:solidFill>
                  <a:srgbClr val="0000FF"/>
                </a:solidFill>
                <a:latin typeface="Times New Roman" panose="02020603050405020304" pitchFamily="18" charset="0"/>
                <a:ea typeface="宋体" panose="02010600030101010101" pitchFamily="2" charset="-122"/>
              </a:rPr>
              <a:t>B  </a:t>
            </a:r>
            <a:r>
              <a:rPr lang="zh-CN" altLang="en-US" b="1" dirty="0">
                <a:solidFill>
                  <a:srgbClr val="0000FF"/>
                </a:solidFill>
                <a:latin typeface="Times New Roman" panose="02020603050405020304" pitchFamily="18" charset="0"/>
                <a:ea typeface="宋体" panose="02010600030101010101" pitchFamily="2" charset="-122"/>
              </a:rPr>
              <a:t>一个类中可以有多个构造函数，创建对象时候可以选择其中一个或者多个执行</a:t>
            </a:r>
            <a:endParaRPr lang="zh-CN" altLang="en-US" b="1" dirty="0">
              <a:solidFill>
                <a:srgbClr val="0000FF"/>
              </a:solidFill>
              <a:latin typeface="Times New Roman" panose="02020603050405020304" pitchFamily="18" charset="0"/>
              <a:ea typeface="宋体" panose="02010600030101010101" pitchFamily="2" charset="-122"/>
            </a:endParaRPr>
          </a:p>
          <a:p>
            <a:pPr indent="0" algn="just"/>
            <a:r>
              <a:rPr lang="en-US" altLang="zh-CN" b="1" dirty="0">
                <a:solidFill>
                  <a:srgbClr val="0000FF"/>
                </a:solidFill>
                <a:latin typeface="Times New Roman" panose="02020603050405020304" pitchFamily="18" charset="0"/>
                <a:ea typeface="宋体" panose="02010600030101010101" pitchFamily="2" charset="-122"/>
              </a:rPr>
              <a:t>C  </a:t>
            </a:r>
            <a:r>
              <a:rPr lang="zh-CN" altLang="en-US" b="1" dirty="0">
                <a:solidFill>
                  <a:srgbClr val="0000FF"/>
                </a:solidFill>
                <a:latin typeface="Times New Roman" panose="02020603050405020304" pitchFamily="18" charset="0"/>
                <a:ea typeface="宋体" panose="02010600030101010101" pitchFamily="2" charset="-122"/>
              </a:rPr>
              <a:t>任何类中都有缺省构造函数</a:t>
            </a:r>
            <a:endParaRPr lang="zh-CN" altLang="en-US" b="1" dirty="0">
              <a:solidFill>
                <a:srgbClr val="0000FF"/>
              </a:solidFill>
              <a:latin typeface="Times New Roman" panose="02020603050405020304" pitchFamily="18" charset="0"/>
              <a:ea typeface="宋体" panose="02010600030101010101" pitchFamily="2" charset="-122"/>
            </a:endParaRPr>
          </a:p>
          <a:p>
            <a:pPr indent="0" algn="just"/>
            <a:r>
              <a:rPr lang="en-US" altLang="zh-CN" b="1" dirty="0">
                <a:solidFill>
                  <a:srgbClr val="0000FF"/>
                </a:solidFill>
                <a:latin typeface="Times New Roman" panose="02020603050405020304" pitchFamily="18" charset="0"/>
                <a:ea typeface="宋体" panose="02010600030101010101" pitchFamily="2" charset="-122"/>
              </a:rPr>
              <a:t>D  </a:t>
            </a:r>
            <a:r>
              <a:rPr lang="zh-CN" altLang="en-US" b="1" dirty="0">
                <a:solidFill>
                  <a:srgbClr val="0000FF"/>
                </a:solidFill>
                <a:latin typeface="Times New Roman" panose="02020603050405020304" pitchFamily="18" charset="0"/>
                <a:ea typeface="宋体" panose="02010600030101010101" pitchFamily="2" charset="-122"/>
              </a:rPr>
              <a:t>如果没有缺省构造函数，则不能通过</a:t>
            </a:r>
            <a:r>
              <a:rPr lang="en-US" altLang="zh-CN" b="1" dirty="0">
                <a:solidFill>
                  <a:srgbClr val="0000FF"/>
                </a:solidFill>
                <a:latin typeface="Times New Roman" panose="02020603050405020304" pitchFamily="18" charset="0"/>
                <a:ea typeface="宋体" panose="02010600030101010101" pitchFamily="2" charset="-122"/>
              </a:rPr>
              <a:t>new</a:t>
            </a:r>
            <a:r>
              <a:rPr lang="zh-CN" altLang="en-US" b="1" dirty="0">
                <a:solidFill>
                  <a:srgbClr val="0000FF"/>
                </a:solidFill>
                <a:latin typeface="Times New Roman" panose="02020603050405020304" pitchFamily="18" charset="0"/>
                <a:ea typeface="宋体" panose="02010600030101010101" pitchFamily="2" charset="-122"/>
              </a:rPr>
              <a:t>语句创建对象</a:t>
            </a:r>
            <a:endParaRPr lang="zh-CN" altLang="en-US" b="1" dirty="0">
              <a:solidFill>
                <a:srgbClr val="0000FF"/>
              </a:solidFill>
              <a:latin typeface="Times New Roman" panose="02020603050405020304" pitchFamily="18" charset="0"/>
              <a:ea typeface="宋体" panose="02010600030101010101" pitchFamily="2" charset="-122"/>
            </a:endParaRPr>
          </a:p>
          <a:p>
            <a:pPr indent="0" algn="just"/>
            <a:r>
              <a:rPr lang="en-US" altLang="zh-CN" b="1" dirty="0">
                <a:solidFill>
                  <a:srgbClr val="0000FF"/>
                </a:solidFill>
                <a:latin typeface="Times New Roman" panose="02020603050405020304" pitchFamily="18" charset="0"/>
                <a:ea typeface="宋体" panose="02010600030101010101" pitchFamily="2" charset="-122"/>
              </a:rPr>
              <a:t>E  </a:t>
            </a:r>
            <a:r>
              <a:rPr lang="zh-CN" altLang="en-US" b="1" dirty="0">
                <a:solidFill>
                  <a:srgbClr val="0000FF"/>
                </a:solidFill>
                <a:latin typeface="Times New Roman" panose="02020603050405020304" pitchFamily="18" charset="0"/>
                <a:ea typeface="宋体" panose="02010600030101010101" pitchFamily="2" charset="-122"/>
              </a:rPr>
              <a:t>类中可以不写构造函数，但是构造函数仍会执行</a:t>
            </a:r>
            <a:endParaRPr lang="zh-CN" altLang="en-US" b="1" dirty="0">
              <a:solidFill>
                <a:srgbClr val="0000FF"/>
              </a:solidFill>
              <a:latin typeface="Times New Roman" panose="02020603050405020304" pitchFamily="18" charset="0"/>
              <a:ea typeface="宋体" panose="02010600030101010101" pitchFamily="2" charset="-122"/>
            </a:endParaRPr>
          </a:p>
          <a:p>
            <a:pPr indent="0" algn="just"/>
            <a:endParaRPr lang="zh-CN" altLang="en-US" b="1" dirty="0">
              <a:solidFill>
                <a:srgbClr val="0000FF"/>
              </a:solidFill>
              <a:latin typeface="Times New Roman" panose="02020603050405020304" pitchFamily="18" charset="0"/>
              <a:ea typeface="宋体" panose="02010600030101010101" pitchFamily="2" charset="-122"/>
            </a:endParaRPr>
          </a:p>
          <a:p>
            <a:pPr indent="0" algn="just"/>
            <a:r>
              <a:rPr lang="en-US" altLang="zh-CN" b="1" dirty="0">
                <a:solidFill>
                  <a:srgbClr val="0000FF"/>
                </a:solidFill>
                <a:latin typeface="Times New Roman" panose="02020603050405020304" pitchFamily="18" charset="0"/>
                <a:ea typeface="宋体" panose="02010600030101010101" pitchFamily="2" charset="-122"/>
              </a:rPr>
              <a:t>2. class A{int x = 1;  A(int x){x = this.x;} A(){this.x = 2;}}</a:t>
            </a:r>
            <a:endParaRPr lang="en-US" altLang="zh-CN" b="1" dirty="0">
              <a:solidFill>
                <a:srgbClr val="0000FF"/>
              </a:solidFill>
              <a:latin typeface="Times New Roman" panose="02020603050405020304" pitchFamily="18" charset="0"/>
              <a:ea typeface="宋体" panose="02010600030101010101" pitchFamily="2" charset="-122"/>
            </a:endParaRPr>
          </a:p>
          <a:p>
            <a:pPr indent="0" algn="just"/>
            <a:r>
              <a:rPr lang="en-US" altLang="zh-CN" b="1" dirty="0">
                <a:solidFill>
                  <a:srgbClr val="0000FF"/>
                </a:solidFill>
                <a:latin typeface="Times New Roman" panose="02020603050405020304" pitchFamily="18" charset="0"/>
                <a:ea typeface="宋体" panose="02010600030101010101" pitchFamily="2" charset="-122"/>
              </a:rPr>
              <a:t>    new A().x</a:t>
            </a:r>
            <a:r>
              <a:rPr lang="zh-CN" altLang="en-US" b="1" dirty="0">
                <a:solidFill>
                  <a:srgbClr val="0000FF"/>
                </a:solidFill>
                <a:latin typeface="Times New Roman" panose="02020603050405020304" pitchFamily="18" charset="0"/>
                <a:ea typeface="宋体" panose="02010600030101010101" pitchFamily="2" charset="-122"/>
              </a:rPr>
              <a:t>的值应该为</a:t>
            </a:r>
            <a:endParaRPr lang="zh-CN" altLang="en-US" b="1" dirty="0">
              <a:solidFill>
                <a:srgbClr val="0000FF"/>
              </a:solidFill>
              <a:latin typeface="Times New Roman" panose="02020603050405020304" pitchFamily="18" charset="0"/>
              <a:ea typeface="宋体" panose="02010600030101010101" pitchFamily="2" charset="-122"/>
            </a:endParaRPr>
          </a:p>
          <a:p>
            <a:pPr indent="0" algn="just"/>
            <a:r>
              <a:rPr lang="en-US" altLang="zh-CN" b="1" dirty="0">
                <a:solidFill>
                  <a:srgbClr val="0000FF"/>
                </a:solidFill>
                <a:latin typeface="Times New Roman" panose="02020603050405020304" pitchFamily="18" charset="0"/>
                <a:ea typeface="宋体" panose="02010600030101010101" pitchFamily="2" charset="-122"/>
              </a:rPr>
              <a:t>A  1  B  2  C  0  D </a:t>
            </a:r>
            <a:r>
              <a:rPr lang="zh-CN" altLang="en-US" b="1" dirty="0">
                <a:solidFill>
                  <a:srgbClr val="0000FF"/>
                </a:solidFill>
                <a:latin typeface="Times New Roman" panose="02020603050405020304" pitchFamily="18" charset="0"/>
                <a:ea typeface="宋体" panose="02010600030101010101" pitchFamily="2" charset="-122"/>
              </a:rPr>
              <a:t>程序有错误</a:t>
            </a:r>
            <a:endParaRPr lang="zh-CN" altLang="en-US" b="1" dirty="0">
              <a:solidFill>
                <a:srgbClr val="0000FF"/>
              </a:solidFill>
              <a:latin typeface="Times New Roman" panose="02020603050405020304" pitchFamily="18" charset="0"/>
              <a:ea typeface="宋体" panose="02010600030101010101" pitchFamily="2" charset="-122"/>
            </a:endParaRPr>
          </a:p>
        </p:txBody>
      </p:sp>
      <p:sp>
        <p:nvSpPr>
          <p:cNvPr id="2" name="矩形 1"/>
          <p:cNvSpPr/>
          <p:nvPr/>
        </p:nvSpPr>
        <p:spPr>
          <a:xfrm>
            <a:off x="6660515" y="765175"/>
            <a:ext cx="464820" cy="4756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E</a:t>
            </a:r>
            <a:endPar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 name="矩形 2"/>
          <p:cNvSpPr/>
          <p:nvPr/>
        </p:nvSpPr>
        <p:spPr>
          <a:xfrm>
            <a:off x="6826250" y="4916170"/>
            <a:ext cx="464820" cy="4756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B</a:t>
            </a:r>
            <a:endPar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4818"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4819" name="Rectangle 2"/>
          <p:cNvSpPr>
            <a:spLocks noGrp="1"/>
          </p:cNvSpPr>
          <p:nvPr>
            <p:ph type="subTitle" idx="1"/>
          </p:nvPr>
        </p:nvSpPr>
        <p:spPr>
          <a:xfrm>
            <a:off x="228600" y="228600"/>
            <a:ext cx="5181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§4.3.2   </a:t>
            </a:r>
            <a:r>
              <a:rPr lang="zh-CN" altLang="en-US" b="1" dirty="0">
                <a:latin typeface="宋体" panose="02010600030101010101" pitchFamily="2" charset="-122"/>
              </a:rPr>
              <a:t>创建对象1，2 </a:t>
            </a:r>
            <a:endParaRPr lang="zh-CN" altLang="en-US" b="1" dirty="0">
              <a:latin typeface="宋体" panose="02010600030101010101" pitchFamily="2" charset="-122"/>
            </a:endParaRPr>
          </a:p>
        </p:txBody>
      </p:sp>
      <p:sp>
        <p:nvSpPr>
          <p:cNvPr id="34820" name="Text Box 3"/>
          <p:cNvSpPr txBox="1"/>
          <p:nvPr/>
        </p:nvSpPr>
        <p:spPr>
          <a:xfrm>
            <a:off x="152400" y="762000"/>
            <a:ext cx="8856663" cy="4430713"/>
          </a:xfrm>
          <a:prstGeom prst="rect">
            <a:avLst/>
          </a:prstGeom>
          <a:noFill/>
          <a:ln w="9525">
            <a:noFill/>
          </a:ln>
        </p:spPr>
        <p:txBody>
          <a:bodyPr anchor="t">
            <a:spAutoFit/>
          </a:bodyPr>
          <a:p>
            <a:pPr indent="0" algn="just"/>
            <a:r>
              <a:rPr lang="zh-CN" altLang="en-US" b="1" dirty="0">
                <a:solidFill>
                  <a:srgbClr val="0000FF"/>
                </a:solidFill>
                <a:latin typeface="宋体" panose="02010600030101010101" pitchFamily="2" charset="-122"/>
                <a:ea typeface="宋体" panose="02010600030101010101" pitchFamily="2" charset="-122"/>
              </a:rPr>
              <a:t>1</a:t>
            </a:r>
            <a:r>
              <a:rPr lang="zh-CN" altLang="en-US" b="1" dirty="0">
                <a:solidFill>
                  <a:srgbClr val="0000FF"/>
                </a:solidFill>
                <a:latin typeface="Times New Roman" panose="02020603050405020304" pitchFamily="18" charset="0"/>
                <a:ea typeface="宋体" panose="02010600030101010101" pitchFamily="2" charset="-122"/>
              </a:rPr>
              <a:t>．对象</a:t>
            </a:r>
            <a:r>
              <a:rPr lang="en-US" altLang="zh-CN" b="1" dirty="0">
                <a:solidFill>
                  <a:srgbClr val="0000FF"/>
                </a:solidFill>
                <a:latin typeface="Times New Roman" panose="02020603050405020304" pitchFamily="18" charset="0"/>
              </a:rPr>
              <a:t>(</a:t>
            </a:r>
            <a:r>
              <a:rPr lang="zh-CN" altLang="en-US" b="1" dirty="0">
                <a:solidFill>
                  <a:srgbClr val="0000FF"/>
                </a:solidFill>
                <a:latin typeface="Times New Roman" panose="02020603050405020304" pitchFamily="18" charset="0"/>
                <a:ea typeface="宋体" panose="02010600030101010101" pitchFamily="2" charset="-122"/>
              </a:rPr>
              <a:t>引用</a:t>
            </a:r>
            <a:r>
              <a:rPr lang="en-US" altLang="zh-CN" b="1" dirty="0">
                <a:solidFill>
                  <a:srgbClr val="0000FF"/>
                </a:solidFill>
                <a:latin typeface="Times New Roman" panose="02020603050405020304" pitchFamily="18" charset="0"/>
              </a:rPr>
              <a:t>)</a:t>
            </a:r>
            <a:r>
              <a:rPr lang="zh-CN" altLang="en-US" b="1" dirty="0">
                <a:solidFill>
                  <a:srgbClr val="0000FF"/>
                </a:solidFill>
                <a:latin typeface="Times New Roman" panose="02020603050405020304" pitchFamily="18" charset="0"/>
                <a:ea typeface="宋体" panose="02010600030101010101" pitchFamily="2" charset="-122"/>
              </a:rPr>
              <a:t>的声明</a:t>
            </a:r>
            <a:endParaRPr lang="zh-CN" altLang="en-US" b="1" dirty="0">
              <a:solidFill>
                <a:srgbClr val="0000FF"/>
              </a:solidFill>
              <a:latin typeface="Times New Roman" panose="02020603050405020304" pitchFamily="18" charset="0"/>
              <a:ea typeface="宋体" panose="02010600030101010101" pitchFamily="2" charset="-122"/>
            </a:endParaRPr>
          </a:p>
          <a:p>
            <a:pPr indent="0" algn="just"/>
            <a:r>
              <a:rPr lang="zh-CN" altLang="en-US" b="1" dirty="0">
                <a:latin typeface="Times New Roman" panose="02020603050405020304" pitchFamily="18" charset="0"/>
                <a:ea typeface="方正书宋简体" charset="-122"/>
              </a:rPr>
              <a:t>一般格式为：</a:t>
            </a:r>
            <a:endParaRPr lang="zh-CN" altLang="en-US" b="1" dirty="0">
              <a:latin typeface="宋体" panose="02010600030101010101" pitchFamily="2" charset="-122"/>
              <a:ea typeface="方正书宋简体" charset="-122"/>
            </a:endParaRPr>
          </a:p>
          <a:p>
            <a:pPr indent="0" algn="just"/>
            <a:r>
              <a:rPr lang="zh-CN" altLang="en-US" b="1" dirty="0">
                <a:latin typeface="Courier New" panose="02070309020205020404" pitchFamily="49" charset="0"/>
                <a:ea typeface="方正书宋简体" charset="-122"/>
              </a:rPr>
              <a:t>类的名字</a:t>
            </a:r>
            <a:r>
              <a:rPr lang="zh-CN" altLang="en-US" b="1" dirty="0">
                <a:latin typeface="Courier New" panose="02070309020205020404" pitchFamily="49" charset="0"/>
                <a:ea typeface="宋体" panose="02010600030101010101" pitchFamily="2" charset="-122"/>
              </a:rPr>
              <a:t>  </a:t>
            </a:r>
            <a:r>
              <a:rPr lang="zh-CN" altLang="en-US" b="1" dirty="0">
                <a:latin typeface="Courier New" panose="02070309020205020404" pitchFamily="49" charset="0"/>
                <a:ea typeface="方正书宋简体" charset="-122"/>
              </a:rPr>
              <a:t>对象名字</a:t>
            </a:r>
            <a:r>
              <a:rPr lang="zh-CN" altLang="en-US" b="1" dirty="0">
                <a:latin typeface="Courier New" panose="02070309020205020404" pitchFamily="49" charset="0"/>
                <a:ea typeface="宋体" panose="02010600030101010101" pitchFamily="2" charset="-122"/>
              </a:rPr>
              <a:t>;</a:t>
            </a:r>
            <a:r>
              <a:rPr lang="zh-CN" altLang="en-US" b="1" dirty="0">
                <a:latin typeface="Times New Roman" panose="02020603050405020304" pitchFamily="18" charset="0"/>
                <a:ea typeface="方正书宋简体" charset="-122"/>
              </a:rPr>
              <a:t>如：</a:t>
            </a:r>
            <a:endParaRPr lang="zh-CN" altLang="en-US" b="1" dirty="0">
              <a:latin typeface="宋体" panose="02010600030101010101" pitchFamily="2" charset="-122"/>
              <a:ea typeface="方正书宋简体" charset="-122"/>
            </a:endParaRPr>
          </a:p>
          <a:p>
            <a:pPr indent="0" algn="just"/>
            <a:r>
              <a:rPr lang="zh-CN" altLang="en-US" b="1" dirty="0">
                <a:solidFill>
                  <a:srgbClr val="0000FF"/>
                </a:solidFill>
                <a:latin typeface="Times New Roman" panose="02020603050405020304" pitchFamily="18" charset="0"/>
                <a:ea typeface="方正书宋简体" charset="-122"/>
              </a:rPr>
              <a:t> </a:t>
            </a:r>
            <a:r>
              <a:rPr lang="en-US" altLang="zh-CN" b="1" dirty="0">
                <a:solidFill>
                  <a:srgbClr val="0000FF"/>
                </a:solidFill>
                <a:latin typeface="Courier New" panose="02070309020205020404" pitchFamily="49" charset="0"/>
              </a:rPr>
              <a:t>Vehicle car;</a:t>
            </a:r>
            <a:endParaRPr lang="en-US" altLang="zh-CN" b="1" dirty="0">
              <a:solidFill>
                <a:srgbClr val="0000FF"/>
              </a:solidFill>
              <a:latin typeface="Courier New" panose="02070309020205020404" pitchFamily="49" charset="0"/>
            </a:endParaRPr>
          </a:p>
          <a:p>
            <a:pPr indent="0" algn="just">
              <a:lnSpc>
                <a:spcPct val="90000"/>
              </a:lnSpc>
            </a:pPr>
            <a:r>
              <a:rPr lang="en-US" altLang="zh-CN" b="1" dirty="0">
                <a:solidFill>
                  <a:srgbClr val="0000FF"/>
                </a:solidFill>
                <a:latin typeface="Times New Roman" panose="02020603050405020304" pitchFamily="18" charset="0"/>
                <a:ea typeface="方正书宋简体" charset="-122"/>
              </a:rPr>
              <a:t> </a:t>
            </a:r>
            <a:r>
              <a:rPr lang="zh-CN" altLang="en-US" b="1" dirty="0">
                <a:latin typeface="宋体" panose="02010600030101010101" pitchFamily="2" charset="-122"/>
                <a:ea typeface="宋体" panose="02010600030101010101" pitchFamily="2" charset="-122"/>
              </a:rPr>
              <a:t>这里</a:t>
            </a:r>
            <a:r>
              <a:rPr lang="en-US" altLang="zh-CN" b="1" dirty="0">
                <a:latin typeface="宋体" panose="02010600030101010101" pitchFamily="2" charset="-122"/>
              </a:rPr>
              <a:t>Vehicle</a:t>
            </a:r>
            <a:r>
              <a:rPr lang="zh-CN" altLang="en-US" b="1" dirty="0">
                <a:latin typeface="宋体" panose="02010600030101010101" pitchFamily="2" charset="-122"/>
                <a:ea typeface="宋体" panose="02010600030101010101" pitchFamily="2" charset="-122"/>
              </a:rPr>
              <a:t>是一个类的名字，</a:t>
            </a:r>
            <a:r>
              <a:rPr lang="en-US" altLang="zh-CN" b="1" dirty="0">
                <a:latin typeface="宋体" panose="02010600030101010101" pitchFamily="2" charset="-122"/>
              </a:rPr>
              <a:t>car</a:t>
            </a:r>
            <a:r>
              <a:rPr lang="zh-CN" altLang="en-US" b="1" dirty="0">
                <a:latin typeface="宋体" panose="02010600030101010101" pitchFamily="2" charset="-122"/>
                <a:ea typeface="宋体" panose="02010600030101010101" pitchFamily="2" charset="-122"/>
              </a:rPr>
              <a:t>是我们声明的对象的名字。</a:t>
            </a:r>
            <a:endParaRPr lang="zh-CN" altLang="en-US" b="1" dirty="0">
              <a:latin typeface="宋体" panose="02010600030101010101" pitchFamily="2" charset="-122"/>
              <a:ea typeface="宋体" panose="02010600030101010101" pitchFamily="2" charset="-122"/>
            </a:endParaRPr>
          </a:p>
          <a:p>
            <a:pPr indent="0" algn="just">
              <a:lnSpc>
                <a:spcPct val="90000"/>
              </a:lnSpc>
            </a:pPr>
            <a:endParaRPr lang="zh-CN" altLang="en-US" b="1" dirty="0">
              <a:latin typeface="宋体" panose="02010600030101010101" pitchFamily="2" charset="-122"/>
              <a:ea typeface="宋体" panose="02010600030101010101" pitchFamily="2" charset="-122"/>
            </a:endParaRPr>
          </a:p>
          <a:p>
            <a:pPr indent="0" algn="just">
              <a:lnSpc>
                <a:spcPct val="90000"/>
              </a:lnSpc>
            </a:pPr>
            <a:r>
              <a:rPr lang="zh-CN" altLang="en-US" b="1" dirty="0">
                <a:solidFill>
                  <a:srgbClr val="0000FF"/>
                </a:solidFill>
                <a:latin typeface="宋体" panose="02010600030101010101" pitchFamily="2" charset="-122"/>
                <a:ea typeface="宋体" panose="02010600030101010101" pitchFamily="2" charset="-122"/>
              </a:rPr>
              <a:t>2.为声明的对象分配内存 </a:t>
            </a:r>
            <a:endParaRPr lang="zh-CN" altLang="en-US" b="1" dirty="0">
              <a:solidFill>
                <a:srgbClr val="0000FF"/>
              </a:solidFill>
              <a:latin typeface="宋体" panose="02010600030101010101" pitchFamily="2" charset="-122"/>
              <a:ea typeface="宋体" panose="02010600030101010101" pitchFamily="2" charset="-122"/>
            </a:endParaRPr>
          </a:p>
          <a:p>
            <a:pPr indent="0" algn="just"/>
            <a:r>
              <a:rPr lang="zh-CN" altLang="en-US" b="1" dirty="0">
                <a:latin typeface="宋体" panose="02010600030101010101" pitchFamily="2" charset="-122"/>
                <a:ea typeface="宋体" panose="02010600030101010101" pitchFamily="2" charset="-122"/>
              </a:rPr>
              <a:t>使用</a:t>
            </a:r>
            <a:r>
              <a:rPr lang="en-US" altLang="zh-CN" b="1" dirty="0">
                <a:latin typeface="宋体" panose="02010600030101010101" pitchFamily="2" charset="-122"/>
              </a:rPr>
              <a:t>new</a:t>
            </a:r>
            <a:r>
              <a:rPr lang="zh-CN" altLang="en-US" b="1" dirty="0">
                <a:latin typeface="宋体" panose="02010600030101010101" pitchFamily="2" charset="-122"/>
                <a:ea typeface="宋体" panose="02010600030101010101" pitchFamily="2" charset="-122"/>
              </a:rPr>
              <a:t>运算符和类的构造方法为声明的对象分配变量，即创建对象。如果类中没有构造方法，系统会调用默认的构造方法，默认的构造方法是无参数的，且方法体中没有语句。如：</a:t>
            </a:r>
            <a:endParaRPr lang="zh-CN" altLang="en-US" b="1" dirty="0">
              <a:latin typeface="宋体" panose="02010600030101010101" pitchFamily="2" charset="-122"/>
              <a:ea typeface="宋体" panose="02010600030101010101" pitchFamily="2" charset="-122"/>
            </a:endParaRPr>
          </a:p>
          <a:p>
            <a:pPr indent="0" algn="just"/>
            <a:r>
              <a:rPr lang="zh-CN" altLang="en-US" sz="2800" b="1" dirty="0">
                <a:solidFill>
                  <a:srgbClr val="0000FF"/>
                </a:solidFill>
                <a:latin typeface="Times New Roman" panose="02020603050405020304" pitchFamily="18" charset="0"/>
                <a:ea typeface="方正书宋简体" charset="-122"/>
              </a:rPr>
              <a:t> </a:t>
            </a:r>
            <a:r>
              <a:rPr lang="en-US" altLang="zh-CN" b="1" dirty="0">
                <a:solidFill>
                  <a:srgbClr val="0000FF"/>
                </a:solidFill>
                <a:latin typeface="Courier New" panose="02070309020205020404" pitchFamily="49" charset="0"/>
              </a:rPr>
              <a:t>car=new Vehicle(); </a:t>
            </a:r>
            <a:endParaRPr lang="en-US" altLang="zh-CN" b="1" dirty="0">
              <a:solidFill>
                <a:srgbClr val="0000FF"/>
              </a:solidFill>
              <a:latin typeface="Courier New" panose="02070309020205020404" pitchFamily="49" charset="0"/>
            </a:endParaRPr>
          </a:p>
          <a:p>
            <a:pPr indent="0" algn="just"/>
            <a:endParaRPr lang="en-US" altLang="zh-CN" b="1" dirty="0">
              <a:solidFill>
                <a:srgbClr val="0000FF"/>
              </a:solidFill>
              <a:latin typeface="Courier New" panose="02070309020205020404" pitchFamily="49" charset="0"/>
              <a:ea typeface="Courier New" panose="02070309020205020404" pitchFamily="49" charset="0"/>
            </a:endParaRPr>
          </a:p>
        </p:txBody>
      </p:sp>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5842"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5843" name="Rectangle 1026"/>
          <p:cNvSpPr>
            <a:spLocks noGrp="1"/>
          </p:cNvSpPr>
          <p:nvPr>
            <p:ph type="subTitle" idx="1"/>
          </p:nvPr>
        </p:nvSpPr>
        <p:spPr>
          <a:xfrm>
            <a:off x="228600" y="381000"/>
            <a:ext cx="1371600" cy="4572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例4-2</a:t>
            </a:r>
            <a:endParaRPr lang="zh-CN" altLang="en-US" b="1" kern="1200" dirty="0">
              <a:solidFill>
                <a:srgbClr val="FF0000"/>
              </a:solidFill>
              <a:latin typeface="宋体" panose="02010600030101010101" pitchFamily="2" charset="-122"/>
              <a:ea typeface="+mn-ea"/>
              <a:cs typeface="+mn-cs"/>
              <a:sym typeface="Arial" panose="020B0604020202020204" pitchFamily="34" charset="0"/>
            </a:endParaRPr>
          </a:p>
        </p:txBody>
      </p:sp>
      <p:sp>
        <p:nvSpPr>
          <p:cNvPr id="35844" name="Rectangle 1027"/>
          <p:cNvSpPr/>
          <p:nvPr/>
        </p:nvSpPr>
        <p:spPr>
          <a:xfrm>
            <a:off x="1763713" y="188913"/>
            <a:ext cx="5943600" cy="1016000"/>
          </a:xfrm>
          <a:prstGeom prst="rect">
            <a:avLst/>
          </a:prstGeom>
          <a:noFill/>
          <a:ln w="9525">
            <a:noFill/>
          </a:ln>
        </p:spPr>
        <p:txBody>
          <a:bodyPr anchor="t">
            <a:spAutoFit/>
          </a:bodyPr>
          <a:p>
            <a:pPr indent="0">
              <a:spcBef>
                <a:spcPct val="50000"/>
              </a:spcBef>
            </a:pPr>
            <a:r>
              <a:rPr lang="en-US" altLang="zh-CN" b="1" dirty="0">
                <a:solidFill>
                  <a:srgbClr val="FF0000"/>
                </a:solidFill>
                <a:latin typeface="Times New Roman" panose="02020603050405020304" pitchFamily="18" charset="0"/>
                <a:hlinkClick r:id="rId1" action="ppaction://hlinkfile"/>
              </a:rPr>
              <a:t>Example4_2.java</a:t>
            </a:r>
            <a:r>
              <a:rPr lang="en-US" altLang="zh-CN" b="1" dirty="0">
                <a:solidFill>
                  <a:srgbClr val="FF0000"/>
                </a:solidFill>
                <a:latin typeface="宋体" panose="02010600030101010101" pitchFamily="2" charset="-122"/>
                <a:hlinkClick r:id="rId2"/>
              </a:rPr>
              <a:t> </a:t>
            </a:r>
            <a:r>
              <a:rPr lang="en-US" altLang="zh-CN" b="1" dirty="0">
                <a:solidFill>
                  <a:srgbClr val="FF0000"/>
                </a:solidFill>
                <a:latin typeface="宋体" panose="02010600030101010101" pitchFamily="2" charset="-122"/>
              </a:rPr>
              <a:t>，</a:t>
            </a:r>
            <a:r>
              <a:rPr lang="en-US" altLang="zh-CN" b="1" dirty="0">
                <a:solidFill>
                  <a:srgbClr val="FF0000"/>
                </a:solidFill>
                <a:latin typeface="Times New Roman" panose="02020603050405020304" pitchFamily="18" charset="0"/>
                <a:ea typeface="方正书宋简体" charset="-122"/>
                <a:hlinkClick r:id="rId3" action="ppaction://hlinkfile"/>
              </a:rPr>
              <a:t>Vehicle </a:t>
            </a:r>
            <a:r>
              <a:rPr lang="zh-CN" altLang="en-US" b="1" dirty="0">
                <a:solidFill>
                  <a:srgbClr val="FF0000"/>
                </a:solidFill>
                <a:latin typeface="Times New Roman" panose="02020603050405020304" pitchFamily="18" charset="0"/>
                <a:ea typeface="宋体" panose="02010600030101010101" pitchFamily="2" charset="-122"/>
                <a:hlinkClick r:id="rId3" action="ppaction://hlinkfile"/>
              </a:rPr>
              <a:t>.</a:t>
            </a:r>
            <a:r>
              <a:rPr lang="en-US" altLang="zh-CN" b="1" dirty="0">
                <a:solidFill>
                  <a:srgbClr val="FF0000"/>
                </a:solidFill>
                <a:latin typeface="Times New Roman" panose="02020603050405020304" pitchFamily="18" charset="0"/>
                <a:hlinkClick r:id="rId3" action="ppaction://hlinkfile"/>
              </a:rPr>
              <a:t>java</a:t>
            </a:r>
            <a:r>
              <a:rPr lang="en-US" altLang="zh-CN" b="1" dirty="0">
                <a:solidFill>
                  <a:srgbClr val="FF0000"/>
                </a:solidFill>
                <a:latin typeface="宋体" panose="02010600030101010101" pitchFamily="2" charset="-122"/>
                <a:hlinkClick r:id="rId3" action="ppaction://hlinkfile"/>
              </a:rPr>
              <a:t> </a:t>
            </a:r>
            <a:endParaRPr lang="zh-CN" altLang="en-US" b="1" dirty="0">
              <a:solidFill>
                <a:srgbClr val="FF0000"/>
              </a:solidFill>
              <a:latin typeface="宋体" panose="02010600030101010101" pitchFamily="2" charset="-122"/>
              <a:ea typeface="宋体" panose="02010600030101010101" pitchFamily="2" charset="-122"/>
            </a:endParaRPr>
          </a:p>
          <a:p>
            <a:pPr indent="0">
              <a:spcBef>
                <a:spcPct val="50000"/>
              </a:spcBef>
            </a:pPr>
            <a:endParaRPr lang="zh-CN" altLang="en-US" b="1" dirty="0">
              <a:solidFill>
                <a:srgbClr val="FF0000"/>
              </a:solidFill>
              <a:latin typeface="宋体" panose="02010600030101010101" pitchFamily="2" charset="-122"/>
              <a:ea typeface="宋体" panose="02010600030101010101" pitchFamily="2" charset="-122"/>
            </a:endParaRPr>
          </a:p>
        </p:txBody>
      </p:sp>
      <p:sp>
        <p:nvSpPr>
          <p:cNvPr id="35845" name="矩形 1"/>
          <p:cNvSpPr/>
          <p:nvPr/>
        </p:nvSpPr>
        <p:spPr>
          <a:xfrm>
            <a:off x="684213" y="981075"/>
            <a:ext cx="7272337" cy="1570038"/>
          </a:xfrm>
          <a:prstGeom prst="rect">
            <a:avLst/>
          </a:prstGeom>
          <a:noFill/>
          <a:ln w="9525">
            <a:noFill/>
          </a:ln>
        </p:spPr>
        <p:txBody>
          <a:bodyPr anchor="t">
            <a:spAutoFit/>
          </a:bodyPr>
          <a:p>
            <a:pPr indent="0"/>
            <a:r>
              <a:rPr lang="zh-CN" altLang="zh-CN" dirty="0">
                <a:latin typeface="Times New Roman" panose="02020603050405020304" pitchFamily="18" charset="0"/>
                <a:ea typeface="宋体" panose="02010600030101010101" pitchFamily="2" charset="-122"/>
              </a:rPr>
              <a:t>例</a:t>
            </a:r>
            <a:r>
              <a:rPr lang="en-US" altLang="zh-CN" dirty="0">
                <a:latin typeface="Times New Roman" panose="02020603050405020304" pitchFamily="18" charset="0"/>
              </a:rPr>
              <a:t>4-2</a:t>
            </a:r>
            <a:r>
              <a:rPr lang="zh-CN" altLang="zh-CN" dirty="0">
                <a:latin typeface="Times New Roman" panose="02020603050405020304" pitchFamily="18" charset="0"/>
                <a:ea typeface="宋体" panose="02010600030101010101" pitchFamily="2" charset="-122"/>
              </a:rPr>
              <a:t>使用例</a:t>
            </a:r>
            <a:r>
              <a:rPr lang="en-US" altLang="zh-CN" dirty="0">
                <a:latin typeface="Times New Roman" panose="02020603050405020304" pitchFamily="18" charset="0"/>
              </a:rPr>
              <a:t>4-1</a:t>
            </a:r>
            <a:r>
              <a:rPr lang="zh-CN" altLang="zh-CN" dirty="0">
                <a:latin typeface="Times New Roman" panose="02020603050405020304" pitchFamily="18" charset="0"/>
                <a:ea typeface="宋体" panose="02010600030101010101" pitchFamily="2" charset="-122"/>
              </a:rPr>
              <a:t>中的</a:t>
            </a:r>
            <a:r>
              <a:rPr lang="en-US" altLang="zh-CN" dirty="0">
                <a:latin typeface="Times New Roman" panose="02020603050405020304" pitchFamily="18" charset="0"/>
              </a:rPr>
              <a:t>Vehicle</a:t>
            </a:r>
            <a:r>
              <a:rPr lang="zh-CN" altLang="zh-CN" dirty="0">
                <a:latin typeface="Times New Roman" panose="02020603050405020304" pitchFamily="18" charset="0"/>
                <a:ea typeface="宋体" panose="02010600030101010101" pitchFamily="2" charset="-122"/>
              </a:rPr>
              <a:t>类创建对象</a:t>
            </a:r>
            <a:r>
              <a:rPr lang="en-US" altLang="zh-CN" dirty="0">
                <a:latin typeface="Times New Roman" panose="02020603050405020304" pitchFamily="18" charset="0"/>
              </a:rPr>
              <a:t>car</a:t>
            </a:r>
            <a:r>
              <a:rPr lang="zh-CN" altLang="zh-CN" dirty="0">
                <a:latin typeface="Times New Roman" panose="02020603050405020304" pitchFamily="18" charset="0"/>
                <a:ea typeface="宋体" panose="02010600030101010101" pitchFamily="2" charset="-122"/>
              </a:rPr>
              <a:t>（需要将例</a:t>
            </a:r>
            <a:r>
              <a:rPr lang="en-US" altLang="zh-CN" dirty="0">
                <a:latin typeface="Times New Roman" panose="02020603050405020304" pitchFamily="18" charset="0"/>
              </a:rPr>
              <a:t>4-1</a:t>
            </a:r>
            <a:r>
              <a:rPr lang="zh-CN" altLang="zh-CN" dirty="0">
                <a:latin typeface="Times New Roman" panose="02020603050405020304" pitchFamily="18" charset="0"/>
                <a:ea typeface="宋体" panose="02010600030101010101" pitchFamily="2" charset="-122"/>
              </a:rPr>
              <a:t>中的</a:t>
            </a:r>
            <a:r>
              <a:rPr lang="en-US" altLang="zh-CN" dirty="0">
                <a:latin typeface="Times New Roman" panose="02020603050405020304" pitchFamily="18" charset="0"/>
              </a:rPr>
              <a:t>Vehicle</a:t>
            </a:r>
            <a:r>
              <a:rPr lang="zh-CN" altLang="zh-CN" dirty="0">
                <a:latin typeface="Times New Roman" panose="02020603050405020304" pitchFamily="18" charset="0"/>
                <a:ea typeface="宋体" panose="02010600030101010101" pitchFamily="2" charset="-122"/>
              </a:rPr>
              <a:t>类的字节码文件或源文件和例</a:t>
            </a:r>
            <a:r>
              <a:rPr lang="en-US" altLang="zh-CN" dirty="0">
                <a:latin typeface="Times New Roman" panose="02020603050405020304" pitchFamily="18" charset="0"/>
              </a:rPr>
              <a:t>4-2</a:t>
            </a:r>
            <a:r>
              <a:rPr lang="zh-CN" altLang="zh-CN" dirty="0">
                <a:latin typeface="Times New Roman" panose="02020603050405020304" pitchFamily="18" charset="0"/>
                <a:ea typeface="宋体" panose="02010600030101010101" pitchFamily="2" charset="-122"/>
              </a:rPr>
              <a:t>中的源文件保存在相同目录中，如</a:t>
            </a:r>
            <a:r>
              <a:rPr lang="en-US" altLang="zh-CN" dirty="0">
                <a:latin typeface="Times New Roman" panose="02020603050405020304" pitchFamily="18" charset="0"/>
              </a:rPr>
              <a:t>C:\ch4</a:t>
            </a:r>
            <a:r>
              <a:rPr lang="zh-CN" altLang="zh-CN" dirty="0">
                <a:latin typeface="Times New Roman" panose="02020603050405020304" pitchFamily="18" charset="0"/>
                <a:ea typeface="宋体" panose="02010600030101010101" pitchFamily="2" charset="-122"/>
              </a:rPr>
              <a:t>中），程序运行效果如图</a:t>
            </a:r>
            <a:r>
              <a:rPr lang="en-US" altLang="zh-CN" dirty="0">
                <a:latin typeface="Times New Roman" panose="02020603050405020304" pitchFamily="18" charset="0"/>
              </a:rPr>
              <a:t>4.2</a:t>
            </a:r>
            <a:r>
              <a:rPr lang="zh-CN" altLang="zh-CN" dirty="0">
                <a:latin typeface="Times New Roman" panose="02020603050405020304" pitchFamily="18" charset="0"/>
                <a:ea typeface="宋体" panose="02010600030101010101" pitchFamily="2" charset="-122"/>
              </a:rPr>
              <a:t>所示。</a:t>
            </a:r>
            <a:endParaRPr lang="zh-CN" altLang="en-US" dirty="0">
              <a:latin typeface="Times New Roman" panose="02020603050405020304" pitchFamily="18" charset="0"/>
              <a:ea typeface="宋体" panose="02010600030101010101" pitchFamily="2" charset="-122"/>
            </a:endParaRPr>
          </a:p>
        </p:txBody>
      </p:sp>
      <p:pic>
        <p:nvPicPr>
          <p:cNvPr id="35846" name="Picture 1029"/>
          <p:cNvPicPr>
            <a:picLocks noChangeAspect="1"/>
          </p:cNvPicPr>
          <p:nvPr/>
        </p:nvPicPr>
        <p:blipFill>
          <a:blip r:embed="rId4"/>
          <a:stretch>
            <a:fillRect/>
          </a:stretch>
        </p:blipFill>
        <p:spPr>
          <a:xfrm>
            <a:off x="1042988" y="2781300"/>
            <a:ext cx="6408737" cy="2800350"/>
          </a:xfrm>
          <a:prstGeom prst="rect">
            <a:avLst/>
          </a:prstGeom>
          <a:noFill/>
          <a:ln w="9525">
            <a:noFill/>
          </a:ln>
        </p:spPr>
      </p:pic>
    </p:spTree>
    <p:custDataLst>
      <p:tags r:id="rId5"/>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6866"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6867" name="Rectangle 1026"/>
          <p:cNvSpPr>
            <a:spLocks noGrp="1"/>
          </p:cNvSpPr>
          <p:nvPr>
            <p:ph type="subTitle" idx="1"/>
          </p:nvPr>
        </p:nvSpPr>
        <p:spPr>
          <a:xfrm>
            <a:off x="228600" y="228600"/>
            <a:ext cx="5181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§4.3.2   </a:t>
            </a:r>
            <a:r>
              <a:rPr lang="zh-CN" altLang="en-US" b="1" dirty="0">
                <a:latin typeface="宋体" panose="02010600030101010101" pitchFamily="2" charset="-122"/>
              </a:rPr>
              <a:t>创建对象3，4 </a:t>
            </a:r>
            <a:endParaRPr lang="zh-CN" altLang="en-US" b="1" dirty="0">
              <a:latin typeface="宋体" panose="02010600030101010101" pitchFamily="2" charset="-122"/>
            </a:endParaRPr>
          </a:p>
        </p:txBody>
      </p:sp>
      <p:sp>
        <p:nvSpPr>
          <p:cNvPr id="36868" name="Text Box 1027"/>
          <p:cNvSpPr txBox="1"/>
          <p:nvPr/>
        </p:nvSpPr>
        <p:spPr>
          <a:xfrm>
            <a:off x="152400" y="762000"/>
            <a:ext cx="4705350" cy="1249363"/>
          </a:xfrm>
          <a:prstGeom prst="rect">
            <a:avLst/>
          </a:prstGeom>
          <a:noFill/>
          <a:ln w="9525">
            <a:noFill/>
          </a:ln>
        </p:spPr>
        <p:txBody>
          <a:bodyPr wrap="square" anchor="t">
            <a:spAutoFit/>
          </a:bodyPr>
          <a:p>
            <a:pPr indent="0" algn="just"/>
            <a:r>
              <a:rPr lang="zh-CN" altLang="en-US" sz="2800" b="1" dirty="0">
                <a:solidFill>
                  <a:srgbClr val="0000FF"/>
                </a:solidFill>
                <a:latin typeface="宋体" panose="02010600030101010101" pitchFamily="2" charset="-122"/>
                <a:ea typeface="宋体" panose="02010600030101010101" pitchFamily="2" charset="-122"/>
              </a:rPr>
              <a:t>3．</a:t>
            </a:r>
            <a:r>
              <a:rPr lang="zh-CN" altLang="en-US" sz="2800" b="1" dirty="0">
                <a:solidFill>
                  <a:srgbClr val="FF0000"/>
                </a:solidFill>
                <a:latin typeface="宋体" panose="02010600030101010101" pitchFamily="2" charset="-122"/>
                <a:ea typeface="宋体" panose="02010600030101010101" pitchFamily="2" charset="-122"/>
              </a:rPr>
              <a:t>对象的内存模型</a:t>
            </a:r>
            <a:r>
              <a:rPr lang="zh-CN" altLang="en-US" sz="2800" b="1" dirty="0">
                <a:solidFill>
                  <a:srgbClr val="0000FF"/>
                </a:solidFill>
                <a:latin typeface="宋体" panose="02010600030101010101" pitchFamily="2" charset="-122"/>
                <a:ea typeface="宋体" panose="02010600030101010101" pitchFamily="2" charset="-122"/>
              </a:rPr>
              <a:t> </a:t>
            </a:r>
            <a:endParaRPr lang="zh-CN" altLang="en-US" sz="2800" b="1" dirty="0">
              <a:solidFill>
                <a:srgbClr val="0000FF"/>
              </a:solidFill>
              <a:latin typeface="宋体" panose="02010600030101010101" pitchFamily="2" charset="-122"/>
              <a:ea typeface="宋体" panose="02010600030101010101" pitchFamily="2" charset="-122"/>
            </a:endParaRPr>
          </a:p>
          <a:p>
            <a:pPr indent="0" algn="just"/>
            <a:r>
              <a:rPr lang="en-US" altLang="zh-CN" b="1" dirty="0">
                <a:latin typeface="宋体" panose="02010600030101010101" pitchFamily="2" charset="-122"/>
              </a:rPr>
              <a:t>（1）</a:t>
            </a:r>
            <a:r>
              <a:rPr lang="zh-CN" altLang="en-US" b="1" dirty="0">
                <a:latin typeface="宋体" panose="02010600030101010101" pitchFamily="2" charset="-122"/>
                <a:ea typeface="宋体" panose="02010600030101010101" pitchFamily="2" charset="-122"/>
              </a:rPr>
              <a:t>声明对象引用时的内存模型 </a:t>
            </a:r>
            <a:endParaRPr lang="zh-CN" altLang="en-US" b="1" dirty="0">
              <a:latin typeface="宋体" panose="02010600030101010101" pitchFamily="2" charset="-122"/>
              <a:ea typeface="宋体" panose="02010600030101010101" pitchFamily="2" charset="-122"/>
            </a:endParaRPr>
          </a:p>
          <a:p>
            <a:pPr indent="0" algn="just"/>
            <a:r>
              <a:rPr lang="zh-CN" altLang="en-US" b="1" dirty="0">
                <a:latin typeface="宋体" panose="02010600030101010101" pitchFamily="2" charset="-122"/>
                <a:ea typeface="宋体" panose="02010600030101010101" pitchFamily="2" charset="-122"/>
              </a:rPr>
              <a:t>   </a:t>
            </a:r>
            <a:r>
              <a:rPr lang="en-US" altLang="zh-CN" b="1" dirty="0">
                <a:solidFill>
                  <a:srgbClr val="0000FF"/>
                </a:solidFill>
                <a:latin typeface="Arial" panose="020B0604020202020204" pitchFamily="34" charset="0"/>
                <a:ea typeface="方正书宋简体" charset="-122"/>
              </a:rPr>
              <a:t>Vehicle car1 ；</a:t>
            </a:r>
            <a:endParaRPr lang="zh-CN" altLang="en-US" b="1" dirty="0">
              <a:solidFill>
                <a:srgbClr val="0000FF"/>
              </a:solidFill>
              <a:latin typeface="Arial" panose="020B0604020202020204" pitchFamily="34" charset="0"/>
              <a:ea typeface="方正书宋简体" charset="-122"/>
            </a:endParaRPr>
          </a:p>
        </p:txBody>
      </p:sp>
      <p:sp>
        <p:nvSpPr>
          <p:cNvPr id="36869" name="Text Box 1028"/>
          <p:cNvSpPr txBox="1"/>
          <p:nvPr/>
        </p:nvSpPr>
        <p:spPr>
          <a:xfrm>
            <a:off x="330200" y="2209800"/>
            <a:ext cx="5308600" cy="822325"/>
          </a:xfrm>
          <a:prstGeom prst="rect">
            <a:avLst/>
          </a:prstGeom>
          <a:noFill/>
          <a:ln w="9525">
            <a:noFill/>
          </a:ln>
        </p:spPr>
        <p:txBody>
          <a:bodyPr anchor="t">
            <a:spAutoFit/>
          </a:bodyPr>
          <a:p>
            <a:pPr indent="0" algn="just"/>
            <a:r>
              <a:rPr lang="en-US" altLang="zh-CN" b="1" dirty="0">
                <a:latin typeface="宋体" panose="02010600030101010101" pitchFamily="2" charset="-122"/>
              </a:rPr>
              <a:t>（2）</a:t>
            </a:r>
            <a:r>
              <a:rPr lang="zh-CN" altLang="en-US" b="1" dirty="0">
                <a:latin typeface="宋体" panose="02010600030101010101" pitchFamily="2" charset="-122"/>
                <a:ea typeface="宋体" panose="02010600030101010101" pitchFamily="2" charset="-122"/>
              </a:rPr>
              <a:t>对象分配内存后的内存模型</a:t>
            </a:r>
            <a:endParaRPr lang="zh-CN" altLang="en-US" b="1" dirty="0">
              <a:latin typeface="宋体" panose="02010600030101010101" pitchFamily="2" charset="-122"/>
              <a:ea typeface="宋体" panose="02010600030101010101" pitchFamily="2" charset="-122"/>
            </a:endParaRPr>
          </a:p>
          <a:p>
            <a:pPr indent="0" algn="just"/>
            <a:r>
              <a:rPr lang="en-US" altLang="zh-CN" b="1" dirty="0">
                <a:solidFill>
                  <a:srgbClr val="0000FF"/>
                </a:solidFill>
                <a:latin typeface="宋体" panose="02010600030101010101" pitchFamily="2" charset="-122"/>
                <a:ea typeface="方正书宋简体" charset="-122"/>
              </a:rPr>
              <a:t>  </a:t>
            </a:r>
            <a:r>
              <a:rPr lang="en-US" altLang="zh-CN" b="1" dirty="0">
                <a:solidFill>
                  <a:srgbClr val="0000FF"/>
                </a:solidFill>
                <a:latin typeface="Arial" panose="020B0604020202020204" pitchFamily="34" charset="0"/>
                <a:ea typeface="方正书宋简体" charset="-122"/>
              </a:rPr>
              <a:t>car1 = new Vehicle();</a:t>
            </a:r>
            <a:r>
              <a:rPr lang="en-US" altLang="zh-CN" b="1" dirty="0">
                <a:solidFill>
                  <a:srgbClr val="0000FF"/>
                </a:solidFill>
                <a:latin typeface="宋体" panose="02010600030101010101" pitchFamily="2" charset="-122"/>
              </a:rPr>
              <a:t> </a:t>
            </a:r>
            <a:endParaRPr lang="zh-CN" altLang="en-US" b="1" dirty="0">
              <a:solidFill>
                <a:srgbClr val="0000FF"/>
              </a:solidFill>
              <a:latin typeface="宋体" panose="02010600030101010101" pitchFamily="2" charset="-122"/>
              <a:ea typeface="宋体" panose="02010600030101010101" pitchFamily="2" charset="-122"/>
            </a:endParaRPr>
          </a:p>
        </p:txBody>
      </p:sp>
      <p:graphicFrame>
        <p:nvGraphicFramePr>
          <p:cNvPr id="36870" name="Object 1029"/>
          <p:cNvGraphicFramePr>
            <a:graphicFrameLocks noChangeAspect="1"/>
          </p:cNvGraphicFramePr>
          <p:nvPr/>
        </p:nvGraphicFramePr>
        <p:xfrm>
          <a:off x="5257800" y="304800"/>
          <a:ext cx="2438400" cy="1371600"/>
        </p:xfrm>
        <a:graphic>
          <a:graphicData uri="http://schemas.openxmlformats.org/presentationml/2006/ole">
            <mc:AlternateContent xmlns:mc="http://schemas.openxmlformats.org/markup-compatibility/2006">
              <mc:Choice xmlns:v="urn:schemas-microsoft-com:vml" Requires="v">
                <p:oleObj spid="_x0000_s3079" name="" r:id="rId1" imgW="1657350" imgH="952500" progId="Paint.Picture">
                  <p:embed/>
                </p:oleObj>
              </mc:Choice>
              <mc:Fallback>
                <p:oleObj name="" r:id="rId1" imgW="1657350" imgH="952500" progId="Paint.Picture">
                  <p:embed/>
                  <p:pic>
                    <p:nvPicPr>
                      <p:cNvPr id="0" name="图片 3078"/>
                      <p:cNvPicPr/>
                      <p:nvPr/>
                    </p:nvPicPr>
                    <p:blipFill>
                      <a:blip r:embed="rId2"/>
                      <a:stretch>
                        <a:fillRect/>
                      </a:stretch>
                    </p:blipFill>
                    <p:spPr>
                      <a:xfrm>
                        <a:off x="5257800" y="304800"/>
                        <a:ext cx="2438400" cy="1371600"/>
                      </a:xfrm>
                      <a:prstGeom prst="rect">
                        <a:avLst/>
                      </a:prstGeom>
                      <a:noFill/>
                      <a:ln w="38100">
                        <a:noFill/>
                        <a:miter/>
                      </a:ln>
                    </p:spPr>
                  </p:pic>
                </p:oleObj>
              </mc:Fallback>
            </mc:AlternateContent>
          </a:graphicData>
        </a:graphic>
      </p:graphicFrame>
      <p:sp>
        <p:nvSpPr>
          <p:cNvPr id="36871" name="Text Box 1030"/>
          <p:cNvSpPr txBox="1"/>
          <p:nvPr/>
        </p:nvSpPr>
        <p:spPr>
          <a:xfrm>
            <a:off x="228600" y="3352800"/>
            <a:ext cx="4876800" cy="519113"/>
          </a:xfrm>
          <a:prstGeom prst="rect">
            <a:avLst/>
          </a:prstGeom>
          <a:noFill/>
          <a:ln w="9525">
            <a:noFill/>
          </a:ln>
        </p:spPr>
        <p:txBody>
          <a:bodyPr anchor="t">
            <a:spAutoFit/>
          </a:bodyPr>
          <a:p>
            <a:pPr indent="0" algn="just"/>
            <a:r>
              <a:rPr lang="en-US" altLang="zh-CN" sz="2800" b="1" dirty="0">
                <a:solidFill>
                  <a:srgbClr val="0000FF"/>
                </a:solidFill>
                <a:latin typeface="宋体" panose="02010600030101010101" pitchFamily="2" charset="-122"/>
              </a:rPr>
              <a:t>4．</a:t>
            </a:r>
            <a:r>
              <a:rPr lang="zh-CN" altLang="en-US" sz="2800" b="1" dirty="0">
                <a:solidFill>
                  <a:srgbClr val="0000FF"/>
                </a:solidFill>
                <a:latin typeface="宋体" panose="02010600030101010101" pitchFamily="2" charset="-122"/>
                <a:ea typeface="宋体" panose="02010600030101010101" pitchFamily="2" charset="-122"/>
              </a:rPr>
              <a:t>创建多个不同的对象</a:t>
            </a:r>
            <a:r>
              <a:rPr lang="zh-CN" altLang="en-US" b="1" dirty="0">
                <a:solidFill>
                  <a:srgbClr val="0000FF"/>
                </a:solidFill>
                <a:latin typeface="宋体" panose="02010600030101010101" pitchFamily="2" charset="-122"/>
                <a:ea typeface="宋体" panose="02010600030101010101" pitchFamily="2" charset="-122"/>
              </a:rPr>
              <a:t>   </a:t>
            </a:r>
            <a:endParaRPr lang="zh-CN" altLang="en-US" b="1" dirty="0">
              <a:solidFill>
                <a:srgbClr val="0000FF"/>
              </a:solidFill>
              <a:latin typeface="宋体" panose="02010600030101010101" pitchFamily="2" charset="-122"/>
              <a:ea typeface="宋体" panose="02010600030101010101" pitchFamily="2" charset="-122"/>
            </a:endParaRPr>
          </a:p>
        </p:txBody>
      </p:sp>
      <p:graphicFrame>
        <p:nvGraphicFramePr>
          <p:cNvPr id="36872" name="Object 1031"/>
          <p:cNvGraphicFramePr>
            <a:graphicFrameLocks noChangeAspect="1"/>
          </p:cNvGraphicFramePr>
          <p:nvPr/>
        </p:nvGraphicFramePr>
        <p:xfrm>
          <a:off x="5334000" y="2133600"/>
          <a:ext cx="3200400" cy="1447800"/>
        </p:xfrm>
        <a:graphic>
          <a:graphicData uri="http://schemas.openxmlformats.org/presentationml/2006/ole">
            <mc:AlternateContent xmlns:mc="http://schemas.openxmlformats.org/markup-compatibility/2006">
              <mc:Choice xmlns:v="urn:schemas-microsoft-com:vml" Requires="v">
                <p:oleObj spid="_x0000_s3078" name="" r:id="rId3" imgW="2390775" imgH="971550" progId="Paint.Picture">
                  <p:embed/>
                </p:oleObj>
              </mc:Choice>
              <mc:Fallback>
                <p:oleObj name="" r:id="rId3" imgW="2390775" imgH="971550" progId="Paint.Picture">
                  <p:embed/>
                  <p:pic>
                    <p:nvPicPr>
                      <p:cNvPr id="0" name="图片 3077"/>
                      <p:cNvPicPr/>
                      <p:nvPr/>
                    </p:nvPicPr>
                    <p:blipFill>
                      <a:blip r:embed="rId4"/>
                      <a:stretch>
                        <a:fillRect/>
                      </a:stretch>
                    </p:blipFill>
                    <p:spPr>
                      <a:xfrm>
                        <a:off x="5334000" y="2133600"/>
                        <a:ext cx="3200400" cy="1447800"/>
                      </a:xfrm>
                      <a:prstGeom prst="rect">
                        <a:avLst/>
                      </a:prstGeom>
                      <a:noFill/>
                      <a:ln w="38100">
                        <a:noFill/>
                        <a:miter/>
                      </a:ln>
                    </p:spPr>
                  </p:pic>
                </p:oleObj>
              </mc:Fallback>
            </mc:AlternateContent>
          </a:graphicData>
        </a:graphic>
      </p:graphicFrame>
      <p:graphicFrame>
        <p:nvGraphicFramePr>
          <p:cNvPr id="36873" name="Object 1032"/>
          <p:cNvGraphicFramePr>
            <a:graphicFrameLocks noChangeAspect="1"/>
          </p:cNvGraphicFramePr>
          <p:nvPr/>
        </p:nvGraphicFramePr>
        <p:xfrm>
          <a:off x="838200" y="4495800"/>
          <a:ext cx="6934200" cy="1600200"/>
        </p:xfrm>
        <a:graphic>
          <a:graphicData uri="http://schemas.openxmlformats.org/presentationml/2006/ole">
            <mc:AlternateContent xmlns:mc="http://schemas.openxmlformats.org/markup-compatibility/2006">
              <mc:Choice xmlns:v="urn:schemas-microsoft-com:vml" Requires="v">
                <p:oleObj spid="_x0000_s3077" name="" r:id="rId5" imgW="4733925" imgH="952500" progId="Paint.Picture">
                  <p:embed/>
                </p:oleObj>
              </mc:Choice>
              <mc:Fallback>
                <p:oleObj name="" r:id="rId5" imgW="4733925" imgH="952500" progId="Paint.Picture">
                  <p:embed/>
                  <p:pic>
                    <p:nvPicPr>
                      <p:cNvPr id="0" name="图片 3076"/>
                      <p:cNvPicPr/>
                      <p:nvPr/>
                    </p:nvPicPr>
                    <p:blipFill>
                      <a:blip r:embed="rId6"/>
                      <a:stretch>
                        <a:fillRect/>
                      </a:stretch>
                    </p:blipFill>
                    <p:spPr>
                      <a:xfrm>
                        <a:off x="838200" y="4495800"/>
                        <a:ext cx="6934200" cy="1600200"/>
                      </a:xfrm>
                      <a:prstGeom prst="rect">
                        <a:avLst/>
                      </a:prstGeom>
                      <a:noFill/>
                      <a:ln w="38100">
                        <a:noFill/>
                        <a:miter/>
                      </a:ln>
                    </p:spPr>
                  </p:pic>
                </p:oleObj>
              </mc:Fallback>
            </mc:AlternateContent>
          </a:graphicData>
        </a:graphic>
      </p:graphicFrame>
    </p:spTree>
    <p:custDataLst>
      <p:tags r:id="rId7"/>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7890"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7891" name="Rectangle 2"/>
          <p:cNvSpPr>
            <a:spLocks noGrp="1"/>
          </p:cNvSpPr>
          <p:nvPr>
            <p:ph type="subTitle" idx="1"/>
          </p:nvPr>
        </p:nvSpPr>
        <p:spPr>
          <a:xfrm>
            <a:off x="98425" y="184150"/>
            <a:ext cx="5181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§4.3.3    </a:t>
            </a:r>
            <a:r>
              <a:rPr lang="zh-CN" altLang="en-US" b="1" dirty="0">
                <a:latin typeface="宋体" panose="02010600030101010101" pitchFamily="2" charset="-122"/>
              </a:rPr>
              <a:t>使用对象 </a:t>
            </a:r>
            <a:r>
              <a:rPr lang="zh-CN" altLang="en-US" b="1" dirty="0">
                <a:latin typeface="Arial" panose="020B0604020202020204" pitchFamily="34" charset="0"/>
              </a:rPr>
              <a:t> </a:t>
            </a:r>
            <a:endParaRPr lang="zh-CN" altLang="en-US" b="1" dirty="0">
              <a:latin typeface="Arial" panose="020B0604020202020204" pitchFamily="34" charset="0"/>
              <a:ea typeface="Times New Roman" panose="02020603050405020304" pitchFamily="18" charset="0"/>
            </a:endParaRPr>
          </a:p>
        </p:txBody>
      </p:sp>
      <p:sp>
        <p:nvSpPr>
          <p:cNvPr id="37892" name="Text Box 3"/>
          <p:cNvSpPr txBox="1"/>
          <p:nvPr/>
        </p:nvSpPr>
        <p:spPr>
          <a:xfrm>
            <a:off x="134938" y="736600"/>
            <a:ext cx="8907462" cy="1843088"/>
          </a:xfrm>
          <a:prstGeom prst="rect">
            <a:avLst/>
          </a:prstGeom>
          <a:noFill/>
          <a:ln w="9525">
            <a:noFill/>
          </a:ln>
        </p:spPr>
        <p:txBody>
          <a:bodyPr anchor="t">
            <a:spAutoFit/>
          </a:bodyPr>
          <a:p>
            <a:pPr indent="0" algn="just">
              <a:spcBef>
                <a:spcPct val="10000"/>
              </a:spcBef>
            </a:pPr>
            <a:r>
              <a:rPr lang="zh-CN" altLang="en-US" sz="2800" b="1" dirty="0">
                <a:latin typeface="宋体" panose="02010600030101010101" pitchFamily="2" charset="-122"/>
                <a:ea typeface="宋体" panose="02010600030101010101" pitchFamily="2" charset="-122"/>
              </a:rPr>
              <a:t>   对象不仅可以操作自己的变量改变状态，而且能调用类中的方法产生一定的行为。</a:t>
            </a:r>
            <a:endParaRPr lang="zh-CN" altLang="en-US" sz="2800" b="1" dirty="0">
              <a:latin typeface="宋体" panose="02010600030101010101" pitchFamily="2" charset="-122"/>
              <a:ea typeface="宋体" panose="02010600030101010101" pitchFamily="2" charset="-122"/>
            </a:endParaRPr>
          </a:p>
          <a:p>
            <a:pPr indent="0" algn="just">
              <a:spcBef>
                <a:spcPct val="10000"/>
              </a:spcBef>
            </a:pPr>
            <a:r>
              <a:rPr lang="zh-CN" altLang="en-US" sz="2800" b="1" dirty="0">
                <a:latin typeface="宋体" panose="02010600030101010101" pitchFamily="2" charset="-122"/>
                <a:ea typeface="宋体" panose="02010600030101010101" pitchFamily="2" charset="-122"/>
              </a:rPr>
              <a:t>    通过使用运算符</a:t>
            </a:r>
            <a:r>
              <a:rPr lang="zh-CN" altLang="en-US" sz="2800" b="1" dirty="0">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，对象可以实现对自己变量的访问和方法的调用。 </a:t>
            </a:r>
            <a:endParaRPr lang="zh-CN" altLang="en-US" sz="2800" b="1" dirty="0">
              <a:latin typeface="宋体" panose="02010600030101010101" pitchFamily="2" charset="-122"/>
              <a:ea typeface="宋体" panose="02010600030101010101" pitchFamily="2" charset="-122"/>
            </a:endParaRPr>
          </a:p>
        </p:txBody>
      </p:sp>
      <p:sp>
        <p:nvSpPr>
          <p:cNvPr id="37893" name="Text Box 4"/>
          <p:cNvSpPr txBox="1"/>
          <p:nvPr/>
        </p:nvSpPr>
        <p:spPr>
          <a:xfrm>
            <a:off x="304800" y="2667000"/>
            <a:ext cx="8839200" cy="3295650"/>
          </a:xfrm>
          <a:prstGeom prst="rect">
            <a:avLst/>
          </a:prstGeom>
          <a:noFill/>
          <a:ln w="9525">
            <a:noFill/>
          </a:ln>
        </p:spPr>
        <p:txBody>
          <a:bodyPr anchor="t">
            <a:spAutoFit/>
          </a:bodyPr>
          <a:p>
            <a:pPr indent="0" algn="just">
              <a:spcBef>
                <a:spcPct val="10000"/>
              </a:spcBef>
            </a:pPr>
            <a:r>
              <a:rPr lang="zh-CN" altLang="en-US" sz="2800" b="1" dirty="0">
                <a:latin typeface="宋体" panose="02010600030101010101" pitchFamily="2" charset="-122"/>
                <a:ea typeface="宋体" panose="02010600030101010101" pitchFamily="2" charset="-122"/>
              </a:rPr>
              <a:t>1．对象操作自己的变量（对象的属性）</a:t>
            </a:r>
            <a:endParaRPr lang="zh-CN" altLang="en-US" sz="2800" b="1" dirty="0">
              <a:latin typeface="宋体" panose="02010600030101010101" pitchFamily="2" charset="-122"/>
              <a:ea typeface="宋体" panose="02010600030101010101" pitchFamily="2" charset="-122"/>
            </a:endParaRPr>
          </a:p>
          <a:p>
            <a:pPr indent="0" algn="just">
              <a:spcBef>
                <a:spcPct val="10000"/>
              </a:spcBef>
            </a:pPr>
            <a:r>
              <a:rPr lang="zh-CN" altLang="en-US" sz="2800" b="1" dirty="0">
                <a:latin typeface="Times New Roman" panose="02020603050405020304" pitchFamily="18" charset="0"/>
                <a:ea typeface="方正书宋简体" charset="-122"/>
              </a:rPr>
              <a:t>    对象</a:t>
            </a:r>
            <a:r>
              <a:rPr lang="zh-CN" altLang="en-US" sz="2800" b="1" dirty="0">
                <a:latin typeface="宋体" panose="02010600030101010101" pitchFamily="2" charset="-122"/>
                <a:ea typeface="方正书宋简体" charset="-122"/>
              </a:rPr>
              <a:t>.</a:t>
            </a:r>
            <a:r>
              <a:rPr lang="zh-CN" altLang="en-US" sz="2800" b="1" dirty="0">
                <a:latin typeface="Times New Roman" panose="02020603050405020304" pitchFamily="18" charset="0"/>
                <a:ea typeface="方正书宋简体" charset="-122"/>
              </a:rPr>
              <a:t>变量</a:t>
            </a:r>
            <a:r>
              <a:rPr lang="zh-CN" altLang="en-US" sz="2800" b="1" dirty="0">
                <a:latin typeface="宋体" panose="02010600030101010101" pitchFamily="2" charset="-122"/>
                <a:ea typeface="方正书宋简体" charset="-122"/>
              </a:rPr>
              <a:t>;</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a:p>
            <a:pPr indent="0" algn="just">
              <a:spcBef>
                <a:spcPct val="10000"/>
              </a:spcBef>
            </a:pPr>
            <a:r>
              <a:rPr lang="zh-CN" altLang="en-US" sz="2800" b="1" dirty="0">
                <a:latin typeface="宋体" panose="02010600030101010101" pitchFamily="2" charset="-122"/>
                <a:ea typeface="方正书宋简体" charset="-122"/>
              </a:rPr>
              <a:t>2</a:t>
            </a:r>
            <a:r>
              <a:rPr lang="zh-CN" altLang="en-US" sz="2800" b="1" dirty="0">
                <a:latin typeface="Times New Roman" panose="02020603050405020304" pitchFamily="18" charset="0"/>
                <a:ea typeface="方正书宋简体" charset="-122"/>
              </a:rPr>
              <a:t>．对象调用类中的方法（对象的功能）</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a:p>
            <a:pPr indent="0" algn="just">
              <a:spcBef>
                <a:spcPct val="10000"/>
              </a:spcBef>
            </a:pPr>
            <a:r>
              <a:rPr lang="zh-CN" altLang="en-US" sz="2800" b="1" dirty="0">
                <a:latin typeface="Times New Roman" panose="02020603050405020304" pitchFamily="18" charset="0"/>
                <a:ea typeface="方正书宋简体" charset="-122"/>
              </a:rPr>
              <a:t>  对象</a:t>
            </a:r>
            <a:r>
              <a:rPr lang="zh-CN" altLang="en-US" sz="2800" b="1" dirty="0">
                <a:latin typeface="宋体" panose="02010600030101010101" pitchFamily="2" charset="-122"/>
                <a:ea typeface="方正书宋简体" charset="-122"/>
              </a:rPr>
              <a:t>.</a:t>
            </a:r>
            <a:r>
              <a:rPr lang="zh-CN" altLang="en-US" sz="2800" b="1" dirty="0">
                <a:latin typeface="Times New Roman" panose="02020603050405020304" pitchFamily="18" charset="0"/>
                <a:ea typeface="方正书宋简体" charset="-122"/>
              </a:rPr>
              <a:t>方法</a:t>
            </a:r>
            <a:r>
              <a:rPr lang="zh-CN" altLang="en-US" sz="2800" b="1" dirty="0">
                <a:latin typeface="宋体" panose="02010600030101010101" pitchFamily="2" charset="-122"/>
                <a:ea typeface="方正书宋简体" charset="-122"/>
              </a:rPr>
              <a:t>;</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a:p>
            <a:pPr indent="0" algn="just">
              <a:spcBef>
                <a:spcPct val="10000"/>
              </a:spcBef>
            </a:pPr>
            <a:r>
              <a:rPr lang="zh-CN" altLang="en-US" sz="2800" b="1" dirty="0">
                <a:latin typeface="宋体" panose="02010600030101010101" pitchFamily="2" charset="-122"/>
                <a:ea typeface="方正书宋简体" charset="-122"/>
              </a:rPr>
              <a:t>3</a:t>
            </a:r>
            <a:r>
              <a:rPr lang="zh-CN" altLang="en-US" sz="2800" b="1" dirty="0">
                <a:latin typeface="Times New Roman" panose="02020603050405020304" pitchFamily="18" charset="0"/>
                <a:ea typeface="方正书宋简体" charset="-122"/>
              </a:rPr>
              <a:t>．体现封装</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a:p>
            <a:pPr indent="0" algn="just">
              <a:spcBef>
                <a:spcPct val="10000"/>
              </a:spcBef>
            </a:pPr>
            <a:r>
              <a:rPr lang="zh-CN" altLang="en-US" sz="2800" b="1" dirty="0">
                <a:latin typeface="Times New Roman" panose="02020603050405020304" pitchFamily="18" charset="0"/>
                <a:ea typeface="方正书宋简体" charset="-122"/>
              </a:rPr>
              <a:t>     当对象调用方法时，方法中出现的成员变量就是指分配给该对象的变量。</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8914"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8915" name="Rectangle 1026"/>
          <p:cNvSpPr>
            <a:spLocks noGrp="1"/>
          </p:cNvSpPr>
          <p:nvPr>
            <p:ph type="subTitle" idx="1"/>
          </p:nvPr>
        </p:nvSpPr>
        <p:spPr>
          <a:xfrm>
            <a:off x="98425" y="184150"/>
            <a:ext cx="5464175" cy="457200"/>
          </a:xfrm>
        </p:spPr>
        <p:txBody>
          <a:bodyPr wrap="square" lIns="91440" tIns="45720" rIns="91440" bIns="45720" anchor="t"/>
          <a:p>
            <a:pPr lvl="1" indent="-457200" eaLnBrk="1" hangingPunct="1">
              <a:buNone/>
            </a:pPr>
            <a:r>
              <a:rPr lang="zh-CN" altLang="en-US" b="1" dirty="0">
                <a:latin typeface="Arial" panose="020B0604020202020204" pitchFamily="34" charset="0"/>
                <a:ea typeface="方正书宋简体" charset="-122"/>
              </a:rPr>
              <a:t>图4.6   对象体现封装</a:t>
            </a:r>
            <a:r>
              <a:rPr lang="zh-CN" altLang="en-US" b="1" dirty="0">
                <a:latin typeface="Arial" panose="020B0604020202020204" pitchFamily="34" charset="0"/>
              </a:rPr>
              <a:t> </a:t>
            </a:r>
            <a:endParaRPr lang="zh-CN" altLang="en-US" b="1" dirty="0">
              <a:latin typeface="Arial" panose="020B0604020202020204" pitchFamily="34" charset="0"/>
              <a:ea typeface="Times New Roman" panose="02020603050405020304" pitchFamily="18" charset="0"/>
            </a:endParaRPr>
          </a:p>
        </p:txBody>
      </p:sp>
      <p:sp>
        <p:nvSpPr>
          <p:cNvPr id="38916" name="Text Box 1028"/>
          <p:cNvSpPr txBox="1"/>
          <p:nvPr/>
        </p:nvSpPr>
        <p:spPr>
          <a:xfrm>
            <a:off x="457200" y="1143000"/>
            <a:ext cx="4724400" cy="2063750"/>
          </a:xfrm>
          <a:prstGeom prst="rect">
            <a:avLst/>
          </a:prstGeom>
          <a:solidFill>
            <a:srgbClr val="FFFFCC"/>
          </a:solidFill>
          <a:ln w="9525">
            <a:noFill/>
          </a:ln>
        </p:spPr>
        <p:txBody>
          <a:bodyPr anchor="t">
            <a:spAutoFit/>
          </a:bodyPr>
          <a:p>
            <a:pPr indent="0" algn="just">
              <a:spcBef>
                <a:spcPct val="10000"/>
              </a:spcBef>
            </a:pPr>
            <a:r>
              <a:rPr lang="zh-CN" altLang="en-US" b="1" dirty="0">
                <a:solidFill>
                  <a:srgbClr val="0000FF"/>
                </a:solidFill>
                <a:latin typeface="Arial" panose="020B0604020202020204" pitchFamily="34" charset="0"/>
                <a:ea typeface="宋体" panose="02010600030101010101" pitchFamily="2" charset="-122"/>
              </a:rPr>
              <a:t>代码：</a:t>
            </a:r>
            <a:endParaRPr lang="zh-CN" altLang="en-US" b="1" dirty="0">
              <a:solidFill>
                <a:srgbClr val="0000FF"/>
              </a:solidFill>
              <a:latin typeface="Arial" panose="020B0604020202020204" pitchFamily="34" charset="0"/>
              <a:ea typeface="宋体" panose="02010600030101010101" pitchFamily="2" charset="-122"/>
            </a:endParaRPr>
          </a:p>
          <a:p>
            <a:pPr indent="0" algn="just">
              <a:spcBef>
                <a:spcPct val="10000"/>
              </a:spcBef>
            </a:pPr>
            <a:r>
              <a:rPr lang="en-US" altLang="zh-CN" b="1" dirty="0">
                <a:solidFill>
                  <a:srgbClr val="0000FF"/>
                </a:solidFill>
                <a:latin typeface="Arial" panose="020B0604020202020204" pitchFamily="34" charset="0"/>
              </a:rPr>
              <a:t>car1.setPower(128);</a:t>
            </a:r>
            <a:endParaRPr lang="en-US" altLang="zh-CN" b="1" dirty="0">
              <a:solidFill>
                <a:srgbClr val="0000FF"/>
              </a:solidFill>
              <a:latin typeface="Arial" panose="020B0604020202020204" pitchFamily="34" charset="0"/>
            </a:endParaRPr>
          </a:p>
          <a:p>
            <a:pPr indent="0" algn="just">
              <a:spcBef>
                <a:spcPct val="10000"/>
              </a:spcBef>
            </a:pPr>
            <a:r>
              <a:rPr lang="en-US" altLang="zh-CN" b="1" dirty="0">
                <a:solidFill>
                  <a:srgbClr val="0000FF"/>
                </a:solidFill>
                <a:latin typeface="Arial" panose="020B0604020202020204" pitchFamily="34" charset="0"/>
              </a:rPr>
              <a:t>car2.setPower(76);</a:t>
            </a:r>
            <a:endParaRPr lang="en-US" altLang="zh-CN" b="1" dirty="0">
              <a:solidFill>
                <a:srgbClr val="0000FF"/>
              </a:solidFill>
              <a:latin typeface="Arial" panose="020B0604020202020204" pitchFamily="34" charset="0"/>
            </a:endParaRPr>
          </a:p>
          <a:p>
            <a:pPr indent="0" algn="just">
              <a:spcBef>
                <a:spcPct val="10000"/>
              </a:spcBef>
            </a:pPr>
            <a:r>
              <a:rPr lang="en-US" altLang="zh-CN" b="1" dirty="0">
                <a:solidFill>
                  <a:srgbClr val="0000FF"/>
                </a:solidFill>
                <a:latin typeface="Arial" panose="020B0604020202020204" pitchFamily="34" charset="0"/>
              </a:rPr>
              <a:t>car1.speedUp(80);</a:t>
            </a:r>
            <a:endParaRPr lang="en-US" altLang="zh-CN" b="1" dirty="0">
              <a:solidFill>
                <a:srgbClr val="0000FF"/>
              </a:solidFill>
              <a:latin typeface="Arial" panose="020B0604020202020204" pitchFamily="34" charset="0"/>
            </a:endParaRPr>
          </a:p>
          <a:p>
            <a:pPr indent="0" algn="just">
              <a:spcBef>
                <a:spcPct val="10000"/>
              </a:spcBef>
            </a:pPr>
            <a:r>
              <a:rPr lang="en-US" altLang="zh-CN" b="1" dirty="0">
                <a:solidFill>
                  <a:srgbClr val="0000FF"/>
                </a:solidFill>
                <a:latin typeface="Arial" panose="020B0604020202020204" pitchFamily="34" charset="0"/>
              </a:rPr>
              <a:t>car2.speedUp(100);</a:t>
            </a:r>
            <a:endParaRPr lang="en-US" altLang="zh-CN" b="1" dirty="0">
              <a:solidFill>
                <a:srgbClr val="0000FF"/>
              </a:solidFill>
              <a:latin typeface="Arial" panose="020B0604020202020204" pitchFamily="34" charset="0"/>
            </a:endParaRPr>
          </a:p>
        </p:txBody>
      </p:sp>
      <p:graphicFrame>
        <p:nvGraphicFramePr>
          <p:cNvPr id="38917" name="Object 1029"/>
          <p:cNvGraphicFramePr>
            <a:graphicFrameLocks noChangeAspect="1"/>
          </p:cNvGraphicFramePr>
          <p:nvPr/>
        </p:nvGraphicFramePr>
        <p:xfrm>
          <a:off x="533400" y="3733800"/>
          <a:ext cx="8077200" cy="1981200"/>
        </p:xfrm>
        <a:graphic>
          <a:graphicData uri="http://schemas.openxmlformats.org/presentationml/2006/ole">
            <mc:AlternateContent xmlns:mc="http://schemas.openxmlformats.org/markup-compatibility/2006">
              <mc:Choice xmlns:v="urn:schemas-microsoft-com:vml" Requires="v">
                <p:oleObj spid="_x0000_s3076" name="" r:id="rId1" imgW="4953000" imgH="1152525" progId="Paint.Picture">
                  <p:embed/>
                </p:oleObj>
              </mc:Choice>
              <mc:Fallback>
                <p:oleObj name="" r:id="rId1" imgW="4953000" imgH="1152525" progId="Paint.Picture">
                  <p:embed/>
                  <p:pic>
                    <p:nvPicPr>
                      <p:cNvPr id="0" name="图片 3075"/>
                      <p:cNvPicPr/>
                      <p:nvPr/>
                    </p:nvPicPr>
                    <p:blipFill>
                      <a:blip r:embed="rId2"/>
                      <a:stretch>
                        <a:fillRect/>
                      </a:stretch>
                    </p:blipFill>
                    <p:spPr>
                      <a:xfrm>
                        <a:off x="533400" y="3733800"/>
                        <a:ext cx="8077200" cy="1981200"/>
                      </a:xfrm>
                      <a:prstGeom prst="rect">
                        <a:avLst/>
                      </a:prstGeom>
                      <a:noFill/>
                      <a:ln w="38100">
                        <a:noFill/>
                        <a:miter/>
                      </a:ln>
                    </p:spPr>
                  </p:pic>
                </p:oleObj>
              </mc:Fallback>
            </mc:AlternateContent>
          </a:graphicData>
        </a:graphic>
      </p:graphicFrame>
    </p:spTree>
    <p:custDataLst>
      <p:tags r:id="rId3"/>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39938" name="Rectangle 2"/>
          <p:cNvSpPr>
            <a:spLocks noGrp="1"/>
          </p:cNvSpPr>
          <p:nvPr>
            <p:ph type="subTitle" idx="1"/>
          </p:nvPr>
        </p:nvSpPr>
        <p:spPr>
          <a:xfrm>
            <a:off x="228600" y="228600"/>
            <a:ext cx="8153400" cy="457200"/>
          </a:xfrm>
        </p:spPr>
        <p:txBody>
          <a:bodyPr wrap="square" lIns="91440" tIns="45720" rIns="91440" bIns="45720" anchor="t"/>
          <a:p>
            <a:pPr lvl="1" indent="-457200" eaLnBrk="1" hangingPunct="1">
              <a:buNone/>
            </a:pPr>
            <a:r>
              <a:rPr lang="zh-CN" altLang="en-US" b="1" dirty="0">
                <a:latin typeface="Arial" panose="020B0604020202020204" pitchFamily="34" charset="0"/>
              </a:rPr>
              <a:t>§4.3.4   </a:t>
            </a:r>
            <a:r>
              <a:rPr lang="zh-CN" altLang="en-US" b="1" dirty="0">
                <a:latin typeface="宋体" panose="02010600030101010101" pitchFamily="2" charset="-122"/>
              </a:rPr>
              <a:t>对象的引用和实体</a:t>
            </a:r>
            <a:endParaRPr lang="zh-CN" altLang="en-US" b="1" dirty="0">
              <a:latin typeface="宋体" panose="02010600030101010101" pitchFamily="2" charset="-122"/>
            </a:endParaRPr>
          </a:p>
        </p:txBody>
      </p:sp>
      <p:sp>
        <p:nvSpPr>
          <p:cNvPr id="39939" name="Text Box 3"/>
          <p:cNvSpPr txBox="1"/>
          <p:nvPr/>
        </p:nvSpPr>
        <p:spPr>
          <a:xfrm>
            <a:off x="87313" y="812800"/>
            <a:ext cx="8839200" cy="5126038"/>
          </a:xfrm>
          <a:prstGeom prst="rect">
            <a:avLst/>
          </a:prstGeom>
          <a:noFill/>
          <a:ln w="9525">
            <a:noFill/>
          </a:ln>
        </p:spPr>
        <p:txBody>
          <a:bodyPr anchor="t">
            <a:spAutoFit/>
          </a:bodyPr>
          <a:p>
            <a:pPr indent="0" algn="just">
              <a:spcBef>
                <a:spcPct val="10000"/>
              </a:spcBef>
            </a:pPr>
            <a:r>
              <a:rPr lang="zh-CN" altLang="en-US" b="1" dirty="0">
                <a:latin typeface="Times New Roman" panose="02020603050405020304" pitchFamily="18" charset="0"/>
                <a:ea typeface="方正书宋简体" charset="-122"/>
              </a:rPr>
              <a:t> </a:t>
            </a:r>
            <a:r>
              <a:rPr lang="en-US" altLang="zh-CN" sz="2000" b="1" dirty="0">
                <a:latin typeface="Times New Roman" panose="02020603050405020304" pitchFamily="18" charset="0"/>
                <a:ea typeface="方正书宋简体" charset="-122"/>
              </a:rPr>
              <a:t>1.</a:t>
            </a:r>
            <a:r>
              <a:rPr lang="zh-CN" altLang="en-US" sz="2000" b="1" dirty="0">
                <a:latin typeface="Times New Roman" panose="02020603050405020304" pitchFamily="18" charset="0"/>
                <a:ea typeface="方正书宋简体" charset="-122"/>
              </a:rPr>
              <a:t>类声明的变量称做对象引用，引用可以看作是对象实体的名称，可以使用这个名称确保可以操作分配给该对象的变量以及调用类中的方法。</a:t>
            </a:r>
            <a:endParaRPr lang="zh-CN" altLang="en-US" sz="2000" b="1" dirty="0">
              <a:latin typeface="Times New Roman" panose="02020603050405020304" pitchFamily="18" charset="0"/>
              <a:ea typeface="方正书宋简体" charset="-122"/>
            </a:endParaRPr>
          </a:p>
          <a:p>
            <a:pPr indent="0" algn="just">
              <a:spcBef>
                <a:spcPct val="10000"/>
              </a:spcBef>
            </a:pPr>
            <a:r>
              <a:rPr lang="en-US" altLang="zh-CN" sz="2000" b="1" dirty="0">
                <a:latin typeface="Times New Roman" panose="02020603050405020304" pitchFamily="18" charset="0"/>
                <a:ea typeface="方正书宋简体" charset="-122"/>
              </a:rPr>
              <a:t>2. </a:t>
            </a:r>
            <a:r>
              <a:rPr lang="zh-CN" altLang="en-US" sz="2000" b="1" dirty="0">
                <a:latin typeface="Times New Roman" panose="02020603050405020304" pitchFamily="18" charset="0"/>
                <a:ea typeface="方正书宋简体" charset="-122"/>
              </a:rPr>
              <a:t>分配给对象的变量习惯地称做对象的实体。</a:t>
            </a:r>
            <a:endParaRPr lang="zh-CN" altLang="en-US" sz="2000" b="1" dirty="0">
              <a:latin typeface="Times New Roman" panose="02020603050405020304" pitchFamily="18" charset="0"/>
              <a:ea typeface="方正书宋简体" charset="-122"/>
            </a:endParaRPr>
          </a:p>
          <a:p>
            <a:pPr indent="0" algn="just">
              <a:spcBef>
                <a:spcPct val="10000"/>
              </a:spcBef>
            </a:pPr>
            <a:endParaRPr lang="zh-CN" altLang="en-US" sz="2000" b="1" dirty="0">
              <a:latin typeface="Times New Roman" panose="02020603050405020304" pitchFamily="18" charset="0"/>
              <a:ea typeface="方正书宋简体" charset="-122"/>
            </a:endParaRPr>
          </a:p>
          <a:p>
            <a:pPr indent="0" algn="just">
              <a:spcBef>
                <a:spcPct val="10000"/>
              </a:spcBef>
            </a:pPr>
            <a:r>
              <a:rPr lang="zh-CN" altLang="en-US" sz="2000" b="1" dirty="0">
                <a:latin typeface="宋体" panose="02010600030101010101" pitchFamily="2" charset="-122"/>
                <a:ea typeface="宋体" panose="02010600030101010101" pitchFamily="2" charset="-122"/>
              </a:rPr>
              <a:t>在使用对象的时候，需要注意： </a:t>
            </a:r>
            <a:endParaRPr lang="zh-CN" altLang="en-US" sz="2000" b="1" dirty="0">
              <a:latin typeface="宋体" panose="02010600030101010101" pitchFamily="2" charset="-122"/>
              <a:ea typeface="宋体" panose="02010600030101010101" pitchFamily="2" charset="-122"/>
            </a:endParaRPr>
          </a:p>
          <a:p>
            <a:pPr indent="0" algn="just">
              <a:spcBef>
                <a:spcPct val="10000"/>
              </a:spcBef>
            </a:pPr>
            <a:r>
              <a:rPr lang="zh-CN" altLang="en-US" sz="2000" b="1" dirty="0">
                <a:latin typeface="宋体" panose="02010600030101010101" pitchFamily="2" charset="-122"/>
                <a:ea typeface="方正黑体简体" charset="-122"/>
              </a:rPr>
              <a:t>1．</a:t>
            </a:r>
            <a:r>
              <a:rPr lang="zh-CN" altLang="en-US" sz="2000" b="1" dirty="0">
                <a:solidFill>
                  <a:srgbClr val="FF0000"/>
                </a:solidFill>
                <a:latin typeface="宋体" panose="02010600030101010101" pitchFamily="2" charset="-122"/>
                <a:ea typeface="方正黑体简体" charset="-122"/>
              </a:rPr>
              <a:t>避免使用空对象</a:t>
            </a:r>
            <a:endParaRPr lang="zh-CN" altLang="en-US" sz="2000" b="1" dirty="0">
              <a:solidFill>
                <a:srgbClr val="FF0000"/>
              </a:solidFill>
              <a:latin typeface="宋体" panose="02010600030101010101" pitchFamily="2" charset="-122"/>
              <a:ea typeface="方正黑体简体" charset="-122"/>
            </a:endParaRPr>
          </a:p>
          <a:p>
            <a:pPr indent="0" algn="just">
              <a:spcBef>
                <a:spcPct val="10000"/>
              </a:spcBef>
            </a:pPr>
            <a:r>
              <a:rPr lang="zh-CN" altLang="en-US" sz="2000" b="1" dirty="0">
                <a:latin typeface="Times New Roman" panose="02020603050405020304" pitchFamily="18" charset="0"/>
                <a:ea typeface="方正书宋简体" charset="-122"/>
              </a:rPr>
              <a:t>       没有实体的对象称作空对象，空对象不能使用，即不能让一个空对象去调用方法产生行为。</a:t>
            </a:r>
            <a:endParaRPr lang="zh-CN" altLang="en-US" sz="2000" b="1" dirty="0">
              <a:latin typeface="Times New Roman" panose="02020603050405020304" pitchFamily="18" charset="0"/>
              <a:ea typeface="方正书宋简体" charset="-122"/>
            </a:endParaRPr>
          </a:p>
          <a:p>
            <a:pPr indent="0" algn="just">
              <a:spcBef>
                <a:spcPct val="10000"/>
              </a:spcBef>
            </a:pPr>
            <a:r>
              <a:rPr lang="zh-CN" altLang="en-US" sz="2000" b="1" dirty="0">
                <a:latin typeface="Times New Roman" panose="02020603050405020304" pitchFamily="18" charset="0"/>
                <a:ea typeface="方正书宋简体" charset="-122"/>
              </a:rPr>
              <a:t>      </a:t>
            </a:r>
            <a:r>
              <a:rPr lang="en-US" altLang="zh-CN" sz="2000" b="1" dirty="0">
                <a:latin typeface="Times New Roman" panose="02020603050405020304" pitchFamily="18" charset="0"/>
                <a:ea typeface="方正书宋简体" charset="-122"/>
              </a:rPr>
              <a:t>Vehicel v;   v.speedUp(); //</a:t>
            </a:r>
            <a:r>
              <a:rPr lang="zh-CN" altLang="en-US" sz="2000" b="1" dirty="0">
                <a:latin typeface="Times New Roman" panose="02020603050405020304" pitchFamily="18" charset="0"/>
                <a:ea typeface="方正书宋简体" charset="-122"/>
              </a:rPr>
              <a:t>错误</a:t>
            </a:r>
            <a:endParaRPr lang="zh-CN" altLang="en-US" sz="2000" b="1" dirty="0">
              <a:latin typeface="Times New Roman" panose="02020603050405020304" pitchFamily="18" charset="0"/>
              <a:ea typeface="方正书宋简体" charset="-122"/>
            </a:endParaRPr>
          </a:p>
          <a:p>
            <a:pPr indent="0" algn="just">
              <a:spcBef>
                <a:spcPct val="10000"/>
              </a:spcBef>
            </a:pPr>
            <a:r>
              <a:rPr lang="zh-CN" altLang="en-US" sz="2000" b="1" dirty="0">
                <a:latin typeface="Times New Roman" panose="02020603050405020304" pitchFamily="18" charset="0"/>
                <a:ea typeface="方正黑体简体" charset="-122"/>
              </a:rPr>
              <a:t>2．</a:t>
            </a:r>
            <a:r>
              <a:rPr lang="zh-CN" altLang="en-US" sz="2000" b="1" dirty="0">
                <a:solidFill>
                  <a:srgbClr val="FF0000"/>
                </a:solidFill>
                <a:latin typeface="Times New Roman" panose="02020603050405020304" pitchFamily="18" charset="0"/>
                <a:ea typeface="方正黑体简体" charset="-122"/>
              </a:rPr>
              <a:t>垃圾收集</a:t>
            </a:r>
            <a:endParaRPr lang="zh-CN" altLang="en-US" sz="2000" b="1" dirty="0">
              <a:solidFill>
                <a:srgbClr val="FF0000"/>
              </a:solidFill>
              <a:latin typeface="Times New Roman" panose="02020603050405020304" pitchFamily="18" charset="0"/>
              <a:ea typeface="方正黑体简体" charset="-122"/>
            </a:endParaRPr>
          </a:p>
          <a:p>
            <a:pPr indent="0" algn="just">
              <a:spcBef>
                <a:spcPct val="10000"/>
              </a:spcBef>
            </a:pPr>
            <a:r>
              <a:rPr lang="zh-CN" altLang="en-US" sz="2000" b="1" dirty="0">
                <a:latin typeface="Times New Roman" panose="02020603050405020304" pitchFamily="18" charset="0"/>
                <a:ea typeface="方正书宋简体" charset="-122"/>
              </a:rPr>
              <a:t>一个类声明的两个对象如果具有相同的引用，那么二者就具有完全相同的实体，而如果一个对象没有引用，</a:t>
            </a:r>
            <a:r>
              <a:rPr lang="en-US" altLang="zh-CN" sz="2000" b="1" dirty="0">
                <a:latin typeface="Times New Roman" panose="02020603050405020304" pitchFamily="18" charset="0"/>
                <a:ea typeface="方正书宋简体" charset="-122"/>
              </a:rPr>
              <a:t>Java</a:t>
            </a:r>
            <a:r>
              <a:rPr lang="zh-CN" altLang="en-US" sz="2000" b="1" dirty="0">
                <a:latin typeface="Times New Roman" panose="02020603050405020304" pitchFamily="18" charset="0"/>
                <a:ea typeface="方正书宋简体" charset="-122"/>
              </a:rPr>
              <a:t>有所谓“垃圾收集”机制，这种机制周期地检测某个实体是否已不再被任何对象所拥有（引用），如果发现这样的实体，就释放实体占有的内存。</a:t>
            </a:r>
            <a:r>
              <a:rPr lang="zh-CN" altLang="en-US" b="1" dirty="0">
                <a:latin typeface="Times New Roman" panose="02020603050405020304" pitchFamily="18" charset="0"/>
                <a:ea typeface="方正书宋简体" charset="-122"/>
              </a:rPr>
              <a:t> </a:t>
            </a:r>
            <a:endParaRPr lang="zh-CN" altLang="en-US" b="1" dirty="0">
              <a:latin typeface="Times New Roman" panose="02020603050405020304" pitchFamily="18" charset="0"/>
              <a:ea typeface="方正书宋简体" charset="-122"/>
            </a:endParaRPr>
          </a:p>
          <a:p>
            <a:pPr indent="0" algn="just">
              <a:spcBef>
                <a:spcPct val="10000"/>
              </a:spcBef>
            </a:pPr>
            <a:r>
              <a:rPr lang="zh-CN" altLang="en-US" b="1" dirty="0">
                <a:latin typeface="Times New Roman" panose="02020603050405020304" pitchFamily="18" charset="0"/>
                <a:ea typeface="方正书宋简体" charset="-122"/>
              </a:rPr>
              <a:t>     </a:t>
            </a:r>
            <a:r>
              <a:rPr lang="zh-CN" altLang="en-US" b="1" dirty="0">
                <a:latin typeface="宋体" panose="02010600030101010101" pitchFamily="2" charset="-122"/>
                <a:ea typeface="宋体" panose="02010600030101010101" pitchFamily="2" charset="-122"/>
              </a:rPr>
              <a:t> </a:t>
            </a:r>
            <a:r>
              <a:rPr lang="en-US" altLang="zh-CN" sz="2000" b="1" dirty="0">
                <a:latin typeface="Times New Roman" panose="02020603050405020304" pitchFamily="18" charset="0"/>
                <a:ea typeface="方正书宋简体" charset="-122"/>
              </a:rPr>
              <a:t>Vehicel v = new </a:t>
            </a:r>
            <a:r>
              <a:rPr lang="en-US" altLang="zh-CN" sz="2000" b="1" dirty="0">
                <a:latin typeface="Times New Roman" panose="02020603050405020304" pitchFamily="18" charset="0"/>
                <a:ea typeface="方正书宋简体" charset="-122"/>
                <a:sym typeface="黑体" panose="02010609060101010101" pitchFamily="49" charset="-122"/>
              </a:rPr>
              <a:t>Vehicel();  </a:t>
            </a:r>
            <a:r>
              <a:rPr lang="en-US" altLang="zh-CN" sz="2000" b="1" dirty="0">
                <a:latin typeface="Times New Roman" panose="02020603050405020304" pitchFamily="18" charset="0"/>
                <a:ea typeface="方正书宋简体" charset="-122"/>
              </a:rPr>
              <a:t>v.speedUp(); v=null;</a:t>
            </a:r>
            <a:r>
              <a:rPr lang="en-US" altLang="zh-CN" sz="2000" b="1" dirty="0">
                <a:solidFill>
                  <a:srgbClr val="FF0000"/>
                </a:solidFill>
                <a:latin typeface="Times New Roman" panose="02020603050405020304" pitchFamily="18" charset="0"/>
                <a:ea typeface="方正书宋简体" charset="-122"/>
              </a:rPr>
              <a:t>v.speedUp();</a:t>
            </a:r>
            <a:r>
              <a:rPr lang="en-US" altLang="zh-CN" sz="2000" b="1" dirty="0">
                <a:latin typeface="Times New Roman" panose="02020603050405020304" pitchFamily="18" charset="0"/>
                <a:ea typeface="方正书宋简体" charset="-122"/>
              </a:rPr>
              <a:t> </a:t>
            </a:r>
            <a:r>
              <a:rPr lang="en-US" altLang="zh-CN" sz="2000" b="1" dirty="0">
                <a:solidFill>
                  <a:srgbClr val="FF0000"/>
                </a:solidFill>
                <a:latin typeface="Times New Roman" panose="02020603050405020304" pitchFamily="18" charset="0"/>
                <a:ea typeface="方正书宋简体" charset="-122"/>
              </a:rPr>
              <a:t>//</a:t>
            </a:r>
            <a:r>
              <a:rPr lang="zh-CN" altLang="en-US" sz="2000" b="1" dirty="0">
                <a:solidFill>
                  <a:srgbClr val="FF0000"/>
                </a:solidFill>
                <a:latin typeface="Times New Roman" panose="02020603050405020304" pitchFamily="18" charset="0"/>
                <a:ea typeface="方正书宋简体" charset="-122"/>
              </a:rPr>
              <a:t>错误</a:t>
            </a:r>
            <a:endParaRPr lang="zh-CN" altLang="en-US" sz="2000" b="1" dirty="0">
              <a:solidFill>
                <a:srgbClr val="FF0000"/>
              </a:solidFill>
              <a:latin typeface="Times New Roman" panose="02020603050405020304" pitchFamily="18" charset="0"/>
              <a:ea typeface="方正书宋简体" charset="-122"/>
            </a:endParaRP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a:spLocks noGrp="1"/>
          </p:cNvSpPr>
          <p:nvPr>
            <p:ph type="sldNum" sz="quarter" idx="12"/>
          </p:nvPr>
        </p:nvSpPr>
        <p:spPr/>
        <p:txBody>
          <a:bodyPr wrap="none" lIns="92075" tIns="46038" rIns="92075" bIns="46038"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latin typeface="Arial" panose="020B0604020202020204" pitchFamily="34" charset="0"/>
                <a:sym typeface="Arial" panose="020B0604020202020204" pitchFamily="34" charset="0"/>
              </a:rPr>
            </a:fld>
            <a:endParaRPr lang="en-US" altLang="zh-CN" sz="1400" dirty="0">
              <a:latin typeface="Arial" panose="020B0604020202020204" pitchFamily="34" charset="0"/>
              <a:sym typeface="Arial" panose="020B0604020202020204" pitchFamily="34" charset="0"/>
            </a:endParaRPr>
          </a:p>
        </p:txBody>
      </p:sp>
      <p:sp>
        <p:nvSpPr>
          <p:cNvPr id="13314" name="Rectangle 2"/>
          <p:cNvSpPr>
            <a:spLocks noGrp="1"/>
          </p:cNvSpPr>
          <p:nvPr>
            <p:ph type="title"/>
          </p:nvPr>
        </p:nvSpPr>
        <p:spPr>
          <a:xfrm>
            <a:off x="857250" y="381000"/>
            <a:ext cx="7600950" cy="838200"/>
          </a:xfrm>
        </p:spPr>
        <p:txBody>
          <a:bodyPr wrap="square" lIns="92075" tIns="46038" rIns="92075" bIns="46038" anchor="b"/>
          <a:p>
            <a:pPr>
              <a:lnSpc>
                <a:spcPct val="60000"/>
              </a:lnSpc>
            </a:pPr>
            <a:r>
              <a:rPr lang="zh-CN" altLang="en-US" sz="4000" dirty="0"/>
              <a:t>面向对象编程的核心思想：</a:t>
            </a:r>
            <a:r>
              <a:rPr lang="zh-CN" altLang="en-US" sz="4000" dirty="0">
                <a:solidFill>
                  <a:srgbClr val="FF0000"/>
                </a:solidFill>
              </a:rPr>
              <a:t>抽象</a:t>
            </a:r>
            <a:endParaRPr lang="zh-CN" altLang="en-US" sz="4000" dirty="0">
              <a:solidFill>
                <a:srgbClr val="FF0000"/>
              </a:solidFill>
            </a:endParaRPr>
          </a:p>
        </p:txBody>
      </p:sp>
      <p:sp>
        <p:nvSpPr>
          <p:cNvPr id="13315" name="Rectangle 3"/>
          <p:cNvSpPr>
            <a:spLocks noGrp="1"/>
          </p:cNvSpPr>
          <p:nvPr>
            <p:ph idx="1"/>
          </p:nvPr>
        </p:nvSpPr>
        <p:spPr>
          <a:xfrm>
            <a:off x="1143000" y="1600200"/>
            <a:ext cx="7467600" cy="4800600"/>
          </a:xfrm>
        </p:spPr>
        <p:txBody>
          <a:bodyPr wrap="square" lIns="92075" tIns="46038" rIns="92075" bIns="46038" anchor="t"/>
          <a:p>
            <a:pPr marL="0" indent="452755">
              <a:buNone/>
            </a:pPr>
            <a:r>
              <a:rPr lang="en-US" altLang="zh-CN" dirty="0">
                <a:solidFill>
                  <a:schemeClr val="tx1"/>
                </a:solidFill>
              </a:rPr>
              <a:t>1.</a:t>
            </a:r>
            <a:r>
              <a:rPr lang="zh-CN" altLang="en-US" dirty="0">
                <a:solidFill>
                  <a:schemeClr val="tx1"/>
                </a:solidFill>
              </a:rPr>
              <a:t>抽象是对具体对象（问题）进行概括，抽出这一类对象的公共性质并加以描述的过程。</a:t>
            </a:r>
            <a:endParaRPr lang="zh-CN" altLang="en-US" dirty="0">
              <a:solidFill>
                <a:schemeClr val="tx1"/>
              </a:solidFill>
            </a:endParaRPr>
          </a:p>
          <a:p>
            <a:pPr marL="0" indent="452755">
              <a:buNone/>
            </a:pPr>
            <a:endParaRPr lang="zh-CN" altLang="en-US" dirty="0">
              <a:solidFill>
                <a:schemeClr val="tx1"/>
              </a:solidFill>
            </a:endParaRPr>
          </a:p>
          <a:p>
            <a:pPr marL="0" indent="452755">
              <a:buNone/>
            </a:pPr>
            <a:r>
              <a:rPr lang="en-US" altLang="zh-CN" dirty="0">
                <a:solidFill>
                  <a:schemeClr val="tx1"/>
                </a:solidFill>
              </a:rPr>
              <a:t>2.</a:t>
            </a:r>
            <a:r>
              <a:rPr lang="zh-CN" altLang="en-US" dirty="0">
                <a:solidFill>
                  <a:schemeClr val="tx1"/>
                </a:solidFill>
              </a:rPr>
              <a:t>在面向对象的程序设计中，抽象包括了：</a:t>
            </a:r>
            <a:endParaRPr lang="zh-CN" altLang="en-US" dirty="0">
              <a:solidFill>
                <a:schemeClr val="tx1"/>
              </a:solidFill>
            </a:endParaRPr>
          </a:p>
          <a:p>
            <a:pPr marL="0" indent="452755">
              <a:buNone/>
            </a:pPr>
            <a:r>
              <a:rPr lang="en-US" altLang="zh-CN" dirty="0">
                <a:solidFill>
                  <a:srgbClr val="FF0000"/>
                </a:solidFill>
              </a:rPr>
              <a:t>1</a:t>
            </a:r>
            <a:r>
              <a:rPr lang="zh-CN" altLang="en-US" dirty="0">
                <a:solidFill>
                  <a:srgbClr val="FF0000"/>
                </a:solidFill>
              </a:rPr>
              <a:t>）封装（信息隐藏 ）</a:t>
            </a:r>
            <a:endParaRPr lang="zh-CN" altLang="en-US" dirty="0">
              <a:solidFill>
                <a:srgbClr val="FF0000"/>
              </a:solidFill>
            </a:endParaRPr>
          </a:p>
          <a:p>
            <a:pPr marL="0" indent="452755">
              <a:buNone/>
            </a:pPr>
            <a:r>
              <a:rPr lang="en-US" altLang="zh-CN" dirty="0">
                <a:solidFill>
                  <a:srgbClr val="FF0000"/>
                </a:solidFill>
              </a:rPr>
              <a:t>2</a:t>
            </a:r>
            <a:r>
              <a:rPr lang="zh-CN" altLang="en-US" dirty="0">
                <a:solidFill>
                  <a:srgbClr val="FF0000"/>
                </a:solidFill>
              </a:rPr>
              <a:t>）复用（继承）</a:t>
            </a:r>
            <a:endParaRPr lang="zh-CN" altLang="en-US" dirty="0">
              <a:solidFill>
                <a:srgbClr val="FF0000"/>
              </a:solidFill>
            </a:endParaRPr>
          </a:p>
          <a:p>
            <a:pPr marL="0" indent="452755">
              <a:buNone/>
            </a:pPr>
            <a:r>
              <a:rPr lang="en-US" altLang="zh-CN" dirty="0">
                <a:solidFill>
                  <a:srgbClr val="FF0000"/>
                </a:solidFill>
              </a:rPr>
              <a:t>3</a:t>
            </a:r>
            <a:r>
              <a:rPr lang="zh-CN" altLang="en-US" dirty="0">
                <a:solidFill>
                  <a:srgbClr val="FF0000"/>
                </a:solidFill>
              </a:rPr>
              <a:t>）多态</a:t>
            </a:r>
            <a:endParaRPr lang="zh-CN" altLang="en-US"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40962"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40963" name="Rectangle 1026"/>
          <p:cNvSpPr>
            <a:spLocks noGrp="1"/>
          </p:cNvSpPr>
          <p:nvPr>
            <p:ph type="subTitle" idx="1"/>
          </p:nvPr>
        </p:nvSpPr>
        <p:spPr>
          <a:xfrm>
            <a:off x="5105400" y="152400"/>
            <a:ext cx="3178175" cy="457200"/>
          </a:xfrm>
        </p:spPr>
        <p:txBody>
          <a:bodyPr wrap="square" lIns="91440" tIns="45720" rIns="91440" bIns="45720" anchor="t"/>
          <a:p>
            <a:pPr lvl="1" indent="-457200" eaLnBrk="1" hangingPunct="1">
              <a:buNone/>
            </a:pPr>
            <a:r>
              <a:rPr lang="zh-CN" altLang="en-US" b="1" dirty="0">
                <a:latin typeface="Arial" panose="020B0604020202020204" pitchFamily="34" charset="0"/>
                <a:ea typeface="方正书宋简体" charset="-122"/>
              </a:rPr>
              <a:t>图4.7, 图4.8 </a:t>
            </a:r>
            <a:endParaRPr lang="zh-CN" altLang="en-US" b="1" dirty="0">
              <a:latin typeface="Arial" panose="020B0604020202020204" pitchFamily="34" charset="0"/>
              <a:ea typeface="方正书宋简体" charset="-122"/>
            </a:endParaRPr>
          </a:p>
        </p:txBody>
      </p:sp>
      <p:sp>
        <p:nvSpPr>
          <p:cNvPr id="40964" name="Text Box 1027"/>
          <p:cNvSpPr txBox="1"/>
          <p:nvPr/>
        </p:nvSpPr>
        <p:spPr>
          <a:xfrm>
            <a:off x="152400" y="0"/>
            <a:ext cx="4495800" cy="1616075"/>
          </a:xfrm>
          <a:prstGeom prst="rect">
            <a:avLst/>
          </a:prstGeom>
          <a:solidFill>
            <a:srgbClr val="FFFFCC"/>
          </a:solidFill>
          <a:ln w="9525">
            <a:noFill/>
          </a:ln>
        </p:spPr>
        <p:txBody>
          <a:bodyPr anchor="t">
            <a:spAutoFit/>
          </a:bodyPr>
          <a:p>
            <a:pPr indent="0" algn="just">
              <a:spcBef>
                <a:spcPct val="10000"/>
              </a:spcBef>
            </a:pPr>
            <a:r>
              <a:rPr lang="zh-CN" altLang="en-US" sz="2000" b="1" dirty="0">
                <a:solidFill>
                  <a:srgbClr val="0000FF"/>
                </a:solidFill>
                <a:latin typeface="Arial" panose="020B0604020202020204" pitchFamily="34" charset="0"/>
                <a:ea typeface="宋体" panose="02010600030101010101" pitchFamily="2" charset="-122"/>
              </a:rPr>
              <a:t>代码：</a:t>
            </a:r>
            <a:endParaRPr lang="zh-CN" altLang="en-US" sz="2000" b="1" dirty="0">
              <a:solidFill>
                <a:srgbClr val="0000FF"/>
              </a:solidFill>
              <a:latin typeface="Arial" panose="020B0604020202020204" pitchFamily="34" charset="0"/>
              <a:ea typeface="宋体" panose="02010600030101010101" pitchFamily="2" charset="-122"/>
            </a:endParaRPr>
          </a:p>
          <a:p>
            <a:pPr indent="0" algn="just"/>
            <a:r>
              <a:rPr lang="en-US" altLang="zh-CN" sz="2000" b="1" dirty="0">
                <a:solidFill>
                  <a:srgbClr val="0000FF"/>
                </a:solidFill>
                <a:latin typeface="Arial" panose="020B0604020202020204" pitchFamily="34" charset="0"/>
              </a:rPr>
              <a:t>Vehicle carOne  =  new Vehicle ();</a:t>
            </a:r>
            <a:endParaRPr lang="en-US" altLang="zh-CN" sz="2000" b="1" dirty="0">
              <a:solidFill>
                <a:srgbClr val="0000FF"/>
              </a:solidFill>
              <a:latin typeface="Arial" panose="020B0604020202020204" pitchFamily="34" charset="0"/>
            </a:endParaRPr>
          </a:p>
          <a:p>
            <a:pPr indent="0" algn="just"/>
            <a:r>
              <a:rPr lang="en-US" altLang="zh-CN" sz="2000" b="1" dirty="0">
                <a:solidFill>
                  <a:srgbClr val="0000FF"/>
                </a:solidFill>
                <a:latin typeface="Arial" panose="020B0604020202020204" pitchFamily="34" charset="0"/>
              </a:rPr>
              <a:t>Vehicle carTwo  =  new Vehicle ); </a:t>
            </a:r>
            <a:endParaRPr lang="en-US" altLang="zh-CN" sz="2000" b="1" dirty="0">
              <a:solidFill>
                <a:srgbClr val="0000FF"/>
              </a:solidFill>
              <a:latin typeface="Arial" panose="020B0604020202020204" pitchFamily="34" charset="0"/>
            </a:endParaRPr>
          </a:p>
          <a:p>
            <a:pPr indent="0" algn="just"/>
            <a:r>
              <a:rPr lang="en-US" altLang="zh-CN" sz="2000" b="1" dirty="0">
                <a:solidFill>
                  <a:srgbClr val="0000FF"/>
                </a:solidFill>
                <a:latin typeface="Arial" panose="020B0604020202020204" pitchFamily="34" charset="0"/>
              </a:rPr>
              <a:t>carOne.speedUp(60);</a:t>
            </a:r>
            <a:endParaRPr lang="en-US" altLang="zh-CN" sz="2000" b="1" dirty="0">
              <a:solidFill>
                <a:srgbClr val="0000FF"/>
              </a:solidFill>
              <a:latin typeface="Arial" panose="020B0604020202020204" pitchFamily="34" charset="0"/>
            </a:endParaRPr>
          </a:p>
          <a:p>
            <a:pPr indent="0" algn="just"/>
            <a:r>
              <a:rPr lang="en-US" altLang="zh-CN" sz="2000" b="1" dirty="0">
                <a:solidFill>
                  <a:srgbClr val="0000FF"/>
                </a:solidFill>
                <a:latin typeface="Arial" panose="020B0604020202020204" pitchFamily="34" charset="0"/>
              </a:rPr>
              <a:t>carTwo.speedUp(90); </a:t>
            </a:r>
            <a:endParaRPr lang="en-US" altLang="zh-CN" sz="2000" b="1" dirty="0">
              <a:solidFill>
                <a:srgbClr val="0000FF"/>
              </a:solidFill>
              <a:latin typeface="Arial" panose="020B0604020202020204" pitchFamily="34" charset="0"/>
              <a:ea typeface="Courier New" panose="02070309020205020404" pitchFamily="49" charset="0"/>
            </a:endParaRPr>
          </a:p>
        </p:txBody>
      </p:sp>
      <p:graphicFrame>
        <p:nvGraphicFramePr>
          <p:cNvPr id="40965" name="Object 1029"/>
          <p:cNvGraphicFramePr>
            <a:graphicFrameLocks noChangeAspect="1"/>
          </p:cNvGraphicFramePr>
          <p:nvPr/>
        </p:nvGraphicFramePr>
        <p:xfrm>
          <a:off x="2667000" y="1905000"/>
          <a:ext cx="6477000" cy="1905000"/>
        </p:xfrm>
        <a:graphic>
          <a:graphicData uri="http://schemas.openxmlformats.org/presentationml/2006/ole">
            <mc:AlternateContent xmlns:mc="http://schemas.openxmlformats.org/markup-compatibility/2006">
              <mc:Choice xmlns:v="urn:schemas-microsoft-com:vml" Requires="v">
                <p:oleObj spid="_x0000_s3082" name="" r:id="rId1" imgW="5419725" imgH="1152525" progId="Paint.Picture">
                  <p:embed/>
                </p:oleObj>
              </mc:Choice>
              <mc:Fallback>
                <p:oleObj name="" r:id="rId1" imgW="5419725" imgH="1152525" progId="Paint.Picture">
                  <p:embed/>
                  <p:pic>
                    <p:nvPicPr>
                      <p:cNvPr id="0" name="图片 3081"/>
                      <p:cNvPicPr/>
                      <p:nvPr/>
                    </p:nvPicPr>
                    <p:blipFill>
                      <a:blip r:embed="rId2"/>
                      <a:stretch>
                        <a:fillRect/>
                      </a:stretch>
                    </p:blipFill>
                    <p:spPr>
                      <a:xfrm>
                        <a:off x="2667000" y="1905000"/>
                        <a:ext cx="6477000" cy="1905000"/>
                      </a:xfrm>
                      <a:prstGeom prst="rect">
                        <a:avLst/>
                      </a:prstGeom>
                      <a:noFill/>
                      <a:ln w="38100">
                        <a:noFill/>
                        <a:miter/>
                      </a:ln>
                    </p:spPr>
                  </p:pic>
                </p:oleObj>
              </mc:Fallback>
            </mc:AlternateContent>
          </a:graphicData>
        </a:graphic>
      </p:graphicFrame>
      <p:graphicFrame>
        <p:nvGraphicFramePr>
          <p:cNvPr id="40966" name="Object 1030"/>
          <p:cNvGraphicFramePr>
            <a:graphicFrameLocks noChangeAspect="1"/>
          </p:cNvGraphicFramePr>
          <p:nvPr/>
        </p:nvGraphicFramePr>
        <p:xfrm>
          <a:off x="2743200" y="4114800"/>
          <a:ext cx="6400800" cy="2590800"/>
        </p:xfrm>
        <a:graphic>
          <a:graphicData uri="http://schemas.openxmlformats.org/presentationml/2006/ole">
            <mc:AlternateContent xmlns:mc="http://schemas.openxmlformats.org/markup-compatibility/2006">
              <mc:Choice xmlns:v="urn:schemas-microsoft-com:vml" Requires="v">
                <p:oleObj spid="_x0000_s3081" name="" r:id="rId3" imgW="5495925" imgH="1562100" progId="Paint.Picture">
                  <p:embed/>
                </p:oleObj>
              </mc:Choice>
              <mc:Fallback>
                <p:oleObj name="" r:id="rId3" imgW="5495925" imgH="1562100" progId="Paint.Picture">
                  <p:embed/>
                  <p:pic>
                    <p:nvPicPr>
                      <p:cNvPr id="0" name="图片 3080"/>
                      <p:cNvPicPr/>
                      <p:nvPr/>
                    </p:nvPicPr>
                    <p:blipFill>
                      <a:blip r:embed="rId4"/>
                      <a:stretch>
                        <a:fillRect/>
                      </a:stretch>
                    </p:blipFill>
                    <p:spPr>
                      <a:xfrm>
                        <a:off x="2743200" y="4114800"/>
                        <a:ext cx="6400800" cy="2590800"/>
                      </a:xfrm>
                      <a:prstGeom prst="rect">
                        <a:avLst/>
                      </a:prstGeom>
                      <a:noFill/>
                      <a:ln w="38100">
                        <a:noFill/>
                        <a:miter/>
                      </a:ln>
                    </p:spPr>
                  </p:pic>
                </p:oleObj>
              </mc:Fallback>
            </mc:AlternateContent>
          </a:graphicData>
        </a:graphic>
      </p:graphicFrame>
      <p:sp>
        <p:nvSpPr>
          <p:cNvPr id="40967" name="Text Box 1031"/>
          <p:cNvSpPr txBox="1"/>
          <p:nvPr/>
        </p:nvSpPr>
        <p:spPr>
          <a:xfrm>
            <a:off x="0" y="4114800"/>
            <a:ext cx="2667000" cy="762000"/>
          </a:xfrm>
          <a:prstGeom prst="rect">
            <a:avLst/>
          </a:prstGeom>
          <a:solidFill>
            <a:srgbClr val="FFFFCC"/>
          </a:solidFill>
          <a:ln w="9525">
            <a:noFill/>
          </a:ln>
        </p:spPr>
        <p:txBody>
          <a:bodyPr anchor="t">
            <a:spAutoFit/>
          </a:bodyPr>
          <a:p>
            <a:pPr indent="0" algn="just">
              <a:spcBef>
                <a:spcPct val="10000"/>
              </a:spcBef>
            </a:pPr>
            <a:r>
              <a:rPr lang="zh-CN" altLang="en-US" sz="2000" b="1" dirty="0">
                <a:solidFill>
                  <a:srgbClr val="0000FF"/>
                </a:solidFill>
                <a:latin typeface="Arial" panose="020B0604020202020204" pitchFamily="34" charset="0"/>
                <a:ea typeface="宋体" panose="02010600030101010101" pitchFamily="2" charset="-122"/>
              </a:rPr>
              <a:t>代码：</a:t>
            </a:r>
            <a:endParaRPr lang="zh-CN" altLang="en-US" sz="2000" b="1" dirty="0">
              <a:solidFill>
                <a:srgbClr val="0000FF"/>
              </a:solidFill>
              <a:latin typeface="Arial" panose="020B0604020202020204" pitchFamily="34" charset="0"/>
              <a:ea typeface="宋体" panose="02010600030101010101" pitchFamily="2" charset="-122"/>
            </a:endParaRPr>
          </a:p>
          <a:p>
            <a:pPr indent="0" algn="just"/>
            <a:r>
              <a:rPr lang="en-US" altLang="zh-CN" sz="2000" b="1" dirty="0">
                <a:solidFill>
                  <a:srgbClr val="0000FF"/>
                </a:solidFill>
                <a:latin typeface="Arial" panose="020B0604020202020204" pitchFamily="34" charset="0"/>
              </a:rPr>
              <a:t>carOne = carTwo</a:t>
            </a:r>
            <a:r>
              <a:rPr lang="en-US" altLang="zh-CN" b="1" dirty="0">
                <a:solidFill>
                  <a:srgbClr val="0000FF"/>
                </a:solidFill>
                <a:latin typeface="Arial" panose="020B0604020202020204" pitchFamily="34" charset="0"/>
              </a:rPr>
              <a:t> </a:t>
            </a:r>
            <a:endParaRPr lang="en-US" altLang="zh-CN" b="1" dirty="0">
              <a:solidFill>
                <a:srgbClr val="0000FF"/>
              </a:solidFill>
              <a:latin typeface="Arial" panose="020B0604020202020204" pitchFamily="34" charset="0"/>
              <a:ea typeface="Courier New" panose="02070309020205020404" pitchFamily="49" charset="0"/>
            </a:endParaRPr>
          </a:p>
        </p:txBody>
      </p:sp>
    </p:spTree>
    <p:custDataLst>
      <p:tags r:id="rId5"/>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41986"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41987" name="Rectangle 1026"/>
          <p:cNvSpPr>
            <a:spLocks noGrp="1"/>
          </p:cNvSpPr>
          <p:nvPr>
            <p:ph type="subTitle" idx="1"/>
          </p:nvPr>
        </p:nvSpPr>
        <p:spPr>
          <a:xfrm>
            <a:off x="228600" y="381000"/>
            <a:ext cx="1371600" cy="4572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例4-3</a:t>
            </a:r>
            <a:endParaRPr lang="zh-CN" altLang="en-US" b="1" kern="1200" dirty="0">
              <a:solidFill>
                <a:srgbClr val="FF0000"/>
              </a:solidFill>
              <a:latin typeface="宋体" panose="02010600030101010101" pitchFamily="2" charset="-122"/>
              <a:ea typeface="+mn-ea"/>
              <a:cs typeface="+mn-cs"/>
              <a:sym typeface="Arial" panose="020B0604020202020204" pitchFamily="34" charset="0"/>
            </a:endParaRPr>
          </a:p>
        </p:txBody>
      </p:sp>
      <p:sp>
        <p:nvSpPr>
          <p:cNvPr id="41988" name="Rectangle 1027"/>
          <p:cNvSpPr/>
          <p:nvPr/>
        </p:nvSpPr>
        <p:spPr>
          <a:xfrm>
            <a:off x="1447800" y="457200"/>
            <a:ext cx="5943600" cy="457200"/>
          </a:xfrm>
          <a:prstGeom prst="rect">
            <a:avLst/>
          </a:prstGeom>
          <a:noFill/>
          <a:ln w="9525">
            <a:noFill/>
          </a:ln>
        </p:spPr>
        <p:txBody>
          <a:bodyPr anchor="t">
            <a:spAutoFit/>
          </a:bodyPr>
          <a:p>
            <a:pPr indent="0">
              <a:spcBef>
                <a:spcPct val="50000"/>
              </a:spcBef>
            </a:pPr>
            <a:r>
              <a:rPr lang="en-US" altLang="zh-CN" b="1" dirty="0">
                <a:solidFill>
                  <a:srgbClr val="FF0000"/>
                </a:solidFill>
                <a:latin typeface="Times New Roman" panose="02020603050405020304" pitchFamily="18" charset="0"/>
                <a:ea typeface="方正书宋简体" charset="-122"/>
                <a:hlinkClick r:id="rId1" action="ppaction://hlinkfile"/>
              </a:rPr>
              <a:t>Example4_3.java</a:t>
            </a:r>
            <a:r>
              <a:rPr lang="en-US" altLang="zh-CN" b="1" dirty="0">
                <a:solidFill>
                  <a:srgbClr val="FF0000"/>
                </a:solidFill>
                <a:latin typeface="Times New Roman" panose="02020603050405020304" pitchFamily="18" charset="0"/>
                <a:hlinkClick r:id="rId2"/>
              </a:rPr>
              <a:t> </a:t>
            </a:r>
            <a:r>
              <a:rPr lang="en-US" altLang="zh-CN" b="1" dirty="0">
                <a:solidFill>
                  <a:srgbClr val="FF0000"/>
                </a:solidFill>
                <a:latin typeface="宋体" panose="02010600030101010101" pitchFamily="2" charset="-122"/>
              </a:rPr>
              <a:t>，</a:t>
            </a:r>
            <a:r>
              <a:rPr lang="en-US" altLang="zh-CN" b="1" dirty="0">
                <a:solidFill>
                  <a:srgbClr val="FF0000"/>
                </a:solidFill>
                <a:latin typeface="Times New Roman" panose="02020603050405020304" pitchFamily="18" charset="0"/>
                <a:ea typeface="方正书宋简体" charset="-122"/>
                <a:hlinkClick r:id="rId3" action="ppaction://hlinkfile"/>
              </a:rPr>
              <a:t>Vehicle </a:t>
            </a:r>
            <a:r>
              <a:rPr lang="zh-CN" altLang="en-US" b="1" dirty="0">
                <a:solidFill>
                  <a:srgbClr val="FF0000"/>
                </a:solidFill>
                <a:latin typeface="Times New Roman" panose="02020603050405020304" pitchFamily="18" charset="0"/>
                <a:ea typeface="宋体" panose="02010600030101010101" pitchFamily="2" charset="-122"/>
                <a:hlinkClick r:id="rId3" action="ppaction://hlinkfile"/>
              </a:rPr>
              <a:t>.</a:t>
            </a:r>
            <a:r>
              <a:rPr lang="en-US" altLang="zh-CN" b="1" dirty="0">
                <a:solidFill>
                  <a:srgbClr val="FF0000"/>
                </a:solidFill>
                <a:latin typeface="Times New Roman" panose="02020603050405020304" pitchFamily="18" charset="0"/>
                <a:hlinkClick r:id="rId3" action="ppaction://hlinkfile"/>
              </a:rPr>
              <a:t>java</a:t>
            </a:r>
            <a:r>
              <a:rPr lang="en-US" altLang="zh-CN" b="1" dirty="0">
                <a:solidFill>
                  <a:srgbClr val="FF0000"/>
                </a:solidFill>
                <a:latin typeface="宋体" panose="02010600030101010101" pitchFamily="2" charset="-122"/>
                <a:hlinkClick r:id="rId3" action="ppaction://hlinkfile"/>
              </a:rPr>
              <a:t> </a:t>
            </a:r>
            <a:endParaRPr lang="zh-CN" altLang="en-US" b="1" dirty="0">
              <a:solidFill>
                <a:srgbClr val="FF0000"/>
              </a:solidFill>
              <a:latin typeface="宋体" panose="02010600030101010101" pitchFamily="2" charset="-122"/>
              <a:ea typeface="宋体" panose="02010600030101010101" pitchFamily="2" charset="-122"/>
            </a:endParaRPr>
          </a:p>
        </p:txBody>
      </p:sp>
      <p:graphicFrame>
        <p:nvGraphicFramePr>
          <p:cNvPr id="41989" name="Object 1029"/>
          <p:cNvGraphicFramePr>
            <a:graphicFrameLocks noChangeAspect="1"/>
          </p:cNvGraphicFramePr>
          <p:nvPr/>
        </p:nvGraphicFramePr>
        <p:xfrm>
          <a:off x="800100" y="2133600"/>
          <a:ext cx="7239000" cy="3276600"/>
        </p:xfrm>
        <a:graphic>
          <a:graphicData uri="http://schemas.openxmlformats.org/presentationml/2006/ole">
            <mc:AlternateContent xmlns:mc="http://schemas.openxmlformats.org/markup-compatibility/2006">
              <mc:Choice xmlns:v="urn:schemas-microsoft-com:vml" Requires="v">
                <p:oleObj spid="_x0000_s3080" name="" r:id="rId4" imgW="4800600" imgH="1914525" progId="Paint.Picture">
                  <p:embed/>
                </p:oleObj>
              </mc:Choice>
              <mc:Fallback>
                <p:oleObj name="" r:id="rId4" imgW="4800600" imgH="1914525" progId="Paint.Picture">
                  <p:embed/>
                  <p:pic>
                    <p:nvPicPr>
                      <p:cNvPr id="0" name="图片 3079"/>
                      <p:cNvPicPr/>
                      <p:nvPr/>
                    </p:nvPicPr>
                    <p:blipFill>
                      <a:blip r:embed="rId5"/>
                      <a:stretch>
                        <a:fillRect/>
                      </a:stretch>
                    </p:blipFill>
                    <p:spPr>
                      <a:xfrm>
                        <a:off x="800100" y="2133600"/>
                        <a:ext cx="7239000" cy="3276600"/>
                      </a:xfrm>
                      <a:prstGeom prst="rect">
                        <a:avLst/>
                      </a:prstGeom>
                      <a:noFill/>
                      <a:ln w="38100">
                        <a:noFill/>
                        <a:miter/>
                      </a:ln>
                    </p:spPr>
                  </p:pic>
                </p:oleObj>
              </mc:Fallback>
            </mc:AlternateContent>
          </a:graphicData>
        </a:graphic>
      </p:graphicFrame>
      <p:sp>
        <p:nvSpPr>
          <p:cNvPr id="41990" name="矩形 1"/>
          <p:cNvSpPr/>
          <p:nvPr/>
        </p:nvSpPr>
        <p:spPr>
          <a:xfrm>
            <a:off x="179388" y="1268413"/>
            <a:ext cx="8713787" cy="461962"/>
          </a:xfrm>
          <a:prstGeom prst="rect">
            <a:avLst/>
          </a:prstGeom>
          <a:noFill/>
          <a:ln w="9525">
            <a:noFill/>
          </a:ln>
        </p:spPr>
        <p:txBody>
          <a:bodyPr anchor="t">
            <a:spAutoFit/>
          </a:bodyPr>
          <a:p>
            <a:pPr indent="0"/>
            <a:r>
              <a:rPr lang="zh-CN" altLang="zh-CN" dirty="0">
                <a:latin typeface="Times New Roman" panose="02020603050405020304" pitchFamily="18" charset="0"/>
                <a:ea typeface="宋体" panose="02010600030101010101" pitchFamily="2" charset="-122"/>
              </a:rPr>
              <a:t>仔细阅读下面的例</a:t>
            </a:r>
            <a:r>
              <a:rPr lang="en-US" altLang="zh-CN" dirty="0">
                <a:latin typeface="Times New Roman" panose="02020603050405020304" pitchFamily="18" charset="0"/>
              </a:rPr>
              <a:t>4-3</a:t>
            </a:r>
            <a:r>
              <a:rPr lang="zh-CN" altLang="zh-CN" dirty="0">
                <a:latin typeface="Times New Roman" panose="02020603050405020304" pitchFamily="18" charset="0"/>
                <a:ea typeface="宋体" panose="02010600030101010101" pitchFamily="2" charset="-122"/>
              </a:rPr>
              <a:t>，并注意分析程序的运行结果（见图</a:t>
            </a:r>
            <a:r>
              <a:rPr lang="en-US" altLang="zh-CN" dirty="0">
                <a:latin typeface="Times New Roman" panose="02020603050405020304" pitchFamily="18" charset="0"/>
              </a:rPr>
              <a:t>4.9</a:t>
            </a:r>
            <a:r>
              <a:rPr lang="zh-CN" altLang="zh-CN"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spTree>
    <p:custDataLst>
      <p:tags r:id="rId6"/>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p:txBody>
          <a:bodyPr wrap="square" lIns="68580" tIns="34290" rIns="68580" bIns="34290" anchor="ctr"/>
          <a:p>
            <a:pPr eaLnBrk="1" hangingPunct="1"/>
            <a:r>
              <a:rPr lang="zh-CN" altLang="en-US" b="1" dirty="0"/>
              <a:t>练习</a:t>
            </a:r>
            <a:endParaRPr lang="zh-CN" altLang="en-US" b="1" dirty="0"/>
          </a:p>
        </p:txBody>
      </p:sp>
      <p:sp>
        <p:nvSpPr>
          <p:cNvPr id="2051" name="Rectangle 3"/>
          <p:cNvSpPr>
            <a:spLocks noGrp="1"/>
          </p:cNvSpPr>
          <p:nvPr>
            <p:ph idx="1"/>
          </p:nvPr>
        </p:nvSpPr>
        <p:spPr/>
        <p:txBody>
          <a:bodyPr vert="horz" wrap="square" lIns="68580" tIns="34290" rIns="68580" bIns="34290" anchor="t"/>
          <a:p>
            <a:pPr eaLnBrk="1" fontAlgn="base" hangingPunct="1">
              <a:buFont typeface="Wingdings" panose="05000000000000000000" pitchFamily="2" charset="2"/>
              <a:buNone/>
            </a:pPr>
            <a:r>
              <a:rPr lang="en-US" altLang="zh-CN" sz="1950" b="1" strike="noStrike" noProof="1" dirty="0">
                <a:solidFill>
                  <a:srgbClr val="0000FF"/>
                </a:solidFill>
              </a:rPr>
              <a:t>1.</a:t>
            </a:r>
            <a:r>
              <a:rPr lang="zh-CN" altLang="en-US" sz="1950" b="1" strike="noStrike" noProof="1" dirty="0">
                <a:solidFill>
                  <a:srgbClr val="0000FF"/>
                </a:solidFill>
              </a:rPr>
              <a:t>下面定义类哪个正确？</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 class Integer{ return 1;}</a:t>
            </a:r>
            <a:endParaRPr lang="en-US" altLang="zh-CN" sz="1950" b="1" strike="noStrike" noProof="1" dirty="0">
              <a:solidFill>
                <a:srgbClr val="0000FF"/>
              </a:solidFill>
            </a:endParaRPr>
          </a:p>
          <a:p>
            <a:pPr eaLnBrk="1" fontAlgn="base" hangingPunct="1">
              <a:buFont typeface="Wingdings" panose="05000000000000000000" pitchFamily="2" charset="2"/>
              <a:buNone/>
            </a:pP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B Class Integer{int a; return a;}</a:t>
            </a:r>
            <a:endParaRPr lang="en-US" altLang="zh-CN" sz="1950" b="1" strike="noStrike" noProof="1" dirty="0">
              <a:solidFill>
                <a:srgbClr val="0000FF"/>
              </a:solidFill>
            </a:endParaRPr>
          </a:p>
          <a:p>
            <a:pPr eaLnBrk="1" fontAlgn="base" hangingPunct="1">
              <a:buFont typeface="Wingdings" panose="05000000000000000000" pitchFamily="2" charset="2"/>
              <a:buNone/>
            </a:pP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C class Integer {int a,int b;b=a+1;void f(){return b;}}</a:t>
            </a:r>
            <a:endParaRPr lang="en-US" altLang="zh-CN" sz="1950" b="1" strike="noStrike" noProof="1" dirty="0">
              <a:solidFill>
                <a:srgbClr val="0000FF"/>
              </a:solidFill>
            </a:endParaRPr>
          </a:p>
          <a:p>
            <a:pPr eaLnBrk="1" fontAlgn="base" hangingPunct="1">
              <a:buFont typeface="Wingdings" panose="05000000000000000000" pitchFamily="2" charset="2"/>
              <a:buNone/>
            </a:pP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D class Integer {int a,b = a+1; int f(){return a+1;}}</a:t>
            </a:r>
            <a:endParaRPr lang="en-US" altLang="zh-CN" sz="1950" b="1" strike="noStrike" noProof="1" dirty="0">
              <a:solidFill>
                <a:srgbClr val="0000FF"/>
              </a:solidFill>
            </a:endParaRPr>
          </a:p>
        </p:txBody>
      </p:sp>
      <p:sp>
        <p:nvSpPr>
          <p:cNvPr id="7" name="矩形 6"/>
          <p:cNvSpPr/>
          <p:nvPr/>
        </p:nvSpPr>
        <p:spPr>
          <a:xfrm>
            <a:off x="4503738" y="1495425"/>
            <a:ext cx="936625"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zh-CN" sz="1800">
                <a:latin typeface="Arial" panose="020B0604020202020204" pitchFamily="34" charset="0"/>
                <a:ea typeface="黑体" panose="02010609060101010101" pitchFamily="49" charset="-122"/>
              </a:rPr>
              <a:t>D</a:t>
            </a:r>
            <a:endParaRPr lang="en-US" altLang="zh-CN"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p:txBody>
          <a:bodyPr wrap="square" lIns="68580" tIns="34290" rIns="68580" bIns="34290" anchor="ctr"/>
          <a:p>
            <a:pPr eaLnBrk="1" hangingPunct="1"/>
            <a:r>
              <a:rPr lang="zh-CN" altLang="en-US" b="1" dirty="0"/>
              <a:t>练习</a:t>
            </a:r>
            <a:endParaRPr lang="zh-CN" altLang="en-US" b="1" dirty="0"/>
          </a:p>
        </p:txBody>
      </p:sp>
      <p:sp>
        <p:nvSpPr>
          <p:cNvPr id="16387" name="Rectangle 3"/>
          <p:cNvSpPr>
            <a:spLocks noGrp="1" noChangeArrowheads="1"/>
          </p:cNvSpPr>
          <p:nvPr>
            <p:ph idx="1"/>
          </p:nvPr>
        </p:nvSpPr>
        <p:spPr/>
        <p:txBody>
          <a:bodyPr vert="horz" wrap="square" lIns="68580" tIns="34290" rIns="68580" bIns="34290" numCol="1" rtlCol="0" anchor="t" anchorCtr="0" compatLnSpc="1">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2.</a:t>
            </a:r>
            <a:r>
              <a:rPr kumimoji="0" lang="zh-CN" altLang="en-US" sz="1950" b="1" i="0" u="none" strike="noStrike" kern="1200" cap="none" spc="0" normalizeH="0" baseline="0" noProof="0" dirty="0" smtClean="0">
                <a:ln>
                  <a:noFill/>
                </a:ln>
                <a:solidFill>
                  <a:srgbClr val="0000FF"/>
                </a:solidFill>
                <a:effectLst/>
                <a:uLnTx/>
                <a:uFillTx/>
                <a:latin typeface="+mn-lt"/>
                <a:ea typeface="+mn-ea"/>
                <a:cs typeface="+mn-cs"/>
              </a:rPr>
              <a:t>已经有类</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X</a:t>
            </a:r>
            <a:r>
              <a:rPr kumimoji="0" lang="zh-CN" altLang="en-US" sz="1950" b="1" i="0" u="none" strike="noStrike" kern="1200" cap="none" spc="0" normalizeH="0" baseline="0" noProof="0" dirty="0" smtClean="0">
                <a:ln>
                  <a:noFill/>
                </a:ln>
                <a:solidFill>
                  <a:srgbClr val="0000FF"/>
                </a:solidFill>
                <a:effectLst/>
                <a:uLnTx/>
                <a:uFillTx/>
                <a:latin typeface="+mn-lt"/>
                <a:ea typeface="+mn-ea"/>
                <a:cs typeface="+mn-cs"/>
              </a:rPr>
              <a:t>如下：</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class X{ void f(</a:t>
            </a:r>
            <a:r>
              <a:rPr kumimoji="0" lang="en-US" altLang="zh-CN" sz="195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 a){} }</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1950" b="1" i="0" u="none" strike="noStrike" kern="1200" cap="none" spc="0" normalizeH="0" baseline="0" noProof="0" dirty="0" smtClean="0">
                <a:ln>
                  <a:noFill/>
                </a:ln>
                <a:solidFill>
                  <a:srgbClr val="0000FF"/>
                </a:solidFill>
                <a:effectLst/>
                <a:uLnTx/>
                <a:uFillTx/>
                <a:latin typeface="+mn-lt"/>
                <a:ea typeface="+mn-ea"/>
                <a:cs typeface="+mn-cs"/>
              </a:rPr>
              <a:t>要让函数</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f</a:t>
            </a:r>
            <a:r>
              <a:rPr kumimoji="0" lang="zh-CN" altLang="en-US" sz="1950" b="1" i="0" u="none" strike="noStrike" kern="1200" cap="none" spc="0" normalizeH="0" baseline="0" noProof="0" dirty="0" smtClean="0">
                <a:ln>
                  <a:noFill/>
                </a:ln>
                <a:solidFill>
                  <a:srgbClr val="0000FF"/>
                </a:solidFill>
                <a:effectLst/>
                <a:uLnTx/>
                <a:uFillTx/>
                <a:latin typeface="+mn-lt"/>
                <a:ea typeface="+mn-ea"/>
                <a:cs typeface="+mn-cs"/>
              </a:rPr>
              <a:t>执行，正确的写法是：</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A </a:t>
            </a:r>
            <a:r>
              <a:rPr kumimoji="0" lang="en-US" altLang="zh-CN" sz="1950" b="1" i="0" u="none" strike="noStrike" kern="1200" cap="none" spc="0" normalizeH="0" baseline="0" noProof="0" dirty="0" err="1" smtClean="0">
                <a:ln>
                  <a:noFill/>
                </a:ln>
                <a:solidFill>
                  <a:srgbClr val="0000FF"/>
                </a:solidFill>
                <a:effectLst/>
                <a:uLnTx/>
                <a:uFillTx/>
                <a:latin typeface="+mn-lt"/>
                <a:ea typeface="+mn-ea"/>
                <a:cs typeface="+mn-cs"/>
              </a:rPr>
              <a:t>X.f</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(1);</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 </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B X t = new X(); </a:t>
            </a:r>
            <a:r>
              <a:rPr kumimoji="0" lang="en-US" altLang="zh-CN" sz="1950" b="1" i="0" u="none" strike="noStrike" kern="1200" cap="none" spc="0" normalizeH="0" baseline="0" noProof="0" dirty="0" err="1" smtClean="0">
                <a:ln>
                  <a:noFill/>
                </a:ln>
                <a:solidFill>
                  <a:srgbClr val="0000FF"/>
                </a:solidFill>
                <a:effectLst/>
                <a:uLnTx/>
                <a:uFillTx/>
                <a:latin typeface="+mn-lt"/>
                <a:ea typeface="+mn-ea"/>
                <a:cs typeface="+mn-cs"/>
              </a:rPr>
              <a:t>t.f</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a:t>
            </a:r>
            <a:r>
              <a:rPr kumimoji="0" lang="en-US" altLang="zh-CN" sz="195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 a);</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C X t = new X; </a:t>
            </a:r>
            <a:r>
              <a:rPr kumimoji="0" lang="en-US" altLang="zh-CN" sz="195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 a = 1; </a:t>
            </a:r>
            <a:r>
              <a:rPr kumimoji="0" lang="en-US" altLang="zh-CN" sz="1950" b="1" i="0" u="none" strike="noStrike" kern="1200" cap="none" spc="0" normalizeH="0" baseline="0" noProof="0" dirty="0" err="1" smtClean="0">
                <a:ln>
                  <a:noFill/>
                </a:ln>
                <a:solidFill>
                  <a:srgbClr val="0000FF"/>
                </a:solidFill>
                <a:effectLst/>
                <a:uLnTx/>
                <a:uFillTx/>
                <a:latin typeface="+mn-lt"/>
                <a:ea typeface="+mn-ea"/>
                <a:cs typeface="+mn-cs"/>
              </a:rPr>
              <a:t>t.f</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(a);</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D </a:t>
            </a:r>
            <a:r>
              <a:rPr kumimoji="0" lang="en-US" altLang="zh-CN" sz="195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 a = 1; (new X()).f(a);</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p:txBody>
      </p:sp>
      <p:sp>
        <p:nvSpPr>
          <p:cNvPr id="7" name="矩形 6"/>
          <p:cNvSpPr/>
          <p:nvPr/>
        </p:nvSpPr>
        <p:spPr>
          <a:xfrm>
            <a:off x="6491288" y="2032000"/>
            <a:ext cx="936625"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zh-CN" sz="1800">
                <a:latin typeface="Arial" panose="020B0604020202020204" pitchFamily="34" charset="0"/>
                <a:ea typeface="黑体" panose="02010609060101010101" pitchFamily="49" charset="-122"/>
              </a:rPr>
              <a:t>D</a:t>
            </a:r>
            <a:endParaRPr lang="en-US" altLang="zh-CN"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p:txBody>
          <a:bodyPr wrap="square" lIns="68580" tIns="34290" rIns="68580" bIns="34290" anchor="ctr"/>
          <a:p>
            <a:pPr eaLnBrk="1" hangingPunct="1"/>
            <a:r>
              <a:rPr lang="zh-CN" altLang="en-US" b="1" dirty="0"/>
              <a:t>练习</a:t>
            </a:r>
            <a:endParaRPr lang="zh-CN" altLang="en-US" b="1" dirty="0"/>
          </a:p>
        </p:txBody>
      </p:sp>
      <p:sp>
        <p:nvSpPr>
          <p:cNvPr id="17411" name="Rectangle 3"/>
          <p:cNvSpPr>
            <a:spLocks noGrp="1" noChangeArrowheads="1"/>
          </p:cNvSpPr>
          <p:nvPr>
            <p:ph idx="1"/>
          </p:nvPr>
        </p:nvSpPr>
        <p:spPr>
          <a:xfrm>
            <a:off x="1485900" y="1646238"/>
            <a:ext cx="6172200" cy="3398838"/>
          </a:xfrm>
        </p:spPr>
        <p:txBody>
          <a:bodyPr vert="horz" wrap="square" lIns="68580" tIns="34290" rIns="68580" bIns="34290" numCol="1" rtlCol="0" anchor="t" anchorCtr="0" compatLnSpc="1">
            <a:normAutofit fontScale="6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3.</a:t>
            </a:r>
            <a:r>
              <a:rPr kumimoji="0" lang="zh-CN" altLang="en-US" sz="1950" b="1" i="0" u="none" strike="noStrike" kern="1200" cap="none" spc="0" normalizeH="0" baseline="0" noProof="0" dirty="0" smtClean="0">
                <a:ln>
                  <a:noFill/>
                </a:ln>
                <a:solidFill>
                  <a:srgbClr val="0000FF"/>
                </a:solidFill>
                <a:effectLst/>
                <a:uLnTx/>
                <a:uFillTx/>
                <a:latin typeface="+mn-lt"/>
                <a:ea typeface="+mn-ea"/>
                <a:cs typeface="+mn-cs"/>
              </a:rPr>
              <a:t>已经有类</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X</a:t>
            </a:r>
            <a:r>
              <a:rPr kumimoji="0" lang="zh-CN" altLang="en-US" sz="1950" b="1" i="0" u="none" strike="noStrike" kern="1200" cap="none" spc="0" normalizeH="0" baseline="0" noProof="0" dirty="0" smtClean="0">
                <a:ln>
                  <a:noFill/>
                </a:ln>
                <a:solidFill>
                  <a:srgbClr val="0000FF"/>
                </a:solidFill>
                <a:effectLst/>
                <a:uLnTx/>
                <a:uFillTx/>
                <a:latin typeface="+mn-lt"/>
                <a:ea typeface="+mn-ea"/>
                <a:cs typeface="+mn-cs"/>
              </a:rPr>
              <a:t>如下：</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class X</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95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 a = 1; </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    X(</a:t>
            </a:r>
            <a:r>
              <a:rPr kumimoji="0" lang="en-US" altLang="zh-CN" sz="195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 a){</a:t>
            </a:r>
            <a:r>
              <a:rPr kumimoji="0" lang="en-US" altLang="zh-CN" sz="1950" b="1" i="0" u="none" strike="noStrike" kern="1200" cap="none" spc="0" normalizeH="0" baseline="0" noProof="0" dirty="0" err="1" smtClean="0">
                <a:ln>
                  <a:noFill/>
                </a:ln>
                <a:solidFill>
                  <a:srgbClr val="0000FF"/>
                </a:solidFill>
                <a:effectLst/>
                <a:uLnTx/>
                <a:uFillTx/>
                <a:latin typeface="+mn-lt"/>
                <a:ea typeface="+mn-ea"/>
                <a:cs typeface="+mn-cs"/>
              </a:rPr>
              <a:t>this.a</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 = a;} </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1950" b="1" i="0" u="none" strike="noStrike" kern="1200" cap="none" spc="0" normalizeH="0" baseline="0" noProof="0" dirty="0" smtClean="0">
                <a:ln>
                  <a:noFill/>
                </a:ln>
                <a:solidFill>
                  <a:srgbClr val="0000FF"/>
                </a:solidFill>
                <a:effectLst/>
                <a:uLnTx/>
                <a:uFillTx/>
                <a:latin typeface="+mn-lt"/>
                <a:ea typeface="+mn-ea"/>
                <a:cs typeface="+mn-cs"/>
              </a:rPr>
              <a:t>正确的写法是：</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A X t = new X();</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B X t = new X(a);</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C X t = new X(3); X t2 = new X(4);</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D X t = new X(</a:t>
            </a:r>
            <a:r>
              <a:rPr kumimoji="0" lang="en-US" altLang="zh-CN" sz="195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950" b="1" i="0" u="none" strike="noStrike" kern="1200" cap="none" spc="0" normalizeH="0" baseline="0" noProof="0" dirty="0" smtClean="0">
                <a:ln>
                  <a:noFill/>
                </a:ln>
                <a:solidFill>
                  <a:srgbClr val="0000FF"/>
                </a:solidFill>
                <a:effectLst/>
                <a:uLnTx/>
                <a:uFillTx/>
                <a:latin typeface="+mn-lt"/>
                <a:ea typeface="+mn-ea"/>
                <a:cs typeface="+mn-cs"/>
              </a:rPr>
              <a:t> a=3);</a:t>
            </a:r>
            <a:endParaRPr kumimoji="0" lang="en-US" altLang="zh-CN" sz="1950" b="1" i="0" u="none" strike="noStrike" kern="1200" cap="none" spc="0" normalizeH="0" baseline="0" noProof="0" dirty="0" smtClean="0">
              <a:ln>
                <a:noFill/>
              </a:ln>
              <a:solidFill>
                <a:srgbClr val="0000FF"/>
              </a:solidFill>
              <a:effectLst/>
              <a:uLnTx/>
              <a:uFillTx/>
              <a:latin typeface="+mn-lt"/>
              <a:ea typeface="+mn-ea"/>
              <a:cs typeface="+mn-cs"/>
            </a:endParaRPr>
          </a:p>
        </p:txBody>
      </p:sp>
      <p:sp>
        <p:nvSpPr>
          <p:cNvPr id="7" name="矩形 6"/>
          <p:cNvSpPr/>
          <p:nvPr/>
        </p:nvSpPr>
        <p:spPr>
          <a:xfrm>
            <a:off x="6491288" y="2032000"/>
            <a:ext cx="936625"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zh-CN" sz="1800">
                <a:latin typeface="Arial" panose="020B0604020202020204" pitchFamily="34" charset="0"/>
                <a:ea typeface="黑体" panose="02010609060101010101" pitchFamily="49" charset="-122"/>
              </a:rPr>
              <a:t>C</a:t>
            </a:r>
            <a:endParaRPr lang="en-US" altLang="zh-CN"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矩形 1"/>
          <p:cNvSpPr/>
          <p:nvPr/>
        </p:nvSpPr>
        <p:spPr>
          <a:xfrm>
            <a:off x="611188" y="404813"/>
            <a:ext cx="7561262" cy="5638800"/>
          </a:xfrm>
          <a:prstGeom prst="rect">
            <a:avLst/>
          </a:prstGeom>
          <a:noFill/>
          <a:ln w="9525">
            <a:noFill/>
          </a:ln>
        </p:spPr>
        <p:txBody>
          <a:bodyPr anchor="t">
            <a:spAutoFit/>
          </a:bodyPr>
          <a:p>
            <a:pPr indent="0"/>
            <a:r>
              <a:rPr lang="zh-CN" altLang="en-US" sz="2800" dirty="0">
                <a:solidFill>
                  <a:srgbClr val="0000FF"/>
                </a:solidFill>
                <a:latin typeface="Arial" panose="020B0604020202020204" pitchFamily="34" charset="0"/>
                <a:ea typeface="宋体" panose="02010600030101010101" pitchFamily="2" charset="-122"/>
              </a:rPr>
              <a:t>练习：</a:t>
            </a:r>
            <a:endParaRPr lang="zh-CN" altLang="en-US" sz="2800" dirty="0">
              <a:solidFill>
                <a:srgbClr val="0000FF"/>
              </a:solidFill>
              <a:latin typeface="Arial" panose="020B0604020202020204" pitchFamily="34" charset="0"/>
              <a:ea typeface="宋体" panose="02010600030101010101" pitchFamily="2" charset="-122"/>
            </a:endParaRPr>
          </a:p>
          <a:p>
            <a:pPr indent="0"/>
            <a:r>
              <a:rPr lang="en-US" altLang="zh-CN" dirty="0">
                <a:solidFill>
                  <a:srgbClr val="0000FF"/>
                </a:solidFill>
                <a:latin typeface="Arial" panose="020B0604020202020204" pitchFamily="34" charset="0"/>
              </a:rPr>
              <a:t>4.class A{int x;}</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class Program{</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public static void main(String[] args)</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int m = 10; int n = m; n = 20;</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System.out.println(m+“,”+n);      </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A p = new A();  p.x = 10;</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A p1 = new A();   p1.x = 20; p1 = p;</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System.out.println(p.x+“,”+p1.x);      </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a:t>
            </a:r>
            <a:r>
              <a:rPr lang="fr-FR" altLang="zh-CN" dirty="0">
                <a:solidFill>
                  <a:srgbClr val="0000FF"/>
                </a:solidFill>
                <a:latin typeface="Arial" panose="020B0604020202020204" pitchFamily="34" charset="0"/>
              </a:rPr>
              <a:t>A p2 = new A(); p2 = p; p2.x = 20; </a:t>
            </a:r>
            <a:endParaRPr lang="fr-FR"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a:t>
            </a:r>
            <a:r>
              <a:rPr lang="en-US" altLang="zh-CN" dirty="0">
                <a:solidFill>
                  <a:srgbClr val="0000FF"/>
                </a:solidFill>
                <a:latin typeface="Arial" panose="020B0604020202020204" pitchFamily="34" charset="0"/>
                <a:sym typeface="黑体" panose="02010609060101010101" pitchFamily="49" charset="-122"/>
              </a:rPr>
              <a:t>System.out.println(p.x+“,”+p2.x); </a:t>
            </a:r>
            <a:r>
              <a:rPr lang="en-US" altLang="zh-CN" dirty="0">
                <a:solidFill>
                  <a:srgbClr val="0000FF"/>
                </a:solidFill>
                <a:latin typeface="Arial" panose="020B0604020202020204" pitchFamily="34" charset="0"/>
              </a:rPr>
              <a:t>     } </a:t>
            </a:r>
            <a:endParaRPr lang="en-US" altLang="zh-CN" dirty="0">
              <a:solidFill>
                <a:srgbClr val="0000FF"/>
              </a:solidFill>
              <a:latin typeface="Arial" panose="020B0604020202020204" pitchFamily="34" charset="0"/>
            </a:endParaRPr>
          </a:p>
          <a:p>
            <a:pPr indent="0"/>
            <a:r>
              <a:rPr lang="zh-CN" altLang="en-US" dirty="0">
                <a:solidFill>
                  <a:srgbClr val="0000FF"/>
                </a:solidFill>
                <a:latin typeface="Arial" panose="020B0604020202020204" pitchFamily="34" charset="0"/>
                <a:ea typeface="宋体" panose="02010600030101010101" pitchFamily="2" charset="-122"/>
              </a:rPr>
              <a:t>程序的输出结果为：</a:t>
            </a:r>
            <a:r>
              <a:rPr lang="en-US" altLang="zh-CN" dirty="0">
                <a:solidFill>
                  <a:srgbClr val="0000FF"/>
                </a:solidFill>
                <a:latin typeface="Arial" panose="020B0604020202020204" pitchFamily="34" charset="0"/>
              </a:rPr>
              <a:t>_____________</a:t>
            </a:r>
            <a:endParaRPr lang="en-US" altLang="zh-CN" dirty="0">
              <a:solidFill>
                <a:srgbClr val="0000FF"/>
              </a:solidFill>
              <a:latin typeface="Arial" panose="020B0604020202020204" pitchFamily="34" charset="0"/>
            </a:endParaRPr>
          </a:p>
        </p:txBody>
      </p:sp>
      <p:sp>
        <p:nvSpPr>
          <p:cNvPr id="7" name="矩形 6"/>
          <p:cNvSpPr/>
          <p:nvPr/>
        </p:nvSpPr>
        <p:spPr>
          <a:xfrm>
            <a:off x="4292600" y="714375"/>
            <a:ext cx="28971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zh-CN" sz="1800">
                <a:latin typeface="Arial" panose="020B0604020202020204" pitchFamily="34" charset="0"/>
                <a:ea typeface="黑体" panose="02010609060101010101" pitchFamily="49" charset="-122"/>
              </a:rPr>
              <a:t>10,20   10,10  20,20</a:t>
            </a:r>
            <a:endParaRPr lang="zh-CN"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矩形 1"/>
          <p:cNvSpPr/>
          <p:nvPr/>
        </p:nvSpPr>
        <p:spPr>
          <a:xfrm>
            <a:off x="611188" y="404813"/>
            <a:ext cx="7561262" cy="5638800"/>
          </a:xfrm>
          <a:prstGeom prst="rect">
            <a:avLst/>
          </a:prstGeom>
          <a:noFill/>
          <a:ln w="9525">
            <a:noFill/>
          </a:ln>
        </p:spPr>
        <p:txBody>
          <a:bodyPr anchor="t">
            <a:spAutoFit/>
          </a:bodyPr>
          <a:p>
            <a:pPr indent="0"/>
            <a:r>
              <a:rPr lang="zh-CN" altLang="en-US" sz="2800" dirty="0">
                <a:solidFill>
                  <a:srgbClr val="0000FF"/>
                </a:solidFill>
                <a:latin typeface="Arial" panose="020B0604020202020204" pitchFamily="34" charset="0"/>
                <a:ea typeface="宋体" panose="02010600030101010101" pitchFamily="2" charset="-122"/>
              </a:rPr>
              <a:t>练习：</a:t>
            </a:r>
            <a:endParaRPr lang="zh-CN" altLang="en-US" sz="2800" dirty="0">
              <a:solidFill>
                <a:srgbClr val="0000FF"/>
              </a:solidFill>
              <a:latin typeface="Arial" panose="020B0604020202020204" pitchFamily="34" charset="0"/>
              <a:ea typeface="宋体" panose="02010600030101010101" pitchFamily="2" charset="-122"/>
            </a:endParaRPr>
          </a:p>
          <a:p>
            <a:pPr indent="0"/>
            <a:r>
              <a:rPr lang="en-US" altLang="zh-CN" dirty="0">
                <a:solidFill>
                  <a:srgbClr val="0000FF"/>
                </a:solidFill>
                <a:latin typeface="Arial" panose="020B0604020202020204" pitchFamily="34" charset="0"/>
              </a:rPr>
              <a:t>5.class A{int x = 1;}</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class Program{</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public static void main(String[] args)</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A a1,a2 = new A();     </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a1.x = a2.x;                </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a2.x = 2;      </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System.out.println(a1.x+”,”+a2.x);               </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   } </a:t>
            </a:r>
            <a:endParaRPr lang="en-US" altLang="zh-CN" dirty="0">
              <a:solidFill>
                <a:srgbClr val="0000FF"/>
              </a:solidFill>
              <a:latin typeface="Arial" panose="020B0604020202020204" pitchFamily="34" charset="0"/>
            </a:endParaRPr>
          </a:p>
          <a:p>
            <a:pPr indent="0"/>
            <a:r>
              <a:rPr lang="zh-CN" altLang="en-US" dirty="0">
                <a:solidFill>
                  <a:srgbClr val="0000FF"/>
                </a:solidFill>
                <a:latin typeface="Arial" panose="020B0604020202020204" pitchFamily="34" charset="0"/>
                <a:ea typeface="宋体" panose="02010600030101010101" pitchFamily="2" charset="-122"/>
              </a:rPr>
              <a:t>程序的输出结果为：</a:t>
            </a:r>
            <a:endParaRPr lang="zh-CN" altLang="en-US" dirty="0">
              <a:solidFill>
                <a:srgbClr val="0000FF"/>
              </a:solidFill>
              <a:latin typeface="Arial" panose="020B0604020202020204" pitchFamily="34" charset="0"/>
              <a:ea typeface="宋体" panose="02010600030101010101" pitchFamily="2" charset="-122"/>
            </a:endParaRPr>
          </a:p>
          <a:p>
            <a:pPr indent="0"/>
            <a:r>
              <a:rPr lang="en-US" altLang="zh-CN" dirty="0">
                <a:solidFill>
                  <a:srgbClr val="0000FF"/>
                </a:solidFill>
                <a:latin typeface="Arial" panose="020B0604020202020204" pitchFamily="34" charset="0"/>
              </a:rPr>
              <a:t>A) 1,2</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B) 2,1</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C) 1,1</a:t>
            </a:r>
            <a:endParaRPr lang="en-US" altLang="zh-CN" dirty="0">
              <a:solidFill>
                <a:srgbClr val="0000FF"/>
              </a:solidFill>
              <a:latin typeface="Arial" panose="020B0604020202020204" pitchFamily="34" charset="0"/>
            </a:endParaRPr>
          </a:p>
          <a:p>
            <a:pPr indent="0"/>
            <a:r>
              <a:rPr lang="en-US" altLang="zh-CN" dirty="0">
                <a:solidFill>
                  <a:srgbClr val="0000FF"/>
                </a:solidFill>
                <a:latin typeface="Arial" panose="020B0604020202020204" pitchFamily="34" charset="0"/>
              </a:rPr>
              <a:t>D) </a:t>
            </a:r>
            <a:r>
              <a:rPr lang="zh-CN" altLang="en-US" dirty="0">
                <a:solidFill>
                  <a:srgbClr val="0000FF"/>
                </a:solidFill>
                <a:latin typeface="Arial" panose="020B0604020202020204" pitchFamily="34" charset="0"/>
                <a:ea typeface="宋体" panose="02010600030101010101" pitchFamily="2" charset="-122"/>
              </a:rPr>
              <a:t>程序有错误</a:t>
            </a:r>
            <a:endParaRPr lang="zh-CN" altLang="en-US" dirty="0">
              <a:solidFill>
                <a:srgbClr val="0000FF"/>
              </a:solidFill>
              <a:latin typeface="Arial" panose="020B0604020202020204" pitchFamily="34" charset="0"/>
              <a:ea typeface="宋体" panose="02010600030101010101" pitchFamily="2" charset="-122"/>
            </a:endParaRPr>
          </a:p>
        </p:txBody>
      </p:sp>
      <p:sp>
        <p:nvSpPr>
          <p:cNvPr id="7" name="矩形 6"/>
          <p:cNvSpPr/>
          <p:nvPr/>
        </p:nvSpPr>
        <p:spPr>
          <a:xfrm>
            <a:off x="6491288" y="2032000"/>
            <a:ext cx="936625"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zh-CN" sz="1800">
                <a:latin typeface="Arial" panose="020B0604020202020204" pitchFamily="34" charset="0"/>
                <a:ea typeface="黑体" panose="02010609060101010101" pitchFamily="49" charset="-122"/>
              </a:rPr>
              <a:t>D</a:t>
            </a:r>
            <a:endParaRPr lang="en-US" altLang="zh-CN"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矩形 1"/>
          <p:cNvSpPr/>
          <p:nvPr/>
        </p:nvSpPr>
        <p:spPr>
          <a:xfrm>
            <a:off x="611188" y="404813"/>
            <a:ext cx="7561262" cy="4175125"/>
          </a:xfrm>
          <a:prstGeom prst="rect">
            <a:avLst/>
          </a:prstGeom>
          <a:noFill/>
          <a:ln w="9525">
            <a:noFill/>
          </a:ln>
        </p:spPr>
        <p:txBody>
          <a:bodyPr anchor="t">
            <a:spAutoFit/>
          </a:bodyPr>
          <a:p>
            <a:pPr indent="0"/>
            <a:r>
              <a:rPr lang="zh-CN" altLang="en-US" sz="2800" dirty="0">
                <a:latin typeface="Arial" panose="020B0604020202020204" pitchFamily="34" charset="0"/>
                <a:ea typeface="宋体" panose="02010600030101010101" pitchFamily="2" charset="-122"/>
              </a:rPr>
              <a:t>练习</a:t>
            </a:r>
            <a:r>
              <a:rPr lang="en-US" altLang="zh-CN" sz="2800" dirty="0">
                <a:latin typeface="Arial" panose="020B0604020202020204" pitchFamily="34" charset="0"/>
              </a:rPr>
              <a:t>4.3</a:t>
            </a:r>
            <a:r>
              <a:rPr lang="zh-CN" altLang="en-US" sz="2800" dirty="0">
                <a:latin typeface="Arial" panose="020B0604020202020204" pitchFamily="34"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a:p>
            <a:pPr indent="0"/>
            <a:r>
              <a:rPr lang="en-US" altLang="zh-CN" dirty="0">
                <a:latin typeface="Arial" panose="020B0604020202020204" pitchFamily="34" charset="0"/>
              </a:rPr>
              <a:t>1.</a:t>
            </a:r>
            <a:r>
              <a:rPr lang="zh-CN" altLang="en-US" dirty="0">
                <a:latin typeface="Arial" panose="020B0604020202020204" pitchFamily="34" charset="0"/>
                <a:ea typeface="宋体" panose="02010600030101010101" pitchFamily="2" charset="-122"/>
              </a:rPr>
              <a:t>编写程序，创建两个</a:t>
            </a:r>
            <a:r>
              <a:rPr lang="en-US" altLang="zh-CN" dirty="0">
                <a:latin typeface="Arial" panose="020B0604020202020204" pitchFamily="34" charset="0"/>
              </a:rPr>
              <a:t>Vehicle</a:t>
            </a:r>
            <a:r>
              <a:rPr lang="zh-CN" altLang="en-US" dirty="0">
                <a:latin typeface="Arial" panose="020B0604020202020204" pitchFamily="34" charset="0"/>
                <a:ea typeface="宋体" panose="02010600030101010101" pitchFamily="2" charset="-122"/>
              </a:rPr>
              <a:t>对象，输出它们的速度和功率，然后用两种不同的方法交换这两个</a:t>
            </a:r>
            <a:r>
              <a:rPr lang="en-US" altLang="zh-CN" dirty="0">
                <a:latin typeface="Arial" panose="020B0604020202020204" pitchFamily="34" charset="0"/>
              </a:rPr>
              <a:t>Vehicle</a:t>
            </a:r>
            <a:r>
              <a:rPr lang="zh-CN" altLang="en-US" dirty="0">
                <a:latin typeface="Arial" panose="020B0604020202020204" pitchFamily="34" charset="0"/>
                <a:ea typeface="宋体" panose="02010600030101010101" pitchFamily="2" charset="-122"/>
              </a:rPr>
              <a:t>对象，可以借助中间局部变量。</a:t>
            </a:r>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r>
              <a:rPr lang="en-US" altLang="zh-CN" dirty="0">
                <a:latin typeface="Arial" panose="020B0604020202020204" pitchFamily="34" charset="0"/>
              </a:rPr>
              <a:t>2.</a:t>
            </a:r>
            <a:r>
              <a:rPr lang="zh-CN" altLang="en-US" dirty="0">
                <a:latin typeface="Arial" panose="020B0604020202020204" pitchFamily="34" charset="0"/>
                <a:ea typeface="宋体" panose="02010600030101010101" pitchFamily="2" charset="-122"/>
              </a:rPr>
              <a:t>实现复数类</a:t>
            </a:r>
            <a:r>
              <a:rPr lang="en-US" altLang="zh-CN" dirty="0">
                <a:latin typeface="Arial" panose="020B0604020202020204" pitchFamily="34" charset="0"/>
              </a:rPr>
              <a:t>(Complex)</a:t>
            </a:r>
            <a:r>
              <a:rPr lang="zh-CN" altLang="en-US" dirty="0">
                <a:latin typeface="Arial" panose="020B0604020202020204" pitchFamily="34" charset="0"/>
                <a:ea typeface="宋体" panose="02010600030101010101" pitchFamily="2" charset="-122"/>
              </a:rPr>
              <a:t>，实现复数的加、乘、模运算</a:t>
            </a:r>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49154" name="文本框 16"/>
          <p:cNvSpPr txBox="1"/>
          <p:nvPr/>
        </p:nvSpPr>
        <p:spPr>
          <a:xfrm>
            <a:off x="5484813" y="7938"/>
            <a:ext cx="3678237" cy="3444875"/>
          </a:xfrm>
          <a:prstGeom prst="rect">
            <a:avLst/>
          </a:prstGeom>
          <a:noFill/>
          <a:ln w="95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180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7"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8"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1"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3"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14"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sp>
        <p:nvSpPr>
          <p:cNvPr id="15"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cxnSp>
        <p:nvCxnSpPr>
          <p:cNvPr id="16"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50192"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solidFill>
                  <a:srgbClr val="FF0000"/>
                </a:solidFill>
                <a:latin typeface="Times New Roman" panose="02020603050405020304" pitchFamily="18" charset="0"/>
              </a:rPr>
              <a:t>Complex c1 = new Complex();</a:t>
            </a:r>
            <a:endParaRPr lang="en-US" altLang="en-US" sz="2000">
              <a:solidFill>
                <a:srgbClr val="FF0000"/>
              </a:solidFill>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10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ppt_x</p:attrName>
                                        </p:attrNameLst>
                                      </p:cBhvr>
                                      <p:tavLst>
                                        <p:tav tm="0">
                                          <p:val>
                                            <p:strVal val="#ppt_x"/>
                                          </p:val>
                                        </p:tav>
                                        <p:tav tm="100000">
                                          <p:val>
                                            <p:strVal val="#ppt_x"/>
                                          </p:val>
                                        </p:tav>
                                      </p:tavLst>
                                    </p:anim>
                                    <p:anim calcmode="lin" valueType="num">
                                      <p:cBhvr>
                                        <p:cTn id="20" dur="500" fill="hold"/>
                                        <p:tgtEl>
                                          <p:spTgt spid="16"/>
                                        </p:tgtEl>
                                        <p:attrNameLst>
                                          <p:attrName>ppt_y</p:attrName>
                                        </p:attrNameLst>
                                      </p:cBhvr>
                                      <p:tavLst>
                                        <p:tav tm="0">
                                          <p:val>
                                            <p:strVal val="#ppt_y-#ppt_h/2"/>
                                          </p:val>
                                        </p:tav>
                                        <p:tav tm="100000">
                                          <p:val>
                                            <p:strVal val="#ppt_y"/>
                                          </p:val>
                                        </p:tav>
                                      </p:tavLst>
                                    </p:anim>
                                    <p:anim calcmode="lin" valueType="num">
                                      <p:cBhvr>
                                        <p:cTn id="21" dur="500" fill="hold"/>
                                        <p:tgtEl>
                                          <p:spTgt spid="16"/>
                                        </p:tgtEl>
                                        <p:attrNameLst>
                                          <p:attrName>ppt_w</p:attrName>
                                        </p:attrNameLst>
                                      </p:cBhvr>
                                      <p:tavLst>
                                        <p:tav tm="0">
                                          <p:val>
                                            <p:strVal val="#ppt_w"/>
                                          </p:val>
                                        </p:tav>
                                        <p:tav tm="100000">
                                          <p:val>
                                            <p:strVal val="#ppt_w"/>
                                          </p:val>
                                        </p:tav>
                                      </p:tavLst>
                                    </p:anim>
                                    <p:anim calcmode="lin" valueType="num">
                                      <p:cBhvr>
                                        <p:cTn id="22" dur="500" fill="hold"/>
                                        <p:tgtEl>
                                          <p:spTgt spid="16"/>
                                        </p:tgtEl>
                                        <p:attrNameLst>
                                          <p:attrName>ppt_h</p:attrName>
                                        </p:attrNameLst>
                                      </p:cBhvr>
                                      <p:tavLst>
                                        <p:tav tm="0">
                                          <p:val>
                                            <p:fltVal val="0.00000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4" grpId="1" animBg="1"/>
      <p:bldP spid="6" grpId="0" animBg="1"/>
      <p:bldP spid="9" grpId="0" animBg="1"/>
      <p:bldP spid="12" grpId="0" animBg="1"/>
      <p:bldP spid="10" grpId="0" animBg="1"/>
      <p:bldP spid="7" grpId="0"/>
      <p:bldP spid="8" grpId="0"/>
      <p:bldP spid="11" grpId="0"/>
      <p:bldP spid="13" grpId="0"/>
      <p:bldP spid="15"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5362"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5363" name="Rectangle 2"/>
          <p:cNvSpPr>
            <a:spLocks noGrp="1"/>
          </p:cNvSpPr>
          <p:nvPr>
            <p:ph type="subTitle" idx="1"/>
          </p:nvPr>
        </p:nvSpPr>
        <p:spPr>
          <a:xfrm>
            <a:off x="533400" y="228600"/>
            <a:ext cx="39624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§4.1    </a:t>
            </a:r>
            <a:r>
              <a:rPr lang="zh-CN" altLang="en-US" sz="2800" b="1" kern="1200" dirty="0">
                <a:latin typeface="Arial" panose="020B0604020202020204" pitchFamily="34" charset="0"/>
                <a:ea typeface="方正书宋简体" charset="-122"/>
                <a:cs typeface="+mn-cs"/>
                <a:sym typeface="Arial" panose="020B0604020202020204" pitchFamily="34" charset="0"/>
              </a:rPr>
              <a:t>从抽象到类</a:t>
            </a:r>
            <a:r>
              <a:rPr lang="zh-CN" altLang="en-US" sz="2800" b="1" kern="1200" dirty="0">
                <a:latin typeface="Arial" panose="020B0604020202020204" pitchFamily="34" charset="0"/>
                <a:ea typeface="+mn-ea"/>
                <a:cs typeface="+mn-cs"/>
                <a:sym typeface="Arial" panose="020B0604020202020204" pitchFamily="34" charset="0"/>
              </a:rPr>
              <a:t> </a:t>
            </a:r>
            <a:endParaRPr lang="zh-CN" altLang="en-US" sz="2800" b="1" kern="1200" dirty="0">
              <a:latin typeface="Arial" panose="020B0604020202020204" pitchFamily="34" charset="0"/>
              <a:ea typeface="+mn-ea"/>
              <a:cs typeface="+mn-cs"/>
              <a:sym typeface="Arial" panose="020B0604020202020204" pitchFamily="34" charset="0"/>
            </a:endParaRPr>
          </a:p>
        </p:txBody>
      </p:sp>
      <p:sp>
        <p:nvSpPr>
          <p:cNvPr id="15364" name="Text Box 3"/>
          <p:cNvSpPr txBox="1"/>
          <p:nvPr/>
        </p:nvSpPr>
        <p:spPr>
          <a:xfrm>
            <a:off x="381000" y="1219200"/>
            <a:ext cx="8458200" cy="1158875"/>
          </a:xfrm>
          <a:prstGeom prst="rect">
            <a:avLst/>
          </a:prstGeom>
          <a:noFill/>
          <a:ln w="9525">
            <a:noFill/>
          </a:ln>
        </p:spPr>
        <p:txBody>
          <a:bodyPr anchor="t">
            <a:spAutoFit/>
          </a:bodyPr>
          <a:p>
            <a:pPr indent="0" algn="just">
              <a:spcBef>
                <a:spcPct val="50000"/>
              </a:spcBef>
            </a:pPr>
            <a:r>
              <a:rPr lang="zh-CN" altLang="en-US" sz="2800" b="1" dirty="0">
                <a:latin typeface="Times New Roman" panose="02020603050405020304" pitchFamily="18" charset="0"/>
                <a:ea typeface="方正书宋简体" charset="-122"/>
              </a:rPr>
              <a:t>    </a:t>
            </a:r>
            <a:r>
              <a:rPr lang="zh-CN" altLang="en-US" sz="2000" b="1" dirty="0">
                <a:latin typeface="Times New Roman" panose="02020603050405020304" pitchFamily="18" charset="0"/>
                <a:ea typeface="方正书宋简体" charset="-122"/>
              </a:rPr>
              <a:t>抽象的关键是抓住事物的两个方面：属性和功能。</a:t>
            </a:r>
            <a:endParaRPr lang="zh-CN" altLang="en-US" sz="2000" b="1" dirty="0">
              <a:latin typeface="Times New Roman" panose="02020603050405020304" pitchFamily="18" charset="0"/>
              <a:ea typeface="方正书宋简体" charset="-122"/>
            </a:endParaRPr>
          </a:p>
          <a:p>
            <a:pPr indent="0" algn="just">
              <a:spcBef>
                <a:spcPct val="50000"/>
              </a:spcBef>
            </a:pPr>
            <a:r>
              <a:rPr lang="zh-CN" altLang="en-US" sz="2000" b="1" dirty="0">
                <a:latin typeface="Times New Roman" panose="02020603050405020304" pitchFamily="18" charset="0"/>
                <a:ea typeface="方正书宋简体" charset="-122"/>
              </a:rPr>
              <a:t>     抽象的目的是从具体的实例中抽取共有属性和功能形成一种数据类型。 </a:t>
            </a:r>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1203"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1206"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1207"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1210"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1212"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14"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51214"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cxnSp>
        <p:nvCxnSpPr>
          <p:cNvPr id="51215"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51216"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solidFill>
                  <a:srgbClr val="FF0000"/>
                </a:solidFill>
                <a:latin typeface="Times New Roman" panose="02020603050405020304" pitchFamily="18" charset="0"/>
              </a:rPr>
              <a:t>c1.real = 10;</a:t>
            </a:r>
            <a:endParaRPr lang="en-US" altLang="en-US" sz="2000">
              <a:solidFill>
                <a:srgbClr val="FF0000"/>
              </a:solidFill>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4"/>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2227"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2230"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2231"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2234"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2236"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2237"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15"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52239"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52240"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solidFill>
                  <a:srgbClr val="FF0000"/>
                </a:solidFill>
                <a:latin typeface="Times New Roman" panose="02020603050405020304" pitchFamily="18" charset="0"/>
              </a:rPr>
              <a:t>c1.img = 20;</a:t>
            </a:r>
            <a:endParaRPr lang="en-US" altLang="en-US" sz="2000">
              <a:solidFill>
                <a:srgbClr val="FF0000"/>
              </a:solidFill>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5"/>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3251"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3254"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3255"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3258"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3260"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3261"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53262"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53263"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53264"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solidFill>
                  <a:srgbClr val="FF0000"/>
                </a:solidFill>
                <a:latin typeface="Times New Roman" panose="02020603050405020304" pitchFamily="18" charset="0"/>
              </a:rPr>
              <a:t>Complex c2 = new Complex();</a:t>
            </a:r>
            <a:endParaRPr lang="en-US" altLang="en-US" sz="2000">
              <a:solidFill>
                <a:srgbClr val="FF0000"/>
              </a:solidFill>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8"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1"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22"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5"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7"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28"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solidFill>
                  <a:srgbClr val="FF0000"/>
                </a:solidFill>
                <a:latin typeface="Times New Roman" panose="02020603050405020304" pitchFamily="18" charset="0"/>
              </a:rPr>
              <a:t>0</a:t>
            </a:r>
            <a:endParaRPr lang="en-US" altLang="zh-CN" sz="1200">
              <a:solidFill>
                <a:srgbClr val="FF0000"/>
              </a:solidFill>
              <a:latin typeface="Times New Roman" panose="02020603050405020304" pitchFamily="18" charset="0"/>
            </a:endParaRPr>
          </a:p>
        </p:txBody>
      </p:sp>
      <p:sp>
        <p:nvSpPr>
          <p:cNvPr id="29"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a:solidFill>
                  <a:srgbClr val="FF0000"/>
                </a:solidFill>
                <a:latin typeface="Times New Roman" panose="02020603050405020304" pitchFamily="18" charset="0"/>
              </a:rPr>
              <a:t>0</a:t>
            </a:r>
            <a:endParaRPr lang="en-US" altLang="zh-CN" sz="1200">
              <a:solidFill>
                <a:srgbClr val="FF0000"/>
              </a:solidFill>
              <a:latin typeface="Times New Roman" panose="02020603050405020304" pitchFamily="18" charset="0"/>
            </a:endParaRPr>
          </a:p>
        </p:txBody>
      </p:sp>
      <p:cxnSp>
        <p:nvCxnSpPr>
          <p:cNvPr id="30"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checkerboard(across)">
                                      <p:cBhvr>
                                        <p:cTn id="15" dur="500"/>
                                        <p:tgtEl>
                                          <p:spTgt spid="19"/>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checkerboard(across)">
                                      <p:cBhvr>
                                        <p:cTn id="18" dur="500"/>
                                        <p:tgtEl>
                                          <p:spTgt spid="2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checkerboard(across)">
                                      <p:cBhvr>
                                        <p:cTn id="21" dur="500"/>
                                        <p:tgtEl>
                                          <p:spTgt spid="21"/>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checkerboard(across)">
                                      <p:cBhvr>
                                        <p:cTn id="24" dur="500"/>
                                        <p:tgtEl>
                                          <p:spTgt spid="22"/>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checkerboard(across)">
                                      <p:cBhvr>
                                        <p:cTn id="27" dur="500"/>
                                        <p:tgtEl>
                                          <p:spTgt spid="23"/>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checkerboard(across)">
                                      <p:cBhvr>
                                        <p:cTn id="30" dur="500"/>
                                        <p:tgtEl>
                                          <p:spTgt spid="24"/>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checkerboard(across)">
                                      <p:cBhvr>
                                        <p:cTn id="33" dur="500"/>
                                        <p:tgtEl>
                                          <p:spTgt spid="25"/>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checkerboard(across)">
                                      <p:cBhvr>
                                        <p:cTn id="36" dur="500"/>
                                        <p:tgtEl>
                                          <p:spTgt spid="26"/>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checkerboard(across)">
                                      <p:cBhvr>
                                        <p:cTn id="39" dur="500"/>
                                        <p:tgtEl>
                                          <p:spTgt spid="27"/>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checkerboard(across)">
                                      <p:cBhvr>
                                        <p:cTn id="42" dur="500"/>
                                        <p:tgtEl>
                                          <p:spTgt spid="28"/>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checkerboard(across)">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 fill="hold" nodeType="click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ppt_x</p:attrName>
                                        </p:attrNameLst>
                                      </p:cBhvr>
                                      <p:tavLst>
                                        <p:tav tm="0">
                                          <p:val>
                                            <p:strVal val="#ppt_x"/>
                                          </p:val>
                                        </p:tav>
                                        <p:tav tm="100000">
                                          <p:val>
                                            <p:strVal val="#ppt_x"/>
                                          </p:val>
                                        </p:tav>
                                      </p:tavLst>
                                    </p:anim>
                                    <p:anim calcmode="lin" valueType="num">
                                      <p:cBhvr>
                                        <p:cTn id="51" dur="500" fill="hold"/>
                                        <p:tgtEl>
                                          <p:spTgt spid="30"/>
                                        </p:tgtEl>
                                        <p:attrNameLst>
                                          <p:attrName>ppt_y</p:attrName>
                                        </p:attrNameLst>
                                      </p:cBhvr>
                                      <p:tavLst>
                                        <p:tav tm="0">
                                          <p:val>
                                            <p:strVal val="#ppt_y-#ppt_h/2"/>
                                          </p:val>
                                        </p:tav>
                                        <p:tav tm="100000">
                                          <p:val>
                                            <p:strVal val="#ppt_y"/>
                                          </p:val>
                                        </p:tav>
                                      </p:tavLst>
                                    </p:anim>
                                    <p:anim calcmode="lin" valueType="num">
                                      <p:cBhvr>
                                        <p:cTn id="52" dur="500" fill="hold"/>
                                        <p:tgtEl>
                                          <p:spTgt spid="30"/>
                                        </p:tgtEl>
                                        <p:attrNameLst>
                                          <p:attrName>ppt_w</p:attrName>
                                        </p:attrNameLst>
                                      </p:cBhvr>
                                      <p:tavLst>
                                        <p:tav tm="0">
                                          <p:val>
                                            <p:strVal val="#ppt_w"/>
                                          </p:val>
                                        </p:tav>
                                        <p:tav tm="100000">
                                          <p:val>
                                            <p:strVal val="#ppt_w"/>
                                          </p:val>
                                        </p:tav>
                                      </p:tavLst>
                                    </p:anim>
                                    <p:anim calcmode="lin" valueType="num">
                                      <p:cBhvr>
                                        <p:cTn id="53" dur="500" fill="hold"/>
                                        <p:tgtEl>
                                          <p:spTgt spid="3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animBg="1"/>
      <p:bldP spid="19" grpId="0" animBg="1"/>
      <p:bldP spid="20" grpId="0" animBg="1"/>
      <p:bldP spid="21" grpId="0"/>
      <p:bldP spid="22" grpId="0"/>
      <p:bldP spid="23" grpId="0" animBg="1"/>
      <p:bldP spid="24" grpId="0" animBg="1"/>
      <p:bldP spid="25" grpId="0"/>
      <p:bldP spid="26" grpId="0" animBg="1"/>
      <p:bldP spid="27" grpId="0"/>
      <p:bldP spid="28" grpId="0"/>
      <p:bldP spid="2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4275"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4278"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4279"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4282"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4284"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4285"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54286"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54287"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54288"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solidFill>
                  <a:srgbClr val="FF0000"/>
                </a:solidFill>
                <a:latin typeface="Times New Roman" panose="02020603050405020304" pitchFamily="18" charset="0"/>
              </a:rPr>
              <a:t>c2.real = 30;</a:t>
            </a:r>
            <a:endParaRPr lang="en-US" altLang="en-US" sz="2000">
              <a:solidFill>
                <a:srgbClr val="FF0000"/>
              </a:solidFill>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4290"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4293"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4294"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4297"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4299"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28"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54301"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cxnSp>
        <p:nvCxnSpPr>
          <p:cNvPr id="54302"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8"/>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5299"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5302"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5303"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5306"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5308"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5309"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55310"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55311"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55312"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solidFill>
                  <a:schemeClr val="accent2"/>
                </a:solidFill>
                <a:latin typeface="Times New Roman" panose="02020603050405020304" pitchFamily="18" charset="0"/>
              </a:rPr>
              <a:t>c2.img = 40;</a:t>
            </a:r>
            <a:endParaRPr lang="en-US" altLang="en-US" sz="2000">
              <a:solidFill>
                <a:schemeClr val="accent2"/>
              </a:solidFill>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5314"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5317"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5318"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5321"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5323"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5324"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29"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cxnSp>
        <p:nvCxnSpPr>
          <p:cNvPr id="55326"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9"/>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323"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326"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6327"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330"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332"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6333"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56334"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56335"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56336"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solidFill>
                  <a:srgbClr val="FF0000"/>
                </a:solidFill>
                <a:latin typeface="Times New Roman" panose="02020603050405020304" pitchFamily="18" charset="0"/>
              </a:rPr>
              <a:t>Complex t = new Complex();</a:t>
            </a:r>
            <a:endParaRPr lang="en-US" altLang="en-US" sz="2000">
              <a:solidFill>
                <a:srgbClr val="FF0000"/>
              </a:solidFill>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338"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341"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6342"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345"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347"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6348"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56349"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cxnSp>
        <p:nvCxnSpPr>
          <p:cNvPr id="56350"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grpSp>
        <p:nvGrpSpPr>
          <p:cNvPr id="45" name="组合 44"/>
          <p:cNvGrpSpPr/>
          <p:nvPr/>
        </p:nvGrpSpPr>
        <p:grpSpPr>
          <a:xfrm>
            <a:off x="327025" y="2803525"/>
            <a:ext cx="2308225" cy="2562225"/>
            <a:chOff x="516" y="4414"/>
            <a:chExt cx="3635" cy="4036"/>
          </a:xfrm>
        </p:grpSpPr>
        <p:sp>
          <p:nvSpPr>
            <p:cNvPr id="31" name="矩形 30"/>
            <p:cNvSpPr/>
            <p:nvPr/>
          </p:nvSpPr>
          <p:spPr>
            <a:xfrm>
              <a:off x="963" y="5038"/>
              <a:ext cx="1164" cy="47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353" name="文本框 31"/>
            <p:cNvSpPr txBox="1"/>
            <p:nvPr/>
          </p:nvSpPr>
          <p:spPr>
            <a:xfrm>
              <a:off x="1228" y="441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t</a:t>
              </a:r>
              <a:endParaRPr lang="en-US" altLang="zh-CN" sz="2000">
                <a:latin typeface="Times New Roman" panose="02020603050405020304" pitchFamily="18" charset="0"/>
              </a:endParaRPr>
            </a:p>
          </p:txBody>
        </p:sp>
        <p:sp>
          <p:nvSpPr>
            <p:cNvPr id="33" name="矩形 32"/>
            <p:cNvSpPr/>
            <p:nvPr/>
          </p:nvSpPr>
          <p:spPr>
            <a:xfrm>
              <a:off x="516" y="6484"/>
              <a:ext cx="2058" cy="196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4" name="矩形 33"/>
            <p:cNvSpPr/>
            <p:nvPr/>
          </p:nvSpPr>
          <p:spPr>
            <a:xfrm>
              <a:off x="516" y="6484"/>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356" name="文本框 34"/>
            <p:cNvSpPr txBox="1"/>
            <p:nvPr/>
          </p:nvSpPr>
          <p:spPr>
            <a:xfrm>
              <a:off x="2575"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6357" name="文本框 35"/>
            <p:cNvSpPr txBox="1"/>
            <p:nvPr/>
          </p:nvSpPr>
          <p:spPr>
            <a:xfrm>
              <a:off x="2575" y="6984"/>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37" name="矩形 36"/>
            <p:cNvSpPr/>
            <p:nvPr/>
          </p:nvSpPr>
          <p:spPr>
            <a:xfrm>
              <a:off x="516" y="6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8" name="矩形 37"/>
            <p:cNvSpPr/>
            <p:nvPr/>
          </p:nvSpPr>
          <p:spPr>
            <a:xfrm>
              <a:off x="516" y="74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360" name="文本框 38"/>
            <p:cNvSpPr txBox="1"/>
            <p:nvPr/>
          </p:nvSpPr>
          <p:spPr>
            <a:xfrm>
              <a:off x="2575" y="7518"/>
              <a:ext cx="1577" cy="432"/>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40" name="矩形 39"/>
            <p:cNvSpPr/>
            <p:nvPr/>
          </p:nvSpPr>
          <p:spPr>
            <a:xfrm>
              <a:off x="516" y="7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362" name="文本框 40"/>
            <p:cNvSpPr txBox="1"/>
            <p:nvPr/>
          </p:nvSpPr>
          <p:spPr>
            <a:xfrm>
              <a:off x="2575" y="8018"/>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6363" name="文本框 41"/>
            <p:cNvSpPr txBox="1"/>
            <p:nvPr/>
          </p:nvSpPr>
          <p:spPr>
            <a:xfrm>
              <a:off x="1228"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sp>
          <p:nvSpPr>
            <p:cNvPr id="56364" name="文本框 42"/>
            <p:cNvSpPr txBox="1"/>
            <p:nvPr/>
          </p:nvSpPr>
          <p:spPr>
            <a:xfrm>
              <a:off x="1228" y="7086"/>
              <a:ext cx="1182" cy="432"/>
            </a:xfrm>
            <a:prstGeom prst="rect">
              <a:avLst/>
            </a:prstGeom>
            <a:noFill/>
            <a:ln w="9525">
              <a:noFill/>
            </a:ln>
          </p:spPr>
          <p:txBody>
            <a:bodyPr wrap="square" anchor="t">
              <a:spAutoFit/>
            </a:bodyPr>
            <a:p>
              <a:pPr indent="0"/>
              <a:r>
                <a:rPr lang="en-US" altLang="zh-CN" sz="1200" b="1">
                  <a:latin typeface="Times New Roman" panose="02020603050405020304" pitchFamily="18" charset="0"/>
                </a:rPr>
                <a:t>0</a:t>
              </a:r>
              <a:endParaRPr lang="en-US" altLang="zh-CN" sz="1200" b="1">
                <a:latin typeface="Times New Roman" panose="02020603050405020304" pitchFamily="18" charset="0"/>
              </a:endParaRPr>
            </a:p>
          </p:txBody>
        </p:sp>
        <p:cxnSp>
          <p:nvCxnSpPr>
            <p:cNvPr id="56365" name="直接箭头连接符 43"/>
            <p:cNvCxnSpPr>
              <a:stCxn id="31" idx="2"/>
              <a:endCxn id="33" idx="0"/>
            </p:cNvCxnSpPr>
            <p:nvPr/>
          </p:nvCxnSpPr>
          <p:spPr>
            <a:xfrm>
              <a:off x="1545" y="5517"/>
              <a:ext cx="0" cy="967"/>
            </a:xfrm>
            <a:prstGeom prst="straightConnector1">
              <a:avLst/>
            </a:prstGeom>
            <a:ln w="9525" cap="flat" cmpd="sng">
              <a:solidFill>
                <a:schemeClr val="tx1"/>
              </a:solidFill>
              <a:prstDash val="solid"/>
              <a:round/>
              <a:headEnd type="none" w="med" len="me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000000"/>
                                          </p:val>
                                        </p:tav>
                                        <p:tav tm="100000">
                                          <p:val>
                                            <p:strVal val="#ppt_w"/>
                                          </p:val>
                                        </p:tav>
                                      </p:tavLst>
                                    </p:anim>
                                    <p:anim calcmode="lin" valueType="num">
                                      <p:cBhvr>
                                        <p:cTn id="8" dur="500" fill="hold"/>
                                        <p:tgtEl>
                                          <p:spTgt spid="45"/>
                                        </p:tgtEl>
                                        <p:attrNameLst>
                                          <p:attrName>ppt_h</p:attrName>
                                        </p:attrNameLst>
                                      </p:cBhvr>
                                      <p:tavLst>
                                        <p:tav tm="0">
                                          <p:val>
                                            <p:fltVal val="0.000000"/>
                                          </p:val>
                                        </p:tav>
                                        <p:tav tm="100000">
                                          <p:val>
                                            <p:strVal val="#ppt_h"/>
                                          </p:val>
                                        </p:tav>
                                      </p:tavLst>
                                    </p:anim>
                                    <p:anim calcmode="lin" valueType="num">
                                      <p:cBhvr>
                                        <p:cTn id="9" dur="500" fill="hold"/>
                                        <p:tgtEl>
                                          <p:spTgt spid="45"/>
                                        </p:tgtEl>
                                        <p:attrNameLst>
                                          <p:attrName>style.rotation</p:attrName>
                                        </p:attrNameLst>
                                      </p:cBhvr>
                                      <p:tavLst>
                                        <p:tav tm="0">
                                          <p:val>
                                            <p:fltVal val="360.000000"/>
                                          </p:val>
                                        </p:tav>
                                        <p:tav tm="100000">
                                          <p:val>
                                            <p:fltVal val="0.000000"/>
                                          </p:val>
                                        </p:tav>
                                      </p:tavLst>
                                    </p:anim>
                                    <p:animEffect transition="in" filter="fade">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7347"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7350"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7351"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7354"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7356"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7357"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57358"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57359"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57360"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solidFill>
                  <a:srgbClr val="FF0000"/>
                </a:solidFill>
                <a:latin typeface="Times New Roman" panose="02020603050405020304" pitchFamily="18" charset="0"/>
              </a:rPr>
              <a:t>Complex r = null;</a:t>
            </a:r>
            <a:endParaRPr lang="en-US" altLang="en-US" sz="2000">
              <a:solidFill>
                <a:srgbClr val="FF0000"/>
              </a:solidFill>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7362"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7365"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7366"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7369"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7371"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7372"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57373"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cxnSp>
        <p:nvCxnSpPr>
          <p:cNvPr id="57374"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grpSp>
        <p:nvGrpSpPr>
          <p:cNvPr id="57375" name="组合 44"/>
          <p:cNvGrpSpPr/>
          <p:nvPr/>
        </p:nvGrpSpPr>
        <p:grpSpPr>
          <a:xfrm>
            <a:off x="327025" y="2803525"/>
            <a:ext cx="2308225" cy="2562225"/>
            <a:chOff x="516" y="4414"/>
            <a:chExt cx="3635" cy="4036"/>
          </a:xfrm>
        </p:grpSpPr>
        <p:sp>
          <p:nvSpPr>
            <p:cNvPr id="31" name="矩形 30"/>
            <p:cNvSpPr/>
            <p:nvPr/>
          </p:nvSpPr>
          <p:spPr>
            <a:xfrm>
              <a:off x="963" y="5038"/>
              <a:ext cx="1164" cy="47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7377" name="文本框 31"/>
            <p:cNvSpPr txBox="1"/>
            <p:nvPr/>
          </p:nvSpPr>
          <p:spPr>
            <a:xfrm>
              <a:off x="1228" y="441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t</a:t>
              </a:r>
              <a:endParaRPr lang="en-US" altLang="zh-CN" sz="2000">
                <a:latin typeface="Times New Roman" panose="02020603050405020304" pitchFamily="18" charset="0"/>
              </a:endParaRPr>
            </a:p>
          </p:txBody>
        </p:sp>
        <p:sp>
          <p:nvSpPr>
            <p:cNvPr id="33" name="矩形 32"/>
            <p:cNvSpPr/>
            <p:nvPr/>
          </p:nvSpPr>
          <p:spPr>
            <a:xfrm>
              <a:off x="516" y="6484"/>
              <a:ext cx="2058" cy="196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4" name="矩形 33"/>
            <p:cNvSpPr/>
            <p:nvPr/>
          </p:nvSpPr>
          <p:spPr>
            <a:xfrm>
              <a:off x="516" y="6484"/>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7380" name="文本框 34"/>
            <p:cNvSpPr txBox="1"/>
            <p:nvPr/>
          </p:nvSpPr>
          <p:spPr>
            <a:xfrm>
              <a:off x="2575"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7381" name="文本框 35"/>
            <p:cNvSpPr txBox="1"/>
            <p:nvPr/>
          </p:nvSpPr>
          <p:spPr>
            <a:xfrm>
              <a:off x="2575" y="6984"/>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37" name="矩形 36"/>
            <p:cNvSpPr/>
            <p:nvPr/>
          </p:nvSpPr>
          <p:spPr>
            <a:xfrm>
              <a:off x="516" y="6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8" name="矩形 37"/>
            <p:cNvSpPr/>
            <p:nvPr/>
          </p:nvSpPr>
          <p:spPr>
            <a:xfrm>
              <a:off x="516" y="74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7384" name="文本框 38"/>
            <p:cNvSpPr txBox="1"/>
            <p:nvPr/>
          </p:nvSpPr>
          <p:spPr>
            <a:xfrm>
              <a:off x="2575" y="7518"/>
              <a:ext cx="1577" cy="432"/>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40" name="矩形 39"/>
            <p:cNvSpPr/>
            <p:nvPr/>
          </p:nvSpPr>
          <p:spPr>
            <a:xfrm>
              <a:off x="516" y="7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7386" name="文本框 40"/>
            <p:cNvSpPr txBox="1"/>
            <p:nvPr/>
          </p:nvSpPr>
          <p:spPr>
            <a:xfrm>
              <a:off x="2575" y="8018"/>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7387" name="文本框 41"/>
            <p:cNvSpPr txBox="1"/>
            <p:nvPr/>
          </p:nvSpPr>
          <p:spPr>
            <a:xfrm>
              <a:off x="1228"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sp>
          <p:nvSpPr>
            <p:cNvPr id="57388" name="文本框 42"/>
            <p:cNvSpPr txBox="1"/>
            <p:nvPr/>
          </p:nvSpPr>
          <p:spPr>
            <a:xfrm>
              <a:off x="1228" y="7086"/>
              <a:ext cx="1182" cy="432"/>
            </a:xfrm>
            <a:prstGeom prst="rect">
              <a:avLst/>
            </a:prstGeom>
            <a:noFill/>
            <a:ln w="9525">
              <a:noFill/>
            </a:ln>
          </p:spPr>
          <p:txBody>
            <a:bodyPr wrap="square" anchor="t">
              <a:spAutoFit/>
            </a:bodyPr>
            <a:p>
              <a:pPr indent="0"/>
              <a:r>
                <a:rPr lang="en-US" altLang="zh-CN" sz="1200" b="1">
                  <a:latin typeface="Times New Roman" panose="02020603050405020304" pitchFamily="18" charset="0"/>
                </a:rPr>
                <a:t>0</a:t>
              </a:r>
              <a:endParaRPr lang="en-US" altLang="zh-CN" sz="1200" b="1">
                <a:latin typeface="Times New Roman" panose="02020603050405020304" pitchFamily="18" charset="0"/>
              </a:endParaRPr>
            </a:p>
          </p:txBody>
        </p:sp>
        <p:cxnSp>
          <p:nvCxnSpPr>
            <p:cNvPr id="57389" name="直接箭头连接符 43"/>
            <p:cNvCxnSpPr>
              <a:stCxn id="31" idx="2"/>
              <a:endCxn id="33" idx="0"/>
            </p:cNvCxnSpPr>
            <p:nvPr/>
          </p:nvCxnSpPr>
          <p:spPr>
            <a:xfrm>
              <a:off x="1545" y="5517"/>
              <a:ext cx="0" cy="967"/>
            </a:xfrm>
            <a:prstGeom prst="straightConnector1">
              <a:avLst/>
            </a:prstGeom>
            <a:ln w="9525" cap="flat" cmpd="sng">
              <a:solidFill>
                <a:schemeClr val="tx1"/>
              </a:solidFill>
              <a:prstDash val="solid"/>
              <a:round/>
              <a:headEnd type="none" w="med" len="med"/>
              <a:tailEnd type="arrow" w="med" len="med"/>
            </a:ln>
          </p:spPr>
        </p:cxnSp>
      </p:grpSp>
      <p:sp>
        <p:nvSpPr>
          <p:cNvPr id="46" name="矩形 45"/>
          <p:cNvSpPr/>
          <p:nvPr/>
        </p:nvSpPr>
        <p:spPr>
          <a:xfrm>
            <a:off x="4327525" y="3198813"/>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47" name="文本框 46"/>
          <p:cNvSpPr txBox="1"/>
          <p:nvPr/>
        </p:nvSpPr>
        <p:spPr>
          <a:xfrm>
            <a:off x="4495800" y="2886075"/>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r</a:t>
            </a:r>
            <a:endParaRPr lang="en-US" altLang="zh-CN" sz="2000">
              <a:latin typeface="Times New Roman" panose="02020603050405020304" pitchFamily="18" charset="0"/>
            </a:endParaRPr>
          </a:p>
        </p:txBody>
      </p:sp>
      <p:cxnSp>
        <p:nvCxnSpPr>
          <p:cNvPr id="48" name="直接箭头连接符 47"/>
          <p:cNvCxnSpPr>
            <a:stCxn id="31" idx="2"/>
            <a:endCxn id="33" idx="0"/>
          </p:cNvCxnSpPr>
          <p:nvPr/>
        </p:nvCxnSpPr>
        <p:spPr>
          <a:xfrm>
            <a:off x="4635500" y="3503613"/>
            <a:ext cx="0" cy="614362"/>
          </a:xfrm>
          <a:prstGeom prst="straightConnector1">
            <a:avLst/>
          </a:prstGeom>
          <a:ln w="9525" cap="flat" cmpd="sng">
            <a:solidFill>
              <a:schemeClr val="tx1"/>
            </a:solidFill>
            <a:prstDash val="solid"/>
            <a:round/>
            <a:headEnd type="none" w="med" len="med"/>
            <a:tailEnd type="arrow" w="med" len="med"/>
          </a:ln>
        </p:spPr>
      </p:cxnSp>
      <p:sp>
        <p:nvSpPr>
          <p:cNvPr id="49" name="乘号 48"/>
          <p:cNvSpPr/>
          <p:nvPr/>
        </p:nvSpPr>
        <p:spPr>
          <a:xfrm>
            <a:off x="4505325" y="4125913"/>
            <a:ext cx="260350" cy="307975"/>
          </a:xfrm>
          <a:custGeom>
            <a:avLst/>
            <a:gdLst/>
            <a:ahLst/>
            <a:cxnLst>
              <a:cxn ang="10800000">
                <a:pos x="62377" y="74120"/>
              </a:cxn>
              <a:cxn ang="16200000">
                <a:pos x="197337" y="74120"/>
              </a:cxn>
              <a:cxn ang="0">
                <a:pos x="197337" y="234489"/>
              </a:cxn>
              <a:cxn ang="5400000">
                <a:pos x="62377" y="234489"/>
              </a:cxn>
            </a:cxnLst>
            <a:pathLst>
              <a:path w="259715" h="308610">
                <a:moveTo>
                  <a:pt x="39008" y="93786"/>
                </a:moveTo>
                <a:lnTo>
                  <a:pt x="85745" y="54454"/>
                </a:lnTo>
                <a:lnTo>
                  <a:pt x="129857" y="106870"/>
                </a:lnTo>
                <a:lnTo>
                  <a:pt x="173969" y="54454"/>
                </a:lnTo>
                <a:lnTo>
                  <a:pt x="220706" y="93786"/>
                </a:lnTo>
                <a:lnTo>
                  <a:pt x="169776" y="154305"/>
                </a:lnTo>
                <a:lnTo>
                  <a:pt x="220706" y="214823"/>
                </a:lnTo>
                <a:lnTo>
                  <a:pt x="173969" y="254155"/>
                </a:lnTo>
                <a:lnTo>
                  <a:pt x="129857" y="201739"/>
                </a:lnTo>
                <a:lnTo>
                  <a:pt x="85745" y="254155"/>
                </a:lnTo>
                <a:lnTo>
                  <a:pt x="39008" y="214823"/>
                </a:lnTo>
                <a:lnTo>
                  <a:pt x="89938" y="154305"/>
                </a:lnTo>
                <a:close/>
              </a:path>
            </a:pathLst>
          </a:custGeom>
          <a:solidFill>
            <a:srgbClr val="FF0000"/>
          </a:solidFill>
          <a:ln w="9525" cap="flat" cmpd="sng">
            <a:solidFill>
              <a:schemeClr val="tx1"/>
            </a:solidFill>
            <a:prstDash val="solid"/>
            <a:roun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in)">
                                      <p:cBhvr>
                                        <p:cTn id="7" dur="1000"/>
                                        <p:tgtEl>
                                          <p:spTgt spid="4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box(in)">
                                      <p:cBhvr>
                                        <p:cTn id="10" dur="10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p:cTn id="15" dur="500" fill="hold"/>
                                        <p:tgtEl>
                                          <p:spTgt spid="48"/>
                                        </p:tgtEl>
                                        <p:attrNameLst>
                                          <p:attrName>ppt_x</p:attrName>
                                        </p:attrNameLst>
                                      </p:cBhvr>
                                      <p:tavLst>
                                        <p:tav tm="0">
                                          <p:val>
                                            <p:strVal val="#ppt_x"/>
                                          </p:val>
                                        </p:tav>
                                        <p:tav tm="100000">
                                          <p:val>
                                            <p:strVal val="#ppt_x"/>
                                          </p:val>
                                        </p:tav>
                                      </p:tavLst>
                                    </p:anim>
                                    <p:anim calcmode="lin" valueType="num">
                                      <p:cBhvr>
                                        <p:cTn id="16" dur="500" fill="hold"/>
                                        <p:tgtEl>
                                          <p:spTgt spid="48"/>
                                        </p:tgtEl>
                                        <p:attrNameLst>
                                          <p:attrName>ppt_y</p:attrName>
                                        </p:attrNameLst>
                                      </p:cBhvr>
                                      <p:tavLst>
                                        <p:tav tm="0">
                                          <p:val>
                                            <p:strVal val="#ppt_y-#ppt_h/2"/>
                                          </p:val>
                                        </p:tav>
                                        <p:tav tm="100000">
                                          <p:val>
                                            <p:strVal val="#ppt_y"/>
                                          </p:val>
                                        </p:tav>
                                      </p:tavLst>
                                    </p:anim>
                                    <p:anim calcmode="lin" valueType="num">
                                      <p:cBhvr>
                                        <p:cTn id="17" dur="500" fill="hold"/>
                                        <p:tgtEl>
                                          <p:spTgt spid="48"/>
                                        </p:tgtEl>
                                        <p:attrNameLst>
                                          <p:attrName>ppt_w</p:attrName>
                                        </p:attrNameLst>
                                      </p:cBhvr>
                                      <p:tavLst>
                                        <p:tav tm="0">
                                          <p:val>
                                            <p:strVal val="#ppt_w"/>
                                          </p:val>
                                        </p:tav>
                                        <p:tav tm="100000">
                                          <p:val>
                                            <p:strVal val="#ppt_w"/>
                                          </p:val>
                                        </p:tav>
                                      </p:tavLst>
                                    </p:anim>
                                    <p:anim calcmode="lin" valueType="num">
                                      <p:cBhvr>
                                        <p:cTn id="18" dur="500" fill="hold"/>
                                        <p:tgtEl>
                                          <p:spTgt spid="48"/>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bldLvl="0" animBg="1"/>
      <p:bldP spid="49"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8371"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8374"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8375"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8378"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8380"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8381"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58382"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58383"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58384"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solidFill>
                  <a:srgbClr val="FF0000"/>
                </a:solidFill>
                <a:latin typeface="Times New Roman" panose="02020603050405020304" pitchFamily="18" charset="0"/>
              </a:rPr>
              <a:t>r = t.add(c1, c2);</a:t>
            </a:r>
            <a:endParaRPr lang="en-US" altLang="en-US" sz="2000">
              <a:solidFill>
                <a:srgbClr val="FF0000"/>
              </a:solidFill>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8386"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8389"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8390"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8393"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8395"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8396"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58397"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cxnSp>
        <p:nvCxnSpPr>
          <p:cNvPr id="58398"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sp>
        <p:nvSpPr>
          <p:cNvPr id="31" name="矩形 30"/>
          <p:cNvSpPr/>
          <p:nvPr/>
        </p:nvSpPr>
        <p:spPr>
          <a:xfrm>
            <a:off x="439738" y="3155950"/>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8400" name="文本框 31"/>
          <p:cNvSpPr txBox="1"/>
          <p:nvPr/>
        </p:nvSpPr>
        <p:spPr>
          <a:xfrm>
            <a:off x="608013" y="2759075"/>
            <a:ext cx="750887"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t</a:t>
            </a:r>
            <a:endParaRPr lang="en-US" altLang="zh-CN" sz="2000">
              <a:latin typeface="Times New Roman" panose="02020603050405020304" pitchFamily="18" charset="0"/>
            </a:endParaRPr>
          </a:p>
        </p:txBody>
      </p:sp>
      <p:sp>
        <p:nvSpPr>
          <p:cNvPr id="33" name="矩形 32"/>
          <p:cNvSpPr/>
          <p:nvPr/>
        </p:nvSpPr>
        <p:spPr>
          <a:xfrm>
            <a:off x="155575" y="4073525"/>
            <a:ext cx="1308100" cy="124936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4" name="矩形 33"/>
          <p:cNvSpPr/>
          <p:nvPr/>
        </p:nvSpPr>
        <p:spPr>
          <a:xfrm>
            <a:off x="155575" y="407352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8403" name="文本框 34"/>
          <p:cNvSpPr txBox="1"/>
          <p:nvPr/>
        </p:nvSpPr>
        <p:spPr>
          <a:xfrm>
            <a:off x="1463675" y="4117975"/>
            <a:ext cx="750888"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8404" name="文本框 35"/>
          <p:cNvSpPr txBox="1"/>
          <p:nvPr/>
        </p:nvSpPr>
        <p:spPr>
          <a:xfrm>
            <a:off x="1463675" y="439102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37" name="矩形 36"/>
          <p:cNvSpPr/>
          <p:nvPr/>
        </p:nvSpPr>
        <p:spPr>
          <a:xfrm>
            <a:off x="155575" y="437038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8" name="矩形 37"/>
          <p:cNvSpPr/>
          <p:nvPr/>
        </p:nvSpPr>
        <p:spPr>
          <a:xfrm>
            <a:off x="155575" y="468788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8407" name="文本框 38"/>
          <p:cNvSpPr txBox="1"/>
          <p:nvPr/>
        </p:nvSpPr>
        <p:spPr>
          <a:xfrm>
            <a:off x="1463675" y="4730750"/>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40" name="矩形 39"/>
          <p:cNvSpPr/>
          <p:nvPr/>
        </p:nvSpPr>
        <p:spPr>
          <a:xfrm>
            <a:off x="155575" y="500538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41" name="文本框 40"/>
          <p:cNvSpPr txBox="1"/>
          <p:nvPr/>
        </p:nvSpPr>
        <p:spPr>
          <a:xfrm>
            <a:off x="1463675" y="5048250"/>
            <a:ext cx="750888" cy="365125"/>
          </a:xfrm>
          <a:prstGeom prst="rect">
            <a:avLst/>
          </a:prstGeom>
          <a:noFill/>
          <a:ln w="9525">
            <a:noFill/>
          </a:ln>
        </p:spPr>
        <p:txBody>
          <a:bodyPr wrap="square" anchor="t">
            <a:spAutoFit/>
          </a:bodyPr>
          <a:p>
            <a:pPr indent="0"/>
            <a:r>
              <a:rPr lang="en-US" altLang="zh-CN" sz="1800">
                <a:latin typeface="Times New Roman" panose="02020603050405020304" pitchFamily="18" charset="0"/>
              </a:rPr>
              <a:t>add</a:t>
            </a:r>
            <a:endParaRPr lang="en-US" altLang="zh-CN" sz="1800">
              <a:latin typeface="Times New Roman" panose="02020603050405020304" pitchFamily="18" charset="0"/>
            </a:endParaRPr>
          </a:p>
        </p:txBody>
      </p:sp>
      <p:sp>
        <p:nvSpPr>
          <p:cNvPr id="58410" name="文本框 41"/>
          <p:cNvSpPr txBox="1"/>
          <p:nvPr/>
        </p:nvSpPr>
        <p:spPr>
          <a:xfrm>
            <a:off x="608013" y="411797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sp>
        <p:nvSpPr>
          <p:cNvPr id="58411" name="文本框 42"/>
          <p:cNvSpPr txBox="1"/>
          <p:nvPr/>
        </p:nvSpPr>
        <p:spPr>
          <a:xfrm>
            <a:off x="608013" y="4456113"/>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0</a:t>
            </a:r>
            <a:endParaRPr lang="en-US" altLang="zh-CN" sz="1200" b="1">
              <a:latin typeface="Times New Roman" panose="02020603050405020304" pitchFamily="18" charset="0"/>
            </a:endParaRPr>
          </a:p>
        </p:txBody>
      </p:sp>
      <p:cxnSp>
        <p:nvCxnSpPr>
          <p:cNvPr id="58412" name="直接箭头连接符 43"/>
          <p:cNvCxnSpPr>
            <a:stCxn id="31" idx="2"/>
            <a:endCxn id="33" idx="0"/>
          </p:cNvCxnSpPr>
          <p:nvPr/>
        </p:nvCxnSpPr>
        <p:spPr>
          <a:xfrm>
            <a:off x="809625" y="3460750"/>
            <a:ext cx="0" cy="612775"/>
          </a:xfrm>
          <a:prstGeom prst="straightConnector1">
            <a:avLst/>
          </a:prstGeom>
          <a:ln w="9525" cap="flat" cmpd="sng">
            <a:solidFill>
              <a:schemeClr val="tx1"/>
            </a:solidFill>
            <a:prstDash val="solid"/>
            <a:round/>
            <a:headEnd type="none" w="med" len="med"/>
            <a:tailEnd type="arrow" w="med" len="med"/>
          </a:ln>
        </p:spPr>
      </p:cxnSp>
      <p:sp>
        <p:nvSpPr>
          <p:cNvPr id="46" name="矩形 45"/>
          <p:cNvSpPr/>
          <p:nvPr/>
        </p:nvSpPr>
        <p:spPr>
          <a:xfrm>
            <a:off x="3911600" y="3452813"/>
            <a:ext cx="739775"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8414" name="文本框 46"/>
          <p:cNvSpPr txBox="1"/>
          <p:nvPr/>
        </p:nvSpPr>
        <p:spPr>
          <a:xfrm>
            <a:off x="4079875" y="3140075"/>
            <a:ext cx="750888" cy="395288"/>
          </a:xfrm>
          <a:prstGeom prst="rect">
            <a:avLst/>
          </a:prstGeom>
          <a:noFill/>
          <a:ln w="9525">
            <a:noFill/>
          </a:ln>
        </p:spPr>
        <p:txBody>
          <a:bodyPr wrap="square" anchor="t">
            <a:spAutoFit/>
          </a:bodyPr>
          <a:p>
            <a:pPr indent="0"/>
            <a:r>
              <a:rPr lang="en-US" altLang="zh-CN" sz="2000">
                <a:latin typeface="Times New Roman" panose="02020603050405020304" pitchFamily="18" charset="0"/>
              </a:rPr>
              <a:t>r</a:t>
            </a:r>
            <a:endParaRPr lang="en-US" altLang="zh-CN" sz="2000">
              <a:latin typeface="Times New Roman" panose="02020603050405020304" pitchFamily="18" charset="0"/>
            </a:endParaRPr>
          </a:p>
        </p:txBody>
      </p:sp>
      <p:cxnSp>
        <p:nvCxnSpPr>
          <p:cNvPr id="58415" name="直接箭头连接符 47"/>
          <p:cNvCxnSpPr>
            <a:stCxn id="31" idx="2"/>
            <a:endCxn id="33" idx="0"/>
          </p:cNvCxnSpPr>
          <p:nvPr/>
        </p:nvCxnSpPr>
        <p:spPr>
          <a:xfrm>
            <a:off x="4219575" y="3756025"/>
            <a:ext cx="0" cy="614363"/>
          </a:xfrm>
          <a:prstGeom prst="straightConnector1">
            <a:avLst/>
          </a:prstGeom>
          <a:ln w="9525" cap="flat" cmpd="sng">
            <a:solidFill>
              <a:schemeClr val="tx1"/>
            </a:solidFill>
            <a:prstDash val="solid"/>
            <a:round/>
            <a:headEnd type="none" w="med" len="med"/>
            <a:tailEnd type="arrow" w="med" len="med"/>
          </a:ln>
        </p:spPr>
      </p:cxnSp>
      <p:sp>
        <p:nvSpPr>
          <p:cNvPr id="58416" name="乘号 48"/>
          <p:cNvSpPr/>
          <p:nvPr/>
        </p:nvSpPr>
        <p:spPr>
          <a:xfrm>
            <a:off x="4089400" y="4378325"/>
            <a:ext cx="260350" cy="309563"/>
          </a:xfrm>
          <a:custGeom>
            <a:avLst/>
            <a:gdLst/>
            <a:ahLst/>
            <a:cxnLst>
              <a:cxn ang="10800000">
                <a:pos x="62377" y="74120"/>
              </a:cxn>
              <a:cxn ang="16200000">
                <a:pos x="197337" y="74120"/>
              </a:cxn>
              <a:cxn ang="0">
                <a:pos x="197337" y="234489"/>
              </a:cxn>
              <a:cxn ang="5400000">
                <a:pos x="62377" y="234489"/>
              </a:cxn>
            </a:cxnLst>
            <a:pathLst>
              <a:path w="259715" h="308610">
                <a:moveTo>
                  <a:pt x="39008" y="93786"/>
                </a:moveTo>
                <a:lnTo>
                  <a:pt x="85745" y="54454"/>
                </a:lnTo>
                <a:lnTo>
                  <a:pt x="129857" y="106870"/>
                </a:lnTo>
                <a:lnTo>
                  <a:pt x="173969" y="54454"/>
                </a:lnTo>
                <a:lnTo>
                  <a:pt x="220706" y="93786"/>
                </a:lnTo>
                <a:lnTo>
                  <a:pt x="169776" y="154305"/>
                </a:lnTo>
                <a:lnTo>
                  <a:pt x="220706" y="214823"/>
                </a:lnTo>
                <a:lnTo>
                  <a:pt x="173969" y="254155"/>
                </a:lnTo>
                <a:lnTo>
                  <a:pt x="129857" y="201739"/>
                </a:lnTo>
                <a:lnTo>
                  <a:pt x="85745" y="254155"/>
                </a:lnTo>
                <a:lnTo>
                  <a:pt x="39008" y="214823"/>
                </a:lnTo>
                <a:lnTo>
                  <a:pt x="89938" y="154305"/>
                </a:lnTo>
                <a:close/>
              </a:path>
            </a:pathLst>
          </a:custGeom>
          <a:solidFill>
            <a:srgbClr val="FF0000"/>
          </a:solidFill>
          <a:ln w="9525" cap="flat" cmpd="sng">
            <a:solidFill>
              <a:schemeClr val="tx1"/>
            </a:solidFill>
            <a:prstDash val="solid"/>
            <a:round/>
            <a:headEnd type="none" w="med" len="med"/>
            <a:tailEnd type="none" w="med" len="med"/>
          </a:ln>
        </p:spPr>
        <p:txBody>
          <a:bodyPr/>
          <a:p>
            <a:endParaRPr lang="zh-CN" altLang="en-US"/>
          </a:p>
        </p:txBody>
      </p:sp>
      <p:sp>
        <p:nvSpPr>
          <p:cNvPr id="50" name="文本框 49"/>
          <p:cNvSpPr txBox="1"/>
          <p:nvPr/>
        </p:nvSpPr>
        <p:spPr>
          <a:xfrm>
            <a:off x="5170488" y="3516313"/>
            <a:ext cx="3913187" cy="25304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1600">
                <a:latin typeface="Times New Roman" panose="02020603050405020304" pitchFamily="18" charset="0"/>
                <a:sym typeface="黑体" panose="02010609060101010101" pitchFamily="49" charset="-122"/>
              </a:rPr>
              <a:t>Complex add(Complex K1,Complex K2){</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double x = K1.real + K2.real;</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double y = K1.img + K2.img;</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Complex result = new Complex();</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result.real = x;</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result.img = y;</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return result;</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a:t>
            </a:r>
            <a:endParaRPr lang="zh-CN" altLang="en-US" sz="1600">
              <a:latin typeface="Times New Roman" panose="02020603050405020304" pitchFamily="18" charset="0"/>
              <a:ea typeface="宋体" panose="02010600030101010101" pitchFamily="2" charset="-122"/>
            </a:endParaRPr>
          </a:p>
        </p:txBody>
      </p:sp>
      <p:sp>
        <p:nvSpPr>
          <p:cNvPr id="51" name="文本框 50"/>
          <p:cNvSpPr txBox="1"/>
          <p:nvPr/>
        </p:nvSpPr>
        <p:spPr>
          <a:xfrm>
            <a:off x="2214563" y="5048250"/>
            <a:ext cx="2513012" cy="334963"/>
          </a:xfrm>
          <a:prstGeom prst="rect">
            <a:avLst/>
          </a:prstGeom>
          <a:noFill/>
          <a:ln w="9525">
            <a:noFill/>
          </a:ln>
        </p:spPr>
        <p:txBody>
          <a:bodyPr wrap="square" anchor="t">
            <a:spAutoFit/>
          </a:bodyPr>
          <a:p>
            <a:pPr indent="0"/>
            <a:r>
              <a:rPr lang="en-US" altLang="zh-CN" sz="1600">
                <a:solidFill>
                  <a:srgbClr val="FF0000"/>
                </a:solidFill>
                <a:latin typeface="Times New Roman" panose="02020603050405020304" pitchFamily="18" charset="0"/>
              </a:rPr>
              <a:t>C1—&gt;K1    C1—&gt;K2   </a:t>
            </a:r>
            <a:endParaRPr lang="en-US" altLang="zh-CN" sz="1600">
              <a:solidFill>
                <a:srgbClr val="FF0000"/>
              </a:solidFill>
              <a:latin typeface="Times New Roman" panose="02020603050405020304" pitchFamily="18" charset="0"/>
            </a:endParaRPr>
          </a:p>
        </p:txBody>
      </p:sp>
      <p:sp>
        <p:nvSpPr>
          <p:cNvPr id="52" name="矩形 51"/>
          <p:cNvSpPr/>
          <p:nvPr/>
        </p:nvSpPr>
        <p:spPr>
          <a:xfrm>
            <a:off x="1530350" y="5492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3" name="文本框 52"/>
          <p:cNvSpPr txBox="1"/>
          <p:nvPr/>
        </p:nvSpPr>
        <p:spPr>
          <a:xfrm>
            <a:off x="171450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K1</a:t>
            </a:r>
            <a:endParaRPr lang="en-US" altLang="zh-CN" sz="1200">
              <a:latin typeface="Times New Roman" panose="02020603050405020304" pitchFamily="18" charset="0"/>
            </a:endParaRPr>
          </a:p>
        </p:txBody>
      </p:sp>
      <p:cxnSp>
        <p:nvCxnSpPr>
          <p:cNvPr id="54" name="直接箭头连接符 53"/>
          <p:cNvCxnSpPr>
            <a:stCxn id="31" idx="2"/>
            <a:endCxn id="33" idx="0"/>
          </p:cNvCxnSpPr>
          <p:nvPr/>
        </p:nvCxnSpPr>
        <p:spPr>
          <a:xfrm flipH="1">
            <a:off x="1042988" y="854075"/>
            <a:ext cx="857250" cy="558800"/>
          </a:xfrm>
          <a:prstGeom prst="straightConnector1">
            <a:avLst/>
          </a:prstGeom>
          <a:ln w="9525" cap="flat" cmpd="sng">
            <a:solidFill>
              <a:schemeClr val="tx1"/>
            </a:solidFill>
            <a:prstDash val="solid"/>
            <a:round/>
            <a:headEnd type="none" w="med" len="med"/>
            <a:tailEnd type="arrow" w="med" len="med"/>
          </a:ln>
        </p:spPr>
      </p:cxnSp>
      <p:sp>
        <p:nvSpPr>
          <p:cNvPr id="55" name="矩形 54"/>
          <p:cNvSpPr/>
          <p:nvPr/>
        </p:nvSpPr>
        <p:spPr>
          <a:xfrm>
            <a:off x="4092575" y="593725"/>
            <a:ext cx="738188" cy="303213"/>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 name="文本框 55"/>
          <p:cNvSpPr txBox="1"/>
          <p:nvPr/>
        </p:nvSpPr>
        <p:spPr>
          <a:xfrm>
            <a:off x="4238625"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K2</a:t>
            </a:r>
            <a:endParaRPr lang="en-US" altLang="zh-CN" sz="1200">
              <a:latin typeface="Times New Roman" panose="02020603050405020304" pitchFamily="18" charset="0"/>
            </a:endParaRPr>
          </a:p>
        </p:txBody>
      </p:sp>
      <p:cxnSp>
        <p:nvCxnSpPr>
          <p:cNvPr id="57" name="直接箭头连接符 56"/>
          <p:cNvCxnSpPr>
            <a:stCxn id="31" idx="2"/>
            <a:endCxn id="33" idx="0"/>
          </p:cNvCxnSpPr>
          <p:nvPr/>
        </p:nvCxnSpPr>
        <p:spPr>
          <a:xfrm flipH="1">
            <a:off x="3790950" y="909638"/>
            <a:ext cx="857250" cy="558800"/>
          </a:xfrm>
          <a:prstGeom prst="straightConnector1">
            <a:avLst/>
          </a:prstGeom>
          <a:ln w="9525" cap="flat" cmpd="sng">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41"/>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1" nodeType="click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1+#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p:cTn id="17" dur="500" fill="hold"/>
                                        <p:tgtEl>
                                          <p:spTgt spid="51"/>
                                        </p:tgtEl>
                                        <p:attrNameLst>
                                          <p:attrName>ppt_x</p:attrName>
                                        </p:attrNameLst>
                                      </p:cBhvr>
                                      <p:tavLst>
                                        <p:tav tm="0">
                                          <p:val>
                                            <p:strVal val="#ppt_x-#ppt_w/2"/>
                                          </p:val>
                                        </p:tav>
                                        <p:tav tm="100000">
                                          <p:val>
                                            <p:strVal val="#ppt_x"/>
                                          </p:val>
                                        </p:tav>
                                      </p:tavLst>
                                    </p:anim>
                                    <p:anim calcmode="lin" valueType="num">
                                      <p:cBhvr>
                                        <p:cTn id="18" dur="500" fill="hold"/>
                                        <p:tgtEl>
                                          <p:spTgt spid="51"/>
                                        </p:tgtEl>
                                        <p:attrNameLst>
                                          <p:attrName>ppt_y</p:attrName>
                                        </p:attrNameLst>
                                      </p:cBhvr>
                                      <p:tavLst>
                                        <p:tav tm="0">
                                          <p:val>
                                            <p:strVal val="#ppt_y"/>
                                          </p:val>
                                        </p:tav>
                                        <p:tav tm="100000">
                                          <p:val>
                                            <p:strVal val="#ppt_y"/>
                                          </p:val>
                                        </p:tav>
                                      </p:tavLst>
                                    </p:anim>
                                    <p:anim calcmode="lin" valueType="num">
                                      <p:cBhvr>
                                        <p:cTn id="19" dur="500" fill="hold"/>
                                        <p:tgtEl>
                                          <p:spTgt spid="51"/>
                                        </p:tgtEl>
                                        <p:attrNameLst>
                                          <p:attrName>ppt_w</p:attrName>
                                        </p:attrNameLst>
                                      </p:cBhvr>
                                      <p:tavLst>
                                        <p:tav tm="0">
                                          <p:val>
                                            <p:fltVal val="0.000000"/>
                                          </p:val>
                                        </p:tav>
                                        <p:tav tm="100000">
                                          <p:val>
                                            <p:strVal val="#ppt_w"/>
                                          </p:val>
                                        </p:tav>
                                      </p:tavLst>
                                    </p:anim>
                                    <p:anim calcmode="lin" valueType="num">
                                      <p:cBhvr>
                                        <p:cTn id="20" dur="500" fill="hold"/>
                                        <p:tgtEl>
                                          <p:spTgt spid="5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000000"/>
                                          </p:val>
                                        </p:tav>
                                        <p:tav tm="100000">
                                          <p:val>
                                            <p:strVal val="#ppt_w"/>
                                          </p:val>
                                        </p:tav>
                                      </p:tavLst>
                                    </p:anim>
                                    <p:anim calcmode="lin" valueType="num">
                                      <p:cBhvr>
                                        <p:cTn id="32" dur="500" fill="hold"/>
                                        <p:tgtEl>
                                          <p:spTgt spid="54"/>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p:cTn id="43" dur="500" fill="hold"/>
                                        <p:tgtEl>
                                          <p:spTgt spid="57"/>
                                        </p:tgtEl>
                                        <p:attrNameLst>
                                          <p:attrName>ppt_w</p:attrName>
                                        </p:attrNameLst>
                                      </p:cBhvr>
                                      <p:tavLst>
                                        <p:tav tm="0">
                                          <p:val>
                                            <p:fltVal val="0.000000"/>
                                          </p:val>
                                        </p:tav>
                                        <p:tav tm="100000">
                                          <p:val>
                                            <p:strVal val="#ppt_w"/>
                                          </p:val>
                                        </p:tav>
                                      </p:tavLst>
                                    </p:anim>
                                    <p:anim calcmode="lin" valueType="num">
                                      <p:cBhvr>
                                        <p:cTn id="44" dur="500" fill="hold"/>
                                        <p:tgtEl>
                                          <p:spTgt spid="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1" grpId="0"/>
      <p:bldP spid="50" grpId="1" animBg="1"/>
      <p:bldP spid="51" grpId="0"/>
      <p:bldP spid="53" grpId="0"/>
      <p:bldP spid="52" grpId="0" animBg="1"/>
      <p:bldP spid="55" grpId="0" animBg="1"/>
      <p:bldP spid="5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395"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398"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9399"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02"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04"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9405"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59406"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59407"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59408"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10"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13"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9414"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17"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19"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59420"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59421"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cxnSp>
        <p:nvCxnSpPr>
          <p:cNvPr id="59422"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grpSp>
        <p:nvGrpSpPr>
          <p:cNvPr id="59423" name="组合 44"/>
          <p:cNvGrpSpPr/>
          <p:nvPr/>
        </p:nvGrpSpPr>
        <p:grpSpPr>
          <a:xfrm>
            <a:off x="155575" y="2759075"/>
            <a:ext cx="2309813" cy="2654300"/>
            <a:chOff x="516" y="4414"/>
            <a:chExt cx="3636" cy="4180"/>
          </a:xfrm>
        </p:grpSpPr>
        <p:sp>
          <p:nvSpPr>
            <p:cNvPr id="31" name="矩形 30"/>
            <p:cNvSpPr/>
            <p:nvPr/>
          </p:nvSpPr>
          <p:spPr>
            <a:xfrm>
              <a:off x="963" y="5038"/>
              <a:ext cx="1164" cy="47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25" name="文本框 31"/>
            <p:cNvSpPr txBox="1"/>
            <p:nvPr/>
          </p:nvSpPr>
          <p:spPr>
            <a:xfrm>
              <a:off x="1228" y="441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t</a:t>
              </a:r>
              <a:endParaRPr lang="en-US" altLang="zh-CN" sz="2000">
                <a:latin typeface="Times New Roman" panose="02020603050405020304" pitchFamily="18" charset="0"/>
              </a:endParaRPr>
            </a:p>
          </p:txBody>
        </p:sp>
        <p:sp>
          <p:nvSpPr>
            <p:cNvPr id="33" name="矩形 32"/>
            <p:cNvSpPr/>
            <p:nvPr/>
          </p:nvSpPr>
          <p:spPr>
            <a:xfrm>
              <a:off x="516" y="6484"/>
              <a:ext cx="2058" cy="196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4" name="矩形 33"/>
            <p:cNvSpPr/>
            <p:nvPr/>
          </p:nvSpPr>
          <p:spPr>
            <a:xfrm>
              <a:off x="516" y="6484"/>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28" name="文本框 34"/>
            <p:cNvSpPr txBox="1"/>
            <p:nvPr/>
          </p:nvSpPr>
          <p:spPr>
            <a:xfrm>
              <a:off x="2575"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59429" name="文本框 35"/>
            <p:cNvSpPr txBox="1"/>
            <p:nvPr/>
          </p:nvSpPr>
          <p:spPr>
            <a:xfrm>
              <a:off x="2575" y="6984"/>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37" name="矩形 36"/>
            <p:cNvSpPr/>
            <p:nvPr/>
          </p:nvSpPr>
          <p:spPr>
            <a:xfrm>
              <a:off x="516" y="6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8" name="矩形 37"/>
            <p:cNvSpPr/>
            <p:nvPr/>
          </p:nvSpPr>
          <p:spPr>
            <a:xfrm>
              <a:off x="516" y="74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32" name="文本框 38"/>
            <p:cNvSpPr txBox="1"/>
            <p:nvPr/>
          </p:nvSpPr>
          <p:spPr>
            <a:xfrm>
              <a:off x="2575" y="7518"/>
              <a:ext cx="1577" cy="432"/>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40" name="矩形 39"/>
            <p:cNvSpPr/>
            <p:nvPr/>
          </p:nvSpPr>
          <p:spPr>
            <a:xfrm>
              <a:off x="516" y="7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34" name="文本框 40"/>
            <p:cNvSpPr txBox="1"/>
            <p:nvPr/>
          </p:nvSpPr>
          <p:spPr>
            <a:xfrm>
              <a:off x="2575" y="8018"/>
              <a:ext cx="1182" cy="576"/>
            </a:xfrm>
            <a:prstGeom prst="rect">
              <a:avLst/>
            </a:prstGeom>
            <a:noFill/>
            <a:ln w="9525">
              <a:noFill/>
            </a:ln>
          </p:spPr>
          <p:txBody>
            <a:bodyPr wrap="square" anchor="t">
              <a:spAutoFit/>
            </a:bodyPr>
            <a:p>
              <a:pPr indent="0"/>
              <a:r>
                <a:rPr lang="en-US" altLang="zh-CN" sz="1800">
                  <a:solidFill>
                    <a:srgbClr val="FF0000"/>
                  </a:solidFill>
                  <a:latin typeface="Times New Roman" panose="02020603050405020304" pitchFamily="18" charset="0"/>
                </a:rPr>
                <a:t>add</a:t>
              </a:r>
              <a:endParaRPr lang="en-US" altLang="zh-CN" sz="1800">
                <a:solidFill>
                  <a:srgbClr val="FF0000"/>
                </a:solidFill>
                <a:latin typeface="Times New Roman" panose="02020603050405020304" pitchFamily="18" charset="0"/>
              </a:endParaRPr>
            </a:p>
          </p:txBody>
        </p:sp>
        <p:sp>
          <p:nvSpPr>
            <p:cNvPr id="59435" name="文本框 41"/>
            <p:cNvSpPr txBox="1"/>
            <p:nvPr/>
          </p:nvSpPr>
          <p:spPr>
            <a:xfrm>
              <a:off x="1228"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sp>
          <p:nvSpPr>
            <p:cNvPr id="59436" name="文本框 42"/>
            <p:cNvSpPr txBox="1"/>
            <p:nvPr/>
          </p:nvSpPr>
          <p:spPr>
            <a:xfrm>
              <a:off x="1228" y="7086"/>
              <a:ext cx="1182" cy="432"/>
            </a:xfrm>
            <a:prstGeom prst="rect">
              <a:avLst/>
            </a:prstGeom>
            <a:noFill/>
            <a:ln w="9525">
              <a:noFill/>
            </a:ln>
          </p:spPr>
          <p:txBody>
            <a:bodyPr wrap="square" anchor="t">
              <a:spAutoFit/>
            </a:bodyPr>
            <a:p>
              <a:pPr indent="0"/>
              <a:r>
                <a:rPr lang="en-US" altLang="zh-CN" sz="1200" b="1">
                  <a:latin typeface="Times New Roman" panose="02020603050405020304" pitchFamily="18" charset="0"/>
                </a:rPr>
                <a:t>0</a:t>
              </a:r>
              <a:endParaRPr lang="en-US" altLang="zh-CN" sz="1200" b="1">
                <a:latin typeface="Times New Roman" panose="02020603050405020304" pitchFamily="18" charset="0"/>
              </a:endParaRPr>
            </a:p>
          </p:txBody>
        </p:sp>
        <p:cxnSp>
          <p:nvCxnSpPr>
            <p:cNvPr id="59437" name="直接箭头连接符 43"/>
            <p:cNvCxnSpPr>
              <a:stCxn id="31" idx="2"/>
              <a:endCxn id="33" idx="0"/>
            </p:cNvCxnSpPr>
            <p:nvPr/>
          </p:nvCxnSpPr>
          <p:spPr>
            <a:xfrm>
              <a:off x="1545" y="5517"/>
              <a:ext cx="0" cy="967"/>
            </a:xfrm>
            <a:prstGeom prst="straightConnector1">
              <a:avLst/>
            </a:prstGeom>
            <a:ln w="9525" cap="flat" cmpd="sng">
              <a:solidFill>
                <a:schemeClr val="tx1"/>
              </a:solidFill>
              <a:prstDash val="solid"/>
              <a:round/>
              <a:headEnd type="none" w="med" len="med"/>
              <a:tailEnd type="arrow" w="med" len="med"/>
            </a:ln>
          </p:spPr>
        </p:cxnSp>
      </p:grpSp>
      <p:sp>
        <p:nvSpPr>
          <p:cNvPr id="46" name="矩形 45"/>
          <p:cNvSpPr/>
          <p:nvPr/>
        </p:nvSpPr>
        <p:spPr>
          <a:xfrm>
            <a:off x="4092575" y="314007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39" name="文本框 46"/>
          <p:cNvSpPr txBox="1"/>
          <p:nvPr/>
        </p:nvSpPr>
        <p:spPr>
          <a:xfrm>
            <a:off x="4260850" y="2759075"/>
            <a:ext cx="749300"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r</a:t>
            </a:r>
            <a:endParaRPr lang="en-US" altLang="zh-CN" sz="2000">
              <a:latin typeface="Times New Roman" panose="02020603050405020304" pitchFamily="18" charset="0"/>
            </a:endParaRPr>
          </a:p>
        </p:txBody>
      </p:sp>
      <p:cxnSp>
        <p:nvCxnSpPr>
          <p:cNvPr id="59440" name="直接箭头连接符 47"/>
          <p:cNvCxnSpPr>
            <a:stCxn id="31" idx="2"/>
            <a:endCxn id="33" idx="0"/>
          </p:cNvCxnSpPr>
          <p:nvPr/>
        </p:nvCxnSpPr>
        <p:spPr>
          <a:xfrm flipH="1">
            <a:off x="4391025" y="3443288"/>
            <a:ext cx="7938" cy="320675"/>
          </a:xfrm>
          <a:prstGeom prst="straightConnector1">
            <a:avLst/>
          </a:prstGeom>
          <a:ln w="9525" cap="flat" cmpd="sng">
            <a:solidFill>
              <a:schemeClr val="tx1"/>
            </a:solidFill>
            <a:prstDash val="solid"/>
            <a:round/>
            <a:headEnd type="none" w="med" len="med"/>
            <a:tailEnd type="arrow" w="med" len="med"/>
          </a:ln>
        </p:spPr>
      </p:cxnSp>
      <p:sp>
        <p:nvSpPr>
          <p:cNvPr id="59441" name="乘号 48"/>
          <p:cNvSpPr/>
          <p:nvPr/>
        </p:nvSpPr>
        <p:spPr>
          <a:xfrm>
            <a:off x="4270375" y="3748088"/>
            <a:ext cx="258763" cy="309562"/>
          </a:xfrm>
          <a:custGeom>
            <a:avLst/>
            <a:gdLst/>
            <a:ahLst/>
            <a:cxnLst>
              <a:cxn ang="10800000">
                <a:pos x="62377" y="74120"/>
              </a:cxn>
              <a:cxn ang="16200000">
                <a:pos x="197337" y="74120"/>
              </a:cxn>
              <a:cxn ang="0">
                <a:pos x="197337" y="234489"/>
              </a:cxn>
              <a:cxn ang="5400000">
                <a:pos x="62377" y="234489"/>
              </a:cxn>
            </a:cxnLst>
            <a:pathLst>
              <a:path w="259715" h="308610">
                <a:moveTo>
                  <a:pt x="39008" y="93786"/>
                </a:moveTo>
                <a:lnTo>
                  <a:pt x="85745" y="54454"/>
                </a:lnTo>
                <a:lnTo>
                  <a:pt x="129857" y="106870"/>
                </a:lnTo>
                <a:lnTo>
                  <a:pt x="173969" y="54454"/>
                </a:lnTo>
                <a:lnTo>
                  <a:pt x="220706" y="93786"/>
                </a:lnTo>
                <a:lnTo>
                  <a:pt x="169776" y="154305"/>
                </a:lnTo>
                <a:lnTo>
                  <a:pt x="220706" y="214823"/>
                </a:lnTo>
                <a:lnTo>
                  <a:pt x="173969" y="254155"/>
                </a:lnTo>
                <a:lnTo>
                  <a:pt x="129857" y="201739"/>
                </a:lnTo>
                <a:lnTo>
                  <a:pt x="85745" y="254155"/>
                </a:lnTo>
                <a:lnTo>
                  <a:pt x="39008" y="214823"/>
                </a:lnTo>
                <a:lnTo>
                  <a:pt x="89938" y="154305"/>
                </a:lnTo>
                <a:close/>
              </a:path>
            </a:pathLst>
          </a:custGeom>
          <a:solidFill>
            <a:srgbClr val="FF0000"/>
          </a:solidFill>
          <a:ln w="9525" cap="flat" cmpd="sng">
            <a:solidFill>
              <a:schemeClr val="tx1"/>
            </a:solidFill>
            <a:prstDash val="solid"/>
            <a:round/>
            <a:headEnd type="none" w="med" len="med"/>
            <a:tailEnd type="none" w="med" len="med"/>
          </a:ln>
        </p:spPr>
        <p:txBody>
          <a:bodyPr/>
          <a:p>
            <a:endParaRPr lang="zh-CN" altLang="en-US"/>
          </a:p>
        </p:txBody>
      </p:sp>
      <p:sp>
        <p:nvSpPr>
          <p:cNvPr id="59442" name="文本框 49"/>
          <p:cNvSpPr txBox="1"/>
          <p:nvPr/>
        </p:nvSpPr>
        <p:spPr>
          <a:xfrm>
            <a:off x="5170488" y="3516313"/>
            <a:ext cx="3913187" cy="2590800"/>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1600">
                <a:latin typeface="Times New Roman" panose="02020603050405020304" pitchFamily="18" charset="0"/>
                <a:sym typeface="黑体" panose="02010609060101010101" pitchFamily="49" charset="-122"/>
              </a:rPr>
              <a:t>Complex add(Complex K1,Complex K2){</a:t>
            </a:r>
            <a:endParaRPr lang="en-US" altLang="en-US" sz="1600">
              <a:latin typeface="Times New Roman" panose="02020603050405020304" pitchFamily="18" charset="0"/>
            </a:endParaRPr>
          </a:p>
          <a:p>
            <a:pPr indent="0"/>
            <a:r>
              <a:rPr lang="en-US" altLang="en-US" sz="2000">
                <a:solidFill>
                  <a:schemeClr val="accent2"/>
                </a:solidFill>
                <a:latin typeface="Times New Roman" panose="02020603050405020304" pitchFamily="18" charset="0"/>
                <a:sym typeface="黑体" panose="02010609060101010101" pitchFamily="49" charset="-122"/>
              </a:rPr>
              <a:t>     double x = K1.real + K2.real;</a:t>
            </a:r>
            <a:endParaRPr lang="en-US" altLang="en-US" sz="2000">
              <a:solidFill>
                <a:schemeClr val="accent2"/>
              </a:solidFill>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double y = K1.img + K2.img;</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Complex result = new Complex();</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result.real = x;</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result.img = y;</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return result;</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a:t>
            </a:r>
            <a:endParaRPr lang="zh-CN" altLang="en-US" sz="1600">
              <a:latin typeface="Times New Roman" panose="02020603050405020304" pitchFamily="18" charset="0"/>
              <a:ea typeface="宋体" panose="02010600030101010101" pitchFamily="2" charset="-122"/>
            </a:endParaRPr>
          </a:p>
        </p:txBody>
      </p:sp>
      <p:sp>
        <p:nvSpPr>
          <p:cNvPr id="52" name="矩形 51"/>
          <p:cNvSpPr/>
          <p:nvPr/>
        </p:nvSpPr>
        <p:spPr>
          <a:xfrm>
            <a:off x="1530350" y="5492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44" name="文本框 52"/>
          <p:cNvSpPr txBox="1"/>
          <p:nvPr/>
        </p:nvSpPr>
        <p:spPr>
          <a:xfrm>
            <a:off x="171450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K1</a:t>
            </a:r>
            <a:endParaRPr lang="en-US" altLang="zh-CN" sz="1200">
              <a:latin typeface="Times New Roman" panose="02020603050405020304" pitchFamily="18" charset="0"/>
            </a:endParaRPr>
          </a:p>
        </p:txBody>
      </p:sp>
      <p:cxnSp>
        <p:nvCxnSpPr>
          <p:cNvPr id="59445" name="直接箭头连接符 53"/>
          <p:cNvCxnSpPr>
            <a:stCxn id="31" idx="2"/>
            <a:endCxn id="33" idx="0"/>
          </p:cNvCxnSpPr>
          <p:nvPr/>
        </p:nvCxnSpPr>
        <p:spPr>
          <a:xfrm flipH="1">
            <a:off x="1042988" y="854075"/>
            <a:ext cx="857250" cy="558800"/>
          </a:xfrm>
          <a:prstGeom prst="straightConnector1">
            <a:avLst/>
          </a:prstGeom>
          <a:ln w="9525" cap="flat" cmpd="sng">
            <a:solidFill>
              <a:schemeClr val="tx1"/>
            </a:solidFill>
            <a:prstDash val="solid"/>
            <a:round/>
            <a:headEnd type="none" w="med" len="med"/>
            <a:tailEnd type="arrow" w="med" len="med"/>
          </a:ln>
        </p:spPr>
      </p:cxnSp>
      <p:sp>
        <p:nvSpPr>
          <p:cNvPr id="55" name="矩形 54"/>
          <p:cNvSpPr/>
          <p:nvPr/>
        </p:nvSpPr>
        <p:spPr>
          <a:xfrm>
            <a:off x="4202113" y="593725"/>
            <a:ext cx="739775" cy="303213"/>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447" name="文本框 55"/>
          <p:cNvSpPr txBox="1"/>
          <p:nvPr/>
        </p:nvSpPr>
        <p:spPr>
          <a:xfrm>
            <a:off x="434975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K2</a:t>
            </a:r>
            <a:endParaRPr lang="en-US" altLang="zh-CN" sz="1200">
              <a:latin typeface="Times New Roman" panose="02020603050405020304" pitchFamily="18" charset="0"/>
            </a:endParaRPr>
          </a:p>
        </p:txBody>
      </p:sp>
      <p:cxnSp>
        <p:nvCxnSpPr>
          <p:cNvPr id="59448" name="直接箭头连接符 56"/>
          <p:cNvCxnSpPr>
            <a:stCxn id="31" idx="2"/>
            <a:endCxn id="33" idx="0"/>
          </p:cNvCxnSpPr>
          <p:nvPr/>
        </p:nvCxnSpPr>
        <p:spPr>
          <a:xfrm flipH="1">
            <a:off x="3790950" y="909638"/>
            <a:ext cx="857250" cy="558800"/>
          </a:xfrm>
          <a:prstGeom prst="straightConnector1">
            <a:avLst/>
          </a:prstGeom>
          <a:ln w="9525" cap="flat" cmpd="sng">
            <a:solidFill>
              <a:schemeClr val="tx1"/>
            </a:solidFill>
            <a:prstDash val="solid"/>
            <a:round/>
            <a:headEnd type="none" w="med" len="med"/>
            <a:tailEnd type="arrow" w="med" len="med"/>
          </a:ln>
        </p:spPr>
      </p:cxnSp>
      <p:grpSp>
        <p:nvGrpSpPr>
          <p:cNvPr id="61" name="组合 60"/>
          <p:cNvGrpSpPr/>
          <p:nvPr/>
        </p:nvGrpSpPr>
        <p:grpSpPr>
          <a:xfrm>
            <a:off x="4121150" y="4035425"/>
            <a:ext cx="889000" cy="615950"/>
            <a:chOff x="6489" y="6354"/>
            <a:chExt cx="1402" cy="970"/>
          </a:xfrm>
        </p:grpSpPr>
        <p:sp>
          <p:nvSpPr>
            <p:cNvPr id="58" name="矩形 57"/>
            <p:cNvSpPr/>
            <p:nvPr/>
          </p:nvSpPr>
          <p:spPr>
            <a:xfrm>
              <a:off x="6489" y="6864"/>
              <a:ext cx="1119" cy="46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40</a:t>
              </a:r>
              <a:endPar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endParaRPr>
            </a:p>
          </p:txBody>
        </p:sp>
        <p:sp>
          <p:nvSpPr>
            <p:cNvPr id="59451" name="文本框 58"/>
            <p:cNvSpPr txBox="1"/>
            <p:nvPr/>
          </p:nvSpPr>
          <p:spPr>
            <a:xfrm>
              <a:off x="6709" y="635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x</a:t>
              </a:r>
              <a:endParaRPr lang="en-US" altLang="zh-CN" sz="20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edge">
                                      <p:cBhvr>
                                        <p:cTn id="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4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19"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22"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0423"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26"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28"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0429"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60430"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60431"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60432"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34"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37"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0438"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41"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43"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0444"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60445"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cxnSp>
        <p:nvCxnSpPr>
          <p:cNvPr id="60446"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grpSp>
        <p:nvGrpSpPr>
          <p:cNvPr id="60447" name="组合 44"/>
          <p:cNvGrpSpPr/>
          <p:nvPr/>
        </p:nvGrpSpPr>
        <p:grpSpPr>
          <a:xfrm>
            <a:off x="155575" y="2759075"/>
            <a:ext cx="2309813" cy="2654300"/>
            <a:chOff x="516" y="4414"/>
            <a:chExt cx="3636" cy="4180"/>
          </a:xfrm>
        </p:grpSpPr>
        <p:sp>
          <p:nvSpPr>
            <p:cNvPr id="31" name="矩形 30"/>
            <p:cNvSpPr/>
            <p:nvPr/>
          </p:nvSpPr>
          <p:spPr>
            <a:xfrm>
              <a:off x="963" y="5038"/>
              <a:ext cx="1164" cy="47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49" name="文本框 31"/>
            <p:cNvSpPr txBox="1"/>
            <p:nvPr/>
          </p:nvSpPr>
          <p:spPr>
            <a:xfrm>
              <a:off x="1228" y="441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t</a:t>
              </a:r>
              <a:endParaRPr lang="en-US" altLang="zh-CN" sz="2000">
                <a:latin typeface="Times New Roman" panose="02020603050405020304" pitchFamily="18" charset="0"/>
              </a:endParaRPr>
            </a:p>
          </p:txBody>
        </p:sp>
        <p:sp>
          <p:nvSpPr>
            <p:cNvPr id="33" name="矩形 32"/>
            <p:cNvSpPr/>
            <p:nvPr/>
          </p:nvSpPr>
          <p:spPr>
            <a:xfrm>
              <a:off x="516" y="6484"/>
              <a:ext cx="2058" cy="196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4" name="矩形 33"/>
            <p:cNvSpPr/>
            <p:nvPr/>
          </p:nvSpPr>
          <p:spPr>
            <a:xfrm>
              <a:off x="516" y="6484"/>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52" name="文本框 34"/>
            <p:cNvSpPr txBox="1"/>
            <p:nvPr/>
          </p:nvSpPr>
          <p:spPr>
            <a:xfrm>
              <a:off x="2575"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0453" name="文本框 35"/>
            <p:cNvSpPr txBox="1"/>
            <p:nvPr/>
          </p:nvSpPr>
          <p:spPr>
            <a:xfrm>
              <a:off x="2575" y="6984"/>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37" name="矩形 36"/>
            <p:cNvSpPr/>
            <p:nvPr/>
          </p:nvSpPr>
          <p:spPr>
            <a:xfrm>
              <a:off x="516" y="6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8" name="矩形 37"/>
            <p:cNvSpPr/>
            <p:nvPr/>
          </p:nvSpPr>
          <p:spPr>
            <a:xfrm>
              <a:off x="516" y="74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56" name="文本框 38"/>
            <p:cNvSpPr txBox="1"/>
            <p:nvPr/>
          </p:nvSpPr>
          <p:spPr>
            <a:xfrm>
              <a:off x="2575" y="7518"/>
              <a:ext cx="1577" cy="432"/>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40" name="矩形 39"/>
            <p:cNvSpPr/>
            <p:nvPr/>
          </p:nvSpPr>
          <p:spPr>
            <a:xfrm>
              <a:off x="516" y="7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58" name="文本框 40"/>
            <p:cNvSpPr txBox="1"/>
            <p:nvPr/>
          </p:nvSpPr>
          <p:spPr>
            <a:xfrm>
              <a:off x="2575" y="8018"/>
              <a:ext cx="1182" cy="576"/>
            </a:xfrm>
            <a:prstGeom prst="rect">
              <a:avLst/>
            </a:prstGeom>
            <a:noFill/>
            <a:ln w="9525">
              <a:noFill/>
            </a:ln>
          </p:spPr>
          <p:txBody>
            <a:bodyPr wrap="square" anchor="t">
              <a:spAutoFit/>
            </a:bodyPr>
            <a:p>
              <a:pPr indent="0"/>
              <a:r>
                <a:rPr lang="en-US" altLang="zh-CN" sz="1800">
                  <a:solidFill>
                    <a:srgbClr val="FF0000"/>
                  </a:solidFill>
                  <a:latin typeface="Times New Roman" panose="02020603050405020304" pitchFamily="18" charset="0"/>
                </a:rPr>
                <a:t>add</a:t>
              </a:r>
              <a:endParaRPr lang="en-US" altLang="zh-CN" sz="1800">
                <a:solidFill>
                  <a:srgbClr val="FF0000"/>
                </a:solidFill>
                <a:latin typeface="Times New Roman" panose="02020603050405020304" pitchFamily="18" charset="0"/>
              </a:endParaRPr>
            </a:p>
          </p:txBody>
        </p:sp>
        <p:sp>
          <p:nvSpPr>
            <p:cNvPr id="60459" name="文本框 41"/>
            <p:cNvSpPr txBox="1"/>
            <p:nvPr/>
          </p:nvSpPr>
          <p:spPr>
            <a:xfrm>
              <a:off x="1228"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sp>
          <p:nvSpPr>
            <p:cNvPr id="60460" name="文本框 42"/>
            <p:cNvSpPr txBox="1"/>
            <p:nvPr/>
          </p:nvSpPr>
          <p:spPr>
            <a:xfrm>
              <a:off x="1228" y="7086"/>
              <a:ext cx="1182" cy="432"/>
            </a:xfrm>
            <a:prstGeom prst="rect">
              <a:avLst/>
            </a:prstGeom>
            <a:noFill/>
            <a:ln w="9525">
              <a:noFill/>
            </a:ln>
          </p:spPr>
          <p:txBody>
            <a:bodyPr wrap="square" anchor="t">
              <a:spAutoFit/>
            </a:bodyPr>
            <a:p>
              <a:pPr indent="0"/>
              <a:r>
                <a:rPr lang="en-US" altLang="zh-CN" sz="1200" b="1">
                  <a:latin typeface="Times New Roman" panose="02020603050405020304" pitchFamily="18" charset="0"/>
                </a:rPr>
                <a:t>0</a:t>
              </a:r>
              <a:endParaRPr lang="en-US" altLang="zh-CN" sz="1200" b="1">
                <a:latin typeface="Times New Roman" panose="02020603050405020304" pitchFamily="18" charset="0"/>
              </a:endParaRPr>
            </a:p>
          </p:txBody>
        </p:sp>
        <p:cxnSp>
          <p:nvCxnSpPr>
            <p:cNvPr id="60461" name="直接箭头连接符 43"/>
            <p:cNvCxnSpPr>
              <a:stCxn id="31" idx="2"/>
              <a:endCxn id="33" idx="0"/>
            </p:cNvCxnSpPr>
            <p:nvPr/>
          </p:nvCxnSpPr>
          <p:spPr>
            <a:xfrm>
              <a:off x="1545" y="5517"/>
              <a:ext cx="0" cy="967"/>
            </a:xfrm>
            <a:prstGeom prst="straightConnector1">
              <a:avLst/>
            </a:prstGeom>
            <a:ln w="9525" cap="flat" cmpd="sng">
              <a:solidFill>
                <a:schemeClr val="tx1"/>
              </a:solidFill>
              <a:prstDash val="solid"/>
              <a:round/>
              <a:headEnd type="none" w="med" len="med"/>
              <a:tailEnd type="arrow" w="med" len="med"/>
            </a:ln>
          </p:spPr>
        </p:cxnSp>
      </p:grpSp>
      <p:sp>
        <p:nvSpPr>
          <p:cNvPr id="46" name="矩形 45"/>
          <p:cNvSpPr/>
          <p:nvPr/>
        </p:nvSpPr>
        <p:spPr>
          <a:xfrm>
            <a:off x="4092575" y="314007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63" name="文本框 46"/>
          <p:cNvSpPr txBox="1"/>
          <p:nvPr/>
        </p:nvSpPr>
        <p:spPr>
          <a:xfrm>
            <a:off x="4260850" y="2759075"/>
            <a:ext cx="749300"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r</a:t>
            </a:r>
            <a:endParaRPr lang="en-US" altLang="zh-CN" sz="2000">
              <a:latin typeface="Times New Roman" panose="02020603050405020304" pitchFamily="18" charset="0"/>
            </a:endParaRPr>
          </a:p>
        </p:txBody>
      </p:sp>
      <p:cxnSp>
        <p:nvCxnSpPr>
          <p:cNvPr id="60464" name="直接箭头连接符 47"/>
          <p:cNvCxnSpPr>
            <a:stCxn id="31" idx="2"/>
            <a:endCxn id="33" idx="0"/>
          </p:cNvCxnSpPr>
          <p:nvPr/>
        </p:nvCxnSpPr>
        <p:spPr>
          <a:xfrm flipH="1">
            <a:off x="4391025" y="3443288"/>
            <a:ext cx="7938" cy="320675"/>
          </a:xfrm>
          <a:prstGeom prst="straightConnector1">
            <a:avLst/>
          </a:prstGeom>
          <a:ln w="9525" cap="flat" cmpd="sng">
            <a:solidFill>
              <a:schemeClr val="tx1"/>
            </a:solidFill>
            <a:prstDash val="solid"/>
            <a:round/>
            <a:headEnd type="none" w="med" len="med"/>
            <a:tailEnd type="arrow" w="med" len="med"/>
          </a:ln>
        </p:spPr>
      </p:cxnSp>
      <p:sp>
        <p:nvSpPr>
          <p:cNvPr id="60465" name="乘号 48"/>
          <p:cNvSpPr/>
          <p:nvPr/>
        </p:nvSpPr>
        <p:spPr>
          <a:xfrm>
            <a:off x="4270375" y="3748088"/>
            <a:ext cx="258763" cy="309562"/>
          </a:xfrm>
          <a:custGeom>
            <a:avLst/>
            <a:gdLst/>
            <a:ahLst/>
            <a:cxnLst>
              <a:cxn ang="10800000">
                <a:pos x="62377" y="74120"/>
              </a:cxn>
              <a:cxn ang="16200000">
                <a:pos x="197337" y="74120"/>
              </a:cxn>
              <a:cxn ang="0">
                <a:pos x="197337" y="234489"/>
              </a:cxn>
              <a:cxn ang="5400000">
                <a:pos x="62377" y="234489"/>
              </a:cxn>
            </a:cxnLst>
            <a:pathLst>
              <a:path w="259715" h="308610">
                <a:moveTo>
                  <a:pt x="39008" y="93786"/>
                </a:moveTo>
                <a:lnTo>
                  <a:pt x="85745" y="54454"/>
                </a:lnTo>
                <a:lnTo>
                  <a:pt x="129857" y="106870"/>
                </a:lnTo>
                <a:lnTo>
                  <a:pt x="173969" y="54454"/>
                </a:lnTo>
                <a:lnTo>
                  <a:pt x="220706" y="93786"/>
                </a:lnTo>
                <a:lnTo>
                  <a:pt x="169776" y="154305"/>
                </a:lnTo>
                <a:lnTo>
                  <a:pt x="220706" y="214823"/>
                </a:lnTo>
                <a:lnTo>
                  <a:pt x="173969" y="254155"/>
                </a:lnTo>
                <a:lnTo>
                  <a:pt x="129857" y="201739"/>
                </a:lnTo>
                <a:lnTo>
                  <a:pt x="85745" y="254155"/>
                </a:lnTo>
                <a:lnTo>
                  <a:pt x="39008" y="214823"/>
                </a:lnTo>
                <a:lnTo>
                  <a:pt x="89938" y="154305"/>
                </a:lnTo>
                <a:close/>
              </a:path>
            </a:pathLst>
          </a:custGeom>
          <a:solidFill>
            <a:srgbClr val="FF0000"/>
          </a:solidFill>
          <a:ln w="9525" cap="flat" cmpd="sng">
            <a:solidFill>
              <a:schemeClr val="tx1"/>
            </a:solidFill>
            <a:prstDash val="solid"/>
            <a:round/>
            <a:headEnd type="none" w="med" len="med"/>
            <a:tailEnd type="none" w="med" len="med"/>
          </a:ln>
        </p:spPr>
        <p:txBody>
          <a:bodyPr/>
          <a:p>
            <a:endParaRPr lang="zh-CN" altLang="en-US"/>
          </a:p>
        </p:txBody>
      </p:sp>
      <p:sp>
        <p:nvSpPr>
          <p:cNvPr id="60466" name="文本框 49"/>
          <p:cNvSpPr txBox="1"/>
          <p:nvPr/>
        </p:nvSpPr>
        <p:spPr>
          <a:xfrm>
            <a:off x="5170488" y="3516313"/>
            <a:ext cx="3913187" cy="2652712"/>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1600">
                <a:latin typeface="Times New Roman" panose="02020603050405020304" pitchFamily="18" charset="0"/>
                <a:sym typeface="黑体" panose="02010609060101010101" pitchFamily="49" charset="-122"/>
              </a:rPr>
              <a:t>Complex add(Complex K1,Complex K2){</a:t>
            </a:r>
            <a:endParaRPr lang="en-US" altLang="en-US" sz="1600">
              <a:latin typeface="Times New Roman" panose="02020603050405020304" pitchFamily="18" charset="0"/>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double x = K1.real + K2.real;</a:t>
            </a:r>
            <a:endParaRPr lang="en-US" altLang="en-US" sz="1600">
              <a:latin typeface="Times New Roman" panose="02020603050405020304" pitchFamily="18" charset="0"/>
              <a:sym typeface="黑体" panose="02010609060101010101" pitchFamily="49" charset="-122"/>
            </a:endParaRPr>
          </a:p>
          <a:p>
            <a:pPr indent="0"/>
            <a:r>
              <a:rPr lang="en-US" altLang="en-US" sz="2000">
                <a:solidFill>
                  <a:schemeClr val="accent2"/>
                </a:solidFill>
                <a:latin typeface="Times New Roman" panose="02020603050405020304" pitchFamily="18" charset="0"/>
                <a:sym typeface="黑体" panose="02010609060101010101" pitchFamily="49" charset="-122"/>
              </a:rPr>
              <a:t>     double y = K1.img + K2.img;</a:t>
            </a:r>
            <a:endParaRPr lang="en-US" altLang="en-US" sz="2000">
              <a:solidFill>
                <a:schemeClr val="accent2"/>
              </a:solidFill>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Complex result = new Complex();</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result.real = x;</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result.img = y;</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return result;</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a:t>
            </a:r>
            <a:endParaRPr lang="zh-CN" altLang="en-US" sz="1600">
              <a:latin typeface="Times New Roman" panose="02020603050405020304" pitchFamily="18" charset="0"/>
              <a:ea typeface="宋体" panose="02010600030101010101" pitchFamily="2" charset="-122"/>
            </a:endParaRPr>
          </a:p>
        </p:txBody>
      </p:sp>
      <p:sp>
        <p:nvSpPr>
          <p:cNvPr id="52" name="矩形 51"/>
          <p:cNvSpPr/>
          <p:nvPr/>
        </p:nvSpPr>
        <p:spPr>
          <a:xfrm>
            <a:off x="1530350" y="5492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68" name="文本框 52"/>
          <p:cNvSpPr txBox="1"/>
          <p:nvPr/>
        </p:nvSpPr>
        <p:spPr>
          <a:xfrm>
            <a:off x="171450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K1</a:t>
            </a:r>
            <a:endParaRPr lang="en-US" altLang="zh-CN" sz="1200">
              <a:latin typeface="Times New Roman" panose="02020603050405020304" pitchFamily="18" charset="0"/>
            </a:endParaRPr>
          </a:p>
        </p:txBody>
      </p:sp>
      <p:cxnSp>
        <p:nvCxnSpPr>
          <p:cNvPr id="60469" name="直接箭头连接符 53"/>
          <p:cNvCxnSpPr>
            <a:stCxn id="31" idx="2"/>
            <a:endCxn id="33" idx="0"/>
          </p:cNvCxnSpPr>
          <p:nvPr/>
        </p:nvCxnSpPr>
        <p:spPr>
          <a:xfrm flipH="1">
            <a:off x="1042988" y="854075"/>
            <a:ext cx="857250" cy="558800"/>
          </a:xfrm>
          <a:prstGeom prst="straightConnector1">
            <a:avLst/>
          </a:prstGeom>
          <a:ln w="9525" cap="flat" cmpd="sng">
            <a:solidFill>
              <a:schemeClr val="tx1"/>
            </a:solidFill>
            <a:prstDash val="solid"/>
            <a:round/>
            <a:headEnd type="none" w="med" len="med"/>
            <a:tailEnd type="arrow" w="med" len="med"/>
          </a:ln>
        </p:spPr>
      </p:cxnSp>
      <p:sp>
        <p:nvSpPr>
          <p:cNvPr id="55" name="矩形 54"/>
          <p:cNvSpPr/>
          <p:nvPr/>
        </p:nvSpPr>
        <p:spPr>
          <a:xfrm>
            <a:off x="4202113" y="593725"/>
            <a:ext cx="739775" cy="303213"/>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71" name="文本框 55"/>
          <p:cNvSpPr txBox="1"/>
          <p:nvPr/>
        </p:nvSpPr>
        <p:spPr>
          <a:xfrm>
            <a:off x="434975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K2</a:t>
            </a:r>
            <a:endParaRPr lang="en-US" altLang="zh-CN" sz="1200">
              <a:latin typeface="Times New Roman" panose="02020603050405020304" pitchFamily="18" charset="0"/>
            </a:endParaRPr>
          </a:p>
        </p:txBody>
      </p:sp>
      <p:cxnSp>
        <p:nvCxnSpPr>
          <p:cNvPr id="60472" name="直接箭头连接符 56"/>
          <p:cNvCxnSpPr>
            <a:stCxn id="31" idx="2"/>
            <a:endCxn id="33" idx="0"/>
          </p:cNvCxnSpPr>
          <p:nvPr/>
        </p:nvCxnSpPr>
        <p:spPr>
          <a:xfrm flipH="1">
            <a:off x="3790950" y="909638"/>
            <a:ext cx="857250" cy="558800"/>
          </a:xfrm>
          <a:prstGeom prst="straightConnector1">
            <a:avLst/>
          </a:prstGeom>
          <a:ln w="9525" cap="flat" cmpd="sng">
            <a:solidFill>
              <a:schemeClr val="tx1"/>
            </a:solidFill>
            <a:prstDash val="solid"/>
            <a:round/>
            <a:headEnd type="none" w="med" len="med"/>
            <a:tailEnd type="arrow" w="med" len="med"/>
          </a:ln>
        </p:spPr>
      </p:cxnSp>
      <p:sp>
        <p:nvSpPr>
          <p:cNvPr id="58" name="矩形 57"/>
          <p:cNvSpPr/>
          <p:nvPr/>
        </p:nvSpPr>
        <p:spPr>
          <a:xfrm>
            <a:off x="4092575" y="4346575"/>
            <a:ext cx="738188"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40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74" name="文本框 58"/>
          <p:cNvSpPr txBox="1"/>
          <p:nvPr/>
        </p:nvSpPr>
        <p:spPr>
          <a:xfrm>
            <a:off x="4260850" y="4035425"/>
            <a:ext cx="749300" cy="395288"/>
          </a:xfrm>
          <a:prstGeom prst="rect">
            <a:avLst/>
          </a:prstGeom>
          <a:noFill/>
          <a:ln w="9525">
            <a:noFill/>
          </a:ln>
        </p:spPr>
        <p:txBody>
          <a:bodyPr wrap="square" anchor="t">
            <a:spAutoFit/>
          </a:bodyPr>
          <a:p>
            <a:pPr indent="0"/>
            <a:r>
              <a:rPr lang="en-US" altLang="zh-CN" sz="2000">
                <a:latin typeface="Times New Roman" panose="02020603050405020304" pitchFamily="18" charset="0"/>
              </a:rPr>
              <a:t>x</a:t>
            </a:r>
            <a:endParaRPr lang="en-US" altLang="zh-CN" sz="2000">
              <a:latin typeface="Times New Roman" panose="02020603050405020304" pitchFamily="18" charset="0"/>
            </a:endParaRPr>
          </a:p>
        </p:txBody>
      </p:sp>
      <p:grpSp>
        <p:nvGrpSpPr>
          <p:cNvPr id="61" name="组合 60"/>
          <p:cNvGrpSpPr/>
          <p:nvPr/>
        </p:nvGrpSpPr>
        <p:grpSpPr>
          <a:xfrm>
            <a:off x="4092575" y="4730750"/>
            <a:ext cx="917575" cy="682625"/>
            <a:chOff x="6444" y="7450"/>
            <a:chExt cx="1447" cy="1075"/>
          </a:xfrm>
        </p:grpSpPr>
        <p:sp>
          <p:nvSpPr>
            <p:cNvPr id="51" name="矩形 50"/>
            <p:cNvSpPr/>
            <p:nvPr/>
          </p:nvSpPr>
          <p:spPr>
            <a:xfrm>
              <a:off x="6444" y="8047"/>
              <a:ext cx="1164" cy="479"/>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60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477" name="文本框 59"/>
            <p:cNvSpPr txBox="1"/>
            <p:nvPr/>
          </p:nvSpPr>
          <p:spPr>
            <a:xfrm>
              <a:off x="6709" y="7450"/>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y</a:t>
              </a:r>
              <a:endParaRPr lang="en-US" altLang="zh-CN" sz="20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edge">
                                      <p:cBhvr>
                                        <p:cTn id="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6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6386"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6387" name="Rectangle 2"/>
          <p:cNvSpPr>
            <a:spLocks noGrp="1"/>
          </p:cNvSpPr>
          <p:nvPr>
            <p:ph type="subTitle" idx="1"/>
          </p:nvPr>
        </p:nvSpPr>
        <p:spPr>
          <a:xfrm>
            <a:off x="228600" y="381000"/>
            <a:ext cx="57150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§4.2     </a:t>
            </a:r>
            <a:r>
              <a:rPr lang="zh-CN" altLang="en-US" sz="2800" b="1" kern="1200" dirty="0">
                <a:latin typeface="宋体" panose="02010600030101010101" pitchFamily="2" charset="-122"/>
                <a:ea typeface="+mn-ea"/>
                <a:cs typeface="+mn-cs"/>
                <a:sym typeface="Arial" panose="020B0604020202020204" pitchFamily="34" charset="0"/>
              </a:rPr>
              <a:t>类 </a:t>
            </a:r>
            <a:endParaRPr lang="zh-CN" altLang="en-US" sz="2800" b="1" kern="1200" dirty="0">
              <a:latin typeface="宋体" panose="02010600030101010101" pitchFamily="2" charset="-122"/>
              <a:ea typeface="+mn-ea"/>
              <a:cs typeface="+mn-cs"/>
              <a:sym typeface="Arial" panose="020B0604020202020204" pitchFamily="34" charset="0"/>
            </a:endParaRPr>
          </a:p>
        </p:txBody>
      </p:sp>
      <p:sp>
        <p:nvSpPr>
          <p:cNvPr id="16388" name="Text Box 3"/>
          <p:cNvSpPr txBox="1"/>
          <p:nvPr/>
        </p:nvSpPr>
        <p:spPr>
          <a:xfrm>
            <a:off x="304800" y="990600"/>
            <a:ext cx="8610600" cy="4392613"/>
          </a:xfrm>
          <a:prstGeom prst="rect">
            <a:avLst/>
          </a:prstGeom>
          <a:noFill/>
          <a:ln w="9525">
            <a:noFill/>
          </a:ln>
        </p:spPr>
        <p:txBody>
          <a:bodyPr anchor="t">
            <a:spAutoFit/>
          </a:bodyPr>
          <a:p>
            <a:pPr indent="292100" algn="just">
              <a:lnSpc>
                <a:spcPct val="120000"/>
              </a:lnSpc>
              <a:spcBef>
                <a:spcPct val="20000"/>
              </a:spcBef>
            </a:pPr>
            <a:r>
              <a:rPr lang="zh-CN" altLang="en-US" sz="3200" b="1" dirty="0">
                <a:solidFill>
                  <a:srgbClr val="0000FF"/>
                </a:solidFill>
                <a:latin typeface="宋体" panose="02010600030101010101" pitchFamily="2" charset="-122"/>
                <a:ea typeface="宋体" panose="02010600030101010101" pitchFamily="2" charset="-122"/>
              </a:rPr>
              <a:t>类</a:t>
            </a:r>
            <a:r>
              <a:rPr lang="zh-CN" altLang="en-US" sz="3200" b="1" dirty="0">
                <a:latin typeface="Times New Roman" panose="02020603050405020304" pitchFamily="18" charset="0"/>
                <a:ea typeface="宋体" panose="02010600030101010101" pitchFamily="2" charset="-122"/>
              </a:rPr>
              <a:t>是组成</a:t>
            </a:r>
            <a:r>
              <a:rPr lang="en-US" altLang="zh-CN" sz="3200" b="1" dirty="0">
                <a:latin typeface="宋体" panose="02010600030101010101" pitchFamily="2" charset="-122"/>
              </a:rPr>
              <a:t>Java</a:t>
            </a:r>
            <a:r>
              <a:rPr lang="zh-CN" altLang="en-US" sz="3200" b="1" dirty="0">
                <a:latin typeface="Times New Roman" panose="02020603050405020304" pitchFamily="18" charset="0"/>
                <a:ea typeface="宋体" panose="02010600030101010101" pitchFamily="2" charset="-122"/>
              </a:rPr>
              <a:t>程序的基本要素。类封装了一类对象的状态和方法。类是用来定义对象的模板。</a:t>
            </a:r>
            <a:endParaRPr lang="zh-CN" altLang="en-US" sz="3200" b="1" dirty="0">
              <a:latin typeface="宋体" panose="02010600030101010101" pitchFamily="2" charset="-122"/>
              <a:ea typeface="宋体" panose="02010600030101010101" pitchFamily="2" charset="-122"/>
            </a:endParaRPr>
          </a:p>
          <a:p>
            <a:pPr indent="292100" algn="just">
              <a:lnSpc>
                <a:spcPct val="120000"/>
              </a:lnSpc>
              <a:spcBef>
                <a:spcPct val="20000"/>
              </a:spcBef>
            </a:pPr>
            <a:r>
              <a:rPr lang="zh-CN" altLang="en-US" sz="3200" b="1" dirty="0">
                <a:latin typeface="Times New Roman" panose="02020603050405020304" pitchFamily="18" charset="0"/>
                <a:ea typeface="宋体" panose="02010600030101010101" pitchFamily="2" charset="-122"/>
              </a:rPr>
              <a:t>   类的实现包括两部分：</a:t>
            </a:r>
            <a:r>
              <a:rPr lang="zh-CN" altLang="en-US" sz="3200" b="1" dirty="0">
                <a:solidFill>
                  <a:srgbClr val="FF0000"/>
                </a:solidFill>
                <a:latin typeface="Times New Roman" panose="02020603050405020304" pitchFamily="18" charset="0"/>
                <a:ea typeface="宋体" panose="02010600030101010101" pitchFamily="2" charset="-122"/>
              </a:rPr>
              <a:t>类声明和类体</a:t>
            </a:r>
            <a:r>
              <a:rPr lang="zh-CN" altLang="en-US" sz="3200" b="1" dirty="0">
                <a:latin typeface="Times New Roman" panose="02020603050405020304" pitchFamily="18" charset="0"/>
                <a:ea typeface="宋体" panose="02010600030101010101" pitchFamily="2" charset="-122"/>
              </a:rPr>
              <a:t>。基本格式为：</a:t>
            </a:r>
            <a:endParaRPr lang="zh-CN" altLang="en-US" sz="3200" b="1" dirty="0">
              <a:latin typeface="宋体" panose="02010600030101010101" pitchFamily="2" charset="-122"/>
              <a:ea typeface="宋体" panose="02010600030101010101" pitchFamily="2" charset="-122"/>
            </a:endParaRPr>
          </a:p>
          <a:p>
            <a:pPr indent="292100" algn="just">
              <a:lnSpc>
                <a:spcPct val="120000"/>
              </a:lnSpc>
              <a:spcBef>
                <a:spcPct val="20000"/>
              </a:spcBef>
            </a:pPr>
            <a:r>
              <a:rPr lang="en-US" altLang="zh-CN" sz="2000" b="1" dirty="0">
                <a:solidFill>
                  <a:srgbClr val="0000FF"/>
                </a:solidFill>
                <a:latin typeface="宋体" panose="02010600030101010101" pitchFamily="2" charset="-122"/>
              </a:rPr>
              <a:t>[public] class </a:t>
            </a:r>
            <a:r>
              <a:rPr lang="zh-CN" altLang="en-US" sz="2000" b="1" dirty="0">
                <a:solidFill>
                  <a:srgbClr val="0000FF"/>
                </a:solidFill>
                <a:latin typeface="Times New Roman" panose="02020603050405020304" pitchFamily="18" charset="0"/>
                <a:ea typeface="宋体" panose="02010600030101010101" pitchFamily="2" charset="-122"/>
              </a:rPr>
              <a:t>类名</a:t>
            </a:r>
            <a:r>
              <a:rPr lang="zh-CN" altLang="en-US" sz="2000" b="1" dirty="0">
                <a:solidFill>
                  <a:srgbClr val="0000FF"/>
                </a:solidFill>
                <a:latin typeface="宋体" panose="02010600030101010101" pitchFamily="2" charset="-122"/>
                <a:ea typeface="宋体" panose="02010600030101010101" pitchFamily="2" charset="-122"/>
              </a:rPr>
              <a:t> {</a:t>
            </a:r>
            <a:endParaRPr lang="zh-CN" altLang="en-US" sz="2000" b="1" dirty="0">
              <a:solidFill>
                <a:srgbClr val="0000FF"/>
              </a:solidFill>
              <a:latin typeface="宋体" panose="02010600030101010101" pitchFamily="2" charset="-122"/>
              <a:ea typeface="宋体" panose="02010600030101010101" pitchFamily="2" charset="-122"/>
            </a:endParaRPr>
          </a:p>
          <a:p>
            <a:pPr indent="292100" algn="just">
              <a:lnSpc>
                <a:spcPct val="120000"/>
              </a:lnSpc>
              <a:spcBef>
                <a:spcPct val="20000"/>
              </a:spcBef>
            </a:pPr>
            <a:r>
              <a:rPr lang="zh-CN" altLang="en-US" sz="2000" b="1" dirty="0">
                <a:solidFill>
                  <a:srgbClr val="0000FF"/>
                </a:solidFill>
                <a:latin typeface="宋体" panose="02010600030101010101" pitchFamily="2" charset="-122"/>
                <a:ea typeface="宋体" panose="02010600030101010101" pitchFamily="2" charset="-122"/>
              </a:rPr>
              <a:t>   </a:t>
            </a:r>
            <a:r>
              <a:rPr lang="zh-CN" altLang="en-US" sz="2000" b="1" dirty="0">
                <a:solidFill>
                  <a:srgbClr val="0000FF"/>
                </a:solidFill>
                <a:latin typeface="Times New Roman" panose="02020603050405020304" pitchFamily="18" charset="0"/>
                <a:ea typeface="宋体" panose="02010600030101010101" pitchFamily="2" charset="-122"/>
              </a:rPr>
              <a:t>类体</a:t>
            </a:r>
            <a:endParaRPr lang="zh-CN" altLang="en-US" sz="2000" b="1" dirty="0">
              <a:solidFill>
                <a:srgbClr val="0000FF"/>
              </a:solidFill>
              <a:latin typeface="宋体" panose="02010600030101010101" pitchFamily="2" charset="-122"/>
              <a:ea typeface="宋体" panose="02010600030101010101" pitchFamily="2" charset="-122"/>
            </a:endParaRPr>
          </a:p>
          <a:p>
            <a:pPr indent="292100" algn="just">
              <a:lnSpc>
                <a:spcPct val="120000"/>
              </a:lnSpc>
              <a:spcBef>
                <a:spcPct val="20000"/>
              </a:spcBef>
            </a:pPr>
            <a:r>
              <a:rPr lang="zh-CN" altLang="en-US" sz="2000" b="1" dirty="0">
                <a:solidFill>
                  <a:srgbClr val="0000FF"/>
                </a:solidFill>
                <a:latin typeface="宋体" panose="02010600030101010101" pitchFamily="2" charset="-122"/>
                <a:ea typeface="宋体" panose="02010600030101010101" pitchFamily="2" charset="-122"/>
              </a:rPr>
              <a:t>}</a:t>
            </a:r>
            <a:endParaRPr lang="en-US" altLang="zh-CN" sz="2000" b="1" dirty="0">
              <a:solidFill>
                <a:srgbClr val="0000FF"/>
              </a:solidFill>
              <a:latin typeface="宋体" panose="02010600030101010101" pitchFamily="2" charset="-122"/>
            </a:endParaRPr>
          </a:p>
        </p:txBody>
      </p:sp>
    </p:spTree>
    <p:custDataLst>
      <p:tags r:id="rId1"/>
    </p:custData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43"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46"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1447"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50"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52"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1453"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61454"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61455"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61456"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58"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61"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1462"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65"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67"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1468"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61469"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cxnSp>
        <p:nvCxnSpPr>
          <p:cNvPr id="61470"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grpSp>
        <p:nvGrpSpPr>
          <p:cNvPr id="61471" name="组合 44"/>
          <p:cNvGrpSpPr/>
          <p:nvPr/>
        </p:nvGrpSpPr>
        <p:grpSpPr>
          <a:xfrm>
            <a:off x="0" y="2759075"/>
            <a:ext cx="2309813" cy="2654300"/>
            <a:chOff x="516" y="4414"/>
            <a:chExt cx="3636" cy="4180"/>
          </a:xfrm>
        </p:grpSpPr>
        <p:sp>
          <p:nvSpPr>
            <p:cNvPr id="31" name="矩形 30"/>
            <p:cNvSpPr/>
            <p:nvPr/>
          </p:nvSpPr>
          <p:spPr>
            <a:xfrm>
              <a:off x="963" y="5038"/>
              <a:ext cx="1164" cy="47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73" name="文本框 31"/>
            <p:cNvSpPr txBox="1"/>
            <p:nvPr/>
          </p:nvSpPr>
          <p:spPr>
            <a:xfrm>
              <a:off x="1228" y="441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t</a:t>
              </a:r>
              <a:endParaRPr lang="en-US" altLang="zh-CN" sz="2000">
                <a:latin typeface="Times New Roman" panose="02020603050405020304" pitchFamily="18" charset="0"/>
              </a:endParaRPr>
            </a:p>
          </p:txBody>
        </p:sp>
        <p:sp>
          <p:nvSpPr>
            <p:cNvPr id="33" name="矩形 32"/>
            <p:cNvSpPr/>
            <p:nvPr/>
          </p:nvSpPr>
          <p:spPr>
            <a:xfrm>
              <a:off x="516" y="6484"/>
              <a:ext cx="2058" cy="196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4" name="矩形 33"/>
            <p:cNvSpPr/>
            <p:nvPr/>
          </p:nvSpPr>
          <p:spPr>
            <a:xfrm>
              <a:off x="516" y="6484"/>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76" name="文本框 34"/>
            <p:cNvSpPr txBox="1"/>
            <p:nvPr/>
          </p:nvSpPr>
          <p:spPr>
            <a:xfrm>
              <a:off x="2575"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1477" name="文本框 35"/>
            <p:cNvSpPr txBox="1"/>
            <p:nvPr/>
          </p:nvSpPr>
          <p:spPr>
            <a:xfrm>
              <a:off x="2575" y="6984"/>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37" name="矩形 36"/>
            <p:cNvSpPr/>
            <p:nvPr/>
          </p:nvSpPr>
          <p:spPr>
            <a:xfrm>
              <a:off x="516" y="6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8" name="矩形 37"/>
            <p:cNvSpPr/>
            <p:nvPr/>
          </p:nvSpPr>
          <p:spPr>
            <a:xfrm>
              <a:off x="516" y="74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80" name="文本框 38"/>
            <p:cNvSpPr txBox="1"/>
            <p:nvPr/>
          </p:nvSpPr>
          <p:spPr>
            <a:xfrm>
              <a:off x="2575" y="7518"/>
              <a:ext cx="1577" cy="432"/>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40" name="矩形 39"/>
            <p:cNvSpPr/>
            <p:nvPr/>
          </p:nvSpPr>
          <p:spPr>
            <a:xfrm>
              <a:off x="516" y="7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82" name="文本框 40"/>
            <p:cNvSpPr txBox="1"/>
            <p:nvPr/>
          </p:nvSpPr>
          <p:spPr>
            <a:xfrm>
              <a:off x="2575" y="8018"/>
              <a:ext cx="1182" cy="576"/>
            </a:xfrm>
            <a:prstGeom prst="rect">
              <a:avLst/>
            </a:prstGeom>
            <a:noFill/>
            <a:ln w="9525">
              <a:noFill/>
            </a:ln>
          </p:spPr>
          <p:txBody>
            <a:bodyPr wrap="square" anchor="t">
              <a:spAutoFit/>
            </a:bodyPr>
            <a:p>
              <a:pPr indent="0"/>
              <a:r>
                <a:rPr lang="en-US" altLang="zh-CN" sz="1800">
                  <a:solidFill>
                    <a:srgbClr val="FF0000"/>
                  </a:solidFill>
                  <a:latin typeface="Times New Roman" panose="02020603050405020304" pitchFamily="18" charset="0"/>
                </a:rPr>
                <a:t>add</a:t>
              </a:r>
              <a:endParaRPr lang="en-US" altLang="zh-CN" sz="1800">
                <a:solidFill>
                  <a:srgbClr val="FF0000"/>
                </a:solidFill>
                <a:latin typeface="Times New Roman" panose="02020603050405020304" pitchFamily="18" charset="0"/>
              </a:endParaRPr>
            </a:p>
          </p:txBody>
        </p:sp>
        <p:sp>
          <p:nvSpPr>
            <p:cNvPr id="61483" name="文本框 41"/>
            <p:cNvSpPr txBox="1"/>
            <p:nvPr/>
          </p:nvSpPr>
          <p:spPr>
            <a:xfrm>
              <a:off x="1228"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sp>
          <p:nvSpPr>
            <p:cNvPr id="61484" name="文本框 42"/>
            <p:cNvSpPr txBox="1"/>
            <p:nvPr/>
          </p:nvSpPr>
          <p:spPr>
            <a:xfrm>
              <a:off x="1228" y="7086"/>
              <a:ext cx="1182" cy="432"/>
            </a:xfrm>
            <a:prstGeom prst="rect">
              <a:avLst/>
            </a:prstGeom>
            <a:noFill/>
            <a:ln w="9525">
              <a:noFill/>
            </a:ln>
          </p:spPr>
          <p:txBody>
            <a:bodyPr wrap="square" anchor="t">
              <a:spAutoFit/>
            </a:bodyPr>
            <a:p>
              <a:pPr indent="0"/>
              <a:r>
                <a:rPr lang="en-US" altLang="zh-CN" sz="1200" b="1">
                  <a:latin typeface="Times New Roman" panose="02020603050405020304" pitchFamily="18" charset="0"/>
                </a:rPr>
                <a:t>0</a:t>
              </a:r>
              <a:endParaRPr lang="en-US" altLang="zh-CN" sz="1200" b="1">
                <a:latin typeface="Times New Roman" panose="02020603050405020304" pitchFamily="18" charset="0"/>
              </a:endParaRPr>
            </a:p>
          </p:txBody>
        </p:sp>
        <p:cxnSp>
          <p:nvCxnSpPr>
            <p:cNvPr id="61485" name="直接箭头连接符 43"/>
            <p:cNvCxnSpPr>
              <a:stCxn id="31" idx="2"/>
              <a:endCxn id="33" idx="0"/>
            </p:cNvCxnSpPr>
            <p:nvPr/>
          </p:nvCxnSpPr>
          <p:spPr>
            <a:xfrm>
              <a:off x="1545" y="5517"/>
              <a:ext cx="0" cy="967"/>
            </a:xfrm>
            <a:prstGeom prst="straightConnector1">
              <a:avLst/>
            </a:prstGeom>
            <a:ln w="9525" cap="flat" cmpd="sng">
              <a:solidFill>
                <a:schemeClr val="tx1"/>
              </a:solidFill>
              <a:prstDash val="solid"/>
              <a:round/>
              <a:headEnd type="none" w="med" len="med"/>
              <a:tailEnd type="arrow" w="med" len="med"/>
            </a:ln>
          </p:spPr>
        </p:cxnSp>
      </p:grpSp>
      <p:sp>
        <p:nvSpPr>
          <p:cNvPr id="46" name="矩形 45"/>
          <p:cNvSpPr/>
          <p:nvPr/>
        </p:nvSpPr>
        <p:spPr>
          <a:xfrm>
            <a:off x="4327525" y="3148013"/>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87" name="文本框 46"/>
          <p:cNvSpPr txBox="1"/>
          <p:nvPr/>
        </p:nvSpPr>
        <p:spPr>
          <a:xfrm>
            <a:off x="4495800" y="2768600"/>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r</a:t>
            </a:r>
            <a:endParaRPr lang="en-US" altLang="zh-CN" sz="2000">
              <a:latin typeface="Times New Roman" panose="02020603050405020304" pitchFamily="18" charset="0"/>
            </a:endParaRPr>
          </a:p>
        </p:txBody>
      </p:sp>
      <p:cxnSp>
        <p:nvCxnSpPr>
          <p:cNvPr id="61488" name="直接箭头连接符 47"/>
          <p:cNvCxnSpPr>
            <a:stCxn id="31" idx="2"/>
            <a:endCxn id="33" idx="0"/>
          </p:cNvCxnSpPr>
          <p:nvPr/>
        </p:nvCxnSpPr>
        <p:spPr>
          <a:xfrm flipH="1">
            <a:off x="4627563" y="3452813"/>
            <a:ext cx="7937" cy="319087"/>
          </a:xfrm>
          <a:prstGeom prst="straightConnector1">
            <a:avLst/>
          </a:prstGeom>
          <a:ln w="9525" cap="flat" cmpd="sng">
            <a:solidFill>
              <a:schemeClr val="tx1"/>
            </a:solidFill>
            <a:prstDash val="solid"/>
            <a:round/>
            <a:headEnd type="none" w="med" len="med"/>
            <a:tailEnd type="arrow" w="med" len="med"/>
          </a:ln>
        </p:spPr>
      </p:cxnSp>
      <p:sp>
        <p:nvSpPr>
          <p:cNvPr id="61489" name="乘号 48"/>
          <p:cNvSpPr/>
          <p:nvPr/>
        </p:nvSpPr>
        <p:spPr>
          <a:xfrm>
            <a:off x="4505325" y="3757613"/>
            <a:ext cx="260350" cy="307975"/>
          </a:xfrm>
          <a:custGeom>
            <a:avLst/>
            <a:gdLst/>
            <a:ahLst/>
            <a:cxnLst>
              <a:cxn ang="10800000">
                <a:pos x="62377" y="74120"/>
              </a:cxn>
              <a:cxn ang="16200000">
                <a:pos x="197337" y="74120"/>
              </a:cxn>
              <a:cxn ang="0">
                <a:pos x="197337" y="234489"/>
              </a:cxn>
              <a:cxn ang="5400000">
                <a:pos x="62377" y="234489"/>
              </a:cxn>
            </a:cxnLst>
            <a:pathLst>
              <a:path w="259715" h="308610">
                <a:moveTo>
                  <a:pt x="39008" y="93786"/>
                </a:moveTo>
                <a:lnTo>
                  <a:pt x="85745" y="54454"/>
                </a:lnTo>
                <a:lnTo>
                  <a:pt x="129857" y="106870"/>
                </a:lnTo>
                <a:lnTo>
                  <a:pt x="173969" y="54454"/>
                </a:lnTo>
                <a:lnTo>
                  <a:pt x="220706" y="93786"/>
                </a:lnTo>
                <a:lnTo>
                  <a:pt x="169776" y="154305"/>
                </a:lnTo>
                <a:lnTo>
                  <a:pt x="220706" y="214823"/>
                </a:lnTo>
                <a:lnTo>
                  <a:pt x="173969" y="254155"/>
                </a:lnTo>
                <a:lnTo>
                  <a:pt x="129857" y="201739"/>
                </a:lnTo>
                <a:lnTo>
                  <a:pt x="85745" y="254155"/>
                </a:lnTo>
                <a:lnTo>
                  <a:pt x="39008" y="214823"/>
                </a:lnTo>
                <a:lnTo>
                  <a:pt x="89938" y="154305"/>
                </a:lnTo>
                <a:close/>
              </a:path>
            </a:pathLst>
          </a:custGeom>
          <a:solidFill>
            <a:srgbClr val="FF0000"/>
          </a:solidFill>
          <a:ln w="9525" cap="flat" cmpd="sng">
            <a:solidFill>
              <a:schemeClr val="tx1"/>
            </a:solidFill>
            <a:prstDash val="solid"/>
            <a:round/>
            <a:headEnd type="none" w="med" len="med"/>
            <a:tailEnd type="none" w="med" len="med"/>
          </a:ln>
        </p:spPr>
        <p:txBody>
          <a:bodyPr/>
          <a:p>
            <a:endParaRPr lang="zh-CN" altLang="en-US"/>
          </a:p>
        </p:txBody>
      </p:sp>
      <p:sp>
        <p:nvSpPr>
          <p:cNvPr id="61490" name="文本框 49"/>
          <p:cNvSpPr txBox="1"/>
          <p:nvPr/>
        </p:nvSpPr>
        <p:spPr>
          <a:xfrm>
            <a:off x="5170488" y="3516313"/>
            <a:ext cx="3913187" cy="2682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1600">
                <a:latin typeface="Times New Roman" panose="02020603050405020304" pitchFamily="18" charset="0"/>
                <a:sym typeface="黑体" panose="02010609060101010101" pitchFamily="49" charset="-122"/>
              </a:rPr>
              <a:t>Complex add(Complex K1,Complex K2){</a:t>
            </a:r>
            <a:endParaRPr lang="en-US" altLang="en-US" sz="1600">
              <a:latin typeface="Times New Roman" panose="02020603050405020304" pitchFamily="18" charset="0"/>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double x = K1.real + K2.real;</a:t>
            </a:r>
            <a:endParaRPr lang="en-US" altLang="en-US" sz="1600">
              <a:latin typeface="Times New Roman" panose="02020603050405020304" pitchFamily="18" charset="0"/>
              <a:sym typeface="黑体" panose="02010609060101010101" pitchFamily="49" charset="-122"/>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              double y = K1.img + K2.img;</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800">
                <a:latin typeface="Times New Roman" panose="02020603050405020304" pitchFamily="18" charset="0"/>
                <a:sym typeface="黑体" panose="02010609060101010101" pitchFamily="49" charset="-122"/>
              </a:rPr>
              <a:t>      </a:t>
            </a:r>
            <a:r>
              <a:rPr lang="en-US" altLang="en-US" sz="1800">
                <a:solidFill>
                  <a:srgbClr val="FF0000"/>
                </a:solidFill>
                <a:latin typeface="Times New Roman" panose="02020603050405020304" pitchFamily="18" charset="0"/>
                <a:sym typeface="黑体" panose="02010609060101010101" pitchFamily="49" charset="-122"/>
              </a:rPr>
              <a:t>   Complex result = new Complex();</a:t>
            </a:r>
            <a:endParaRPr lang="en-US" altLang="en-US" sz="1800">
              <a:solidFill>
                <a:srgbClr val="FF0000"/>
              </a:solidFill>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result.real = x;</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result.img = y;</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return result;</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a:t>
            </a:r>
            <a:endParaRPr lang="zh-CN" altLang="en-US" sz="1600">
              <a:latin typeface="Times New Roman" panose="02020603050405020304" pitchFamily="18" charset="0"/>
              <a:ea typeface="宋体" panose="02010600030101010101" pitchFamily="2" charset="-122"/>
            </a:endParaRPr>
          </a:p>
        </p:txBody>
      </p:sp>
      <p:sp>
        <p:nvSpPr>
          <p:cNvPr id="52" name="矩形 51"/>
          <p:cNvSpPr/>
          <p:nvPr/>
        </p:nvSpPr>
        <p:spPr>
          <a:xfrm>
            <a:off x="1530350" y="5492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92" name="文本框 52"/>
          <p:cNvSpPr txBox="1"/>
          <p:nvPr/>
        </p:nvSpPr>
        <p:spPr>
          <a:xfrm>
            <a:off x="171450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K1</a:t>
            </a:r>
            <a:endParaRPr lang="en-US" altLang="zh-CN" sz="1200">
              <a:latin typeface="Times New Roman" panose="02020603050405020304" pitchFamily="18" charset="0"/>
            </a:endParaRPr>
          </a:p>
        </p:txBody>
      </p:sp>
      <p:cxnSp>
        <p:nvCxnSpPr>
          <p:cNvPr id="61493" name="直接箭头连接符 53"/>
          <p:cNvCxnSpPr>
            <a:stCxn id="31" idx="2"/>
            <a:endCxn id="33" idx="0"/>
          </p:cNvCxnSpPr>
          <p:nvPr/>
        </p:nvCxnSpPr>
        <p:spPr>
          <a:xfrm flipH="1">
            <a:off x="1042988" y="854075"/>
            <a:ext cx="857250" cy="558800"/>
          </a:xfrm>
          <a:prstGeom prst="straightConnector1">
            <a:avLst/>
          </a:prstGeom>
          <a:ln w="9525" cap="flat" cmpd="sng">
            <a:solidFill>
              <a:schemeClr val="tx1"/>
            </a:solidFill>
            <a:prstDash val="solid"/>
            <a:round/>
            <a:headEnd type="none" w="med" len="med"/>
            <a:tailEnd type="arrow" w="med" len="med"/>
          </a:ln>
        </p:spPr>
      </p:cxnSp>
      <p:sp>
        <p:nvSpPr>
          <p:cNvPr id="55" name="矩形 54"/>
          <p:cNvSpPr/>
          <p:nvPr/>
        </p:nvSpPr>
        <p:spPr>
          <a:xfrm>
            <a:off x="4202113" y="593725"/>
            <a:ext cx="739775" cy="303213"/>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95" name="文本框 55"/>
          <p:cNvSpPr txBox="1"/>
          <p:nvPr/>
        </p:nvSpPr>
        <p:spPr>
          <a:xfrm>
            <a:off x="434975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K2</a:t>
            </a:r>
            <a:endParaRPr lang="en-US" altLang="zh-CN" sz="1200">
              <a:latin typeface="Times New Roman" panose="02020603050405020304" pitchFamily="18" charset="0"/>
            </a:endParaRPr>
          </a:p>
        </p:txBody>
      </p:sp>
      <p:cxnSp>
        <p:nvCxnSpPr>
          <p:cNvPr id="61496" name="直接箭头连接符 56"/>
          <p:cNvCxnSpPr>
            <a:stCxn id="31" idx="2"/>
            <a:endCxn id="33" idx="0"/>
          </p:cNvCxnSpPr>
          <p:nvPr/>
        </p:nvCxnSpPr>
        <p:spPr>
          <a:xfrm flipH="1">
            <a:off x="3790950" y="909638"/>
            <a:ext cx="857250" cy="558800"/>
          </a:xfrm>
          <a:prstGeom prst="straightConnector1">
            <a:avLst/>
          </a:prstGeom>
          <a:ln w="9525" cap="flat" cmpd="sng">
            <a:solidFill>
              <a:schemeClr val="tx1"/>
            </a:solidFill>
            <a:prstDash val="solid"/>
            <a:round/>
            <a:headEnd type="none" w="med" len="med"/>
            <a:tailEnd type="arrow" w="med" len="med"/>
          </a:ln>
        </p:spPr>
      </p:cxnSp>
      <p:sp>
        <p:nvSpPr>
          <p:cNvPr id="58" name="矩形 57"/>
          <p:cNvSpPr/>
          <p:nvPr/>
        </p:nvSpPr>
        <p:spPr>
          <a:xfrm>
            <a:off x="4327525" y="4370388"/>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40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498" name="文本框 58"/>
          <p:cNvSpPr txBox="1"/>
          <p:nvPr/>
        </p:nvSpPr>
        <p:spPr>
          <a:xfrm>
            <a:off x="4495800" y="4059238"/>
            <a:ext cx="750888" cy="395287"/>
          </a:xfrm>
          <a:prstGeom prst="rect">
            <a:avLst/>
          </a:prstGeom>
          <a:noFill/>
          <a:ln w="9525">
            <a:noFill/>
          </a:ln>
        </p:spPr>
        <p:txBody>
          <a:bodyPr wrap="square" anchor="t">
            <a:spAutoFit/>
          </a:bodyPr>
          <a:p>
            <a:pPr indent="0"/>
            <a:r>
              <a:rPr lang="en-US" altLang="zh-CN" sz="2000">
                <a:latin typeface="Times New Roman" panose="02020603050405020304" pitchFamily="18" charset="0"/>
              </a:rPr>
              <a:t>x</a:t>
            </a:r>
            <a:endParaRPr lang="en-US" altLang="zh-CN" sz="2000">
              <a:latin typeface="Times New Roman" panose="02020603050405020304" pitchFamily="18" charset="0"/>
            </a:endParaRPr>
          </a:p>
        </p:txBody>
      </p:sp>
      <p:sp>
        <p:nvSpPr>
          <p:cNvPr id="51" name="矩形 50"/>
          <p:cNvSpPr/>
          <p:nvPr/>
        </p:nvSpPr>
        <p:spPr>
          <a:xfrm>
            <a:off x="4327525" y="51339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 60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500" name="文本框 59"/>
          <p:cNvSpPr txBox="1"/>
          <p:nvPr/>
        </p:nvSpPr>
        <p:spPr>
          <a:xfrm>
            <a:off x="4495800" y="4754563"/>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y</a:t>
            </a:r>
            <a:endParaRPr lang="en-US" altLang="zh-CN" sz="2000">
              <a:latin typeface="Times New Roman" panose="02020603050405020304" pitchFamily="18" charset="0"/>
            </a:endParaRPr>
          </a:p>
        </p:txBody>
      </p:sp>
      <p:grpSp>
        <p:nvGrpSpPr>
          <p:cNvPr id="61" name="组合 60"/>
          <p:cNvGrpSpPr/>
          <p:nvPr/>
        </p:nvGrpSpPr>
        <p:grpSpPr>
          <a:xfrm>
            <a:off x="2138363" y="2824163"/>
            <a:ext cx="2309812" cy="2654300"/>
            <a:chOff x="516" y="4414"/>
            <a:chExt cx="3636" cy="4180"/>
          </a:xfrm>
        </p:grpSpPr>
        <p:sp>
          <p:nvSpPr>
            <p:cNvPr id="62" name="矩形 61"/>
            <p:cNvSpPr/>
            <p:nvPr/>
          </p:nvSpPr>
          <p:spPr>
            <a:xfrm>
              <a:off x="963" y="5038"/>
              <a:ext cx="1164" cy="479"/>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503" name="文本框 62"/>
            <p:cNvSpPr txBox="1"/>
            <p:nvPr/>
          </p:nvSpPr>
          <p:spPr>
            <a:xfrm>
              <a:off x="1094" y="441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result</a:t>
              </a:r>
              <a:endParaRPr lang="en-US" altLang="zh-CN" sz="2000">
                <a:latin typeface="Times New Roman" panose="02020603050405020304" pitchFamily="18" charset="0"/>
              </a:endParaRPr>
            </a:p>
          </p:txBody>
        </p:sp>
        <p:sp>
          <p:nvSpPr>
            <p:cNvPr id="64" name="矩形 63"/>
            <p:cNvSpPr/>
            <p:nvPr/>
          </p:nvSpPr>
          <p:spPr>
            <a:xfrm>
              <a:off x="516" y="6484"/>
              <a:ext cx="2058" cy="196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5" name="矩形 64"/>
            <p:cNvSpPr/>
            <p:nvPr/>
          </p:nvSpPr>
          <p:spPr>
            <a:xfrm>
              <a:off x="516" y="6484"/>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506" name="文本框 65"/>
            <p:cNvSpPr txBox="1"/>
            <p:nvPr/>
          </p:nvSpPr>
          <p:spPr>
            <a:xfrm>
              <a:off x="2575"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1507" name="文本框 66"/>
            <p:cNvSpPr txBox="1"/>
            <p:nvPr/>
          </p:nvSpPr>
          <p:spPr>
            <a:xfrm>
              <a:off x="2575" y="6984"/>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68" name="矩形 67"/>
            <p:cNvSpPr/>
            <p:nvPr/>
          </p:nvSpPr>
          <p:spPr>
            <a:xfrm>
              <a:off x="516" y="6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9" name="矩形 68"/>
            <p:cNvSpPr/>
            <p:nvPr/>
          </p:nvSpPr>
          <p:spPr>
            <a:xfrm>
              <a:off x="516" y="74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510" name="文本框 69"/>
            <p:cNvSpPr txBox="1"/>
            <p:nvPr/>
          </p:nvSpPr>
          <p:spPr>
            <a:xfrm>
              <a:off x="2575" y="7518"/>
              <a:ext cx="1577" cy="432"/>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71" name="矩形 70"/>
            <p:cNvSpPr/>
            <p:nvPr/>
          </p:nvSpPr>
          <p:spPr>
            <a:xfrm>
              <a:off x="516" y="7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1512" name="文本框 71"/>
            <p:cNvSpPr txBox="1"/>
            <p:nvPr/>
          </p:nvSpPr>
          <p:spPr>
            <a:xfrm>
              <a:off x="2575" y="8018"/>
              <a:ext cx="1182" cy="576"/>
            </a:xfrm>
            <a:prstGeom prst="rect">
              <a:avLst/>
            </a:prstGeom>
            <a:noFill/>
            <a:ln w="9525">
              <a:noFill/>
            </a:ln>
          </p:spPr>
          <p:txBody>
            <a:bodyPr wrap="square" anchor="t">
              <a:spAutoFit/>
            </a:bodyPr>
            <a:p>
              <a:pPr indent="0"/>
              <a:r>
                <a:rPr lang="en-US" altLang="zh-CN" sz="1800">
                  <a:latin typeface="Times New Roman" panose="02020603050405020304" pitchFamily="18" charset="0"/>
                </a:rPr>
                <a:t>add</a:t>
              </a:r>
              <a:endParaRPr lang="en-US" altLang="zh-CN" sz="1800">
                <a:latin typeface="Times New Roman" panose="02020603050405020304" pitchFamily="18" charset="0"/>
              </a:endParaRPr>
            </a:p>
          </p:txBody>
        </p:sp>
        <p:sp>
          <p:nvSpPr>
            <p:cNvPr id="61513" name="文本框 72"/>
            <p:cNvSpPr txBox="1"/>
            <p:nvPr/>
          </p:nvSpPr>
          <p:spPr>
            <a:xfrm>
              <a:off x="1228"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sp>
          <p:nvSpPr>
            <p:cNvPr id="61514" name="文本框 73"/>
            <p:cNvSpPr txBox="1"/>
            <p:nvPr/>
          </p:nvSpPr>
          <p:spPr>
            <a:xfrm>
              <a:off x="1228" y="7086"/>
              <a:ext cx="1182" cy="432"/>
            </a:xfrm>
            <a:prstGeom prst="rect">
              <a:avLst/>
            </a:prstGeom>
            <a:noFill/>
            <a:ln w="9525">
              <a:noFill/>
            </a:ln>
          </p:spPr>
          <p:txBody>
            <a:bodyPr wrap="square" anchor="t">
              <a:spAutoFit/>
            </a:bodyPr>
            <a:p>
              <a:pPr indent="0"/>
              <a:r>
                <a:rPr lang="en-US" altLang="zh-CN" sz="1200" b="1">
                  <a:latin typeface="Times New Roman" panose="02020603050405020304" pitchFamily="18" charset="0"/>
                </a:rPr>
                <a:t>0</a:t>
              </a:r>
              <a:endParaRPr lang="en-US" altLang="zh-CN" sz="1200" b="1">
                <a:latin typeface="Times New Roman" panose="02020603050405020304" pitchFamily="18" charset="0"/>
              </a:endParaRPr>
            </a:p>
          </p:txBody>
        </p:sp>
        <p:cxnSp>
          <p:nvCxnSpPr>
            <p:cNvPr id="61515" name="直接箭头连接符 74"/>
            <p:cNvCxnSpPr>
              <a:stCxn id="62" idx="2"/>
              <a:endCxn id="64" idx="0"/>
            </p:cNvCxnSpPr>
            <p:nvPr/>
          </p:nvCxnSpPr>
          <p:spPr>
            <a:xfrm>
              <a:off x="1545" y="5517"/>
              <a:ext cx="0" cy="967"/>
            </a:xfrm>
            <a:prstGeom prst="straightConnector1">
              <a:avLst/>
            </a:prstGeom>
            <a:ln w="9525" cap="flat" cmpd="sng">
              <a:solidFill>
                <a:schemeClr val="tx1"/>
              </a:solidFill>
              <a:prstDash val="solid"/>
              <a:round/>
              <a:headEnd type="none" w="med" len="me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ppt_x</p:attrName>
                                        </p:attrNameLst>
                                      </p:cBhvr>
                                      <p:tavLst>
                                        <p:tav tm="0">
                                          <p:val>
                                            <p:strVal val="#ppt_x"/>
                                          </p:val>
                                        </p:tav>
                                        <p:tav tm="100000">
                                          <p:val>
                                            <p:strVal val="#ppt_x"/>
                                          </p:val>
                                        </p:tav>
                                      </p:tavLst>
                                    </p:anim>
                                    <p:anim calcmode="lin" valueType="num">
                                      <p:cBhvr>
                                        <p:cTn id="8" dur="1000" fill="hold"/>
                                        <p:tgtEl>
                                          <p:spTgt spid="61"/>
                                        </p:tgtEl>
                                        <p:attrNameLst>
                                          <p:attrName>ppt_y</p:attrName>
                                        </p:attrNameLst>
                                      </p:cBhvr>
                                      <p:tavLst>
                                        <p:tav tm="0">
                                          <p:val>
                                            <p:strVal val="#ppt_y-#ppt_h/2"/>
                                          </p:val>
                                        </p:tav>
                                        <p:tav tm="100000">
                                          <p:val>
                                            <p:strVal val="#ppt_y"/>
                                          </p:val>
                                        </p:tav>
                                      </p:tavLst>
                                    </p:anim>
                                    <p:anim calcmode="lin" valueType="num">
                                      <p:cBhvr>
                                        <p:cTn id="9" dur="1000" fill="hold"/>
                                        <p:tgtEl>
                                          <p:spTgt spid="61"/>
                                        </p:tgtEl>
                                        <p:attrNameLst>
                                          <p:attrName>ppt_w</p:attrName>
                                        </p:attrNameLst>
                                      </p:cBhvr>
                                      <p:tavLst>
                                        <p:tav tm="0">
                                          <p:val>
                                            <p:strVal val="#ppt_w"/>
                                          </p:val>
                                        </p:tav>
                                        <p:tav tm="100000">
                                          <p:val>
                                            <p:strVal val="#ppt_w"/>
                                          </p:val>
                                        </p:tav>
                                      </p:tavLst>
                                    </p:anim>
                                    <p:anim calcmode="lin" valueType="num">
                                      <p:cBhvr>
                                        <p:cTn id="10" dur="1000" fill="hold"/>
                                        <p:tgtEl>
                                          <p:spTgt spid="6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467"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470"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2471"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474"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476"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2477"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62478"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62479"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62480"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482"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485"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2486"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489"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491"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2492"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62493"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cxnSp>
        <p:nvCxnSpPr>
          <p:cNvPr id="62494"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grpSp>
        <p:nvGrpSpPr>
          <p:cNvPr id="62495" name="组合 44"/>
          <p:cNvGrpSpPr/>
          <p:nvPr/>
        </p:nvGrpSpPr>
        <p:grpSpPr>
          <a:xfrm>
            <a:off x="0" y="2759075"/>
            <a:ext cx="2309813" cy="2654300"/>
            <a:chOff x="516" y="4414"/>
            <a:chExt cx="3636" cy="4180"/>
          </a:xfrm>
        </p:grpSpPr>
        <p:sp>
          <p:nvSpPr>
            <p:cNvPr id="31" name="矩形 30"/>
            <p:cNvSpPr/>
            <p:nvPr/>
          </p:nvSpPr>
          <p:spPr>
            <a:xfrm>
              <a:off x="963" y="5038"/>
              <a:ext cx="1164" cy="47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497" name="文本框 31"/>
            <p:cNvSpPr txBox="1"/>
            <p:nvPr/>
          </p:nvSpPr>
          <p:spPr>
            <a:xfrm>
              <a:off x="1228" y="441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t</a:t>
              </a:r>
              <a:endParaRPr lang="en-US" altLang="zh-CN" sz="2000">
                <a:latin typeface="Times New Roman" panose="02020603050405020304" pitchFamily="18" charset="0"/>
              </a:endParaRPr>
            </a:p>
          </p:txBody>
        </p:sp>
        <p:sp>
          <p:nvSpPr>
            <p:cNvPr id="33" name="矩形 32"/>
            <p:cNvSpPr/>
            <p:nvPr/>
          </p:nvSpPr>
          <p:spPr>
            <a:xfrm>
              <a:off x="516" y="6484"/>
              <a:ext cx="2058" cy="196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4" name="矩形 33"/>
            <p:cNvSpPr/>
            <p:nvPr/>
          </p:nvSpPr>
          <p:spPr>
            <a:xfrm>
              <a:off x="516" y="6484"/>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500" name="文本框 34"/>
            <p:cNvSpPr txBox="1"/>
            <p:nvPr/>
          </p:nvSpPr>
          <p:spPr>
            <a:xfrm>
              <a:off x="2575"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2501" name="文本框 35"/>
            <p:cNvSpPr txBox="1"/>
            <p:nvPr/>
          </p:nvSpPr>
          <p:spPr>
            <a:xfrm>
              <a:off x="2575" y="6984"/>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37" name="矩形 36"/>
            <p:cNvSpPr/>
            <p:nvPr/>
          </p:nvSpPr>
          <p:spPr>
            <a:xfrm>
              <a:off x="516" y="6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8" name="矩形 37"/>
            <p:cNvSpPr/>
            <p:nvPr/>
          </p:nvSpPr>
          <p:spPr>
            <a:xfrm>
              <a:off x="516" y="74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504" name="文本框 38"/>
            <p:cNvSpPr txBox="1"/>
            <p:nvPr/>
          </p:nvSpPr>
          <p:spPr>
            <a:xfrm>
              <a:off x="2575" y="7518"/>
              <a:ext cx="1577" cy="432"/>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40" name="矩形 39"/>
            <p:cNvSpPr/>
            <p:nvPr/>
          </p:nvSpPr>
          <p:spPr>
            <a:xfrm>
              <a:off x="516" y="7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506" name="文本框 40"/>
            <p:cNvSpPr txBox="1"/>
            <p:nvPr/>
          </p:nvSpPr>
          <p:spPr>
            <a:xfrm>
              <a:off x="2575" y="8018"/>
              <a:ext cx="1182" cy="576"/>
            </a:xfrm>
            <a:prstGeom prst="rect">
              <a:avLst/>
            </a:prstGeom>
            <a:noFill/>
            <a:ln w="9525">
              <a:noFill/>
            </a:ln>
          </p:spPr>
          <p:txBody>
            <a:bodyPr wrap="square" anchor="t">
              <a:spAutoFit/>
            </a:bodyPr>
            <a:p>
              <a:pPr indent="0"/>
              <a:r>
                <a:rPr lang="en-US" altLang="zh-CN" sz="1800">
                  <a:solidFill>
                    <a:srgbClr val="FF0000"/>
                  </a:solidFill>
                  <a:latin typeface="Times New Roman" panose="02020603050405020304" pitchFamily="18" charset="0"/>
                </a:rPr>
                <a:t>add</a:t>
              </a:r>
              <a:endParaRPr lang="en-US" altLang="zh-CN" sz="1800">
                <a:solidFill>
                  <a:srgbClr val="FF0000"/>
                </a:solidFill>
                <a:latin typeface="Times New Roman" panose="02020603050405020304" pitchFamily="18" charset="0"/>
              </a:endParaRPr>
            </a:p>
          </p:txBody>
        </p:sp>
        <p:sp>
          <p:nvSpPr>
            <p:cNvPr id="62507" name="文本框 41"/>
            <p:cNvSpPr txBox="1"/>
            <p:nvPr/>
          </p:nvSpPr>
          <p:spPr>
            <a:xfrm>
              <a:off x="1228"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sp>
          <p:nvSpPr>
            <p:cNvPr id="62508" name="文本框 42"/>
            <p:cNvSpPr txBox="1"/>
            <p:nvPr/>
          </p:nvSpPr>
          <p:spPr>
            <a:xfrm>
              <a:off x="1228" y="7086"/>
              <a:ext cx="1182" cy="432"/>
            </a:xfrm>
            <a:prstGeom prst="rect">
              <a:avLst/>
            </a:prstGeom>
            <a:noFill/>
            <a:ln w="9525">
              <a:noFill/>
            </a:ln>
          </p:spPr>
          <p:txBody>
            <a:bodyPr wrap="square" anchor="t">
              <a:spAutoFit/>
            </a:bodyPr>
            <a:p>
              <a:pPr indent="0"/>
              <a:r>
                <a:rPr lang="en-US" altLang="zh-CN" sz="1200" b="1">
                  <a:latin typeface="Times New Roman" panose="02020603050405020304" pitchFamily="18" charset="0"/>
                </a:rPr>
                <a:t>0</a:t>
              </a:r>
              <a:endParaRPr lang="en-US" altLang="zh-CN" sz="1200" b="1">
                <a:latin typeface="Times New Roman" panose="02020603050405020304" pitchFamily="18" charset="0"/>
              </a:endParaRPr>
            </a:p>
          </p:txBody>
        </p:sp>
        <p:cxnSp>
          <p:nvCxnSpPr>
            <p:cNvPr id="62509" name="直接箭头连接符 43"/>
            <p:cNvCxnSpPr>
              <a:stCxn id="31" idx="2"/>
              <a:endCxn id="33" idx="0"/>
            </p:cNvCxnSpPr>
            <p:nvPr/>
          </p:nvCxnSpPr>
          <p:spPr>
            <a:xfrm>
              <a:off x="1545" y="5517"/>
              <a:ext cx="0" cy="967"/>
            </a:xfrm>
            <a:prstGeom prst="straightConnector1">
              <a:avLst/>
            </a:prstGeom>
            <a:ln w="9525" cap="flat" cmpd="sng">
              <a:solidFill>
                <a:schemeClr val="tx1"/>
              </a:solidFill>
              <a:prstDash val="solid"/>
              <a:round/>
              <a:headEnd type="none" w="med" len="med"/>
              <a:tailEnd type="arrow" w="med" len="med"/>
            </a:ln>
          </p:spPr>
        </p:cxnSp>
      </p:grpSp>
      <p:sp>
        <p:nvSpPr>
          <p:cNvPr id="46" name="矩形 45"/>
          <p:cNvSpPr/>
          <p:nvPr/>
        </p:nvSpPr>
        <p:spPr>
          <a:xfrm>
            <a:off x="4327525" y="3148013"/>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511" name="文本框 46"/>
          <p:cNvSpPr txBox="1"/>
          <p:nvPr/>
        </p:nvSpPr>
        <p:spPr>
          <a:xfrm>
            <a:off x="4495800" y="2768600"/>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r</a:t>
            </a:r>
            <a:endParaRPr lang="en-US" altLang="zh-CN" sz="2000">
              <a:latin typeface="Times New Roman" panose="02020603050405020304" pitchFamily="18" charset="0"/>
            </a:endParaRPr>
          </a:p>
        </p:txBody>
      </p:sp>
      <p:cxnSp>
        <p:nvCxnSpPr>
          <p:cNvPr id="62512" name="直接箭头连接符 47"/>
          <p:cNvCxnSpPr>
            <a:stCxn id="31" idx="2"/>
            <a:endCxn id="33" idx="0"/>
          </p:cNvCxnSpPr>
          <p:nvPr/>
        </p:nvCxnSpPr>
        <p:spPr>
          <a:xfrm flipH="1">
            <a:off x="4627563" y="3452813"/>
            <a:ext cx="7937" cy="319087"/>
          </a:xfrm>
          <a:prstGeom prst="straightConnector1">
            <a:avLst/>
          </a:prstGeom>
          <a:ln w="9525" cap="flat" cmpd="sng">
            <a:solidFill>
              <a:schemeClr val="tx1"/>
            </a:solidFill>
            <a:prstDash val="solid"/>
            <a:round/>
            <a:headEnd type="none" w="med" len="med"/>
            <a:tailEnd type="arrow" w="med" len="med"/>
          </a:ln>
        </p:spPr>
      </p:cxnSp>
      <p:sp>
        <p:nvSpPr>
          <p:cNvPr id="62513" name="乘号 48"/>
          <p:cNvSpPr/>
          <p:nvPr/>
        </p:nvSpPr>
        <p:spPr>
          <a:xfrm>
            <a:off x="4505325" y="3757613"/>
            <a:ext cx="260350" cy="307975"/>
          </a:xfrm>
          <a:custGeom>
            <a:avLst/>
            <a:gdLst/>
            <a:ahLst/>
            <a:cxnLst>
              <a:cxn ang="10800000">
                <a:pos x="62377" y="74120"/>
              </a:cxn>
              <a:cxn ang="16200000">
                <a:pos x="197337" y="74120"/>
              </a:cxn>
              <a:cxn ang="0">
                <a:pos x="197337" y="234489"/>
              </a:cxn>
              <a:cxn ang="5400000">
                <a:pos x="62377" y="234489"/>
              </a:cxn>
            </a:cxnLst>
            <a:pathLst>
              <a:path w="259715" h="308610">
                <a:moveTo>
                  <a:pt x="39008" y="93786"/>
                </a:moveTo>
                <a:lnTo>
                  <a:pt x="85745" y="54454"/>
                </a:lnTo>
                <a:lnTo>
                  <a:pt x="129857" y="106870"/>
                </a:lnTo>
                <a:lnTo>
                  <a:pt x="173969" y="54454"/>
                </a:lnTo>
                <a:lnTo>
                  <a:pt x="220706" y="93786"/>
                </a:lnTo>
                <a:lnTo>
                  <a:pt x="169776" y="154305"/>
                </a:lnTo>
                <a:lnTo>
                  <a:pt x="220706" y="214823"/>
                </a:lnTo>
                <a:lnTo>
                  <a:pt x="173969" y="254155"/>
                </a:lnTo>
                <a:lnTo>
                  <a:pt x="129857" y="201739"/>
                </a:lnTo>
                <a:lnTo>
                  <a:pt x="85745" y="254155"/>
                </a:lnTo>
                <a:lnTo>
                  <a:pt x="39008" y="214823"/>
                </a:lnTo>
                <a:lnTo>
                  <a:pt x="89938" y="154305"/>
                </a:lnTo>
                <a:close/>
              </a:path>
            </a:pathLst>
          </a:custGeom>
          <a:solidFill>
            <a:srgbClr val="FF0000"/>
          </a:solidFill>
          <a:ln w="9525" cap="flat" cmpd="sng">
            <a:solidFill>
              <a:schemeClr val="tx1"/>
            </a:solidFill>
            <a:prstDash val="solid"/>
            <a:round/>
            <a:headEnd type="none" w="med" len="med"/>
            <a:tailEnd type="none" w="med" len="med"/>
          </a:ln>
        </p:spPr>
        <p:txBody>
          <a:bodyPr/>
          <a:p>
            <a:endParaRPr lang="zh-CN" altLang="en-US"/>
          </a:p>
        </p:txBody>
      </p:sp>
      <p:sp>
        <p:nvSpPr>
          <p:cNvPr id="62514" name="文本框 49"/>
          <p:cNvSpPr txBox="1"/>
          <p:nvPr/>
        </p:nvSpPr>
        <p:spPr>
          <a:xfrm>
            <a:off x="5170488" y="3516313"/>
            <a:ext cx="3913187" cy="2805112"/>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1600">
                <a:latin typeface="Times New Roman" panose="02020603050405020304" pitchFamily="18" charset="0"/>
                <a:sym typeface="黑体" panose="02010609060101010101" pitchFamily="49" charset="-122"/>
              </a:rPr>
              <a:t>Complex add(Complex K1,Complex K2){</a:t>
            </a:r>
            <a:endParaRPr lang="en-US" altLang="en-US" sz="1600">
              <a:latin typeface="Times New Roman" panose="02020603050405020304" pitchFamily="18" charset="0"/>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double x = K1.real + K2.real;</a:t>
            </a:r>
            <a:endParaRPr lang="en-US" altLang="en-US" sz="1600">
              <a:latin typeface="Times New Roman" panose="02020603050405020304" pitchFamily="18" charset="0"/>
              <a:sym typeface="黑体" panose="02010609060101010101" pitchFamily="49" charset="-122"/>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              double y = K1.img + K2.img;</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800">
                <a:latin typeface="Times New Roman" panose="02020603050405020304" pitchFamily="18" charset="0"/>
                <a:sym typeface="黑体" panose="02010609060101010101" pitchFamily="49" charset="-122"/>
              </a:rPr>
              <a:t>      </a:t>
            </a:r>
            <a:r>
              <a:rPr lang="en-US" altLang="en-US" sz="1800">
                <a:solidFill>
                  <a:srgbClr val="FF0000"/>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Complex result = new Complex();</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r>
              <a:rPr lang="en-US" altLang="en-US" sz="2000">
                <a:solidFill>
                  <a:schemeClr val="accent2"/>
                </a:solidFill>
                <a:latin typeface="Times New Roman" panose="02020603050405020304" pitchFamily="18" charset="0"/>
                <a:sym typeface="黑体" panose="02010609060101010101" pitchFamily="49" charset="-122"/>
              </a:rPr>
              <a:t>result.real = x;</a:t>
            </a:r>
            <a:endParaRPr lang="en-US" altLang="en-US" sz="2000">
              <a:solidFill>
                <a:schemeClr val="accent2"/>
              </a:solidFill>
              <a:latin typeface="Times New Roman" panose="02020603050405020304" pitchFamily="18" charset="0"/>
              <a:sym typeface="黑体" panose="02010609060101010101" pitchFamily="49" charset="-122"/>
            </a:endParaRPr>
          </a:p>
          <a:p>
            <a:pPr indent="0"/>
            <a:r>
              <a:rPr lang="en-US" altLang="en-US" sz="2000">
                <a:solidFill>
                  <a:schemeClr val="accent2"/>
                </a:solidFill>
                <a:latin typeface="Times New Roman" panose="02020603050405020304" pitchFamily="18" charset="0"/>
                <a:sym typeface="黑体" panose="02010609060101010101" pitchFamily="49" charset="-122"/>
              </a:rPr>
              <a:t>	result.img = y;</a:t>
            </a:r>
            <a:endParaRPr lang="en-US" altLang="en-US" sz="2000">
              <a:solidFill>
                <a:schemeClr val="accent2"/>
              </a:solidFill>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return result;</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a:t>
            </a:r>
            <a:endParaRPr lang="zh-CN" altLang="en-US" sz="1600">
              <a:latin typeface="Times New Roman" panose="02020603050405020304" pitchFamily="18" charset="0"/>
              <a:ea typeface="宋体" panose="02010600030101010101" pitchFamily="2" charset="-122"/>
            </a:endParaRPr>
          </a:p>
        </p:txBody>
      </p:sp>
      <p:sp>
        <p:nvSpPr>
          <p:cNvPr id="52" name="矩形 51"/>
          <p:cNvSpPr/>
          <p:nvPr/>
        </p:nvSpPr>
        <p:spPr>
          <a:xfrm>
            <a:off x="1530350" y="5492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516" name="文本框 52"/>
          <p:cNvSpPr txBox="1"/>
          <p:nvPr/>
        </p:nvSpPr>
        <p:spPr>
          <a:xfrm>
            <a:off x="171450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K1</a:t>
            </a:r>
            <a:endParaRPr lang="en-US" altLang="zh-CN" sz="1200">
              <a:latin typeface="Times New Roman" panose="02020603050405020304" pitchFamily="18" charset="0"/>
            </a:endParaRPr>
          </a:p>
        </p:txBody>
      </p:sp>
      <p:cxnSp>
        <p:nvCxnSpPr>
          <p:cNvPr id="62517" name="直接箭头连接符 53"/>
          <p:cNvCxnSpPr>
            <a:stCxn id="31" idx="2"/>
            <a:endCxn id="33" idx="0"/>
          </p:cNvCxnSpPr>
          <p:nvPr/>
        </p:nvCxnSpPr>
        <p:spPr>
          <a:xfrm flipH="1">
            <a:off x="1042988" y="854075"/>
            <a:ext cx="857250" cy="558800"/>
          </a:xfrm>
          <a:prstGeom prst="straightConnector1">
            <a:avLst/>
          </a:prstGeom>
          <a:ln w="9525" cap="flat" cmpd="sng">
            <a:solidFill>
              <a:schemeClr val="tx1"/>
            </a:solidFill>
            <a:prstDash val="solid"/>
            <a:round/>
            <a:headEnd type="none" w="med" len="med"/>
            <a:tailEnd type="arrow" w="med" len="med"/>
          </a:ln>
        </p:spPr>
      </p:cxnSp>
      <p:sp>
        <p:nvSpPr>
          <p:cNvPr id="55" name="矩形 54"/>
          <p:cNvSpPr/>
          <p:nvPr/>
        </p:nvSpPr>
        <p:spPr>
          <a:xfrm>
            <a:off x="4202113" y="593725"/>
            <a:ext cx="739775" cy="303213"/>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519" name="文本框 55"/>
          <p:cNvSpPr txBox="1"/>
          <p:nvPr/>
        </p:nvSpPr>
        <p:spPr>
          <a:xfrm>
            <a:off x="434975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K2</a:t>
            </a:r>
            <a:endParaRPr lang="en-US" altLang="zh-CN" sz="1200">
              <a:latin typeface="Times New Roman" panose="02020603050405020304" pitchFamily="18" charset="0"/>
            </a:endParaRPr>
          </a:p>
        </p:txBody>
      </p:sp>
      <p:cxnSp>
        <p:nvCxnSpPr>
          <p:cNvPr id="62520" name="直接箭头连接符 56"/>
          <p:cNvCxnSpPr>
            <a:stCxn id="31" idx="2"/>
            <a:endCxn id="33" idx="0"/>
          </p:cNvCxnSpPr>
          <p:nvPr/>
        </p:nvCxnSpPr>
        <p:spPr>
          <a:xfrm flipH="1">
            <a:off x="3790950" y="909638"/>
            <a:ext cx="857250" cy="558800"/>
          </a:xfrm>
          <a:prstGeom prst="straightConnector1">
            <a:avLst/>
          </a:prstGeom>
          <a:ln w="9525" cap="flat" cmpd="sng">
            <a:solidFill>
              <a:schemeClr val="tx1"/>
            </a:solidFill>
            <a:prstDash val="solid"/>
            <a:round/>
            <a:headEnd type="none" w="med" len="med"/>
            <a:tailEnd type="arrow" w="med" len="med"/>
          </a:ln>
        </p:spPr>
      </p:cxnSp>
      <p:sp>
        <p:nvSpPr>
          <p:cNvPr id="58" name="矩形 57"/>
          <p:cNvSpPr/>
          <p:nvPr/>
        </p:nvSpPr>
        <p:spPr>
          <a:xfrm>
            <a:off x="4327525" y="4370388"/>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40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522" name="文本框 58"/>
          <p:cNvSpPr txBox="1"/>
          <p:nvPr/>
        </p:nvSpPr>
        <p:spPr>
          <a:xfrm>
            <a:off x="4495800" y="4059238"/>
            <a:ext cx="750888" cy="395287"/>
          </a:xfrm>
          <a:prstGeom prst="rect">
            <a:avLst/>
          </a:prstGeom>
          <a:noFill/>
          <a:ln w="9525">
            <a:noFill/>
          </a:ln>
        </p:spPr>
        <p:txBody>
          <a:bodyPr wrap="square" anchor="t">
            <a:spAutoFit/>
          </a:bodyPr>
          <a:p>
            <a:pPr indent="0"/>
            <a:r>
              <a:rPr lang="en-US" altLang="zh-CN" sz="2000">
                <a:latin typeface="Times New Roman" panose="02020603050405020304" pitchFamily="18" charset="0"/>
              </a:rPr>
              <a:t>x</a:t>
            </a:r>
            <a:endParaRPr lang="en-US" altLang="zh-CN" sz="2000">
              <a:latin typeface="Times New Roman" panose="02020603050405020304" pitchFamily="18" charset="0"/>
            </a:endParaRPr>
          </a:p>
        </p:txBody>
      </p:sp>
      <p:sp>
        <p:nvSpPr>
          <p:cNvPr id="51" name="矩形 50"/>
          <p:cNvSpPr/>
          <p:nvPr/>
        </p:nvSpPr>
        <p:spPr>
          <a:xfrm>
            <a:off x="4327525" y="51339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 60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524" name="文本框 59"/>
          <p:cNvSpPr txBox="1"/>
          <p:nvPr/>
        </p:nvSpPr>
        <p:spPr>
          <a:xfrm>
            <a:off x="4495800" y="4754563"/>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y</a:t>
            </a:r>
            <a:endParaRPr lang="en-US" altLang="zh-CN" sz="2000">
              <a:latin typeface="Times New Roman" panose="02020603050405020304" pitchFamily="18" charset="0"/>
            </a:endParaRPr>
          </a:p>
        </p:txBody>
      </p:sp>
      <p:sp>
        <p:nvSpPr>
          <p:cNvPr id="62" name="矩形 61"/>
          <p:cNvSpPr/>
          <p:nvPr/>
        </p:nvSpPr>
        <p:spPr>
          <a:xfrm>
            <a:off x="2422525" y="3221038"/>
            <a:ext cx="739775" cy="303213"/>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526" name="文本框 62"/>
          <p:cNvSpPr txBox="1"/>
          <p:nvPr/>
        </p:nvSpPr>
        <p:spPr>
          <a:xfrm>
            <a:off x="2505075" y="2824163"/>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result</a:t>
            </a:r>
            <a:endParaRPr lang="en-US" altLang="zh-CN" sz="2000">
              <a:latin typeface="Times New Roman" panose="02020603050405020304" pitchFamily="18" charset="0"/>
            </a:endParaRPr>
          </a:p>
        </p:txBody>
      </p:sp>
      <p:sp>
        <p:nvSpPr>
          <p:cNvPr id="64" name="矩形 63"/>
          <p:cNvSpPr/>
          <p:nvPr/>
        </p:nvSpPr>
        <p:spPr>
          <a:xfrm>
            <a:off x="2138363" y="4138613"/>
            <a:ext cx="1306513" cy="124936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5" name="矩形 64"/>
          <p:cNvSpPr/>
          <p:nvPr/>
        </p:nvSpPr>
        <p:spPr>
          <a:xfrm>
            <a:off x="2138363" y="41386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529" name="文本框 65"/>
          <p:cNvSpPr txBox="1"/>
          <p:nvPr/>
        </p:nvSpPr>
        <p:spPr>
          <a:xfrm>
            <a:off x="3446463" y="4181475"/>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2530" name="文本框 66"/>
          <p:cNvSpPr txBox="1"/>
          <p:nvPr/>
        </p:nvSpPr>
        <p:spPr>
          <a:xfrm>
            <a:off x="3446463" y="445611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68" name="矩形 67"/>
          <p:cNvSpPr/>
          <p:nvPr/>
        </p:nvSpPr>
        <p:spPr>
          <a:xfrm>
            <a:off x="2138363" y="44354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9" name="矩形 68"/>
          <p:cNvSpPr/>
          <p:nvPr/>
        </p:nvSpPr>
        <p:spPr>
          <a:xfrm>
            <a:off x="2138363" y="47529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533" name="文本框 69"/>
          <p:cNvSpPr txBox="1"/>
          <p:nvPr/>
        </p:nvSpPr>
        <p:spPr>
          <a:xfrm>
            <a:off x="3446463" y="4795838"/>
            <a:ext cx="1001712"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71" name="矩形 70"/>
          <p:cNvSpPr/>
          <p:nvPr/>
        </p:nvSpPr>
        <p:spPr>
          <a:xfrm>
            <a:off x="2138363" y="50704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2535" name="文本框 71"/>
          <p:cNvSpPr txBox="1"/>
          <p:nvPr/>
        </p:nvSpPr>
        <p:spPr>
          <a:xfrm>
            <a:off x="3446463" y="5113338"/>
            <a:ext cx="750887" cy="365125"/>
          </a:xfrm>
          <a:prstGeom prst="rect">
            <a:avLst/>
          </a:prstGeom>
          <a:noFill/>
          <a:ln w="9525">
            <a:noFill/>
          </a:ln>
        </p:spPr>
        <p:txBody>
          <a:bodyPr wrap="square" anchor="t">
            <a:spAutoFit/>
          </a:bodyPr>
          <a:p>
            <a:pPr indent="0"/>
            <a:r>
              <a:rPr lang="en-US" altLang="zh-CN" sz="1800">
                <a:latin typeface="Times New Roman" panose="02020603050405020304" pitchFamily="18" charset="0"/>
              </a:rPr>
              <a:t>add</a:t>
            </a:r>
            <a:endParaRPr lang="en-US" altLang="zh-CN" sz="1800">
              <a:latin typeface="Times New Roman" panose="02020603050405020304" pitchFamily="18" charset="0"/>
            </a:endParaRPr>
          </a:p>
        </p:txBody>
      </p:sp>
      <p:sp>
        <p:nvSpPr>
          <p:cNvPr id="73" name="文本框 72"/>
          <p:cNvSpPr txBox="1"/>
          <p:nvPr/>
        </p:nvSpPr>
        <p:spPr>
          <a:xfrm>
            <a:off x="2590800" y="4181475"/>
            <a:ext cx="750888" cy="274638"/>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sp>
        <p:nvSpPr>
          <p:cNvPr id="74" name="文本框 73"/>
          <p:cNvSpPr txBox="1"/>
          <p:nvPr/>
        </p:nvSpPr>
        <p:spPr>
          <a:xfrm>
            <a:off x="2590800" y="4521200"/>
            <a:ext cx="750888" cy="274638"/>
          </a:xfrm>
          <a:prstGeom prst="rect">
            <a:avLst/>
          </a:prstGeom>
          <a:noFill/>
          <a:ln w="9525">
            <a:noFill/>
          </a:ln>
        </p:spPr>
        <p:txBody>
          <a:bodyPr wrap="square" anchor="t">
            <a:spAutoFit/>
          </a:bodyPr>
          <a:p>
            <a:pPr indent="0"/>
            <a:r>
              <a:rPr lang="en-US" altLang="zh-CN" sz="1200" b="1">
                <a:latin typeface="Times New Roman" panose="02020603050405020304" pitchFamily="18" charset="0"/>
              </a:rPr>
              <a:t>60</a:t>
            </a:r>
            <a:endParaRPr lang="en-US" altLang="zh-CN" sz="1200" b="1">
              <a:latin typeface="Times New Roman" panose="02020603050405020304" pitchFamily="18" charset="0"/>
            </a:endParaRPr>
          </a:p>
        </p:txBody>
      </p:sp>
      <p:cxnSp>
        <p:nvCxnSpPr>
          <p:cNvPr id="62538" name="直接箭头连接符 74"/>
          <p:cNvCxnSpPr>
            <a:stCxn id="62" idx="2"/>
            <a:endCxn id="64" idx="0"/>
          </p:cNvCxnSpPr>
          <p:nvPr/>
        </p:nvCxnSpPr>
        <p:spPr>
          <a:xfrm>
            <a:off x="2792413" y="3524250"/>
            <a:ext cx="0" cy="614363"/>
          </a:xfrm>
          <a:prstGeom prst="straightConnector1">
            <a:avLst/>
          </a:prstGeom>
          <a:ln w="9525" cap="flat" cmpd="sng">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74"/>
                                        </p:tgtEl>
                                        <p:attrNameLst>
                                          <p:attrName>style.color</p:attrName>
                                        </p:attrNameLst>
                                      </p:cBhvr>
                                      <p:to>
                                        <a:schemeClr val="accent2"/>
                                      </p:to>
                                    </p:animClr>
                                  </p:childTnLst>
                                </p:cTn>
                              </p:par>
                              <p:par>
                                <p:cTn id="7" presetID="3" presetClass="emph" presetSubtype="2" fill="hold" grpId="0" nodeType="withEffect">
                                  <p:stCondLst>
                                    <p:cond delay="0"/>
                                  </p:stCondLst>
                                  <p:childTnLst>
                                    <p:animClr clrSpc="rgb" dir="cw">
                                      <p:cBhvr override="childStyle">
                                        <p:cTn id="8" dur="2000" fill="hold"/>
                                        <p:tgtEl>
                                          <p:spTgt spid="73"/>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4" grpId="0" animBg="1"/>
      <p:bldP spid="74" grpId="0"/>
      <p:bldP spid="7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491"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494"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3495"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498"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00"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3501"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63502"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63503"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63504"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06"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09"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3510"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13"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15"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3516"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63517"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cxnSp>
        <p:nvCxnSpPr>
          <p:cNvPr id="63518"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grpSp>
        <p:nvGrpSpPr>
          <p:cNvPr id="63519" name="组合 44"/>
          <p:cNvGrpSpPr/>
          <p:nvPr/>
        </p:nvGrpSpPr>
        <p:grpSpPr>
          <a:xfrm>
            <a:off x="0" y="2759075"/>
            <a:ext cx="2309813" cy="2654300"/>
            <a:chOff x="516" y="4414"/>
            <a:chExt cx="3636" cy="4180"/>
          </a:xfrm>
        </p:grpSpPr>
        <p:sp>
          <p:nvSpPr>
            <p:cNvPr id="31" name="矩形 30"/>
            <p:cNvSpPr/>
            <p:nvPr/>
          </p:nvSpPr>
          <p:spPr>
            <a:xfrm>
              <a:off x="963" y="5038"/>
              <a:ext cx="1164" cy="47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21" name="文本框 31"/>
            <p:cNvSpPr txBox="1"/>
            <p:nvPr/>
          </p:nvSpPr>
          <p:spPr>
            <a:xfrm>
              <a:off x="1228" y="441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t</a:t>
              </a:r>
              <a:endParaRPr lang="en-US" altLang="zh-CN" sz="2000">
                <a:latin typeface="Times New Roman" panose="02020603050405020304" pitchFamily="18" charset="0"/>
              </a:endParaRPr>
            </a:p>
          </p:txBody>
        </p:sp>
        <p:sp>
          <p:nvSpPr>
            <p:cNvPr id="33" name="矩形 32"/>
            <p:cNvSpPr/>
            <p:nvPr/>
          </p:nvSpPr>
          <p:spPr>
            <a:xfrm>
              <a:off x="516" y="6484"/>
              <a:ext cx="2058" cy="196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4" name="矩形 33"/>
            <p:cNvSpPr/>
            <p:nvPr/>
          </p:nvSpPr>
          <p:spPr>
            <a:xfrm>
              <a:off x="516" y="6484"/>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24" name="文本框 34"/>
            <p:cNvSpPr txBox="1"/>
            <p:nvPr/>
          </p:nvSpPr>
          <p:spPr>
            <a:xfrm>
              <a:off x="2575"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3525" name="文本框 35"/>
            <p:cNvSpPr txBox="1"/>
            <p:nvPr/>
          </p:nvSpPr>
          <p:spPr>
            <a:xfrm>
              <a:off x="2575" y="6984"/>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37" name="矩形 36"/>
            <p:cNvSpPr/>
            <p:nvPr/>
          </p:nvSpPr>
          <p:spPr>
            <a:xfrm>
              <a:off x="516" y="6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8" name="矩形 37"/>
            <p:cNvSpPr/>
            <p:nvPr/>
          </p:nvSpPr>
          <p:spPr>
            <a:xfrm>
              <a:off x="516" y="74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28" name="文本框 38"/>
            <p:cNvSpPr txBox="1"/>
            <p:nvPr/>
          </p:nvSpPr>
          <p:spPr>
            <a:xfrm>
              <a:off x="2575" y="7518"/>
              <a:ext cx="1577" cy="432"/>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40" name="矩形 39"/>
            <p:cNvSpPr/>
            <p:nvPr/>
          </p:nvSpPr>
          <p:spPr>
            <a:xfrm>
              <a:off x="516" y="7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30" name="文本框 40"/>
            <p:cNvSpPr txBox="1"/>
            <p:nvPr/>
          </p:nvSpPr>
          <p:spPr>
            <a:xfrm>
              <a:off x="2575" y="8018"/>
              <a:ext cx="1182" cy="576"/>
            </a:xfrm>
            <a:prstGeom prst="rect">
              <a:avLst/>
            </a:prstGeom>
            <a:noFill/>
            <a:ln w="9525">
              <a:noFill/>
            </a:ln>
          </p:spPr>
          <p:txBody>
            <a:bodyPr wrap="square" anchor="t">
              <a:spAutoFit/>
            </a:bodyPr>
            <a:p>
              <a:pPr indent="0"/>
              <a:r>
                <a:rPr lang="en-US" altLang="zh-CN" sz="1800">
                  <a:solidFill>
                    <a:srgbClr val="FF0000"/>
                  </a:solidFill>
                  <a:latin typeface="Times New Roman" panose="02020603050405020304" pitchFamily="18" charset="0"/>
                </a:rPr>
                <a:t>add</a:t>
              </a:r>
              <a:endParaRPr lang="en-US" altLang="zh-CN" sz="1800">
                <a:solidFill>
                  <a:srgbClr val="FF0000"/>
                </a:solidFill>
                <a:latin typeface="Times New Roman" panose="02020603050405020304" pitchFamily="18" charset="0"/>
              </a:endParaRPr>
            </a:p>
          </p:txBody>
        </p:sp>
        <p:sp>
          <p:nvSpPr>
            <p:cNvPr id="63531" name="文本框 41"/>
            <p:cNvSpPr txBox="1"/>
            <p:nvPr/>
          </p:nvSpPr>
          <p:spPr>
            <a:xfrm>
              <a:off x="1228"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sp>
          <p:nvSpPr>
            <p:cNvPr id="63532" name="文本框 42"/>
            <p:cNvSpPr txBox="1"/>
            <p:nvPr/>
          </p:nvSpPr>
          <p:spPr>
            <a:xfrm>
              <a:off x="1228" y="7086"/>
              <a:ext cx="1182" cy="432"/>
            </a:xfrm>
            <a:prstGeom prst="rect">
              <a:avLst/>
            </a:prstGeom>
            <a:noFill/>
            <a:ln w="9525">
              <a:noFill/>
            </a:ln>
          </p:spPr>
          <p:txBody>
            <a:bodyPr wrap="square" anchor="t">
              <a:spAutoFit/>
            </a:bodyPr>
            <a:p>
              <a:pPr indent="0"/>
              <a:r>
                <a:rPr lang="en-US" altLang="zh-CN" sz="1200" b="1">
                  <a:latin typeface="Times New Roman" panose="02020603050405020304" pitchFamily="18" charset="0"/>
                </a:rPr>
                <a:t>0</a:t>
              </a:r>
              <a:endParaRPr lang="en-US" altLang="zh-CN" sz="1200" b="1">
                <a:latin typeface="Times New Roman" panose="02020603050405020304" pitchFamily="18" charset="0"/>
              </a:endParaRPr>
            </a:p>
          </p:txBody>
        </p:sp>
        <p:cxnSp>
          <p:nvCxnSpPr>
            <p:cNvPr id="63533" name="直接箭头连接符 43"/>
            <p:cNvCxnSpPr>
              <a:stCxn id="31" idx="2"/>
              <a:endCxn id="33" idx="0"/>
            </p:cNvCxnSpPr>
            <p:nvPr/>
          </p:nvCxnSpPr>
          <p:spPr>
            <a:xfrm>
              <a:off x="1545" y="5517"/>
              <a:ext cx="0" cy="967"/>
            </a:xfrm>
            <a:prstGeom prst="straightConnector1">
              <a:avLst/>
            </a:prstGeom>
            <a:ln w="9525" cap="flat" cmpd="sng">
              <a:solidFill>
                <a:schemeClr val="tx1"/>
              </a:solidFill>
              <a:prstDash val="solid"/>
              <a:round/>
              <a:headEnd type="none" w="med" len="med"/>
              <a:tailEnd type="arrow" w="med" len="med"/>
            </a:ln>
          </p:spPr>
        </p:cxnSp>
      </p:grpSp>
      <p:sp>
        <p:nvSpPr>
          <p:cNvPr id="46" name="矩形 45"/>
          <p:cNvSpPr/>
          <p:nvPr/>
        </p:nvSpPr>
        <p:spPr>
          <a:xfrm>
            <a:off x="4327525" y="3148013"/>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35" name="文本框 46"/>
          <p:cNvSpPr txBox="1"/>
          <p:nvPr/>
        </p:nvSpPr>
        <p:spPr>
          <a:xfrm>
            <a:off x="4495800" y="2768600"/>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r</a:t>
            </a:r>
            <a:endParaRPr lang="en-US" altLang="zh-CN" sz="2000">
              <a:latin typeface="Times New Roman" panose="02020603050405020304" pitchFamily="18" charset="0"/>
            </a:endParaRPr>
          </a:p>
        </p:txBody>
      </p:sp>
      <p:cxnSp>
        <p:nvCxnSpPr>
          <p:cNvPr id="48" name="直接箭头连接符 47"/>
          <p:cNvCxnSpPr>
            <a:stCxn id="31" idx="2"/>
            <a:endCxn id="33" idx="0"/>
          </p:cNvCxnSpPr>
          <p:nvPr/>
        </p:nvCxnSpPr>
        <p:spPr>
          <a:xfrm flipH="1">
            <a:off x="4627563" y="3452813"/>
            <a:ext cx="7937" cy="319087"/>
          </a:xfrm>
          <a:prstGeom prst="straightConnector1">
            <a:avLst/>
          </a:prstGeom>
          <a:ln w="9525" cap="flat" cmpd="sng">
            <a:solidFill>
              <a:schemeClr val="tx1"/>
            </a:solidFill>
            <a:prstDash val="solid"/>
            <a:round/>
            <a:headEnd type="none" w="med" len="med"/>
            <a:tailEnd type="arrow" w="med" len="med"/>
          </a:ln>
        </p:spPr>
      </p:cxnSp>
      <p:sp>
        <p:nvSpPr>
          <p:cNvPr id="49" name="乘号 48"/>
          <p:cNvSpPr/>
          <p:nvPr/>
        </p:nvSpPr>
        <p:spPr>
          <a:xfrm>
            <a:off x="4505325" y="3757613"/>
            <a:ext cx="260350" cy="307975"/>
          </a:xfrm>
          <a:custGeom>
            <a:avLst/>
            <a:gdLst/>
            <a:ahLst/>
            <a:cxnLst>
              <a:cxn ang="10800000">
                <a:pos x="62377" y="74120"/>
              </a:cxn>
              <a:cxn ang="16200000">
                <a:pos x="197337" y="74120"/>
              </a:cxn>
              <a:cxn ang="0">
                <a:pos x="197337" y="234489"/>
              </a:cxn>
              <a:cxn ang="5400000">
                <a:pos x="62377" y="234489"/>
              </a:cxn>
            </a:cxnLst>
            <a:pathLst>
              <a:path w="259715" h="308610">
                <a:moveTo>
                  <a:pt x="39008" y="93786"/>
                </a:moveTo>
                <a:lnTo>
                  <a:pt x="85745" y="54454"/>
                </a:lnTo>
                <a:lnTo>
                  <a:pt x="129857" y="106870"/>
                </a:lnTo>
                <a:lnTo>
                  <a:pt x="173969" y="54454"/>
                </a:lnTo>
                <a:lnTo>
                  <a:pt x="220706" y="93786"/>
                </a:lnTo>
                <a:lnTo>
                  <a:pt x="169776" y="154305"/>
                </a:lnTo>
                <a:lnTo>
                  <a:pt x="220706" y="214823"/>
                </a:lnTo>
                <a:lnTo>
                  <a:pt x="173969" y="254155"/>
                </a:lnTo>
                <a:lnTo>
                  <a:pt x="129857" y="201739"/>
                </a:lnTo>
                <a:lnTo>
                  <a:pt x="85745" y="254155"/>
                </a:lnTo>
                <a:lnTo>
                  <a:pt x="39008" y="214823"/>
                </a:lnTo>
                <a:lnTo>
                  <a:pt x="89938" y="154305"/>
                </a:lnTo>
                <a:close/>
              </a:path>
            </a:pathLst>
          </a:custGeom>
          <a:solidFill>
            <a:srgbClr val="FF0000"/>
          </a:solidFill>
          <a:ln w="9525" cap="flat" cmpd="sng">
            <a:solidFill>
              <a:schemeClr val="tx1"/>
            </a:solidFill>
            <a:prstDash val="solid"/>
            <a:round/>
            <a:headEnd type="none" w="med" len="med"/>
            <a:tailEnd type="none" w="med" len="med"/>
          </a:ln>
        </p:spPr>
        <p:txBody>
          <a:bodyPr/>
          <a:p>
            <a:endParaRPr lang="zh-CN" altLang="en-US"/>
          </a:p>
        </p:txBody>
      </p:sp>
      <p:sp>
        <p:nvSpPr>
          <p:cNvPr id="63538" name="文本框 49"/>
          <p:cNvSpPr txBox="1"/>
          <p:nvPr/>
        </p:nvSpPr>
        <p:spPr>
          <a:xfrm>
            <a:off x="5170488" y="3516313"/>
            <a:ext cx="3913187" cy="2743200"/>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1600">
                <a:latin typeface="Times New Roman" panose="02020603050405020304" pitchFamily="18" charset="0"/>
                <a:sym typeface="黑体" panose="02010609060101010101" pitchFamily="49" charset="-122"/>
              </a:rPr>
              <a:t>Complex add(Complex K1,Complex K2){</a:t>
            </a:r>
            <a:endParaRPr lang="en-US" altLang="en-US" sz="1600">
              <a:latin typeface="Times New Roman" panose="02020603050405020304" pitchFamily="18" charset="0"/>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double x = K1.real + K2.real;</a:t>
            </a:r>
            <a:endParaRPr lang="en-US" altLang="en-US" sz="1600">
              <a:latin typeface="Times New Roman" panose="02020603050405020304" pitchFamily="18" charset="0"/>
              <a:sym typeface="黑体" panose="02010609060101010101" pitchFamily="49" charset="-122"/>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              double y = K1.img + K2.img;</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800">
                <a:latin typeface="Times New Roman" panose="02020603050405020304" pitchFamily="18" charset="0"/>
                <a:sym typeface="黑体" panose="02010609060101010101" pitchFamily="49" charset="-122"/>
              </a:rPr>
              <a:t>      </a:t>
            </a:r>
            <a:r>
              <a:rPr lang="en-US" altLang="en-US" sz="1800">
                <a:solidFill>
                  <a:srgbClr val="FF0000"/>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Complex result = new Complex();</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result.real = x;</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result.img = y;</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a:t>
            </a:r>
            <a:r>
              <a:rPr lang="en-US" altLang="en-US" sz="2000" b="1">
                <a:solidFill>
                  <a:schemeClr val="accent2"/>
                </a:solidFill>
                <a:latin typeface="Times New Roman" panose="02020603050405020304" pitchFamily="18" charset="0"/>
                <a:sym typeface="黑体" panose="02010609060101010101" pitchFamily="49" charset="-122"/>
              </a:rPr>
              <a:t>return result;</a:t>
            </a:r>
            <a:endParaRPr lang="en-US" altLang="en-US" sz="2000" b="1">
              <a:solidFill>
                <a:schemeClr val="accent2"/>
              </a:solidFill>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a:t>
            </a:r>
            <a:endParaRPr lang="zh-CN" altLang="en-US" sz="1600">
              <a:latin typeface="Times New Roman" panose="02020603050405020304" pitchFamily="18" charset="0"/>
              <a:ea typeface="宋体" panose="02010600030101010101" pitchFamily="2" charset="-122"/>
            </a:endParaRPr>
          </a:p>
        </p:txBody>
      </p:sp>
      <p:sp>
        <p:nvSpPr>
          <p:cNvPr id="52" name="矩形 51"/>
          <p:cNvSpPr/>
          <p:nvPr/>
        </p:nvSpPr>
        <p:spPr>
          <a:xfrm>
            <a:off x="1530350" y="5492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40" name="文本框 52"/>
          <p:cNvSpPr txBox="1"/>
          <p:nvPr/>
        </p:nvSpPr>
        <p:spPr>
          <a:xfrm>
            <a:off x="171450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K1</a:t>
            </a:r>
            <a:endParaRPr lang="en-US" altLang="zh-CN" sz="1200">
              <a:latin typeface="Times New Roman" panose="02020603050405020304" pitchFamily="18" charset="0"/>
            </a:endParaRPr>
          </a:p>
        </p:txBody>
      </p:sp>
      <p:cxnSp>
        <p:nvCxnSpPr>
          <p:cNvPr id="63541" name="直接箭头连接符 53"/>
          <p:cNvCxnSpPr>
            <a:stCxn id="31" idx="2"/>
            <a:endCxn id="33" idx="0"/>
          </p:cNvCxnSpPr>
          <p:nvPr/>
        </p:nvCxnSpPr>
        <p:spPr>
          <a:xfrm flipH="1">
            <a:off x="1042988" y="854075"/>
            <a:ext cx="857250" cy="558800"/>
          </a:xfrm>
          <a:prstGeom prst="straightConnector1">
            <a:avLst/>
          </a:prstGeom>
          <a:ln w="9525" cap="flat" cmpd="sng">
            <a:solidFill>
              <a:schemeClr val="tx1"/>
            </a:solidFill>
            <a:prstDash val="solid"/>
            <a:round/>
            <a:headEnd type="none" w="med" len="med"/>
            <a:tailEnd type="arrow" w="med" len="med"/>
          </a:ln>
        </p:spPr>
      </p:cxnSp>
      <p:sp>
        <p:nvSpPr>
          <p:cNvPr id="55" name="矩形 54"/>
          <p:cNvSpPr/>
          <p:nvPr/>
        </p:nvSpPr>
        <p:spPr>
          <a:xfrm>
            <a:off x="4202113" y="593725"/>
            <a:ext cx="739775" cy="303213"/>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43" name="文本框 55"/>
          <p:cNvSpPr txBox="1"/>
          <p:nvPr/>
        </p:nvSpPr>
        <p:spPr>
          <a:xfrm>
            <a:off x="434975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K2</a:t>
            </a:r>
            <a:endParaRPr lang="en-US" altLang="zh-CN" sz="1200">
              <a:latin typeface="Times New Roman" panose="02020603050405020304" pitchFamily="18" charset="0"/>
            </a:endParaRPr>
          </a:p>
        </p:txBody>
      </p:sp>
      <p:cxnSp>
        <p:nvCxnSpPr>
          <p:cNvPr id="63544" name="直接箭头连接符 56"/>
          <p:cNvCxnSpPr>
            <a:stCxn id="31" idx="2"/>
            <a:endCxn id="33" idx="0"/>
          </p:cNvCxnSpPr>
          <p:nvPr/>
        </p:nvCxnSpPr>
        <p:spPr>
          <a:xfrm flipH="1">
            <a:off x="3790950" y="909638"/>
            <a:ext cx="857250" cy="558800"/>
          </a:xfrm>
          <a:prstGeom prst="straightConnector1">
            <a:avLst/>
          </a:prstGeom>
          <a:ln w="9525" cap="flat" cmpd="sng">
            <a:solidFill>
              <a:schemeClr val="tx1"/>
            </a:solidFill>
            <a:prstDash val="solid"/>
            <a:round/>
            <a:headEnd type="none" w="med" len="med"/>
            <a:tailEnd type="arrow" w="med" len="med"/>
          </a:ln>
        </p:spPr>
      </p:cxnSp>
      <p:sp>
        <p:nvSpPr>
          <p:cNvPr id="58" name="矩形 57"/>
          <p:cNvSpPr/>
          <p:nvPr/>
        </p:nvSpPr>
        <p:spPr>
          <a:xfrm>
            <a:off x="4327525" y="4370388"/>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40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46" name="文本框 58"/>
          <p:cNvSpPr txBox="1"/>
          <p:nvPr/>
        </p:nvSpPr>
        <p:spPr>
          <a:xfrm>
            <a:off x="4495800" y="4059238"/>
            <a:ext cx="750888" cy="395287"/>
          </a:xfrm>
          <a:prstGeom prst="rect">
            <a:avLst/>
          </a:prstGeom>
          <a:noFill/>
          <a:ln w="9525">
            <a:noFill/>
          </a:ln>
        </p:spPr>
        <p:txBody>
          <a:bodyPr wrap="square" anchor="t">
            <a:spAutoFit/>
          </a:bodyPr>
          <a:p>
            <a:pPr indent="0"/>
            <a:r>
              <a:rPr lang="en-US" altLang="zh-CN" sz="2000">
                <a:latin typeface="Times New Roman" panose="02020603050405020304" pitchFamily="18" charset="0"/>
              </a:rPr>
              <a:t>x</a:t>
            </a:r>
            <a:endParaRPr lang="en-US" altLang="zh-CN" sz="2000">
              <a:latin typeface="Times New Roman" panose="02020603050405020304" pitchFamily="18" charset="0"/>
            </a:endParaRPr>
          </a:p>
        </p:txBody>
      </p:sp>
      <p:sp>
        <p:nvSpPr>
          <p:cNvPr id="51" name="矩形 50"/>
          <p:cNvSpPr/>
          <p:nvPr/>
        </p:nvSpPr>
        <p:spPr>
          <a:xfrm>
            <a:off x="4327525" y="51339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 60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48" name="文本框 59"/>
          <p:cNvSpPr txBox="1"/>
          <p:nvPr/>
        </p:nvSpPr>
        <p:spPr>
          <a:xfrm>
            <a:off x="4495800" y="4754563"/>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y</a:t>
            </a:r>
            <a:endParaRPr lang="en-US" altLang="zh-CN" sz="2000">
              <a:latin typeface="Times New Roman" panose="02020603050405020304" pitchFamily="18" charset="0"/>
            </a:endParaRPr>
          </a:p>
        </p:txBody>
      </p:sp>
      <p:grpSp>
        <p:nvGrpSpPr>
          <p:cNvPr id="63549" name="组合 60"/>
          <p:cNvGrpSpPr/>
          <p:nvPr/>
        </p:nvGrpSpPr>
        <p:grpSpPr>
          <a:xfrm>
            <a:off x="2138363" y="2824163"/>
            <a:ext cx="2309812" cy="2654300"/>
            <a:chOff x="516" y="4414"/>
            <a:chExt cx="3636" cy="4180"/>
          </a:xfrm>
        </p:grpSpPr>
        <p:sp>
          <p:nvSpPr>
            <p:cNvPr id="62" name="矩形 61"/>
            <p:cNvSpPr/>
            <p:nvPr/>
          </p:nvSpPr>
          <p:spPr>
            <a:xfrm>
              <a:off x="963" y="5038"/>
              <a:ext cx="1164" cy="479"/>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51" name="文本框 62"/>
            <p:cNvSpPr txBox="1"/>
            <p:nvPr/>
          </p:nvSpPr>
          <p:spPr>
            <a:xfrm>
              <a:off x="1094" y="441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result</a:t>
              </a:r>
              <a:endParaRPr lang="en-US" altLang="zh-CN" sz="2000">
                <a:latin typeface="Times New Roman" panose="02020603050405020304" pitchFamily="18" charset="0"/>
              </a:endParaRPr>
            </a:p>
          </p:txBody>
        </p:sp>
        <p:sp>
          <p:nvSpPr>
            <p:cNvPr id="64" name="矩形 63"/>
            <p:cNvSpPr/>
            <p:nvPr/>
          </p:nvSpPr>
          <p:spPr>
            <a:xfrm>
              <a:off x="516" y="6484"/>
              <a:ext cx="2058" cy="196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5" name="矩形 64"/>
            <p:cNvSpPr/>
            <p:nvPr/>
          </p:nvSpPr>
          <p:spPr>
            <a:xfrm>
              <a:off x="516" y="6484"/>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54" name="文本框 65"/>
            <p:cNvSpPr txBox="1"/>
            <p:nvPr/>
          </p:nvSpPr>
          <p:spPr>
            <a:xfrm>
              <a:off x="2575"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3555" name="文本框 66"/>
            <p:cNvSpPr txBox="1"/>
            <p:nvPr/>
          </p:nvSpPr>
          <p:spPr>
            <a:xfrm>
              <a:off x="2575" y="6984"/>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68" name="矩形 67"/>
            <p:cNvSpPr/>
            <p:nvPr/>
          </p:nvSpPr>
          <p:spPr>
            <a:xfrm>
              <a:off x="516" y="6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9" name="矩形 68"/>
            <p:cNvSpPr/>
            <p:nvPr/>
          </p:nvSpPr>
          <p:spPr>
            <a:xfrm>
              <a:off x="516" y="74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58" name="文本框 69"/>
            <p:cNvSpPr txBox="1"/>
            <p:nvPr/>
          </p:nvSpPr>
          <p:spPr>
            <a:xfrm>
              <a:off x="2575" y="7518"/>
              <a:ext cx="1577" cy="432"/>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71" name="矩形 70"/>
            <p:cNvSpPr/>
            <p:nvPr/>
          </p:nvSpPr>
          <p:spPr>
            <a:xfrm>
              <a:off x="516" y="7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560" name="文本框 71"/>
            <p:cNvSpPr txBox="1"/>
            <p:nvPr/>
          </p:nvSpPr>
          <p:spPr>
            <a:xfrm>
              <a:off x="2575" y="8018"/>
              <a:ext cx="1182" cy="576"/>
            </a:xfrm>
            <a:prstGeom prst="rect">
              <a:avLst/>
            </a:prstGeom>
            <a:noFill/>
            <a:ln w="9525">
              <a:noFill/>
            </a:ln>
          </p:spPr>
          <p:txBody>
            <a:bodyPr wrap="square" anchor="t">
              <a:spAutoFit/>
            </a:bodyPr>
            <a:p>
              <a:pPr indent="0"/>
              <a:r>
                <a:rPr lang="en-US" altLang="zh-CN" sz="1800">
                  <a:latin typeface="Times New Roman" panose="02020603050405020304" pitchFamily="18" charset="0"/>
                </a:rPr>
                <a:t>add</a:t>
              </a:r>
              <a:endParaRPr lang="en-US" altLang="zh-CN" sz="1800">
                <a:latin typeface="Times New Roman" panose="02020603050405020304" pitchFamily="18" charset="0"/>
              </a:endParaRPr>
            </a:p>
          </p:txBody>
        </p:sp>
        <p:sp>
          <p:nvSpPr>
            <p:cNvPr id="63561" name="文本框 72"/>
            <p:cNvSpPr txBox="1"/>
            <p:nvPr/>
          </p:nvSpPr>
          <p:spPr>
            <a:xfrm>
              <a:off x="1228"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40</a:t>
              </a:r>
              <a:endParaRPr lang="en-US" altLang="zh-CN" sz="1200">
                <a:latin typeface="Times New Roman" panose="02020603050405020304" pitchFamily="18" charset="0"/>
              </a:endParaRPr>
            </a:p>
          </p:txBody>
        </p:sp>
        <p:sp>
          <p:nvSpPr>
            <p:cNvPr id="63562" name="文本框 73"/>
            <p:cNvSpPr txBox="1"/>
            <p:nvPr/>
          </p:nvSpPr>
          <p:spPr>
            <a:xfrm>
              <a:off x="1228" y="7086"/>
              <a:ext cx="1182" cy="432"/>
            </a:xfrm>
            <a:prstGeom prst="rect">
              <a:avLst/>
            </a:prstGeom>
            <a:noFill/>
            <a:ln w="9525">
              <a:noFill/>
            </a:ln>
          </p:spPr>
          <p:txBody>
            <a:bodyPr wrap="square" anchor="t">
              <a:spAutoFit/>
            </a:bodyPr>
            <a:p>
              <a:pPr indent="0"/>
              <a:r>
                <a:rPr lang="en-US" altLang="zh-CN" sz="1200" b="1">
                  <a:latin typeface="Times New Roman" panose="02020603050405020304" pitchFamily="18" charset="0"/>
                </a:rPr>
                <a:t>60</a:t>
              </a:r>
              <a:endParaRPr lang="en-US" altLang="zh-CN" sz="1200" b="1">
                <a:latin typeface="Times New Roman" panose="02020603050405020304" pitchFamily="18" charset="0"/>
              </a:endParaRPr>
            </a:p>
          </p:txBody>
        </p:sp>
        <p:cxnSp>
          <p:nvCxnSpPr>
            <p:cNvPr id="63563" name="直接箭头连接符 74"/>
            <p:cNvCxnSpPr>
              <a:stCxn id="62" idx="2"/>
              <a:endCxn id="64" idx="0"/>
            </p:cNvCxnSpPr>
            <p:nvPr/>
          </p:nvCxnSpPr>
          <p:spPr>
            <a:xfrm>
              <a:off x="1545" y="5517"/>
              <a:ext cx="0" cy="967"/>
            </a:xfrm>
            <a:prstGeom prst="straightConnector1">
              <a:avLst/>
            </a:prstGeom>
            <a:ln w="9525" cap="flat" cmpd="sng">
              <a:solidFill>
                <a:schemeClr val="tx1"/>
              </a:solidFill>
              <a:prstDash val="solid"/>
              <a:round/>
              <a:headEnd type="none" w="med" len="med"/>
              <a:tailEnd type="arrow" w="med" len="med"/>
            </a:ln>
          </p:spPr>
        </p:cxnSp>
      </p:grpSp>
      <p:cxnSp>
        <p:nvCxnSpPr>
          <p:cNvPr id="76" name="直接箭头连接符 75"/>
          <p:cNvCxnSpPr>
            <a:stCxn id="62" idx="2"/>
            <a:endCxn id="64" idx="0"/>
          </p:cNvCxnSpPr>
          <p:nvPr/>
        </p:nvCxnSpPr>
        <p:spPr>
          <a:xfrm flipH="1">
            <a:off x="2792413" y="3502025"/>
            <a:ext cx="1808162" cy="658813"/>
          </a:xfrm>
          <a:prstGeom prst="straightConnector1">
            <a:avLst/>
          </a:prstGeom>
          <a:ln w="9525" cap="flat" cmpd="sng">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32" fill="hold" nodeType="clickEffect">
                                  <p:stCondLst>
                                    <p:cond delay="0"/>
                                  </p:stCondLst>
                                  <p:childTnLst>
                                    <p:animEffect transition="out" filter="diamond(out)">
                                      <p:cBhvr>
                                        <p:cTn id="6" dur="2000"/>
                                        <p:tgtEl>
                                          <p:spTgt spid="48"/>
                                        </p:tgtEl>
                                      </p:cBhvr>
                                    </p:animEffect>
                                    <p:set>
                                      <p:cBhvr>
                                        <p:cTn id="7" dur="1" fill="hold">
                                          <p:stCondLst>
                                            <p:cond delay="1999"/>
                                          </p:stCondLst>
                                        </p:cTn>
                                        <p:tgtEl>
                                          <p:spTgt spid="48"/>
                                        </p:tgtEl>
                                        <p:attrNameLst>
                                          <p:attrName>style.visibility</p:attrName>
                                        </p:attrNameLst>
                                      </p:cBhvr>
                                      <p:to>
                                        <p:strVal val="hidden"/>
                                      </p:to>
                                    </p:set>
                                  </p:childTnLst>
                                </p:cTn>
                              </p:par>
                              <p:par>
                                <p:cTn id="8" presetID="8" presetClass="exit" presetSubtype="32" fill="hold" grpId="0" nodeType="withEffect">
                                  <p:stCondLst>
                                    <p:cond delay="0"/>
                                  </p:stCondLst>
                                  <p:childTnLst>
                                    <p:animEffect transition="out" filter="diamond(out)">
                                      <p:cBhvr>
                                        <p:cTn id="9" dur="2000"/>
                                        <p:tgtEl>
                                          <p:spTgt spid="49"/>
                                        </p:tgtEl>
                                      </p:cBhvr>
                                    </p:animEffect>
                                    <p:set>
                                      <p:cBhvr>
                                        <p:cTn id="10" dur="1" fill="hold">
                                          <p:stCondLst>
                                            <p:cond delay="1999"/>
                                          </p:stCondLst>
                                        </p:cTn>
                                        <p:tgtEl>
                                          <p:spTgt spid="4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ppt_x</p:attrName>
                                        </p:attrNameLst>
                                      </p:cBhvr>
                                      <p:tavLst>
                                        <p:tav tm="0">
                                          <p:val>
                                            <p:strVal val="#ppt_x+#ppt_w/2"/>
                                          </p:val>
                                        </p:tav>
                                        <p:tav tm="100000">
                                          <p:val>
                                            <p:strVal val="#ppt_x"/>
                                          </p:val>
                                        </p:tav>
                                      </p:tavLst>
                                    </p:anim>
                                    <p:anim calcmode="lin" valueType="num">
                                      <p:cBhvr>
                                        <p:cTn id="16" dur="500" fill="hold"/>
                                        <p:tgtEl>
                                          <p:spTgt spid="76"/>
                                        </p:tgtEl>
                                        <p:attrNameLst>
                                          <p:attrName>ppt_y</p:attrName>
                                        </p:attrNameLst>
                                      </p:cBhvr>
                                      <p:tavLst>
                                        <p:tav tm="0">
                                          <p:val>
                                            <p:strVal val="#ppt_y"/>
                                          </p:val>
                                        </p:tav>
                                        <p:tav tm="100000">
                                          <p:val>
                                            <p:strVal val="#ppt_y"/>
                                          </p:val>
                                        </p:tav>
                                      </p:tavLst>
                                    </p:anim>
                                    <p:anim calcmode="lin" valueType="num">
                                      <p:cBhvr>
                                        <p:cTn id="17" dur="500" fill="hold"/>
                                        <p:tgtEl>
                                          <p:spTgt spid="76"/>
                                        </p:tgtEl>
                                        <p:attrNameLst>
                                          <p:attrName>ppt_w</p:attrName>
                                        </p:attrNameLst>
                                      </p:cBhvr>
                                      <p:tavLst>
                                        <p:tav tm="0">
                                          <p:val>
                                            <p:fltVal val="0.000000"/>
                                          </p:val>
                                        </p:tav>
                                        <p:tav tm="100000">
                                          <p:val>
                                            <p:strVal val="#ppt_w"/>
                                          </p:val>
                                        </p:tav>
                                      </p:tavLst>
                                    </p:anim>
                                    <p:anim calcmode="lin" valueType="num">
                                      <p:cBhvr>
                                        <p:cTn id="18" dur="500" fill="hold"/>
                                        <p:tgtEl>
                                          <p:spTgt spid="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38" grpId="0" animBg="1"/>
      <p:bldP spid="4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15"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18"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4519"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22"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24"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4525"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64526"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64527"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64528"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30"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33"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4534"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37"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39"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4540"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64541"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cxnSp>
        <p:nvCxnSpPr>
          <p:cNvPr id="64542"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sp>
        <p:nvSpPr>
          <p:cNvPr id="31" name="矩形 30"/>
          <p:cNvSpPr/>
          <p:nvPr/>
        </p:nvSpPr>
        <p:spPr>
          <a:xfrm>
            <a:off x="284163" y="3155950"/>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44" name="文本框 31"/>
          <p:cNvSpPr txBox="1"/>
          <p:nvPr/>
        </p:nvSpPr>
        <p:spPr>
          <a:xfrm>
            <a:off x="452438" y="2759075"/>
            <a:ext cx="750887"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t</a:t>
            </a:r>
            <a:endParaRPr lang="en-US" altLang="zh-CN" sz="2000">
              <a:latin typeface="Times New Roman" panose="02020603050405020304" pitchFamily="18" charset="0"/>
            </a:endParaRPr>
          </a:p>
        </p:txBody>
      </p:sp>
      <p:sp>
        <p:nvSpPr>
          <p:cNvPr id="33" name="矩形 32"/>
          <p:cNvSpPr/>
          <p:nvPr/>
        </p:nvSpPr>
        <p:spPr>
          <a:xfrm>
            <a:off x="0" y="4073525"/>
            <a:ext cx="1308100" cy="124936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4" name="矩形 33"/>
          <p:cNvSpPr/>
          <p:nvPr/>
        </p:nvSpPr>
        <p:spPr>
          <a:xfrm>
            <a:off x="0" y="407352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47" name="文本框 34"/>
          <p:cNvSpPr txBox="1"/>
          <p:nvPr/>
        </p:nvSpPr>
        <p:spPr>
          <a:xfrm>
            <a:off x="1308100" y="4117975"/>
            <a:ext cx="750888"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4548" name="文本框 35"/>
          <p:cNvSpPr txBox="1"/>
          <p:nvPr/>
        </p:nvSpPr>
        <p:spPr>
          <a:xfrm>
            <a:off x="1308100" y="439102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37" name="矩形 36"/>
          <p:cNvSpPr/>
          <p:nvPr/>
        </p:nvSpPr>
        <p:spPr>
          <a:xfrm>
            <a:off x="0" y="437038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8" name="矩形 37"/>
          <p:cNvSpPr/>
          <p:nvPr/>
        </p:nvSpPr>
        <p:spPr>
          <a:xfrm>
            <a:off x="0" y="468788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51" name="文本框 38"/>
          <p:cNvSpPr txBox="1"/>
          <p:nvPr/>
        </p:nvSpPr>
        <p:spPr>
          <a:xfrm>
            <a:off x="1308100" y="4730750"/>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40" name="矩形 39"/>
          <p:cNvSpPr/>
          <p:nvPr/>
        </p:nvSpPr>
        <p:spPr>
          <a:xfrm>
            <a:off x="0" y="500538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41" name="文本框 40"/>
          <p:cNvSpPr txBox="1"/>
          <p:nvPr/>
        </p:nvSpPr>
        <p:spPr>
          <a:xfrm>
            <a:off x="1308100" y="5048250"/>
            <a:ext cx="750888" cy="365125"/>
          </a:xfrm>
          <a:prstGeom prst="rect">
            <a:avLst/>
          </a:prstGeom>
          <a:noFill/>
          <a:ln w="9525">
            <a:noFill/>
          </a:ln>
        </p:spPr>
        <p:txBody>
          <a:bodyPr wrap="square" anchor="t">
            <a:spAutoFit/>
          </a:bodyPr>
          <a:p>
            <a:pPr indent="0"/>
            <a:r>
              <a:rPr lang="en-US" altLang="zh-CN" sz="1800">
                <a:solidFill>
                  <a:srgbClr val="FF0000"/>
                </a:solidFill>
                <a:latin typeface="Times New Roman" panose="02020603050405020304" pitchFamily="18" charset="0"/>
              </a:rPr>
              <a:t>add</a:t>
            </a:r>
            <a:endParaRPr lang="en-US" altLang="zh-CN" sz="1800">
              <a:solidFill>
                <a:srgbClr val="FF0000"/>
              </a:solidFill>
              <a:latin typeface="Times New Roman" panose="02020603050405020304" pitchFamily="18" charset="0"/>
            </a:endParaRPr>
          </a:p>
        </p:txBody>
      </p:sp>
      <p:sp>
        <p:nvSpPr>
          <p:cNvPr id="64554" name="文本框 41"/>
          <p:cNvSpPr txBox="1"/>
          <p:nvPr/>
        </p:nvSpPr>
        <p:spPr>
          <a:xfrm>
            <a:off x="452438" y="411797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sp>
        <p:nvSpPr>
          <p:cNvPr id="64555" name="文本框 42"/>
          <p:cNvSpPr txBox="1"/>
          <p:nvPr/>
        </p:nvSpPr>
        <p:spPr>
          <a:xfrm>
            <a:off x="452438" y="4456113"/>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0</a:t>
            </a:r>
            <a:endParaRPr lang="en-US" altLang="zh-CN" sz="1200" b="1">
              <a:latin typeface="Times New Roman" panose="02020603050405020304" pitchFamily="18" charset="0"/>
            </a:endParaRPr>
          </a:p>
        </p:txBody>
      </p:sp>
      <p:cxnSp>
        <p:nvCxnSpPr>
          <p:cNvPr id="64556" name="直接箭头连接符 43"/>
          <p:cNvCxnSpPr>
            <a:stCxn id="31" idx="2"/>
            <a:endCxn id="33" idx="0"/>
          </p:cNvCxnSpPr>
          <p:nvPr/>
        </p:nvCxnSpPr>
        <p:spPr>
          <a:xfrm>
            <a:off x="654050" y="3460750"/>
            <a:ext cx="0" cy="612775"/>
          </a:xfrm>
          <a:prstGeom prst="straightConnector1">
            <a:avLst/>
          </a:prstGeom>
          <a:ln w="9525" cap="flat" cmpd="sng">
            <a:solidFill>
              <a:schemeClr val="tx1"/>
            </a:solidFill>
            <a:prstDash val="solid"/>
            <a:round/>
            <a:headEnd type="none" w="med" len="med"/>
            <a:tailEnd type="arrow" w="med" len="med"/>
          </a:ln>
        </p:spPr>
      </p:cxnSp>
      <p:sp>
        <p:nvSpPr>
          <p:cNvPr id="46" name="矩形 45"/>
          <p:cNvSpPr/>
          <p:nvPr/>
        </p:nvSpPr>
        <p:spPr>
          <a:xfrm>
            <a:off x="4327525" y="3148013"/>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58" name="文本框 46"/>
          <p:cNvSpPr txBox="1"/>
          <p:nvPr/>
        </p:nvSpPr>
        <p:spPr>
          <a:xfrm>
            <a:off x="4495800" y="2768600"/>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r</a:t>
            </a:r>
            <a:endParaRPr lang="en-US" altLang="zh-CN" sz="2000">
              <a:latin typeface="Times New Roman" panose="02020603050405020304" pitchFamily="18" charset="0"/>
            </a:endParaRPr>
          </a:p>
        </p:txBody>
      </p:sp>
      <p:sp>
        <p:nvSpPr>
          <p:cNvPr id="50" name="文本框 49"/>
          <p:cNvSpPr txBox="1"/>
          <p:nvPr/>
        </p:nvSpPr>
        <p:spPr>
          <a:xfrm>
            <a:off x="5170488" y="3516313"/>
            <a:ext cx="3913187" cy="2743200"/>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1600">
                <a:latin typeface="Times New Roman" panose="02020603050405020304" pitchFamily="18" charset="0"/>
                <a:sym typeface="黑体" panose="02010609060101010101" pitchFamily="49" charset="-122"/>
              </a:rPr>
              <a:t>Complex add(Complex K1,Complex K2){</a:t>
            </a:r>
            <a:endParaRPr lang="en-US" altLang="en-US" sz="1600">
              <a:latin typeface="Times New Roman" panose="02020603050405020304" pitchFamily="18" charset="0"/>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double x = K1.real + K2.real;</a:t>
            </a:r>
            <a:endParaRPr lang="en-US" altLang="en-US" sz="1600">
              <a:latin typeface="Times New Roman" panose="02020603050405020304" pitchFamily="18" charset="0"/>
              <a:sym typeface="黑体" panose="02010609060101010101" pitchFamily="49" charset="-122"/>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              double y = K1.img + K2.img;</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800">
                <a:latin typeface="Times New Roman" panose="02020603050405020304" pitchFamily="18" charset="0"/>
                <a:sym typeface="黑体" panose="02010609060101010101" pitchFamily="49" charset="-122"/>
              </a:rPr>
              <a:t>      </a:t>
            </a:r>
            <a:r>
              <a:rPr lang="en-US" altLang="en-US" sz="1800">
                <a:solidFill>
                  <a:srgbClr val="FF0000"/>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Complex result = new Complex();</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result.real = x;</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result.img = y;</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a:t>
            </a:r>
            <a:r>
              <a:rPr lang="en-US" altLang="en-US" sz="2000" b="1">
                <a:solidFill>
                  <a:schemeClr val="accent2"/>
                </a:solidFill>
                <a:latin typeface="Times New Roman" panose="02020603050405020304" pitchFamily="18" charset="0"/>
                <a:sym typeface="黑体" panose="02010609060101010101" pitchFamily="49" charset="-122"/>
              </a:rPr>
              <a:t>return result;</a:t>
            </a:r>
            <a:endParaRPr lang="en-US" altLang="en-US" sz="2000" b="1">
              <a:solidFill>
                <a:schemeClr val="accent2"/>
              </a:solidFill>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a:t>
            </a:r>
            <a:endParaRPr lang="zh-CN" altLang="en-US" sz="1600">
              <a:latin typeface="Times New Roman" panose="02020603050405020304" pitchFamily="18" charset="0"/>
              <a:ea typeface="宋体" panose="02010600030101010101" pitchFamily="2" charset="-122"/>
            </a:endParaRPr>
          </a:p>
        </p:txBody>
      </p:sp>
      <p:sp>
        <p:nvSpPr>
          <p:cNvPr id="52" name="矩形 51"/>
          <p:cNvSpPr/>
          <p:nvPr/>
        </p:nvSpPr>
        <p:spPr>
          <a:xfrm>
            <a:off x="1530350" y="5492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3" name="文本框 52"/>
          <p:cNvSpPr txBox="1"/>
          <p:nvPr/>
        </p:nvSpPr>
        <p:spPr>
          <a:xfrm>
            <a:off x="171450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K1</a:t>
            </a:r>
            <a:endParaRPr lang="en-US" altLang="zh-CN" sz="1200">
              <a:latin typeface="Times New Roman" panose="02020603050405020304" pitchFamily="18" charset="0"/>
            </a:endParaRPr>
          </a:p>
        </p:txBody>
      </p:sp>
      <p:cxnSp>
        <p:nvCxnSpPr>
          <p:cNvPr id="54" name="直接箭头连接符 53"/>
          <p:cNvCxnSpPr>
            <a:stCxn id="31" idx="2"/>
            <a:endCxn id="33" idx="0"/>
          </p:cNvCxnSpPr>
          <p:nvPr/>
        </p:nvCxnSpPr>
        <p:spPr>
          <a:xfrm flipH="1">
            <a:off x="1042988" y="854075"/>
            <a:ext cx="857250" cy="558800"/>
          </a:xfrm>
          <a:prstGeom prst="straightConnector1">
            <a:avLst/>
          </a:prstGeom>
          <a:ln w="9525" cap="flat" cmpd="sng">
            <a:solidFill>
              <a:schemeClr val="tx1"/>
            </a:solidFill>
            <a:prstDash val="solid"/>
            <a:round/>
            <a:headEnd type="none" w="med" len="med"/>
            <a:tailEnd type="arrow" w="med" len="med"/>
          </a:ln>
        </p:spPr>
      </p:cxnSp>
      <p:sp>
        <p:nvSpPr>
          <p:cNvPr id="55" name="矩形 54"/>
          <p:cNvSpPr/>
          <p:nvPr/>
        </p:nvSpPr>
        <p:spPr>
          <a:xfrm>
            <a:off x="4202113" y="593725"/>
            <a:ext cx="739775" cy="303213"/>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6" name="文本框 55"/>
          <p:cNvSpPr txBox="1"/>
          <p:nvPr/>
        </p:nvSpPr>
        <p:spPr>
          <a:xfrm>
            <a:off x="434975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K2</a:t>
            </a:r>
            <a:endParaRPr lang="en-US" altLang="zh-CN" sz="1200">
              <a:latin typeface="Times New Roman" panose="02020603050405020304" pitchFamily="18" charset="0"/>
            </a:endParaRPr>
          </a:p>
        </p:txBody>
      </p:sp>
      <p:cxnSp>
        <p:nvCxnSpPr>
          <p:cNvPr id="57" name="直接箭头连接符 56"/>
          <p:cNvCxnSpPr>
            <a:stCxn id="31" idx="2"/>
            <a:endCxn id="33" idx="0"/>
          </p:cNvCxnSpPr>
          <p:nvPr/>
        </p:nvCxnSpPr>
        <p:spPr>
          <a:xfrm flipH="1">
            <a:off x="3790950" y="909638"/>
            <a:ext cx="857250" cy="558800"/>
          </a:xfrm>
          <a:prstGeom prst="straightConnector1">
            <a:avLst/>
          </a:prstGeom>
          <a:ln w="9525" cap="flat" cmpd="sng">
            <a:solidFill>
              <a:schemeClr val="tx1"/>
            </a:solidFill>
            <a:prstDash val="solid"/>
            <a:round/>
            <a:headEnd type="none" w="med" len="med"/>
            <a:tailEnd type="arrow" w="med" len="med"/>
          </a:ln>
        </p:spPr>
      </p:cxnSp>
      <p:sp>
        <p:nvSpPr>
          <p:cNvPr id="58" name="矩形 57"/>
          <p:cNvSpPr/>
          <p:nvPr/>
        </p:nvSpPr>
        <p:spPr>
          <a:xfrm>
            <a:off x="4327525" y="4370388"/>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40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59" name="文本框 58"/>
          <p:cNvSpPr txBox="1"/>
          <p:nvPr/>
        </p:nvSpPr>
        <p:spPr>
          <a:xfrm>
            <a:off x="4495800" y="4059238"/>
            <a:ext cx="750888" cy="395287"/>
          </a:xfrm>
          <a:prstGeom prst="rect">
            <a:avLst/>
          </a:prstGeom>
          <a:noFill/>
          <a:ln w="9525">
            <a:noFill/>
          </a:ln>
        </p:spPr>
        <p:txBody>
          <a:bodyPr wrap="square" anchor="t">
            <a:spAutoFit/>
          </a:bodyPr>
          <a:p>
            <a:pPr indent="0"/>
            <a:r>
              <a:rPr lang="en-US" altLang="zh-CN" sz="2000">
                <a:latin typeface="Times New Roman" panose="02020603050405020304" pitchFamily="18" charset="0"/>
              </a:rPr>
              <a:t>x</a:t>
            </a:r>
            <a:endParaRPr lang="en-US" altLang="zh-CN" sz="2000">
              <a:latin typeface="Times New Roman" panose="02020603050405020304" pitchFamily="18" charset="0"/>
            </a:endParaRPr>
          </a:p>
        </p:txBody>
      </p:sp>
      <p:sp>
        <p:nvSpPr>
          <p:cNvPr id="51" name="矩形 50"/>
          <p:cNvSpPr/>
          <p:nvPr/>
        </p:nvSpPr>
        <p:spPr>
          <a:xfrm>
            <a:off x="4327525" y="51339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 60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0" name="文本框 59"/>
          <p:cNvSpPr txBox="1"/>
          <p:nvPr/>
        </p:nvSpPr>
        <p:spPr>
          <a:xfrm>
            <a:off x="4495800" y="4754563"/>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y</a:t>
            </a:r>
            <a:endParaRPr lang="en-US" altLang="zh-CN" sz="2000">
              <a:latin typeface="Times New Roman" panose="02020603050405020304" pitchFamily="18" charset="0"/>
            </a:endParaRPr>
          </a:p>
        </p:txBody>
      </p:sp>
      <p:sp>
        <p:nvSpPr>
          <p:cNvPr id="62" name="矩形 61"/>
          <p:cNvSpPr/>
          <p:nvPr/>
        </p:nvSpPr>
        <p:spPr>
          <a:xfrm>
            <a:off x="2422525" y="3221038"/>
            <a:ext cx="739775" cy="303213"/>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3" name="文本框 62"/>
          <p:cNvSpPr txBox="1"/>
          <p:nvPr/>
        </p:nvSpPr>
        <p:spPr>
          <a:xfrm>
            <a:off x="2505075" y="2824163"/>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result</a:t>
            </a:r>
            <a:endParaRPr lang="en-US" altLang="zh-CN" sz="2000">
              <a:latin typeface="Times New Roman" panose="02020603050405020304" pitchFamily="18" charset="0"/>
            </a:endParaRPr>
          </a:p>
        </p:txBody>
      </p:sp>
      <p:sp>
        <p:nvSpPr>
          <p:cNvPr id="64" name="矩形 63"/>
          <p:cNvSpPr/>
          <p:nvPr/>
        </p:nvSpPr>
        <p:spPr>
          <a:xfrm>
            <a:off x="2138363" y="4138613"/>
            <a:ext cx="1306513" cy="124936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5" name="矩形 64"/>
          <p:cNvSpPr/>
          <p:nvPr/>
        </p:nvSpPr>
        <p:spPr>
          <a:xfrm>
            <a:off x="2138363" y="41386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74" name="文本框 65"/>
          <p:cNvSpPr txBox="1"/>
          <p:nvPr/>
        </p:nvSpPr>
        <p:spPr>
          <a:xfrm>
            <a:off x="3446463" y="4181475"/>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4575" name="文本框 66"/>
          <p:cNvSpPr txBox="1"/>
          <p:nvPr/>
        </p:nvSpPr>
        <p:spPr>
          <a:xfrm>
            <a:off x="3446463" y="445611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68" name="矩形 67"/>
          <p:cNvSpPr/>
          <p:nvPr/>
        </p:nvSpPr>
        <p:spPr>
          <a:xfrm>
            <a:off x="2138363" y="44354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9" name="矩形 68"/>
          <p:cNvSpPr/>
          <p:nvPr/>
        </p:nvSpPr>
        <p:spPr>
          <a:xfrm>
            <a:off x="2138363" y="47529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78" name="文本框 69"/>
          <p:cNvSpPr txBox="1"/>
          <p:nvPr/>
        </p:nvSpPr>
        <p:spPr>
          <a:xfrm>
            <a:off x="3446463" y="4795838"/>
            <a:ext cx="1001712"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71" name="矩形 70"/>
          <p:cNvSpPr/>
          <p:nvPr/>
        </p:nvSpPr>
        <p:spPr>
          <a:xfrm>
            <a:off x="2138363" y="50704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4580" name="文本框 71"/>
          <p:cNvSpPr txBox="1"/>
          <p:nvPr/>
        </p:nvSpPr>
        <p:spPr>
          <a:xfrm>
            <a:off x="3446463" y="5113338"/>
            <a:ext cx="750887" cy="365125"/>
          </a:xfrm>
          <a:prstGeom prst="rect">
            <a:avLst/>
          </a:prstGeom>
          <a:noFill/>
          <a:ln w="9525">
            <a:noFill/>
          </a:ln>
        </p:spPr>
        <p:txBody>
          <a:bodyPr wrap="square" anchor="t">
            <a:spAutoFit/>
          </a:bodyPr>
          <a:p>
            <a:pPr indent="0"/>
            <a:r>
              <a:rPr lang="en-US" altLang="zh-CN" sz="1800">
                <a:latin typeface="Times New Roman" panose="02020603050405020304" pitchFamily="18" charset="0"/>
              </a:rPr>
              <a:t>add</a:t>
            </a:r>
            <a:endParaRPr lang="en-US" altLang="zh-CN" sz="1800">
              <a:latin typeface="Times New Roman" panose="02020603050405020304" pitchFamily="18" charset="0"/>
            </a:endParaRPr>
          </a:p>
        </p:txBody>
      </p:sp>
      <p:sp>
        <p:nvSpPr>
          <p:cNvPr id="64581" name="文本框 72"/>
          <p:cNvSpPr txBox="1"/>
          <p:nvPr/>
        </p:nvSpPr>
        <p:spPr>
          <a:xfrm>
            <a:off x="2590800" y="41814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40</a:t>
            </a:r>
            <a:endParaRPr lang="en-US" altLang="zh-CN" sz="1200">
              <a:latin typeface="Times New Roman" panose="02020603050405020304" pitchFamily="18" charset="0"/>
            </a:endParaRPr>
          </a:p>
        </p:txBody>
      </p:sp>
      <p:sp>
        <p:nvSpPr>
          <p:cNvPr id="64582" name="文本框 73"/>
          <p:cNvSpPr txBox="1"/>
          <p:nvPr/>
        </p:nvSpPr>
        <p:spPr>
          <a:xfrm>
            <a:off x="2590800" y="4521200"/>
            <a:ext cx="750888" cy="274638"/>
          </a:xfrm>
          <a:prstGeom prst="rect">
            <a:avLst/>
          </a:prstGeom>
          <a:noFill/>
          <a:ln w="9525">
            <a:noFill/>
          </a:ln>
        </p:spPr>
        <p:txBody>
          <a:bodyPr wrap="square" anchor="t">
            <a:spAutoFit/>
          </a:bodyPr>
          <a:p>
            <a:pPr indent="0"/>
            <a:r>
              <a:rPr lang="en-US" altLang="zh-CN" sz="1200" b="1">
                <a:latin typeface="Times New Roman" panose="02020603050405020304" pitchFamily="18" charset="0"/>
              </a:rPr>
              <a:t>60</a:t>
            </a:r>
            <a:endParaRPr lang="en-US" altLang="zh-CN" sz="1200" b="1">
              <a:latin typeface="Times New Roman" panose="02020603050405020304" pitchFamily="18" charset="0"/>
            </a:endParaRPr>
          </a:p>
        </p:txBody>
      </p:sp>
      <p:cxnSp>
        <p:nvCxnSpPr>
          <p:cNvPr id="75" name="直接箭头连接符 74"/>
          <p:cNvCxnSpPr>
            <a:stCxn id="62" idx="2"/>
            <a:endCxn id="64" idx="0"/>
          </p:cNvCxnSpPr>
          <p:nvPr/>
        </p:nvCxnSpPr>
        <p:spPr>
          <a:xfrm>
            <a:off x="2792413" y="3524250"/>
            <a:ext cx="0" cy="614363"/>
          </a:xfrm>
          <a:prstGeom prst="straightConnector1">
            <a:avLst/>
          </a:prstGeom>
          <a:ln w="9525" cap="flat" cmpd="sng">
            <a:solidFill>
              <a:schemeClr val="tx1"/>
            </a:solidFill>
            <a:prstDash val="solid"/>
            <a:round/>
            <a:headEnd type="none" w="med" len="med"/>
            <a:tailEnd type="arrow" w="med" len="med"/>
          </a:ln>
        </p:spPr>
      </p:cxnSp>
      <p:cxnSp>
        <p:nvCxnSpPr>
          <p:cNvPr id="64584" name="直接箭头连接符 75"/>
          <p:cNvCxnSpPr>
            <a:stCxn id="62" idx="2"/>
            <a:endCxn id="64" idx="0"/>
          </p:cNvCxnSpPr>
          <p:nvPr/>
        </p:nvCxnSpPr>
        <p:spPr>
          <a:xfrm flipH="1">
            <a:off x="2792413" y="3502025"/>
            <a:ext cx="1808162" cy="658813"/>
          </a:xfrm>
          <a:prstGeom prst="straightConnector1">
            <a:avLst/>
          </a:prstGeom>
          <a:ln w="9525" cap="flat" cmpd="sng">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41"/>
                                        </p:tgtEl>
                                        <p:attrNameLst>
                                          <p:attrName>style.color</p:attrName>
                                        </p:attrNameLst>
                                      </p:cBhvr>
                                      <p:to>
                                        <a:schemeClr val="tx1"/>
                                      </p:to>
                                    </p:animClr>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50"/>
                                        </p:tgtEl>
                                      </p:cBhvr>
                                    </p:animEffect>
                                    <p:set>
                                      <p:cBhvr>
                                        <p:cTn id="11" dur="1" fill="hold">
                                          <p:stCondLst>
                                            <p:cond delay="499"/>
                                          </p:stCondLst>
                                        </p:cTn>
                                        <p:tgtEl>
                                          <p:spTgt spid="5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5" presetClass="exit" presetSubtype="10" fill="hold" grpId="0" nodeType="clickEffect">
                                  <p:stCondLst>
                                    <p:cond delay="0"/>
                                  </p:stCondLst>
                                  <p:childTnLst>
                                    <p:animEffect transition="out" filter="checkerboard(across)">
                                      <p:cBhvr>
                                        <p:cTn id="15" dur="500"/>
                                        <p:tgtEl>
                                          <p:spTgt spid="58"/>
                                        </p:tgtEl>
                                      </p:cBhvr>
                                    </p:animEffect>
                                    <p:set>
                                      <p:cBhvr>
                                        <p:cTn id="16" dur="1" fill="hold">
                                          <p:stCondLst>
                                            <p:cond delay="499"/>
                                          </p:stCondLst>
                                        </p:cTn>
                                        <p:tgtEl>
                                          <p:spTgt spid="58"/>
                                        </p:tgtEl>
                                        <p:attrNameLst>
                                          <p:attrName>style.visibility</p:attrName>
                                        </p:attrNameLst>
                                      </p:cBhvr>
                                      <p:to>
                                        <p:strVal val="hidden"/>
                                      </p:to>
                                    </p:set>
                                  </p:childTnLst>
                                </p:cTn>
                              </p:par>
                              <p:par>
                                <p:cTn id="17" presetID="5" presetClass="exit" presetSubtype="10" fill="hold" grpId="0" nodeType="withEffect">
                                  <p:stCondLst>
                                    <p:cond delay="0"/>
                                  </p:stCondLst>
                                  <p:childTnLst>
                                    <p:animEffect transition="out" filter="checkerboard(across)">
                                      <p:cBhvr>
                                        <p:cTn id="18" dur="500"/>
                                        <p:tgtEl>
                                          <p:spTgt spid="59"/>
                                        </p:tgtEl>
                                      </p:cBhvr>
                                    </p:animEffect>
                                    <p:set>
                                      <p:cBhvr>
                                        <p:cTn id="19" dur="1" fill="hold">
                                          <p:stCondLst>
                                            <p:cond delay="499"/>
                                          </p:stCondLst>
                                        </p:cTn>
                                        <p:tgtEl>
                                          <p:spTgt spid="59"/>
                                        </p:tgtEl>
                                        <p:attrNameLst>
                                          <p:attrName>style.visibility</p:attrName>
                                        </p:attrNameLst>
                                      </p:cBhvr>
                                      <p:to>
                                        <p:strVal val="hidden"/>
                                      </p:to>
                                    </p:set>
                                  </p:childTnLst>
                                </p:cTn>
                              </p:par>
                              <p:par>
                                <p:cTn id="20" presetID="5" presetClass="exit" presetSubtype="10" fill="hold" grpId="0" nodeType="withEffect">
                                  <p:stCondLst>
                                    <p:cond delay="0"/>
                                  </p:stCondLst>
                                  <p:childTnLst>
                                    <p:animEffect transition="out" filter="checkerboard(across)">
                                      <p:cBhvr>
                                        <p:cTn id="21" dur="500"/>
                                        <p:tgtEl>
                                          <p:spTgt spid="51"/>
                                        </p:tgtEl>
                                      </p:cBhvr>
                                    </p:animEffect>
                                    <p:set>
                                      <p:cBhvr>
                                        <p:cTn id="22" dur="1" fill="hold">
                                          <p:stCondLst>
                                            <p:cond delay="499"/>
                                          </p:stCondLst>
                                        </p:cTn>
                                        <p:tgtEl>
                                          <p:spTgt spid="51"/>
                                        </p:tgtEl>
                                        <p:attrNameLst>
                                          <p:attrName>style.visibility</p:attrName>
                                        </p:attrNameLst>
                                      </p:cBhvr>
                                      <p:to>
                                        <p:strVal val="hidden"/>
                                      </p:to>
                                    </p:set>
                                  </p:childTnLst>
                                </p:cTn>
                              </p:par>
                              <p:par>
                                <p:cTn id="23" presetID="5" presetClass="exit" presetSubtype="10" fill="hold" grpId="0" nodeType="withEffect">
                                  <p:stCondLst>
                                    <p:cond delay="0"/>
                                  </p:stCondLst>
                                  <p:childTnLst>
                                    <p:animEffect transition="out" filter="checkerboard(across)">
                                      <p:cBhvr>
                                        <p:cTn id="24" dur="500"/>
                                        <p:tgtEl>
                                          <p:spTgt spid="60"/>
                                        </p:tgtEl>
                                      </p:cBhvr>
                                    </p:animEffect>
                                    <p:set>
                                      <p:cBhvr>
                                        <p:cTn id="25" dur="1" fill="hold">
                                          <p:stCondLst>
                                            <p:cond delay="499"/>
                                          </p:stCondLst>
                                        </p:cTn>
                                        <p:tgtEl>
                                          <p:spTgt spid="6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4" presetClass="exit" presetSubtype="32" fill="hold" grpId="0" nodeType="clickEffect">
                                  <p:stCondLst>
                                    <p:cond delay="0"/>
                                  </p:stCondLst>
                                  <p:childTnLst>
                                    <p:animEffect transition="out" filter="box(out)">
                                      <p:cBhvr>
                                        <p:cTn id="29" dur="1000"/>
                                        <p:tgtEl>
                                          <p:spTgt spid="63"/>
                                        </p:tgtEl>
                                      </p:cBhvr>
                                    </p:animEffect>
                                    <p:set>
                                      <p:cBhvr>
                                        <p:cTn id="30" dur="1" fill="hold">
                                          <p:stCondLst>
                                            <p:cond delay="999"/>
                                          </p:stCondLst>
                                        </p:cTn>
                                        <p:tgtEl>
                                          <p:spTgt spid="63"/>
                                        </p:tgtEl>
                                        <p:attrNameLst>
                                          <p:attrName>style.visibility</p:attrName>
                                        </p:attrNameLst>
                                      </p:cBhvr>
                                      <p:to>
                                        <p:strVal val="hidden"/>
                                      </p:to>
                                    </p:set>
                                  </p:childTnLst>
                                </p:cTn>
                              </p:par>
                              <p:par>
                                <p:cTn id="31" presetID="4" presetClass="exit" presetSubtype="32" fill="hold" grpId="0" nodeType="withEffect">
                                  <p:stCondLst>
                                    <p:cond delay="0"/>
                                  </p:stCondLst>
                                  <p:childTnLst>
                                    <p:animEffect transition="out" filter="box(out)">
                                      <p:cBhvr>
                                        <p:cTn id="32" dur="1000"/>
                                        <p:tgtEl>
                                          <p:spTgt spid="62"/>
                                        </p:tgtEl>
                                      </p:cBhvr>
                                    </p:animEffect>
                                    <p:set>
                                      <p:cBhvr>
                                        <p:cTn id="33" dur="1" fill="hold">
                                          <p:stCondLst>
                                            <p:cond delay="999"/>
                                          </p:stCondLst>
                                        </p:cTn>
                                        <p:tgtEl>
                                          <p:spTgt spid="62"/>
                                        </p:tgtEl>
                                        <p:attrNameLst>
                                          <p:attrName>style.visibility</p:attrName>
                                        </p:attrNameLst>
                                      </p:cBhvr>
                                      <p:to>
                                        <p:strVal val="hidden"/>
                                      </p:to>
                                    </p:set>
                                  </p:childTnLst>
                                </p:cTn>
                              </p:par>
                              <p:par>
                                <p:cTn id="34" presetID="4" presetClass="exit" presetSubtype="32" fill="hold" nodeType="withEffect">
                                  <p:stCondLst>
                                    <p:cond delay="0"/>
                                  </p:stCondLst>
                                  <p:childTnLst>
                                    <p:animEffect transition="out" filter="box(out)">
                                      <p:cBhvr>
                                        <p:cTn id="35" dur="1000"/>
                                        <p:tgtEl>
                                          <p:spTgt spid="75"/>
                                        </p:tgtEl>
                                      </p:cBhvr>
                                    </p:animEffect>
                                    <p:set>
                                      <p:cBhvr>
                                        <p:cTn id="36" dur="1" fill="hold">
                                          <p:stCondLst>
                                            <p:cond delay="999"/>
                                          </p:stCondLst>
                                        </p:cTn>
                                        <p:tgtEl>
                                          <p:spTgt spid="7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 presetClass="exit" presetSubtype="32" fill="hold" grpId="0" nodeType="clickEffect">
                                  <p:stCondLst>
                                    <p:cond delay="0"/>
                                  </p:stCondLst>
                                  <p:childTnLst>
                                    <p:animEffect transition="out" filter="box(out)">
                                      <p:cBhvr>
                                        <p:cTn id="40" dur="2000"/>
                                        <p:tgtEl>
                                          <p:spTgt spid="53"/>
                                        </p:tgtEl>
                                      </p:cBhvr>
                                    </p:animEffect>
                                    <p:set>
                                      <p:cBhvr>
                                        <p:cTn id="41" dur="1" fill="hold">
                                          <p:stCondLst>
                                            <p:cond delay="1999"/>
                                          </p:stCondLst>
                                        </p:cTn>
                                        <p:tgtEl>
                                          <p:spTgt spid="53"/>
                                        </p:tgtEl>
                                        <p:attrNameLst>
                                          <p:attrName>style.visibility</p:attrName>
                                        </p:attrNameLst>
                                      </p:cBhvr>
                                      <p:to>
                                        <p:strVal val="hidden"/>
                                      </p:to>
                                    </p:set>
                                  </p:childTnLst>
                                </p:cTn>
                              </p:par>
                              <p:par>
                                <p:cTn id="42" presetID="4" presetClass="exit" presetSubtype="32" fill="hold" grpId="0" nodeType="withEffect">
                                  <p:stCondLst>
                                    <p:cond delay="0"/>
                                  </p:stCondLst>
                                  <p:childTnLst>
                                    <p:animEffect transition="out" filter="box(out)">
                                      <p:cBhvr>
                                        <p:cTn id="43" dur="2000"/>
                                        <p:tgtEl>
                                          <p:spTgt spid="52"/>
                                        </p:tgtEl>
                                      </p:cBhvr>
                                    </p:animEffect>
                                    <p:set>
                                      <p:cBhvr>
                                        <p:cTn id="44" dur="1" fill="hold">
                                          <p:stCondLst>
                                            <p:cond delay="1999"/>
                                          </p:stCondLst>
                                        </p:cTn>
                                        <p:tgtEl>
                                          <p:spTgt spid="52"/>
                                        </p:tgtEl>
                                        <p:attrNameLst>
                                          <p:attrName>style.visibility</p:attrName>
                                        </p:attrNameLst>
                                      </p:cBhvr>
                                      <p:to>
                                        <p:strVal val="hidden"/>
                                      </p:to>
                                    </p:set>
                                  </p:childTnLst>
                                </p:cTn>
                              </p:par>
                              <p:par>
                                <p:cTn id="45" presetID="4" presetClass="exit" presetSubtype="32" fill="hold" nodeType="withEffect">
                                  <p:stCondLst>
                                    <p:cond delay="0"/>
                                  </p:stCondLst>
                                  <p:childTnLst>
                                    <p:animEffect transition="out" filter="box(out)">
                                      <p:cBhvr>
                                        <p:cTn id="46" dur="2000"/>
                                        <p:tgtEl>
                                          <p:spTgt spid="54"/>
                                        </p:tgtEl>
                                      </p:cBhvr>
                                    </p:animEffect>
                                    <p:set>
                                      <p:cBhvr>
                                        <p:cTn id="47" dur="1" fill="hold">
                                          <p:stCondLst>
                                            <p:cond delay="1999"/>
                                          </p:stCondLst>
                                        </p:cTn>
                                        <p:tgtEl>
                                          <p:spTgt spid="5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 presetClass="exit" presetSubtype="32" fill="hold" grpId="0" nodeType="clickEffect">
                                  <p:stCondLst>
                                    <p:cond delay="0"/>
                                  </p:stCondLst>
                                  <p:childTnLst>
                                    <p:animEffect transition="out" filter="box(out)">
                                      <p:cBhvr>
                                        <p:cTn id="51" dur="2000"/>
                                        <p:tgtEl>
                                          <p:spTgt spid="56"/>
                                        </p:tgtEl>
                                      </p:cBhvr>
                                    </p:animEffect>
                                    <p:set>
                                      <p:cBhvr>
                                        <p:cTn id="52" dur="1" fill="hold">
                                          <p:stCondLst>
                                            <p:cond delay="1999"/>
                                          </p:stCondLst>
                                        </p:cTn>
                                        <p:tgtEl>
                                          <p:spTgt spid="56"/>
                                        </p:tgtEl>
                                        <p:attrNameLst>
                                          <p:attrName>style.visibility</p:attrName>
                                        </p:attrNameLst>
                                      </p:cBhvr>
                                      <p:to>
                                        <p:strVal val="hidden"/>
                                      </p:to>
                                    </p:set>
                                  </p:childTnLst>
                                </p:cTn>
                              </p:par>
                              <p:par>
                                <p:cTn id="53" presetID="4" presetClass="exit" presetSubtype="32" fill="hold" grpId="0" nodeType="withEffect">
                                  <p:stCondLst>
                                    <p:cond delay="0"/>
                                  </p:stCondLst>
                                  <p:childTnLst>
                                    <p:animEffect transition="out" filter="box(out)">
                                      <p:cBhvr>
                                        <p:cTn id="54" dur="2000"/>
                                        <p:tgtEl>
                                          <p:spTgt spid="55"/>
                                        </p:tgtEl>
                                      </p:cBhvr>
                                    </p:animEffect>
                                    <p:set>
                                      <p:cBhvr>
                                        <p:cTn id="55" dur="1" fill="hold">
                                          <p:stCondLst>
                                            <p:cond delay="1999"/>
                                          </p:stCondLst>
                                        </p:cTn>
                                        <p:tgtEl>
                                          <p:spTgt spid="55"/>
                                        </p:tgtEl>
                                        <p:attrNameLst>
                                          <p:attrName>style.visibility</p:attrName>
                                        </p:attrNameLst>
                                      </p:cBhvr>
                                      <p:to>
                                        <p:strVal val="hidden"/>
                                      </p:to>
                                    </p:set>
                                  </p:childTnLst>
                                </p:cTn>
                              </p:par>
                              <p:par>
                                <p:cTn id="56" presetID="4" presetClass="exit" presetSubtype="32" fill="hold" nodeType="withEffect">
                                  <p:stCondLst>
                                    <p:cond delay="0"/>
                                  </p:stCondLst>
                                  <p:childTnLst>
                                    <p:animEffect transition="out" filter="box(out)">
                                      <p:cBhvr>
                                        <p:cTn id="57" dur="2000"/>
                                        <p:tgtEl>
                                          <p:spTgt spid="57"/>
                                        </p:tgtEl>
                                      </p:cBhvr>
                                    </p:animEffect>
                                    <p:set>
                                      <p:cBhvr>
                                        <p:cTn id="58" dur="1" fill="hold">
                                          <p:stCondLst>
                                            <p:cond delay="19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1" grpId="0"/>
      <p:bldP spid="50" grpId="1" animBg="1"/>
      <p:bldP spid="58" grpId="0" animBg="1"/>
      <p:bldP spid="59" grpId="0"/>
      <p:bldP spid="51" grpId="0" animBg="1"/>
      <p:bldP spid="60" grpId="0"/>
      <p:bldP spid="63" grpId="0"/>
      <p:bldP spid="62" grpId="0" animBg="1"/>
      <p:bldP spid="53" grpId="0"/>
      <p:bldP spid="52" grpId="0" animBg="1"/>
      <p:bldP spid="56" grpId="0"/>
      <p:bldP spid="5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65538" name="文本框 4"/>
          <p:cNvSpPr txBox="1"/>
          <p:nvPr/>
        </p:nvSpPr>
        <p:spPr>
          <a:xfrm>
            <a:off x="611188" y="1911350"/>
            <a:ext cx="8285162" cy="1554163"/>
          </a:xfrm>
          <a:prstGeom prst="rect">
            <a:avLst/>
          </a:prstGeom>
          <a:noFill/>
          <a:ln w="9525">
            <a:noFill/>
          </a:ln>
        </p:spPr>
        <p:txBody>
          <a:bodyPr wrap="square" anchor="t">
            <a:spAutoFit/>
          </a:bodyPr>
          <a:p>
            <a:pPr indent="0" algn="ctr"/>
            <a:r>
              <a:rPr lang="zh-CN" altLang="en-US">
                <a:latin typeface="Times New Roman" panose="02020603050405020304" pitchFamily="18" charset="0"/>
                <a:ea typeface="宋体" panose="02010600030101010101" pitchFamily="2" charset="-122"/>
              </a:rPr>
              <a:t>复数类实现中的疑问和改进方法</a:t>
            </a:r>
            <a:r>
              <a:rPr lang="en-US" altLang="zh-CN">
                <a:latin typeface="Times New Roman" panose="02020603050405020304" pitchFamily="18" charset="0"/>
              </a:rPr>
              <a:t>1</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indent="0"/>
            <a:r>
              <a:rPr lang="zh-CN" altLang="en-US">
                <a:latin typeface="Times New Roman" panose="02020603050405020304" pitchFamily="18" charset="0"/>
                <a:ea typeface="宋体" panose="02010600030101010101" pitchFamily="2" charset="-122"/>
              </a:rPr>
              <a:t>变量</a:t>
            </a:r>
            <a:r>
              <a:rPr lang="en-US" altLang="zh-CN">
                <a:latin typeface="Times New Roman" panose="02020603050405020304" pitchFamily="18" charset="0"/>
              </a:rPr>
              <a:t>t</a:t>
            </a:r>
            <a:r>
              <a:rPr lang="zh-CN" altLang="en-US">
                <a:latin typeface="Times New Roman" panose="02020603050405020304" pitchFamily="18" charset="0"/>
                <a:ea typeface="宋体" panose="02010600030101010101" pitchFamily="2" charset="-122"/>
              </a:rPr>
              <a:t>和</a:t>
            </a:r>
            <a:r>
              <a:rPr lang="en-US" altLang="zh-CN">
                <a:latin typeface="Times New Roman" panose="02020603050405020304" pitchFamily="18" charset="0"/>
              </a:rPr>
              <a:t>t</a:t>
            </a:r>
            <a:r>
              <a:rPr lang="zh-CN" altLang="en-US">
                <a:latin typeface="Times New Roman" panose="02020603050405020304" pitchFamily="18" charset="0"/>
                <a:ea typeface="宋体" panose="02010600030101010101" pitchFamily="2" charset="-122"/>
              </a:rPr>
              <a:t>引用的对象只用到了</a:t>
            </a:r>
            <a:r>
              <a:rPr lang="en-US" altLang="zh-CN">
                <a:latin typeface="Times New Roman" panose="02020603050405020304" pitchFamily="18" charset="0"/>
              </a:rPr>
              <a:t>add</a:t>
            </a:r>
            <a:r>
              <a:rPr lang="zh-CN" altLang="en-US">
                <a:latin typeface="Times New Roman" panose="02020603050405020304" pitchFamily="18" charset="0"/>
                <a:ea typeface="宋体" panose="02010600030101010101" pitchFamily="2" charset="-122"/>
              </a:rPr>
              <a:t>函数，该复数对象的实部和虚部的值没有被用到。是否可以不用</a:t>
            </a:r>
            <a:r>
              <a:rPr lang="en-US" altLang="zh-CN">
                <a:latin typeface="Times New Roman" panose="02020603050405020304" pitchFamily="18" charset="0"/>
              </a:rPr>
              <a:t>t?</a:t>
            </a:r>
            <a:endParaRPr lang="en-US" altLang="zh-CN">
              <a:latin typeface="Times New Roman" panose="02020603050405020304" pitchFamily="18" charset="0"/>
            </a:endParaRPr>
          </a:p>
          <a:p>
            <a:pPr indent="0"/>
            <a:endParaRPr lang="en-US" altLang="zh-CN">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563"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566"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6567"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570"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3"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6573"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66574"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66575"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66576"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578"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581"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6582"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585"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587"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6588"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66589"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cxnSp>
        <p:nvCxnSpPr>
          <p:cNvPr id="66590"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grpSp>
        <p:nvGrpSpPr>
          <p:cNvPr id="45" name="组合 44"/>
          <p:cNvGrpSpPr/>
          <p:nvPr/>
        </p:nvGrpSpPr>
        <p:grpSpPr>
          <a:xfrm>
            <a:off x="0" y="2759075"/>
            <a:ext cx="2309813" cy="2654300"/>
            <a:chOff x="516" y="4414"/>
            <a:chExt cx="3636" cy="4180"/>
          </a:xfrm>
        </p:grpSpPr>
        <p:sp>
          <p:nvSpPr>
            <p:cNvPr id="31" name="矩形 30"/>
            <p:cNvSpPr/>
            <p:nvPr/>
          </p:nvSpPr>
          <p:spPr>
            <a:xfrm>
              <a:off x="963" y="5038"/>
              <a:ext cx="1164" cy="47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593" name="文本框 31"/>
            <p:cNvSpPr txBox="1"/>
            <p:nvPr/>
          </p:nvSpPr>
          <p:spPr>
            <a:xfrm>
              <a:off x="1228" y="441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t</a:t>
              </a:r>
              <a:endParaRPr lang="en-US" altLang="zh-CN" sz="2000">
                <a:latin typeface="Times New Roman" panose="02020603050405020304" pitchFamily="18" charset="0"/>
              </a:endParaRPr>
            </a:p>
          </p:txBody>
        </p:sp>
        <p:sp>
          <p:nvSpPr>
            <p:cNvPr id="33" name="矩形 32"/>
            <p:cNvSpPr/>
            <p:nvPr/>
          </p:nvSpPr>
          <p:spPr>
            <a:xfrm>
              <a:off x="516" y="6484"/>
              <a:ext cx="2058" cy="196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4" name="矩形 33"/>
            <p:cNvSpPr/>
            <p:nvPr/>
          </p:nvSpPr>
          <p:spPr>
            <a:xfrm>
              <a:off x="516" y="6484"/>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596" name="文本框 34"/>
            <p:cNvSpPr txBox="1"/>
            <p:nvPr/>
          </p:nvSpPr>
          <p:spPr>
            <a:xfrm>
              <a:off x="2575"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6597" name="文本框 35"/>
            <p:cNvSpPr txBox="1"/>
            <p:nvPr/>
          </p:nvSpPr>
          <p:spPr>
            <a:xfrm>
              <a:off x="2575" y="6984"/>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37" name="矩形 36"/>
            <p:cNvSpPr/>
            <p:nvPr/>
          </p:nvSpPr>
          <p:spPr>
            <a:xfrm>
              <a:off x="516" y="6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38" name="矩形 37"/>
            <p:cNvSpPr/>
            <p:nvPr/>
          </p:nvSpPr>
          <p:spPr>
            <a:xfrm>
              <a:off x="516" y="74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600" name="文本框 38"/>
            <p:cNvSpPr txBox="1"/>
            <p:nvPr/>
          </p:nvSpPr>
          <p:spPr>
            <a:xfrm>
              <a:off x="2575" y="7518"/>
              <a:ext cx="1577" cy="432"/>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40" name="矩形 39"/>
            <p:cNvSpPr/>
            <p:nvPr/>
          </p:nvSpPr>
          <p:spPr>
            <a:xfrm>
              <a:off x="516" y="7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602" name="文本框 40"/>
            <p:cNvSpPr txBox="1"/>
            <p:nvPr/>
          </p:nvSpPr>
          <p:spPr>
            <a:xfrm>
              <a:off x="2575" y="8018"/>
              <a:ext cx="1182" cy="576"/>
            </a:xfrm>
            <a:prstGeom prst="rect">
              <a:avLst/>
            </a:prstGeom>
            <a:noFill/>
            <a:ln w="9525">
              <a:noFill/>
            </a:ln>
          </p:spPr>
          <p:txBody>
            <a:bodyPr wrap="square" anchor="t">
              <a:spAutoFit/>
            </a:bodyPr>
            <a:p>
              <a:pPr indent="0"/>
              <a:r>
                <a:rPr lang="en-US" altLang="zh-CN" sz="1800">
                  <a:solidFill>
                    <a:srgbClr val="FF0000"/>
                  </a:solidFill>
                  <a:latin typeface="Times New Roman" panose="02020603050405020304" pitchFamily="18" charset="0"/>
                </a:rPr>
                <a:t>add</a:t>
              </a:r>
              <a:endParaRPr lang="en-US" altLang="zh-CN" sz="1800">
                <a:solidFill>
                  <a:srgbClr val="FF0000"/>
                </a:solidFill>
                <a:latin typeface="Times New Roman" panose="02020603050405020304" pitchFamily="18" charset="0"/>
              </a:endParaRPr>
            </a:p>
          </p:txBody>
        </p:sp>
        <p:sp>
          <p:nvSpPr>
            <p:cNvPr id="66603" name="文本框 41"/>
            <p:cNvSpPr txBox="1"/>
            <p:nvPr/>
          </p:nvSpPr>
          <p:spPr>
            <a:xfrm>
              <a:off x="1228"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0</a:t>
              </a:r>
              <a:endParaRPr lang="en-US" altLang="zh-CN" sz="1200">
                <a:latin typeface="Times New Roman" panose="02020603050405020304" pitchFamily="18" charset="0"/>
              </a:endParaRPr>
            </a:p>
          </p:txBody>
        </p:sp>
        <p:sp>
          <p:nvSpPr>
            <p:cNvPr id="66604" name="文本框 42"/>
            <p:cNvSpPr txBox="1"/>
            <p:nvPr/>
          </p:nvSpPr>
          <p:spPr>
            <a:xfrm>
              <a:off x="1228" y="7086"/>
              <a:ext cx="1182" cy="432"/>
            </a:xfrm>
            <a:prstGeom prst="rect">
              <a:avLst/>
            </a:prstGeom>
            <a:noFill/>
            <a:ln w="9525">
              <a:noFill/>
            </a:ln>
          </p:spPr>
          <p:txBody>
            <a:bodyPr wrap="square" anchor="t">
              <a:spAutoFit/>
            </a:bodyPr>
            <a:p>
              <a:pPr indent="0"/>
              <a:r>
                <a:rPr lang="en-US" altLang="zh-CN" sz="1200" b="1">
                  <a:latin typeface="Times New Roman" panose="02020603050405020304" pitchFamily="18" charset="0"/>
                </a:rPr>
                <a:t>0</a:t>
              </a:r>
              <a:endParaRPr lang="en-US" altLang="zh-CN" sz="1200" b="1">
                <a:latin typeface="Times New Roman" panose="02020603050405020304" pitchFamily="18" charset="0"/>
              </a:endParaRPr>
            </a:p>
          </p:txBody>
        </p:sp>
        <p:cxnSp>
          <p:nvCxnSpPr>
            <p:cNvPr id="66605" name="直接箭头连接符 43"/>
            <p:cNvCxnSpPr>
              <a:stCxn id="31" idx="2"/>
              <a:endCxn id="33" idx="0"/>
            </p:cNvCxnSpPr>
            <p:nvPr/>
          </p:nvCxnSpPr>
          <p:spPr>
            <a:xfrm>
              <a:off x="1545" y="5517"/>
              <a:ext cx="0" cy="967"/>
            </a:xfrm>
            <a:prstGeom prst="straightConnector1">
              <a:avLst/>
            </a:prstGeom>
            <a:ln w="9525" cap="flat" cmpd="sng">
              <a:solidFill>
                <a:schemeClr val="tx1"/>
              </a:solidFill>
              <a:prstDash val="solid"/>
              <a:round/>
              <a:headEnd type="none" w="med" len="med"/>
              <a:tailEnd type="arrow" w="med" len="med"/>
            </a:ln>
          </p:spPr>
        </p:cxnSp>
      </p:grpSp>
      <p:sp>
        <p:nvSpPr>
          <p:cNvPr id="46" name="矩形 45"/>
          <p:cNvSpPr/>
          <p:nvPr/>
        </p:nvSpPr>
        <p:spPr>
          <a:xfrm>
            <a:off x="4327525" y="3148013"/>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607" name="文本框 46"/>
          <p:cNvSpPr txBox="1"/>
          <p:nvPr/>
        </p:nvSpPr>
        <p:spPr>
          <a:xfrm>
            <a:off x="4495800" y="2768600"/>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r</a:t>
            </a:r>
            <a:endParaRPr lang="en-US" altLang="zh-CN" sz="2000">
              <a:latin typeface="Times New Roman" panose="02020603050405020304" pitchFamily="18" charset="0"/>
            </a:endParaRPr>
          </a:p>
        </p:txBody>
      </p:sp>
      <p:sp>
        <p:nvSpPr>
          <p:cNvPr id="66608" name="文本框 49"/>
          <p:cNvSpPr txBox="1"/>
          <p:nvPr/>
        </p:nvSpPr>
        <p:spPr>
          <a:xfrm>
            <a:off x="5170488" y="3516313"/>
            <a:ext cx="3913187" cy="2743200"/>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1600">
                <a:latin typeface="Times New Roman" panose="02020603050405020304" pitchFamily="18" charset="0"/>
                <a:sym typeface="黑体" panose="02010609060101010101" pitchFamily="49" charset="-122"/>
              </a:rPr>
              <a:t>Complex add(Complex K1,Complex K2){</a:t>
            </a:r>
            <a:endParaRPr lang="en-US" altLang="en-US" sz="1600">
              <a:latin typeface="Times New Roman" panose="02020603050405020304" pitchFamily="18" charset="0"/>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double x = K1.real + K2.real;</a:t>
            </a:r>
            <a:endParaRPr lang="en-US" altLang="en-US" sz="1600">
              <a:latin typeface="Times New Roman" panose="02020603050405020304" pitchFamily="18" charset="0"/>
              <a:sym typeface="黑体" panose="02010609060101010101" pitchFamily="49" charset="-122"/>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              double y = K1.img + K2.img;</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800">
                <a:latin typeface="Times New Roman" panose="02020603050405020304" pitchFamily="18" charset="0"/>
                <a:sym typeface="黑体" panose="02010609060101010101" pitchFamily="49" charset="-122"/>
              </a:rPr>
              <a:t>      </a:t>
            </a:r>
            <a:r>
              <a:rPr lang="en-US" altLang="en-US" sz="1800">
                <a:solidFill>
                  <a:srgbClr val="FF0000"/>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Complex result = new Complex();</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result.real = x;</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result.img = y;</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a:t>
            </a:r>
            <a:r>
              <a:rPr lang="en-US" altLang="en-US" sz="2000" b="1">
                <a:latin typeface="Times New Roman" panose="02020603050405020304" pitchFamily="18" charset="0"/>
                <a:sym typeface="黑体" panose="02010609060101010101" pitchFamily="49" charset="-122"/>
              </a:rPr>
              <a:t>return result;</a:t>
            </a:r>
            <a:endParaRPr lang="en-US" altLang="en-US" sz="2000" b="1">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a:t>
            </a:r>
            <a:endParaRPr lang="zh-CN" altLang="en-US" sz="1600">
              <a:latin typeface="Times New Roman" panose="02020603050405020304" pitchFamily="18" charset="0"/>
              <a:ea typeface="宋体" panose="02010600030101010101" pitchFamily="2" charset="-122"/>
            </a:endParaRPr>
          </a:p>
        </p:txBody>
      </p:sp>
      <p:sp>
        <p:nvSpPr>
          <p:cNvPr id="52" name="矩形 51"/>
          <p:cNvSpPr/>
          <p:nvPr/>
        </p:nvSpPr>
        <p:spPr>
          <a:xfrm>
            <a:off x="1530350" y="5492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610" name="文本框 52"/>
          <p:cNvSpPr txBox="1"/>
          <p:nvPr/>
        </p:nvSpPr>
        <p:spPr>
          <a:xfrm>
            <a:off x="171450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K1</a:t>
            </a:r>
            <a:endParaRPr lang="en-US" altLang="zh-CN" sz="1200">
              <a:latin typeface="Times New Roman" panose="02020603050405020304" pitchFamily="18" charset="0"/>
            </a:endParaRPr>
          </a:p>
        </p:txBody>
      </p:sp>
      <p:cxnSp>
        <p:nvCxnSpPr>
          <p:cNvPr id="66611" name="直接箭头连接符 53"/>
          <p:cNvCxnSpPr>
            <a:stCxn id="31" idx="2"/>
            <a:endCxn id="33" idx="0"/>
          </p:cNvCxnSpPr>
          <p:nvPr/>
        </p:nvCxnSpPr>
        <p:spPr>
          <a:xfrm flipH="1">
            <a:off x="1042988" y="854075"/>
            <a:ext cx="857250" cy="558800"/>
          </a:xfrm>
          <a:prstGeom prst="straightConnector1">
            <a:avLst/>
          </a:prstGeom>
          <a:ln w="9525" cap="flat" cmpd="sng">
            <a:solidFill>
              <a:schemeClr val="tx1"/>
            </a:solidFill>
            <a:prstDash val="solid"/>
            <a:round/>
            <a:headEnd type="none" w="med" len="med"/>
            <a:tailEnd type="arrow" w="med" len="med"/>
          </a:ln>
        </p:spPr>
      </p:cxnSp>
      <p:sp>
        <p:nvSpPr>
          <p:cNvPr id="55" name="矩形 54"/>
          <p:cNvSpPr/>
          <p:nvPr/>
        </p:nvSpPr>
        <p:spPr>
          <a:xfrm>
            <a:off x="4202113" y="593725"/>
            <a:ext cx="739775" cy="303213"/>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613" name="文本框 55"/>
          <p:cNvSpPr txBox="1"/>
          <p:nvPr/>
        </p:nvSpPr>
        <p:spPr>
          <a:xfrm>
            <a:off x="434975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K2</a:t>
            </a:r>
            <a:endParaRPr lang="en-US" altLang="zh-CN" sz="1200">
              <a:latin typeface="Times New Roman" panose="02020603050405020304" pitchFamily="18" charset="0"/>
            </a:endParaRPr>
          </a:p>
        </p:txBody>
      </p:sp>
      <p:cxnSp>
        <p:nvCxnSpPr>
          <p:cNvPr id="66614" name="直接箭头连接符 56"/>
          <p:cNvCxnSpPr>
            <a:stCxn id="31" idx="2"/>
            <a:endCxn id="33" idx="0"/>
          </p:cNvCxnSpPr>
          <p:nvPr/>
        </p:nvCxnSpPr>
        <p:spPr>
          <a:xfrm flipH="1">
            <a:off x="3790950" y="909638"/>
            <a:ext cx="857250" cy="558800"/>
          </a:xfrm>
          <a:prstGeom prst="straightConnector1">
            <a:avLst/>
          </a:prstGeom>
          <a:ln w="9525" cap="flat" cmpd="sng">
            <a:solidFill>
              <a:schemeClr val="tx1"/>
            </a:solidFill>
            <a:prstDash val="solid"/>
            <a:round/>
            <a:headEnd type="none" w="med" len="med"/>
            <a:tailEnd type="arrow" w="med" len="med"/>
          </a:ln>
        </p:spPr>
      </p:cxnSp>
      <p:sp>
        <p:nvSpPr>
          <p:cNvPr id="58" name="矩形 57"/>
          <p:cNvSpPr/>
          <p:nvPr/>
        </p:nvSpPr>
        <p:spPr>
          <a:xfrm>
            <a:off x="4327525" y="4370388"/>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40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616" name="文本框 58"/>
          <p:cNvSpPr txBox="1"/>
          <p:nvPr/>
        </p:nvSpPr>
        <p:spPr>
          <a:xfrm>
            <a:off x="4495800" y="4059238"/>
            <a:ext cx="750888" cy="395287"/>
          </a:xfrm>
          <a:prstGeom prst="rect">
            <a:avLst/>
          </a:prstGeom>
          <a:noFill/>
          <a:ln w="9525">
            <a:noFill/>
          </a:ln>
        </p:spPr>
        <p:txBody>
          <a:bodyPr wrap="square" anchor="t">
            <a:spAutoFit/>
          </a:bodyPr>
          <a:p>
            <a:pPr indent="0"/>
            <a:r>
              <a:rPr lang="en-US" altLang="zh-CN" sz="2000">
                <a:latin typeface="Times New Roman" panose="02020603050405020304" pitchFamily="18" charset="0"/>
              </a:rPr>
              <a:t>x</a:t>
            </a:r>
            <a:endParaRPr lang="en-US" altLang="zh-CN" sz="2000">
              <a:latin typeface="Times New Roman" panose="02020603050405020304" pitchFamily="18" charset="0"/>
            </a:endParaRPr>
          </a:p>
        </p:txBody>
      </p:sp>
      <p:sp>
        <p:nvSpPr>
          <p:cNvPr id="51" name="矩形 50"/>
          <p:cNvSpPr/>
          <p:nvPr/>
        </p:nvSpPr>
        <p:spPr>
          <a:xfrm>
            <a:off x="4327525" y="51339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 60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618" name="文本框 59"/>
          <p:cNvSpPr txBox="1"/>
          <p:nvPr/>
        </p:nvSpPr>
        <p:spPr>
          <a:xfrm>
            <a:off x="4495800" y="4754563"/>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y</a:t>
            </a:r>
            <a:endParaRPr lang="en-US" altLang="zh-CN" sz="2000">
              <a:latin typeface="Times New Roman" panose="02020603050405020304" pitchFamily="18" charset="0"/>
            </a:endParaRPr>
          </a:p>
        </p:txBody>
      </p:sp>
      <p:grpSp>
        <p:nvGrpSpPr>
          <p:cNvPr id="66619" name="组合 60"/>
          <p:cNvGrpSpPr/>
          <p:nvPr/>
        </p:nvGrpSpPr>
        <p:grpSpPr>
          <a:xfrm>
            <a:off x="2138363" y="2824163"/>
            <a:ext cx="2309812" cy="2654300"/>
            <a:chOff x="516" y="4414"/>
            <a:chExt cx="3636" cy="4180"/>
          </a:xfrm>
        </p:grpSpPr>
        <p:sp>
          <p:nvSpPr>
            <p:cNvPr id="62" name="矩形 61"/>
            <p:cNvSpPr/>
            <p:nvPr/>
          </p:nvSpPr>
          <p:spPr>
            <a:xfrm>
              <a:off x="963" y="5038"/>
              <a:ext cx="1164" cy="479"/>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621" name="文本框 62"/>
            <p:cNvSpPr txBox="1"/>
            <p:nvPr/>
          </p:nvSpPr>
          <p:spPr>
            <a:xfrm>
              <a:off x="1094" y="441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result</a:t>
              </a:r>
              <a:endParaRPr lang="en-US" altLang="zh-CN" sz="2000">
                <a:latin typeface="Times New Roman" panose="02020603050405020304" pitchFamily="18" charset="0"/>
              </a:endParaRPr>
            </a:p>
          </p:txBody>
        </p:sp>
        <p:sp>
          <p:nvSpPr>
            <p:cNvPr id="64" name="矩形 63"/>
            <p:cNvSpPr/>
            <p:nvPr/>
          </p:nvSpPr>
          <p:spPr>
            <a:xfrm>
              <a:off x="516" y="6484"/>
              <a:ext cx="2058" cy="196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5" name="矩形 64"/>
            <p:cNvSpPr/>
            <p:nvPr/>
          </p:nvSpPr>
          <p:spPr>
            <a:xfrm>
              <a:off x="516" y="6484"/>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624" name="文本框 65"/>
            <p:cNvSpPr txBox="1"/>
            <p:nvPr/>
          </p:nvSpPr>
          <p:spPr>
            <a:xfrm>
              <a:off x="2575"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6625" name="文本框 66"/>
            <p:cNvSpPr txBox="1"/>
            <p:nvPr/>
          </p:nvSpPr>
          <p:spPr>
            <a:xfrm>
              <a:off x="2575" y="6984"/>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68" name="矩形 67"/>
            <p:cNvSpPr/>
            <p:nvPr/>
          </p:nvSpPr>
          <p:spPr>
            <a:xfrm>
              <a:off x="516" y="6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9" name="矩形 68"/>
            <p:cNvSpPr/>
            <p:nvPr/>
          </p:nvSpPr>
          <p:spPr>
            <a:xfrm>
              <a:off x="516" y="74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628" name="文本框 69"/>
            <p:cNvSpPr txBox="1"/>
            <p:nvPr/>
          </p:nvSpPr>
          <p:spPr>
            <a:xfrm>
              <a:off x="2575" y="7518"/>
              <a:ext cx="1577" cy="432"/>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71" name="矩形 70"/>
            <p:cNvSpPr/>
            <p:nvPr/>
          </p:nvSpPr>
          <p:spPr>
            <a:xfrm>
              <a:off x="516" y="7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6630" name="文本框 71"/>
            <p:cNvSpPr txBox="1"/>
            <p:nvPr/>
          </p:nvSpPr>
          <p:spPr>
            <a:xfrm>
              <a:off x="2575" y="8018"/>
              <a:ext cx="1182" cy="576"/>
            </a:xfrm>
            <a:prstGeom prst="rect">
              <a:avLst/>
            </a:prstGeom>
            <a:noFill/>
            <a:ln w="9525">
              <a:noFill/>
            </a:ln>
          </p:spPr>
          <p:txBody>
            <a:bodyPr wrap="square" anchor="t">
              <a:spAutoFit/>
            </a:bodyPr>
            <a:p>
              <a:pPr indent="0"/>
              <a:r>
                <a:rPr lang="en-US" altLang="zh-CN" sz="1800">
                  <a:latin typeface="Times New Roman" panose="02020603050405020304" pitchFamily="18" charset="0"/>
                </a:rPr>
                <a:t>add</a:t>
              </a:r>
              <a:endParaRPr lang="en-US" altLang="zh-CN" sz="1800">
                <a:latin typeface="Times New Roman" panose="02020603050405020304" pitchFamily="18" charset="0"/>
              </a:endParaRPr>
            </a:p>
          </p:txBody>
        </p:sp>
        <p:sp>
          <p:nvSpPr>
            <p:cNvPr id="66631" name="文本框 72"/>
            <p:cNvSpPr txBox="1"/>
            <p:nvPr/>
          </p:nvSpPr>
          <p:spPr>
            <a:xfrm>
              <a:off x="1228"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40</a:t>
              </a:r>
              <a:endParaRPr lang="en-US" altLang="zh-CN" sz="1200">
                <a:latin typeface="Times New Roman" panose="02020603050405020304" pitchFamily="18" charset="0"/>
              </a:endParaRPr>
            </a:p>
          </p:txBody>
        </p:sp>
        <p:sp>
          <p:nvSpPr>
            <p:cNvPr id="66632" name="文本框 73"/>
            <p:cNvSpPr txBox="1"/>
            <p:nvPr/>
          </p:nvSpPr>
          <p:spPr>
            <a:xfrm>
              <a:off x="1228" y="7086"/>
              <a:ext cx="1182" cy="432"/>
            </a:xfrm>
            <a:prstGeom prst="rect">
              <a:avLst/>
            </a:prstGeom>
            <a:noFill/>
            <a:ln w="9525">
              <a:noFill/>
            </a:ln>
          </p:spPr>
          <p:txBody>
            <a:bodyPr wrap="square" anchor="t">
              <a:spAutoFit/>
            </a:bodyPr>
            <a:p>
              <a:pPr indent="0"/>
              <a:r>
                <a:rPr lang="en-US" altLang="zh-CN" sz="1200" b="1">
                  <a:latin typeface="Times New Roman" panose="02020603050405020304" pitchFamily="18" charset="0"/>
                </a:rPr>
                <a:t>60</a:t>
              </a:r>
              <a:endParaRPr lang="en-US" altLang="zh-CN" sz="1200" b="1">
                <a:latin typeface="Times New Roman" panose="02020603050405020304" pitchFamily="18" charset="0"/>
              </a:endParaRPr>
            </a:p>
          </p:txBody>
        </p:sp>
        <p:cxnSp>
          <p:nvCxnSpPr>
            <p:cNvPr id="66633" name="直接箭头连接符 74"/>
            <p:cNvCxnSpPr>
              <a:stCxn id="62" idx="2"/>
              <a:endCxn id="64" idx="0"/>
            </p:cNvCxnSpPr>
            <p:nvPr/>
          </p:nvCxnSpPr>
          <p:spPr>
            <a:xfrm>
              <a:off x="1545" y="5517"/>
              <a:ext cx="0" cy="967"/>
            </a:xfrm>
            <a:prstGeom prst="straightConnector1">
              <a:avLst/>
            </a:prstGeom>
            <a:ln w="9525" cap="flat" cmpd="sng">
              <a:solidFill>
                <a:schemeClr val="tx1"/>
              </a:solidFill>
              <a:prstDash val="solid"/>
              <a:round/>
              <a:headEnd type="none" w="med" len="med"/>
              <a:tailEnd type="arrow" w="med" len="med"/>
            </a:ln>
          </p:spPr>
        </p:cxnSp>
      </p:grpSp>
      <p:cxnSp>
        <p:nvCxnSpPr>
          <p:cNvPr id="66634" name="直接箭头连接符 75"/>
          <p:cNvCxnSpPr>
            <a:stCxn id="62" idx="2"/>
            <a:endCxn id="64" idx="0"/>
          </p:cNvCxnSpPr>
          <p:nvPr/>
        </p:nvCxnSpPr>
        <p:spPr>
          <a:xfrm flipH="1">
            <a:off x="2792413" y="3502025"/>
            <a:ext cx="1808162" cy="658813"/>
          </a:xfrm>
          <a:prstGeom prst="straightConnector1">
            <a:avLst/>
          </a:prstGeom>
          <a:ln w="9525" cap="flat" cmpd="sng">
            <a:solidFill>
              <a:schemeClr val="tx1"/>
            </a:solidFill>
            <a:prstDash val="solid"/>
            <a:round/>
            <a:headEnd type="none" w="med" len="med"/>
            <a:tailEnd type="arrow" w="med" len="med"/>
          </a:ln>
        </p:spPr>
      </p:cxnSp>
      <p:sp>
        <p:nvSpPr>
          <p:cNvPr id="77" name="文本框 76"/>
          <p:cNvSpPr txBox="1"/>
          <p:nvPr/>
        </p:nvSpPr>
        <p:spPr>
          <a:xfrm>
            <a:off x="5748338" y="2076450"/>
            <a:ext cx="3125787" cy="457200"/>
          </a:xfrm>
          <a:prstGeom prst="rect">
            <a:avLst/>
          </a:prstGeom>
          <a:solidFill>
            <a:schemeClr val="bg1"/>
          </a:solidFill>
          <a:ln w="9525">
            <a:noFill/>
          </a:ln>
        </p:spPr>
        <p:txBody>
          <a:bodyPr wrap="square" anchor="t">
            <a:spAutoFit/>
          </a:bodyPr>
          <a:p>
            <a:pPr indent="0"/>
            <a:endParaRPr lang="en-US" altLang="zh-CN">
              <a:latin typeface="Times New Roman" panose="02020603050405020304" pitchFamily="18" charset="0"/>
            </a:endParaRPr>
          </a:p>
        </p:txBody>
      </p:sp>
      <p:sp>
        <p:nvSpPr>
          <p:cNvPr id="78" name="文本框 77"/>
          <p:cNvSpPr txBox="1"/>
          <p:nvPr/>
        </p:nvSpPr>
        <p:spPr>
          <a:xfrm>
            <a:off x="5748338" y="2995613"/>
            <a:ext cx="3125787" cy="457200"/>
          </a:xfrm>
          <a:prstGeom prst="rect">
            <a:avLst/>
          </a:prstGeom>
          <a:solidFill>
            <a:schemeClr val="bg1"/>
          </a:solidFill>
          <a:ln w="9525">
            <a:noFill/>
          </a:ln>
        </p:spPr>
        <p:txBody>
          <a:bodyPr wrap="square" anchor="t">
            <a:spAutoFit/>
          </a:bodyPr>
          <a:p>
            <a:pPr indent="0"/>
            <a:r>
              <a:rPr lang="en-US" altLang="en-US">
                <a:latin typeface="Times New Roman" panose="02020603050405020304" pitchFamily="18" charset="0"/>
              </a:rPr>
              <a:t>r = </a:t>
            </a:r>
            <a:r>
              <a:rPr lang="en-US" altLang="en-US">
                <a:solidFill>
                  <a:schemeClr val="accent2"/>
                </a:solidFill>
                <a:latin typeface="Times New Roman" panose="02020603050405020304" pitchFamily="18" charset="0"/>
              </a:rPr>
              <a:t>c1</a:t>
            </a:r>
            <a:r>
              <a:rPr lang="en-US" altLang="en-US">
                <a:latin typeface="Times New Roman" panose="02020603050405020304" pitchFamily="18" charset="0"/>
              </a:rPr>
              <a:t>.add(c1, c2);</a:t>
            </a:r>
            <a:endParaRPr lang="en-US" altLang="zh-CN">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8" fill="hold" nodeType="clickEffect">
                                  <p:stCondLst>
                                    <p:cond delay="0"/>
                                  </p:stCondLst>
                                  <p:childTnLst>
                                    <p:anim calcmode="lin" valueType="num">
                                      <p:cBhvr additive="base">
                                        <p:cTn id="10" dur="500"/>
                                        <p:tgtEl>
                                          <p:spTgt spid="45"/>
                                        </p:tgtEl>
                                        <p:attrNameLst>
                                          <p:attrName>ppt_x</p:attrName>
                                        </p:attrNameLst>
                                      </p:cBhvr>
                                      <p:tavLst>
                                        <p:tav tm="0">
                                          <p:val>
                                            <p:strVal val="ppt_x"/>
                                          </p:val>
                                        </p:tav>
                                        <p:tav tm="100000">
                                          <p:val>
                                            <p:strVal val="0-ppt_w/2"/>
                                          </p:val>
                                        </p:tav>
                                      </p:tavLst>
                                    </p:anim>
                                    <p:anim calcmode="lin" valueType="num">
                                      <p:cBhvr additive="base">
                                        <p:cTn id="11" dur="500"/>
                                        <p:tgtEl>
                                          <p:spTgt spid="45"/>
                                        </p:tgtEl>
                                        <p:attrNameLst>
                                          <p:attrName>ppt_y</p:attrName>
                                        </p:attrNameLst>
                                      </p:cBhvr>
                                      <p:tavLst>
                                        <p:tav tm="0">
                                          <p:val>
                                            <p:strVal val="ppt_y"/>
                                          </p:val>
                                        </p:tav>
                                        <p:tav tm="100000">
                                          <p:val>
                                            <p:strVal val="ppt_y"/>
                                          </p:val>
                                        </p:tav>
                                      </p:tavLst>
                                    </p:anim>
                                    <p:set>
                                      <p:cBhvr>
                                        <p:cTn id="12" dur="1" fill="hold">
                                          <p:stCondLst>
                                            <p:cond delay="499"/>
                                          </p:stCondLst>
                                        </p:cTn>
                                        <p:tgtEl>
                                          <p:spTgt spid="4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0" nodeType="clickEffect">
                                  <p:stCondLst>
                                    <p:cond delay="0"/>
                                  </p:stCondLst>
                                  <p:childTnLst>
                                    <p:animClr clrSpc="rgb" dir="cw">
                                      <p:cBhvr override="childStyle">
                                        <p:cTn id="24" dur="2000" fill="hold"/>
                                        <p:tgtEl>
                                          <p:spTgt spid="13"/>
                                        </p:tgtEl>
                                        <p:attrNameLst>
                                          <p:attrName>style.color</p:attrName>
                                        </p:attrNameLst>
                                      </p:cBhvr>
                                      <p:to>
                                        <a:schemeClr val="accent2"/>
                                      </p:to>
                                    </p:animClr>
                                  </p:childTnLst>
                                </p:cTn>
                              </p:par>
                            </p:childTnLst>
                          </p:cTn>
                        </p:par>
                      </p:childTnLst>
                    </p:cTn>
                  </p:par>
                  <p:par>
                    <p:cTn id="25" fill="hold">
                      <p:stCondLst>
                        <p:cond delay="indefinite"/>
                      </p:stCondLst>
                      <p:childTnLst>
                        <p:par>
                          <p:cTn id="26" fill="hold">
                            <p:stCondLst>
                              <p:cond delay="0"/>
                            </p:stCondLst>
                            <p:childTnLst>
                              <p:par>
                                <p:cTn id="27" presetID="4" presetClass="emph" presetSubtype="2" fill="hold" grpId="1" nodeType="clickEffect">
                                  <p:stCondLst>
                                    <p:cond delay="0"/>
                                  </p:stCondLst>
                                  <p:childTnLst>
                                    <p:anim to="1.5" calcmode="lin" valueType="num">
                                      <p:cBhvr override="childStyle">
                                        <p:cTn id="28" dur="2000" fill="hold"/>
                                        <p:tgtEl>
                                          <p:spTgt spid="13"/>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08" grpId="0" animBg="1"/>
      <p:bldP spid="77" grpId="0" animBg="1"/>
      <p:bldP spid="78" grpId="0" bldLvl="0" animBg="1"/>
      <p:bldP spid="78" grpId="1" bldLvl="0" animBg="1"/>
      <p:bldP spid="13" grpId="0"/>
      <p:bldP spid="13"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67586" name="文本框 4"/>
          <p:cNvSpPr txBox="1"/>
          <p:nvPr/>
        </p:nvSpPr>
        <p:spPr>
          <a:xfrm>
            <a:off x="611188" y="1911350"/>
            <a:ext cx="8285162" cy="3749675"/>
          </a:xfrm>
          <a:prstGeom prst="rect">
            <a:avLst/>
          </a:prstGeom>
          <a:noFill/>
          <a:ln w="9525">
            <a:noFill/>
          </a:ln>
        </p:spPr>
        <p:txBody>
          <a:bodyPr wrap="square" anchor="t">
            <a:spAutoFit/>
          </a:bodyPr>
          <a:p>
            <a:pPr indent="0" algn="ctr"/>
            <a:r>
              <a:rPr lang="zh-CN" altLang="en-US">
                <a:latin typeface="Times New Roman" panose="02020603050405020304" pitchFamily="18" charset="0"/>
                <a:ea typeface="宋体" panose="02010600030101010101" pitchFamily="2" charset="-122"/>
              </a:rPr>
              <a:t>复数类实现中的疑问和改进方法</a:t>
            </a:r>
            <a:r>
              <a:rPr lang="en-US" altLang="zh-CN">
                <a:latin typeface="Times New Roman" panose="02020603050405020304" pitchFamily="18" charset="0"/>
              </a:rPr>
              <a:t>2</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indent="0"/>
            <a:r>
              <a:rPr lang="en-US" altLang="en-US">
                <a:latin typeface="Times New Roman" panose="02020603050405020304" pitchFamily="18" charset="0"/>
                <a:sym typeface="黑体" panose="02010609060101010101" pitchFamily="49" charset="-122"/>
              </a:rPr>
              <a:t>r = </a:t>
            </a:r>
            <a:r>
              <a:rPr lang="en-US" altLang="en-US">
                <a:solidFill>
                  <a:schemeClr val="accent2"/>
                </a:solidFill>
                <a:latin typeface="Times New Roman" panose="02020603050405020304" pitchFamily="18" charset="0"/>
                <a:sym typeface="黑体" panose="02010609060101010101" pitchFamily="49" charset="-122"/>
              </a:rPr>
              <a:t>c1</a:t>
            </a:r>
            <a:r>
              <a:rPr lang="en-US" altLang="en-US">
                <a:latin typeface="Times New Roman" panose="02020603050405020304" pitchFamily="18" charset="0"/>
                <a:sym typeface="黑体" panose="02010609060101010101" pitchFamily="49" charset="-122"/>
              </a:rPr>
              <a:t>.add(c1, c2);</a:t>
            </a:r>
            <a:endParaRPr lang="en-US" altLang="en-US">
              <a:latin typeface="Times New Roman" panose="02020603050405020304" pitchFamily="18" charset="0"/>
              <a:sym typeface="黑体" panose="02010609060101010101" pitchFamily="49" charset="-122"/>
            </a:endParaRPr>
          </a:p>
          <a:p>
            <a:pPr indent="0"/>
            <a:r>
              <a:rPr lang="zh-CN" altLang="en-US">
                <a:latin typeface="Times New Roman" panose="02020603050405020304" pitchFamily="18" charset="0"/>
                <a:ea typeface="宋体" panose="02010600030101010101" pitchFamily="2" charset="-122"/>
                <a:sym typeface="黑体" panose="02010609060101010101" pitchFamily="49" charset="-122"/>
              </a:rPr>
              <a:t>从程序的可读性角度看，该行语句解释为：</a:t>
            </a:r>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r>
              <a:rPr lang="zh-CN" altLang="en-US">
                <a:latin typeface="Times New Roman" panose="02020603050405020304" pitchFamily="18" charset="0"/>
                <a:ea typeface="宋体" panose="02010600030101010101" pitchFamily="2" charset="-122"/>
                <a:sym typeface="黑体" panose="02010609060101010101" pitchFamily="49" charset="-122"/>
              </a:rPr>
              <a:t>让</a:t>
            </a:r>
            <a:r>
              <a:rPr lang="en-US" altLang="zh-CN">
                <a:latin typeface="Times New Roman" panose="02020603050405020304" pitchFamily="18" charset="0"/>
                <a:sym typeface="黑体" panose="02010609060101010101" pitchFamily="49" charset="-122"/>
              </a:rPr>
              <a:t>c1</a:t>
            </a:r>
            <a:r>
              <a:rPr lang="zh-CN" altLang="en-US">
                <a:latin typeface="Times New Roman" panose="02020603050405020304" pitchFamily="18" charset="0"/>
                <a:ea typeface="宋体" panose="02010600030101010101" pitchFamily="2" charset="-122"/>
                <a:sym typeface="黑体" panose="02010609060101010101" pitchFamily="49" charset="-122"/>
              </a:rPr>
              <a:t>对象执行</a:t>
            </a:r>
            <a:r>
              <a:rPr lang="en-US" altLang="zh-CN">
                <a:latin typeface="Times New Roman" panose="02020603050405020304" pitchFamily="18" charset="0"/>
                <a:sym typeface="黑体" panose="02010609060101010101" pitchFamily="49" charset="-122"/>
              </a:rPr>
              <a:t>add</a:t>
            </a:r>
            <a:r>
              <a:rPr lang="zh-CN" altLang="en-US">
                <a:latin typeface="Times New Roman" panose="02020603050405020304" pitchFamily="18" charset="0"/>
                <a:ea typeface="宋体" panose="02010600030101010101" pitchFamily="2" charset="-122"/>
                <a:sym typeface="黑体" panose="02010609060101010101" pitchFamily="49" charset="-122"/>
              </a:rPr>
              <a:t>函数，将</a:t>
            </a:r>
            <a:r>
              <a:rPr lang="en-US" altLang="zh-CN">
                <a:latin typeface="Times New Roman" panose="02020603050405020304" pitchFamily="18" charset="0"/>
                <a:sym typeface="黑体" panose="02010609060101010101" pitchFamily="49" charset="-122"/>
              </a:rPr>
              <a:t>c1</a:t>
            </a:r>
            <a:r>
              <a:rPr lang="zh-CN" altLang="en-US">
                <a:latin typeface="Times New Roman" panose="02020603050405020304" pitchFamily="18" charset="0"/>
                <a:ea typeface="宋体" panose="02010600030101010101" pitchFamily="2" charset="-122"/>
                <a:sym typeface="黑体" panose="02010609060101010101" pitchFamily="49" charset="-122"/>
              </a:rPr>
              <a:t>和</a:t>
            </a:r>
            <a:r>
              <a:rPr lang="en-US" altLang="zh-CN">
                <a:latin typeface="Times New Roman" panose="02020603050405020304" pitchFamily="18" charset="0"/>
                <a:sym typeface="黑体" panose="02010609060101010101" pitchFamily="49" charset="-122"/>
              </a:rPr>
              <a:t>c2</a:t>
            </a:r>
            <a:r>
              <a:rPr lang="zh-CN" altLang="en-US">
                <a:latin typeface="Times New Roman" panose="02020603050405020304" pitchFamily="18" charset="0"/>
                <a:ea typeface="宋体" panose="02010600030101010101" pitchFamily="2" charset="-122"/>
                <a:sym typeface="黑体" panose="02010609060101010101" pitchFamily="49" charset="-122"/>
              </a:rPr>
              <a:t>两个参数相加</a:t>
            </a:r>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r>
              <a:rPr lang="zh-CN" altLang="en-US">
                <a:latin typeface="Times New Roman" panose="02020603050405020304" pitchFamily="18" charset="0"/>
                <a:ea typeface="宋体" panose="02010600030101010101" pitchFamily="2" charset="-122"/>
                <a:sym typeface="黑体" panose="02010609060101010101" pitchFamily="49" charset="-122"/>
              </a:rPr>
              <a:t>如改为</a:t>
            </a:r>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r>
              <a:rPr lang="zh-CN" altLang="en-US">
                <a:latin typeface="Times New Roman" panose="02020603050405020304" pitchFamily="18" charset="0"/>
                <a:ea typeface="宋体" panose="02010600030101010101" pitchFamily="2" charset="-122"/>
                <a:sym typeface="黑体" panose="02010609060101010101" pitchFamily="49" charset="-122"/>
              </a:rPr>
              <a:t>让</a:t>
            </a:r>
            <a:r>
              <a:rPr lang="en-US" altLang="zh-CN">
                <a:latin typeface="Times New Roman" panose="02020603050405020304" pitchFamily="18" charset="0"/>
                <a:sym typeface="黑体" panose="02010609060101010101" pitchFamily="49" charset="-122"/>
              </a:rPr>
              <a:t>c1</a:t>
            </a:r>
            <a:r>
              <a:rPr lang="zh-CN" altLang="en-US">
                <a:latin typeface="Times New Roman" panose="02020603050405020304" pitchFamily="18" charset="0"/>
                <a:ea typeface="宋体" panose="02010600030101010101" pitchFamily="2" charset="-122"/>
                <a:sym typeface="黑体" panose="02010609060101010101" pitchFamily="49" charset="-122"/>
              </a:rPr>
              <a:t>对象执行</a:t>
            </a:r>
            <a:r>
              <a:rPr lang="en-US" altLang="zh-CN">
                <a:latin typeface="Times New Roman" panose="02020603050405020304" pitchFamily="18" charset="0"/>
                <a:sym typeface="黑体" panose="02010609060101010101" pitchFamily="49" charset="-122"/>
              </a:rPr>
              <a:t>add</a:t>
            </a:r>
            <a:r>
              <a:rPr lang="zh-CN" altLang="en-US">
                <a:latin typeface="Times New Roman" panose="02020603050405020304" pitchFamily="18" charset="0"/>
                <a:ea typeface="宋体" panose="02010600030101010101" pitchFamily="2" charset="-122"/>
                <a:sym typeface="黑体" panose="02010609060101010101" pitchFamily="49" charset="-122"/>
              </a:rPr>
              <a:t>函数，将自己和</a:t>
            </a:r>
            <a:r>
              <a:rPr lang="en-US" altLang="zh-CN">
                <a:latin typeface="Times New Roman" panose="02020603050405020304" pitchFamily="18" charset="0"/>
                <a:sym typeface="黑体" panose="02010609060101010101" pitchFamily="49" charset="-122"/>
              </a:rPr>
              <a:t>c2</a:t>
            </a:r>
            <a:r>
              <a:rPr lang="zh-CN" altLang="en-US">
                <a:latin typeface="Times New Roman" panose="02020603050405020304" pitchFamily="18" charset="0"/>
                <a:ea typeface="宋体" panose="02010600030101010101" pitchFamily="2" charset="-122"/>
                <a:sym typeface="黑体" panose="02010609060101010101" pitchFamily="49" charset="-122"/>
              </a:rPr>
              <a:t>相加</a:t>
            </a:r>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r>
              <a:rPr lang="zh-CN" altLang="en-US">
                <a:latin typeface="Times New Roman" panose="02020603050405020304" pitchFamily="18" charset="0"/>
                <a:ea typeface="宋体" panose="02010600030101010101" pitchFamily="2" charset="-122"/>
                <a:sym typeface="黑体" panose="02010609060101010101" pitchFamily="49" charset="-122"/>
              </a:rPr>
              <a:t>可读性更好</a:t>
            </a:r>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r>
              <a:rPr lang="en-US" altLang="zh-CN">
                <a:latin typeface="Times New Roman" panose="02020603050405020304" pitchFamily="18" charset="0"/>
                <a:sym typeface="黑体" panose="02010609060101010101" pitchFamily="49" charset="-122"/>
              </a:rPr>
              <a:t>r = c1.add(c2);</a:t>
            </a:r>
            <a:endParaRPr lang="en-US" altLang="zh-CN">
              <a:latin typeface="Times New Roman" panose="02020603050405020304" pitchFamily="18" charset="0"/>
              <a:sym typeface="黑体" panose="02010609060101010101" pitchFamily="49" charset="-122"/>
            </a:endParaRPr>
          </a:p>
          <a:p>
            <a:pPr indent="0"/>
            <a:endParaRPr lang="en-US" altLang="zh-CN">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2" name="矩形 1"/>
          <p:cNvSpPr/>
          <p:nvPr/>
        </p:nvSpPr>
        <p:spPr>
          <a:xfrm>
            <a:off x="611188" y="549275"/>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11" name="文本框 2"/>
          <p:cNvSpPr txBox="1"/>
          <p:nvPr/>
        </p:nvSpPr>
        <p:spPr>
          <a:xfrm>
            <a:off x="779463" y="2762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C1</a:t>
            </a:r>
            <a:endParaRPr lang="en-US" altLang="zh-CN" sz="1200">
              <a:latin typeface="Times New Roman" panose="02020603050405020304" pitchFamily="18" charset="0"/>
            </a:endParaRPr>
          </a:p>
        </p:txBody>
      </p:sp>
      <p:sp>
        <p:nvSpPr>
          <p:cNvPr id="4" name="矩形 3"/>
          <p:cNvSpPr/>
          <p:nvPr/>
        </p:nvSpPr>
        <p:spPr>
          <a:xfrm>
            <a:off x="327025" y="1468438"/>
            <a:ext cx="1308100"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 name="矩形 5"/>
          <p:cNvSpPr/>
          <p:nvPr/>
        </p:nvSpPr>
        <p:spPr>
          <a:xfrm>
            <a:off x="327025" y="1468438"/>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14" name="文本框 6"/>
          <p:cNvSpPr txBox="1"/>
          <p:nvPr/>
        </p:nvSpPr>
        <p:spPr>
          <a:xfrm>
            <a:off x="1635125" y="1511300"/>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8615" name="文本框 7"/>
          <p:cNvSpPr txBox="1"/>
          <p:nvPr/>
        </p:nvSpPr>
        <p:spPr>
          <a:xfrm>
            <a:off x="1635125" y="178593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9" name="矩形 8"/>
          <p:cNvSpPr/>
          <p:nvPr/>
        </p:nvSpPr>
        <p:spPr>
          <a:xfrm>
            <a:off x="327025" y="1763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27025" y="20812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18" name="文本框 10"/>
          <p:cNvSpPr txBox="1"/>
          <p:nvPr/>
        </p:nvSpPr>
        <p:spPr>
          <a:xfrm>
            <a:off x="1635125" y="2124075"/>
            <a:ext cx="1001713"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12" name="矩形 11"/>
          <p:cNvSpPr/>
          <p:nvPr/>
        </p:nvSpPr>
        <p:spPr>
          <a:xfrm>
            <a:off x="327025" y="2398713"/>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13" name="文本框 12"/>
          <p:cNvSpPr txBox="1"/>
          <p:nvPr/>
        </p:nvSpPr>
        <p:spPr>
          <a:xfrm>
            <a:off x="1635125" y="2441575"/>
            <a:ext cx="750888"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8621" name="文本框 13"/>
          <p:cNvSpPr txBox="1"/>
          <p:nvPr/>
        </p:nvSpPr>
        <p:spPr>
          <a:xfrm>
            <a:off x="779463" y="1511300"/>
            <a:ext cx="750887"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10</a:t>
            </a:r>
            <a:endParaRPr lang="en-US" altLang="zh-CN" sz="1200">
              <a:latin typeface="Times New Roman" panose="02020603050405020304" pitchFamily="18" charset="0"/>
            </a:endParaRPr>
          </a:p>
        </p:txBody>
      </p:sp>
      <p:sp>
        <p:nvSpPr>
          <p:cNvPr id="68622" name="文本框 14"/>
          <p:cNvSpPr txBox="1"/>
          <p:nvPr/>
        </p:nvSpPr>
        <p:spPr>
          <a:xfrm>
            <a:off x="779463" y="1851025"/>
            <a:ext cx="750887"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20</a:t>
            </a:r>
            <a:endParaRPr lang="en-US" altLang="zh-CN" sz="1200">
              <a:latin typeface="Times New Roman" panose="02020603050405020304" pitchFamily="18" charset="0"/>
            </a:endParaRPr>
          </a:p>
        </p:txBody>
      </p:sp>
      <p:cxnSp>
        <p:nvCxnSpPr>
          <p:cNvPr id="68623" name="直接箭头连接符 15"/>
          <p:cNvCxnSpPr>
            <a:stCxn id="2" idx="2"/>
            <a:endCxn id="4" idx="0"/>
          </p:cNvCxnSpPr>
          <p:nvPr/>
        </p:nvCxnSpPr>
        <p:spPr>
          <a:xfrm>
            <a:off x="981075" y="854075"/>
            <a:ext cx="0" cy="614363"/>
          </a:xfrm>
          <a:prstGeom prst="straightConnector1">
            <a:avLst/>
          </a:prstGeom>
          <a:ln w="9525" cap="flat" cmpd="sng">
            <a:solidFill>
              <a:schemeClr val="tx1"/>
            </a:solidFill>
            <a:prstDash val="solid"/>
            <a:round/>
            <a:headEnd type="none" w="med" len="med"/>
            <a:tailEnd type="arrow" w="med" len="med"/>
          </a:ln>
        </p:spPr>
      </p:cxnSp>
      <p:sp>
        <p:nvSpPr>
          <p:cNvPr id="68624" name="文本框 16"/>
          <p:cNvSpPr txBox="1"/>
          <p:nvPr/>
        </p:nvSpPr>
        <p:spPr>
          <a:xfrm>
            <a:off x="5683250" y="7938"/>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t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t.add(c1, c2);</a:t>
            </a:r>
            <a:endParaRPr lang="en-US" altLang="en-US" sz="2000">
              <a:latin typeface="Times New Roman" panose="02020603050405020304" pitchFamily="18" charset="0"/>
            </a:endParaRPr>
          </a:p>
        </p:txBody>
      </p:sp>
      <p:sp>
        <p:nvSpPr>
          <p:cNvPr id="5" name="矩形 4"/>
          <p:cNvSpPr/>
          <p:nvPr/>
        </p:nvSpPr>
        <p:spPr>
          <a:xfrm>
            <a:off x="3173413" y="593725"/>
            <a:ext cx="738188" cy="30321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26" name="文本框 17"/>
          <p:cNvSpPr txBox="1"/>
          <p:nvPr/>
        </p:nvSpPr>
        <p:spPr>
          <a:xfrm>
            <a:off x="3341688" y="319088"/>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C2</a:t>
            </a:r>
            <a:endParaRPr lang="en-US" altLang="zh-CN" sz="1200">
              <a:latin typeface="Times New Roman" panose="02020603050405020304" pitchFamily="18" charset="0"/>
            </a:endParaRPr>
          </a:p>
        </p:txBody>
      </p:sp>
      <p:sp>
        <p:nvSpPr>
          <p:cNvPr id="19" name="矩形 18"/>
          <p:cNvSpPr/>
          <p:nvPr/>
        </p:nvSpPr>
        <p:spPr>
          <a:xfrm>
            <a:off x="2889250" y="1511300"/>
            <a:ext cx="1306513" cy="124777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0" name="矩形 19"/>
          <p:cNvSpPr/>
          <p:nvPr/>
        </p:nvSpPr>
        <p:spPr>
          <a:xfrm>
            <a:off x="2889250" y="1511300"/>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29" name="文本框 20"/>
          <p:cNvSpPr txBox="1"/>
          <p:nvPr/>
        </p:nvSpPr>
        <p:spPr>
          <a:xfrm>
            <a:off x="4197350" y="1554163"/>
            <a:ext cx="749300"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8630" name="文本框 21"/>
          <p:cNvSpPr txBox="1"/>
          <p:nvPr/>
        </p:nvSpPr>
        <p:spPr>
          <a:xfrm>
            <a:off x="4197350" y="1828800"/>
            <a:ext cx="749300" cy="274638"/>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23" name="矩形 22"/>
          <p:cNvSpPr/>
          <p:nvPr/>
        </p:nvSpPr>
        <p:spPr>
          <a:xfrm>
            <a:off x="2889250" y="1806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24" name="矩形 23"/>
          <p:cNvSpPr/>
          <p:nvPr/>
        </p:nvSpPr>
        <p:spPr>
          <a:xfrm>
            <a:off x="2889250" y="21240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33" name="文本框 24"/>
          <p:cNvSpPr txBox="1"/>
          <p:nvPr/>
        </p:nvSpPr>
        <p:spPr>
          <a:xfrm>
            <a:off x="4197350" y="2168525"/>
            <a:ext cx="1000125"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26" name="矩形 25"/>
          <p:cNvSpPr/>
          <p:nvPr/>
        </p:nvSpPr>
        <p:spPr>
          <a:xfrm>
            <a:off x="2889250" y="2441575"/>
            <a:ext cx="13081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35" name="文本框 26"/>
          <p:cNvSpPr txBox="1"/>
          <p:nvPr/>
        </p:nvSpPr>
        <p:spPr>
          <a:xfrm>
            <a:off x="4197350" y="2486025"/>
            <a:ext cx="749300" cy="273050"/>
          </a:xfrm>
          <a:prstGeom prst="rect">
            <a:avLst/>
          </a:prstGeom>
          <a:noFill/>
          <a:ln w="9525">
            <a:noFill/>
          </a:ln>
        </p:spPr>
        <p:txBody>
          <a:bodyPr wrap="square" anchor="t">
            <a:spAutoFit/>
          </a:bodyPr>
          <a:p>
            <a:pPr indent="0"/>
            <a:r>
              <a:rPr lang="en-US" altLang="zh-CN" sz="1200">
                <a:latin typeface="Times New Roman" panose="02020603050405020304" pitchFamily="18" charset="0"/>
              </a:rPr>
              <a:t>add</a:t>
            </a:r>
            <a:endParaRPr lang="en-US" altLang="zh-CN" sz="1200">
              <a:latin typeface="Times New Roman" panose="02020603050405020304" pitchFamily="18" charset="0"/>
            </a:endParaRPr>
          </a:p>
        </p:txBody>
      </p:sp>
      <p:sp>
        <p:nvSpPr>
          <p:cNvPr id="68636" name="文本框 27"/>
          <p:cNvSpPr txBox="1"/>
          <p:nvPr/>
        </p:nvSpPr>
        <p:spPr>
          <a:xfrm>
            <a:off x="3341688" y="1554163"/>
            <a:ext cx="750887"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30</a:t>
            </a:r>
            <a:endParaRPr lang="en-US" altLang="zh-CN" sz="1200">
              <a:latin typeface="Times New Roman" panose="02020603050405020304" pitchFamily="18" charset="0"/>
            </a:endParaRPr>
          </a:p>
        </p:txBody>
      </p:sp>
      <p:sp>
        <p:nvSpPr>
          <p:cNvPr id="68637" name="文本框 28"/>
          <p:cNvSpPr txBox="1"/>
          <p:nvPr/>
        </p:nvSpPr>
        <p:spPr>
          <a:xfrm>
            <a:off x="3341688" y="1893888"/>
            <a:ext cx="750887" cy="274637"/>
          </a:xfrm>
          <a:prstGeom prst="rect">
            <a:avLst/>
          </a:prstGeom>
          <a:noFill/>
          <a:ln w="9525">
            <a:noFill/>
          </a:ln>
        </p:spPr>
        <p:txBody>
          <a:bodyPr wrap="square" anchor="t">
            <a:spAutoFit/>
          </a:bodyPr>
          <a:p>
            <a:pPr indent="0"/>
            <a:r>
              <a:rPr lang="en-US" altLang="zh-CN" sz="1200" b="1">
                <a:latin typeface="Times New Roman" panose="02020603050405020304" pitchFamily="18" charset="0"/>
              </a:rPr>
              <a:t>40</a:t>
            </a:r>
            <a:endParaRPr lang="en-US" altLang="zh-CN" sz="1200" b="1">
              <a:latin typeface="Times New Roman" panose="02020603050405020304" pitchFamily="18" charset="0"/>
            </a:endParaRPr>
          </a:p>
        </p:txBody>
      </p:sp>
      <p:cxnSp>
        <p:nvCxnSpPr>
          <p:cNvPr id="68638" name="直接箭头连接符 29"/>
          <p:cNvCxnSpPr>
            <a:stCxn id="5" idx="2"/>
            <a:endCxn id="19" idx="0"/>
          </p:cNvCxnSpPr>
          <p:nvPr/>
        </p:nvCxnSpPr>
        <p:spPr>
          <a:xfrm>
            <a:off x="3543300" y="896938"/>
            <a:ext cx="0" cy="614362"/>
          </a:xfrm>
          <a:prstGeom prst="straightConnector1">
            <a:avLst/>
          </a:prstGeom>
          <a:ln w="9525" cap="flat" cmpd="sng">
            <a:solidFill>
              <a:schemeClr val="tx1"/>
            </a:solidFill>
            <a:prstDash val="solid"/>
            <a:round/>
            <a:headEnd type="none" w="med" len="med"/>
            <a:tailEnd type="arrow" w="med" len="med"/>
          </a:ln>
        </p:spPr>
      </p:cxnSp>
      <p:sp>
        <p:nvSpPr>
          <p:cNvPr id="46" name="矩形 45"/>
          <p:cNvSpPr/>
          <p:nvPr/>
        </p:nvSpPr>
        <p:spPr>
          <a:xfrm>
            <a:off x="4327525" y="3148013"/>
            <a:ext cx="739775" cy="304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40" name="文本框 46"/>
          <p:cNvSpPr txBox="1"/>
          <p:nvPr/>
        </p:nvSpPr>
        <p:spPr>
          <a:xfrm>
            <a:off x="4495800" y="2768600"/>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r</a:t>
            </a:r>
            <a:endParaRPr lang="en-US" altLang="zh-CN" sz="2000">
              <a:latin typeface="Times New Roman" panose="02020603050405020304" pitchFamily="18" charset="0"/>
            </a:endParaRPr>
          </a:p>
        </p:txBody>
      </p:sp>
      <p:sp>
        <p:nvSpPr>
          <p:cNvPr id="68641" name="文本框 49"/>
          <p:cNvSpPr txBox="1"/>
          <p:nvPr/>
        </p:nvSpPr>
        <p:spPr>
          <a:xfrm>
            <a:off x="5170488" y="3524250"/>
            <a:ext cx="3913187" cy="2743200"/>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1600">
                <a:latin typeface="Times New Roman" panose="02020603050405020304" pitchFamily="18" charset="0"/>
                <a:sym typeface="黑体" panose="02010609060101010101" pitchFamily="49" charset="-122"/>
              </a:rPr>
              <a:t>Complex add(Complex K2){</a:t>
            </a:r>
            <a:endParaRPr lang="en-US" altLang="en-US" sz="1600">
              <a:latin typeface="Times New Roman" panose="02020603050405020304" pitchFamily="18" charset="0"/>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double x = this.real + K2.real;</a:t>
            </a:r>
            <a:endParaRPr lang="en-US" altLang="en-US" sz="1600">
              <a:latin typeface="Times New Roman" panose="02020603050405020304" pitchFamily="18" charset="0"/>
              <a:sym typeface="黑体" panose="02010609060101010101" pitchFamily="49" charset="-122"/>
            </a:endParaRPr>
          </a:p>
          <a:p>
            <a:pPr indent="0"/>
            <a:r>
              <a:rPr lang="en-US" altLang="en-US" sz="2000">
                <a:solidFill>
                  <a:schemeClr val="accent2"/>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              double y = this.img + K2.img;</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800">
                <a:latin typeface="Times New Roman" panose="02020603050405020304" pitchFamily="18" charset="0"/>
                <a:sym typeface="黑体" panose="02010609060101010101" pitchFamily="49" charset="-122"/>
              </a:rPr>
              <a:t>      </a:t>
            </a:r>
            <a:r>
              <a:rPr lang="en-US" altLang="en-US" sz="1800">
                <a:solidFill>
                  <a:srgbClr val="FF0000"/>
                </a:solidFill>
                <a:latin typeface="Times New Roman" panose="02020603050405020304" pitchFamily="18" charset="0"/>
                <a:sym typeface="黑体" panose="02010609060101010101" pitchFamily="49" charset="-122"/>
              </a:rPr>
              <a:t>          </a:t>
            </a:r>
            <a:r>
              <a:rPr lang="en-US" altLang="en-US" sz="1600">
                <a:latin typeface="Times New Roman" panose="02020603050405020304" pitchFamily="18" charset="0"/>
                <a:sym typeface="黑体" panose="02010609060101010101" pitchFamily="49" charset="-122"/>
              </a:rPr>
              <a:t>Complex result = new Complex();</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result.real = x;</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result.img = y;</a:t>
            </a:r>
            <a:endParaRPr lang="en-US" altLang="en-US" sz="1600">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	</a:t>
            </a:r>
            <a:endParaRPr lang="en-US" altLang="en-US" sz="1600">
              <a:latin typeface="Times New Roman" panose="02020603050405020304" pitchFamily="18" charset="0"/>
            </a:endParaRPr>
          </a:p>
          <a:p>
            <a:pPr indent="0"/>
            <a:r>
              <a:rPr lang="en-US" altLang="en-US" sz="1600">
                <a:latin typeface="Times New Roman" panose="02020603050405020304" pitchFamily="18" charset="0"/>
                <a:sym typeface="黑体" panose="02010609060101010101" pitchFamily="49" charset="-122"/>
              </a:rPr>
              <a:t>	</a:t>
            </a:r>
            <a:r>
              <a:rPr lang="en-US" altLang="en-US" sz="2000" b="1">
                <a:latin typeface="Times New Roman" panose="02020603050405020304" pitchFamily="18" charset="0"/>
                <a:sym typeface="黑体" panose="02010609060101010101" pitchFamily="49" charset="-122"/>
              </a:rPr>
              <a:t>return result;</a:t>
            </a:r>
            <a:endParaRPr lang="en-US" altLang="en-US" sz="2000" b="1">
              <a:latin typeface="Times New Roman" panose="02020603050405020304" pitchFamily="18" charset="0"/>
              <a:sym typeface="黑体" panose="02010609060101010101" pitchFamily="49" charset="-122"/>
            </a:endParaRPr>
          </a:p>
          <a:p>
            <a:pPr indent="0"/>
            <a:r>
              <a:rPr lang="en-US" altLang="en-US" sz="1600">
                <a:latin typeface="Times New Roman" panose="02020603050405020304" pitchFamily="18" charset="0"/>
                <a:sym typeface="黑体" panose="02010609060101010101" pitchFamily="49" charset="-122"/>
              </a:rPr>
              <a:t>}</a:t>
            </a:r>
            <a:endParaRPr lang="zh-CN" altLang="en-US" sz="1600">
              <a:latin typeface="Times New Roman" panose="02020603050405020304" pitchFamily="18" charset="0"/>
              <a:ea typeface="宋体" panose="02010600030101010101" pitchFamily="2" charset="-122"/>
            </a:endParaRPr>
          </a:p>
        </p:txBody>
      </p:sp>
      <p:sp>
        <p:nvSpPr>
          <p:cNvPr id="52" name="矩形 51"/>
          <p:cNvSpPr/>
          <p:nvPr/>
        </p:nvSpPr>
        <p:spPr>
          <a:xfrm>
            <a:off x="1530350" y="5492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43" name="文本框 52"/>
          <p:cNvSpPr txBox="1"/>
          <p:nvPr/>
        </p:nvSpPr>
        <p:spPr>
          <a:xfrm>
            <a:off x="171450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K1</a:t>
            </a:r>
            <a:endParaRPr lang="en-US" altLang="zh-CN" sz="1200">
              <a:latin typeface="Times New Roman" panose="02020603050405020304" pitchFamily="18" charset="0"/>
            </a:endParaRPr>
          </a:p>
        </p:txBody>
      </p:sp>
      <p:cxnSp>
        <p:nvCxnSpPr>
          <p:cNvPr id="68644" name="直接箭头连接符 53"/>
          <p:cNvCxnSpPr>
            <a:stCxn id="5" idx="2"/>
            <a:endCxn id="19" idx="0"/>
          </p:cNvCxnSpPr>
          <p:nvPr/>
        </p:nvCxnSpPr>
        <p:spPr>
          <a:xfrm flipH="1">
            <a:off x="1042988" y="854075"/>
            <a:ext cx="857250" cy="558800"/>
          </a:xfrm>
          <a:prstGeom prst="straightConnector1">
            <a:avLst/>
          </a:prstGeom>
          <a:ln w="9525" cap="flat" cmpd="sng">
            <a:solidFill>
              <a:schemeClr val="tx1"/>
            </a:solidFill>
            <a:prstDash val="solid"/>
            <a:round/>
            <a:headEnd type="none" w="med" len="med"/>
            <a:tailEnd type="arrow" w="med" len="med"/>
          </a:ln>
        </p:spPr>
      </p:cxnSp>
      <p:sp>
        <p:nvSpPr>
          <p:cNvPr id="55" name="矩形 54"/>
          <p:cNvSpPr/>
          <p:nvPr/>
        </p:nvSpPr>
        <p:spPr>
          <a:xfrm>
            <a:off x="4202113" y="593725"/>
            <a:ext cx="739775" cy="303213"/>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46" name="文本框 55"/>
          <p:cNvSpPr txBox="1"/>
          <p:nvPr/>
        </p:nvSpPr>
        <p:spPr>
          <a:xfrm>
            <a:off x="4349750" y="319088"/>
            <a:ext cx="750888" cy="274637"/>
          </a:xfrm>
          <a:prstGeom prst="rect">
            <a:avLst/>
          </a:prstGeom>
          <a:noFill/>
          <a:ln w="9525">
            <a:noFill/>
          </a:ln>
        </p:spPr>
        <p:txBody>
          <a:bodyPr wrap="square" anchor="t">
            <a:spAutoFit/>
          </a:bodyPr>
          <a:p>
            <a:pPr indent="0"/>
            <a:r>
              <a:rPr lang="en-US" altLang="zh-CN" sz="1200">
                <a:latin typeface="Times New Roman" panose="02020603050405020304" pitchFamily="18" charset="0"/>
              </a:rPr>
              <a:t>K2</a:t>
            </a:r>
            <a:endParaRPr lang="en-US" altLang="zh-CN" sz="1200">
              <a:latin typeface="Times New Roman" panose="02020603050405020304" pitchFamily="18" charset="0"/>
            </a:endParaRPr>
          </a:p>
        </p:txBody>
      </p:sp>
      <p:cxnSp>
        <p:nvCxnSpPr>
          <p:cNvPr id="68647" name="直接箭头连接符 56"/>
          <p:cNvCxnSpPr>
            <a:stCxn id="5" idx="2"/>
            <a:endCxn id="19" idx="0"/>
          </p:cNvCxnSpPr>
          <p:nvPr/>
        </p:nvCxnSpPr>
        <p:spPr>
          <a:xfrm flipH="1">
            <a:off x="3790950" y="909638"/>
            <a:ext cx="857250" cy="558800"/>
          </a:xfrm>
          <a:prstGeom prst="straightConnector1">
            <a:avLst/>
          </a:prstGeom>
          <a:ln w="9525" cap="flat" cmpd="sng">
            <a:solidFill>
              <a:schemeClr val="tx1"/>
            </a:solidFill>
            <a:prstDash val="solid"/>
            <a:round/>
            <a:headEnd type="none" w="med" len="med"/>
            <a:tailEnd type="arrow" w="med" len="med"/>
          </a:ln>
        </p:spPr>
      </p:cxnSp>
      <p:sp>
        <p:nvSpPr>
          <p:cNvPr id="58" name="矩形 57"/>
          <p:cNvSpPr/>
          <p:nvPr/>
        </p:nvSpPr>
        <p:spPr>
          <a:xfrm>
            <a:off x="4327525" y="4370388"/>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40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49" name="文本框 58"/>
          <p:cNvSpPr txBox="1"/>
          <p:nvPr/>
        </p:nvSpPr>
        <p:spPr>
          <a:xfrm>
            <a:off x="4495800" y="4059238"/>
            <a:ext cx="750888" cy="395287"/>
          </a:xfrm>
          <a:prstGeom prst="rect">
            <a:avLst/>
          </a:prstGeom>
          <a:noFill/>
          <a:ln w="9525">
            <a:noFill/>
          </a:ln>
        </p:spPr>
        <p:txBody>
          <a:bodyPr wrap="square" anchor="t">
            <a:spAutoFit/>
          </a:bodyPr>
          <a:p>
            <a:pPr indent="0"/>
            <a:r>
              <a:rPr lang="en-US" altLang="zh-CN" sz="2000">
                <a:latin typeface="Times New Roman" panose="02020603050405020304" pitchFamily="18" charset="0"/>
              </a:rPr>
              <a:t>x</a:t>
            </a:r>
            <a:endParaRPr lang="en-US" altLang="zh-CN" sz="2000">
              <a:latin typeface="Times New Roman" panose="02020603050405020304" pitchFamily="18" charset="0"/>
            </a:endParaRPr>
          </a:p>
        </p:txBody>
      </p:sp>
      <p:sp>
        <p:nvSpPr>
          <p:cNvPr id="51" name="矩形 50"/>
          <p:cNvSpPr/>
          <p:nvPr/>
        </p:nvSpPr>
        <p:spPr>
          <a:xfrm>
            <a:off x="4327525" y="5133975"/>
            <a:ext cx="739775" cy="304800"/>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noProof="1" smtClean="0">
                <a:ln>
                  <a:noFill/>
                </a:ln>
                <a:solidFill>
                  <a:schemeClr val="accent2"/>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rPr>
              <a:t> 60</a:t>
            </a:r>
            <a:endParaRPr kumimoji="0" lang="en-US"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51" name="文本框 59"/>
          <p:cNvSpPr txBox="1"/>
          <p:nvPr/>
        </p:nvSpPr>
        <p:spPr>
          <a:xfrm>
            <a:off x="4495800" y="4754563"/>
            <a:ext cx="750888" cy="396875"/>
          </a:xfrm>
          <a:prstGeom prst="rect">
            <a:avLst/>
          </a:prstGeom>
          <a:noFill/>
          <a:ln w="9525">
            <a:noFill/>
          </a:ln>
        </p:spPr>
        <p:txBody>
          <a:bodyPr wrap="square" anchor="t">
            <a:spAutoFit/>
          </a:bodyPr>
          <a:p>
            <a:pPr indent="0"/>
            <a:r>
              <a:rPr lang="en-US" altLang="zh-CN" sz="2000">
                <a:latin typeface="Times New Roman" panose="02020603050405020304" pitchFamily="18" charset="0"/>
              </a:rPr>
              <a:t>y</a:t>
            </a:r>
            <a:endParaRPr lang="en-US" altLang="zh-CN" sz="2000">
              <a:latin typeface="Times New Roman" panose="02020603050405020304" pitchFamily="18" charset="0"/>
            </a:endParaRPr>
          </a:p>
        </p:txBody>
      </p:sp>
      <p:grpSp>
        <p:nvGrpSpPr>
          <p:cNvPr id="68652" name="组合 60"/>
          <p:cNvGrpSpPr/>
          <p:nvPr/>
        </p:nvGrpSpPr>
        <p:grpSpPr>
          <a:xfrm>
            <a:off x="2138363" y="2824163"/>
            <a:ext cx="2309812" cy="2654300"/>
            <a:chOff x="516" y="4414"/>
            <a:chExt cx="3636" cy="4180"/>
          </a:xfrm>
        </p:grpSpPr>
        <p:sp>
          <p:nvSpPr>
            <p:cNvPr id="62" name="矩形 61"/>
            <p:cNvSpPr/>
            <p:nvPr/>
          </p:nvSpPr>
          <p:spPr>
            <a:xfrm>
              <a:off x="963" y="5038"/>
              <a:ext cx="1164" cy="479"/>
            </a:xfrm>
            <a:prstGeom prst="rect">
              <a:avLst/>
            </a:prstGeom>
            <a:ln w="25400">
              <a:solidFill>
                <a:srgbClr val="0000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54" name="文本框 62"/>
            <p:cNvSpPr txBox="1"/>
            <p:nvPr/>
          </p:nvSpPr>
          <p:spPr>
            <a:xfrm>
              <a:off x="1094" y="4414"/>
              <a:ext cx="1182" cy="624"/>
            </a:xfrm>
            <a:prstGeom prst="rect">
              <a:avLst/>
            </a:prstGeom>
            <a:noFill/>
            <a:ln w="9525">
              <a:noFill/>
            </a:ln>
          </p:spPr>
          <p:txBody>
            <a:bodyPr wrap="square" anchor="t">
              <a:spAutoFit/>
            </a:bodyPr>
            <a:p>
              <a:pPr indent="0"/>
              <a:r>
                <a:rPr lang="en-US" altLang="zh-CN" sz="2000">
                  <a:latin typeface="Times New Roman" panose="02020603050405020304" pitchFamily="18" charset="0"/>
                </a:rPr>
                <a:t>result</a:t>
              </a:r>
              <a:endParaRPr lang="en-US" altLang="zh-CN" sz="2000">
                <a:latin typeface="Times New Roman" panose="02020603050405020304" pitchFamily="18" charset="0"/>
              </a:endParaRPr>
            </a:p>
          </p:txBody>
        </p:sp>
        <p:sp>
          <p:nvSpPr>
            <p:cNvPr id="64" name="矩形 63"/>
            <p:cNvSpPr/>
            <p:nvPr/>
          </p:nvSpPr>
          <p:spPr>
            <a:xfrm>
              <a:off x="516" y="6484"/>
              <a:ext cx="2058" cy="196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5" name="矩形 64"/>
            <p:cNvSpPr/>
            <p:nvPr/>
          </p:nvSpPr>
          <p:spPr>
            <a:xfrm>
              <a:off x="516" y="6484"/>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57" name="文本框 65"/>
            <p:cNvSpPr txBox="1"/>
            <p:nvPr/>
          </p:nvSpPr>
          <p:spPr>
            <a:xfrm>
              <a:off x="2575"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real</a:t>
              </a:r>
              <a:endParaRPr lang="en-US" altLang="zh-CN" sz="1200">
                <a:latin typeface="Times New Roman" panose="02020603050405020304" pitchFamily="18" charset="0"/>
              </a:endParaRPr>
            </a:p>
          </p:txBody>
        </p:sp>
        <p:sp>
          <p:nvSpPr>
            <p:cNvPr id="68658" name="文本框 66"/>
            <p:cNvSpPr txBox="1"/>
            <p:nvPr/>
          </p:nvSpPr>
          <p:spPr>
            <a:xfrm>
              <a:off x="2575" y="6984"/>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img</a:t>
              </a:r>
              <a:endParaRPr lang="en-US" altLang="zh-CN" sz="1200">
                <a:latin typeface="Times New Roman" panose="02020603050405020304" pitchFamily="18" charset="0"/>
              </a:endParaRPr>
            </a:p>
          </p:txBody>
        </p:sp>
        <p:sp>
          <p:nvSpPr>
            <p:cNvPr id="68" name="矩形 67"/>
            <p:cNvSpPr/>
            <p:nvPr/>
          </p:nvSpPr>
          <p:spPr>
            <a:xfrm>
              <a:off x="516" y="6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9" name="矩形 68"/>
            <p:cNvSpPr/>
            <p:nvPr/>
          </p:nvSpPr>
          <p:spPr>
            <a:xfrm>
              <a:off x="516" y="74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61" name="文本框 69"/>
            <p:cNvSpPr txBox="1"/>
            <p:nvPr/>
          </p:nvSpPr>
          <p:spPr>
            <a:xfrm>
              <a:off x="2575" y="7518"/>
              <a:ext cx="1577" cy="432"/>
            </a:xfrm>
            <a:prstGeom prst="rect">
              <a:avLst/>
            </a:prstGeom>
            <a:noFill/>
            <a:ln w="9525">
              <a:noFill/>
            </a:ln>
          </p:spPr>
          <p:txBody>
            <a:bodyPr wrap="square" anchor="t">
              <a:spAutoFit/>
            </a:bodyPr>
            <a:p>
              <a:pPr indent="0"/>
              <a:r>
                <a:rPr lang="en-US" altLang="zh-CN" sz="1200">
                  <a:latin typeface="Times New Roman" panose="02020603050405020304" pitchFamily="18" charset="0"/>
                </a:rPr>
                <a:t>Complex()</a:t>
              </a:r>
              <a:endParaRPr lang="en-US" altLang="zh-CN" sz="1200">
                <a:latin typeface="Times New Roman" panose="02020603050405020304" pitchFamily="18" charset="0"/>
              </a:endParaRPr>
            </a:p>
          </p:txBody>
        </p:sp>
        <p:sp>
          <p:nvSpPr>
            <p:cNvPr id="71" name="矩形 70"/>
            <p:cNvSpPr/>
            <p:nvPr/>
          </p:nvSpPr>
          <p:spPr>
            <a:xfrm>
              <a:off x="516" y="7950"/>
              <a:ext cx="2059" cy="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黑体" panose="02010609060101010101" pitchFamily="49" charset="-122"/>
              </a:endParaRPr>
            </a:p>
          </p:txBody>
        </p:sp>
        <p:sp>
          <p:nvSpPr>
            <p:cNvPr id="68663" name="文本框 71"/>
            <p:cNvSpPr txBox="1"/>
            <p:nvPr/>
          </p:nvSpPr>
          <p:spPr>
            <a:xfrm>
              <a:off x="2575" y="8018"/>
              <a:ext cx="1182" cy="576"/>
            </a:xfrm>
            <a:prstGeom prst="rect">
              <a:avLst/>
            </a:prstGeom>
            <a:noFill/>
            <a:ln w="9525">
              <a:noFill/>
            </a:ln>
          </p:spPr>
          <p:txBody>
            <a:bodyPr wrap="square" anchor="t">
              <a:spAutoFit/>
            </a:bodyPr>
            <a:p>
              <a:pPr indent="0"/>
              <a:r>
                <a:rPr lang="en-US" altLang="zh-CN" sz="1800">
                  <a:latin typeface="Times New Roman" panose="02020603050405020304" pitchFamily="18" charset="0"/>
                </a:rPr>
                <a:t>add</a:t>
              </a:r>
              <a:endParaRPr lang="en-US" altLang="zh-CN" sz="1800">
                <a:latin typeface="Times New Roman" panose="02020603050405020304" pitchFamily="18" charset="0"/>
              </a:endParaRPr>
            </a:p>
          </p:txBody>
        </p:sp>
        <p:sp>
          <p:nvSpPr>
            <p:cNvPr id="68664" name="文本框 72"/>
            <p:cNvSpPr txBox="1"/>
            <p:nvPr/>
          </p:nvSpPr>
          <p:spPr>
            <a:xfrm>
              <a:off x="1228" y="6552"/>
              <a:ext cx="1182" cy="432"/>
            </a:xfrm>
            <a:prstGeom prst="rect">
              <a:avLst/>
            </a:prstGeom>
            <a:noFill/>
            <a:ln w="9525">
              <a:noFill/>
            </a:ln>
          </p:spPr>
          <p:txBody>
            <a:bodyPr wrap="square" anchor="t">
              <a:spAutoFit/>
            </a:bodyPr>
            <a:p>
              <a:pPr indent="0"/>
              <a:r>
                <a:rPr lang="en-US" altLang="zh-CN" sz="1200">
                  <a:latin typeface="Times New Roman" panose="02020603050405020304" pitchFamily="18" charset="0"/>
                </a:rPr>
                <a:t>40</a:t>
              </a:r>
              <a:endParaRPr lang="en-US" altLang="zh-CN" sz="1200">
                <a:latin typeface="Times New Roman" panose="02020603050405020304" pitchFamily="18" charset="0"/>
              </a:endParaRPr>
            </a:p>
          </p:txBody>
        </p:sp>
        <p:sp>
          <p:nvSpPr>
            <p:cNvPr id="68665" name="文本框 73"/>
            <p:cNvSpPr txBox="1"/>
            <p:nvPr/>
          </p:nvSpPr>
          <p:spPr>
            <a:xfrm>
              <a:off x="1228" y="7086"/>
              <a:ext cx="1182" cy="432"/>
            </a:xfrm>
            <a:prstGeom prst="rect">
              <a:avLst/>
            </a:prstGeom>
            <a:noFill/>
            <a:ln w="9525">
              <a:noFill/>
            </a:ln>
          </p:spPr>
          <p:txBody>
            <a:bodyPr wrap="square" anchor="t">
              <a:spAutoFit/>
            </a:bodyPr>
            <a:p>
              <a:pPr indent="0"/>
              <a:r>
                <a:rPr lang="en-US" altLang="zh-CN" sz="1200" b="1">
                  <a:latin typeface="Times New Roman" panose="02020603050405020304" pitchFamily="18" charset="0"/>
                </a:rPr>
                <a:t>60</a:t>
              </a:r>
              <a:endParaRPr lang="en-US" altLang="zh-CN" sz="1200" b="1">
                <a:latin typeface="Times New Roman" panose="02020603050405020304" pitchFamily="18" charset="0"/>
              </a:endParaRPr>
            </a:p>
          </p:txBody>
        </p:sp>
        <p:cxnSp>
          <p:nvCxnSpPr>
            <p:cNvPr id="68666" name="直接箭头连接符 74"/>
            <p:cNvCxnSpPr>
              <a:stCxn id="62" idx="2"/>
              <a:endCxn id="64" idx="0"/>
            </p:cNvCxnSpPr>
            <p:nvPr/>
          </p:nvCxnSpPr>
          <p:spPr>
            <a:xfrm>
              <a:off x="1545" y="5517"/>
              <a:ext cx="0" cy="967"/>
            </a:xfrm>
            <a:prstGeom prst="straightConnector1">
              <a:avLst/>
            </a:prstGeom>
            <a:ln w="9525" cap="flat" cmpd="sng">
              <a:solidFill>
                <a:schemeClr val="tx1"/>
              </a:solidFill>
              <a:prstDash val="solid"/>
              <a:round/>
              <a:headEnd type="none" w="med" len="med"/>
              <a:tailEnd type="arrow" w="med" len="med"/>
            </a:ln>
          </p:spPr>
        </p:cxnSp>
      </p:grpSp>
      <p:cxnSp>
        <p:nvCxnSpPr>
          <p:cNvPr id="68667" name="直接箭头连接符 75"/>
          <p:cNvCxnSpPr>
            <a:stCxn id="62" idx="2"/>
            <a:endCxn id="64" idx="0"/>
          </p:cNvCxnSpPr>
          <p:nvPr/>
        </p:nvCxnSpPr>
        <p:spPr>
          <a:xfrm flipH="1">
            <a:off x="2792413" y="3502025"/>
            <a:ext cx="1808162" cy="658813"/>
          </a:xfrm>
          <a:prstGeom prst="straightConnector1">
            <a:avLst/>
          </a:prstGeom>
          <a:ln w="9525" cap="flat" cmpd="sng">
            <a:solidFill>
              <a:schemeClr val="tx1"/>
            </a:solidFill>
            <a:prstDash val="solid"/>
            <a:round/>
            <a:headEnd type="none" w="med" len="med"/>
            <a:tailEnd type="arrow" w="med" len="med"/>
          </a:ln>
        </p:spPr>
      </p:cxnSp>
      <p:sp>
        <p:nvSpPr>
          <p:cNvPr id="77" name="文本框 76"/>
          <p:cNvSpPr txBox="1"/>
          <p:nvPr/>
        </p:nvSpPr>
        <p:spPr>
          <a:xfrm>
            <a:off x="5748338" y="2076450"/>
            <a:ext cx="3125787" cy="457200"/>
          </a:xfrm>
          <a:prstGeom prst="rect">
            <a:avLst/>
          </a:prstGeom>
          <a:solidFill>
            <a:schemeClr val="bg1"/>
          </a:solidFill>
          <a:ln w="9525">
            <a:noFill/>
          </a:ln>
        </p:spPr>
        <p:txBody>
          <a:bodyPr wrap="square" anchor="t">
            <a:spAutoFit/>
          </a:bodyPr>
          <a:p>
            <a:pPr indent="0"/>
            <a:endParaRPr lang="en-US" altLang="zh-CN">
              <a:latin typeface="Times New Roman" panose="02020603050405020304" pitchFamily="18" charset="0"/>
            </a:endParaRPr>
          </a:p>
        </p:txBody>
      </p:sp>
      <p:sp>
        <p:nvSpPr>
          <p:cNvPr id="78" name="文本框 77"/>
          <p:cNvSpPr txBox="1"/>
          <p:nvPr/>
        </p:nvSpPr>
        <p:spPr>
          <a:xfrm>
            <a:off x="5748338" y="2995613"/>
            <a:ext cx="3125787" cy="457200"/>
          </a:xfrm>
          <a:prstGeom prst="rect">
            <a:avLst/>
          </a:prstGeom>
          <a:solidFill>
            <a:schemeClr val="bg1"/>
          </a:solidFill>
          <a:ln w="9525">
            <a:noFill/>
          </a:ln>
        </p:spPr>
        <p:txBody>
          <a:bodyPr wrap="square" anchor="t">
            <a:spAutoFit/>
          </a:bodyPr>
          <a:p>
            <a:pPr indent="0"/>
            <a:r>
              <a:rPr lang="en-US" altLang="en-US">
                <a:latin typeface="Times New Roman" panose="02020603050405020304" pitchFamily="18" charset="0"/>
                <a:sym typeface="黑体" panose="02010609060101010101" pitchFamily="49" charset="-122"/>
              </a:rPr>
              <a:t>r = </a:t>
            </a:r>
            <a:r>
              <a:rPr lang="en-US" altLang="en-US">
                <a:solidFill>
                  <a:schemeClr val="accent2"/>
                </a:solidFill>
                <a:latin typeface="Times New Roman" panose="02020603050405020304" pitchFamily="18" charset="0"/>
                <a:sym typeface="黑体" panose="02010609060101010101" pitchFamily="49" charset="-122"/>
              </a:rPr>
              <a:t>c1</a:t>
            </a:r>
            <a:r>
              <a:rPr lang="en-US" altLang="en-US">
                <a:latin typeface="Times New Roman" panose="02020603050405020304" pitchFamily="18" charset="0"/>
                <a:sym typeface="黑体" panose="02010609060101010101" pitchFamily="49" charset="-122"/>
              </a:rPr>
              <a:t>.add(c2);</a:t>
            </a:r>
            <a:endParaRPr lang="en-US" altLang="zh-CN">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13"/>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4" presetClass="emph" presetSubtype="2" fill="hold" grpId="1" nodeType="clickEffect">
                                  <p:stCondLst>
                                    <p:cond delay="0"/>
                                  </p:stCondLst>
                                  <p:childTnLst>
                                    <p:anim to="1.5" calcmode="lin" valueType="num">
                                      <p:cBhvr override="childStyle">
                                        <p:cTn id="22" dur="2000" fill="hold"/>
                                        <p:tgtEl>
                                          <p:spTgt spid="13"/>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41" grpId="0" animBg="1"/>
      <p:bldP spid="77" grpId="0" bldLvl="0" animBg="1"/>
      <p:bldP spid="78" grpId="0" bldLvl="0" animBg="1"/>
      <p:bldP spid="78" grpId="1" bldLvl="0" animBg="1"/>
      <p:bldP spid="13" grpId="0"/>
      <p:bldP spid="13"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69634" name="文本框 4"/>
          <p:cNvSpPr txBox="1"/>
          <p:nvPr/>
        </p:nvSpPr>
        <p:spPr>
          <a:xfrm>
            <a:off x="428625" y="249238"/>
            <a:ext cx="8286750" cy="1189037"/>
          </a:xfrm>
          <a:prstGeom prst="rect">
            <a:avLst/>
          </a:prstGeom>
          <a:noFill/>
          <a:ln w="9525">
            <a:noFill/>
          </a:ln>
        </p:spPr>
        <p:txBody>
          <a:bodyPr wrap="square" anchor="t">
            <a:spAutoFit/>
          </a:bodyPr>
          <a:p>
            <a:pPr indent="0" algn="ctr"/>
            <a:r>
              <a:rPr lang="zh-CN" altLang="en-US">
                <a:latin typeface="Times New Roman" panose="02020603050405020304" pitchFamily="18" charset="0"/>
                <a:ea typeface="宋体" panose="02010600030101010101" pitchFamily="2" charset="-122"/>
              </a:rPr>
              <a:t>复数类实现中的疑问和改进方法</a:t>
            </a:r>
            <a:r>
              <a:rPr lang="en-US" altLang="zh-CN">
                <a:latin typeface="Times New Roman" panose="02020603050405020304" pitchFamily="18" charset="0"/>
              </a:rPr>
              <a:t>3</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indent="0"/>
            <a:r>
              <a:rPr lang="en-US" altLang="en-US">
                <a:latin typeface="Times New Roman" panose="02020603050405020304" pitchFamily="18" charset="0"/>
                <a:sym typeface="黑体" panose="02010609060101010101" pitchFamily="49" charset="-122"/>
              </a:rPr>
              <a:t>   </a:t>
            </a:r>
            <a:r>
              <a:rPr lang="zh-CN" altLang="en-US">
                <a:latin typeface="Times New Roman" panose="02020603050405020304" pitchFamily="18" charset="0"/>
                <a:ea typeface="宋体" panose="02010600030101010101" pitchFamily="2" charset="-122"/>
                <a:sym typeface="黑体" panose="02010609060101010101" pitchFamily="49" charset="-122"/>
              </a:rPr>
              <a:t>下面两种写法有什么区别？</a:t>
            </a:r>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endParaRPr lang="en-US" altLang="zh-CN">
              <a:latin typeface="Times New Roman" panose="02020603050405020304" pitchFamily="18" charset="0"/>
            </a:endParaRPr>
          </a:p>
        </p:txBody>
      </p:sp>
      <p:sp>
        <p:nvSpPr>
          <p:cNvPr id="69635" name="文本框 16"/>
          <p:cNvSpPr txBox="1"/>
          <p:nvPr/>
        </p:nvSpPr>
        <p:spPr>
          <a:xfrm>
            <a:off x="25400" y="1438275"/>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null;</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t.add(c2);</a:t>
            </a:r>
            <a:endParaRPr lang="en-US" altLang="en-US" sz="2000">
              <a:latin typeface="Times New Roman" panose="02020603050405020304" pitchFamily="18" charset="0"/>
            </a:endParaRPr>
          </a:p>
        </p:txBody>
      </p:sp>
      <p:sp>
        <p:nvSpPr>
          <p:cNvPr id="69636" name="文本框 1"/>
          <p:cNvSpPr txBox="1"/>
          <p:nvPr/>
        </p:nvSpPr>
        <p:spPr>
          <a:xfrm>
            <a:off x="5600700" y="1438275"/>
            <a:ext cx="3400425" cy="3444875"/>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r>
              <a:rPr lang="en-US" altLang="en-US" sz="2000">
                <a:latin typeface="Times New Roman" panose="02020603050405020304" pitchFamily="18" charset="0"/>
              </a:rPr>
              <a:t>Complex c1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c1.real = 10;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c1.img = 20;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c2 = new Complex();</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c2.real = 30;</a:t>
            </a:r>
            <a:endParaRPr lang="en-US" altLang="en-US" sz="2000">
              <a:latin typeface="Times New Roman" panose="02020603050405020304" pitchFamily="18" charset="0"/>
            </a:endParaRPr>
          </a:p>
          <a:p>
            <a:pPr indent="0"/>
            <a:r>
              <a:rPr lang="en-US" altLang="en-US" sz="2000">
                <a:latin typeface="Times New Roman" panose="02020603050405020304" pitchFamily="18" charset="0"/>
              </a:rPr>
              <a:t>c2.img = 40;</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new Complex();</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r = t.add(c2);</a:t>
            </a:r>
            <a:endParaRPr lang="en-US" altLang="en-US" sz="2000">
              <a:latin typeface="Times New Roman" panose="02020603050405020304" pitchFamily="18" charset="0"/>
            </a:endParaRPr>
          </a:p>
        </p:txBody>
      </p:sp>
      <p:sp>
        <p:nvSpPr>
          <p:cNvPr id="3" name="文本框 2"/>
          <p:cNvSpPr txBox="1"/>
          <p:nvPr/>
        </p:nvSpPr>
        <p:spPr>
          <a:xfrm>
            <a:off x="3319463" y="5094288"/>
            <a:ext cx="2503487" cy="1004887"/>
          </a:xfrm>
          <a:prstGeom prst="rect">
            <a:avLst/>
          </a:prstGeom>
          <a:noFill/>
          <a:ln w="34925" cap="flat" cmpd="sng">
            <a:solidFill>
              <a:schemeClr val="accent1"/>
            </a:solidFill>
            <a:prstDash val="solid"/>
            <a:round/>
            <a:headEnd type="none" w="med" len="med"/>
            <a:tailEnd type="none" w="med" len="med"/>
          </a:ln>
        </p:spPr>
        <p:txBody>
          <a:bodyPr wrap="square" anchor="t">
            <a:spAutoFit/>
          </a:bodyPr>
          <a:p>
            <a:pPr indent="0"/>
            <a:endParaRPr lang="en-US" altLang="en-US" sz="2000">
              <a:latin typeface="Times New Roman" panose="02020603050405020304" pitchFamily="18" charset="0"/>
            </a:endParaRPr>
          </a:p>
          <a:p>
            <a:pPr indent="0"/>
            <a:r>
              <a:rPr lang="en-US" altLang="en-US" sz="2000">
                <a:latin typeface="Times New Roman" panose="02020603050405020304" pitchFamily="18" charset="0"/>
              </a:rPr>
              <a:t>Complex r = t.add(c2);</a:t>
            </a:r>
            <a:endParaRPr lang="en-US" altLang="en-US" sz="2000">
              <a:latin typeface="Times New Roman" panose="02020603050405020304" pitchFamily="18" charset="0"/>
            </a:endParaRPr>
          </a:p>
          <a:p>
            <a:pPr indent="0"/>
            <a:endParaRPr lang="en-US" altLang="en-US"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矩形 1"/>
          <p:cNvSpPr/>
          <p:nvPr/>
        </p:nvSpPr>
        <p:spPr>
          <a:xfrm>
            <a:off x="611188" y="404813"/>
            <a:ext cx="7561262" cy="1920875"/>
          </a:xfrm>
          <a:prstGeom prst="rect">
            <a:avLst/>
          </a:prstGeom>
          <a:noFill/>
          <a:ln w="9525">
            <a:noFill/>
          </a:ln>
        </p:spPr>
        <p:txBody>
          <a:bodyPr anchor="t">
            <a:spAutoFit/>
          </a:bodyPr>
          <a:p>
            <a:pPr indent="0"/>
            <a:endParaRPr lang="en-US" altLang="zh-CN" dirty="0">
              <a:latin typeface="Arial" panose="020B0604020202020204" pitchFamily="34" charset="0"/>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zh-CN" altLang="en-US" dirty="0">
              <a:latin typeface="Arial" panose="020B0604020202020204" pitchFamily="34" charset="0"/>
              <a:ea typeface="宋体" panose="02010600030101010101" pitchFamily="2" charset="-122"/>
            </a:endParaRPr>
          </a:p>
          <a:p>
            <a:pPr indent="0"/>
            <a:endParaRPr lang="en-US" altLang="zh-CN" dirty="0">
              <a:latin typeface="Arial" panose="020B0604020202020204" pitchFamily="34" charset="0"/>
            </a:endParaRPr>
          </a:p>
        </p:txBody>
      </p:sp>
      <p:sp>
        <p:nvSpPr>
          <p:cNvPr id="70658" name="文本框 4"/>
          <p:cNvSpPr txBox="1"/>
          <p:nvPr/>
        </p:nvSpPr>
        <p:spPr>
          <a:xfrm>
            <a:off x="703263" y="487363"/>
            <a:ext cx="8285162" cy="3748087"/>
          </a:xfrm>
          <a:prstGeom prst="rect">
            <a:avLst/>
          </a:prstGeom>
          <a:noFill/>
          <a:ln w="9525">
            <a:noFill/>
          </a:ln>
        </p:spPr>
        <p:txBody>
          <a:bodyPr wrap="square" anchor="t">
            <a:spAutoFit/>
          </a:bodyPr>
          <a:p>
            <a:pPr indent="0" algn="ctr"/>
            <a:r>
              <a:rPr lang="zh-CN" altLang="en-US">
                <a:latin typeface="Times New Roman" panose="02020603050405020304" pitchFamily="18" charset="0"/>
                <a:ea typeface="宋体" panose="02010600030101010101" pitchFamily="2" charset="-122"/>
              </a:rPr>
              <a:t>复数类实现中的疑问和改进方法</a:t>
            </a:r>
            <a:r>
              <a:rPr lang="en-US" altLang="zh-CN">
                <a:latin typeface="Times New Roman" panose="02020603050405020304" pitchFamily="18" charset="0"/>
              </a:rPr>
              <a:t>4</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indent="0"/>
            <a:r>
              <a:rPr lang="en-US" altLang="en-US">
                <a:latin typeface="Times New Roman" panose="02020603050405020304" pitchFamily="18" charset="0"/>
                <a:sym typeface="黑体" panose="02010609060101010101" pitchFamily="49" charset="-122"/>
              </a:rPr>
              <a:t>r = </a:t>
            </a:r>
            <a:r>
              <a:rPr lang="en-US" altLang="en-US">
                <a:solidFill>
                  <a:schemeClr val="accent2"/>
                </a:solidFill>
                <a:latin typeface="Times New Roman" panose="02020603050405020304" pitchFamily="18" charset="0"/>
                <a:sym typeface="黑体" panose="02010609060101010101" pitchFamily="49" charset="-122"/>
              </a:rPr>
              <a:t>c1</a:t>
            </a:r>
            <a:r>
              <a:rPr lang="en-US" altLang="en-US">
                <a:latin typeface="Times New Roman" panose="02020603050405020304" pitchFamily="18" charset="0"/>
                <a:sym typeface="黑体" panose="02010609060101010101" pitchFamily="49" charset="-122"/>
              </a:rPr>
              <a:t>.add(c1, c2);</a:t>
            </a:r>
            <a:endParaRPr lang="en-US" altLang="en-US">
              <a:latin typeface="Times New Roman" panose="02020603050405020304" pitchFamily="18" charset="0"/>
              <a:sym typeface="黑体" panose="02010609060101010101" pitchFamily="49" charset="-122"/>
            </a:endParaRPr>
          </a:p>
          <a:p>
            <a:pPr indent="0"/>
            <a:r>
              <a:rPr lang="zh-CN" altLang="en-US">
                <a:latin typeface="Times New Roman" panose="02020603050405020304" pitchFamily="18" charset="0"/>
                <a:ea typeface="宋体" panose="02010600030101010101" pitchFamily="2" charset="-122"/>
                <a:sym typeface="黑体" panose="02010609060101010101" pitchFamily="49" charset="-122"/>
              </a:rPr>
              <a:t>从程序的可读性角度看，该行语句解释为：</a:t>
            </a:r>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r>
              <a:rPr lang="zh-CN" altLang="en-US">
                <a:latin typeface="Times New Roman" panose="02020603050405020304" pitchFamily="18" charset="0"/>
                <a:ea typeface="宋体" panose="02010600030101010101" pitchFamily="2" charset="-122"/>
                <a:sym typeface="黑体" panose="02010609060101010101" pitchFamily="49" charset="-122"/>
              </a:rPr>
              <a:t>让</a:t>
            </a:r>
            <a:r>
              <a:rPr lang="en-US" altLang="zh-CN">
                <a:latin typeface="Times New Roman" panose="02020603050405020304" pitchFamily="18" charset="0"/>
                <a:sym typeface="黑体" panose="02010609060101010101" pitchFamily="49" charset="-122"/>
              </a:rPr>
              <a:t>c1</a:t>
            </a:r>
            <a:r>
              <a:rPr lang="zh-CN" altLang="en-US">
                <a:latin typeface="Times New Roman" panose="02020603050405020304" pitchFamily="18" charset="0"/>
                <a:ea typeface="宋体" panose="02010600030101010101" pitchFamily="2" charset="-122"/>
                <a:sym typeface="黑体" panose="02010609060101010101" pitchFamily="49" charset="-122"/>
              </a:rPr>
              <a:t>对象执行</a:t>
            </a:r>
            <a:r>
              <a:rPr lang="en-US" altLang="zh-CN">
                <a:latin typeface="Times New Roman" panose="02020603050405020304" pitchFamily="18" charset="0"/>
                <a:sym typeface="黑体" panose="02010609060101010101" pitchFamily="49" charset="-122"/>
              </a:rPr>
              <a:t>add</a:t>
            </a:r>
            <a:r>
              <a:rPr lang="zh-CN" altLang="en-US">
                <a:latin typeface="Times New Roman" panose="02020603050405020304" pitchFamily="18" charset="0"/>
                <a:ea typeface="宋体" panose="02010600030101010101" pitchFamily="2" charset="-122"/>
                <a:sym typeface="黑体" panose="02010609060101010101" pitchFamily="49" charset="-122"/>
              </a:rPr>
              <a:t>函数，将</a:t>
            </a:r>
            <a:r>
              <a:rPr lang="en-US" altLang="zh-CN">
                <a:latin typeface="Times New Roman" panose="02020603050405020304" pitchFamily="18" charset="0"/>
                <a:sym typeface="黑体" panose="02010609060101010101" pitchFamily="49" charset="-122"/>
              </a:rPr>
              <a:t>c1</a:t>
            </a:r>
            <a:r>
              <a:rPr lang="zh-CN" altLang="en-US">
                <a:latin typeface="Times New Roman" panose="02020603050405020304" pitchFamily="18" charset="0"/>
                <a:ea typeface="宋体" panose="02010600030101010101" pitchFamily="2" charset="-122"/>
                <a:sym typeface="黑体" panose="02010609060101010101" pitchFamily="49" charset="-122"/>
              </a:rPr>
              <a:t>和</a:t>
            </a:r>
            <a:r>
              <a:rPr lang="en-US" altLang="zh-CN">
                <a:latin typeface="Times New Roman" panose="02020603050405020304" pitchFamily="18" charset="0"/>
                <a:sym typeface="黑体" panose="02010609060101010101" pitchFamily="49" charset="-122"/>
              </a:rPr>
              <a:t>c2</a:t>
            </a:r>
            <a:r>
              <a:rPr lang="zh-CN" altLang="en-US">
                <a:latin typeface="Times New Roman" panose="02020603050405020304" pitchFamily="18" charset="0"/>
                <a:ea typeface="宋体" panose="02010600030101010101" pitchFamily="2" charset="-122"/>
                <a:sym typeface="黑体" panose="02010609060101010101" pitchFamily="49" charset="-122"/>
              </a:rPr>
              <a:t>两个参数相加</a:t>
            </a:r>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r>
              <a:rPr lang="zh-CN" altLang="en-US">
                <a:latin typeface="Times New Roman" panose="02020603050405020304" pitchFamily="18" charset="0"/>
                <a:ea typeface="宋体" panose="02010600030101010101" pitchFamily="2" charset="-122"/>
                <a:sym typeface="黑体" panose="02010609060101010101" pitchFamily="49" charset="-122"/>
              </a:rPr>
              <a:t>如改为</a:t>
            </a:r>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r>
              <a:rPr lang="zh-CN" altLang="en-US">
                <a:latin typeface="Times New Roman" panose="02020603050405020304" pitchFamily="18" charset="0"/>
                <a:ea typeface="宋体" panose="02010600030101010101" pitchFamily="2" charset="-122"/>
                <a:sym typeface="黑体" panose="02010609060101010101" pitchFamily="49" charset="-122"/>
              </a:rPr>
              <a:t>让</a:t>
            </a:r>
            <a:r>
              <a:rPr lang="en-US" altLang="zh-CN">
                <a:latin typeface="Times New Roman" panose="02020603050405020304" pitchFamily="18" charset="0"/>
                <a:sym typeface="黑体" panose="02010609060101010101" pitchFamily="49" charset="-122"/>
              </a:rPr>
              <a:t>c1</a:t>
            </a:r>
            <a:r>
              <a:rPr lang="zh-CN" altLang="en-US">
                <a:latin typeface="Times New Roman" panose="02020603050405020304" pitchFamily="18" charset="0"/>
                <a:ea typeface="宋体" panose="02010600030101010101" pitchFamily="2" charset="-122"/>
                <a:sym typeface="黑体" panose="02010609060101010101" pitchFamily="49" charset="-122"/>
              </a:rPr>
              <a:t>对象执行</a:t>
            </a:r>
            <a:r>
              <a:rPr lang="en-US" altLang="zh-CN">
                <a:latin typeface="Times New Roman" panose="02020603050405020304" pitchFamily="18" charset="0"/>
                <a:sym typeface="黑体" panose="02010609060101010101" pitchFamily="49" charset="-122"/>
              </a:rPr>
              <a:t>add</a:t>
            </a:r>
            <a:r>
              <a:rPr lang="zh-CN" altLang="en-US">
                <a:latin typeface="Times New Roman" panose="02020603050405020304" pitchFamily="18" charset="0"/>
                <a:ea typeface="宋体" panose="02010600030101010101" pitchFamily="2" charset="-122"/>
                <a:sym typeface="黑体" panose="02010609060101010101" pitchFamily="49" charset="-122"/>
              </a:rPr>
              <a:t>函数，将自己和</a:t>
            </a:r>
            <a:r>
              <a:rPr lang="en-US" altLang="zh-CN">
                <a:latin typeface="Times New Roman" panose="02020603050405020304" pitchFamily="18" charset="0"/>
                <a:sym typeface="黑体" panose="02010609060101010101" pitchFamily="49" charset="-122"/>
              </a:rPr>
              <a:t>c2</a:t>
            </a:r>
            <a:r>
              <a:rPr lang="zh-CN" altLang="en-US">
                <a:latin typeface="Times New Roman" panose="02020603050405020304" pitchFamily="18" charset="0"/>
                <a:ea typeface="宋体" panose="02010600030101010101" pitchFamily="2" charset="-122"/>
                <a:sym typeface="黑体" panose="02010609060101010101" pitchFamily="49" charset="-122"/>
              </a:rPr>
              <a:t>相加</a:t>
            </a:r>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r>
              <a:rPr lang="zh-CN" altLang="en-US">
                <a:latin typeface="Times New Roman" panose="02020603050405020304" pitchFamily="18" charset="0"/>
                <a:ea typeface="宋体" panose="02010600030101010101" pitchFamily="2" charset="-122"/>
                <a:sym typeface="黑体" panose="02010609060101010101" pitchFamily="49" charset="-122"/>
              </a:rPr>
              <a:t>可读性更好</a:t>
            </a:r>
            <a:endParaRPr lang="zh-CN" altLang="en-US">
              <a:latin typeface="Times New Roman" panose="02020603050405020304" pitchFamily="18" charset="0"/>
              <a:ea typeface="宋体" panose="02010600030101010101" pitchFamily="2" charset="-122"/>
              <a:sym typeface="黑体" panose="02010609060101010101" pitchFamily="49" charset="-122"/>
            </a:endParaRPr>
          </a:p>
          <a:p>
            <a:pPr indent="0"/>
            <a:r>
              <a:rPr lang="en-US" altLang="zh-CN">
                <a:latin typeface="Times New Roman" panose="02020603050405020304" pitchFamily="18" charset="0"/>
                <a:sym typeface="黑体" panose="02010609060101010101" pitchFamily="49" charset="-122"/>
              </a:rPr>
              <a:t>r = c1.add(c2);</a:t>
            </a:r>
            <a:endParaRPr lang="en-US" altLang="zh-CN">
              <a:latin typeface="Times New Roman" panose="02020603050405020304" pitchFamily="18" charset="0"/>
              <a:sym typeface="黑体" panose="02010609060101010101" pitchFamily="49" charset="-122"/>
            </a:endParaRPr>
          </a:p>
          <a:p>
            <a:pPr indent="0"/>
            <a:endParaRPr lang="en-US" altLang="zh-CN">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7410" name="Rectangle 2"/>
          <p:cNvSpPr>
            <a:spLocks noGrp="1"/>
          </p:cNvSpPr>
          <p:nvPr>
            <p:ph type="subTitle" idx="1"/>
          </p:nvPr>
        </p:nvSpPr>
        <p:spPr>
          <a:xfrm>
            <a:off x="152400" y="228600"/>
            <a:ext cx="4114800" cy="533400"/>
          </a:xfrm>
        </p:spPr>
        <p:txBody>
          <a:bodyPr wrap="square" lIns="91440" tIns="45720" rIns="91440" bIns="45720" anchor="t"/>
          <a:p>
            <a:pPr lvl="1" indent="-457200" eaLnBrk="1" hangingPunct="1">
              <a:buNone/>
            </a:pPr>
            <a:r>
              <a:rPr lang="zh-CN" altLang="en-US" b="1" dirty="0">
                <a:latin typeface="Arial" panose="020B0604020202020204" pitchFamily="34" charset="0"/>
              </a:rPr>
              <a:t>§4.2.1   </a:t>
            </a:r>
            <a:r>
              <a:rPr lang="zh-CN" altLang="en-US" b="1" dirty="0">
                <a:latin typeface="宋体" panose="02010600030101010101" pitchFamily="2" charset="-122"/>
              </a:rPr>
              <a:t>类声明</a:t>
            </a:r>
            <a:r>
              <a:rPr lang="zh-CN" altLang="en-US" sz="2400" b="1" dirty="0">
                <a:latin typeface="宋体" panose="02010600030101010101" pitchFamily="2" charset="-122"/>
              </a:rPr>
              <a:t> </a:t>
            </a:r>
            <a:endParaRPr lang="zh-CN" altLang="en-US" sz="2400" b="1" dirty="0">
              <a:latin typeface="宋体" panose="02010600030101010101" pitchFamily="2" charset="-122"/>
            </a:endParaRPr>
          </a:p>
        </p:txBody>
      </p:sp>
      <p:sp>
        <p:nvSpPr>
          <p:cNvPr id="17411" name="Text Box 3"/>
          <p:cNvSpPr txBox="1"/>
          <p:nvPr/>
        </p:nvSpPr>
        <p:spPr>
          <a:xfrm>
            <a:off x="190500" y="762000"/>
            <a:ext cx="8763000" cy="5032375"/>
          </a:xfrm>
          <a:prstGeom prst="rect">
            <a:avLst/>
          </a:prstGeom>
          <a:noFill/>
          <a:ln w="9525">
            <a:noFill/>
          </a:ln>
        </p:spPr>
        <p:txBody>
          <a:bodyPr anchor="t">
            <a:spAutoFit/>
          </a:bodyPr>
          <a:p>
            <a:pPr indent="0" algn="just">
              <a:spcBef>
                <a:spcPct val="10000"/>
              </a:spcBef>
            </a:pPr>
            <a:r>
              <a:rPr lang="zh-CN" altLang="en-US" dirty="0">
                <a:solidFill>
                  <a:srgbClr val="0000FF"/>
                </a:solidFill>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类声明 ：</a:t>
            </a:r>
            <a:r>
              <a:rPr lang="en-US" altLang="zh-CN" b="1" dirty="0">
                <a:solidFill>
                  <a:srgbClr val="FF0066"/>
                </a:solidFill>
                <a:latin typeface="Times New Roman" panose="02020603050405020304" pitchFamily="18" charset="0"/>
              </a:rPr>
              <a:t>class  </a:t>
            </a:r>
            <a:r>
              <a:rPr lang="zh-CN" altLang="en-US" b="1" dirty="0">
                <a:solidFill>
                  <a:srgbClr val="FF0066"/>
                </a:solidFill>
                <a:latin typeface="Times New Roman" panose="02020603050405020304" pitchFamily="18" charset="0"/>
                <a:ea typeface="宋体" panose="02010600030101010101" pitchFamily="2" charset="-122"/>
              </a:rPr>
              <a:t>类名</a:t>
            </a:r>
            <a:endParaRPr lang="zh-CN" altLang="en-US" b="1" dirty="0">
              <a:solidFill>
                <a:srgbClr val="FF0066"/>
              </a:solidFill>
              <a:latin typeface="Times New Roman" panose="02020603050405020304" pitchFamily="18" charset="0"/>
              <a:ea typeface="宋体" panose="02010600030101010101" pitchFamily="2" charset="-122"/>
            </a:endParaRPr>
          </a:p>
          <a:p>
            <a:pPr indent="0" algn="just">
              <a:spcBef>
                <a:spcPct val="10000"/>
              </a:spcBef>
            </a:pPr>
            <a:r>
              <a:rPr lang="zh-CN" altLang="en-US" dirty="0">
                <a:latin typeface="Times New Roman" panose="02020603050405020304" pitchFamily="18" charset="0"/>
                <a:ea typeface="方正书宋简体" charset="-122"/>
              </a:rPr>
              <a:t>例如：</a:t>
            </a:r>
            <a:endParaRPr lang="zh-CN" altLang="en-US" dirty="0">
              <a:latin typeface="宋体" panose="02010600030101010101" pitchFamily="2" charset="-122"/>
              <a:ea typeface="方正书宋简体" charset="-122"/>
            </a:endParaRPr>
          </a:p>
          <a:p>
            <a:pPr indent="0" algn="just">
              <a:spcBef>
                <a:spcPct val="10000"/>
              </a:spcBef>
            </a:pPr>
            <a:r>
              <a:rPr lang="en-US" altLang="zh-CN" sz="2000" dirty="0">
                <a:solidFill>
                  <a:srgbClr val="0000FF"/>
                </a:solidFill>
                <a:latin typeface="Arial" panose="020B0604020202020204" pitchFamily="34" charset="0"/>
              </a:rPr>
              <a:t>class Vehicle {</a:t>
            </a:r>
            <a:endParaRPr lang="en-US" altLang="zh-CN" sz="2000" dirty="0">
              <a:solidFill>
                <a:srgbClr val="0000FF"/>
              </a:solidFill>
              <a:latin typeface="Arial" panose="020B0604020202020204" pitchFamily="34" charset="0"/>
            </a:endParaRPr>
          </a:p>
          <a:p>
            <a:pPr indent="0" algn="just">
              <a:spcBef>
                <a:spcPct val="10000"/>
              </a:spcBef>
            </a:pPr>
            <a:r>
              <a:rPr lang="en-US" altLang="zh-CN" sz="2000" dirty="0">
                <a:solidFill>
                  <a:srgbClr val="0000FF"/>
                </a:solidFill>
                <a:latin typeface="Arial" panose="020B0604020202020204" pitchFamily="34" charset="0"/>
              </a:rPr>
              <a:t>	 </a:t>
            </a:r>
            <a:r>
              <a:rPr lang="en-US" altLang="zh-CN" sz="2000" dirty="0">
                <a:solidFill>
                  <a:srgbClr val="0000FF"/>
                </a:solidFill>
                <a:latin typeface="Arial" panose="020B0604020202020204" pitchFamily="34" charset="0"/>
                <a:ea typeface="Courier New" panose="02070309020205020404" pitchFamily="49" charset="0"/>
              </a:rPr>
              <a:t>……</a:t>
            </a:r>
            <a:endParaRPr lang="en-US" altLang="zh-CN" sz="2000" dirty="0">
              <a:solidFill>
                <a:srgbClr val="0000FF"/>
              </a:solidFill>
              <a:latin typeface="Arial" panose="020B0604020202020204" pitchFamily="34" charset="0"/>
            </a:endParaRPr>
          </a:p>
          <a:p>
            <a:pPr indent="0" algn="just">
              <a:spcBef>
                <a:spcPct val="10000"/>
              </a:spcBef>
            </a:pPr>
            <a:r>
              <a:rPr lang="en-US" altLang="zh-CN" sz="2000" dirty="0">
                <a:solidFill>
                  <a:srgbClr val="0000FF"/>
                </a:solidFill>
                <a:latin typeface="Arial" panose="020B0604020202020204" pitchFamily="34" charset="0"/>
              </a:rPr>
              <a:t>}</a:t>
            </a:r>
            <a:endParaRPr lang="en-US" altLang="zh-CN" sz="2000" dirty="0">
              <a:solidFill>
                <a:srgbClr val="0000FF"/>
              </a:solidFill>
              <a:latin typeface="Arial" panose="020B0604020202020204" pitchFamily="34" charset="0"/>
            </a:endParaRPr>
          </a:p>
          <a:p>
            <a:pPr indent="0" algn="just">
              <a:spcBef>
                <a:spcPct val="10000"/>
              </a:spcBef>
            </a:pPr>
            <a:r>
              <a:rPr lang="en-US" altLang="zh-CN" dirty="0">
                <a:latin typeface="Times New Roman" panose="02020603050405020304" pitchFamily="18" charset="0"/>
                <a:ea typeface="方正书宋简体" charset="-122"/>
              </a:rPr>
              <a:t> </a:t>
            </a:r>
            <a:r>
              <a:rPr lang="zh-CN" altLang="en-US" dirty="0">
                <a:latin typeface="Times New Roman" panose="02020603050405020304" pitchFamily="18" charset="0"/>
                <a:ea typeface="方正书宋简体" charset="-122"/>
              </a:rPr>
              <a:t>其中的“</a:t>
            </a:r>
            <a:r>
              <a:rPr lang="en-US" altLang="zh-CN" dirty="0">
                <a:latin typeface="宋体" panose="02010600030101010101" pitchFamily="2" charset="-122"/>
                <a:ea typeface="方正书宋简体" charset="-122"/>
              </a:rPr>
              <a:t>class Vehicle</a:t>
            </a:r>
            <a:r>
              <a:rPr lang="en-US" altLang="zh-CN" dirty="0">
                <a:latin typeface="Times New Roman" panose="02020603050405020304" pitchFamily="18" charset="0"/>
                <a:ea typeface="方正书宋简体" charset="-122"/>
              </a:rPr>
              <a:t>”</a:t>
            </a:r>
            <a:r>
              <a:rPr lang="zh-CN" altLang="en-US" dirty="0">
                <a:latin typeface="Times New Roman" panose="02020603050405020304" pitchFamily="18" charset="0"/>
                <a:ea typeface="方正书宋简体" charset="-122"/>
              </a:rPr>
              <a:t>称作类声明；“</a:t>
            </a:r>
            <a:r>
              <a:rPr lang="en-US" altLang="zh-CN" dirty="0">
                <a:latin typeface="宋体" panose="02010600030101010101" pitchFamily="2" charset="-122"/>
                <a:ea typeface="方正书宋简体" charset="-122"/>
              </a:rPr>
              <a:t>Vehicle</a:t>
            </a:r>
            <a:r>
              <a:rPr lang="en-US" altLang="zh-CN" dirty="0">
                <a:latin typeface="Times New Roman" panose="02020603050405020304" pitchFamily="18" charset="0"/>
                <a:ea typeface="方正书宋简体" charset="-122"/>
              </a:rPr>
              <a:t>”</a:t>
            </a:r>
            <a:r>
              <a:rPr lang="zh-CN" altLang="en-US" dirty="0">
                <a:latin typeface="Times New Roman" panose="02020603050405020304" pitchFamily="18" charset="0"/>
                <a:ea typeface="方正书宋简体" charset="-122"/>
              </a:rPr>
              <a:t>是类名。</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indent="0" algn="just">
              <a:spcBef>
                <a:spcPct val="10000"/>
              </a:spcBef>
            </a:pPr>
            <a:r>
              <a:rPr lang="zh-CN" altLang="en-US" dirty="0">
                <a:solidFill>
                  <a:srgbClr val="FF0066"/>
                </a:solidFill>
                <a:latin typeface="Times New Roman" panose="02020603050405020304" pitchFamily="18" charset="0"/>
                <a:ea typeface="宋体" panose="02010600030101010101" pitchFamily="2" charset="-122"/>
              </a:rPr>
              <a:t> </a:t>
            </a:r>
            <a:endParaRPr lang="zh-CN" altLang="en-US" dirty="0">
              <a:solidFill>
                <a:srgbClr val="FF0066"/>
              </a:solidFill>
              <a:latin typeface="Times New Roman" panose="02020603050405020304" pitchFamily="18" charset="0"/>
              <a:ea typeface="宋体" panose="02010600030101010101" pitchFamily="2" charset="-122"/>
            </a:endParaRPr>
          </a:p>
          <a:p>
            <a:pPr indent="0" algn="just">
              <a:spcBef>
                <a:spcPct val="10000"/>
              </a:spcBef>
            </a:pPr>
            <a:r>
              <a:rPr lang="zh-CN" altLang="en-US" dirty="0">
                <a:solidFill>
                  <a:srgbClr val="0000FF"/>
                </a:solidFill>
                <a:latin typeface="Times New Roman" panose="02020603050405020304" pitchFamily="18"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给类命名时，遵守下列编程风格（这不是语法要求的，但应当遵守）：</a:t>
            </a:r>
            <a:endParaRPr lang="zh-CN" altLang="en-US" b="1" dirty="0">
              <a:latin typeface="宋体" panose="02010600030101010101" pitchFamily="2" charset="-122"/>
              <a:ea typeface="宋体" panose="02010600030101010101" pitchFamily="2" charset="-122"/>
            </a:endParaRPr>
          </a:p>
          <a:p>
            <a:pPr indent="0" algn="just">
              <a:spcBef>
                <a:spcPct val="10000"/>
              </a:spcBef>
            </a:pPr>
            <a:r>
              <a:rPr lang="zh-CN" altLang="en-US" dirty="0">
                <a:latin typeface="宋体" panose="02010600030101010101" pitchFamily="2" charset="-122"/>
                <a:ea typeface="宋体" panose="02010600030101010101" pitchFamily="2" charset="-122"/>
              </a:rPr>
              <a:t>   1．如果类名使用拉丁字母，那么名字的首字母使用大写字母，如。</a:t>
            </a:r>
            <a:endParaRPr lang="zh-CN" altLang="en-US" dirty="0">
              <a:latin typeface="宋体" panose="02010600030101010101" pitchFamily="2" charset="-122"/>
              <a:ea typeface="宋体" panose="02010600030101010101" pitchFamily="2" charset="-122"/>
            </a:endParaRPr>
          </a:p>
          <a:p>
            <a:pPr indent="0" algn="just">
              <a:spcBef>
                <a:spcPct val="10000"/>
              </a:spcBef>
            </a:pPr>
            <a:r>
              <a:rPr lang="zh-CN" altLang="en-US" dirty="0">
                <a:latin typeface="宋体" panose="02010600030101010101" pitchFamily="2" charset="-122"/>
                <a:ea typeface="宋体" panose="02010600030101010101" pitchFamily="2" charset="-122"/>
              </a:rPr>
              <a:t>  2．类名最好容易识别、见名知意。当类名由几个</a:t>
            </a:r>
            <a:r>
              <a:rPr lang="zh-CN" altLang="en-US" dirty="0">
                <a:latin typeface="Times New Roman" panose="02020603050405020304" pitchFamily="18" charset="0"/>
                <a:ea typeface="宋体" panose="02010600030101010101" pitchFamily="2" charset="-122"/>
              </a:rPr>
              <a:t>“</a:t>
            </a:r>
            <a:r>
              <a:rPr lang="zh-CN" altLang="en-US" dirty="0">
                <a:latin typeface="宋体" panose="02010600030101010101" pitchFamily="2" charset="-122"/>
                <a:ea typeface="宋体" panose="02010600030101010101" pitchFamily="2" charset="-122"/>
              </a:rPr>
              <a:t>单词</a:t>
            </a:r>
            <a:r>
              <a:rPr lang="zh-CN" altLang="en-US" dirty="0">
                <a:latin typeface="Times New Roman" panose="02020603050405020304" pitchFamily="18" charset="0"/>
                <a:ea typeface="宋体" panose="02010600030101010101" pitchFamily="2" charset="-122"/>
              </a:rPr>
              <a:t>”</a:t>
            </a:r>
            <a:r>
              <a:rPr lang="zh-CN" altLang="en-US" dirty="0">
                <a:latin typeface="宋体" panose="02010600030101010101" pitchFamily="2" charset="-122"/>
                <a:ea typeface="宋体" panose="02010600030101010101" pitchFamily="2" charset="-122"/>
              </a:rPr>
              <a:t>复合而成时，每个单词的首字母使用大写。</a:t>
            </a:r>
            <a:r>
              <a:rPr lang="zh-CN" altLang="en-US" b="1" dirty="0">
                <a:solidFill>
                  <a:srgbClr val="FF0066"/>
                </a:solidFill>
                <a:latin typeface="Times New Roman" panose="02020603050405020304" pitchFamily="18" charset="0"/>
                <a:ea typeface="宋体" panose="02010600030101010101" pitchFamily="2" charset="-122"/>
              </a:rPr>
              <a:t> </a:t>
            </a:r>
            <a:endParaRPr lang="zh-CN" altLang="en-US" b="1" dirty="0">
              <a:solidFill>
                <a:srgbClr val="FF0066"/>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1682"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1683" name="Rectangle 2"/>
          <p:cNvSpPr>
            <a:spLocks noGrp="1"/>
          </p:cNvSpPr>
          <p:nvPr>
            <p:ph type="subTitle" idx="1"/>
          </p:nvPr>
        </p:nvSpPr>
        <p:spPr>
          <a:xfrm>
            <a:off x="381000" y="381000"/>
            <a:ext cx="6019800" cy="609600"/>
          </a:xfrm>
        </p:spPr>
        <p:txBody>
          <a:bodyPr wrap="square" lIns="91440" tIns="45720" rIns="91440" bIns="45720" anchor="t"/>
          <a:p>
            <a:pPr>
              <a:buFont typeface="Arial" panose="020B0604020202020204" pitchFamily="34" charset="0"/>
            </a:pPr>
            <a:r>
              <a:rPr lang="zh-CN" altLang="en-US" b="1" kern="1200" dirty="0">
                <a:latin typeface="Arial" panose="020B0604020202020204" pitchFamily="34" charset="0"/>
                <a:ea typeface="+mn-ea"/>
                <a:cs typeface="+mn-cs"/>
                <a:sym typeface="Arial" panose="020B0604020202020204" pitchFamily="34" charset="0"/>
              </a:rPr>
              <a:t>§4.4    </a:t>
            </a:r>
            <a:r>
              <a:rPr lang="zh-CN" altLang="en-US" b="1" kern="1200" dirty="0">
                <a:latin typeface="宋体" panose="02010600030101010101" pitchFamily="2" charset="-122"/>
                <a:ea typeface="+mn-ea"/>
                <a:cs typeface="+mn-cs"/>
                <a:sym typeface="Arial" panose="020B0604020202020204" pitchFamily="34" charset="0"/>
              </a:rPr>
              <a:t>参数传值</a:t>
            </a:r>
            <a:r>
              <a:rPr lang="zh-CN" altLang="en-US" b="1" kern="1200" dirty="0">
                <a:latin typeface="Arial" panose="020B0604020202020204" pitchFamily="34" charset="0"/>
                <a:ea typeface="+mn-ea"/>
                <a:cs typeface="+mn-cs"/>
                <a:sym typeface="Arial" panose="020B0604020202020204" pitchFamily="34" charset="0"/>
              </a:rPr>
              <a:t> </a:t>
            </a:r>
            <a:endParaRPr lang="zh-CN" altLang="en-US" b="1" kern="1200" dirty="0">
              <a:latin typeface="Arial" panose="020B0604020202020204" pitchFamily="34" charset="0"/>
              <a:ea typeface="+mn-ea"/>
              <a:cs typeface="+mn-cs"/>
              <a:sym typeface="Arial" panose="020B0604020202020204" pitchFamily="34" charset="0"/>
            </a:endParaRPr>
          </a:p>
        </p:txBody>
      </p:sp>
      <p:sp>
        <p:nvSpPr>
          <p:cNvPr id="71684" name="Text Box 3"/>
          <p:cNvSpPr txBox="1"/>
          <p:nvPr/>
        </p:nvSpPr>
        <p:spPr>
          <a:xfrm>
            <a:off x="-22225" y="828675"/>
            <a:ext cx="8883650" cy="2376488"/>
          </a:xfrm>
          <a:prstGeom prst="rect">
            <a:avLst/>
          </a:prstGeom>
          <a:noFill/>
          <a:ln w="9525">
            <a:noFill/>
          </a:ln>
        </p:spPr>
        <p:txBody>
          <a:bodyPr wrap="square" anchor="t">
            <a:spAutoFit/>
          </a:bodyPr>
          <a:p>
            <a:pPr indent="0" algn="just">
              <a:lnSpc>
                <a:spcPct val="130000"/>
              </a:lnSpc>
              <a:spcBef>
                <a:spcPct val="50000"/>
              </a:spcBef>
            </a:pPr>
            <a:r>
              <a:rPr lang="en-US" altLang="zh-CN" sz="2000" b="1" dirty="0">
                <a:latin typeface="Times New Roman" panose="02020603050405020304" pitchFamily="18" charset="0"/>
              </a:rPr>
              <a:t>1.</a:t>
            </a:r>
            <a:r>
              <a:rPr lang="zh-CN" altLang="en-US" sz="2000" b="1" dirty="0">
                <a:latin typeface="Times New Roman" panose="02020603050405020304" pitchFamily="18" charset="0"/>
                <a:ea typeface="宋体" panose="02010600030101010101" pitchFamily="2" charset="-122"/>
              </a:rPr>
              <a:t>方法中最重要的部分之一就是方法的参数，参数属于局部变量。</a:t>
            </a:r>
            <a:endParaRPr lang="zh-CN" altLang="en-US" sz="2000" b="1" dirty="0">
              <a:latin typeface="Times New Roman" panose="02020603050405020304" pitchFamily="18" charset="0"/>
              <a:ea typeface="宋体" panose="02010600030101010101" pitchFamily="2" charset="-122"/>
            </a:endParaRPr>
          </a:p>
          <a:p>
            <a:pPr indent="0" algn="just">
              <a:lnSpc>
                <a:spcPct val="130000"/>
              </a:lnSpc>
              <a:spcBef>
                <a:spcPct val="50000"/>
              </a:spcBef>
            </a:pPr>
            <a:r>
              <a:rPr lang="en-US" altLang="zh-CN" sz="2000" b="1" dirty="0">
                <a:latin typeface="Times New Roman" panose="02020603050405020304" pitchFamily="18" charset="0"/>
              </a:rPr>
              <a:t>2. </a:t>
            </a:r>
            <a:r>
              <a:rPr lang="zh-CN" altLang="en-US" sz="2000" b="1" dirty="0">
                <a:latin typeface="Times New Roman" panose="02020603050405020304" pitchFamily="18" charset="0"/>
                <a:ea typeface="宋体" panose="02010600030101010101" pitchFamily="2" charset="-122"/>
              </a:rPr>
              <a:t>在方法的声明中出现的参数称为</a:t>
            </a:r>
            <a:r>
              <a:rPr lang="en-US" altLang="zh-CN" sz="2000" b="1" dirty="0">
                <a:latin typeface="Times New Roman" panose="02020603050405020304" pitchFamily="18" charset="0"/>
              </a:rPr>
              <a:t>s</a:t>
            </a:r>
            <a:r>
              <a:rPr lang="zh-CN" altLang="en-US" sz="2000" b="1" dirty="0">
                <a:latin typeface="Times New Roman" panose="02020603050405020304" pitchFamily="18" charset="0"/>
                <a:ea typeface="宋体" panose="02010600030101010101" pitchFamily="2" charset="-122"/>
              </a:rPr>
              <a:t>，在方法调用中出现的参数称为</a:t>
            </a:r>
            <a:r>
              <a:rPr lang="zh-CN" altLang="en-US" sz="2000" b="1" dirty="0">
                <a:solidFill>
                  <a:srgbClr val="FF0000"/>
                </a:solidFill>
                <a:latin typeface="Times New Roman" panose="02020603050405020304" pitchFamily="18" charset="0"/>
                <a:ea typeface="宋体" panose="02010600030101010101" pitchFamily="2" charset="-122"/>
              </a:rPr>
              <a:t>实际参数（实参）</a:t>
            </a:r>
            <a:r>
              <a:rPr lang="zh-CN" altLang="en-US" sz="2000" b="1" dirty="0">
                <a:latin typeface="Times New Roman" panose="02020603050405020304" pitchFamily="18" charset="0"/>
                <a:ea typeface="宋体" panose="02010600030101010101" pitchFamily="2" charset="-122"/>
              </a:rPr>
              <a:t>。形参是局部变量，实参可以是局部变量</a:t>
            </a:r>
            <a:r>
              <a:rPr lang="en-US" altLang="zh-CN" sz="2000" b="1" dirty="0">
                <a:latin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rPr>
              <a:t>成员变量或常量。无论是哪一种，</a:t>
            </a:r>
            <a:r>
              <a:rPr lang="zh-CN" altLang="en-US" sz="2000" b="1" dirty="0">
                <a:solidFill>
                  <a:srgbClr val="FF0000"/>
                </a:solidFill>
                <a:latin typeface="Times New Roman" panose="02020603050405020304" pitchFamily="18" charset="0"/>
                <a:ea typeface="宋体" panose="02010600030101010101" pitchFamily="2" charset="-122"/>
              </a:rPr>
              <a:t>实参和形参是不同的量（尽管值相同）</a:t>
            </a:r>
            <a:r>
              <a:rPr lang="zh-CN" altLang="en-US" sz="2000" b="1" dirty="0">
                <a:latin typeface="Times New Roman" panose="02020603050405020304" pitchFamily="18" charset="0"/>
                <a:ea typeface="宋体" panose="02010600030101010101" pitchFamily="2" charset="-122"/>
              </a:rPr>
              <a:t>，占据不同的内存空间。</a:t>
            </a:r>
            <a:endParaRPr lang="zh-CN" altLang="en-US" sz="2000" b="1" dirty="0">
              <a:latin typeface="Times New Roman" panose="02020603050405020304" pitchFamily="18" charset="0"/>
              <a:ea typeface="宋体" panose="02010600030101010101" pitchFamily="2" charset="-122"/>
            </a:endParaRPr>
          </a:p>
          <a:p>
            <a:pPr indent="0" algn="just">
              <a:lnSpc>
                <a:spcPct val="130000"/>
              </a:lnSpc>
              <a:spcBef>
                <a:spcPct val="50000"/>
              </a:spcBef>
            </a:pPr>
            <a:r>
              <a:rPr lang="en-US" altLang="zh-CN" sz="2000" b="1" dirty="0">
                <a:latin typeface="Times New Roman" panose="02020603050405020304" pitchFamily="18" charset="0"/>
              </a:rPr>
              <a:t>3.</a:t>
            </a:r>
            <a:r>
              <a:rPr lang="zh-CN" altLang="en-US" sz="2000" b="1" dirty="0">
                <a:latin typeface="Times New Roman" panose="02020603050405020304" pitchFamily="18" charset="0"/>
                <a:ea typeface="宋体" panose="02010600030101010101" pitchFamily="2" charset="-122"/>
              </a:rPr>
              <a:t>实参和形参的</a:t>
            </a:r>
            <a:r>
              <a:rPr lang="zh-CN" altLang="en-US" sz="2000" b="1" dirty="0">
                <a:solidFill>
                  <a:srgbClr val="FF0000"/>
                </a:solidFill>
                <a:latin typeface="Times New Roman" panose="02020603050405020304" pitchFamily="18" charset="0"/>
                <a:ea typeface="宋体" panose="02010600030101010101" pitchFamily="2" charset="-122"/>
              </a:rPr>
              <a:t>数据类型必须是一致的</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
        <p:nvSpPr>
          <p:cNvPr id="71685" name="Text Box 3"/>
          <p:cNvSpPr txBox="1"/>
          <p:nvPr/>
        </p:nvSpPr>
        <p:spPr>
          <a:xfrm>
            <a:off x="268288" y="3602038"/>
            <a:ext cx="3332162" cy="2681287"/>
          </a:xfrm>
          <a:prstGeom prst="rect">
            <a:avLst/>
          </a:prstGeom>
          <a:noFill/>
          <a:ln w="9525" cap="flat" cmpd="sng">
            <a:solidFill>
              <a:schemeClr val="accent1"/>
            </a:solidFill>
            <a:prstDash val="solid"/>
            <a:round/>
            <a:headEnd type="none" w="med" len="med"/>
            <a:tailEnd type="none" w="med" len="med"/>
          </a:ln>
        </p:spPr>
        <p:txBody>
          <a:bodyPr wrap="square" anchor="t">
            <a:spAutoFit/>
          </a:bodyPr>
          <a:p>
            <a:pPr indent="0" algn="just">
              <a:lnSpc>
                <a:spcPct val="130000"/>
              </a:lnSpc>
              <a:spcBef>
                <a:spcPct val="50000"/>
              </a:spcBef>
            </a:pPr>
            <a:r>
              <a:rPr lang="en-US" altLang="zh-CN" sz="2000" b="1" dirty="0">
                <a:latin typeface="Times New Roman" panose="02020603050405020304" pitchFamily="18" charset="0"/>
              </a:rPr>
              <a:t>class A{</a:t>
            </a:r>
            <a:endParaRPr lang="en-US" altLang="zh-CN" sz="2000" b="1" dirty="0">
              <a:latin typeface="Times New Roman" panose="02020603050405020304" pitchFamily="18" charset="0"/>
            </a:endParaRPr>
          </a:p>
          <a:p>
            <a:pPr indent="0" algn="just">
              <a:lnSpc>
                <a:spcPct val="130000"/>
              </a:lnSpc>
              <a:spcBef>
                <a:spcPct val="50000"/>
              </a:spcBef>
            </a:pPr>
            <a:r>
              <a:rPr lang="en-US" altLang="zh-CN" sz="2000" b="1" dirty="0">
                <a:latin typeface="Times New Roman" panose="02020603050405020304" pitchFamily="18" charset="0"/>
              </a:rPr>
              <a:t>	</a:t>
            </a:r>
            <a:r>
              <a:rPr lang="en-US" altLang="zh-CN" sz="2000" b="1" dirty="0">
                <a:solidFill>
                  <a:srgbClr val="FF0000"/>
                </a:solidFill>
                <a:latin typeface="Times New Roman" panose="02020603050405020304" pitchFamily="18" charset="0"/>
              </a:rPr>
              <a:t>int add(int x,int y){</a:t>
            </a:r>
            <a:endParaRPr lang="en-US" altLang="zh-CN" sz="2000" b="1" dirty="0">
              <a:solidFill>
                <a:srgbClr val="FF0000"/>
              </a:solidFill>
              <a:latin typeface="Times New Roman" panose="02020603050405020304" pitchFamily="18" charset="0"/>
            </a:endParaRPr>
          </a:p>
          <a:p>
            <a:pPr indent="0" algn="just">
              <a:lnSpc>
                <a:spcPct val="130000"/>
              </a:lnSpc>
              <a:spcBef>
                <a:spcPct val="50000"/>
              </a:spcBef>
            </a:pPr>
            <a:r>
              <a:rPr lang="en-US" altLang="zh-CN" sz="2000" b="1" dirty="0">
                <a:latin typeface="Times New Roman" panose="02020603050405020304" pitchFamily="18" charset="0"/>
              </a:rPr>
              <a:t>	  return x+y;</a:t>
            </a:r>
            <a:endParaRPr lang="en-US" altLang="zh-CN" sz="2000" b="1" dirty="0">
              <a:latin typeface="Times New Roman" panose="02020603050405020304" pitchFamily="18" charset="0"/>
            </a:endParaRPr>
          </a:p>
          <a:p>
            <a:pPr indent="0" algn="just">
              <a:lnSpc>
                <a:spcPct val="130000"/>
              </a:lnSpc>
              <a:spcBef>
                <a:spcPct val="50000"/>
              </a:spcBef>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indent="0" algn="just">
              <a:lnSpc>
                <a:spcPct val="130000"/>
              </a:lnSpc>
              <a:spcBef>
                <a:spcPct val="50000"/>
              </a:spcBef>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71686" name="Text Box 3"/>
          <p:cNvSpPr txBox="1"/>
          <p:nvPr/>
        </p:nvSpPr>
        <p:spPr>
          <a:xfrm>
            <a:off x="3983038" y="3602038"/>
            <a:ext cx="5138737" cy="3956050"/>
          </a:xfrm>
          <a:prstGeom prst="rect">
            <a:avLst/>
          </a:prstGeom>
          <a:noFill/>
          <a:ln w="9525" cap="flat" cmpd="sng">
            <a:solidFill>
              <a:schemeClr val="accent1"/>
            </a:solidFill>
            <a:prstDash val="solid"/>
            <a:round/>
            <a:headEnd type="none" w="med" len="med"/>
            <a:tailEnd type="none" w="med" len="med"/>
          </a:ln>
        </p:spPr>
        <p:txBody>
          <a:bodyPr wrap="square" anchor="t">
            <a:spAutoFit/>
          </a:bodyPr>
          <a:p>
            <a:pPr indent="0" algn="just">
              <a:lnSpc>
                <a:spcPct val="130000"/>
              </a:lnSpc>
              <a:spcBef>
                <a:spcPct val="50000"/>
              </a:spcBef>
            </a:pPr>
            <a:r>
              <a:rPr lang="en-US" altLang="zh-CN" sz="1800" b="1" dirty="0">
                <a:latin typeface="Times New Roman" panose="02020603050405020304" pitchFamily="18" charset="0"/>
              </a:rPr>
              <a:t>class B{</a:t>
            </a:r>
            <a:endParaRPr lang="en-US" altLang="zh-CN" sz="1800" b="1" dirty="0">
              <a:latin typeface="Times New Roman" panose="02020603050405020304" pitchFamily="18" charset="0"/>
            </a:endParaRPr>
          </a:p>
          <a:p>
            <a:pPr indent="0" algn="just">
              <a:lnSpc>
                <a:spcPct val="130000"/>
              </a:lnSpc>
              <a:spcBef>
                <a:spcPct val="50000"/>
              </a:spcBef>
            </a:pPr>
            <a:r>
              <a:rPr lang="en-US" altLang="zh-CN" sz="1800" b="1" dirty="0">
                <a:latin typeface="Times New Roman" panose="02020603050405020304" pitchFamily="18" charset="0"/>
              </a:rPr>
              <a:t>  int x = 10,y=20;</a:t>
            </a:r>
            <a:endParaRPr lang="en-US" altLang="zh-CN" sz="1800" b="1" dirty="0">
              <a:latin typeface="Times New Roman" panose="02020603050405020304" pitchFamily="18" charset="0"/>
            </a:endParaRPr>
          </a:p>
          <a:p>
            <a:pPr indent="0" algn="just">
              <a:lnSpc>
                <a:spcPct val="130000"/>
              </a:lnSpc>
              <a:spcBef>
                <a:spcPct val="50000"/>
              </a:spcBef>
            </a:pPr>
            <a:r>
              <a:rPr lang="en-US" altLang="zh-CN" sz="1800" b="1" dirty="0">
                <a:latin typeface="Times New Roman" panose="02020603050405020304" pitchFamily="18" charset="0"/>
              </a:rPr>
              <a:t>  static void main(String[] args)</a:t>
            </a:r>
            <a:endParaRPr lang="en-US" altLang="zh-CN" sz="1800" b="1" dirty="0">
              <a:latin typeface="Times New Roman" panose="02020603050405020304" pitchFamily="18" charset="0"/>
            </a:endParaRPr>
          </a:p>
          <a:p>
            <a:pPr indent="0" algn="just">
              <a:lnSpc>
                <a:spcPct val="130000"/>
              </a:lnSpc>
              <a:spcBef>
                <a:spcPct val="50000"/>
              </a:spcBef>
            </a:pPr>
            <a:r>
              <a:rPr lang="en-US" altLang="zh-CN" sz="1800" b="1" dirty="0">
                <a:latin typeface="Times New Roman" panose="02020603050405020304" pitchFamily="18" charset="0"/>
              </a:rPr>
              <a:t>	int x = 10,y=20;</a:t>
            </a:r>
            <a:endParaRPr lang="en-US" altLang="zh-CN" sz="1800" b="1" dirty="0">
              <a:latin typeface="Times New Roman" panose="02020603050405020304" pitchFamily="18" charset="0"/>
            </a:endParaRPr>
          </a:p>
          <a:p>
            <a:pPr indent="0" algn="just">
              <a:lnSpc>
                <a:spcPct val="130000"/>
              </a:lnSpc>
              <a:spcBef>
                <a:spcPct val="50000"/>
              </a:spcBef>
            </a:pPr>
            <a:r>
              <a:rPr lang="en-US" altLang="zh-CN" sz="1800" b="1" dirty="0">
                <a:latin typeface="Times New Roman" panose="02020603050405020304" pitchFamily="18" charset="0"/>
              </a:rPr>
              <a:t>              </a:t>
            </a:r>
            <a:r>
              <a:rPr lang="en-US" altLang="zh-CN" sz="1800" b="1" dirty="0">
                <a:solidFill>
                  <a:srgbClr val="FF0000"/>
                </a:solidFill>
                <a:latin typeface="Times New Roman" panose="02020603050405020304" pitchFamily="18" charset="0"/>
              </a:rPr>
              <a:t>  int z = (new A()).add(x,y);</a:t>
            </a:r>
            <a:endParaRPr lang="en-US" altLang="zh-CN" sz="1800" b="1" dirty="0">
              <a:solidFill>
                <a:srgbClr val="FF0000"/>
              </a:solidFill>
              <a:latin typeface="Times New Roman" panose="02020603050405020304" pitchFamily="18" charset="0"/>
            </a:endParaRPr>
          </a:p>
          <a:p>
            <a:pPr indent="0" algn="just">
              <a:lnSpc>
                <a:spcPct val="130000"/>
              </a:lnSpc>
              <a:spcBef>
                <a:spcPct val="50000"/>
              </a:spcBef>
            </a:pPr>
            <a:r>
              <a:rPr lang="en-US" altLang="zh-CN" sz="1800" b="1" dirty="0">
                <a:solidFill>
                  <a:srgbClr val="FF0000"/>
                </a:solidFill>
                <a:latin typeface="Times New Roman" panose="02020603050405020304" pitchFamily="18" charset="0"/>
              </a:rPr>
              <a:t>               // int z  = (new A()).add(x,(int)20.5);</a:t>
            </a:r>
            <a:endParaRPr lang="en-US" altLang="zh-CN" sz="1800" b="1" dirty="0">
              <a:solidFill>
                <a:srgbClr val="FF0000"/>
              </a:solidFill>
              <a:latin typeface="Times New Roman" panose="02020603050405020304" pitchFamily="18" charset="0"/>
            </a:endParaRPr>
          </a:p>
          <a:p>
            <a:pPr indent="0" algn="just">
              <a:lnSpc>
                <a:spcPct val="130000"/>
              </a:lnSpc>
              <a:spcBef>
                <a:spcPct val="50000"/>
              </a:spcBef>
            </a:pPr>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indent="0" algn="just">
              <a:lnSpc>
                <a:spcPct val="130000"/>
              </a:lnSpc>
              <a:spcBef>
                <a:spcPct val="50000"/>
              </a:spcBef>
            </a:pP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Tree>
    <p:custDataLst>
      <p:tags r:id="rId1"/>
    </p:custData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2706"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§4.4.1    传值机制</a:t>
            </a:r>
            <a:r>
              <a:rPr lang="zh-CN" altLang="en-US" b="1" dirty="0">
                <a:latin typeface="宋体" panose="02010600030101010101" pitchFamily="2" charset="-122"/>
              </a:rPr>
              <a:t> </a:t>
            </a:r>
            <a:r>
              <a:rPr lang="zh-CN" altLang="en-US" b="1" dirty="0">
                <a:latin typeface="Arial" panose="020B0604020202020204" pitchFamily="34" charset="0"/>
              </a:rPr>
              <a:t> </a:t>
            </a:r>
            <a:endParaRPr lang="zh-CN" altLang="en-US" b="1" dirty="0">
              <a:latin typeface="Arial" panose="020B0604020202020204" pitchFamily="34" charset="0"/>
              <a:ea typeface="Times New Roman" panose="02020603050405020304" pitchFamily="18" charset="0"/>
            </a:endParaRPr>
          </a:p>
        </p:txBody>
      </p:sp>
      <p:sp>
        <p:nvSpPr>
          <p:cNvPr id="72707" name="Text Box 3"/>
          <p:cNvSpPr txBox="1"/>
          <p:nvPr/>
        </p:nvSpPr>
        <p:spPr>
          <a:xfrm>
            <a:off x="149225" y="1012825"/>
            <a:ext cx="8763000" cy="5113338"/>
          </a:xfrm>
          <a:prstGeom prst="rect">
            <a:avLst/>
          </a:prstGeom>
          <a:noFill/>
          <a:ln w="9525">
            <a:noFill/>
          </a:ln>
        </p:spPr>
        <p:txBody>
          <a:bodyPr anchor="t">
            <a:spAutoFit/>
          </a:bodyPr>
          <a:p>
            <a:pPr indent="0" algn="just">
              <a:spcBef>
                <a:spcPct val="10000"/>
              </a:spcBef>
            </a:pPr>
            <a:r>
              <a:rPr lang="zh-CN" altLang="en-US" sz="3200" b="1" dirty="0">
                <a:latin typeface="Times New Roman" panose="02020603050405020304" pitchFamily="18" charset="0"/>
                <a:ea typeface="宋体" panose="02010600030101010101" pitchFamily="2" charset="-122"/>
              </a:rPr>
              <a:t>      可以看出，</a:t>
            </a:r>
            <a:r>
              <a:rPr lang="en-US" altLang="zh-CN" sz="3200" b="1" dirty="0">
                <a:latin typeface="Times New Roman" panose="02020603050405020304" pitchFamily="18" charset="0"/>
              </a:rPr>
              <a:t>JAVA</a:t>
            </a:r>
            <a:r>
              <a:rPr lang="zh-CN" altLang="en-US" sz="3200" b="1" dirty="0">
                <a:latin typeface="Times New Roman" panose="02020603050405020304" pitchFamily="18" charset="0"/>
                <a:ea typeface="宋体" panose="02010600030101010101" pitchFamily="2" charset="-122"/>
              </a:rPr>
              <a:t>中函数执行时候必然（自动）发生值传递过程，即将实参的值赋给形参的过程，</a:t>
            </a:r>
            <a:r>
              <a:rPr lang="zh-CN" altLang="en-US" sz="3200" b="1" dirty="0">
                <a:solidFill>
                  <a:srgbClr val="FF0000"/>
                </a:solidFill>
                <a:latin typeface="Times New Roman" panose="02020603050405020304" pitchFamily="18" charset="0"/>
                <a:ea typeface="宋体" panose="02010600030101010101" pitchFamily="2" charset="-122"/>
              </a:rPr>
              <a:t>该过程称为传值过程</a:t>
            </a:r>
            <a:r>
              <a:rPr lang="zh-CN" altLang="en-US" sz="3200" b="1" dirty="0">
                <a:latin typeface="Times New Roman" panose="02020603050405020304" pitchFamily="18" charset="0"/>
                <a:ea typeface="宋体" panose="02010600030101010101" pitchFamily="2" charset="-122"/>
              </a:rPr>
              <a:t>。</a:t>
            </a:r>
            <a:endParaRPr lang="zh-CN" altLang="en-US" sz="3200" b="1" dirty="0">
              <a:latin typeface="Times New Roman" panose="02020603050405020304" pitchFamily="18" charset="0"/>
              <a:ea typeface="宋体" panose="02010600030101010101" pitchFamily="2" charset="-122"/>
            </a:endParaRPr>
          </a:p>
          <a:p>
            <a:pPr indent="0" algn="just">
              <a:spcBef>
                <a:spcPct val="10000"/>
              </a:spcBef>
            </a:pPr>
            <a:r>
              <a:rPr lang="zh-CN" altLang="en-US" sz="3200" b="1" dirty="0">
                <a:latin typeface="Times New Roman" panose="02020603050405020304" pitchFamily="18" charset="0"/>
                <a:ea typeface="宋体" panose="02010600030101010101" pitchFamily="2" charset="-122"/>
              </a:rPr>
              <a:t>      依据实参和形参的类型不同，传值过程分成两种：</a:t>
            </a:r>
            <a:endParaRPr lang="zh-CN" altLang="en-US" sz="3200" b="1" dirty="0">
              <a:latin typeface="Times New Roman" panose="02020603050405020304" pitchFamily="18" charset="0"/>
              <a:ea typeface="宋体" panose="02010600030101010101" pitchFamily="2" charset="-122"/>
            </a:endParaRPr>
          </a:p>
          <a:p>
            <a:pPr indent="0" algn="just">
              <a:spcBef>
                <a:spcPct val="10000"/>
              </a:spcBef>
            </a:pPr>
            <a:r>
              <a:rPr lang="zh-CN" altLang="en-US" sz="3200" b="1" dirty="0">
                <a:latin typeface="Times New Roman" panose="02020603050405020304" pitchFamily="18" charset="0"/>
                <a:ea typeface="宋体" panose="02010600030101010101" pitchFamily="2" charset="-122"/>
              </a:rPr>
              <a:t>     </a:t>
            </a:r>
            <a:r>
              <a:rPr lang="en-US" altLang="zh-CN" sz="3200" b="1" dirty="0">
                <a:solidFill>
                  <a:srgbClr val="FF0000"/>
                </a:solidFill>
                <a:latin typeface="Times New Roman" panose="02020603050405020304" pitchFamily="18" charset="0"/>
              </a:rPr>
              <a:t>1.</a:t>
            </a:r>
            <a:r>
              <a:rPr lang="zh-CN" altLang="en-US" sz="3200" b="1" dirty="0">
                <a:solidFill>
                  <a:srgbClr val="FF0000"/>
                </a:solidFill>
                <a:latin typeface="Times New Roman" panose="02020603050405020304" pitchFamily="18" charset="0"/>
                <a:ea typeface="宋体" panose="02010600030101010101" pitchFamily="2" charset="-122"/>
              </a:rPr>
              <a:t>按值传递</a:t>
            </a:r>
            <a:r>
              <a:rPr lang="zh-CN" altLang="en-US" sz="3200" b="1" dirty="0">
                <a:latin typeface="Times New Roman" panose="02020603050405020304" pitchFamily="18" charset="0"/>
                <a:ea typeface="宋体" panose="02010600030101010101" pitchFamily="2" charset="-122"/>
              </a:rPr>
              <a:t>：当实参和形参是基本数据类型的时候，如</a:t>
            </a:r>
            <a:r>
              <a:rPr lang="en-US" altLang="zh-CN" sz="3200" b="1" dirty="0">
                <a:latin typeface="Times New Roman" panose="02020603050405020304" pitchFamily="18" charset="0"/>
              </a:rPr>
              <a:t>byte</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rPr>
              <a:t>char</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rPr>
              <a:t>int</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rPr>
              <a:t>float</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rPr>
              <a:t>double</a:t>
            </a:r>
            <a:r>
              <a:rPr lang="zh-CN" altLang="en-US" sz="3200" b="1" dirty="0">
                <a:latin typeface="Times New Roman" panose="02020603050405020304" pitchFamily="18" charset="0"/>
                <a:ea typeface="宋体" panose="02010600030101010101" pitchFamily="2" charset="-122"/>
              </a:rPr>
              <a:t>等。</a:t>
            </a:r>
            <a:endParaRPr lang="zh-CN" altLang="en-US" sz="3200" b="1" dirty="0">
              <a:latin typeface="Times New Roman" panose="02020603050405020304" pitchFamily="18" charset="0"/>
              <a:ea typeface="宋体" panose="02010600030101010101" pitchFamily="2" charset="-122"/>
            </a:endParaRPr>
          </a:p>
          <a:p>
            <a:pPr indent="0" algn="just">
              <a:spcBef>
                <a:spcPct val="10000"/>
              </a:spcBef>
            </a:pPr>
            <a:r>
              <a:rPr lang="zh-CN" altLang="en-US" sz="3200" b="1" dirty="0">
                <a:latin typeface="Times New Roman" panose="02020603050405020304" pitchFamily="18" charset="0"/>
                <a:ea typeface="宋体" panose="02010600030101010101" pitchFamily="2" charset="-122"/>
              </a:rPr>
              <a:t>     </a:t>
            </a:r>
            <a:r>
              <a:rPr lang="en-US" altLang="zh-CN" sz="3200" b="1" dirty="0">
                <a:solidFill>
                  <a:srgbClr val="FF0000"/>
                </a:solidFill>
                <a:latin typeface="Times New Roman" panose="02020603050405020304" pitchFamily="18" charset="0"/>
              </a:rPr>
              <a:t>2.</a:t>
            </a:r>
            <a:r>
              <a:rPr lang="zh-CN" altLang="en-US" sz="3200" b="1" dirty="0">
                <a:solidFill>
                  <a:srgbClr val="FF0000"/>
                </a:solidFill>
                <a:latin typeface="Times New Roman" panose="02020603050405020304" pitchFamily="18" charset="0"/>
                <a:ea typeface="宋体" panose="02010600030101010101" pitchFamily="2" charset="-122"/>
              </a:rPr>
              <a:t>按引用传递</a:t>
            </a:r>
            <a:r>
              <a:rPr lang="zh-CN" altLang="en-US" sz="3200" b="1" dirty="0">
                <a:latin typeface="Times New Roman" panose="02020603050405020304" pitchFamily="18" charset="0"/>
                <a:ea typeface="宋体" panose="02010600030101010101" pitchFamily="2" charset="-122"/>
              </a:rPr>
              <a:t>：当实参和形参是引用类型的时候，如</a:t>
            </a:r>
            <a:r>
              <a:rPr lang="en-US" altLang="zh-CN" sz="3200" b="1" dirty="0">
                <a:latin typeface="Times New Roman" panose="02020603050405020304" pitchFamily="18" charset="0"/>
              </a:rPr>
              <a:t>String</a:t>
            </a:r>
            <a:r>
              <a:rPr lang="zh-CN" altLang="en-US" sz="3200" b="1" dirty="0">
                <a:latin typeface="Times New Roman" panose="02020603050405020304" pitchFamily="18" charset="0"/>
                <a:ea typeface="宋体" panose="02010600030101010101" pitchFamily="2" charset="-122"/>
              </a:rPr>
              <a:t>、任何一种数组、自定义类、封装类。</a:t>
            </a:r>
            <a:endParaRPr lang="zh-CN" altLang="en-US" sz="3200" b="1" dirty="0">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3730"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3731"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§4.4.1    传值机制</a:t>
            </a:r>
            <a:r>
              <a:rPr lang="zh-CN" altLang="en-US" b="1" dirty="0">
                <a:latin typeface="宋体" panose="02010600030101010101" pitchFamily="2" charset="-122"/>
              </a:rPr>
              <a:t> </a:t>
            </a:r>
            <a:r>
              <a:rPr lang="zh-CN" altLang="en-US" b="1" dirty="0">
                <a:latin typeface="Arial" panose="020B0604020202020204" pitchFamily="34" charset="0"/>
              </a:rPr>
              <a:t> </a:t>
            </a:r>
            <a:endParaRPr lang="zh-CN" altLang="en-US" b="1" dirty="0">
              <a:latin typeface="Arial" panose="020B0604020202020204" pitchFamily="34" charset="0"/>
              <a:ea typeface="Times New Roman" panose="02020603050405020304" pitchFamily="18" charset="0"/>
            </a:endParaRPr>
          </a:p>
        </p:txBody>
      </p:sp>
      <p:sp>
        <p:nvSpPr>
          <p:cNvPr id="73732" name="Text Box 3"/>
          <p:cNvSpPr txBox="1"/>
          <p:nvPr/>
        </p:nvSpPr>
        <p:spPr>
          <a:xfrm>
            <a:off x="149225" y="1012825"/>
            <a:ext cx="8763000" cy="2041525"/>
          </a:xfrm>
          <a:prstGeom prst="rect">
            <a:avLst/>
          </a:prstGeom>
          <a:noFill/>
          <a:ln w="9525">
            <a:noFill/>
          </a:ln>
        </p:spPr>
        <p:txBody>
          <a:bodyPr anchor="t">
            <a:spAutoFit/>
          </a:bodyPr>
          <a:p>
            <a:pPr indent="0" algn="just">
              <a:spcBef>
                <a:spcPct val="10000"/>
              </a:spcBef>
            </a:pPr>
            <a:r>
              <a:rPr lang="zh-CN" altLang="en-US" sz="3200" b="1" dirty="0">
                <a:latin typeface="Times New Roman" panose="02020603050405020304" pitchFamily="18" charset="0"/>
                <a:ea typeface="宋体" panose="02010600030101010101" pitchFamily="2" charset="-122"/>
              </a:rPr>
              <a:t>      方法中形式参数变量的值是调用者指定的实际参数的值的拷贝。例如，如果向方法的</a:t>
            </a:r>
            <a:r>
              <a:rPr lang="en-US" altLang="zh-CN" sz="3200" b="1" dirty="0">
                <a:latin typeface="宋体" panose="02010600030101010101" pitchFamily="2" charset="-122"/>
              </a:rPr>
              <a:t>int</a:t>
            </a:r>
            <a:r>
              <a:rPr lang="zh-CN" altLang="en-US" sz="3200" b="1" dirty="0">
                <a:latin typeface="Times New Roman" panose="02020603050405020304" pitchFamily="18" charset="0"/>
                <a:ea typeface="宋体" panose="02010600030101010101" pitchFamily="2" charset="-122"/>
              </a:rPr>
              <a:t>型参数</a:t>
            </a:r>
            <a:r>
              <a:rPr lang="en-US" altLang="zh-CN" sz="3200" b="1" dirty="0">
                <a:latin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传递一个</a:t>
            </a:r>
            <a:r>
              <a:rPr lang="en-US" altLang="zh-CN" sz="3200" b="1" dirty="0">
                <a:latin typeface="宋体" panose="02010600030101010101" pitchFamily="2" charset="-122"/>
              </a:rPr>
              <a:t>int</a:t>
            </a:r>
            <a:r>
              <a:rPr lang="zh-CN" altLang="en-US" sz="3200" b="1" dirty="0">
                <a:latin typeface="Times New Roman" panose="02020603050405020304" pitchFamily="18" charset="0"/>
                <a:ea typeface="宋体" panose="02010600030101010101" pitchFamily="2" charset="-122"/>
              </a:rPr>
              <a:t>值，那么参数</a:t>
            </a:r>
            <a:r>
              <a:rPr lang="en-US" altLang="zh-CN" sz="3200" b="1" dirty="0">
                <a:latin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得到的值是传递的值的拷贝。</a:t>
            </a:r>
            <a:endParaRPr lang="zh-CN" altLang="en-US" sz="3200" b="1"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4754"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4755"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§4.4.2   基本数据类型参数的传值</a:t>
            </a:r>
            <a:r>
              <a:rPr lang="zh-CN" altLang="en-US" b="1" dirty="0">
                <a:latin typeface="宋体" panose="02010600030101010101" pitchFamily="2" charset="-122"/>
              </a:rPr>
              <a:t> </a:t>
            </a:r>
            <a:endParaRPr lang="zh-CN" altLang="en-US" b="1" dirty="0">
              <a:latin typeface="宋体" panose="02010600030101010101" pitchFamily="2" charset="-122"/>
            </a:endParaRPr>
          </a:p>
        </p:txBody>
      </p:sp>
      <p:sp>
        <p:nvSpPr>
          <p:cNvPr id="74756" name="Text Box 3"/>
          <p:cNvSpPr txBox="1"/>
          <p:nvPr/>
        </p:nvSpPr>
        <p:spPr>
          <a:xfrm>
            <a:off x="228600" y="1143000"/>
            <a:ext cx="8763000" cy="1358900"/>
          </a:xfrm>
          <a:prstGeom prst="rect">
            <a:avLst/>
          </a:prstGeom>
          <a:noFill/>
          <a:ln w="9525">
            <a:noFill/>
          </a:ln>
        </p:spPr>
        <p:txBody>
          <a:bodyPr anchor="t">
            <a:spAutoFit/>
          </a:bodyPr>
          <a:p>
            <a:pPr indent="0" algn="just">
              <a:lnSpc>
                <a:spcPct val="130000"/>
              </a:lnSpc>
              <a:spcBef>
                <a:spcPct val="50000"/>
              </a:spcBef>
            </a:pPr>
            <a:r>
              <a:rPr lang="zh-CN" altLang="en-US" sz="3200" b="1" dirty="0">
                <a:latin typeface="宋体" panose="02010600030101010101" pitchFamily="2" charset="-122"/>
                <a:ea typeface="宋体" panose="02010600030101010101" pitchFamily="2" charset="-122"/>
              </a:rPr>
              <a:t>    对于基本数据类型的参数，向该参数传递的值的级别不可以高于该参数的级别</a:t>
            </a:r>
            <a:r>
              <a:rPr lang="zh-CN" altLang="en-US" sz="3200" b="1"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5778"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5779" name="Rectangle 2"/>
          <p:cNvSpPr>
            <a:spLocks noGrp="1"/>
          </p:cNvSpPr>
          <p:nvPr>
            <p:ph type="subTitle" idx="1"/>
          </p:nvPr>
        </p:nvSpPr>
        <p:spPr>
          <a:xfrm>
            <a:off x="228600" y="381000"/>
            <a:ext cx="1371600" cy="4572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例4-4</a:t>
            </a:r>
            <a:endParaRPr lang="zh-CN" altLang="en-US" b="1" kern="1200" dirty="0">
              <a:solidFill>
                <a:srgbClr val="FF0000"/>
              </a:solidFill>
              <a:latin typeface="宋体" panose="02010600030101010101" pitchFamily="2" charset="-122"/>
              <a:ea typeface="+mn-ea"/>
              <a:cs typeface="+mn-cs"/>
              <a:sym typeface="Arial" panose="020B0604020202020204" pitchFamily="34" charset="0"/>
            </a:endParaRPr>
          </a:p>
        </p:txBody>
      </p:sp>
      <p:sp>
        <p:nvSpPr>
          <p:cNvPr id="75780" name="Rectangle 3"/>
          <p:cNvSpPr/>
          <p:nvPr/>
        </p:nvSpPr>
        <p:spPr>
          <a:xfrm>
            <a:off x="1403350" y="404813"/>
            <a:ext cx="5943600" cy="457200"/>
          </a:xfrm>
          <a:prstGeom prst="rect">
            <a:avLst/>
          </a:prstGeom>
          <a:noFill/>
          <a:ln w="9525">
            <a:noFill/>
          </a:ln>
        </p:spPr>
        <p:txBody>
          <a:bodyPr anchor="t">
            <a:spAutoFit/>
          </a:bodyPr>
          <a:p>
            <a:pPr indent="0">
              <a:spcBef>
                <a:spcPct val="50000"/>
              </a:spcBef>
            </a:pPr>
            <a:r>
              <a:rPr lang="en-US" altLang="zh-CN" b="1" dirty="0">
                <a:solidFill>
                  <a:srgbClr val="FF0000"/>
                </a:solidFill>
                <a:latin typeface="Times New Roman" panose="02020603050405020304" pitchFamily="18" charset="0"/>
                <a:ea typeface="方正书宋简体" charset="-122"/>
                <a:hlinkClick r:id="rId1" action="ppaction://hlinkfile"/>
              </a:rPr>
              <a:t>Circle.java </a:t>
            </a:r>
            <a:r>
              <a:rPr lang="en-US" altLang="zh-CN" b="1" dirty="0">
                <a:solidFill>
                  <a:srgbClr val="FF0000"/>
                </a:solidFill>
                <a:latin typeface="宋体" panose="02010600030101010101" pitchFamily="2" charset="-122"/>
              </a:rPr>
              <a:t>，</a:t>
            </a:r>
            <a:r>
              <a:rPr lang="en-US" altLang="zh-CN" b="1" dirty="0">
                <a:solidFill>
                  <a:srgbClr val="FF0000"/>
                </a:solidFill>
                <a:latin typeface="Times New Roman" panose="02020603050405020304" pitchFamily="18" charset="0"/>
                <a:hlinkClick r:id="rId2" action="ppaction://hlinkfile"/>
              </a:rPr>
              <a:t>Example4_4.java</a:t>
            </a:r>
            <a:r>
              <a:rPr lang="en-US" altLang="zh-CN" b="1" dirty="0">
                <a:solidFill>
                  <a:srgbClr val="FF0000"/>
                </a:solidFill>
                <a:latin typeface="宋体" panose="02010600030101010101" pitchFamily="2" charset="-122"/>
                <a:hlinkClick r:id="rId3"/>
              </a:rPr>
              <a:t> </a:t>
            </a:r>
            <a:endParaRPr lang="zh-CN" altLang="en-US" b="1" dirty="0">
              <a:solidFill>
                <a:srgbClr val="FF0000"/>
              </a:solidFill>
              <a:latin typeface="宋体" panose="02010600030101010101" pitchFamily="2" charset="-122"/>
              <a:ea typeface="宋体" panose="02010600030101010101" pitchFamily="2" charset="-122"/>
            </a:endParaRPr>
          </a:p>
        </p:txBody>
      </p:sp>
      <p:graphicFrame>
        <p:nvGraphicFramePr>
          <p:cNvPr id="75781" name="Object 5"/>
          <p:cNvGraphicFramePr>
            <a:graphicFrameLocks noChangeAspect="1"/>
          </p:cNvGraphicFramePr>
          <p:nvPr/>
        </p:nvGraphicFramePr>
        <p:xfrm>
          <a:off x="2195513" y="3357563"/>
          <a:ext cx="4800600" cy="2819400"/>
        </p:xfrm>
        <a:graphic>
          <a:graphicData uri="http://schemas.openxmlformats.org/presentationml/2006/ole">
            <mc:AlternateContent xmlns:mc="http://schemas.openxmlformats.org/markup-compatibility/2006">
              <mc:Choice xmlns:v="urn:schemas-microsoft-com:vml" Requires="v">
                <p:oleObj spid="_x0000_s3087" name="" r:id="rId4" imgW="2705100" imgH="1562100" progId="Paint.Picture">
                  <p:embed/>
                </p:oleObj>
              </mc:Choice>
              <mc:Fallback>
                <p:oleObj name="" r:id="rId4" imgW="2705100" imgH="1562100" progId="Paint.Picture">
                  <p:embed/>
                  <p:pic>
                    <p:nvPicPr>
                      <p:cNvPr id="0" name="图片 3086"/>
                      <p:cNvPicPr/>
                      <p:nvPr/>
                    </p:nvPicPr>
                    <p:blipFill>
                      <a:blip r:embed="rId5"/>
                      <a:stretch>
                        <a:fillRect/>
                      </a:stretch>
                    </p:blipFill>
                    <p:spPr>
                      <a:xfrm>
                        <a:off x="2195513" y="3357563"/>
                        <a:ext cx="4800600" cy="2819400"/>
                      </a:xfrm>
                      <a:prstGeom prst="rect">
                        <a:avLst/>
                      </a:prstGeom>
                      <a:noFill/>
                      <a:ln w="38100">
                        <a:noFill/>
                        <a:miter/>
                      </a:ln>
                    </p:spPr>
                  </p:pic>
                </p:oleObj>
              </mc:Fallback>
            </mc:AlternateContent>
          </a:graphicData>
        </a:graphic>
      </p:graphicFrame>
      <p:sp>
        <p:nvSpPr>
          <p:cNvPr id="75782" name="矩形 1"/>
          <p:cNvSpPr/>
          <p:nvPr/>
        </p:nvSpPr>
        <p:spPr>
          <a:xfrm>
            <a:off x="539750" y="863600"/>
            <a:ext cx="8604250" cy="2308225"/>
          </a:xfrm>
          <a:prstGeom prst="rect">
            <a:avLst/>
          </a:prstGeom>
          <a:noFill/>
          <a:ln w="9525">
            <a:noFill/>
          </a:ln>
        </p:spPr>
        <p:txBody>
          <a:bodyPr anchor="t">
            <a:spAutoFit/>
          </a:bodyPr>
          <a:p>
            <a:pPr indent="0"/>
            <a:r>
              <a:rPr lang="zh-CN" altLang="zh-CN" dirty="0">
                <a:latin typeface="Times New Roman" panose="02020603050405020304" pitchFamily="18" charset="0"/>
                <a:ea typeface="宋体" panose="02010600030101010101" pitchFamily="2" charset="-122"/>
              </a:rPr>
              <a:t>例</a:t>
            </a:r>
            <a:r>
              <a:rPr lang="en-US" altLang="zh-CN" dirty="0">
                <a:latin typeface="Times New Roman" panose="02020603050405020304" pitchFamily="18" charset="0"/>
              </a:rPr>
              <a:t>4-4</a:t>
            </a:r>
            <a:r>
              <a:rPr lang="zh-CN" altLang="zh-CN" dirty="0">
                <a:latin typeface="Times New Roman" panose="02020603050405020304" pitchFamily="18" charset="0"/>
                <a:ea typeface="宋体" panose="02010600030101010101" pitchFamily="2" charset="-122"/>
              </a:rPr>
              <a:t>中有两个源文件：</a:t>
            </a:r>
            <a:r>
              <a:rPr lang="en-US" altLang="zh-CN" dirty="0">
                <a:latin typeface="Times New Roman" panose="02020603050405020304" pitchFamily="18" charset="0"/>
              </a:rPr>
              <a:t>Circle.java</a:t>
            </a:r>
            <a:r>
              <a:rPr lang="zh-CN" altLang="zh-CN"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rPr>
              <a:t>Example4_4.java</a:t>
            </a:r>
            <a:r>
              <a:rPr lang="zh-CN" altLang="zh-CN" dirty="0">
                <a:latin typeface="Times New Roman" panose="02020603050405020304" pitchFamily="18" charset="0"/>
                <a:ea typeface="宋体" panose="02010600030101010101" pitchFamily="2" charset="-122"/>
              </a:rPr>
              <a:t>，其中</a:t>
            </a:r>
            <a:r>
              <a:rPr lang="en-US" altLang="zh-CN" dirty="0">
                <a:latin typeface="Times New Roman" panose="02020603050405020304" pitchFamily="18" charset="0"/>
              </a:rPr>
              <a:t>Circle.java</a:t>
            </a:r>
            <a:r>
              <a:rPr lang="zh-CN" altLang="zh-CN" dirty="0">
                <a:latin typeface="Times New Roman" panose="02020603050405020304" pitchFamily="18" charset="0"/>
                <a:ea typeface="宋体" panose="02010600030101010101" pitchFamily="2" charset="-122"/>
              </a:rPr>
              <a:t>中的</a:t>
            </a:r>
            <a:r>
              <a:rPr lang="en-US" altLang="zh-CN" dirty="0">
                <a:latin typeface="Times New Roman" panose="02020603050405020304" pitchFamily="18" charset="0"/>
              </a:rPr>
              <a:t>Circle</a:t>
            </a:r>
            <a:r>
              <a:rPr lang="zh-CN" altLang="zh-CN" dirty="0">
                <a:latin typeface="Times New Roman" panose="02020603050405020304" pitchFamily="18" charset="0"/>
                <a:ea typeface="宋体" panose="02010600030101010101" pitchFamily="2" charset="-122"/>
              </a:rPr>
              <a:t>类负责创建对象，</a:t>
            </a:r>
            <a:r>
              <a:rPr lang="en-US" altLang="zh-CN" dirty="0">
                <a:latin typeface="Times New Roman" panose="02020603050405020304" pitchFamily="18" charset="0"/>
              </a:rPr>
              <a:t>Example4_4.java</a:t>
            </a:r>
            <a:r>
              <a:rPr lang="zh-CN" altLang="zh-CN" dirty="0">
                <a:latin typeface="Times New Roman" panose="02020603050405020304" pitchFamily="18" charset="0"/>
                <a:ea typeface="宋体" panose="02010600030101010101" pitchFamily="2" charset="-122"/>
              </a:rPr>
              <a:t>含有主类。在主类的</a:t>
            </a:r>
            <a:r>
              <a:rPr lang="en-US" altLang="zh-CN" dirty="0">
                <a:latin typeface="Times New Roman" panose="02020603050405020304" pitchFamily="18" charset="0"/>
              </a:rPr>
              <a:t>main</a:t>
            </a:r>
            <a:r>
              <a:rPr lang="zh-CN" altLang="zh-CN" dirty="0">
                <a:latin typeface="Times New Roman" panose="02020603050405020304" pitchFamily="18" charset="0"/>
                <a:ea typeface="宋体" panose="02010600030101010101" pitchFamily="2" charset="-122"/>
              </a:rPr>
              <a:t>方法中使用</a:t>
            </a:r>
            <a:r>
              <a:rPr lang="en-US" altLang="zh-CN" dirty="0">
                <a:latin typeface="Times New Roman" panose="02020603050405020304" pitchFamily="18" charset="0"/>
              </a:rPr>
              <a:t>Circle</a:t>
            </a:r>
            <a:r>
              <a:rPr lang="zh-CN" altLang="zh-CN" dirty="0">
                <a:latin typeface="Times New Roman" panose="02020603050405020304" pitchFamily="18" charset="0"/>
                <a:ea typeface="宋体" panose="02010600030101010101" pitchFamily="2" charset="-122"/>
              </a:rPr>
              <a:t>类来创建圆对象，该圆对象可以调用</a:t>
            </a:r>
            <a:r>
              <a:rPr lang="en-US" altLang="zh-CN" dirty="0">
                <a:latin typeface="Times New Roman" panose="02020603050405020304" pitchFamily="18" charset="0"/>
              </a:rPr>
              <a:t>setRadius</a:t>
            </a:r>
            <a:r>
              <a:rPr lang="zh-CN"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rPr>
              <a:t>double r</a:t>
            </a:r>
            <a:r>
              <a:rPr lang="zh-CN" altLang="zh-CN" dirty="0">
                <a:latin typeface="Times New Roman" panose="02020603050405020304" pitchFamily="18" charset="0"/>
                <a:ea typeface="宋体" panose="02010600030101010101" pitchFamily="2" charset="-122"/>
              </a:rPr>
              <a:t>）设置自己的半径，因此，圆对象在调用</a:t>
            </a:r>
            <a:r>
              <a:rPr lang="en-US" altLang="zh-CN" dirty="0">
                <a:latin typeface="Times New Roman" panose="02020603050405020304" pitchFamily="18" charset="0"/>
              </a:rPr>
              <a:t>setRadius</a:t>
            </a:r>
            <a:r>
              <a:rPr lang="zh-CN"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rPr>
              <a:t>double r</a:t>
            </a:r>
            <a:r>
              <a:rPr lang="zh-CN" altLang="zh-CN" dirty="0">
                <a:latin typeface="Times New Roman" panose="02020603050405020304" pitchFamily="18" charset="0"/>
                <a:ea typeface="宋体" panose="02010600030101010101" pitchFamily="2" charset="-122"/>
              </a:rPr>
              <a:t>）方法时，必须向方法的参数</a:t>
            </a:r>
            <a:r>
              <a:rPr lang="en-US" altLang="zh-CN" dirty="0">
                <a:latin typeface="Times New Roman" panose="02020603050405020304" pitchFamily="18" charset="0"/>
              </a:rPr>
              <a:t>r</a:t>
            </a:r>
            <a:r>
              <a:rPr lang="zh-CN" altLang="zh-CN" dirty="0">
                <a:latin typeface="Times New Roman" panose="02020603050405020304" pitchFamily="18" charset="0"/>
                <a:ea typeface="宋体" panose="02010600030101010101" pitchFamily="2" charset="-122"/>
              </a:rPr>
              <a:t>传递值。程序运行效果如图</a:t>
            </a:r>
            <a:r>
              <a:rPr lang="en-US" altLang="zh-CN" dirty="0">
                <a:latin typeface="Times New Roman" panose="02020603050405020304" pitchFamily="18" charset="0"/>
              </a:rPr>
              <a:t>4.10</a:t>
            </a:r>
            <a:r>
              <a:rPr lang="zh-CN" altLang="zh-CN" dirty="0">
                <a:latin typeface="Times New Roman" panose="02020603050405020304" pitchFamily="18" charset="0"/>
                <a:ea typeface="宋体" panose="02010600030101010101" pitchFamily="2" charset="-122"/>
              </a:rPr>
              <a:t>所示。</a:t>
            </a:r>
            <a:endParaRPr lang="zh-CN" altLang="en-US" dirty="0">
              <a:latin typeface="Times New Roman" panose="02020603050405020304" pitchFamily="18" charset="0"/>
              <a:ea typeface="宋体" panose="02010600030101010101" pitchFamily="2" charset="-122"/>
            </a:endParaRPr>
          </a:p>
        </p:txBody>
      </p:sp>
    </p:spTree>
    <p:custDataLst>
      <p:tags r:id="rId6"/>
    </p:custData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6802"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6803" name="Rectangle 2"/>
          <p:cNvSpPr>
            <a:spLocks noGrp="1"/>
          </p:cNvSpPr>
          <p:nvPr>
            <p:ph type="subTitle" idx="1"/>
          </p:nvPr>
        </p:nvSpPr>
        <p:spPr>
          <a:xfrm>
            <a:off x="228600" y="228600"/>
            <a:ext cx="6324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§4.4.3    引用类型参数的传值</a:t>
            </a:r>
            <a:r>
              <a:rPr lang="zh-CN" altLang="en-US" b="1" dirty="0">
                <a:latin typeface="宋体" panose="02010600030101010101" pitchFamily="2" charset="-122"/>
              </a:rPr>
              <a:t> </a:t>
            </a:r>
            <a:endParaRPr lang="zh-CN" altLang="en-US" b="1" dirty="0">
              <a:latin typeface="宋体" panose="02010600030101010101" pitchFamily="2" charset="-122"/>
            </a:endParaRPr>
          </a:p>
        </p:txBody>
      </p:sp>
      <p:sp>
        <p:nvSpPr>
          <p:cNvPr id="76804" name="Text Box 3"/>
          <p:cNvSpPr txBox="1"/>
          <p:nvPr/>
        </p:nvSpPr>
        <p:spPr>
          <a:xfrm>
            <a:off x="381000" y="1219200"/>
            <a:ext cx="8763000" cy="1066800"/>
          </a:xfrm>
          <a:prstGeom prst="rect">
            <a:avLst/>
          </a:prstGeom>
          <a:noFill/>
          <a:ln w="9525">
            <a:noFill/>
          </a:ln>
        </p:spPr>
        <p:txBody>
          <a:bodyPr anchor="t">
            <a:spAutoFit/>
          </a:bodyPr>
          <a:p>
            <a:pPr indent="0" algn="just">
              <a:spcBef>
                <a:spcPct val="10000"/>
              </a:spcBef>
            </a:pPr>
            <a:r>
              <a:rPr lang="zh-CN" altLang="en-US" sz="3200" b="1" dirty="0">
                <a:latin typeface="宋体" panose="02010600030101010101" pitchFamily="2" charset="-122"/>
                <a:ea typeface="宋体" panose="02010600030101010101" pitchFamily="2" charset="-122"/>
              </a:rPr>
              <a:t>   当参数是引用类型时，</a:t>
            </a:r>
            <a:r>
              <a:rPr lang="zh-CN" altLang="en-US" sz="3200" b="1" dirty="0">
                <a:solidFill>
                  <a:srgbClr val="FF0000"/>
                </a:solidFill>
                <a:latin typeface="Times New Roman" panose="02020603050405020304" pitchFamily="18" charset="0"/>
                <a:ea typeface="宋体" panose="02010600030101010101" pitchFamily="2" charset="-122"/>
              </a:rPr>
              <a:t>“</a:t>
            </a:r>
            <a:r>
              <a:rPr lang="zh-CN" altLang="en-US" sz="3200" b="1" dirty="0">
                <a:solidFill>
                  <a:srgbClr val="FF0000"/>
                </a:solidFill>
                <a:latin typeface="宋体" panose="02010600030101010101" pitchFamily="2" charset="-122"/>
                <a:ea typeface="宋体" panose="02010600030101010101" pitchFamily="2" charset="-122"/>
              </a:rPr>
              <a:t>传值</a:t>
            </a:r>
            <a:r>
              <a:rPr lang="zh-CN" altLang="en-US" sz="3200" b="1" dirty="0">
                <a:solidFill>
                  <a:srgbClr val="FF0000"/>
                </a:solidFill>
                <a:latin typeface="Times New Roman" panose="02020603050405020304" pitchFamily="18" charset="0"/>
                <a:ea typeface="宋体" panose="02010600030101010101" pitchFamily="2" charset="-122"/>
              </a:rPr>
              <a:t>”</a:t>
            </a:r>
            <a:r>
              <a:rPr lang="zh-CN" altLang="en-US" sz="3200" b="1" dirty="0">
                <a:solidFill>
                  <a:srgbClr val="FF0000"/>
                </a:solidFill>
                <a:latin typeface="宋体" panose="02010600030101010101" pitchFamily="2" charset="-122"/>
                <a:ea typeface="宋体" panose="02010600030101010101" pitchFamily="2" charset="-122"/>
              </a:rPr>
              <a:t>传递的是变量中存放的</a:t>
            </a:r>
            <a:r>
              <a:rPr lang="zh-CN" altLang="en-US" sz="3200" b="1" dirty="0">
                <a:solidFill>
                  <a:srgbClr val="FF0000"/>
                </a:solidFill>
                <a:latin typeface="Times New Roman" panose="02020603050405020304" pitchFamily="18" charset="0"/>
                <a:ea typeface="宋体" panose="02010600030101010101" pitchFamily="2" charset="-122"/>
              </a:rPr>
              <a:t>“</a:t>
            </a:r>
            <a:r>
              <a:rPr lang="zh-CN" altLang="en-US" sz="3200" b="1" dirty="0">
                <a:solidFill>
                  <a:srgbClr val="FF0000"/>
                </a:solidFill>
                <a:latin typeface="宋体" panose="02010600030101010101" pitchFamily="2" charset="-122"/>
                <a:ea typeface="宋体" panose="02010600030101010101" pitchFamily="2" charset="-122"/>
              </a:rPr>
              <a:t>引用</a:t>
            </a:r>
            <a:r>
              <a:rPr lang="zh-CN" altLang="en-US" sz="3200" b="1" dirty="0">
                <a:solidFill>
                  <a:srgbClr val="FF0000"/>
                </a:solidFill>
                <a:latin typeface="Times New Roman" panose="02020603050405020304" pitchFamily="18" charset="0"/>
                <a:ea typeface="宋体" panose="02010600030101010101" pitchFamily="2" charset="-122"/>
              </a:rPr>
              <a:t>”</a:t>
            </a:r>
            <a:r>
              <a:rPr lang="zh-CN" altLang="en-US" sz="3200" b="1" dirty="0">
                <a:solidFill>
                  <a:srgbClr val="FF0000"/>
                </a:solidFill>
                <a:latin typeface="宋体" panose="02010600030101010101" pitchFamily="2" charset="-122"/>
                <a:ea typeface="宋体" panose="02010600030101010101" pitchFamily="2" charset="-122"/>
              </a:rPr>
              <a:t>，而不是变量所引用的实体</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p:txBody>
      </p:sp>
      <p:graphicFrame>
        <p:nvGraphicFramePr>
          <p:cNvPr id="76805" name="Object 5"/>
          <p:cNvGraphicFramePr>
            <a:graphicFrameLocks noChangeAspect="1"/>
          </p:cNvGraphicFramePr>
          <p:nvPr/>
        </p:nvGraphicFramePr>
        <p:xfrm>
          <a:off x="1219200" y="3429000"/>
          <a:ext cx="6477000" cy="2514600"/>
        </p:xfrm>
        <a:graphic>
          <a:graphicData uri="http://schemas.openxmlformats.org/presentationml/2006/ole">
            <mc:AlternateContent xmlns:mc="http://schemas.openxmlformats.org/markup-compatibility/2006">
              <mc:Choice xmlns:v="urn:schemas-microsoft-com:vml" Requires="v">
                <p:oleObj spid="_x0000_s3086" name="" r:id="rId1" imgW="3952875" imgH="1543050" progId="Paint.Picture">
                  <p:embed/>
                </p:oleObj>
              </mc:Choice>
              <mc:Fallback>
                <p:oleObj name="" r:id="rId1" imgW="3952875" imgH="1543050" progId="Paint.Picture">
                  <p:embed/>
                  <p:pic>
                    <p:nvPicPr>
                      <p:cNvPr id="0" name="图片 3085"/>
                      <p:cNvPicPr/>
                      <p:nvPr/>
                    </p:nvPicPr>
                    <p:blipFill>
                      <a:blip r:embed="rId2"/>
                      <a:stretch>
                        <a:fillRect/>
                      </a:stretch>
                    </p:blipFill>
                    <p:spPr>
                      <a:xfrm>
                        <a:off x="1219200" y="3429000"/>
                        <a:ext cx="6477000" cy="2514600"/>
                      </a:xfrm>
                      <a:prstGeom prst="rect">
                        <a:avLst/>
                      </a:prstGeom>
                      <a:noFill/>
                      <a:ln w="38100">
                        <a:noFill/>
                        <a:miter/>
                      </a:ln>
                    </p:spPr>
                  </p:pic>
                </p:oleObj>
              </mc:Fallback>
            </mc:AlternateContent>
          </a:graphicData>
        </a:graphic>
      </p:graphicFrame>
    </p:spTree>
    <p:custDataLst>
      <p:tags r:id="rId3"/>
    </p:custData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7826"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7827" name="Rectangle 2"/>
          <p:cNvSpPr>
            <a:spLocks noGrp="1"/>
          </p:cNvSpPr>
          <p:nvPr>
            <p:ph type="subTitle" idx="1"/>
          </p:nvPr>
        </p:nvSpPr>
        <p:spPr>
          <a:xfrm>
            <a:off x="228600" y="381000"/>
            <a:ext cx="1371600" cy="4572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例4-5</a:t>
            </a:r>
            <a:endParaRPr lang="zh-CN" altLang="en-US" b="1" kern="1200" dirty="0">
              <a:solidFill>
                <a:srgbClr val="FF0000"/>
              </a:solidFill>
              <a:latin typeface="宋体" panose="02010600030101010101" pitchFamily="2" charset="-122"/>
              <a:ea typeface="+mn-ea"/>
              <a:cs typeface="+mn-cs"/>
              <a:sym typeface="Arial" panose="020B0604020202020204" pitchFamily="34" charset="0"/>
            </a:endParaRPr>
          </a:p>
        </p:txBody>
      </p:sp>
      <p:sp>
        <p:nvSpPr>
          <p:cNvPr id="77828" name="Rectangle 3"/>
          <p:cNvSpPr/>
          <p:nvPr/>
        </p:nvSpPr>
        <p:spPr>
          <a:xfrm>
            <a:off x="1619250" y="333375"/>
            <a:ext cx="5943600" cy="457200"/>
          </a:xfrm>
          <a:prstGeom prst="rect">
            <a:avLst/>
          </a:prstGeom>
          <a:noFill/>
          <a:ln w="9525">
            <a:noFill/>
          </a:ln>
        </p:spPr>
        <p:txBody>
          <a:bodyPr anchor="t">
            <a:spAutoFit/>
          </a:bodyPr>
          <a:p>
            <a:pPr indent="0">
              <a:spcBef>
                <a:spcPct val="50000"/>
              </a:spcBef>
            </a:pPr>
            <a:r>
              <a:rPr lang="en-US" altLang="zh-CN" b="1" dirty="0">
                <a:solidFill>
                  <a:srgbClr val="FF0000"/>
                </a:solidFill>
                <a:latin typeface="Times New Roman" panose="02020603050405020304" pitchFamily="18" charset="0"/>
                <a:ea typeface="方正书宋简体" charset="-122"/>
                <a:hlinkClick r:id="rId1" action="ppaction://hlinkfile"/>
              </a:rPr>
              <a:t>TV.java</a:t>
            </a:r>
            <a:r>
              <a:rPr lang="en-US" altLang="zh-CN" b="1" dirty="0">
                <a:solidFill>
                  <a:srgbClr val="FF0000"/>
                </a:solidFill>
                <a:latin typeface="Times New Roman" panose="02020603050405020304" pitchFamily="18" charset="0"/>
                <a:ea typeface="方正书宋简体" charset="-122"/>
                <a:hlinkClick r:id="rId2"/>
              </a:rPr>
              <a:t> </a:t>
            </a:r>
            <a:r>
              <a:rPr lang="en-US" altLang="zh-CN" b="1" dirty="0">
                <a:solidFill>
                  <a:srgbClr val="FF0000"/>
                </a:solidFill>
                <a:latin typeface="宋体" panose="02010600030101010101" pitchFamily="2" charset="-122"/>
              </a:rPr>
              <a:t>，</a:t>
            </a:r>
            <a:r>
              <a:rPr lang="en-US" altLang="zh-CN" b="1" dirty="0">
                <a:solidFill>
                  <a:srgbClr val="FF0000"/>
                </a:solidFill>
                <a:latin typeface="Times New Roman" panose="02020603050405020304" pitchFamily="18" charset="0"/>
                <a:ea typeface="方正书宋简体" charset="-122"/>
                <a:hlinkClick r:id="rId3" action="ppaction://hlinkfile"/>
              </a:rPr>
              <a:t>Chineses.java</a:t>
            </a:r>
            <a:r>
              <a:rPr lang="en-US" altLang="zh-CN" b="1" dirty="0">
                <a:solidFill>
                  <a:srgbClr val="FF0000"/>
                </a:solidFill>
                <a:latin typeface="Times New Roman" panose="02020603050405020304" pitchFamily="18" charset="0"/>
                <a:hlinkClick r:id="rId4"/>
              </a:rPr>
              <a:t> </a:t>
            </a:r>
            <a:r>
              <a:rPr lang="en-US" altLang="zh-CN" b="1" dirty="0">
                <a:solidFill>
                  <a:srgbClr val="FF0000"/>
                </a:solidFill>
                <a:latin typeface="Times New Roman" panose="02020603050405020304" pitchFamily="18" charset="0"/>
              </a:rPr>
              <a:t>, </a:t>
            </a:r>
            <a:r>
              <a:rPr lang="en-US" altLang="zh-CN" b="1" dirty="0">
                <a:solidFill>
                  <a:srgbClr val="FF0000"/>
                </a:solidFill>
                <a:latin typeface="Times New Roman" panose="02020603050405020304" pitchFamily="18" charset="0"/>
                <a:ea typeface="方正书宋简体" charset="-122"/>
                <a:hlinkClick r:id="rId5" action="ppaction://hlinkfile"/>
              </a:rPr>
              <a:t>Example4_5.java</a:t>
            </a:r>
            <a:r>
              <a:rPr lang="en-US" altLang="zh-CN" b="1" dirty="0">
                <a:solidFill>
                  <a:srgbClr val="FF0000"/>
                </a:solidFill>
                <a:latin typeface="Times New Roman" panose="02020603050405020304" pitchFamily="18" charset="0"/>
                <a:hlinkClick r:id="rId6"/>
              </a:rPr>
              <a:t> </a:t>
            </a:r>
            <a:endParaRPr lang="zh-CN" altLang="en-US" b="1" dirty="0">
              <a:solidFill>
                <a:srgbClr val="FF0000"/>
              </a:solidFill>
              <a:latin typeface="Times New Roman" panose="02020603050405020304" pitchFamily="18" charset="0"/>
              <a:ea typeface="Times New Roman" panose="02020603050405020304" pitchFamily="18" charset="0"/>
            </a:endParaRPr>
          </a:p>
        </p:txBody>
      </p:sp>
      <p:graphicFrame>
        <p:nvGraphicFramePr>
          <p:cNvPr id="77829" name="Object 5"/>
          <p:cNvGraphicFramePr>
            <a:graphicFrameLocks noChangeAspect="1"/>
          </p:cNvGraphicFramePr>
          <p:nvPr/>
        </p:nvGraphicFramePr>
        <p:xfrm>
          <a:off x="5435600" y="1196975"/>
          <a:ext cx="3508375" cy="4608513"/>
        </p:xfrm>
        <a:graphic>
          <a:graphicData uri="http://schemas.openxmlformats.org/presentationml/2006/ole">
            <mc:AlternateContent xmlns:mc="http://schemas.openxmlformats.org/markup-compatibility/2006">
              <mc:Choice xmlns:v="urn:schemas-microsoft-com:vml" Requires="v">
                <p:oleObj spid="_x0000_s3085" name="" r:id="rId7" imgW="3324225" imgH="2333625" progId="Paint.Picture">
                  <p:embed/>
                </p:oleObj>
              </mc:Choice>
              <mc:Fallback>
                <p:oleObj name="" r:id="rId7" imgW="3324225" imgH="2333625" progId="Paint.Picture">
                  <p:embed/>
                  <p:pic>
                    <p:nvPicPr>
                      <p:cNvPr id="0" name="图片 3084"/>
                      <p:cNvPicPr/>
                      <p:nvPr/>
                    </p:nvPicPr>
                    <p:blipFill>
                      <a:blip r:embed="rId8"/>
                      <a:stretch>
                        <a:fillRect/>
                      </a:stretch>
                    </p:blipFill>
                    <p:spPr>
                      <a:xfrm>
                        <a:off x="5435600" y="1196975"/>
                        <a:ext cx="3508375" cy="4608513"/>
                      </a:xfrm>
                      <a:prstGeom prst="rect">
                        <a:avLst/>
                      </a:prstGeom>
                      <a:noFill/>
                      <a:ln w="38100">
                        <a:noFill/>
                        <a:miter/>
                      </a:ln>
                    </p:spPr>
                  </p:pic>
                </p:oleObj>
              </mc:Fallback>
            </mc:AlternateContent>
          </a:graphicData>
        </a:graphic>
      </p:graphicFrame>
      <p:sp>
        <p:nvSpPr>
          <p:cNvPr id="77830" name="矩形 1"/>
          <p:cNvSpPr/>
          <p:nvPr/>
        </p:nvSpPr>
        <p:spPr>
          <a:xfrm>
            <a:off x="433388" y="1125538"/>
            <a:ext cx="4572000" cy="4400550"/>
          </a:xfrm>
          <a:prstGeom prst="rect">
            <a:avLst/>
          </a:prstGeom>
          <a:noFill/>
          <a:ln w="9525">
            <a:noFill/>
          </a:ln>
        </p:spPr>
        <p:txBody>
          <a:bodyPr anchor="t">
            <a:spAutoFit/>
          </a:bodyPr>
          <a:p>
            <a:pPr indent="0"/>
            <a:r>
              <a:rPr lang="en-US" altLang="zh-CN" sz="2000" b="1" dirty="0">
                <a:latin typeface="Times New Roman" panose="02020603050405020304" pitchFamily="18" charset="0"/>
              </a:rPr>
              <a:t>TV.java</a:t>
            </a:r>
            <a:r>
              <a:rPr lang="zh-CN" altLang="zh-CN" sz="2000" b="1" dirty="0">
                <a:latin typeface="Times New Roman" panose="02020603050405020304" pitchFamily="18" charset="0"/>
                <a:ea typeface="宋体" panose="02010600030101010101" pitchFamily="2" charset="-122"/>
              </a:rPr>
              <a:t>中的</a:t>
            </a:r>
            <a:r>
              <a:rPr lang="en-US" altLang="zh-CN" sz="2000" b="1" dirty="0">
                <a:latin typeface="Times New Roman" panose="02020603050405020304" pitchFamily="18" charset="0"/>
              </a:rPr>
              <a:t>TV</a:t>
            </a:r>
            <a:r>
              <a:rPr lang="zh-CN" altLang="zh-CN" sz="2000" b="1" dirty="0">
                <a:latin typeface="Times New Roman" panose="02020603050405020304" pitchFamily="18" charset="0"/>
                <a:ea typeface="宋体" panose="02010600030101010101" pitchFamily="2" charset="-122"/>
              </a:rPr>
              <a:t>类负责创建“电视”对象，</a:t>
            </a:r>
            <a:r>
              <a:rPr lang="en-US" altLang="zh-CN" sz="2000" b="1" dirty="0">
                <a:latin typeface="Times New Roman" panose="02020603050405020304" pitchFamily="18" charset="0"/>
              </a:rPr>
              <a:t>Chinese.java</a:t>
            </a:r>
            <a:r>
              <a:rPr lang="zh-CN" altLang="zh-CN" sz="2000" b="1" dirty="0">
                <a:latin typeface="Times New Roman" panose="02020603050405020304" pitchFamily="18" charset="0"/>
                <a:ea typeface="宋体" panose="02010600030101010101" pitchFamily="2" charset="-122"/>
              </a:rPr>
              <a:t>中的</a:t>
            </a:r>
            <a:r>
              <a:rPr lang="en-US" altLang="zh-CN" sz="2000" b="1" dirty="0">
                <a:latin typeface="Times New Roman" panose="02020603050405020304" pitchFamily="18" charset="0"/>
              </a:rPr>
              <a:t>Chinese</a:t>
            </a:r>
            <a:r>
              <a:rPr lang="zh-CN" altLang="zh-CN" sz="2000" b="1" dirty="0">
                <a:latin typeface="Times New Roman" panose="02020603050405020304" pitchFamily="18" charset="0"/>
                <a:ea typeface="宋体" panose="02010600030101010101" pitchFamily="2" charset="-122"/>
              </a:rPr>
              <a:t>类负责创建“人物”对象。</a:t>
            </a:r>
            <a:endParaRPr lang="en-US" altLang="zh-CN" sz="2000" b="1" dirty="0">
              <a:latin typeface="Times New Roman" panose="02020603050405020304" pitchFamily="18" charset="0"/>
            </a:endParaRPr>
          </a:p>
          <a:p>
            <a:pPr indent="0"/>
            <a:r>
              <a:rPr lang="zh-CN" altLang="zh-CN" sz="2000" b="1" dirty="0">
                <a:latin typeface="Times New Roman" panose="02020603050405020304" pitchFamily="18" charset="0"/>
                <a:ea typeface="宋体" panose="02010600030101010101" pitchFamily="2" charset="-122"/>
              </a:rPr>
              <a:t>在主类的</a:t>
            </a:r>
            <a:r>
              <a:rPr lang="en-US" altLang="zh-CN" sz="2000" b="1" dirty="0">
                <a:latin typeface="Times New Roman" panose="02020603050405020304" pitchFamily="18" charset="0"/>
              </a:rPr>
              <a:t>main</a:t>
            </a:r>
            <a:r>
              <a:rPr lang="zh-CN" altLang="zh-CN" sz="2000" b="1" dirty="0">
                <a:latin typeface="Times New Roman" panose="02020603050405020304" pitchFamily="18" charset="0"/>
                <a:ea typeface="宋体" panose="02010600030101010101" pitchFamily="2" charset="-122"/>
              </a:rPr>
              <a:t>方法中首先使用</a:t>
            </a:r>
            <a:r>
              <a:rPr lang="en-US" altLang="zh-CN" sz="2000" b="1" dirty="0">
                <a:latin typeface="Times New Roman" panose="02020603050405020304" pitchFamily="18" charset="0"/>
              </a:rPr>
              <a:t>TV</a:t>
            </a:r>
            <a:r>
              <a:rPr lang="zh-CN" altLang="zh-CN" sz="2000" b="1" dirty="0">
                <a:latin typeface="Times New Roman" panose="02020603050405020304" pitchFamily="18" charset="0"/>
                <a:ea typeface="宋体" panose="02010600030101010101" pitchFamily="2" charset="-122"/>
              </a:rPr>
              <a:t>类创建一个对象：</a:t>
            </a:r>
            <a:r>
              <a:rPr lang="en-US" altLang="zh-CN" sz="2000" b="1" dirty="0">
                <a:latin typeface="Times New Roman" panose="02020603050405020304" pitchFamily="18" charset="0"/>
              </a:rPr>
              <a:t>haierTV</a:t>
            </a:r>
            <a:r>
              <a:rPr lang="zh-CN" altLang="zh-CN" sz="2000" b="1" dirty="0">
                <a:latin typeface="Times New Roman" panose="02020603050405020304" pitchFamily="18" charset="0"/>
                <a:ea typeface="宋体" panose="02010600030101010101" pitchFamily="2" charset="-122"/>
              </a:rPr>
              <a:t>，然后使用</a:t>
            </a:r>
            <a:r>
              <a:rPr lang="en-US" altLang="zh-CN" sz="2000" b="1" dirty="0">
                <a:latin typeface="Times New Roman" panose="02020603050405020304" pitchFamily="18" charset="0"/>
              </a:rPr>
              <a:t>Chinese</a:t>
            </a:r>
            <a:r>
              <a:rPr lang="zh-CN" altLang="zh-CN" sz="2000" b="1" dirty="0">
                <a:latin typeface="Times New Roman" panose="02020603050405020304" pitchFamily="18" charset="0"/>
                <a:ea typeface="宋体" panose="02010600030101010101" pitchFamily="2" charset="-122"/>
              </a:rPr>
              <a:t>类再创建一个对象：</a:t>
            </a:r>
            <a:r>
              <a:rPr lang="en-US" altLang="zh-CN" sz="2000" b="1" dirty="0">
                <a:latin typeface="Times New Roman" panose="02020603050405020304" pitchFamily="18" charset="0"/>
              </a:rPr>
              <a:t>zhangsan</a:t>
            </a:r>
            <a:r>
              <a:rPr lang="zh-CN" altLang="zh-CN" sz="2000" b="1" dirty="0">
                <a:latin typeface="Times New Roman" panose="02020603050405020304" pitchFamily="18" charset="0"/>
                <a:ea typeface="宋体" panose="02010600030101010101" pitchFamily="2" charset="-122"/>
              </a:rPr>
              <a:t>，并将先前</a:t>
            </a:r>
            <a:r>
              <a:rPr lang="en-US" altLang="zh-CN" sz="2000" b="1" dirty="0">
                <a:latin typeface="Times New Roman" panose="02020603050405020304" pitchFamily="18" charset="0"/>
              </a:rPr>
              <a:t>TV</a:t>
            </a:r>
            <a:r>
              <a:rPr lang="zh-CN" altLang="zh-CN" sz="2000" b="1" dirty="0">
                <a:latin typeface="Times New Roman" panose="02020603050405020304" pitchFamily="18" charset="0"/>
                <a:ea typeface="宋体" panose="02010600030101010101" pitchFamily="2" charset="-122"/>
              </a:rPr>
              <a:t>类的实例：</a:t>
            </a:r>
            <a:r>
              <a:rPr lang="en-US" altLang="zh-CN" sz="2000" b="1" dirty="0">
                <a:latin typeface="Times New Roman" panose="02020603050405020304" pitchFamily="18" charset="0"/>
              </a:rPr>
              <a:t>haierTV</a:t>
            </a:r>
            <a:r>
              <a:rPr lang="zh-CN" altLang="zh-CN" sz="2000" b="1" dirty="0">
                <a:latin typeface="Times New Roman" panose="02020603050405020304" pitchFamily="18" charset="0"/>
                <a:ea typeface="宋体" panose="02010600030101010101" pitchFamily="2" charset="-122"/>
              </a:rPr>
              <a:t>的引用传递给</a:t>
            </a:r>
            <a:r>
              <a:rPr lang="en-US" altLang="zh-CN" sz="2000" b="1" dirty="0">
                <a:latin typeface="Times New Roman" panose="02020603050405020304" pitchFamily="18" charset="0"/>
              </a:rPr>
              <a:t>zhangsan</a:t>
            </a:r>
            <a:r>
              <a:rPr lang="zh-CN" altLang="zh-CN" sz="2000" b="1" dirty="0">
                <a:latin typeface="Times New Roman" panose="02020603050405020304" pitchFamily="18" charset="0"/>
                <a:ea typeface="宋体" panose="02010600030101010101" pitchFamily="2" charset="-122"/>
              </a:rPr>
              <a:t>对象的成员变量</a:t>
            </a:r>
            <a:r>
              <a:rPr lang="en-US" altLang="zh-CN" sz="2000" b="1" dirty="0">
                <a:latin typeface="Times New Roman" panose="02020603050405020304" pitchFamily="18" charset="0"/>
              </a:rPr>
              <a:t>homeTV</a:t>
            </a:r>
            <a:r>
              <a:rPr lang="zh-CN" altLang="zh-CN" sz="2000" b="1" dirty="0">
                <a:latin typeface="Times New Roman" panose="02020603050405020304" pitchFamily="18" charset="0"/>
                <a:ea typeface="宋体" panose="02010600030101010101" pitchFamily="2" charset="-122"/>
              </a:rPr>
              <a:t>。由于</a:t>
            </a:r>
            <a:r>
              <a:rPr lang="en-US" altLang="zh-CN" sz="2000" b="1" dirty="0">
                <a:latin typeface="Times New Roman" panose="02020603050405020304" pitchFamily="18" charset="0"/>
              </a:rPr>
              <a:t>haierTV</a:t>
            </a:r>
            <a:r>
              <a:rPr lang="zh-CN" altLang="zh-CN" sz="2000" b="1" dirty="0">
                <a:latin typeface="Times New Roman" panose="02020603050405020304" pitchFamily="18" charset="0"/>
                <a:ea typeface="宋体" panose="02010600030101010101" pitchFamily="2" charset="-122"/>
              </a:rPr>
              <a:t>和</a:t>
            </a:r>
            <a:r>
              <a:rPr lang="en-US" altLang="zh-CN" sz="2000" b="1" dirty="0">
                <a:latin typeface="Times New Roman" panose="02020603050405020304" pitchFamily="18" charset="0"/>
              </a:rPr>
              <a:t>zhangsan</a:t>
            </a:r>
            <a:r>
              <a:rPr lang="zh-CN" altLang="zh-CN" sz="2000" b="1" dirty="0">
                <a:latin typeface="Times New Roman" panose="02020603050405020304" pitchFamily="18" charset="0"/>
                <a:ea typeface="宋体" panose="02010600030101010101" pitchFamily="2" charset="-122"/>
              </a:rPr>
              <a:t>对象的成员变量</a:t>
            </a:r>
            <a:r>
              <a:rPr lang="en-US" altLang="zh-CN" sz="2000" b="1" dirty="0">
                <a:latin typeface="Times New Roman" panose="02020603050405020304" pitchFamily="18" charset="0"/>
              </a:rPr>
              <a:t>homeTV</a:t>
            </a:r>
            <a:r>
              <a:rPr lang="zh-CN" altLang="zh-CN" sz="2000" b="1" dirty="0">
                <a:latin typeface="Times New Roman" panose="02020603050405020304" pitchFamily="18" charset="0"/>
                <a:ea typeface="宋体" panose="02010600030101010101" pitchFamily="2" charset="-122"/>
              </a:rPr>
              <a:t>具有相同的引用，因此其中一个</a:t>
            </a:r>
            <a:r>
              <a:rPr lang="en-US" altLang="zh-CN" sz="2000" b="1" dirty="0">
                <a:latin typeface="Times New Roman" panose="02020603050405020304" pitchFamily="18" charset="0"/>
              </a:rPr>
              <a:t>TV</a:t>
            </a:r>
            <a:r>
              <a:rPr lang="zh-CN" altLang="zh-CN" sz="2000" b="1" dirty="0">
                <a:latin typeface="Times New Roman" panose="02020603050405020304" pitchFamily="18" charset="0"/>
                <a:ea typeface="宋体" panose="02010600030101010101" pitchFamily="2" charset="-122"/>
              </a:rPr>
              <a:t>对象改变了所引用的实体，如更改了频道，那么另一个自然也就更改了频道，程序运行效果如图</a:t>
            </a:r>
            <a:r>
              <a:rPr lang="en-US" altLang="zh-CN" sz="2000" b="1" dirty="0">
                <a:latin typeface="Times New Roman" panose="02020603050405020304" pitchFamily="18" charset="0"/>
              </a:rPr>
              <a:t>4.12</a:t>
            </a:r>
            <a:r>
              <a:rPr lang="zh-CN" altLang="zh-CN" sz="2000" b="1" dirty="0">
                <a:latin typeface="Times New Roman" panose="02020603050405020304" pitchFamily="18" charset="0"/>
                <a:ea typeface="宋体" panose="02010600030101010101" pitchFamily="2" charset="-122"/>
              </a:rPr>
              <a:t>所示。</a:t>
            </a:r>
            <a:endParaRPr lang="zh-CN" altLang="en-US" sz="2000" b="1" dirty="0">
              <a:latin typeface="Times New Roman" panose="02020603050405020304" pitchFamily="18" charset="0"/>
              <a:ea typeface="宋体" panose="02010600030101010101" pitchFamily="2" charset="-122"/>
            </a:endParaRPr>
          </a:p>
        </p:txBody>
      </p:sp>
    </p:spTree>
    <p:custDataLst>
      <p:tags r:id="rId9"/>
    </p:custData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8850"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8851" name="Rectangle 2"/>
          <p:cNvSpPr>
            <a:spLocks noGrp="1"/>
          </p:cNvSpPr>
          <p:nvPr>
            <p:ph type="subTitle" idx="1"/>
          </p:nvPr>
        </p:nvSpPr>
        <p:spPr>
          <a:xfrm>
            <a:off x="84138" y="84138"/>
            <a:ext cx="6324600" cy="457200"/>
          </a:xfrm>
        </p:spPr>
        <p:txBody>
          <a:bodyPr wrap="square" lIns="91440" tIns="45720" rIns="91440" bIns="45720" anchor="t"/>
          <a:p>
            <a:pPr lvl="1" indent="-457200" eaLnBrk="1" hangingPunct="1">
              <a:buNone/>
            </a:pPr>
            <a:r>
              <a:rPr lang="zh-CN" altLang="en-US" b="1" dirty="0">
                <a:solidFill>
                  <a:schemeClr val="tx1"/>
                </a:solidFill>
                <a:latin typeface="Arial" panose="020B0604020202020204" pitchFamily="34" charset="0"/>
              </a:rPr>
              <a:t>§4.4.4   </a:t>
            </a:r>
            <a:r>
              <a:rPr lang="zh-CN" altLang="en-US" b="1" dirty="0">
                <a:solidFill>
                  <a:schemeClr val="tx1"/>
                </a:solidFill>
                <a:latin typeface="Arial" panose="020B0604020202020204" pitchFamily="34" charset="0"/>
                <a:ea typeface="方正书宋简体" charset="-122"/>
              </a:rPr>
              <a:t>可变参数</a:t>
            </a:r>
            <a:r>
              <a:rPr lang="zh-CN" altLang="en-US" b="1" dirty="0">
                <a:solidFill>
                  <a:schemeClr val="tx1"/>
                </a:solidFill>
                <a:latin typeface="Arial" panose="020B0604020202020204" pitchFamily="34" charset="0"/>
              </a:rPr>
              <a:t> </a:t>
            </a:r>
            <a:endParaRPr lang="zh-CN" altLang="en-US" b="1" dirty="0">
              <a:solidFill>
                <a:schemeClr val="tx1"/>
              </a:solidFill>
              <a:latin typeface="Arial" panose="020B0604020202020204" pitchFamily="34" charset="0"/>
            </a:endParaRPr>
          </a:p>
        </p:txBody>
      </p:sp>
      <p:sp>
        <p:nvSpPr>
          <p:cNvPr id="78852" name="Text Box 3"/>
          <p:cNvSpPr txBox="1"/>
          <p:nvPr/>
        </p:nvSpPr>
        <p:spPr>
          <a:xfrm>
            <a:off x="190500" y="541338"/>
            <a:ext cx="8763000" cy="4664075"/>
          </a:xfrm>
          <a:prstGeom prst="rect">
            <a:avLst/>
          </a:prstGeom>
          <a:noFill/>
          <a:ln w="9525">
            <a:noFill/>
          </a:ln>
        </p:spPr>
        <p:txBody>
          <a:bodyPr anchor="t">
            <a:spAutoFit/>
          </a:bodyPr>
          <a:p>
            <a:pPr indent="0" algn="just">
              <a:lnSpc>
                <a:spcPct val="150000"/>
              </a:lnSpc>
            </a:pPr>
            <a:r>
              <a:rPr lang="zh-CN" altLang="en-US" sz="3200" b="1" dirty="0">
                <a:latin typeface="Times New Roman" panose="02020603050405020304" pitchFamily="18" charset="0"/>
                <a:ea typeface="方正书宋简体" charset="-122"/>
              </a:rPr>
              <a:t>  </a:t>
            </a:r>
            <a:r>
              <a:rPr lang="zh-CN" altLang="en-US" sz="2000" b="1" dirty="0">
                <a:latin typeface="Times New Roman" panose="02020603050405020304" pitchFamily="18" charset="0"/>
                <a:ea typeface="方正书宋简体" charset="-122"/>
              </a:rPr>
              <a:t> 可变参数是指在声明方法时不给出参数列表中从某项直至最后一项参数的名字和个数，但这些参数的类型必须相同。</a:t>
            </a:r>
            <a:endParaRPr lang="zh-CN" altLang="en-US" sz="2000" b="1" dirty="0">
              <a:latin typeface="Times New Roman" panose="02020603050405020304" pitchFamily="18" charset="0"/>
              <a:ea typeface="方正书宋简体" charset="-122"/>
            </a:endParaRPr>
          </a:p>
          <a:p>
            <a:pPr indent="0" algn="just">
              <a:lnSpc>
                <a:spcPct val="150000"/>
              </a:lnSpc>
            </a:pPr>
            <a:r>
              <a:rPr lang="zh-CN" altLang="en-US" sz="2000" b="1" dirty="0">
                <a:latin typeface="Times New Roman" panose="02020603050405020304" pitchFamily="18" charset="0"/>
                <a:ea typeface="方正书宋简体" charset="-122"/>
              </a:rPr>
              <a:t>     可变参数使用“…”表示若干个参数，这些参数的类型必须相同，最后一个参数必须是参数列表中的最后一个参数。</a:t>
            </a:r>
            <a:endParaRPr lang="zh-CN" altLang="en-US" sz="2000" b="1" dirty="0">
              <a:latin typeface="Times New Roman" panose="02020603050405020304" pitchFamily="18" charset="0"/>
              <a:ea typeface="方正书宋简体" charset="-122"/>
            </a:endParaRPr>
          </a:p>
          <a:p>
            <a:pPr indent="0" algn="just">
              <a:lnSpc>
                <a:spcPct val="150000"/>
              </a:lnSpc>
            </a:pPr>
            <a:r>
              <a:rPr lang="zh-CN" altLang="en-US" sz="2000" b="1" dirty="0">
                <a:latin typeface="Times New Roman" panose="02020603050405020304" pitchFamily="18" charset="0"/>
                <a:ea typeface="方正书宋简体" charset="-122"/>
              </a:rPr>
              <a:t>    例如：</a:t>
            </a:r>
            <a:r>
              <a:rPr lang="zh-CN" altLang="en-US" sz="2000" b="1" dirty="0">
                <a:solidFill>
                  <a:srgbClr val="0000FF"/>
                </a:solidFill>
                <a:latin typeface="Arial" panose="020B0604020202020204" pitchFamily="34" charset="0"/>
                <a:ea typeface="方正书宋简体" charset="-122"/>
              </a:rPr>
              <a:t> </a:t>
            </a:r>
            <a:r>
              <a:rPr lang="en-US" altLang="zh-CN" sz="2000" b="1" dirty="0">
                <a:solidFill>
                  <a:srgbClr val="0000FF"/>
                </a:solidFill>
                <a:latin typeface="Arial" panose="020B0604020202020204" pitchFamily="34" charset="0"/>
              </a:rPr>
              <a:t>public void f(int </a:t>
            </a:r>
            <a:r>
              <a:rPr lang="en-US" altLang="zh-CN" sz="2000" b="1" dirty="0">
                <a:solidFill>
                  <a:srgbClr val="0000FF"/>
                </a:solidFill>
                <a:latin typeface="Arial" panose="020B0604020202020204" pitchFamily="34" charset="0"/>
                <a:ea typeface="Courier New" panose="02070309020205020404" pitchFamily="49" charset="0"/>
              </a:rPr>
              <a:t>…</a:t>
            </a:r>
            <a:r>
              <a:rPr lang="en-US" altLang="zh-CN" sz="2000" b="1" dirty="0">
                <a:solidFill>
                  <a:srgbClr val="0000FF"/>
                </a:solidFill>
                <a:latin typeface="Arial" panose="020B0604020202020204" pitchFamily="34" charset="0"/>
              </a:rPr>
              <a:t> x) </a:t>
            </a:r>
            <a:endParaRPr lang="en-US" altLang="zh-CN" sz="2000" b="1" dirty="0">
              <a:solidFill>
                <a:srgbClr val="0000FF"/>
              </a:solidFill>
              <a:latin typeface="Arial" panose="020B0604020202020204" pitchFamily="34" charset="0"/>
            </a:endParaRPr>
          </a:p>
          <a:p>
            <a:pPr indent="0" algn="just">
              <a:lnSpc>
                <a:spcPct val="150000"/>
              </a:lnSpc>
            </a:pPr>
            <a:r>
              <a:rPr lang="en-US" altLang="zh-CN" sz="2000" b="1" dirty="0">
                <a:solidFill>
                  <a:srgbClr val="0000FF"/>
                </a:solidFill>
                <a:latin typeface="Arial" panose="020B0604020202020204" pitchFamily="34" charset="0"/>
              </a:rPr>
              <a:t>  </a:t>
            </a:r>
            <a:r>
              <a:rPr lang="zh-CN" altLang="en-US" sz="2000" b="1" dirty="0">
                <a:latin typeface="Times New Roman" panose="02020603050405020304" pitchFamily="18" charset="0"/>
                <a:ea typeface="方正书宋简体" charset="-122"/>
              </a:rPr>
              <a:t>方法</a:t>
            </a:r>
            <a:r>
              <a:rPr lang="en-US" altLang="zh-CN" sz="2000" b="1" dirty="0">
                <a:latin typeface="宋体" panose="02010600030101010101" pitchFamily="2" charset="-122"/>
                <a:ea typeface="方正书宋简体" charset="-122"/>
              </a:rPr>
              <a:t>f</a:t>
            </a:r>
            <a:r>
              <a:rPr lang="zh-CN" altLang="en-US" sz="2000" b="1" dirty="0">
                <a:latin typeface="Times New Roman" panose="02020603050405020304" pitchFamily="18" charset="0"/>
                <a:ea typeface="方正书宋简体" charset="-122"/>
              </a:rPr>
              <a:t>的参数列表中，从第</a:t>
            </a:r>
            <a:r>
              <a:rPr lang="zh-CN" altLang="en-US" sz="2000" b="1" dirty="0">
                <a:latin typeface="宋体" panose="02010600030101010101" pitchFamily="2" charset="-122"/>
                <a:ea typeface="方正书宋简体" charset="-122"/>
              </a:rPr>
              <a:t>1</a:t>
            </a:r>
            <a:r>
              <a:rPr lang="zh-CN" altLang="en-US" sz="2000" b="1" dirty="0">
                <a:latin typeface="Times New Roman" panose="02020603050405020304" pitchFamily="18" charset="0"/>
                <a:ea typeface="方正书宋简体" charset="-122"/>
              </a:rPr>
              <a:t>个至最后一个参数都是</a:t>
            </a:r>
            <a:r>
              <a:rPr lang="en-US" altLang="zh-CN" sz="2000" b="1" dirty="0">
                <a:latin typeface="宋体" panose="02010600030101010101" pitchFamily="2" charset="-122"/>
                <a:ea typeface="方正书宋简体" charset="-122"/>
              </a:rPr>
              <a:t>int</a:t>
            </a:r>
            <a:r>
              <a:rPr lang="zh-CN" altLang="en-US" sz="2000" b="1" dirty="0">
                <a:latin typeface="Times New Roman" panose="02020603050405020304" pitchFamily="18" charset="0"/>
                <a:ea typeface="方正书宋简体" charset="-122"/>
              </a:rPr>
              <a:t>型，但连续出现的</a:t>
            </a:r>
            <a:r>
              <a:rPr lang="en-US" altLang="zh-CN" sz="2000" b="1" dirty="0">
                <a:latin typeface="宋体" panose="02010600030101010101" pitchFamily="2" charset="-122"/>
                <a:ea typeface="方正书宋简体" charset="-122"/>
              </a:rPr>
              <a:t>int</a:t>
            </a:r>
            <a:r>
              <a:rPr lang="zh-CN" altLang="en-US" sz="2000" b="1" dirty="0">
                <a:latin typeface="Times New Roman" panose="02020603050405020304" pitchFamily="18" charset="0"/>
                <a:ea typeface="方正书宋简体" charset="-122"/>
              </a:rPr>
              <a:t>型参数的个数不确定。称</a:t>
            </a:r>
            <a:r>
              <a:rPr lang="en-US" altLang="zh-CN" sz="2000" b="1" dirty="0">
                <a:latin typeface="宋体" panose="02010600030101010101" pitchFamily="2" charset="-122"/>
                <a:ea typeface="方正书宋简体" charset="-122"/>
              </a:rPr>
              <a:t>x</a:t>
            </a:r>
            <a:r>
              <a:rPr lang="zh-CN" altLang="en-US" sz="2000" b="1" dirty="0">
                <a:latin typeface="Times New Roman" panose="02020603050405020304" pitchFamily="18" charset="0"/>
                <a:ea typeface="方正书宋简体" charset="-122"/>
              </a:rPr>
              <a:t>是方法</a:t>
            </a:r>
            <a:r>
              <a:rPr lang="en-US" altLang="zh-CN" sz="2000" b="1" dirty="0">
                <a:latin typeface="宋体" panose="02010600030101010101" pitchFamily="2" charset="-122"/>
                <a:ea typeface="方正书宋简体" charset="-122"/>
              </a:rPr>
              <a:t>f</a:t>
            </a:r>
            <a:r>
              <a:rPr lang="zh-CN" altLang="en-US" sz="2000" b="1" dirty="0">
                <a:latin typeface="Times New Roman" panose="02020603050405020304" pitchFamily="18" charset="0"/>
                <a:ea typeface="方正书宋简体" charset="-122"/>
              </a:rPr>
              <a:t>的参数列表中的可变参数的“参数代表”。</a:t>
            </a: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a:p>
            <a:pPr indent="0" algn="just">
              <a:lnSpc>
                <a:spcPct val="150000"/>
              </a:lnSpc>
            </a:pPr>
            <a:r>
              <a:rPr lang="zh-CN" altLang="en-US" sz="2000" b="1" dirty="0">
                <a:latin typeface="Times New Roman" panose="02020603050405020304" pitchFamily="18" charset="0"/>
                <a:ea typeface="方正书宋简体" charset="-122"/>
              </a:rPr>
              <a:t>   参数代表可以通过下标运算来表示参数列表中的具体参数，即</a:t>
            </a:r>
            <a:r>
              <a:rPr lang="en-US" altLang="zh-CN" sz="2000" b="1" dirty="0">
                <a:latin typeface="宋体" panose="02010600030101010101" pitchFamily="2" charset="-122"/>
                <a:ea typeface="方正书宋简体" charset="-122"/>
              </a:rPr>
              <a:t>x[0]</a:t>
            </a:r>
            <a:r>
              <a:rPr lang="en-US" altLang="zh-CN" sz="2000" b="1" dirty="0">
                <a:latin typeface="Times New Roman" panose="02020603050405020304" pitchFamily="18" charset="0"/>
                <a:ea typeface="方正书宋简体" charset="-122"/>
              </a:rPr>
              <a:t>，</a:t>
            </a:r>
            <a:r>
              <a:rPr lang="en-US" altLang="zh-CN" sz="2000" b="1" dirty="0">
                <a:latin typeface="宋体" panose="02010600030101010101" pitchFamily="2" charset="-122"/>
                <a:ea typeface="方正书宋简体" charset="-122"/>
              </a:rPr>
              <a:t>x[1]</a:t>
            </a:r>
            <a:r>
              <a:rPr lang="en-US" altLang="zh-CN" sz="2000" b="1" dirty="0">
                <a:latin typeface="Times New Roman" panose="02020603050405020304" pitchFamily="18" charset="0"/>
                <a:ea typeface="方正书宋简体" charset="-122"/>
              </a:rPr>
              <a:t>…</a:t>
            </a:r>
            <a:r>
              <a:rPr lang="en-US" altLang="zh-CN" sz="2000" b="1" dirty="0">
                <a:latin typeface="宋体" panose="02010600030101010101" pitchFamily="2" charset="-122"/>
                <a:ea typeface="方正书宋简体" charset="-122"/>
              </a:rPr>
              <a:t>x[m]</a:t>
            </a:r>
            <a:r>
              <a:rPr lang="zh-CN" altLang="en-US" sz="2000" b="1" dirty="0">
                <a:latin typeface="Times New Roman" panose="02020603050405020304" pitchFamily="18" charset="0"/>
                <a:ea typeface="方正书宋简体" charset="-122"/>
              </a:rPr>
              <a:t>分别表示</a:t>
            </a:r>
            <a:r>
              <a:rPr lang="en-US" altLang="zh-CN" sz="2000" b="1" dirty="0">
                <a:latin typeface="宋体" panose="02010600030101010101" pitchFamily="2" charset="-122"/>
                <a:ea typeface="方正书宋简体" charset="-122"/>
              </a:rPr>
              <a:t>x</a:t>
            </a:r>
            <a:r>
              <a:rPr lang="zh-CN" altLang="en-US" sz="2000" b="1" dirty="0">
                <a:latin typeface="Times New Roman" panose="02020603050405020304" pitchFamily="18" charset="0"/>
                <a:ea typeface="方正书宋简体" charset="-122"/>
              </a:rPr>
              <a:t>代表的第</a:t>
            </a:r>
            <a:r>
              <a:rPr lang="zh-CN" altLang="en-US" sz="2000" b="1" dirty="0">
                <a:latin typeface="宋体" panose="02010600030101010101" pitchFamily="2" charset="-122"/>
                <a:ea typeface="方正书宋简体" charset="-122"/>
              </a:rPr>
              <a:t>1</a:t>
            </a:r>
            <a:r>
              <a:rPr lang="zh-CN" altLang="en-US" sz="2000" b="1" dirty="0">
                <a:latin typeface="Times New Roman" panose="02020603050405020304" pitchFamily="18" charset="0"/>
                <a:ea typeface="方正书宋简体" charset="-122"/>
              </a:rPr>
              <a:t>个至第</a:t>
            </a:r>
            <a:r>
              <a:rPr lang="en-US" altLang="zh-CN" sz="2000" b="1" dirty="0">
                <a:latin typeface="宋体" panose="02010600030101010101" pitchFamily="2" charset="-122"/>
                <a:ea typeface="方正书宋简体" charset="-122"/>
              </a:rPr>
              <a:t>m</a:t>
            </a:r>
            <a:r>
              <a:rPr lang="zh-CN" altLang="en-US" sz="2000" b="1" dirty="0">
                <a:latin typeface="Times New Roman" panose="02020603050405020304" pitchFamily="18" charset="0"/>
                <a:ea typeface="方正书宋简体" charset="-122"/>
              </a:rPr>
              <a:t>个参数。</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9874"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79875" name="Rectangle 2"/>
          <p:cNvSpPr>
            <a:spLocks noGrp="1"/>
          </p:cNvSpPr>
          <p:nvPr>
            <p:ph type="subTitle" idx="1"/>
          </p:nvPr>
        </p:nvSpPr>
        <p:spPr>
          <a:xfrm>
            <a:off x="228600" y="381000"/>
            <a:ext cx="1371600" cy="4572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例4-6</a:t>
            </a:r>
            <a:endParaRPr lang="zh-CN" altLang="en-US" b="1" kern="1200" dirty="0">
              <a:solidFill>
                <a:srgbClr val="FF0000"/>
              </a:solidFill>
              <a:latin typeface="宋体" panose="02010600030101010101" pitchFamily="2" charset="-122"/>
              <a:ea typeface="+mn-ea"/>
              <a:cs typeface="+mn-cs"/>
              <a:sym typeface="Arial" panose="020B0604020202020204" pitchFamily="34" charset="0"/>
            </a:endParaRPr>
          </a:p>
        </p:txBody>
      </p:sp>
      <p:sp>
        <p:nvSpPr>
          <p:cNvPr id="79876" name="Rectangle 3"/>
          <p:cNvSpPr/>
          <p:nvPr/>
        </p:nvSpPr>
        <p:spPr>
          <a:xfrm>
            <a:off x="1403350" y="333375"/>
            <a:ext cx="5943600" cy="457200"/>
          </a:xfrm>
          <a:prstGeom prst="rect">
            <a:avLst/>
          </a:prstGeom>
          <a:noFill/>
          <a:ln w="9525">
            <a:noFill/>
          </a:ln>
        </p:spPr>
        <p:txBody>
          <a:bodyPr anchor="t">
            <a:spAutoFit/>
          </a:bodyPr>
          <a:p>
            <a:pPr indent="0">
              <a:spcBef>
                <a:spcPct val="50000"/>
              </a:spcBef>
            </a:pPr>
            <a:r>
              <a:rPr lang="en-US" altLang="zh-CN" b="1" dirty="0">
                <a:solidFill>
                  <a:srgbClr val="FF0000"/>
                </a:solidFill>
                <a:latin typeface="Times New Roman" panose="02020603050405020304" pitchFamily="18" charset="0"/>
                <a:ea typeface="方正书宋简体" charset="-122"/>
                <a:hlinkClick r:id="rId1" action="ppaction://hlinkfile"/>
              </a:rPr>
              <a:t>Computer.java</a:t>
            </a:r>
            <a:r>
              <a:rPr lang="en-US" altLang="zh-CN" b="1" dirty="0">
                <a:solidFill>
                  <a:srgbClr val="FF0000"/>
                </a:solidFill>
                <a:latin typeface="Times New Roman" panose="02020603050405020304" pitchFamily="18" charset="0"/>
                <a:ea typeface="方正书宋简体" charset="-122"/>
                <a:hlinkClick r:id="rId2"/>
              </a:rPr>
              <a:t> </a:t>
            </a:r>
            <a:r>
              <a:rPr lang="en-US" altLang="zh-CN" b="1" dirty="0">
                <a:solidFill>
                  <a:srgbClr val="FF0000"/>
                </a:solidFill>
                <a:latin typeface="宋体" panose="02010600030101010101" pitchFamily="2" charset="-122"/>
              </a:rPr>
              <a:t>，</a:t>
            </a:r>
            <a:r>
              <a:rPr lang="en-US" altLang="zh-CN" b="1" dirty="0">
                <a:solidFill>
                  <a:srgbClr val="FF0000"/>
                </a:solidFill>
                <a:latin typeface="Times New Roman" panose="02020603050405020304" pitchFamily="18" charset="0"/>
                <a:ea typeface="方正书宋简体" charset="-122"/>
                <a:hlinkClick r:id="rId3" action="ppaction://hlinkfile"/>
              </a:rPr>
              <a:t>Example4_6.java</a:t>
            </a:r>
            <a:r>
              <a:rPr lang="en-US" altLang="zh-CN" b="1" dirty="0">
                <a:solidFill>
                  <a:srgbClr val="FF0000"/>
                </a:solidFill>
                <a:latin typeface="Times New Roman" panose="02020603050405020304" pitchFamily="18" charset="0"/>
                <a:hlinkClick r:id="rId4"/>
              </a:rPr>
              <a:t> </a:t>
            </a:r>
            <a:endParaRPr lang="zh-CN" altLang="en-US" b="1" dirty="0">
              <a:solidFill>
                <a:srgbClr val="FF0000"/>
              </a:solidFill>
              <a:latin typeface="Times New Roman" panose="02020603050405020304" pitchFamily="18" charset="0"/>
              <a:ea typeface="Times New Roman" panose="02020603050405020304" pitchFamily="18" charset="0"/>
            </a:endParaRPr>
          </a:p>
        </p:txBody>
      </p:sp>
      <p:graphicFrame>
        <p:nvGraphicFramePr>
          <p:cNvPr id="79877" name="Object 5"/>
          <p:cNvGraphicFramePr>
            <a:graphicFrameLocks noChangeAspect="1"/>
          </p:cNvGraphicFramePr>
          <p:nvPr/>
        </p:nvGraphicFramePr>
        <p:xfrm>
          <a:off x="1619250" y="2997200"/>
          <a:ext cx="5029200" cy="2133600"/>
        </p:xfrm>
        <a:graphic>
          <a:graphicData uri="http://schemas.openxmlformats.org/presentationml/2006/ole">
            <mc:AlternateContent xmlns:mc="http://schemas.openxmlformats.org/markup-compatibility/2006">
              <mc:Choice xmlns:v="urn:schemas-microsoft-com:vml" Requires="v">
                <p:oleObj spid="_x0000_s3083" name="" r:id="rId5" imgW="2543175" imgH="1200150" progId="Paint.Picture">
                  <p:embed/>
                </p:oleObj>
              </mc:Choice>
              <mc:Fallback>
                <p:oleObj name="" r:id="rId5" imgW="2543175" imgH="1200150" progId="Paint.Picture">
                  <p:embed/>
                  <p:pic>
                    <p:nvPicPr>
                      <p:cNvPr id="0" name="图片 3082"/>
                      <p:cNvPicPr/>
                      <p:nvPr/>
                    </p:nvPicPr>
                    <p:blipFill>
                      <a:blip r:embed="rId6"/>
                      <a:stretch>
                        <a:fillRect/>
                      </a:stretch>
                    </p:blipFill>
                    <p:spPr>
                      <a:xfrm>
                        <a:off x="1619250" y="2997200"/>
                        <a:ext cx="5029200" cy="2133600"/>
                      </a:xfrm>
                      <a:prstGeom prst="rect">
                        <a:avLst/>
                      </a:prstGeom>
                      <a:noFill/>
                      <a:ln w="38100">
                        <a:noFill/>
                        <a:miter/>
                      </a:ln>
                    </p:spPr>
                  </p:pic>
                </p:oleObj>
              </mc:Fallback>
            </mc:AlternateContent>
          </a:graphicData>
        </a:graphic>
      </p:graphicFrame>
      <p:sp>
        <p:nvSpPr>
          <p:cNvPr id="79878" name="矩形 1"/>
          <p:cNvSpPr/>
          <p:nvPr/>
        </p:nvSpPr>
        <p:spPr>
          <a:xfrm>
            <a:off x="684213" y="1120775"/>
            <a:ext cx="7200900" cy="1570038"/>
          </a:xfrm>
          <a:prstGeom prst="rect">
            <a:avLst/>
          </a:prstGeom>
          <a:noFill/>
          <a:ln w="9525">
            <a:noFill/>
          </a:ln>
        </p:spPr>
        <p:txBody>
          <a:bodyPr anchor="t">
            <a:spAutoFit/>
          </a:bodyPr>
          <a:p>
            <a:pPr indent="0"/>
            <a:r>
              <a:rPr lang="zh-CN" altLang="zh-CN" dirty="0">
                <a:latin typeface="Times New Roman" panose="02020603050405020304" pitchFamily="18" charset="0"/>
                <a:ea typeface="宋体" panose="02010600030101010101" pitchFamily="2" charset="-122"/>
              </a:rPr>
              <a:t>例</a:t>
            </a:r>
            <a:r>
              <a:rPr lang="en-US" altLang="zh-CN" dirty="0">
                <a:latin typeface="Times New Roman" panose="02020603050405020304" pitchFamily="18" charset="0"/>
              </a:rPr>
              <a:t>4-6</a:t>
            </a:r>
            <a:r>
              <a:rPr lang="zh-CN" altLang="zh-CN" dirty="0">
                <a:latin typeface="Times New Roman" panose="02020603050405020304" pitchFamily="18" charset="0"/>
                <a:ea typeface="宋体" panose="02010600030101010101" pitchFamily="2" charset="-122"/>
              </a:rPr>
              <a:t>中，有两个</a:t>
            </a:r>
            <a:r>
              <a:rPr lang="en-US" altLang="zh-CN" dirty="0">
                <a:latin typeface="Times New Roman" panose="02020603050405020304" pitchFamily="18" charset="0"/>
              </a:rPr>
              <a:t>Java</a:t>
            </a:r>
            <a:r>
              <a:rPr lang="zh-CN" altLang="zh-CN" dirty="0">
                <a:latin typeface="Times New Roman" panose="02020603050405020304" pitchFamily="18" charset="0"/>
                <a:ea typeface="宋体" panose="02010600030101010101" pitchFamily="2" charset="-122"/>
              </a:rPr>
              <a:t>源文件</a:t>
            </a:r>
            <a:r>
              <a:rPr lang="en-US" altLang="zh-CN" dirty="0">
                <a:latin typeface="Times New Roman" panose="02020603050405020304" pitchFamily="18" charset="0"/>
              </a:rPr>
              <a:t>Computer.java</a:t>
            </a:r>
            <a:r>
              <a:rPr lang="zh-CN" altLang="zh-CN"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rPr>
              <a:t>Example2_6.java</a:t>
            </a:r>
            <a:r>
              <a:rPr lang="zh-CN" altLang="zh-CN" dirty="0">
                <a:latin typeface="Times New Roman" panose="02020603050405020304" pitchFamily="18" charset="0"/>
                <a:ea typeface="宋体" panose="02010600030101010101" pitchFamily="2" charset="-122"/>
              </a:rPr>
              <a:t>，其中</a:t>
            </a:r>
            <a:r>
              <a:rPr lang="en-US" altLang="zh-CN" dirty="0">
                <a:latin typeface="Times New Roman" panose="02020603050405020304" pitchFamily="18" charset="0"/>
              </a:rPr>
              <a:t>Computer</a:t>
            </a:r>
            <a:r>
              <a:rPr lang="zh-CN" altLang="zh-CN" dirty="0">
                <a:latin typeface="Times New Roman" panose="02020603050405020304" pitchFamily="18" charset="0"/>
                <a:ea typeface="宋体" panose="02010600030101010101" pitchFamily="2" charset="-122"/>
              </a:rPr>
              <a:t>类中的</a:t>
            </a:r>
            <a:r>
              <a:rPr lang="en-US" altLang="zh-CN" dirty="0">
                <a:latin typeface="Times New Roman" panose="02020603050405020304" pitchFamily="18" charset="0"/>
              </a:rPr>
              <a:t>getSumt()</a:t>
            </a:r>
            <a:r>
              <a:rPr lang="zh-CN" altLang="zh-CN" dirty="0">
                <a:latin typeface="Times New Roman" panose="02020603050405020304" pitchFamily="18" charset="0"/>
                <a:ea typeface="宋体" panose="02010600030101010101" pitchFamily="2" charset="-122"/>
              </a:rPr>
              <a:t>方法使用了参数代表，可以计算若干个整数的和，运行效果如图</a:t>
            </a:r>
            <a:r>
              <a:rPr lang="en-US" altLang="zh-CN" dirty="0">
                <a:latin typeface="Times New Roman" panose="02020603050405020304" pitchFamily="18" charset="0"/>
              </a:rPr>
              <a:t>4.13</a:t>
            </a:r>
            <a:r>
              <a:rPr lang="zh-CN" altLang="zh-CN" dirty="0">
                <a:latin typeface="Times New Roman" panose="02020603050405020304" pitchFamily="18" charset="0"/>
                <a:ea typeface="宋体" panose="02010600030101010101" pitchFamily="2" charset="-122"/>
              </a:rPr>
              <a:t>所示。</a:t>
            </a:r>
            <a:endParaRPr lang="zh-CN" altLang="zh-CN" dirty="0">
              <a:latin typeface="Times New Roman" panose="02020603050405020304" pitchFamily="18" charset="0"/>
              <a:ea typeface="宋体" panose="02010600030101010101" pitchFamily="2" charset="-122"/>
            </a:endParaRPr>
          </a:p>
        </p:txBody>
      </p:sp>
    </p:spTree>
    <p:custDataLst>
      <p:tags r:id="rId7"/>
    </p:custData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80898"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80899" name="Rectangle 2"/>
          <p:cNvSpPr>
            <a:spLocks noGrp="1"/>
          </p:cNvSpPr>
          <p:nvPr>
            <p:ph type="subTitle" idx="1"/>
          </p:nvPr>
        </p:nvSpPr>
        <p:spPr>
          <a:xfrm>
            <a:off x="228600" y="228600"/>
            <a:ext cx="67056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a:t>
            </a:r>
            <a:r>
              <a:rPr lang="en-US" altLang="zh-CN" sz="2800" b="1" kern="1200" dirty="0">
                <a:latin typeface="Arial" panose="020B0604020202020204" pitchFamily="34" charset="0"/>
                <a:ea typeface="+mn-ea"/>
                <a:cs typeface="+mn-cs"/>
                <a:sym typeface="Arial" panose="020B0604020202020204" pitchFamily="34" charset="0"/>
              </a:rPr>
              <a:t>4 </a:t>
            </a:r>
            <a:r>
              <a:rPr lang="zh-CN" altLang="en-US" sz="2800" b="1" kern="1200" dirty="0">
                <a:latin typeface="Arial" panose="020B0604020202020204" pitchFamily="34" charset="0"/>
                <a:ea typeface="+mn-ea"/>
                <a:cs typeface="+mn-cs"/>
                <a:sym typeface="Arial" panose="020B0604020202020204" pitchFamily="34" charset="0"/>
              </a:rPr>
              <a:t>练习</a:t>
            </a:r>
            <a:endParaRPr lang="zh-CN" altLang="en-US" sz="2800" b="1" kern="1200" dirty="0">
              <a:latin typeface="Arial" panose="020B0604020202020204" pitchFamily="34" charset="0"/>
              <a:ea typeface="+mn-ea"/>
              <a:cs typeface="+mn-cs"/>
              <a:sym typeface="Arial" panose="020B0604020202020204" pitchFamily="34" charset="0"/>
            </a:endParaRPr>
          </a:p>
        </p:txBody>
      </p:sp>
      <p:sp>
        <p:nvSpPr>
          <p:cNvPr id="80900" name="Text Box 3"/>
          <p:cNvSpPr txBox="1"/>
          <p:nvPr/>
        </p:nvSpPr>
        <p:spPr>
          <a:xfrm>
            <a:off x="304800" y="914400"/>
            <a:ext cx="8610600" cy="603250"/>
          </a:xfrm>
          <a:prstGeom prst="rect">
            <a:avLst/>
          </a:prstGeom>
          <a:noFill/>
          <a:ln w="9525">
            <a:noFill/>
          </a:ln>
        </p:spPr>
        <p:txBody>
          <a:bodyPr anchor="t"/>
          <a:p>
            <a:pPr indent="568325" algn="just">
              <a:lnSpc>
                <a:spcPct val="120000"/>
              </a:lnSpc>
              <a:spcBef>
                <a:spcPct val="20000"/>
              </a:spcBef>
            </a:pPr>
            <a:r>
              <a:rPr lang="en-US" altLang="zh-CN" sz="2000" b="1" dirty="0">
                <a:latin typeface="宋体" panose="02010600030101010101" pitchFamily="2" charset="-122"/>
              </a:rPr>
              <a:t>1.class A{</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void set(int x){</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x = 1;</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class B{</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public static void main(String[] args){</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 a = new A();</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int x = 0;</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a.set(x);</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System.out.println(“x=”+x);</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p:txBody>
      </p:sp>
      <p:sp>
        <p:nvSpPr>
          <p:cNvPr id="7" name="矩形 6"/>
          <p:cNvSpPr/>
          <p:nvPr/>
        </p:nvSpPr>
        <p:spPr>
          <a:xfrm>
            <a:off x="6491288" y="317500"/>
            <a:ext cx="936625"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zh-CN" sz="1800">
                <a:latin typeface="Arial" panose="020B0604020202020204" pitchFamily="34" charset="0"/>
                <a:ea typeface="黑体" panose="02010609060101010101" pitchFamily="49" charset="-122"/>
              </a:rPr>
              <a:t>x=0</a:t>
            </a:r>
            <a:endParaRPr lang="en-US" altLang="zh-CN" sz="1800">
              <a:latin typeface="Arial" panose="020B0604020202020204" pitchFamily="34" charset="0"/>
              <a:ea typeface="黑体"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8434" name="Rectangle 2"/>
          <p:cNvSpPr>
            <a:spLocks noGrp="1"/>
          </p:cNvSpPr>
          <p:nvPr>
            <p:ph type="subTitle" idx="1"/>
          </p:nvPr>
        </p:nvSpPr>
        <p:spPr>
          <a:xfrm>
            <a:off x="228600" y="228600"/>
            <a:ext cx="5181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§4.2.2   </a:t>
            </a:r>
            <a:r>
              <a:rPr lang="zh-CN" altLang="en-US" b="1" dirty="0">
                <a:latin typeface="宋体" panose="02010600030101010101" pitchFamily="2" charset="-122"/>
              </a:rPr>
              <a:t>类体 </a:t>
            </a:r>
            <a:r>
              <a:rPr lang="zh-CN" altLang="en-US" b="1" dirty="0">
                <a:latin typeface="Arial" panose="020B0604020202020204" pitchFamily="34" charset="0"/>
              </a:rPr>
              <a:t> </a:t>
            </a:r>
            <a:endParaRPr lang="zh-CN" altLang="en-US" b="1" dirty="0">
              <a:latin typeface="Arial" panose="020B0604020202020204" pitchFamily="34" charset="0"/>
              <a:ea typeface="Times New Roman" panose="02020603050405020304" pitchFamily="18" charset="0"/>
            </a:endParaRPr>
          </a:p>
        </p:txBody>
      </p:sp>
      <p:sp>
        <p:nvSpPr>
          <p:cNvPr id="18435" name="Text Box 3"/>
          <p:cNvSpPr txBox="1"/>
          <p:nvPr/>
        </p:nvSpPr>
        <p:spPr>
          <a:xfrm>
            <a:off x="228600" y="1371600"/>
            <a:ext cx="8763000" cy="3698875"/>
          </a:xfrm>
          <a:prstGeom prst="rect">
            <a:avLst/>
          </a:prstGeom>
          <a:noFill/>
          <a:ln w="9525">
            <a:noFill/>
          </a:ln>
        </p:spPr>
        <p:txBody>
          <a:bodyPr anchor="t">
            <a:spAutoFit/>
          </a:bodyPr>
          <a:p>
            <a:pPr indent="0" algn="just">
              <a:spcBef>
                <a:spcPct val="10000"/>
              </a:spcBef>
            </a:pPr>
            <a:r>
              <a:rPr lang="zh-CN" altLang="en-US" dirty="0">
                <a:solidFill>
                  <a:srgbClr val="0000FF"/>
                </a:solidFill>
                <a:latin typeface="Times New Roman" panose="02020603050405020304" pitchFamily="18" charset="0"/>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类声明之后的一对大括号</a:t>
            </a:r>
            <a:r>
              <a:rPr lang="zh-CN" altLang="en-US" sz="3200" b="1" dirty="0">
                <a:latin typeface="Times New Roman" panose="02020603050405020304" pitchFamily="18"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以及它们之间的内容称作类体，大括号之间的内容称作类体的内容。</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a:p>
            <a:pPr indent="0" algn="just">
              <a:spcBef>
                <a:spcPct val="10000"/>
              </a:spcBef>
            </a:pPr>
            <a:r>
              <a:rPr lang="zh-CN" altLang="en-US" sz="3200" dirty="0">
                <a:solidFill>
                  <a:srgbClr val="0000FF"/>
                </a:solidFill>
                <a:latin typeface="Times New Roman" panose="02020603050405020304" pitchFamily="18"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类体的内容由两部分构：</a:t>
            </a:r>
            <a:endParaRPr lang="zh-CN" altLang="en-US" sz="3200" b="1" dirty="0">
              <a:latin typeface="宋体" panose="02010600030101010101" pitchFamily="2" charset="-122"/>
              <a:ea typeface="宋体" panose="02010600030101010101" pitchFamily="2" charset="-122"/>
            </a:endParaRPr>
          </a:p>
          <a:p>
            <a:pPr indent="0" algn="just">
              <a:spcBef>
                <a:spcPct val="10000"/>
              </a:spcBef>
            </a:pPr>
            <a:r>
              <a:rPr lang="zh-CN" altLang="en-US" sz="3200" b="1" dirty="0">
                <a:latin typeface="宋体" panose="02010600030101010101" pitchFamily="2" charset="-122"/>
                <a:ea typeface="宋体" panose="02010600030101010101" pitchFamily="2" charset="-122"/>
              </a:rPr>
              <a:t>一部分是变量的声明，用来刻画属性；</a:t>
            </a:r>
            <a:endParaRPr lang="zh-CN" altLang="en-US" sz="3200" b="1" dirty="0">
              <a:latin typeface="宋体" panose="02010600030101010101" pitchFamily="2" charset="-122"/>
              <a:ea typeface="宋体" panose="02010600030101010101" pitchFamily="2" charset="-122"/>
            </a:endParaRPr>
          </a:p>
          <a:p>
            <a:pPr indent="0" algn="just">
              <a:spcBef>
                <a:spcPct val="10000"/>
              </a:spcBef>
            </a:pPr>
            <a:r>
              <a:rPr lang="zh-CN" altLang="en-US" sz="3200" b="1" dirty="0">
                <a:latin typeface="宋体" panose="02010600030101010101" pitchFamily="2" charset="-122"/>
                <a:ea typeface="宋体" panose="02010600030101010101" pitchFamily="2" charset="-122"/>
              </a:rPr>
              <a:t>另一部分是方法的定义，用来刻画行为。</a:t>
            </a:r>
            <a:endParaRPr lang="zh-CN" altLang="en-US" sz="3200" b="1" dirty="0">
              <a:latin typeface="宋体" panose="02010600030101010101" pitchFamily="2" charset="-122"/>
              <a:ea typeface="宋体" panose="02010600030101010101" pitchFamily="2" charset="-122"/>
            </a:endParaRPr>
          </a:p>
          <a:p>
            <a:pPr indent="0" algn="just">
              <a:spcBef>
                <a:spcPct val="10000"/>
              </a:spcBef>
            </a:pPr>
            <a:endParaRPr lang="zh-CN" altLang="en-US" sz="3200" b="1" dirty="0">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81922" name="Rectangle 2"/>
          <p:cNvSpPr>
            <a:spLocks noGrp="1"/>
          </p:cNvSpPr>
          <p:nvPr>
            <p:ph type="subTitle" idx="1"/>
          </p:nvPr>
        </p:nvSpPr>
        <p:spPr>
          <a:xfrm>
            <a:off x="228600" y="228600"/>
            <a:ext cx="67056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a:t>
            </a:r>
            <a:r>
              <a:rPr lang="en-US" altLang="zh-CN" sz="2800" b="1" kern="1200" dirty="0">
                <a:latin typeface="Arial" panose="020B0604020202020204" pitchFamily="34" charset="0"/>
                <a:ea typeface="+mn-ea"/>
                <a:cs typeface="+mn-cs"/>
                <a:sym typeface="Arial" panose="020B0604020202020204" pitchFamily="34" charset="0"/>
              </a:rPr>
              <a:t>4 </a:t>
            </a:r>
            <a:r>
              <a:rPr lang="zh-CN" altLang="en-US" sz="2800" b="1" kern="1200" dirty="0">
                <a:latin typeface="Arial" panose="020B0604020202020204" pitchFamily="34" charset="0"/>
                <a:ea typeface="+mn-ea"/>
                <a:cs typeface="+mn-cs"/>
                <a:sym typeface="Arial" panose="020B0604020202020204" pitchFamily="34" charset="0"/>
              </a:rPr>
              <a:t>练习</a:t>
            </a:r>
            <a:endParaRPr lang="zh-CN" altLang="en-US" sz="2800" b="1" kern="1200" dirty="0">
              <a:latin typeface="Arial" panose="020B0604020202020204" pitchFamily="34" charset="0"/>
              <a:ea typeface="+mn-ea"/>
              <a:cs typeface="+mn-cs"/>
              <a:sym typeface="Arial" panose="020B0604020202020204" pitchFamily="34" charset="0"/>
            </a:endParaRPr>
          </a:p>
        </p:txBody>
      </p:sp>
      <p:sp>
        <p:nvSpPr>
          <p:cNvPr id="81923" name="Text Box 3"/>
          <p:cNvSpPr txBox="1"/>
          <p:nvPr/>
        </p:nvSpPr>
        <p:spPr>
          <a:xfrm>
            <a:off x="304800" y="914400"/>
            <a:ext cx="8610600" cy="603250"/>
          </a:xfrm>
          <a:prstGeom prst="rect">
            <a:avLst/>
          </a:prstGeom>
          <a:noFill/>
          <a:ln w="9525">
            <a:noFill/>
          </a:ln>
        </p:spPr>
        <p:txBody>
          <a:bodyPr anchor="t"/>
          <a:p>
            <a:pPr indent="568325" algn="just">
              <a:lnSpc>
                <a:spcPct val="120000"/>
              </a:lnSpc>
              <a:spcBef>
                <a:spcPct val="20000"/>
              </a:spcBef>
            </a:pPr>
            <a:r>
              <a:rPr lang="en-US" altLang="zh-CN" sz="2000" b="1" dirty="0">
                <a:latin typeface="宋体" panose="02010600030101010101" pitchFamily="2" charset="-122"/>
              </a:rPr>
              <a:t>4.class A{</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void set(int x,int y){</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x = y;</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class B{</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public static void main(String[] args){</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 a = new A();</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int x = 0,y=1;</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a.set(x,y);</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System.out.println(“x=”+x+”,y=”+y);</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p:txBody>
      </p:sp>
      <p:sp>
        <p:nvSpPr>
          <p:cNvPr id="7" name="矩形 6"/>
          <p:cNvSpPr/>
          <p:nvPr/>
        </p:nvSpPr>
        <p:spPr>
          <a:xfrm>
            <a:off x="6491288" y="2032000"/>
            <a:ext cx="1909762"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zh-CN" sz="1800">
                <a:latin typeface="Arial" panose="020B0604020202020204" pitchFamily="34" charset="0"/>
                <a:ea typeface="黑体" panose="02010609060101010101" pitchFamily="49" charset="-122"/>
              </a:rPr>
              <a:t>x=0,y=1</a:t>
            </a:r>
            <a:endParaRPr lang="zh-CN" altLang="en-US" sz="1800">
              <a:latin typeface="Arial" panose="020B0604020202020204" pitchFamily="34" charset="0"/>
              <a:ea typeface="黑体"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82946" name="Rectangle 2"/>
          <p:cNvSpPr>
            <a:spLocks noGrp="1"/>
          </p:cNvSpPr>
          <p:nvPr>
            <p:ph type="subTitle" idx="1"/>
          </p:nvPr>
        </p:nvSpPr>
        <p:spPr>
          <a:xfrm>
            <a:off x="228600" y="228600"/>
            <a:ext cx="67056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a:t>
            </a:r>
            <a:r>
              <a:rPr lang="en-US" altLang="zh-CN" sz="2800" b="1" kern="1200" dirty="0">
                <a:latin typeface="Arial" panose="020B0604020202020204" pitchFamily="34" charset="0"/>
                <a:ea typeface="+mn-ea"/>
                <a:cs typeface="+mn-cs"/>
                <a:sym typeface="Arial" panose="020B0604020202020204" pitchFamily="34" charset="0"/>
              </a:rPr>
              <a:t>4 </a:t>
            </a:r>
            <a:r>
              <a:rPr lang="zh-CN" altLang="en-US" sz="2800" b="1" kern="1200" dirty="0">
                <a:latin typeface="Arial" panose="020B0604020202020204" pitchFamily="34" charset="0"/>
                <a:ea typeface="+mn-ea"/>
                <a:cs typeface="+mn-cs"/>
                <a:sym typeface="Arial" panose="020B0604020202020204" pitchFamily="34" charset="0"/>
              </a:rPr>
              <a:t>练习</a:t>
            </a:r>
            <a:endParaRPr lang="zh-CN" altLang="en-US" sz="2800" b="1" kern="1200" dirty="0">
              <a:latin typeface="Arial" panose="020B0604020202020204" pitchFamily="34" charset="0"/>
              <a:ea typeface="+mn-ea"/>
              <a:cs typeface="+mn-cs"/>
              <a:sym typeface="Arial" panose="020B0604020202020204" pitchFamily="34" charset="0"/>
            </a:endParaRPr>
          </a:p>
        </p:txBody>
      </p:sp>
      <p:sp>
        <p:nvSpPr>
          <p:cNvPr id="82947" name="Text Box 3"/>
          <p:cNvSpPr txBox="1"/>
          <p:nvPr/>
        </p:nvSpPr>
        <p:spPr>
          <a:xfrm>
            <a:off x="266700" y="638175"/>
            <a:ext cx="8610600" cy="603250"/>
          </a:xfrm>
          <a:prstGeom prst="rect">
            <a:avLst/>
          </a:prstGeom>
          <a:noFill/>
          <a:ln w="9525">
            <a:noFill/>
          </a:ln>
        </p:spPr>
        <p:txBody>
          <a:bodyPr anchor="t"/>
          <a:p>
            <a:pPr indent="568325" algn="just">
              <a:lnSpc>
                <a:spcPct val="120000"/>
              </a:lnSpc>
              <a:spcBef>
                <a:spcPct val="20000"/>
              </a:spcBef>
            </a:pPr>
            <a:r>
              <a:rPr lang="en-US" altLang="zh-CN" sz="2000" b="1" dirty="0">
                <a:latin typeface="宋体" panose="02010600030101010101" pitchFamily="2" charset="-122"/>
              </a:rPr>
              <a:t>5.class A{</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void swap(int x,int y){</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int t  = x; x = y; y = t;</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class B{</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public static void main(String[] args){</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 a = new A();</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int x = 0,y=1;</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a.swap(x,y);</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System.out.println(“x=”+x+”,y=”+y);</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p:txBody>
      </p:sp>
      <p:sp>
        <p:nvSpPr>
          <p:cNvPr id="7" name="矩形 6"/>
          <p:cNvSpPr/>
          <p:nvPr/>
        </p:nvSpPr>
        <p:spPr>
          <a:xfrm>
            <a:off x="6491288" y="2032000"/>
            <a:ext cx="1909762"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zh-CN" sz="1800">
                <a:latin typeface="Arial" panose="020B0604020202020204" pitchFamily="34" charset="0"/>
                <a:ea typeface="黑体" panose="02010609060101010101" pitchFamily="49" charset="-122"/>
              </a:rPr>
              <a:t>x=0,y=1</a:t>
            </a:r>
            <a:endParaRPr lang="zh-CN" altLang="en-US" sz="1800">
              <a:latin typeface="Arial" panose="020B0604020202020204" pitchFamily="34" charset="0"/>
              <a:ea typeface="黑体"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83970" name="Rectangle 2"/>
          <p:cNvSpPr>
            <a:spLocks noGrp="1"/>
          </p:cNvSpPr>
          <p:nvPr>
            <p:ph type="subTitle" idx="1"/>
          </p:nvPr>
        </p:nvSpPr>
        <p:spPr>
          <a:xfrm>
            <a:off x="228600" y="228600"/>
            <a:ext cx="67056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a:t>
            </a:r>
            <a:r>
              <a:rPr lang="en-US" altLang="zh-CN" sz="2800" b="1" kern="1200" dirty="0">
                <a:latin typeface="Arial" panose="020B0604020202020204" pitchFamily="34" charset="0"/>
                <a:ea typeface="+mn-ea"/>
                <a:cs typeface="+mn-cs"/>
                <a:sym typeface="Arial" panose="020B0604020202020204" pitchFamily="34" charset="0"/>
              </a:rPr>
              <a:t>4 </a:t>
            </a:r>
            <a:r>
              <a:rPr lang="zh-CN" altLang="en-US" sz="2800" b="1" kern="1200" dirty="0">
                <a:latin typeface="Arial" panose="020B0604020202020204" pitchFamily="34" charset="0"/>
                <a:ea typeface="+mn-ea"/>
                <a:cs typeface="+mn-cs"/>
                <a:sym typeface="Arial" panose="020B0604020202020204" pitchFamily="34" charset="0"/>
              </a:rPr>
              <a:t>练习</a:t>
            </a:r>
            <a:endParaRPr lang="zh-CN" altLang="en-US" sz="2800" b="1" kern="1200" dirty="0">
              <a:latin typeface="Arial" panose="020B0604020202020204" pitchFamily="34" charset="0"/>
              <a:ea typeface="+mn-ea"/>
              <a:cs typeface="+mn-cs"/>
              <a:sym typeface="Arial" panose="020B0604020202020204" pitchFamily="34" charset="0"/>
            </a:endParaRPr>
          </a:p>
        </p:txBody>
      </p:sp>
      <p:sp>
        <p:nvSpPr>
          <p:cNvPr id="83971" name="Text Box 3"/>
          <p:cNvSpPr txBox="1"/>
          <p:nvPr/>
        </p:nvSpPr>
        <p:spPr>
          <a:xfrm>
            <a:off x="304800" y="914400"/>
            <a:ext cx="8610600" cy="603250"/>
          </a:xfrm>
          <a:prstGeom prst="rect">
            <a:avLst/>
          </a:prstGeom>
          <a:noFill/>
          <a:ln w="9525">
            <a:noFill/>
          </a:ln>
        </p:spPr>
        <p:txBody>
          <a:bodyPr anchor="t"/>
          <a:p>
            <a:pPr indent="568325" algn="just">
              <a:lnSpc>
                <a:spcPct val="120000"/>
              </a:lnSpc>
              <a:spcBef>
                <a:spcPct val="20000"/>
              </a:spcBef>
            </a:pPr>
            <a:r>
              <a:rPr lang="en-US" altLang="zh-CN" sz="2000" b="1" dirty="0">
                <a:latin typeface="宋体" panose="02010600030101010101" pitchFamily="2" charset="-122"/>
              </a:rPr>
              <a:t>6.class A{int x=0;}</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class B{</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void set(A a){</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a.x = 1;</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class C{</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public static void main(String[] args){</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 a = new A();</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a.x = 100;</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B b = new B();</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b.set(a);</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System.out.println(“a.x=”+a.x);</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p:txBody>
      </p:sp>
      <p:sp>
        <p:nvSpPr>
          <p:cNvPr id="7" name="矩形 6"/>
          <p:cNvSpPr/>
          <p:nvPr/>
        </p:nvSpPr>
        <p:spPr>
          <a:xfrm>
            <a:off x="6491288" y="2032000"/>
            <a:ext cx="1909762"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zh-CN" sz="1800">
                <a:latin typeface="Arial" panose="020B0604020202020204" pitchFamily="34" charset="0"/>
                <a:ea typeface="黑体" panose="02010609060101010101" pitchFamily="49" charset="-122"/>
              </a:rPr>
              <a:t>a.x=1</a:t>
            </a:r>
            <a:endParaRPr lang="zh-CN" altLang="en-US" sz="1800">
              <a:latin typeface="Arial" panose="020B0604020202020204" pitchFamily="34" charset="0"/>
              <a:ea typeface="黑体"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84994" name="Rectangle 2"/>
          <p:cNvSpPr>
            <a:spLocks noGrp="1"/>
          </p:cNvSpPr>
          <p:nvPr>
            <p:ph type="subTitle" idx="1"/>
          </p:nvPr>
        </p:nvSpPr>
        <p:spPr>
          <a:xfrm>
            <a:off x="228600" y="228600"/>
            <a:ext cx="67056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a:t>
            </a:r>
            <a:r>
              <a:rPr lang="en-US" altLang="zh-CN" sz="2800" b="1" kern="1200" dirty="0">
                <a:latin typeface="Arial" panose="020B0604020202020204" pitchFamily="34" charset="0"/>
                <a:ea typeface="+mn-ea"/>
                <a:cs typeface="+mn-cs"/>
                <a:sym typeface="Arial" panose="020B0604020202020204" pitchFamily="34" charset="0"/>
              </a:rPr>
              <a:t>4 </a:t>
            </a:r>
            <a:r>
              <a:rPr lang="zh-CN" altLang="en-US" sz="2800" b="1" kern="1200" dirty="0">
                <a:latin typeface="Arial" panose="020B0604020202020204" pitchFamily="34" charset="0"/>
                <a:ea typeface="+mn-ea"/>
                <a:cs typeface="+mn-cs"/>
                <a:sym typeface="Arial" panose="020B0604020202020204" pitchFamily="34" charset="0"/>
              </a:rPr>
              <a:t>练习</a:t>
            </a:r>
            <a:endParaRPr lang="zh-CN" altLang="en-US" sz="2800" b="1" kern="1200" dirty="0">
              <a:latin typeface="Arial" panose="020B0604020202020204" pitchFamily="34" charset="0"/>
              <a:ea typeface="+mn-ea"/>
              <a:cs typeface="+mn-cs"/>
              <a:sym typeface="Arial" panose="020B0604020202020204" pitchFamily="34" charset="0"/>
            </a:endParaRPr>
          </a:p>
        </p:txBody>
      </p:sp>
      <p:sp>
        <p:nvSpPr>
          <p:cNvPr id="84995" name="Text Box 3"/>
          <p:cNvSpPr txBox="1"/>
          <p:nvPr/>
        </p:nvSpPr>
        <p:spPr>
          <a:xfrm>
            <a:off x="266700" y="638175"/>
            <a:ext cx="8610600" cy="603250"/>
          </a:xfrm>
          <a:prstGeom prst="rect">
            <a:avLst/>
          </a:prstGeom>
          <a:noFill/>
          <a:ln w="9525">
            <a:noFill/>
          </a:ln>
        </p:spPr>
        <p:txBody>
          <a:bodyPr anchor="t"/>
          <a:p>
            <a:pPr indent="568325" algn="just">
              <a:lnSpc>
                <a:spcPct val="120000"/>
              </a:lnSpc>
              <a:spcBef>
                <a:spcPct val="20000"/>
              </a:spcBef>
            </a:pPr>
            <a:r>
              <a:rPr lang="en-US" altLang="zh-CN" sz="2000" b="1" dirty="0">
                <a:latin typeface="宋体" panose="02010600030101010101" pitchFamily="2" charset="-122"/>
              </a:rPr>
              <a:t>7.class A{int x = 0;}</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class B{</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void swap(A x,A y){</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 t  = x; x = y; y = t;</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class C{</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public static void main(String[] args){</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 a1 = new A(); a.x = 1;</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 a2 = new A(); a.x = 2;</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(new B()).swap(a1,a2);</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System.out.println(“a1.x=”+a1.x+”,a2.x=”+a2.x);</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p:txBody>
      </p:sp>
      <p:sp>
        <p:nvSpPr>
          <p:cNvPr id="7" name="矩形 6"/>
          <p:cNvSpPr/>
          <p:nvPr/>
        </p:nvSpPr>
        <p:spPr>
          <a:xfrm>
            <a:off x="5556250" y="2032000"/>
            <a:ext cx="2844800"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a1.x=1,a2.x=2</a:t>
            </a:r>
            <a:endParaRPr lang="en-US" altLang="en-US" sz="1800">
              <a:latin typeface="Arial" panose="020B0604020202020204" pitchFamily="34" charset="0"/>
              <a:ea typeface="黑体"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86018" name="Rectangle 2"/>
          <p:cNvSpPr>
            <a:spLocks noGrp="1"/>
          </p:cNvSpPr>
          <p:nvPr>
            <p:ph type="subTitle" idx="1"/>
          </p:nvPr>
        </p:nvSpPr>
        <p:spPr>
          <a:xfrm>
            <a:off x="228600" y="228600"/>
            <a:ext cx="67056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a:t>
            </a:r>
            <a:r>
              <a:rPr lang="en-US" altLang="zh-CN" sz="2800" b="1" kern="1200" dirty="0">
                <a:latin typeface="Arial" panose="020B0604020202020204" pitchFamily="34" charset="0"/>
                <a:ea typeface="+mn-ea"/>
                <a:cs typeface="+mn-cs"/>
                <a:sym typeface="Arial" panose="020B0604020202020204" pitchFamily="34" charset="0"/>
              </a:rPr>
              <a:t>4 </a:t>
            </a:r>
            <a:r>
              <a:rPr lang="zh-CN" altLang="en-US" sz="2800" b="1" kern="1200" dirty="0">
                <a:latin typeface="Arial" panose="020B0604020202020204" pitchFamily="34" charset="0"/>
                <a:ea typeface="+mn-ea"/>
                <a:cs typeface="+mn-cs"/>
                <a:sym typeface="Arial" panose="020B0604020202020204" pitchFamily="34" charset="0"/>
              </a:rPr>
              <a:t>练习</a:t>
            </a:r>
            <a:endParaRPr lang="zh-CN" altLang="en-US" sz="2800" b="1" kern="1200" dirty="0">
              <a:latin typeface="Arial" panose="020B0604020202020204" pitchFamily="34" charset="0"/>
              <a:ea typeface="+mn-ea"/>
              <a:cs typeface="+mn-cs"/>
              <a:sym typeface="Arial" panose="020B0604020202020204" pitchFamily="34" charset="0"/>
            </a:endParaRPr>
          </a:p>
        </p:txBody>
      </p:sp>
      <p:sp>
        <p:nvSpPr>
          <p:cNvPr id="86019" name="Text Box 3"/>
          <p:cNvSpPr txBox="1"/>
          <p:nvPr/>
        </p:nvSpPr>
        <p:spPr>
          <a:xfrm>
            <a:off x="266700" y="638175"/>
            <a:ext cx="8610600" cy="603250"/>
          </a:xfrm>
          <a:prstGeom prst="rect">
            <a:avLst/>
          </a:prstGeom>
          <a:noFill/>
          <a:ln w="9525">
            <a:noFill/>
          </a:ln>
        </p:spPr>
        <p:txBody>
          <a:bodyPr anchor="t"/>
          <a:p>
            <a:pPr indent="568325" algn="just">
              <a:lnSpc>
                <a:spcPct val="120000"/>
              </a:lnSpc>
              <a:spcBef>
                <a:spcPct val="20000"/>
              </a:spcBef>
            </a:pPr>
            <a:r>
              <a:rPr lang="en-US" altLang="zh-CN" sz="2000" b="1" dirty="0">
                <a:latin typeface="宋体" panose="02010600030101010101" pitchFamily="2" charset="-122"/>
              </a:rPr>
              <a:t>8.class A{int x = 0;}</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class B{</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void swap(A m,A n){</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int t  = m.x; m.x = n.x; n.x = t;</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class C{</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public static void main(String[] args){</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 a1 = new A(); a.x = 1;</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 a2 = new A(); a.x = 2;</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(new B()).swap(a1,a2);</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System.out.println(“a1.x=”+a1.x+”,a2.x=”+a2.x);</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indent="568325" algn="just">
              <a:lnSpc>
                <a:spcPct val="120000"/>
              </a:lnSpc>
              <a:spcBef>
                <a:spcPct val="20000"/>
              </a:spcBef>
            </a:pPr>
            <a:r>
              <a:rPr lang="en-US" altLang="zh-CN" sz="2000" b="1" dirty="0">
                <a:latin typeface="宋体" panose="02010600030101010101" pitchFamily="2" charset="-122"/>
              </a:rPr>
              <a:t>  }</a:t>
            </a:r>
            <a:endParaRPr lang="en-US" altLang="zh-CN" sz="2000" b="1" dirty="0">
              <a:latin typeface="宋体" panose="02010600030101010101" pitchFamily="2" charset="-122"/>
            </a:endParaRPr>
          </a:p>
        </p:txBody>
      </p:sp>
      <p:sp>
        <p:nvSpPr>
          <p:cNvPr id="7" name="矩形 6"/>
          <p:cNvSpPr/>
          <p:nvPr/>
        </p:nvSpPr>
        <p:spPr>
          <a:xfrm>
            <a:off x="6032500" y="838200"/>
            <a:ext cx="2844800"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a1.x=2,a2.x=1</a:t>
            </a:r>
            <a:endParaRPr lang="en-US" altLang="en-US" sz="1800">
              <a:latin typeface="Arial" panose="020B0604020202020204" pitchFamily="34" charset="0"/>
              <a:ea typeface="黑体"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矩形 1"/>
          <p:cNvSpPr/>
          <p:nvPr/>
        </p:nvSpPr>
        <p:spPr>
          <a:xfrm>
            <a:off x="611188" y="404813"/>
            <a:ext cx="7561262" cy="5578475"/>
          </a:xfrm>
          <a:prstGeom prst="rect">
            <a:avLst/>
          </a:prstGeom>
          <a:noFill/>
          <a:ln w="9525">
            <a:noFill/>
          </a:ln>
        </p:spPr>
        <p:txBody>
          <a:bodyPr anchor="t">
            <a:spAutoFit/>
          </a:bodyPr>
          <a:p>
            <a:pPr indent="0"/>
            <a:r>
              <a:rPr lang="en-US" altLang="zh-CN" dirty="0">
                <a:latin typeface="Arial" panose="020B0604020202020204" pitchFamily="34" charset="0"/>
              </a:rPr>
              <a:t>9.class A{public int x;}</a:t>
            </a:r>
            <a:endParaRPr lang="en-US" altLang="zh-CN" dirty="0">
              <a:latin typeface="Arial" panose="020B0604020202020204" pitchFamily="34" charset="0"/>
            </a:endParaRPr>
          </a:p>
          <a:p>
            <a:pPr indent="0"/>
            <a:r>
              <a:rPr lang="en-US" altLang="zh-CN" dirty="0">
                <a:latin typeface="Arial" panose="020B0604020202020204" pitchFamily="34" charset="0"/>
              </a:rPr>
              <a:t>   void f1(int t1,A t2,A t3) {</a:t>
            </a:r>
            <a:endParaRPr lang="en-US" altLang="zh-CN" dirty="0">
              <a:latin typeface="Arial" panose="020B0604020202020204" pitchFamily="34" charset="0"/>
            </a:endParaRPr>
          </a:p>
          <a:p>
            <a:pPr indent="0"/>
            <a:r>
              <a:rPr lang="en-US" altLang="zh-CN" dirty="0">
                <a:latin typeface="Arial" panose="020B0604020202020204" pitchFamily="34" charset="0"/>
              </a:rPr>
              <a:t>             if(t2==null) t1 = -1;else t1=1;</a:t>
            </a:r>
            <a:endParaRPr lang="en-US" altLang="zh-CN" dirty="0">
              <a:latin typeface="Arial" panose="020B0604020202020204" pitchFamily="34" charset="0"/>
            </a:endParaRPr>
          </a:p>
          <a:p>
            <a:pPr indent="0"/>
            <a:r>
              <a:rPr lang="en-US" altLang="zh-CN" dirty="0">
                <a:latin typeface="Arial" panose="020B0604020202020204" pitchFamily="34" charset="0"/>
              </a:rPr>
              <a:t>             t2=t3; t3.x = 100;</a:t>
            </a:r>
            <a:endParaRPr lang="en-US" altLang="zh-CN" dirty="0">
              <a:latin typeface="Arial" panose="020B0604020202020204" pitchFamily="34" charset="0"/>
            </a:endParaRPr>
          </a:p>
          <a:p>
            <a:pPr indent="0"/>
            <a:r>
              <a:rPr lang="en-US" altLang="zh-CN" dirty="0">
                <a:latin typeface="Arial" panose="020B0604020202020204" pitchFamily="34" charset="0"/>
              </a:rPr>
              <a:t>   }</a:t>
            </a:r>
            <a:endParaRPr lang="en-US" altLang="zh-CN" dirty="0">
              <a:latin typeface="Arial" panose="020B0604020202020204" pitchFamily="34" charset="0"/>
            </a:endParaRPr>
          </a:p>
          <a:p>
            <a:pPr indent="0"/>
            <a:r>
              <a:rPr lang="en-US" altLang="zh-CN" dirty="0">
                <a:latin typeface="Arial" panose="020B0604020202020204" pitchFamily="34" charset="0"/>
              </a:rPr>
              <a:t>void Main()</a:t>
            </a:r>
            <a:endParaRPr lang="en-US" altLang="zh-CN" dirty="0">
              <a:latin typeface="Arial" panose="020B0604020202020204" pitchFamily="34" charset="0"/>
            </a:endParaRPr>
          </a:p>
          <a:p>
            <a:pPr indent="0"/>
            <a:r>
              <a:rPr lang="en-US" altLang="zh-CN" dirty="0">
                <a:latin typeface="Arial" panose="020B0604020202020204" pitchFamily="34" charset="0"/>
              </a:rPr>
              <a:t>{</a:t>
            </a:r>
            <a:endParaRPr lang="en-US" altLang="zh-CN" dirty="0">
              <a:latin typeface="Arial" panose="020B0604020202020204" pitchFamily="34" charset="0"/>
            </a:endParaRPr>
          </a:p>
          <a:p>
            <a:pPr indent="0"/>
            <a:r>
              <a:rPr lang="en-US" altLang="zh-CN" dirty="0">
                <a:latin typeface="Arial" panose="020B0604020202020204" pitchFamily="34" charset="0"/>
              </a:rPr>
              <a:t>      int t1= 0;   </a:t>
            </a:r>
            <a:endParaRPr lang="en-US" altLang="zh-CN" dirty="0">
              <a:latin typeface="Arial" panose="020B0604020202020204" pitchFamily="34" charset="0"/>
            </a:endParaRPr>
          </a:p>
          <a:p>
            <a:pPr indent="0"/>
            <a:r>
              <a:rPr lang="en-US" altLang="zh-CN" dirty="0">
                <a:latin typeface="Arial" panose="020B0604020202020204" pitchFamily="34" charset="0"/>
              </a:rPr>
              <a:t>      A t2 = new A();   t2.x = 10; </a:t>
            </a:r>
            <a:endParaRPr lang="en-US" altLang="zh-CN" dirty="0">
              <a:latin typeface="Arial" panose="020B0604020202020204" pitchFamily="34" charset="0"/>
            </a:endParaRPr>
          </a:p>
          <a:p>
            <a:pPr indent="0"/>
            <a:r>
              <a:rPr lang="en-US" altLang="zh-CN" dirty="0">
                <a:latin typeface="Arial" panose="020B0604020202020204" pitchFamily="34" charset="0"/>
              </a:rPr>
              <a:t>      </a:t>
            </a:r>
            <a:r>
              <a:rPr lang="fr-FR" altLang="zh-CN" dirty="0">
                <a:latin typeface="Arial" panose="020B0604020202020204" pitchFamily="34" charset="0"/>
              </a:rPr>
              <a:t>A t3 = new A();   t3.x = 20;</a:t>
            </a:r>
            <a:endParaRPr lang="fr-FR" altLang="zh-CN" dirty="0">
              <a:latin typeface="Arial" panose="020B0604020202020204" pitchFamily="34" charset="0"/>
            </a:endParaRPr>
          </a:p>
          <a:p>
            <a:pPr indent="0"/>
            <a:r>
              <a:rPr lang="fr-FR" altLang="zh-CN" dirty="0">
                <a:latin typeface="Arial" panose="020B0604020202020204" pitchFamily="34" charset="0"/>
              </a:rPr>
              <a:t>     f1(t1,t,2,t3);</a:t>
            </a:r>
            <a:endParaRPr lang="en-US" altLang="zh-CN" dirty="0">
              <a:latin typeface="Arial" panose="020B0604020202020204" pitchFamily="34" charset="0"/>
            </a:endParaRPr>
          </a:p>
          <a:p>
            <a:pPr indent="0"/>
            <a:r>
              <a:rPr lang="en-US" altLang="zh-CN" dirty="0">
                <a:latin typeface="Arial" panose="020B0604020202020204" pitchFamily="34" charset="0"/>
              </a:rPr>
              <a:t>     System.out.println(t1+”,”+t2.x+”,”+t3.x);</a:t>
            </a:r>
            <a:endParaRPr lang="en-US" altLang="zh-CN" dirty="0">
              <a:latin typeface="Arial" panose="020B0604020202020204" pitchFamily="34" charset="0"/>
            </a:endParaRPr>
          </a:p>
          <a:p>
            <a:pPr indent="0"/>
            <a:r>
              <a:rPr lang="en-US" altLang="zh-CN" dirty="0">
                <a:latin typeface="Arial" panose="020B0604020202020204" pitchFamily="34" charset="0"/>
              </a:rPr>
              <a:t>      </a:t>
            </a:r>
            <a:endParaRPr lang="en-US" altLang="zh-CN" dirty="0">
              <a:latin typeface="Arial" panose="020B0604020202020204" pitchFamily="34" charset="0"/>
            </a:endParaRPr>
          </a:p>
          <a:p>
            <a:pPr indent="0"/>
            <a:r>
              <a:rPr lang="en-US" altLang="zh-CN" dirty="0">
                <a:latin typeface="Arial" panose="020B0604020202020204" pitchFamily="34" charset="0"/>
              </a:rPr>
              <a:t>} </a:t>
            </a:r>
            <a:endParaRPr lang="en-US" altLang="zh-CN" dirty="0">
              <a:latin typeface="Arial" panose="020B0604020202020204" pitchFamily="34" charset="0"/>
            </a:endParaRPr>
          </a:p>
          <a:p>
            <a:pPr indent="0"/>
            <a:r>
              <a:rPr lang="zh-CN" altLang="en-US" dirty="0">
                <a:latin typeface="Arial" panose="020B0604020202020204" pitchFamily="34" charset="0"/>
                <a:ea typeface="宋体" panose="02010600030101010101" pitchFamily="2" charset="-122"/>
              </a:rPr>
              <a:t>程序的输出结果为：</a:t>
            </a:r>
            <a:r>
              <a:rPr lang="en-US" altLang="zh-CN" dirty="0">
                <a:latin typeface="Arial" panose="020B0604020202020204" pitchFamily="34" charset="0"/>
              </a:rPr>
              <a:t>_____________</a:t>
            </a:r>
            <a:endParaRPr lang="en-US" altLang="zh-CN" dirty="0">
              <a:latin typeface="Arial" panose="020B0604020202020204" pitchFamily="34" charset="0"/>
            </a:endParaRPr>
          </a:p>
        </p:txBody>
      </p:sp>
      <p:sp>
        <p:nvSpPr>
          <p:cNvPr id="7" name="矩形 6"/>
          <p:cNvSpPr/>
          <p:nvPr/>
        </p:nvSpPr>
        <p:spPr>
          <a:xfrm>
            <a:off x="5556250" y="2032000"/>
            <a:ext cx="2844800"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0,10,100</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矩形 1"/>
          <p:cNvSpPr/>
          <p:nvPr/>
        </p:nvSpPr>
        <p:spPr>
          <a:xfrm>
            <a:off x="611188" y="404813"/>
            <a:ext cx="7561262" cy="4479925"/>
          </a:xfrm>
          <a:prstGeom prst="rect">
            <a:avLst/>
          </a:prstGeom>
          <a:noFill/>
          <a:ln w="9525">
            <a:noFill/>
          </a:ln>
        </p:spPr>
        <p:txBody>
          <a:bodyPr anchor="t">
            <a:spAutoFit/>
          </a:bodyPr>
          <a:p>
            <a:pPr indent="0"/>
            <a:r>
              <a:rPr lang="en-US" altLang="zh-CN" dirty="0">
                <a:latin typeface="Arial" panose="020B0604020202020204" pitchFamily="34" charset="0"/>
              </a:rPr>
              <a:t>10.class A{public int x;}</a:t>
            </a:r>
            <a:endParaRPr lang="en-US" altLang="zh-CN" dirty="0">
              <a:latin typeface="Arial" panose="020B0604020202020204" pitchFamily="34" charset="0"/>
            </a:endParaRPr>
          </a:p>
          <a:p>
            <a:pPr indent="0"/>
            <a:r>
              <a:rPr lang="en-US" altLang="zh-CN" dirty="0">
                <a:latin typeface="Arial" panose="020B0604020202020204" pitchFamily="34" charset="0"/>
              </a:rPr>
              <a:t>   void f2(A t) {</a:t>
            </a:r>
            <a:endParaRPr lang="en-US" altLang="zh-CN" dirty="0">
              <a:latin typeface="Arial" panose="020B0604020202020204" pitchFamily="34" charset="0"/>
            </a:endParaRPr>
          </a:p>
          <a:p>
            <a:pPr indent="0"/>
            <a:r>
              <a:rPr lang="en-US" altLang="zh-CN" dirty="0">
                <a:latin typeface="Arial" panose="020B0604020202020204" pitchFamily="34" charset="0"/>
              </a:rPr>
              <a:t>             if(t==null) t = new A();</a:t>
            </a:r>
            <a:endParaRPr lang="en-US" altLang="zh-CN" dirty="0">
              <a:latin typeface="Arial" panose="020B0604020202020204" pitchFamily="34" charset="0"/>
            </a:endParaRPr>
          </a:p>
          <a:p>
            <a:pPr indent="0"/>
            <a:r>
              <a:rPr lang="en-US" altLang="zh-CN" dirty="0">
                <a:latin typeface="Arial" panose="020B0604020202020204" pitchFamily="34" charset="0"/>
              </a:rPr>
              <a:t>             t.x = 100;</a:t>
            </a:r>
            <a:endParaRPr lang="en-US" altLang="zh-CN" dirty="0">
              <a:latin typeface="Arial" panose="020B0604020202020204" pitchFamily="34" charset="0"/>
            </a:endParaRPr>
          </a:p>
          <a:p>
            <a:pPr indent="0"/>
            <a:r>
              <a:rPr lang="en-US" altLang="zh-CN" dirty="0">
                <a:latin typeface="Arial" panose="020B0604020202020204" pitchFamily="34" charset="0"/>
              </a:rPr>
              <a:t>   }</a:t>
            </a:r>
            <a:endParaRPr lang="en-US" altLang="zh-CN" dirty="0">
              <a:latin typeface="Arial" panose="020B0604020202020204" pitchFamily="34" charset="0"/>
            </a:endParaRPr>
          </a:p>
          <a:p>
            <a:pPr indent="0"/>
            <a:r>
              <a:rPr lang="en-US" altLang="zh-CN" dirty="0">
                <a:latin typeface="Arial" panose="020B0604020202020204" pitchFamily="34" charset="0"/>
              </a:rPr>
              <a:t>void Main()</a:t>
            </a:r>
            <a:endParaRPr lang="en-US" altLang="zh-CN" dirty="0">
              <a:latin typeface="Arial" panose="020B0604020202020204" pitchFamily="34" charset="0"/>
            </a:endParaRPr>
          </a:p>
          <a:p>
            <a:pPr indent="0"/>
            <a:r>
              <a:rPr lang="en-US" altLang="zh-CN" dirty="0">
                <a:latin typeface="Arial" panose="020B0604020202020204" pitchFamily="34" charset="0"/>
              </a:rPr>
              <a:t>{         </a:t>
            </a:r>
            <a:endParaRPr lang="en-US" altLang="zh-CN" dirty="0">
              <a:latin typeface="Arial" panose="020B0604020202020204" pitchFamily="34" charset="0"/>
            </a:endParaRPr>
          </a:p>
          <a:p>
            <a:pPr indent="0"/>
            <a:r>
              <a:rPr lang="en-US" altLang="zh-CN" dirty="0">
                <a:latin typeface="Arial" panose="020B0604020202020204" pitchFamily="34" charset="0"/>
              </a:rPr>
              <a:t>      A t = null; </a:t>
            </a:r>
            <a:endParaRPr lang="en-US" altLang="zh-CN" dirty="0">
              <a:latin typeface="Arial" panose="020B0604020202020204" pitchFamily="34" charset="0"/>
            </a:endParaRPr>
          </a:p>
          <a:p>
            <a:pPr indent="0"/>
            <a:r>
              <a:rPr lang="en-US" altLang="zh-CN" dirty="0">
                <a:latin typeface="Arial" panose="020B0604020202020204" pitchFamily="34" charset="0"/>
              </a:rPr>
              <a:t>     f2(t);</a:t>
            </a:r>
            <a:endParaRPr lang="en-US" altLang="zh-CN" dirty="0">
              <a:latin typeface="Arial" panose="020B0604020202020204" pitchFamily="34" charset="0"/>
            </a:endParaRPr>
          </a:p>
          <a:p>
            <a:pPr indent="0"/>
            <a:r>
              <a:rPr lang="en-US" altLang="zh-CN" dirty="0">
                <a:latin typeface="Arial" panose="020B0604020202020204" pitchFamily="34" charset="0"/>
              </a:rPr>
              <a:t>     System.out.println(t.x);   </a:t>
            </a:r>
            <a:endParaRPr lang="en-US" altLang="zh-CN" dirty="0">
              <a:latin typeface="Arial" panose="020B0604020202020204" pitchFamily="34" charset="0"/>
            </a:endParaRPr>
          </a:p>
          <a:p>
            <a:pPr indent="0"/>
            <a:r>
              <a:rPr lang="en-US" altLang="zh-CN" dirty="0">
                <a:latin typeface="Arial" panose="020B0604020202020204" pitchFamily="34" charset="0"/>
              </a:rPr>
              <a:t>} </a:t>
            </a:r>
            <a:endParaRPr lang="en-US" altLang="zh-CN" dirty="0">
              <a:latin typeface="Arial" panose="020B0604020202020204" pitchFamily="34" charset="0"/>
            </a:endParaRPr>
          </a:p>
          <a:p>
            <a:pPr indent="0"/>
            <a:r>
              <a:rPr lang="zh-CN" altLang="en-US" dirty="0">
                <a:latin typeface="Arial" panose="020B0604020202020204" pitchFamily="34" charset="0"/>
                <a:ea typeface="宋体" panose="02010600030101010101" pitchFamily="2" charset="-122"/>
              </a:rPr>
              <a:t>程序的输出结果为：</a:t>
            </a:r>
            <a:r>
              <a:rPr lang="en-US" altLang="zh-CN" dirty="0">
                <a:latin typeface="Arial" panose="020B0604020202020204" pitchFamily="34" charset="0"/>
              </a:rPr>
              <a:t>_____________</a:t>
            </a:r>
            <a:endParaRPr lang="en-US" altLang="zh-CN" dirty="0">
              <a:latin typeface="Arial" panose="020B0604020202020204" pitchFamily="34" charset="0"/>
            </a:endParaRPr>
          </a:p>
        </p:txBody>
      </p:sp>
      <p:sp>
        <p:nvSpPr>
          <p:cNvPr id="7" name="矩形 6"/>
          <p:cNvSpPr/>
          <p:nvPr/>
        </p:nvSpPr>
        <p:spPr>
          <a:xfrm>
            <a:off x="5556250" y="2032000"/>
            <a:ext cx="2844800"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zh-CN" altLang="en-US" sz="1800">
                <a:latin typeface="Arial" panose="020B0604020202020204" pitchFamily="34" charset="0"/>
                <a:ea typeface="黑体" panose="02010609060101010101" pitchFamily="49" charset="-122"/>
              </a:rPr>
              <a:t>程序出错</a:t>
            </a:r>
            <a:endParaRPr lang="zh-CN"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p:txBody>
          <a:bodyPr wrap="square" lIns="68580" tIns="34290" rIns="68580" bIns="34290" anchor="ctr"/>
          <a:p>
            <a:pPr eaLnBrk="1" hangingPunct="1"/>
            <a:r>
              <a:rPr lang="zh-CN" altLang="en-US" b="1" dirty="0"/>
              <a:t>练习</a:t>
            </a:r>
            <a:endParaRPr lang="zh-CN" altLang="en-US" b="1" dirty="0"/>
          </a:p>
        </p:txBody>
      </p:sp>
      <p:sp>
        <p:nvSpPr>
          <p:cNvPr id="7171" name="Rectangle 3"/>
          <p:cNvSpPr>
            <a:spLocks noGrp="1"/>
          </p:cNvSpPr>
          <p:nvPr>
            <p:ph idx="1"/>
          </p:nvPr>
        </p:nvSpPr>
        <p:spPr>
          <a:xfrm>
            <a:off x="1485900" y="1646238"/>
            <a:ext cx="6172200" cy="3398838"/>
          </a:xfrm>
        </p:spPr>
        <p:txBody>
          <a:bodyPr vert="horz" wrap="square" lIns="68580" tIns="34290" rIns="68580" bIns="34290" anchor="t"/>
          <a:p>
            <a:pPr eaLnBrk="1" fontAlgn="base" hangingPunct="1">
              <a:buFont typeface="Wingdings" panose="05000000000000000000" pitchFamily="2" charset="2"/>
              <a:buNone/>
            </a:pPr>
            <a:r>
              <a:rPr lang="en-US" altLang="zh-CN" sz="1950" b="1" strike="noStrike" noProof="1" dirty="0">
                <a:solidFill>
                  <a:srgbClr val="0000FF"/>
                </a:solidFill>
              </a:rPr>
              <a:t>11 </a:t>
            </a:r>
            <a:r>
              <a:rPr lang="zh-CN" altLang="en-US" sz="1950" b="1" strike="noStrike" noProof="1" dirty="0">
                <a:solidFill>
                  <a:srgbClr val="0000FF"/>
                </a:solidFill>
              </a:rPr>
              <a:t>类</a:t>
            </a:r>
            <a:r>
              <a:rPr lang="en-US" altLang="zh-CN" sz="1950" b="1" strike="noStrike" noProof="1" dirty="0">
                <a:solidFill>
                  <a:srgbClr val="0000FF"/>
                </a:solidFill>
              </a:rPr>
              <a:t>A</a:t>
            </a:r>
            <a:r>
              <a:rPr lang="zh-CN" altLang="en-US" sz="1950" b="1" strike="noStrike" noProof="1" dirty="0">
                <a:solidFill>
                  <a:srgbClr val="0000FF"/>
                </a:solidFill>
              </a:rPr>
              <a:t>的定义如下：</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Class A{</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int x = 10;</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int f(int x){x = x + 1;return x;}</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zh-CN" altLang="en-US" sz="1950" b="1" strike="noStrike" noProof="1" dirty="0">
                <a:solidFill>
                  <a:srgbClr val="0000FF"/>
                </a:solidFill>
              </a:rPr>
              <a:t>下面代码执行后，函数返回值是（）</a:t>
            </a:r>
            <a:r>
              <a:rPr lang="en-US" altLang="zh-CN" sz="1950" b="1" strike="noStrike" noProof="1" dirty="0">
                <a:solidFill>
                  <a:srgbClr val="0000FF"/>
                </a:solidFill>
              </a:rPr>
              <a:t>,t.x</a:t>
            </a:r>
            <a:r>
              <a:rPr lang="zh-CN" altLang="en-US" sz="1950" b="1" strike="noStrike" noProof="1" dirty="0">
                <a:solidFill>
                  <a:srgbClr val="0000FF"/>
                </a:solidFill>
              </a:rPr>
              <a:t>的值是</a:t>
            </a:r>
            <a:endParaRPr lang="zh-CN" altLang="en-US"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 t = new A(); t.f(20);</a:t>
            </a:r>
            <a:endParaRPr lang="en-US" altLang="zh-CN" sz="1950" b="1" strike="noStrike" noProof="1" dirty="0">
              <a:solidFill>
                <a:srgbClr val="0000FF"/>
              </a:solidFill>
            </a:endParaRPr>
          </a:p>
          <a:p>
            <a:pPr eaLnBrk="1" fontAlgn="base" hangingPunct="1">
              <a:buFont typeface="Wingdings" panose="05000000000000000000" pitchFamily="2" charset="2"/>
              <a:buNone/>
            </a:pP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  11 11 B  21 10    C   11 10    D  10 21</a:t>
            </a:r>
            <a:endParaRPr lang="en-US" altLang="zh-CN" sz="1950" b="1" strike="noStrike" noProof="1" dirty="0">
              <a:solidFill>
                <a:srgbClr val="0000FF"/>
              </a:solidFill>
            </a:endParaRPr>
          </a:p>
        </p:txBody>
      </p:sp>
      <p:sp>
        <p:nvSpPr>
          <p:cNvPr id="7" name="矩形 6"/>
          <p:cNvSpPr/>
          <p:nvPr/>
        </p:nvSpPr>
        <p:spPr>
          <a:xfrm>
            <a:off x="5095875" y="425450"/>
            <a:ext cx="2844800"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21  10</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p:txBody>
          <a:bodyPr wrap="square" lIns="68580" tIns="34290" rIns="68580" bIns="34290" anchor="ctr"/>
          <a:p>
            <a:pPr eaLnBrk="1" hangingPunct="1"/>
            <a:r>
              <a:rPr lang="zh-CN" altLang="en-US" b="1" dirty="0"/>
              <a:t>练习</a:t>
            </a:r>
            <a:endParaRPr lang="zh-CN" altLang="en-US" b="1" dirty="0"/>
          </a:p>
        </p:txBody>
      </p:sp>
      <p:sp>
        <p:nvSpPr>
          <p:cNvPr id="21507" name="Rectangle 3"/>
          <p:cNvSpPr>
            <a:spLocks noGrp="1" noChangeArrowheads="1"/>
          </p:cNvSpPr>
          <p:nvPr>
            <p:ph idx="1"/>
          </p:nvPr>
        </p:nvSpPr>
        <p:spPr>
          <a:xfrm>
            <a:off x="1419225" y="1111250"/>
            <a:ext cx="6172200" cy="4635500"/>
          </a:xfrm>
        </p:spPr>
        <p:txBody>
          <a:bodyPr vert="horz" wrap="square" lIns="68580" tIns="34290" rIns="68580" bIns="34290" numCol="1" rtlCol="0" anchor="t" anchorCtr="0" compatLnSpc="1">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12 </a:t>
            </a:r>
            <a:r>
              <a:rPr kumimoji="0" lang="zh-CN" altLang="en-US" sz="1800" b="1" i="0" u="none" strike="noStrike" kern="1200" cap="none" spc="0" normalizeH="0" baseline="0" noProof="0" dirty="0" smtClean="0">
                <a:ln>
                  <a:noFill/>
                </a:ln>
                <a:solidFill>
                  <a:srgbClr val="0000FF"/>
                </a:solidFill>
                <a:effectLst/>
                <a:uLnTx/>
                <a:uFillTx/>
                <a:latin typeface="+mn-lt"/>
                <a:ea typeface="+mn-ea"/>
                <a:cs typeface="+mn-cs"/>
              </a:rPr>
              <a:t>类</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A</a:t>
            </a:r>
            <a:r>
              <a:rPr kumimoji="0" lang="zh-CN" altLang="en-US" sz="1800" b="1" i="0" u="none" strike="noStrike" kern="1200" cap="none" spc="0" normalizeH="0" baseline="0" noProof="0" dirty="0" smtClean="0">
                <a:ln>
                  <a:noFill/>
                </a:ln>
                <a:solidFill>
                  <a:srgbClr val="0000FF"/>
                </a:solidFill>
                <a:effectLst/>
                <a:uLnTx/>
                <a:uFillTx/>
                <a:latin typeface="+mn-lt"/>
                <a:ea typeface="+mn-ea"/>
                <a:cs typeface="+mn-cs"/>
              </a:rPr>
              <a:t>的定义如下：</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Class A{</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x = 10;</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f(</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x,A</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a){</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x = x + 1;</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a.x</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 x;</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this.x</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a.x+x</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return x;}</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1800" b="1" i="0" u="none" strike="noStrike" kern="1200" cap="none" spc="0" normalizeH="0" baseline="0" noProof="0" dirty="0" smtClean="0">
                <a:ln>
                  <a:noFill/>
                </a:ln>
                <a:solidFill>
                  <a:srgbClr val="0000FF"/>
                </a:solidFill>
                <a:effectLst/>
                <a:uLnTx/>
                <a:uFillTx/>
                <a:latin typeface="+mn-lt"/>
                <a:ea typeface="+mn-ea"/>
                <a:cs typeface="+mn-cs"/>
              </a:rPr>
              <a:t>下面代码执行后，函数返回值</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,t1.x,t2.x</a:t>
            </a:r>
            <a:r>
              <a:rPr kumimoji="0" lang="zh-CN" altLang="en-US" sz="1800" b="1" i="0" u="none" strike="noStrike" kern="1200" cap="none" spc="0" normalizeH="0" baseline="0" noProof="0" dirty="0" smtClean="0">
                <a:ln>
                  <a:noFill/>
                </a:ln>
                <a:solidFill>
                  <a:srgbClr val="0000FF"/>
                </a:solidFill>
                <a:effectLst/>
                <a:uLnTx/>
                <a:uFillTx/>
                <a:latin typeface="+mn-lt"/>
                <a:ea typeface="+mn-ea"/>
                <a:cs typeface="+mn-cs"/>
              </a:rPr>
              <a:t>值是</a:t>
            </a:r>
            <a:endParaRPr kumimoji="0" lang="zh-CN" altLang="en-US"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A t1 = new A(); A t2 = new A();t1.f(20,t2);</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A  21 42 21 B  21 21 21    C 21 10 21 D  21 42 10</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p:txBody>
      </p:sp>
      <p:sp>
        <p:nvSpPr>
          <p:cNvPr id="7" name="矩形 6"/>
          <p:cNvSpPr/>
          <p:nvPr/>
        </p:nvSpPr>
        <p:spPr>
          <a:xfrm>
            <a:off x="5556250" y="2032000"/>
            <a:ext cx="2844800"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21  42 21</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p:txBody>
          <a:bodyPr wrap="square" lIns="68580" tIns="34290" rIns="68580" bIns="34290" anchor="ctr"/>
          <a:p>
            <a:pPr eaLnBrk="1" hangingPunct="1"/>
            <a:r>
              <a:rPr lang="zh-CN" altLang="en-US" b="1" dirty="0"/>
              <a:t>练习</a:t>
            </a:r>
            <a:endParaRPr lang="zh-CN" altLang="en-US" b="1" dirty="0"/>
          </a:p>
        </p:txBody>
      </p:sp>
      <p:sp>
        <p:nvSpPr>
          <p:cNvPr id="22531" name="Rectangle 3"/>
          <p:cNvSpPr>
            <a:spLocks noGrp="1" noChangeArrowheads="1"/>
          </p:cNvSpPr>
          <p:nvPr>
            <p:ph idx="1"/>
          </p:nvPr>
        </p:nvSpPr>
        <p:spPr>
          <a:xfrm>
            <a:off x="1503363" y="1481138"/>
            <a:ext cx="6172200" cy="3398838"/>
          </a:xfrm>
        </p:spPr>
        <p:txBody>
          <a:bodyPr vert="horz" wrap="square" lIns="68580" tIns="34290" rIns="68580" bIns="34290" numCol="1" rtlCol="0" anchor="t" anchorCtr="0" compatLnSpc="1">
            <a:normAutofit fontScale="90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9 </a:t>
            </a:r>
            <a:r>
              <a:rPr kumimoji="0" lang="zh-CN" altLang="en-US" sz="1800" b="1" i="0" u="none" strike="noStrike" kern="1200" cap="none" spc="0" normalizeH="0" baseline="0" noProof="0" dirty="0" smtClean="0">
                <a:ln>
                  <a:noFill/>
                </a:ln>
                <a:solidFill>
                  <a:srgbClr val="0000FF"/>
                </a:solidFill>
                <a:effectLst/>
                <a:uLnTx/>
                <a:uFillTx/>
                <a:latin typeface="+mn-lt"/>
                <a:ea typeface="+mn-ea"/>
                <a:cs typeface="+mn-cs"/>
              </a:rPr>
              <a:t>类</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A</a:t>
            </a:r>
            <a:r>
              <a:rPr kumimoji="0" lang="zh-CN" altLang="en-US" sz="1800" b="1" i="0" u="none" strike="noStrike" kern="1200" cap="none" spc="0" normalizeH="0" baseline="0" noProof="0" dirty="0" smtClean="0">
                <a:ln>
                  <a:noFill/>
                </a:ln>
                <a:solidFill>
                  <a:srgbClr val="0000FF"/>
                </a:solidFill>
                <a:effectLst/>
                <a:uLnTx/>
                <a:uFillTx/>
                <a:latin typeface="+mn-lt"/>
                <a:ea typeface="+mn-ea"/>
                <a:cs typeface="+mn-cs"/>
              </a:rPr>
              <a:t>的定义如下：</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Class A{</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x = 10;</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void f1(</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x){  x = new </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[]{7,8,9};}</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f2(</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x){x = new </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[]{7,8,9};return x;}</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1800" b="1" i="0" u="none" strike="noStrike" kern="1200" cap="none" spc="0" normalizeH="0" baseline="0" noProof="0" dirty="0" smtClean="0">
                <a:ln>
                  <a:noFill/>
                </a:ln>
                <a:solidFill>
                  <a:srgbClr val="0000FF"/>
                </a:solidFill>
                <a:effectLst/>
                <a:uLnTx/>
                <a:uFillTx/>
                <a:latin typeface="+mn-lt"/>
                <a:ea typeface="+mn-ea"/>
                <a:cs typeface="+mn-cs"/>
              </a:rPr>
              <a:t>下面代码执行后，打印出来的结果是</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x = new </a:t>
            </a:r>
            <a:r>
              <a:rPr kumimoji="0" lang="en-US" altLang="zh-CN" sz="1800" b="1" i="0" u="none" strike="noStrike" kern="1200" cap="none" spc="0" normalizeH="0" baseline="0" noProof="0" dirty="0" err="1" smtClean="0">
                <a:ln>
                  <a:noFill/>
                </a:ln>
                <a:solidFill>
                  <a:srgbClr val="0000FF"/>
                </a:solidFill>
                <a:effectLst/>
                <a:uLnTx/>
                <a:uFillTx/>
                <a:latin typeface="+mn-lt"/>
                <a:ea typeface="+mn-ea"/>
                <a:cs typeface="+mn-cs"/>
              </a:rPr>
              <a:t>int</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[]{1,2,3}; A t = new A();</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t.f1(x); System.out.println(x[2]);</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 x = t.f2(x); </a:t>
            </a:r>
            <a:r>
              <a:rPr lang="en-US" altLang="zh-CN" sz="1800" b="1" strike="noStrike" noProof="0" dirty="0" smtClean="0">
                <a:ln>
                  <a:noFill/>
                </a:ln>
                <a:solidFill>
                  <a:srgbClr val="0000FF"/>
                </a:solidFill>
                <a:effectLst/>
                <a:uLnTx/>
                <a:uFillTx/>
                <a:latin typeface="+mn-lt"/>
                <a:sym typeface="+mn-ea"/>
              </a:rPr>
              <a:t>System.out.println</a:t>
            </a: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(x[2]);</a:t>
            </a:r>
            <a:endParaRPr kumimoji="0" lang="zh-CN" altLang="en-US" sz="1800" b="1" i="0" u="none" strike="noStrike" kern="1200" cap="none" spc="0" normalizeH="0" baseline="0" noProof="0" dirty="0" smtClean="0">
              <a:ln>
                <a:noFill/>
              </a:ln>
              <a:solidFill>
                <a:srgbClr val="0000FF"/>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en-US" altLang="zh-CN" sz="1800" b="1" i="0" u="none" strike="noStrike" kern="1200" cap="none" spc="0" normalizeH="0" baseline="0" noProof="0" dirty="0" smtClean="0">
                <a:ln>
                  <a:noFill/>
                </a:ln>
                <a:solidFill>
                  <a:srgbClr val="0000FF"/>
                </a:solidFill>
                <a:effectLst/>
                <a:uLnTx/>
                <a:uFillTx/>
                <a:latin typeface="+mn-lt"/>
                <a:ea typeface="+mn-ea"/>
                <a:cs typeface="+mn-cs"/>
              </a:rPr>
              <a:t>A  33   B  39    C 93 D  99</a:t>
            </a:r>
            <a:endParaRPr kumimoji="0" lang="en-US" altLang="zh-CN" sz="1800" b="1" i="0" u="none" strike="noStrike" kern="1200" cap="none" spc="0" normalizeH="0" baseline="0" noProof="0" dirty="0" smtClean="0">
              <a:ln>
                <a:noFill/>
              </a:ln>
              <a:solidFill>
                <a:srgbClr val="0000FF"/>
              </a:solidFill>
              <a:effectLst/>
              <a:uLnTx/>
              <a:uFillTx/>
              <a:latin typeface="+mn-lt"/>
              <a:ea typeface="+mn-ea"/>
              <a:cs typeface="+mn-cs"/>
            </a:endParaRPr>
          </a:p>
        </p:txBody>
      </p:sp>
      <p:sp>
        <p:nvSpPr>
          <p:cNvPr id="7" name="矩形 6"/>
          <p:cNvSpPr/>
          <p:nvPr/>
        </p:nvSpPr>
        <p:spPr>
          <a:xfrm>
            <a:off x="6753225" y="1939925"/>
            <a:ext cx="92233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B</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9458" name="Rectangle 1026"/>
          <p:cNvSpPr>
            <a:spLocks noGrp="1"/>
          </p:cNvSpPr>
          <p:nvPr>
            <p:ph type="subTitle" idx="1"/>
          </p:nvPr>
        </p:nvSpPr>
        <p:spPr>
          <a:xfrm>
            <a:off x="228600" y="381000"/>
            <a:ext cx="1371600" cy="4572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例4-1</a:t>
            </a:r>
            <a:endParaRPr lang="zh-CN" altLang="en-US" b="1" kern="1200" dirty="0">
              <a:solidFill>
                <a:srgbClr val="FF0000"/>
              </a:solidFill>
              <a:latin typeface="宋体" panose="02010600030101010101" pitchFamily="2" charset="-122"/>
              <a:ea typeface="+mn-ea"/>
              <a:cs typeface="+mn-cs"/>
              <a:sym typeface="Arial" panose="020B0604020202020204" pitchFamily="34" charset="0"/>
            </a:endParaRPr>
          </a:p>
        </p:txBody>
      </p:sp>
      <p:sp>
        <p:nvSpPr>
          <p:cNvPr id="19459" name="Rectangle 1027"/>
          <p:cNvSpPr/>
          <p:nvPr/>
        </p:nvSpPr>
        <p:spPr>
          <a:xfrm>
            <a:off x="1524000" y="381000"/>
            <a:ext cx="5029200" cy="457200"/>
          </a:xfrm>
          <a:prstGeom prst="rect">
            <a:avLst/>
          </a:prstGeom>
          <a:noFill/>
          <a:ln w="9525">
            <a:noFill/>
          </a:ln>
        </p:spPr>
        <p:txBody>
          <a:bodyPr anchor="t">
            <a:spAutoFit/>
          </a:bodyPr>
          <a:p>
            <a:pPr indent="0">
              <a:spcBef>
                <a:spcPct val="50000"/>
              </a:spcBef>
            </a:pPr>
            <a:r>
              <a:rPr lang="en-US" altLang="zh-CN" b="1" dirty="0">
                <a:solidFill>
                  <a:srgbClr val="FF0000"/>
                </a:solidFill>
                <a:latin typeface="Times New Roman" panose="02020603050405020304" pitchFamily="18" charset="0"/>
                <a:ea typeface="方正书宋简体" charset="-122"/>
                <a:hlinkClick r:id="rId1" action="ppaction://hlinkfile"/>
              </a:rPr>
              <a:t>Vehicle </a:t>
            </a:r>
            <a:r>
              <a:rPr lang="zh-CN" altLang="en-US" b="1" dirty="0">
                <a:solidFill>
                  <a:srgbClr val="FF0000"/>
                </a:solidFill>
                <a:latin typeface="Times New Roman" panose="02020603050405020304" pitchFamily="18" charset="0"/>
                <a:ea typeface="宋体" panose="02010600030101010101" pitchFamily="2" charset="-122"/>
                <a:hlinkClick r:id="rId1" action="ppaction://hlinkfile"/>
              </a:rPr>
              <a:t>.</a:t>
            </a:r>
            <a:r>
              <a:rPr lang="en-US" altLang="zh-CN" b="1" dirty="0">
                <a:solidFill>
                  <a:srgbClr val="FF0000"/>
                </a:solidFill>
                <a:latin typeface="Times New Roman" panose="02020603050405020304" pitchFamily="18" charset="0"/>
                <a:hlinkClick r:id="rId1" action="ppaction://hlinkfile"/>
              </a:rPr>
              <a:t>java</a:t>
            </a:r>
            <a:r>
              <a:rPr lang="en-US" altLang="zh-CN" b="1" dirty="0">
                <a:solidFill>
                  <a:srgbClr val="FF0000"/>
                </a:solidFill>
                <a:latin typeface="宋体" panose="02010600030101010101" pitchFamily="2" charset="-122"/>
                <a:hlinkClick r:id="rId1" action="ppaction://hlinkfile"/>
              </a:rPr>
              <a:t> </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19460" name="矩形 1"/>
          <p:cNvSpPr/>
          <p:nvPr/>
        </p:nvSpPr>
        <p:spPr>
          <a:xfrm>
            <a:off x="323850" y="1268413"/>
            <a:ext cx="8135938" cy="3382962"/>
          </a:xfrm>
          <a:prstGeom prst="rect">
            <a:avLst/>
          </a:prstGeom>
          <a:noFill/>
          <a:ln w="9525">
            <a:noFill/>
          </a:ln>
        </p:spPr>
        <p:txBody>
          <a:bodyPr anchor="t">
            <a:spAutoFit/>
          </a:bodyPr>
          <a:p>
            <a:pPr indent="0"/>
            <a:r>
              <a:rPr lang="zh-CN" altLang="zh-CN" dirty="0">
                <a:latin typeface="Times New Roman" panose="02020603050405020304" pitchFamily="18" charset="0"/>
                <a:ea typeface="宋体" panose="02010600030101010101" pitchFamily="2" charset="-122"/>
              </a:rPr>
              <a:t>例</a:t>
            </a:r>
            <a:r>
              <a:rPr lang="en-US" altLang="zh-CN" dirty="0">
                <a:latin typeface="Times New Roman" panose="02020603050405020304" pitchFamily="18" charset="0"/>
              </a:rPr>
              <a:t>4-1</a:t>
            </a:r>
            <a:r>
              <a:rPr lang="zh-CN" altLang="zh-CN" dirty="0">
                <a:latin typeface="Times New Roman" panose="02020603050405020304" pitchFamily="18" charset="0"/>
                <a:ea typeface="宋体" panose="02010600030101010101" pitchFamily="2" charset="-122"/>
              </a:rPr>
              <a:t>中有一个类名为</a:t>
            </a:r>
            <a:r>
              <a:rPr lang="en-US" altLang="zh-CN" dirty="0">
                <a:latin typeface="Times New Roman" panose="02020603050405020304" pitchFamily="18" charset="0"/>
              </a:rPr>
              <a:t>Vehicle</a:t>
            </a:r>
            <a:r>
              <a:rPr lang="zh-CN" altLang="zh-CN" dirty="0">
                <a:latin typeface="Times New Roman" panose="02020603050405020304" pitchFamily="18" charset="0"/>
                <a:ea typeface="宋体" panose="02010600030101010101" pitchFamily="2" charset="-122"/>
              </a:rPr>
              <a:t>的类，类体内容的变量声明部分给出了：</a:t>
            </a:r>
            <a:br>
              <a:rPr lang="zh-CN" altLang="zh-CN" dirty="0">
                <a:latin typeface="Times New Roman" panose="02020603050405020304" pitchFamily="18" charset="0"/>
                <a:ea typeface="宋体" panose="02010600030101010101" pitchFamily="2" charset="-122"/>
              </a:rPr>
            </a:br>
            <a:r>
              <a:rPr lang="en-US" altLang="zh-CN" dirty="0">
                <a:latin typeface="Times New Roman" panose="02020603050405020304" pitchFamily="18" charset="0"/>
              </a:rPr>
              <a:t>1. </a:t>
            </a:r>
            <a:r>
              <a:rPr lang="zh-CN" altLang="zh-CN" dirty="0">
                <a:latin typeface="Times New Roman" panose="02020603050405020304" pitchFamily="18" charset="0"/>
                <a:ea typeface="宋体" panose="02010600030101010101" pitchFamily="2" charset="-122"/>
              </a:rPr>
              <a:t>一个</a:t>
            </a:r>
            <a:r>
              <a:rPr lang="en-US" altLang="zh-CN" dirty="0">
                <a:latin typeface="Times New Roman" panose="02020603050405020304" pitchFamily="18" charset="0"/>
              </a:rPr>
              <a:t>double</a:t>
            </a:r>
            <a:r>
              <a:rPr lang="zh-CN" altLang="zh-CN" dirty="0">
                <a:latin typeface="Times New Roman" panose="02020603050405020304" pitchFamily="18" charset="0"/>
                <a:ea typeface="宋体" panose="02010600030101010101" pitchFamily="2" charset="-122"/>
              </a:rPr>
              <a:t>类型的变量</a:t>
            </a:r>
            <a:r>
              <a:rPr lang="en-US" altLang="zh-CN" dirty="0">
                <a:latin typeface="Times New Roman" panose="02020603050405020304" pitchFamily="18" charset="0"/>
              </a:rPr>
              <a:t>speed</a:t>
            </a:r>
            <a:endParaRPr lang="en-US" altLang="zh-CN" dirty="0">
              <a:latin typeface="Times New Roman" panose="02020603050405020304" pitchFamily="18" charset="0"/>
            </a:endParaRPr>
          </a:p>
          <a:p>
            <a:pPr indent="0"/>
            <a:endParaRPr lang="en-US" altLang="zh-CN" dirty="0">
              <a:latin typeface="Times New Roman" panose="02020603050405020304" pitchFamily="18" charset="0"/>
            </a:endParaRPr>
          </a:p>
          <a:p>
            <a:pPr indent="0"/>
            <a:r>
              <a:rPr lang="en-US" altLang="zh-CN" dirty="0">
                <a:latin typeface="Times New Roman" panose="02020603050405020304" pitchFamily="18" charset="0"/>
              </a:rPr>
              <a:t>2. </a:t>
            </a:r>
            <a:r>
              <a:rPr lang="zh-CN" altLang="zh-CN" dirty="0">
                <a:latin typeface="Times New Roman" panose="02020603050405020304" pitchFamily="18" charset="0"/>
                <a:ea typeface="宋体" panose="02010600030101010101" pitchFamily="2" charset="-122"/>
              </a:rPr>
              <a:t>一个</a:t>
            </a:r>
            <a:r>
              <a:rPr lang="en-US" altLang="zh-CN" dirty="0">
                <a:latin typeface="Times New Roman" panose="02020603050405020304" pitchFamily="18" charset="0"/>
              </a:rPr>
              <a:t>int</a:t>
            </a:r>
            <a:r>
              <a:rPr lang="zh-CN" altLang="zh-CN" dirty="0">
                <a:latin typeface="Times New Roman" panose="02020603050405020304" pitchFamily="18" charset="0"/>
                <a:ea typeface="宋体" panose="02010600030101010101" pitchFamily="2" charset="-122"/>
              </a:rPr>
              <a:t>型变量</a:t>
            </a:r>
            <a:r>
              <a:rPr lang="en-US" altLang="zh-CN" dirty="0">
                <a:latin typeface="Times New Roman" panose="02020603050405020304" pitchFamily="18" charset="0"/>
              </a:rPr>
              <a:t>power</a:t>
            </a:r>
            <a:r>
              <a:rPr lang="zh-CN"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a:p>
            <a:pPr indent="0"/>
            <a:endParaRPr lang="zh-CN" altLang="zh-CN" dirty="0">
              <a:latin typeface="Times New Roman" panose="02020603050405020304" pitchFamily="18" charset="0"/>
              <a:ea typeface="宋体" panose="02010600030101010101" pitchFamily="2" charset="-122"/>
            </a:endParaRPr>
          </a:p>
          <a:p>
            <a:pPr indent="0"/>
            <a:r>
              <a:rPr lang="en-US" altLang="zh-CN" dirty="0">
                <a:latin typeface="Times New Roman" panose="02020603050405020304" pitchFamily="18" charset="0"/>
              </a:rPr>
              <a:t>3. </a:t>
            </a:r>
            <a:r>
              <a:rPr lang="zh-CN" altLang="zh-CN" dirty="0">
                <a:latin typeface="Times New Roman" panose="02020603050405020304" pitchFamily="18" charset="0"/>
                <a:ea typeface="宋体" panose="02010600030101010101" pitchFamily="2" charset="-122"/>
              </a:rPr>
              <a:t>方法定义部分定义了</a:t>
            </a:r>
            <a:r>
              <a:rPr lang="en-US" altLang="zh-CN" dirty="0">
                <a:latin typeface="Times New Roman" panose="02020603050405020304" pitchFamily="18" charset="0"/>
              </a:rPr>
              <a:t>speedUp()</a:t>
            </a:r>
            <a:r>
              <a:rPr lang="zh-CN"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a:p>
            <a:pPr indent="0"/>
            <a:endParaRPr lang="zh-CN" altLang="zh-CN" dirty="0">
              <a:latin typeface="Times New Roman" panose="02020603050405020304" pitchFamily="18" charset="0"/>
              <a:ea typeface="宋体" panose="02010600030101010101" pitchFamily="2" charset="-122"/>
            </a:endParaRPr>
          </a:p>
          <a:p>
            <a:pPr indent="0"/>
            <a:r>
              <a:rPr lang="en-US" altLang="zh-CN" dirty="0">
                <a:latin typeface="Times New Roman" panose="02020603050405020304" pitchFamily="18" charset="0"/>
              </a:rPr>
              <a:t>4. speedDown()</a:t>
            </a:r>
            <a:r>
              <a:rPr lang="zh-CN" altLang="zh-CN" dirty="0">
                <a:latin typeface="Times New Roman" panose="02020603050405020304" pitchFamily="18" charset="0"/>
                <a:ea typeface="宋体" panose="02010600030101010101" pitchFamily="2" charset="-122"/>
              </a:rPr>
              <a:t>等方法。</a:t>
            </a:r>
            <a:endParaRPr lang="zh-CN" altLang="en-US" dirty="0">
              <a:latin typeface="Times New Roman" panose="02020603050405020304" pitchFamily="18" charset="0"/>
              <a:ea typeface="宋体" panose="02010600030101010101" pitchFamily="2" charset="-122"/>
            </a:endParaRPr>
          </a:p>
        </p:txBody>
      </p:sp>
    </p:spTree>
    <p:custDataLst>
      <p:tags r:id="rId2"/>
    </p:custData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92162"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92163" name="Rectangle 2"/>
          <p:cNvSpPr>
            <a:spLocks noGrp="1"/>
          </p:cNvSpPr>
          <p:nvPr>
            <p:ph type="subTitle" idx="1"/>
          </p:nvPr>
        </p:nvSpPr>
        <p:spPr>
          <a:xfrm>
            <a:off x="228600" y="228600"/>
            <a:ext cx="67056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§4.5  </a:t>
            </a:r>
            <a:r>
              <a:rPr lang="zh-CN" altLang="en-US" sz="2800" b="1" kern="1200" dirty="0">
                <a:latin typeface="Arial" panose="020B0604020202020204" pitchFamily="34" charset="0"/>
                <a:ea typeface="方正书宋简体" charset="-122"/>
                <a:cs typeface="+mn-cs"/>
                <a:sym typeface="Arial" panose="020B0604020202020204" pitchFamily="34" charset="0"/>
              </a:rPr>
              <a:t>有理数的类封装     例4-7</a:t>
            </a:r>
            <a:endParaRPr lang="zh-CN" altLang="en-US" sz="2800" b="1" kern="1200" dirty="0">
              <a:latin typeface="Arial" panose="020B0604020202020204" pitchFamily="34" charset="0"/>
              <a:ea typeface="方正书宋简体" charset="-122"/>
              <a:cs typeface="+mn-cs"/>
              <a:sym typeface="Arial" panose="020B0604020202020204" pitchFamily="34" charset="0"/>
            </a:endParaRPr>
          </a:p>
        </p:txBody>
      </p:sp>
      <p:sp>
        <p:nvSpPr>
          <p:cNvPr id="92164" name="Text Box 3"/>
          <p:cNvSpPr txBox="1"/>
          <p:nvPr/>
        </p:nvSpPr>
        <p:spPr>
          <a:xfrm>
            <a:off x="304800" y="914400"/>
            <a:ext cx="8610600" cy="1117600"/>
          </a:xfrm>
          <a:prstGeom prst="rect">
            <a:avLst/>
          </a:prstGeom>
          <a:noFill/>
          <a:ln w="9525">
            <a:noFill/>
          </a:ln>
        </p:spPr>
        <p:txBody>
          <a:bodyPr anchor="t">
            <a:spAutoFit/>
          </a:bodyPr>
          <a:p>
            <a:pPr indent="568325" algn="just">
              <a:lnSpc>
                <a:spcPct val="120000"/>
              </a:lnSpc>
              <a:spcBef>
                <a:spcPct val="20000"/>
              </a:spcBef>
            </a:pPr>
            <a:r>
              <a:rPr lang="zh-CN" altLang="en-US" sz="2800" b="1" dirty="0">
                <a:latin typeface="宋体" panose="02010600030101010101" pitchFamily="2" charset="-122"/>
                <a:ea typeface="宋体" panose="02010600030101010101" pitchFamily="2" charset="-122"/>
              </a:rPr>
              <a:t>有理数有两个重要的成员：分子和分母，另外还有重要的四则运算。 </a:t>
            </a:r>
            <a:endParaRPr lang="en-US" altLang="zh-CN" sz="2800" b="1" dirty="0">
              <a:latin typeface="宋体" panose="02010600030101010101" pitchFamily="2" charset="-122"/>
            </a:endParaRPr>
          </a:p>
        </p:txBody>
      </p:sp>
      <p:graphicFrame>
        <p:nvGraphicFramePr>
          <p:cNvPr id="92165" name="Object 4"/>
          <p:cNvGraphicFramePr>
            <a:graphicFrameLocks noChangeAspect="1"/>
          </p:cNvGraphicFramePr>
          <p:nvPr/>
        </p:nvGraphicFramePr>
        <p:xfrm>
          <a:off x="5181600" y="2362200"/>
          <a:ext cx="3505200" cy="2971800"/>
        </p:xfrm>
        <a:graphic>
          <a:graphicData uri="http://schemas.openxmlformats.org/presentationml/2006/ole">
            <mc:AlternateContent xmlns:mc="http://schemas.openxmlformats.org/markup-compatibility/2006">
              <mc:Choice xmlns:v="urn:schemas-microsoft-com:vml" Requires="v">
                <p:oleObj spid="_x0000_s3084" name="" r:id="rId1" imgW="2181225" imgH="1819275" progId="Paint.Picture">
                  <p:embed/>
                </p:oleObj>
              </mc:Choice>
              <mc:Fallback>
                <p:oleObj name="" r:id="rId1" imgW="2181225" imgH="1819275" progId="Paint.Picture">
                  <p:embed/>
                  <p:pic>
                    <p:nvPicPr>
                      <p:cNvPr id="0" name="图片 3083"/>
                      <p:cNvPicPr/>
                      <p:nvPr/>
                    </p:nvPicPr>
                    <p:blipFill>
                      <a:blip r:embed="rId2"/>
                      <a:stretch>
                        <a:fillRect/>
                      </a:stretch>
                    </p:blipFill>
                    <p:spPr>
                      <a:xfrm>
                        <a:off x="5181600" y="2362200"/>
                        <a:ext cx="3505200" cy="2971800"/>
                      </a:xfrm>
                      <a:prstGeom prst="rect">
                        <a:avLst/>
                      </a:prstGeom>
                      <a:noFill/>
                      <a:ln w="38100">
                        <a:noFill/>
                        <a:miter/>
                      </a:ln>
                    </p:spPr>
                  </p:pic>
                </p:oleObj>
              </mc:Fallback>
            </mc:AlternateContent>
          </a:graphicData>
        </a:graphic>
      </p:graphicFrame>
      <p:sp>
        <p:nvSpPr>
          <p:cNvPr id="92166" name="Rectangle 5"/>
          <p:cNvSpPr/>
          <p:nvPr/>
        </p:nvSpPr>
        <p:spPr>
          <a:xfrm>
            <a:off x="457200" y="2590800"/>
            <a:ext cx="4152900" cy="1446213"/>
          </a:xfrm>
          <a:prstGeom prst="rect">
            <a:avLst/>
          </a:prstGeom>
          <a:noFill/>
          <a:ln w="9525">
            <a:noFill/>
          </a:ln>
        </p:spPr>
        <p:txBody>
          <a:bodyPr anchor="t">
            <a:spAutoFit/>
          </a:bodyPr>
          <a:p>
            <a:pPr indent="0">
              <a:spcBef>
                <a:spcPct val="50000"/>
              </a:spcBef>
            </a:pPr>
            <a:r>
              <a:rPr lang="zh-CN" altLang="en-US" sz="2800" b="1" dirty="0">
                <a:latin typeface="Times New Roman" panose="02020603050405020304" pitchFamily="18" charset="0"/>
                <a:ea typeface="方正书宋简体" charset="-122"/>
              </a:rPr>
              <a:t>例4-7</a:t>
            </a:r>
            <a:endParaRPr lang="en-US" altLang="zh-CN" b="1" dirty="0">
              <a:solidFill>
                <a:srgbClr val="FF0000"/>
              </a:solidFill>
              <a:latin typeface="Times New Roman" panose="02020603050405020304" pitchFamily="18" charset="0"/>
              <a:ea typeface="方正书宋简体" charset="-122"/>
            </a:endParaRPr>
          </a:p>
          <a:p>
            <a:pPr indent="0">
              <a:spcBef>
                <a:spcPct val="50000"/>
              </a:spcBef>
            </a:pPr>
            <a:r>
              <a:rPr lang="en-US" altLang="zh-CN" b="1" dirty="0">
                <a:solidFill>
                  <a:srgbClr val="FF0000"/>
                </a:solidFill>
                <a:latin typeface="Times New Roman" panose="02020603050405020304" pitchFamily="18" charset="0"/>
                <a:ea typeface="方正书宋简体" charset="-122"/>
                <a:hlinkClick r:id="rId3" action="ppaction://hlinkfile"/>
              </a:rPr>
              <a:t>Rational.java</a:t>
            </a:r>
            <a:r>
              <a:rPr lang="en-US" altLang="zh-CN" b="1" dirty="0">
                <a:solidFill>
                  <a:srgbClr val="FF0000"/>
                </a:solidFill>
                <a:latin typeface="Times New Roman" panose="02020603050405020304" pitchFamily="18" charset="0"/>
                <a:ea typeface="方正书宋简体" charset="-122"/>
                <a:hlinkClick r:id="rId4"/>
              </a:rPr>
              <a:t> </a:t>
            </a:r>
            <a:r>
              <a:rPr lang="en-US" altLang="zh-CN" b="1" dirty="0">
                <a:solidFill>
                  <a:srgbClr val="FF0000"/>
                </a:solidFill>
                <a:latin typeface="宋体" panose="02010600030101010101" pitchFamily="2" charset="-122"/>
              </a:rPr>
              <a:t>，</a:t>
            </a:r>
            <a:r>
              <a:rPr lang="en-US" altLang="zh-CN" b="1" dirty="0">
                <a:solidFill>
                  <a:srgbClr val="FF0000"/>
                </a:solidFill>
                <a:latin typeface="Times New Roman" panose="02020603050405020304" pitchFamily="18" charset="0"/>
                <a:ea typeface="方正书宋简体" charset="-122"/>
                <a:hlinkClick r:id="rId5" action="ppaction://hlinkfile"/>
              </a:rPr>
              <a:t>Example4_7.java</a:t>
            </a:r>
            <a:r>
              <a:rPr lang="en-US" altLang="zh-CN" b="1" dirty="0">
                <a:solidFill>
                  <a:srgbClr val="FF0000"/>
                </a:solidFill>
                <a:latin typeface="Times New Roman" panose="02020603050405020304" pitchFamily="18" charset="0"/>
                <a:ea typeface="方正书宋简体" charset="-122"/>
                <a:hlinkClick r:id="rId6"/>
              </a:rPr>
              <a:t> </a:t>
            </a:r>
            <a:endParaRPr lang="zh-CN" altLang="en-US" b="1" dirty="0">
              <a:solidFill>
                <a:srgbClr val="FF0000"/>
              </a:solidFill>
              <a:latin typeface="Times New Roman" panose="02020603050405020304" pitchFamily="18" charset="0"/>
              <a:ea typeface="方正书宋简体" charset="-122"/>
            </a:endParaRPr>
          </a:p>
        </p:txBody>
      </p:sp>
    </p:spTree>
    <p:custDataLst>
      <p:tags r:id="rId7"/>
    </p:custData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93186" name="Rectangle 2"/>
          <p:cNvSpPr>
            <a:spLocks noGrp="1"/>
          </p:cNvSpPr>
          <p:nvPr>
            <p:ph type="subTitle" idx="1"/>
          </p:nvPr>
        </p:nvSpPr>
        <p:spPr>
          <a:xfrm>
            <a:off x="228600" y="228600"/>
            <a:ext cx="57150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§4.6   </a:t>
            </a:r>
            <a:r>
              <a:rPr lang="zh-CN" altLang="en-US" sz="2800" b="1" kern="1200" dirty="0">
                <a:latin typeface="宋体" panose="02010600030101010101" pitchFamily="2" charset="-122"/>
                <a:ea typeface="+mn-ea"/>
                <a:cs typeface="+mn-cs"/>
                <a:sym typeface="Arial" panose="020B0604020202020204" pitchFamily="34" charset="0"/>
              </a:rPr>
              <a:t>对象的组合</a:t>
            </a:r>
            <a:r>
              <a:rPr lang="zh-CN" altLang="en-US" sz="2800" b="1" kern="1200" dirty="0">
                <a:latin typeface="Arial" panose="020B0604020202020204" pitchFamily="34" charset="0"/>
                <a:ea typeface="+mn-ea"/>
                <a:cs typeface="+mn-cs"/>
                <a:sym typeface="Arial" panose="020B0604020202020204" pitchFamily="34" charset="0"/>
              </a:rPr>
              <a:t>  </a:t>
            </a:r>
            <a:endParaRPr lang="zh-CN" altLang="en-US" sz="2800" b="1" kern="1200" dirty="0">
              <a:latin typeface="Arial" panose="020B0604020202020204" pitchFamily="34" charset="0"/>
              <a:ea typeface="+mn-ea"/>
              <a:cs typeface="+mn-cs"/>
              <a:sym typeface="Arial" panose="020B0604020202020204" pitchFamily="34" charset="0"/>
            </a:endParaRPr>
          </a:p>
        </p:txBody>
      </p:sp>
      <p:sp>
        <p:nvSpPr>
          <p:cNvPr id="93187" name="Text Box 3"/>
          <p:cNvSpPr txBox="1"/>
          <p:nvPr/>
        </p:nvSpPr>
        <p:spPr>
          <a:xfrm>
            <a:off x="-50800" y="914400"/>
            <a:ext cx="9105900" cy="1554163"/>
          </a:xfrm>
          <a:prstGeom prst="rect">
            <a:avLst/>
          </a:prstGeom>
          <a:noFill/>
          <a:ln w="9525">
            <a:noFill/>
          </a:ln>
        </p:spPr>
        <p:txBody>
          <a:bodyPr wrap="square" anchor="t">
            <a:spAutoFit/>
          </a:bodyPr>
          <a:p>
            <a:pPr indent="568325" algn="just">
              <a:lnSpc>
                <a:spcPct val="120000"/>
              </a:lnSpc>
              <a:spcBef>
                <a:spcPct val="20000"/>
              </a:spcBef>
            </a:pPr>
            <a:r>
              <a:rPr lang="en-US" altLang="zh-CN" b="1" dirty="0">
                <a:latin typeface="Times New Roman" panose="02020603050405020304" pitchFamily="18" charset="0"/>
                <a:ea typeface="方正书宋简体" charset="-122"/>
              </a:rPr>
              <a:t>1.</a:t>
            </a:r>
            <a:r>
              <a:rPr lang="zh-CN" altLang="en-US" b="1" dirty="0">
                <a:latin typeface="Times New Roman" panose="02020603050405020304" pitchFamily="18" charset="0"/>
                <a:ea typeface="方正书宋简体" charset="-122"/>
              </a:rPr>
              <a:t>一个类的成员变量可以是</a:t>
            </a:r>
            <a:r>
              <a:rPr lang="en-US" altLang="zh-CN" b="1" dirty="0">
                <a:latin typeface="宋体" panose="02010600030101010101" pitchFamily="2" charset="-122"/>
                <a:ea typeface="方正书宋简体" charset="-122"/>
              </a:rPr>
              <a:t>Java</a:t>
            </a:r>
            <a:r>
              <a:rPr lang="zh-CN" altLang="en-US" b="1" dirty="0">
                <a:latin typeface="Times New Roman" panose="02020603050405020304" pitchFamily="18" charset="0"/>
                <a:ea typeface="方正书宋简体" charset="-122"/>
              </a:rPr>
              <a:t>允许的任何数据类型。</a:t>
            </a:r>
            <a:endParaRPr lang="zh-CN" altLang="en-US" b="1" dirty="0">
              <a:latin typeface="Times New Roman" panose="02020603050405020304" pitchFamily="18" charset="0"/>
              <a:ea typeface="方正书宋简体" charset="-122"/>
            </a:endParaRPr>
          </a:p>
          <a:p>
            <a:pPr indent="568325" algn="just">
              <a:lnSpc>
                <a:spcPct val="120000"/>
              </a:lnSpc>
              <a:spcBef>
                <a:spcPct val="20000"/>
              </a:spcBef>
            </a:pPr>
            <a:r>
              <a:rPr lang="en-US" altLang="zh-CN" b="1" dirty="0">
                <a:latin typeface="Times New Roman" panose="02020603050405020304" pitchFamily="18" charset="0"/>
                <a:ea typeface="方正书宋简体" charset="-122"/>
              </a:rPr>
              <a:t>2.</a:t>
            </a:r>
            <a:r>
              <a:rPr lang="zh-CN" altLang="en-US" b="1" dirty="0">
                <a:latin typeface="Times New Roman" panose="02020603050405020304" pitchFamily="18" charset="0"/>
                <a:ea typeface="方正书宋简体" charset="-122"/>
              </a:rPr>
              <a:t>因此，一个类的成员变量的类型可以是类。</a:t>
            </a:r>
            <a:endParaRPr lang="zh-CN" altLang="en-US" b="1" dirty="0">
              <a:latin typeface="Times New Roman" panose="02020603050405020304" pitchFamily="18" charset="0"/>
              <a:ea typeface="方正书宋简体" charset="-122"/>
            </a:endParaRPr>
          </a:p>
          <a:p>
            <a:pPr indent="568325" algn="just">
              <a:lnSpc>
                <a:spcPct val="120000"/>
              </a:lnSpc>
              <a:spcBef>
                <a:spcPct val="20000"/>
              </a:spcBef>
            </a:pPr>
            <a:r>
              <a:rPr lang="en-US" altLang="zh-CN" b="1" dirty="0">
                <a:latin typeface="Times New Roman" panose="02020603050405020304" pitchFamily="18" charset="0"/>
                <a:ea typeface="方正书宋简体" charset="-122"/>
              </a:rPr>
              <a:t>3.</a:t>
            </a:r>
            <a:r>
              <a:rPr lang="zh-CN" altLang="en-US" b="1" dirty="0">
                <a:latin typeface="Times New Roman" panose="02020603050405020304" pitchFamily="18" charset="0"/>
                <a:ea typeface="方正书宋简体" charset="-122"/>
              </a:rPr>
              <a:t>也就是说该类的对象将其他对象</a:t>
            </a:r>
            <a:r>
              <a:rPr lang="en-US" altLang="zh-CN" b="1" dirty="0">
                <a:latin typeface="Times New Roman" panose="02020603050405020304" pitchFamily="18" charset="0"/>
                <a:ea typeface="方正书宋简体" charset="-122"/>
              </a:rPr>
              <a:t>(</a:t>
            </a:r>
            <a:r>
              <a:rPr lang="zh-CN" altLang="en-US" b="1" dirty="0">
                <a:latin typeface="Times New Roman" panose="02020603050405020304" pitchFamily="18" charset="0"/>
                <a:ea typeface="方正书宋简体" charset="-122"/>
              </a:rPr>
              <a:t>引用</a:t>
            </a:r>
            <a:r>
              <a:rPr lang="en-US" altLang="zh-CN" b="1" dirty="0">
                <a:latin typeface="Times New Roman" panose="02020603050405020304" pitchFamily="18" charset="0"/>
                <a:ea typeface="方正书宋简体" charset="-122"/>
              </a:rPr>
              <a:t>)</a:t>
            </a:r>
            <a:r>
              <a:rPr lang="zh-CN" altLang="en-US" b="1" dirty="0">
                <a:latin typeface="Times New Roman" panose="02020603050405020304" pitchFamily="18" charset="0"/>
                <a:ea typeface="方正书宋简体" charset="-122"/>
              </a:rPr>
              <a:t>作为自己的组成部分</a:t>
            </a:r>
            <a:r>
              <a:rPr lang="zh-CN" altLang="en-US" b="1" dirty="0">
                <a:latin typeface="宋体" panose="02010600030101010101" pitchFamily="2" charset="-122"/>
                <a:ea typeface="宋体" panose="02010600030101010101" pitchFamily="2" charset="-122"/>
              </a:rPr>
              <a:t> 。</a:t>
            </a:r>
            <a:endParaRPr lang="en-US" altLang="zh-CN" b="1" dirty="0">
              <a:latin typeface="宋体" panose="02010600030101010101" pitchFamily="2" charset="-122"/>
            </a:endParaRPr>
          </a:p>
        </p:txBody>
      </p:sp>
      <p:sp>
        <p:nvSpPr>
          <p:cNvPr id="93188" name="Text Box 3"/>
          <p:cNvSpPr txBox="1"/>
          <p:nvPr/>
        </p:nvSpPr>
        <p:spPr>
          <a:xfrm>
            <a:off x="19050" y="2468880"/>
            <a:ext cx="8966200" cy="2601595"/>
          </a:xfrm>
          <a:prstGeom prst="rect">
            <a:avLst/>
          </a:prstGeom>
          <a:noFill/>
          <a:ln w="9525">
            <a:noFill/>
          </a:ln>
        </p:spPr>
        <p:txBody>
          <a:bodyPr wrap="square" anchor="t">
            <a:spAutoFit/>
          </a:bodyPr>
          <a:p>
            <a:pPr indent="568325" algn="just">
              <a:lnSpc>
                <a:spcPct val="120000"/>
              </a:lnSpc>
              <a:spcBef>
                <a:spcPct val="20000"/>
              </a:spcBef>
            </a:pPr>
            <a:r>
              <a:rPr lang="en-US" altLang="en-US" b="1" dirty="0">
                <a:latin typeface="Times New Roman" panose="02020603050405020304" pitchFamily="18" charset="0"/>
                <a:ea typeface="方正书宋简体" charset="-122"/>
              </a:rPr>
              <a:t>class A{int x = 0;}  </a:t>
            </a:r>
            <a:endParaRPr lang="en-US" altLang="en-US" b="1" dirty="0">
              <a:latin typeface="Times New Roman" panose="02020603050405020304" pitchFamily="18" charset="0"/>
              <a:ea typeface="方正书宋简体" charset="-122"/>
            </a:endParaRPr>
          </a:p>
          <a:p>
            <a:pPr indent="568325" algn="just">
              <a:lnSpc>
                <a:spcPct val="120000"/>
              </a:lnSpc>
              <a:spcBef>
                <a:spcPct val="20000"/>
              </a:spcBef>
            </a:pPr>
            <a:r>
              <a:rPr lang="en-US" altLang="en-US" b="1" dirty="0">
                <a:latin typeface="Times New Roman" panose="02020603050405020304" pitchFamily="18" charset="0"/>
                <a:ea typeface="方正书宋简体" charset="-122"/>
              </a:rPr>
              <a:t>class B{ A a = new A();}</a:t>
            </a:r>
            <a:endParaRPr lang="en-US" altLang="en-US" b="1" dirty="0">
              <a:latin typeface="Times New Roman" panose="02020603050405020304" pitchFamily="18" charset="0"/>
              <a:ea typeface="方正书宋简体" charset="-122"/>
            </a:endParaRPr>
          </a:p>
          <a:p>
            <a:pPr indent="568325" algn="just">
              <a:lnSpc>
                <a:spcPct val="120000"/>
              </a:lnSpc>
              <a:spcBef>
                <a:spcPct val="20000"/>
              </a:spcBef>
            </a:pPr>
            <a:r>
              <a:rPr lang="en-US" altLang="en-US" b="1" dirty="0">
                <a:latin typeface="宋体" panose="02010600030101010101" pitchFamily="2" charset="-122"/>
              </a:rPr>
              <a:t>class C{</a:t>
            </a:r>
            <a:endParaRPr lang="en-US" altLang="en-US" b="1" dirty="0">
              <a:latin typeface="宋体" panose="02010600030101010101" pitchFamily="2" charset="-122"/>
            </a:endParaRPr>
          </a:p>
          <a:p>
            <a:pPr indent="568325" algn="just">
              <a:lnSpc>
                <a:spcPct val="120000"/>
              </a:lnSpc>
              <a:spcBef>
                <a:spcPct val="20000"/>
              </a:spcBef>
            </a:pPr>
            <a:r>
              <a:rPr lang="en-US" altLang="en-US" b="1" dirty="0">
                <a:latin typeface="宋体" panose="02010600030101010101" pitchFamily="2" charset="-122"/>
              </a:rPr>
              <a:t>   B b = new B();</a:t>
            </a:r>
            <a:endParaRPr lang="en-US" altLang="en-US" b="1" dirty="0">
              <a:latin typeface="宋体" panose="02010600030101010101" pitchFamily="2" charset="-122"/>
            </a:endParaRPr>
          </a:p>
          <a:p>
            <a:pPr indent="568325" algn="just">
              <a:lnSpc>
                <a:spcPct val="120000"/>
              </a:lnSpc>
              <a:spcBef>
                <a:spcPct val="20000"/>
              </a:spcBef>
            </a:pPr>
            <a:r>
              <a:rPr lang="en-US" altLang="en-US" b="1" dirty="0">
                <a:latin typeface="宋体" panose="02010600030101010101" pitchFamily="2" charset="-122"/>
              </a:rPr>
              <a:t>}</a:t>
            </a:r>
            <a:endParaRPr lang="en-US" altLang="en-US" b="1" dirty="0">
              <a:latin typeface="宋体" panose="02010600030101010101" pitchFamily="2" charset="-122"/>
            </a:endParaRPr>
          </a:p>
        </p:txBody>
      </p:sp>
    </p:spTree>
    <p:custDataLst>
      <p:tags r:id="rId1"/>
    </p:custData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94210"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94211" name="Rectangle 2"/>
          <p:cNvSpPr>
            <a:spLocks noGrp="1"/>
          </p:cNvSpPr>
          <p:nvPr>
            <p:ph type="subTitle" idx="1"/>
          </p:nvPr>
        </p:nvSpPr>
        <p:spPr>
          <a:xfrm>
            <a:off x="228600" y="228600"/>
            <a:ext cx="6934200" cy="457200"/>
          </a:xfrm>
        </p:spPr>
        <p:txBody>
          <a:bodyPr wrap="square" lIns="91440" tIns="45720" rIns="91440" bIns="45720" anchor="t"/>
          <a:p>
            <a:pPr lvl="1" indent="-457200" eaLnBrk="1" hangingPunct="1">
              <a:buNone/>
            </a:pPr>
            <a:r>
              <a:rPr lang="zh-CN" altLang="en-US" b="1" dirty="0">
                <a:latin typeface="Arial" panose="020B0604020202020204" pitchFamily="34" charset="0"/>
              </a:rPr>
              <a:t>§4.6.1   </a:t>
            </a:r>
            <a:r>
              <a:rPr lang="zh-CN" altLang="en-US" b="1" dirty="0">
                <a:latin typeface="Arial" panose="020B0604020202020204" pitchFamily="34" charset="0"/>
                <a:ea typeface="方正书宋简体" charset="-122"/>
              </a:rPr>
              <a:t>圆锥体</a:t>
            </a:r>
            <a:r>
              <a:rPr lang="zh-CN" altLang="en-US" b="1" dirty="0">
                <a:latin typeface="Arial" panose="020B0604020202020204" pitchFamily="34" charset="0"/>
              </a:rPr>
              <a:t>   </a:t>
            </a:r>
            <a:r>
              <a:rPr lang="zh-CN" altLang="en-US" sz="2400" b="1" dirty="0">
                <a:latin typeface="Arial" panose="020B0604020202020204" pitchFamily="34" charset="0"/>
                <a:ea typeface="方正书宋简体" charset="-122"/>
              </a:rPr>
              <a:t>例4-8</a:t>
            </a:r>
            <a:endParaRPr lang="zh-CN" altLang="en-US" sz="2400" b="1" dirty="0">
              <a:latin typeface="Arial" panose="020B0604020202020204" pitchFamily="34" charset="0"/>
              <a:ea typeface="方正书宋简体" charset="-122"/>
            </a:endParaRPr>
          </a:p>
        </p:txBody>
      </p:sp>
      <p:graphicFrame>
        <p:nvGraphicFramePr>
          <p:cNvPr id="94212" name="Object 5"/>
          <p:cNvGraphicFramePr>
            <a:graphicFrameLocks noChangeAspect="1"/>
          </p:cNvGraphicFramePr>
          <p:nvPr/>
        </p:nvGraphicFramePr>
        <p:xfrm>
          <a:off x="4572000" y="850900"/>
          <a:ext cx="4038600" cy="1981200"/>
        </p:xfrm>
        <a:graphic>
          <a:graphicData uri="http://schemas.openxmlformats.org/presentationml/2006/ole">
            <mc:AlternateContent xmlns:mc="http://schemas.openxmlformats.org/markup-compatibility/2006">
              <mc:Choice xmlns:v="urn:schemas-microsoft-com:vml" Requires="v">
                <p:oleObj spid="_x0000_s3088" name="" r:id="rId1" imgW="3009900" imgH="1485900" progId="Paint.Picture">
                  <p:embed/>
                </p:oleObj>
              </mc:Choice>
              <mc:Fallback>
                <p:oleObj name="" r:id="rId1" imgW="3009900" imgH="1485900" progId="Paint.Picture">
                  <p:embed/>
                  <p:pic>
                    <p:nvPicPr>
                      <p:cNvPr id="0" name="图片 3087"/>
                      <p:cNvPicPr/>
                      <p:nvPr/>
                    </p:nvPicPr>
                    <p:blipFill>
                      <a:blip r:embed="rId2"/>
                      <a:stretch>
                        <a:fillRect/>
                      </a:stretch>
                    </p:blipFill>
                    <p:spPr>
                      <a:xfrm>
                        <a:off x="4572000" y="850900"/>
                        <a:ext cx="4038600" cy="1981200"/>
                      </a:xfrm>
                      <a:prstGeom prst="rect">
                        <a:avLst/>
                      </a:prstGeom>
                      <a:noFill/>
                      <a:ln w="38100">
                        <a:noFill/>
                        <a:miter/>
                      </a:ln>
                    </p:spPr>
                  </p:pic>
                </p:oleObj>
              </mc:Fallback>
            </mc:AlternateContent>
          </a:graphicData>
        </a:graphic>
      </p:graphicFrame>
      <p:sp>
        <p:nvSpPr>
          <p:cNvPr id="94213" name="Rectangle 6"/>
          <p:cNvSpPr/>
          <p:nvPr/>
        </p:nvSpPr>
        <p:spPr>
          <a:xfrm>
            <a:off x="468313" y="836613"/>
            <a:ext cx="3352800" cy="1816100"/>
          </a:xfrm>
          <a:prstGeom prst="rect">
            <a:avLst/>
          </a:prstGeom>
          <a:noFill/>
          <a:ln w="9525">
            <a:noFill/>
          </a:ln>
        </p:spPr>
        <p:txBody>
          <a:bodyPr anchor="t">
            <a:spAutoFit/>
          </a:bodyPr>
          <a:p>
            <a:pPr indent="0">
              <a:spcBef>
                <a:spcPct val="50000"/>
              </a:spcBef>
            </a:pPr>
            <a:r>
              <a:rPr lang="zh-CN" altLang="en-US" sz="2800" b="1" dirty="0">
                <a:latin typeface="Times New Roman" panose="02020603050405020304" pitchFamily="18" charset="0"/>
                <a:ea typeface="方正书宋简体" charset="-122"/>
              </a:rPr>
              <a:t>例4-8</a:t>
            </a:r>
            <a:r>
              <a:rPr lang="en-US" altLang="zh-CN" b="1" dirty="0">
                <a:solidFill>
                  <a:srgbClr val="FF0000"/>
                </a:solidFill>
                <a:latin typeface="Times New Roman" panose="02020603050405020304" pitchFamily="18" charset="0"/>
                <a:ea typeface="方正书宋简体" charset="-122"/>
              </a:rPr>
              <a:t> </a:t>
            </a:r>
            <a:endParaRPr lang="en-US" altLang="zh-CN" b="1" dirty="0">
              <a:solidFill>
                <a:srgbClr val="FF0000"/>
              </a:solidFill>
              <a:latin typeface="Times New Roman" panose="02020603050405020304" pitchFamily="18" charset="0"/>
              <a:ea typeface="方正书宋简体" charset="-122"/>
            </a:endParaRPr>
          </a:p>
          <a:p>
            <a:pPr indent="0">
              <a:spcBef>
                <a:spcPct val="50000"/>
              </a:spcBef>
            </a:pPr>
            <a:r>
              <a:rPr lang="en-US" altLang="zh-CN" b="1" dirty="0">
                <a:solidFill>
                  <a:srgbClr val="FF0000"/>
                </a:solidFill>
                <a:latin typeface="Times New Roman" panose="02020603050405020304" pitchFamily="18" charset="0"/>
                <a:ea typeface="方正书宋简体" charset="-122"/>
                <a:hlinkClick r:id="rId3" action="ppaction://hlinkfile"/>
              </a:rPr>
              <a:t>Circle.java</a:t>
            </a:r>
            <a:r>
              <a:rPr lang="en-US" altLang="zh-CN" b="1" dirty="0">
                <a:solidFill>
                  <a:srgbClr val="FF0000"/>
                </a:solidFill>
                <a:latin typeface="Times New Roman" panose="02020603050405020304" pitchFamily="18" charset="0"/>
                <a:ea typeface="方正书宋简体" charset="-122"/>
              </a:rPr>
              <a:t>,</a:t>
            </a:r>
            <a:endParaRPr lang="en-US" altLang="zh-CN" b="1" dirty="0">
              <a:solidFill>
                <a:srgbClr val="FF0000"/>
              </a:solidFill>
              <a:latin typeface="Times New Roman" panose="02020603050405020304" pitchFamily="18" charset="0"/>
              <a:ea typeface="方正书宋简体" charset="-122"/>
            </a:endParaRPr>
          </a:p>
          <a:p>
            <a:pPr indent="0"/>
            <a:r>
              <a:rPr lang="en-US" altLang="zh-CN" b="1" dirty="0">
                <a:solidFill>
                  <a:srgbClr val="FF0000"/>
                </a:solidFill>
                <a:latin typeface="Times New Roman" panose="02020603050405020304" pitchFamily="18" charset="0"/>
                <a:ea typeface="方正书宋简体" charset="-122"/>
                <a:hlinkClick r:id="rId4" action="ppaction://hlinkfile"/>
              </a:rPr>
              <a:t>Circular.java </a:t>
            </a:r>
            <a:r>
              <a:rPr lang="en-US" altLang="zh-CN" b="1" dirty="0">
                <a:solidFill>
                  <a:srgbClr val="FF0000"/>
                </a:solidFill>
                <a:latin typeface="宋体" panose="02010600030101010101" pitchFamily="2" charset="-122"/>
              </a:rPr>
              <a:t>，</a:t>
            </a:r>
            <a:r>
              <a:rPr lang="en-US" altLang="zh-CN" b="1" dirty="0">
                <a:solidFill>
                  <a:srgbClr val="FF0000"/>
                </a:solidFill>
                <a:latin typeface="Times New Roman" panose="02020603050405020304" pitchFamily="18" charset="0"/>
                <a:ea typeface="方正书宋简体" charset="-122"/>
                <a:hlinkClick r:id="rId5" action="ppaction://hlinkfile"/>
              </a:rPr>
              <a:t>Example4_8.java </a:t>
            </a:r>
            <a:endParaRPr lang="zh-CN" altLang="en-US" b="1" dirty="0">
              <a:solidFill>
                <a:srgbClr val="FF0000"/>
              </a:solidFill>
              <a:latin typeface="Times New Roman" panose="02020603050405020304" pitchFamily="18" charset="0"/>
              <a:ea typeface="方正书宋简体" charset="-122"/>
            </a:endParaRPr>
          </a:p>
        </p:txBody>
      </p:sp>
      <p:sp>
        <p:nvSpPr>
          <p:cNvPr id="94214" name="矩形 1"/>
          <p:cNvSpPr/>
          <p:nvPr/>
        </p:nvSpPr>
        <p:spPr>
          <a:xfrm>
            <a:off x="455613" y="3141663"/>
            <a:ext cx="8437562" cy="2308225"/>
          </a:xfrm>
          <a:prstGeom prst="rect">
            <a:avLst/>
          </a:prstGeom>
          <a:noFill/>
          <a:ln w="9525">
            <a:noFill/>
          </a:ln>
        </p:spPr>
        <p:txBody>
          <a:bodyPr anchor="t">
            <a:spAutoFit/>
          </a:bodyPr>
          <a:p>
            <a:pPr indent="0"/>
            <a:r>
              <a:rPr lang="en-US" altLang="zh-CN" dirty="0">
                <a:latin typeface="Times New Roman" panose="02020603050405020304" pitchFamily="18" charset="0"/>
              </a:rPr>
              <a:t>4-8</a:t>
            </a:r>
            <a:r>
              <a:rPr lang="zh-CN" altLang="zh-CN" dirty="0">
                <a:latin typeface="Times New Roman" panose="02020603050405020304" pitchFamily="18" charset="0"/>
                <a:ea typeface="宋体" panose="02010600030101010101" pitchFamily="2" charset="-122"/>
              </a:rPr>
              <a:t>中的</a:t>
            </a:r>
            <a:r>
              <a:rPr lang="en-US" altLang="zh-CN" dirty="0">
                <a:latin typeface="Times New Roman" panose="02020603050405020304" pitchFamily="18" charset="0"/>
              </a:rPr>
              <a:t>Circular.java</a:t>
            </a:r>
            <a:r>
              <a:rPr lang="zh-CN" altLang="zh-CN" dirty="0">
                <a:latin typeface="Times New Roman" panose="02020603050405020304" pitchFamily="18" charset="0"/>
                <a:ea typeface="宋体" panose="02010600030101010101" pitchFamily="2" charset="-122"/>
              </a:rPr>
              <a:t>中的</a:t>
            </a:r>
            <a:r>
              <a:rPr lang="en-US" altLang="zh-CN" dirty="0">
                <a:latin typeface="Times New Roman" panose="02020603050405020304" pitchFamily="18" charset="0"/>
              </a:rPr>
              <a:t>Circular</a:t>
            </a:r>
            <a:r>
              <a:rPr lang="zh-CN" altLang="zh-CN" dirty="0">
                <a:latin typeface="Times New Roman" panose="02020603050405020304" pitchFamily="18" charset="0"/>
                <a:ea typeface="宋体" panose="02010600030101010101" pitchFamily="2" charset="-122"/>
              </a:rPr>
              <a:t>类负责创建“圆锥体”对象，</a:t>
            </a:r>
            <a:r>
              <a:rPr lang="en-US" altLang="zh-CN" dirty="0">
                <a:latin typeface="Times New Roman" panose="02020603050405020304" pitchFamily="18" charset="0"/>
              </a:rPr>
              <a:t>Example4_8.java</a:t>
            </a:r>
            <a:r>
              <a:rPr lang="zh-CN" altLang="zh-CN" dirty="0">
                <a:latin typeface="Times New Roman" panose="02020603050405020304" pitchFamily="18" charset="0"/>
                <a:ea typeface="宋体" panose="02010600030101010101" pitchFamily="2" charset="-122"/>
              </a:rPr>
              <a:t>是主类。在主类的</a:t>
            </a:r>
            <a:r>
              <a:rPr lang="en-US" altLang="zh-CN" dirty="0">
                <a:latin typeface="Times New Roman" panose="02020603050405020304" pitchFamily="18" charset="0"/>
              </a:rPr>
              <a:t>main</a:t>
            </a:r>
            <a:r>
              <a:rPr lang="zh-CN" altLang="zh-CN" dirty="0">
                <a:latin typeface="Times New Roman" panose="02020603050405020304" pitchFamily="18" charset="0"/>
                <a:ea typeface="宋体" panose="02010600030101010101" pitchFamily="2" charset="-122"/>
              </a:rPr>
              <a:t>方法中首先使用例</a:t>
            </a:r>
            <a:r>
              <a:rPr lang="en-US" altLang="zh-CN" dirty="0">
                <a:latin typeface="Times New Roman" panose="02020603050405020304" pitchFamily="18" charset="0"/>
              </a:rPr>
              <a:t>4-4</a:t>
            </a:r>
            <a:r>
              <a:rPr lang="zh-CN" altLang="zh-CN" dirty="0">
                <a:latin typeface="Times New Roman" panose="02020603050405020304" pitchFamily="18" charset="0"/>
                <a:ea typeface="宋体" panose="02010600030101010101" pitchFamily="2" charset="-122"/>
              </a:rPr>
              <a:t>中的</a:t>
            </a:r>
            <a:r>
              <a:rPr lang="en-US" altLang="zh-CN" dirty="0">
                <a:latin typeface="Times New Roman" panose="02020603050405020304" pitchFamily="18" charset="0"/>
              </a:rPr>
              <a:t>Circle</a:t>
            </a:r>
            <a:r>
              <a:rPr lang="zh-CN" altLang="zh-CN" dirty="0">
                <a:latin typeface="Times New Roman" panose="02020603050405020304" pitchFamily="18" charset="0"/>
                <a:ea typeface="宋体" panose="02010600030101010101" pitchFamily="2" charset="-122"/>
              </a:rPr>
              <a:t>类创建一个“圆”对象：</a:t>
            </a:r>
            <a:r>
              <a:rPr lang="en-US" altLang="zh-CN" dirty="0">
                <a:latin typeface="Times New Roman" panose="02020603050405020304" pitchFamily="18" charset="0"/>
              </a:rPr>
              <a:t>circle</a:t>
            </a:r>
            <a:r>
              <a:rPr lang="zh-CN" altLang="zh-CN" dirty="0">
                <a:latin typeface="Times New Roman" panose="02020603050405020304" pitchFamily="18" charset="0"/>
                <a:ea typeface="宋体" panose="02010600030101010101" pitchFamily="2" charset="-122"/>
              </a:rPr>
              <a:t>，使用</a:t>
            </a:r>
            <a:r>
              <a:rPr lang="en-US" altLang="zh-CN" dirty="0">
                <a:latin typeface="Times New Roman" panose="02020603050405020304" pitchFamily="18" charset="0"/>
              </a:rPr>
              <a:t>Circular</a:t>
            </a:r>
            <a:r>
              <a:rPr lang="zh-CN" altLang="zh-CN" dirty="0">
                <a:latin typeface="Times New Roman" panose="02020603050405020304" pitchFamily="18" charset="0"/>
                <a:ea typeface="宋体" panose="02010600030101010101" pitchFamily="2" charset="-122"/>
              </a:rPr>
              <a:t>类再创建一个“圆锥”对象，然后“圆锥”对象调用</a:t>
            </a:r>
            <a:r>
              <a:rPr lang="en-US" altLang="zh-CN" dirty="0">
                <a:latin typeface="Times New Roman" panose="02020603050405020304" pitchFamily="18" charset="0"/>
              </a:rPr>
              <a:t>setBottom</a:t>
            </a:r>
            <a:r>
              <a:rPr lang="zh-CN"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rPr>
              <a:t>Circle c</a:t>
            </a:r>
            <a:r>
              <a:rPr lang="zh-CN" altLang="zh-CN" dirty="0">
                <a:latin typeface="Times New Roman" panose="02020603050405020304" pitchFamily="18" charset="0"/>
                <a:ea typeface="宋体" panose="02010600030101010101" pitchFamily="2" charset="-122"/>
              </a:rPr>
              <a:t>）方法将</a:t>
            </a:r>
            <a:r>
              <a:rPr lang="en-US" altLang="zh-CN" dirty="0">
                <a:latin typeface="Times New Roman" panose="02020603050405020304" pitchFamily="18" charset="0"/>
              </a:rPr>
              <a:t>circle</a:t>
            </a:r>
            <a:r>
              <a:rPr lang="zh-CN" altLang="zh-CN" dirty="0">
                <a:latin typeface="Times New Roman" panose="02020603050405020304" pitchFamily="18" charset="0"/>
                <a:ea typeface="宋体" panose="02010600030101010101" pitchFamily="2" charset="-122"/>
              </a:rPr>
              <a:t>的引用传递给圆锥对象的成员变量</a:t>
            </a:r>
            <a:r>
              <a:rPr lang="en-US" altLang="zh-CN" dirty="0">
                <a:latin typeface="Times New Roman" panose="02020603050405020304" pitchFamily="18" charset="0"/>
              </a:rPr>
              <a:t>bottom</a:t>
            </a:r>
            <a:r>
              <a:rPr lang="zh-CN" altLang="zh-CN" dirty="0">
                <a:latin typeface="Times New Roman" panose="02020603050405020304" pitchFamily="18" charset="0"/>
                <a:ea typeface="宋体" panose="02010600030101010101" pitchFamily="2" charset="-122"/>
              </a:rPr>
              <a:t>。程序运行效果如图</a:t>
            </a:r>
            <a:r>
              <a:rPr lang="en-US" altLang="zh-CN" dirty="0">
                <a:latin typeface="Times New Roman" panose="02020603050405020304" pitchFamily="18" charset="0"/>
              </a:rPr>
              <a:t>4.15</a:t>
            </a:r>
            <a:r>
              <a:rPr lang="zh-CN" altLang="zh-CN" dirty="0">
                <a:latin typeface="Times New Roman" panose="02020603050405020304" pitchFamily="18" charset="0"/>
                <a:ea typeface="宋体" panose="02010600030101010101" pitchFamily="2" charset="-122"/>
              </a:rPr>
              <a:t>所示。</a:t>
            </a:r>
            <a:endParaRPr lang="zh-CN" altLang="en-US" dirty="0">
              <a:latin typeface="Times New Roman" panose="02020603050405020304" pitchFamily="18" charset="0"/>
              <a:ea typeface="宋体" panose="02010600030101010101" pitchFamily="2" charset="-122"/>
            </a:endParaRPr>
          </a:p>
        </p:txBody>
      </p:sp>
    </p:spTree>
    <p:custDataLst>
      <p:tags r:id="rId6"/>
    </p:custData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95234" name="Rectangle 2"/>
          <p:cNvSpPr>
            <a:spLocks noGrp="1"/>
          </p:cNvSpPr>
          <p:nvPr>
            <p:ph type="subTitle" idx="1"/>
          </p:nvPr>
        </p:nvSpPr>
        <p:spPr>
          <a:xfrm>
            <a:off x="228600" y="228600"/>
            <a:ext cx="8686800" cy="457200"/>
          </a:xfrm>
        </p:spPr>
        <p:txBody>
          <a:bodyPr wrap="square" lIns="91440" tIns="45720" rIns="91440" bIns="45720" anchor="t"/>
          <a:p>
            <a:pPr lvl="1" indent="-457200" eaLnBrk="1" hangingPunct="1">
              <a:buNone/>
            </a:pPr>
            <a:r>
              <a:rPr lang="zh-CN" altLang="en-US" b="1" dirty="0">
                <a:latin typeface="Arial" panose="020B0604020202020204" pitchFamily="34" charset="0"/>
              </a:rPr>
              <a:t>§4.6.2   关联关系和依赖关系的</a:t>
            </a:r>
            <a:r>
              <a:rPr lang="en-US" altLang="zh-CN" b="1" dirty="0">
                <a:latin typeface="Arial" panose="020B0604020202020204" pitchFamily="34" charset="0"/>
              </a:rPr>
              <a:t>UML</a:t>
            </a:r>
            <a:r>
              <a:rPr lang="zh-CN" altLang="en-US" b="1" dirty="0">
                <a:latin typeface="Arial" panose="020B0604020202020204" pitchFamily="34" charset="0"/>
              </a:rPr>
              <a:t>图</a:t>
            </a:r>
            <a:r>
              <a:rPr lang="zh-CN" altLang="en-US" dirty="0">
                <a:latin typeface="Arial" panose="020B0604020202020204" pitchFamily="34" charset="0"/>
              </a:rPr>
              <a:t>_</a:t>
            </a:r>
            <a:r>
              <a:rPr lang="en-US" altLang="zh-CN" dirty="0">
                <a:latin typeface="宋体" panose="02010600030101010101" pitchFamily="2" charset="-122"/>
                <a:ea typeface="方正黑体简体" charset="-122"/>
              </a:rPr>
              <a:t>1．</a:t>
            </a:r>
            <a:r>
              <a:rPr lang="zh-CN" altLang="en-US" dirty="0">
                <a:latin typeface="宋体" panose="02010600030101010101" pitchFamily="2" charset="-122"/>
                <a:ea typeface="方正黑体简体" charset="-122"/>
              </a:rPr>
              <a:t>关联关系</a:t>
            </a:r>
            <a:endParaRPr lang="zh-CN" altLang="en-US" dirty="0">
              <a:latin typeface="宋体" panose="02010600030101010101" pitchFamily="2" charset="-122"/>
              <a:ea typeface="方正黑体简体" charset="-122"/>
            </a:endParaRPr>
          </a:p>
        </p:txBody>
      </p:sp>
      <p:sp>
        <p:nvSpPr>
          <p:cNvPr id="95235" name="Text Box 6"/>
          <p:cNvSpPr txBox="1"/>
          <p:nvPr/>
        </p:nvSpPr>
        <p:spPr>
          <a:xfrm>
            <a:off x="304800" y="762000"/>
            <a:ext cx="8610600" cy="3455988"/>
          </a:xfrm>
          <a:prstGeom prst="rect">
            <a:avLst/>
          </a:prstGeom>
          <a:noFill/>
          <a:ln w="9525">
            <a:noFill/>
          </a:ln>
        </p:spPr>
        <p:txBody>
          <a:bodyPr anchor="t">
            <a:spAutoFit/>
          </a:bodyPr>
          <a:p>
            <a:pPr indent="568325" algn="just">
              <a:lnSpc>
                <a:spcPct val="120000"/>
              </a:lnSpc>
              <a:spcBef>
                <a:spcPct val="20000"/>
              </a:spcBef>
            </a:pPr>
            <a:r>
              <a:rPr lang="en-US" altLang="zh-CN" b="1" dirty="0">
                <a:latin typeface="宋体" panose="02010600030101010101" pitchFamily="2" charset="-122"/>
                <a:ea typeface="方正黑体简体" charset="-122"/>
              </a:rPr>
              <a:t>1．</a:t>
            </a:r>
            <a:r>
              <a:rPr lang="zh-CN" altLang="en-US" b="1" dirty="0">
                <a:solidFill>
                  <a:srgbClr val="FF0000"/>
                </a:solidFill>
                <a:latin typeface="宋体" panose="02010600030101010101" pitchFamily="2" charset="-122"/>
                <a:ea typeface="方正黑体简体" charset="-122"/>
              </a:rPr>
              <a:t>关联关系</a:t>
            </a:r>
            <a:endParaRPr lang="zh-CN" altLang="en-US" b="1" dirty="0">
              <a:solidFill>
                <a:srgbClr val="FF0000"/>
              </a:solidFill>
              <a:latin typeface="宋体" panose="02010600030101010101" pitchFamily="2" charset="-122"/>
              <a:ea typeface="方正黑体简体" charset="-122"/>
            </a:endParaRPr>
          </a:p>
          <a:p>
            <a:pPr indent="568325" algn="just">
              <a:spcBef>
                <a:spcPct val="20000"/>
              </a:spcBef>
            </a:pPr>
            <a:r>
              <a:rPr lang="zh-CN" altLang="en-US" b="1" dirty="0">
                <a:latin typeface="Times New Roman" panose="02020603050405020304" pitchFamily="18" charset="0"/>
                <a:ea typeface="方正书宋简体" charset="-122"/>
              </a:rPr>
              <a:t>如果</a:t>
            </a:r>
            <a:r>
              <a:rPr lang="en-US" altLang="zh-CN" b="1" dirty="0">
                <a:latin typeface="宋体" panose="02010600030101010101" pitchFamily="2" charset="-122"/>
                <a:ea typeface="方正书宋简体" charset="-122"/>
              </a:rPr>
              <a:t>A</a:t>
            </a:r>
            <a:r>
              <a:rPr lang="zh-CN" altLang="en-US" b="1" dirty="0">
                <a:latin typeface="Times New Roman" panose="02020603050405020304" pitchFamily="18" charset="0"/>
                <a:ea typeface="方正书宋简体" charset="-122"/>
              </a:rPr>
              <a:t>类中成员变量是用</a:t>
            </a:r>
            <a:r>
              <a:rPr lang="en-US" altLang="zh-CN" b="1" dirty="0">
                <a:latin typeface="宋体" panose="02010600030101010101" pitchFamily="2" charset="-122"/>
                <a:ea typeface="方正书宋简体" charset="-122"/>
              </a:rPr>
              <a:t>B</a:t>
            </a:r>
            <a:r>
              <a:rPr lang="zh-CN" altLang="en-US" b="1" dirty="0">
                <a:latin typeface="Times New Roman" panose="02020603050405020304" pitchFamily="18" charset="0"/>
                <a:ea typeface="方正书宋简体" charset="-122"/>
              </a:rPr>
              <a:t>类声明的对象</a:t>
            </a:r>
            <a:r>
              <a:rPr lang="en-US" altLang="zh-CN" b="1" dirty="0">
                <a:latin typeface="Times New Roman" panose="02020603050405020304" pitchFamily="18" charset="0"/>
                <a:ea typeface="方正书宋简体" charset="-122"/>
              </a:rPr>
              <a:t>(</a:t>
            </a:r>
            <a:r>
              <a:rPr lang="zh-CN" altLang="en-US" b="1" dirty="0">
                <a:latin typeface="Times New Roman" panose="02020603050405020304" pitchFamily="18" charset="0"/>
                <a:ea typeface="方正书宋简体" charset="-122"/>
              </a:rPr>
              <a:t>引用</a:t>
            </a:r>
            <a:r>
              <a:rPr lang="en-US" altLang="zh-CN" b="1" dirty="0">
                <a:latin typeface="Times New Roman" panose="02020603050405020304" pitchFamily="18" charset="0"/>
                <a:ea typeface="方正书宋简体" charset="-122"/>
              </a:rPr>
              <a:t>)</a:t>
            </a:r>
            <a:r>
              <a:rPr lang="zh-CN" altLang="en-US" b="1" dirty="0">
                <a:latin typeface="Times New Roman" panose="02020603050405020304" pitchFamily="18" charset="0"/>
                <a:ea typeface="方正书宋简体" charset="-122"/>
              </a:rPr>
              <a:t>，那么</a:t>
            </a:r>
            <a:r>
              <a:rPr lang="en-US" altLang="zh-CN" b="1" dirty="0">
                <a:latin typeface="宋体" panose="02010600030101010101" pitchFamily="2" charset="-122"/>
                <a:ea typeface="方正书宋简体" charset="-122"/>
              </a:rPr>
              <a:t>A</a:t>
            </a:r>
            <a:r>
              <a:rPr lang="zh-CN" altLang="en-US" b="1" dirty="0">
                <a:latin typeface="Times New Roman" panose="02020603050405020304" pitchFamily="18" charset="0"/>
                <a:ea typeface="方正书宋简体" charset="-122"/>
              </a:rPr>
              <a:t>和</a:t>
            </a:r>
            <a:r>
              <a:rPr lang="en-US" altLang="zh-CN" b="1" dirty="0">
                <a:latin typeface="宋体" panose="02010600030101010101" pitchFamily="2" charset="-122"/>
                <a:ea typeface="方正书宋简体" charset="-122"/>
              </a:rPr>
              <a:t>B</a:t>
            </a:r>
            <a:r>
              <a:rPr lang="zh-CN" altLang="en-US" b="1" dirty="0">
                <a:latin typeface="Times New Roman" panose="02020603050405020304" pitchFamily="18" charset="0"/>
                <a:ea typeface="方正书宋简体" charset="-122"/>
              </a:rPr>
              <a:t>的关系是关联关系，称</a:t>
            </a:r>
            <a:r>
              <a:rPr lang="en-US" altLang="zh-CN" b="1" dirty="0">
                <a:latin typeface="宋体" panose="02010600030101010101" pitchFamily="2" charset="-122"/>
                <a:ea typeface="方正书宋简体" charset="-122"/>
              </a:rPr>
              <a:t>A</a:t>
            </a:r>
            <a:r>
              <a:rPr lang="zh-CN" altLang="en-US" b="1" dirty="0">
                <a:latin typeface="Times New Roman" panose="02020603050405020304" pitchFamily="18" charset="0"/>
                <a:ea typeface="方正书宋简体" charset="-122"/>
              </a:rPr>
              <a:t>关联于</a:t>
            </a:r>
            <a:r>
              <a:rPr lang="en-US" altLang="zh-CN" b="1" dirty="0">
                <a:latin typeface="宋体" panose="02010600030101010101" pitchFamily="2" charset="-122"/>
                <a:ea typeface="方正书宋简体" charset="-122"/>
              </a:rPr>
              <a:t>B</a:t>
            </a:r>
            <a:r>
              <a:rPr lang="zh-CN" altLang="en-US" b="1" dirty="0">
                <a:latin typeface="Times New Roman" panose="02020603050405020304" pitchFamily="18" charset="0"/>
                <a:ea typeface="方正书宋简体" charset="-122"/>
              </a:rPr>
              <a:t>或</a:t>
            </a:r>
            <a:r>
              <a:rPr lang="en-US" altLang="zh-CN" b="1" dirty="0">
                <a:latin typeface="宋体" panose="02010600030101010101" pitchFamily="2" charset="-122"/>
                <a:ea typeface="方正书宋简体" charset="-122"/>
              </a:rPr>
              <a:t>A</a:t>
            </a:r>
            <a:r>
              <a:rPr lang="zh-CN" altLang="en-US" b="1" dirty="0">
                <a:latin typeface="Times New Roman" panose="02020603050405020304" pitchFamily="18" charset="0"/>
                <a:ea typeface="方正书宋简体" charset="-122"/>
              </a:rPr>
              <a:t>组合了</a:t>
            </a:r>
            <a:r>
              <a:rPr lang="en-US" altLang="zh-CN" b="1" dirty="0">
                <a:latin typeface="宋体" panose="02010600030101010101" pitchFamily="2" charset="-122"/>
                <a:ea typeface="方正书宋简体" charset="-122"/>
              </a:rPr>
              <a:t>B</a:t>
            </a:r>
            <a:r>
              <a:rPr lang="en-US" altLang="zh-CN" b="1" dirty="0">
                <a:latin typeface="Times New Roman" panose="02020603050405020304" pitchFamily="18" charset="0"/>
                <a:ea typeface="方正书宋简体" charset="-122"/>
              </a:rPr>
              <a:t>。</a:t>
            </a:r>
            <a:endParaRPr lang="en-US" altLang="zh-CN" b="1" dirty="0">
              <a:latin typeface="Times New Roman" panose="02020603050405020304" pitchFamily="18" charset="0"/>
              <a:ea typeface="方正书宋简体" charset="-122"/>
            </a:endParaRPr>
          </a:p>
          <a:p>
            <a:pPr indent="568325" algn="just">
              <a:lnSpc>
                <a:spcPct val="120000"/>
              </a:lnSpc>
              <a:spcBef>
                <a:spcPct val="20000"/>
              </a:spcBef>
            </a:pPr>
            <a:r>
              <a:rPr lang="zh-CN" altLang="en-US" b="1"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方正书宋简体" charset="-122"/>
              </a:rPr>
              <a:t>．</a:t>
            </a:r>
            <a:r>
              <a:rPr lang="zh-CN" altLang="en-US" b="1" dirty="0">
                <a:solidFill>
                  <a:srgbClr val="FF0000"/>
                </a:solidFill>
                <a:latin typeface="Times New Roman" panose="02020603050405020304" pitchFamily="18" charset="0"/>
                <a:ea typeface="方正书宋简体" charset="-122"/>
              </a:rPr>
              <a:t>依赖关系</a:t>
            </a:r>
            <a:r>
              <a:rPr lang="zh-CN" altLang="en-US" b="1" dirty="0">
                <a:latin typeface="宋体" panose="02010600030101010101" pitchFamily="2" charset="-122"/>
                <a:ea typeface="方正黑体简体" charset="-122"/>
              </a:rPr>
              <a:t> </a:t>
            </a:r>
            <a:endParaRPr lang="zh-CN" altLang="en-US" b="1" dirty="0">
              <a:latin typeface="宋体" panose="02010600030101010101" pitchFamily="2" charset="-122"/>
              <a:ea typeface="方正黑体简体" charset="-122"/>
            </a:endParaRPr>
          </a:p>
          <a:p>
            <a:pPr indent="568325" algn="just">
              <a:spcBef>
                <a:spcPct val="20000"/>
              </a:spcBef>
            </a:pPr>
            <a:r>
              <a:rPr lang="zh-CN" altLang="en-US" b="1" dirty="0">
                <a:latin typeface="Times New Roman" panose="02020603050405020304" pitchFamily="18" charset="0"/>
                <a:ea typeface="方正书宋简体" charset="-122"/>
              </a:rPr>
              <a:t>如果</a:t>
            </a:r>
            <a:r>
              <a:rPr lang="en-US" altLang="zh-CN" b="1" dirty="0">
                <a:latin typeface="宋体" panose="02010600030101010101" pitchFamily="2" charset="-122"/>
                <a:ea typeface="方正书宋简体" charset="-122"/>
              </a:rPr>
              <a:t>A</a:t>
            </a:r>
            <a:r>
              <a:rPr lang="zh-CN" altLang="en-US" b="1" dirty="0">
                <a:latin typeface="Times New Roman" panose="02020603050405020304" pitchFamily="18" charset="0"/>
                <a:ea typeface="方正书宋简体" charset="-122"/>
              </a:rPr>
              <a:t>类中某个方法的参数是用</a:t>
            </a:r>
            <a:r>
              <a:rPr lang="en-US" altLang="zh-CN" b="1" dirty="0">
                <a:latin typeface="宋体" panose="02010600030101010101" pitchFamily="2" charset="-122"/>
                <a:ea typeface="方正书宋简体" charset="-122"/>
              </a:rPr>
              <a:t>B</a:t>
            </a:r>
            <a:r>
              <a:rPr lang="zh-CN" altLang="en-US" b="1" dirty="0">
                <a:latin typeface="Times New Roman" panose="02020603050405020304" pitchFamily="18" charset="0"/>
                <a:ea typeface="方正书宋简体" charset="-122"/>
              </a:rPr>
              <a:t>类声明的对象或某个方法返回的数据类型是</a:t>
            </a:r>
            <a:r>
              <a:rPr lang="en-US" altLang="zh-CN" b="1" dirty="0">
                <a:latin typeface="宋体" panose="02010600030101010101" pitchFamily="2" charset="-122"/>
                <a:ea typeface="方正书宋简体" charset="-122"/>
              </a:rPr>
              <a:t>B</a:t>
            </a:r>
            <a:r>
              <a:rPr lang="zh-CN" altLang="en-US" b="1" dirty="0">
                <a:latin typeface="Times New Roman" panose="02020603050405020304" pitchFamily="18" charset="0"/>
                <a:ea typeface="方正书宋简体" charset="-122"/>
              </a:rPr>
              <a:t>类对象，那么</a:t>
            </a:r>
            <a:r>
              <a:rPr lang="en-US" altLang="zh-CN" b="1" dirty="0">
                <a:latin typeface="宋体" panose="02010600030101010101" pitchFamily="2" charset="-122"/>
                <a:ea typeface="方正书宋简体" charset="-122"/>
              </a:rPr>
              <a:t>A</a:t>
            </a:r>
            <a:r>
              <a:rPr lang="zh-CN" altLang="en-US" b="1" dirty="0">
                <a:latin typeface="Times New Roman" panose="02020603050405020304" pitchFamily="18" charset="0"/>
                <a:ea typeface="方正书宋简体" charset="-122"/>
              </a:rPr>
              <a:t>和</a:t>
            </a:r>
            <a:r>
              <a:rPr lang="en-US" altLang="zh-CN" b="1" dirty="0">
                <a:latin typeface="宋体" panose="02010600030101010101" pitchFamily="2" charset="-122"/>
                <a:ea typeface="方正书宋简体" charset="-122"/>
              </a:rPr>
              <a:t>B</a:t>
            </a:r>
            <a:r>
              <a:rPr lang="zh-CN" altLang="en-US" b="1" dirty="0">
                <a:latin typeface="Times New Roman" panose="02020603050405020304" pitchFamily="18" charset="0"/>
                <a:ea typeface="方正书宋简体" charset="-122"/>
              </a:rPr>
              <a:t>的关系是依赖关系，称</a:t>
            </a:r>
            <a:r>
              <a:rPr lang="en-US" altLang="zh-CN" b="1" dirty="0">
                <a:latin typeface="宋体" panose="02010600030101010101" pitchFamily="2" charset="-122"/>
                <a:ea typeface="方正书宋简体" charset="-122"/>
              </a:rPr>
              <a:t>A</a:t>
            </a:r>
            <a:r>
              <a:rPr lang="zh-CN" altLang="en-US" b="1" dirty="0">
                <a:latin typeface="Times New Roman" panose="02020603050405020304" pitchFamily="18" charset="0"/>
                <a:ea typeface="方正书宋简体" charset="-122"/>
              </a:rPr>
              <a:t>依赖于</a:t>
            </a:r>
            <a:r>
              <a:rPr lang="en-US" altLang="zh-CN" b="1" dirty="0">
                <a:latin typeface="宋体" panose="02010600030101010101" pitchFamily="2" charset="-122"/>
                <a:ea typeface="方正书宋简体" charset="-122"/>
              </a:rPr>
              <a:t>B</a:t>
            </a:r>
            <a:r>
              <a:rPr lang="en-US" altLang="zh-CN" b="1" dirty="0">
                <a:latin typeface="Times New Roman" panose="02020603050405020304" pitchFamily="18" charset="0"/>
                <a:ea typeface="方正书宋简体" charset="-122"/>
              </a:rPr>
              <a:t>。</a:t>
            </a:r>
            <a:endParaRPr lang="en-US" altLang="zh-CN" b="1" dirty="0">
              <a:latin typeface="Times New Roman" panose="02020603050405020304" pitchFamily="18" charset="0"/>
              <a:ea typeface="方正书宋简体" charset="-122"/>
            </a:endParaRPr>
          </a:p>
          <a:p>
            <a:pPr indent="568325" algn="just">
              <a:spcBef>
                <a:spcPct val="20000"/>
              </a:spcBef>
            </a:pPr>
            <a:endParaRPr lang="en-US" altLang="zh-CN" b="1" dirty="0">
              <a:solidFill>
                <a:srgbClr val="FF0000"/>
              </a:solidFill>
              <a:latin typeface="宋体" panose="02010600030101010101" pitchFamily="2" charset="-122"/>
            </a:endParaRPr>
          </a:p>
        </p:txBody>
      </p:sp>
    </p:spTree>
    <p:custDataLst>
      <p:tags r:id="rId1"/>
    </p:custData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96258" name="Rectangle 2"/>
          <p:cNvSpPr>
            <a:spLocks noGrp="1"/>
          </p:cNvSpPr>
          <p:nvPr>
            <p:ph type="subTitle" idx="1"/>
          </p:nvPr>
        </p:nvSpPr>
        <p:spPr>
          <a:xfrm>
            <a:off x="228600" y="228600"/>
            <a:ext cx="8686800" cy="457200"/>
          </a:xfrm>
        </p:spPr>
        <p:txBody>
          <a:bodyPr wrap="square" lIns="91440" tIns="45720" rIns="91440" bIns="45720" anchor="t"/>
          <a:p>
            <a:pPr lvl="1" indent="-457200" eaLnBrk="1" hangingPunct="1">
              <a:buNone/>
            </a:pPr>
            <a:r>
              <a:rPr lang="zh-CN" altLang="en-US" sz="2800" b="1" dirty="0">
                <a:solidFill>
                  <a:schemeClr val="tx1"/>
                </a:solidFill>
                <a:latin typeface="Arial" panose="020B0604020202020204" pitchFamily="34" charset="0"/>
              </a:rPr>
              <a:t>§4.6 练习</a:t>
            </a:r>
            <a:endParaRPr lang="zh-CN" altLang="en-US" sz="2800" b="1" dirty="0">
              <a:solidFill>
                <a:schemeClr val="tx1"/>
              </a:solidFill>
              <a:latin typeface="Arial" panose="020B0604020202020204" pitchFamily="34" charset="0"/>
              <a:ea typeface="方正黑体简体" charset="-122"/>
            </a:endParaRPr>
          </a:p>
        </p:txBody>
      </p:sp>
      <p:sp>
        <p:nvSpPr>
          <p:cNvPr id="96259" name="Text Box 6"/>
          <p:cNvSpPr txBox="1"/>
          <p:nvPr/>
        </p:nvSpPr>
        <p:spPr>
          <a:xfrm>
            <a:off x="304800" y="762000"/>
            <a:ext cx="8610600" cy="5283200"/>
          </a:xfrm>
          <a:prstGeom prst="rect">
            <a:avLst/>
          </a:prstGeom>
          <a:noFill/>
          <a:ln w="9525">
            <a:noFill/>
          </a:ln>
        </p:spPr>
        <p:txBody>
          <a:bodyPr anchor="t">
            <a:spAutoFit/>
          </a:bodyPr>
          <a:p>
            <a:pPr indent="568325" algn="just">
              <a:spcBef>
                <a:spcPct val="20000"/>
              </a:spcBef>
            </a:pPr>
            <a:r>
              <a:rPr lang="en-US" altLang="en-US" b="1" dirty="0">
                <a:latin typeface="宋体" panose="02010600030101010101" pitchFamily="2" charset="-122"/>
                <a:ea typeface="方正黑体简体" charset="-122"/>
              </a:rPr>
              <a:t>class A{ int x = 1;</a:t>
            </a:r>
            <a:r>
              <a:rPr lang="en-US" altLang="en-US" b="1" dirty="0">
                <a:latin typeface="宋体" panose="02010600030101010101" pitchFamily="2" charset="-122"/>
              </a:rPr>
              <a:t>}</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class B{</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   A a1 = new A();</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   A a2 = new A();</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B b = new B();</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b.a1.x = 2;  b.a2.x = 3;</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System.out.print(b.a1.x+b.a2.x);</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b.a1 = b.a2;</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b.a2 = new A(); </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System.out.print(b.a1.x+b.a2.x);</a:t>
            </a:r>
            <a:endParaRPr lang="en-US" altLang="en-US" b="1" dirty="0">
              <a:latin typeface="宋体" panose="02010600030101010101" pitchFamily="2" charset="-122"/>
            </a:endParaRPr>
          </a:p>
          <a:p>
            <a:pPr indent="568325" algn="just">
              <a:spcBef>
                <a:spcPct val="20000"/>
              </a:spcBef>
            </a:pPr>
            <a:r>
              <a:rPr lang="zh-CN" altLang="en-US" b="1" dirty="0">
                <a:latin typeface="宋体" panose="02010600030101010101" pitchFamily="2" charset="-122"/>
                <a:ea typeface="宋体" panose="02010600030101010101" pitchFamily="2" charset="-122"/>
              </a:rPr>
              <a:t>该程序输出</a:t>
            </a:r>
            <a:r>
              <a:rPr lang="en-US" altLang="zh-CN" b="1" dirty="0">
                <a:latin typeface="宋体" panose="02010600030101010101" pitchFamily="2" charset="-122"/>
              </a:rPr>
              <a:t>___________________</a:t>
            </a:r>
            <a:endParaRPr lang="en-US" altLang="zh-CN" b="1" dirty="0">
              <a:latin typeface="宋体" panose="02010600030101010101" pitchFamily="2" charset="-122"/>
            </a:endParaRPr>
          </a:p>
        </p:txBody>
      </p:sp>
      <p:sp>
        <p:nvSpPr>
          <p:cNvPr id="7" name="矩形 6"/>
          <p:cNvSpPr/>
          <p:nvPr/>
        </p:nvSpPr>
        <p:spPr>
          <a:xfrm>
            <a:off x="6175375" y="3848100"/>
            <a:ext cx="1647825"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23</a:t>
            </a:r>
            <a:endParaRPr lang="en-US" altLang="en-US" sz="1800">
              <a:latin typeface="Arial" panose="020B0604020202020204" pitchFamily="34" charset="0"/>
              <a:ea typeface="黑体" panose="02010609060101010101" pitchFamily="49" charset="-122"/>
            </a:endParaRPr>
          </a:p>
        </p:txBody>
      </p:sp>
      <p:sp>
        <p:nvSpPr>
          <p:cNvPr id="2" name="矩形 1"/>
          <p:cNvSpPr/>
          <p:nvPr/>
        </p:nvSpPr>
        <p:spPr>
          <a:xfrm>
            <a:off x="6070600" y="5181600"/>
            <a:ext cx="1752600"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31</a:t>
            </a:r>
            <a:endParaRPr lang="en-US" altLang="en-US" sz="1800">
              <a:latin typeface="Arial" panose="020B0604020202020204" pitchFamily="34" charset="0"/>
              <a:ea typeface="黑体"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97282" name="Rectangle 2"/>
          <p:cNvSpPr>
            <a:spLocks noGrp="1"/>
          </p:cNvSpPr>
          <p:nvPr>
            <p:ph type="subTitle" idx="1"/>
          </p:nvPr>
        </p:nvSpPr>
        <p:spPr>
          <a:xfrm>
            <a:off x="228600" y="228600"/>
            <a:ext cx="8686800" cy="457200"/>
          </a:xfrm>
        </p:spPr>
        <p:txBody>
          <a:bodyPr wrap="square" lIns="91440" tIns="45720" rIns="91440" bIns="45720" anchor="t"/>
          <a:p>
            <a:pPr lvl="1" indent="-457200" eaLnBrk="1" hangingPunct="1">
              <a:buNone/>
            </a:pPr>
            <a:r>
              <a:rPr lang="zh-CN" altLang="en-US" sz="2800" b="1" dirty="0">
                <a:solidFill>
                  <a:schemeClr val="tx1"/>
                </a:solidFill>
                <a:latin typeface="Arial" panose="020B0604020202020204" pitchFamily="34" charset="0"/>
              </a:rPr>
              <a:t>§4.6 练习</a:t>
            </a:r>
            <a:endParaRPr lang="zh-CN" altLang="en-US" sz="2800" b="1" dirty="0">
              <a:solidFill>
                <a:schemeClr val="tx1"/>
              </a:solidFill>
              <a:latin typeface="Arial" panose="020B0604020202020204" pitchFamily="34" charset="0"/>
              <a:ea typeface="方正黑体简体" charset="-122"/>
            </a:endParaRPr>
          </a:p>
        </p:txBody>
      </p:sp>
      <p:sp>
        <p:nvSpPr>
          <p:cNvPr id="97283" name="Text Box 6"/>
          <p:cNvSpPr txBox="1"/>
          <p:nvPr/>
        </p:nvSpPr>
        <p:spPr>
          <a:xfrm>
            <a:off x="304800" y="762000"/>
            <a:ext cx="8610600" cy="4845050"/>
          </a:xfrm>
          <a:prstGeom prst="rect">
            <a:avLst/>
          </a:prstGeom>
          <a:noFill/>
          <a:ln w="9525">
            <a:noFill/>
          </a:ln>
        </p:spPr>
        <p:txBody>
          <a:bodyPr anchor="t">
            <a:spAutoFit/>
          </a:bodyPr>
          <a:p>
            <a:pPr indent="568325" algn="just">
              <a:spcBef>
                <a:spcPct val="20000"/>
              </a:spcBef>
            </a:pPr>
            <a:r>
              <a:rPr lang="en-US" altLang="en-US" b="1" dirty="0">
                <a:latin typeface="宋体" panose="02010600030101010101" pitchFamily="2" charset="-122"/>
                <a:ea typeface="方正黑体简体" charset="-122"/>
              </a:rPr>
              <a:t>class A{ int x = 1;</a:t>
            </a:r>
            <a:r>
              <a:rPr lang="en-US" altLang="en-US" b="1" dirty="0">
                <a:latin typeface="宋体" panose="02010600030101010101" pitchFamily="2" charset="-122"/>
              </a:rPr>
              <a:t>}</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class B{ A a1 = null; A a2 = new A();}</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class C{ B b = new B();}</a:t>
            </a:r>
            <a:endParaRPr lang="en-US" altLang="en-US" b="1" dirty="0">
              <a:latin typeface="宋体" panose="02010600030101010101" pitchFamily="2" charset="-122"/>
            </a:endParaRPr>
          </a:p>
          <a:p>
            <a:pPr indent="568325" algn="just">
              <a:spcBef>
                <a:spcPct val="20000"/>
              </a:spcBef>
            </a:pP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C c = new C();</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c.b.a1  = new A();</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c.b.a2.x = 2;</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c.b.a1 = c.b.a2;</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c.b.a2 = new A();</a:t>
            </a:r>
            <a:endParaRPr lang="en-US" altLang="en-US" b="1" dirty="0">
              <a:latin typeface="宋体" panose="02010600030101010101" pitchFamily="2" charset="-122"/>
            </a:endParaRPr>
          </a:p>
          <a:p>
            <a:pPr indent="568325" algn="just">
              <a:spcBef>
                <a:spcPct val="20000"/>
              </a:spcBef>
            </a:pPr>
            <a:r>
              <a:rPr lang="en-US" altLang="en-US" b="1" dirty="0">
                <a:latin typeface="宋体" panose="02010600030101010101" pitchFamily="2" charset="-122"/>
              </a:rPr>
              <a:t>System.out.print(c.b.a1.x+c.b.a2.x);</a:t>
            </a:r>
            <a:endParaRPr lang="en-US" altLang="en-US" b="1" dirty="0">
              <a:latin typeface="宋体" panose="02010600030101010101" pitchFamily="2" charset="-122"/>
            </a:endParaRPr>
          </a:p>
          <a:p>
            <a:pPr indent="568325" algn="just">
              <a:spcBef>
                <a:spcPct val="20000"/>
              </a:spcBef>
            </a:pPr>
            <a:r>
              <a:rPr lang="zh-CN" altLang="en-US" b="1" dirty="0">
                <a:latin typeface="宋体" panose="02010600030101010101" pitchFamily="2" charset="-122"/>
                <a:ea typeface="宋体" panose="02010600030101010101" pitchFamily="2" charset="-122"/>
              </a:rPr>
              <a:t>该程序输出</a:t>
            </a:r>
            <a:r>
              <a:rPr lang="en-US" altLang="zh-CN" b="1" dirty="0">
                <a:latin typeface="宋体" panose="02010600030101010101" pitchFamily="2" charset="-122"/>
              </a:rPr>
              <a:t>___________________</a:t>
            </a:r>
            <a:endParaRPr lang="en-US" altLang="zh-CN" b="1" dirty="0">
              <a:latin typeface="宋体" panose="02010600030101010101" pitchFamily="2" charset="-122"/>
            </a:endParaRPr>
          </a:p>
        </p:txBody>
      </p:sp>
      <p:sp>
        <p:nvSpPr>
          <p:cNvPr id="7" name="矩形 6"/>
          <p:cNvSpPr/>
          <p:nvPr/>
        </p:nvSpPr>
        <p:spPr>
          <a:xfrm>
            <a:off x="5556250" y="2032000"/>
            <a:ext cx="963613"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21</a:t>
            </a:r>
            <a:endParaRPr lang="en-US" altLang="en-US" sz="1800">
              <a:latin typeface="Arial" panose="020B0604020202020204" pitchFamily="34" charset="0"/>
              <a:ea typeface="黑体"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98306" name="Rectangle 2"/>
          <p:cNvSpPr>
            <a:spLocks noGrp="1"/>
          </p:cNvSpPr>
          <p:nvPr>
            <p:ph type="subTitle" idx="1"/>
          </p:nvPr>
        </p:nvSpPr>
        <p:spPr>
          <a:xfrm>
            <a:off x="228600" y="228600"/>
            <a:ext cx="8686800" cy="457200"/>
          </a:xfrm>
        </p:spPr>
        <p:txBody>
          <a:bodyPr wrap="square" lIns="91440" tIns="45720" rIns="91440" bIns="45720" anchor="t"/>
          <a:p>
            <a:pPr lvl="1" indent="-457200" eaLnBrk="1" hangingPunct="1">
              <a:buNone/>
            </a:pPr>
            <a:r>
              <a:rPr lang="zh-CN" altLang="en-US" sz="2800" b="1" dirty="0">
                <a:solidFill>
                  <a:schemeClr val="tx1"/>
                </a:solidFill>
                <a:latin typeface="Arial" panose="020B0604020202020204" pitchFamily="34" charset="0"/>
              </a:rPr>
              <a:t>§4.6 练习</a:t>
            </a:r>
            <a:endParaRPr lang="zh-CN" altLang="en-US" sz="2800" b="1" dirty="0">
              <a:solidFill>
                <a:schemeClr val="tx1"/>
              </a:solidFill>
              <a:latin typeface="Arial" panose="020B0604020202020204" pitchFamily="34" charset="0"/>
              <a:ea typeface="方正黑体简体" charset="-122"/>
            </a:endParaRPr>
          </a:p>
        </p:txBody>
      </p:sp>
      <p:sp>
        <p:nvSpPr>
          <p:cNvPr id="98307" name="Text Box 6"/>
          <p:cNvSpPr txBox="1"/>
          <p:nvPr/>
        </p:nvSpPr>
        <p:spPr>
          <a:xfrm>
            <a:off x="304800" y="762000"/>
            <a:ext cx="8610600" cy="4406900"/>
          </a:xfrm>
          <a:prstGeom prst="rect">
            <a:avLst/>
          </a:prstGeom>
          <a:noFill/>
          <a:ln w="9525">
            <a:noFill/>
          </a:ln>
        </p:spPr>
        <p:txBody>
          <a:bodyPr anchor="t">
            <a:spAutoFit/>
          </a:bodyPr>
          <a:p>
            <a:pPr indent="568325" algn="just">
              <a:spcBef>
                <a:spcPct val="20000"/>
              </a:spcBef>
            </a:pPr>
            <a:r>
              <a:rPr lang="en-US" altLang="en-US" b="1" dirty="0">
                <a:latin typeface="宋体" panose="02010600030101010101" pitchFamily="2" charset="-122"/>
                <a:ea typeface="方正黑体简体" charset="-122"/>
              </a:rPr>
              <a:t>class Soilder{</a:t>
            </a:r>
            <a:endParaRPr lang="en-US" altLang="en-US" b="1" dirty="0">
              <a:latin typeface="宋体" panose="02010600030101010101" pitchFamily="2" charset="-122"/>
              <a:ea typeface="方正黑体简体" charset="-122"/>
            </a:endParaRPr>
          </a:p>
          <a:p>
            <a:pPr indent="568325" algn="just">
              <a:spcBef>
                <a:spcPct val="20000"/>
              </a:spcBef>
            </a:pPr>
            <a:r>
              <a:rPr lang="en-US" altLang="en-US" b="1" dirty="0">
                <a:latin typeface="宋体" panose="02010600030101010101" pitchFamily="2" charset="-122"/>
                <a:ea typeface="方正黑体简体" charset="-122"/>
              </a:rPr>
              <a:t>   Soilder next1;                  </a:t>
            </a:r>
            <a:r>
              <a:rPr lang="en-US" altLang="en-US" sz="2000" b="1" dirty="0">
                <a:latin typeface="宋体" panose="02010600030101010101" pitchFamily="2" charset="-122"/>
                <a:ea typeface="方正黑体简体" charset="-122"/>
              </a:rPr>
              <a:t>//</a:t>
            </a:r>
            <a:r>
              <a:rPr lang="zh-CN" altLang="en-US" sz="2000" b="1" dirty="0">
                <a:latin typeface="宋体" panose="02010600030101010101" pitchFamily="2" charset="-122"/>
                <a:ea typeface="方正黑体简体" charset="-122"/>
              </a:rPr>
              <a:t>第一行</a:t>
            </a:r>
            <a:endParaRPr lang="zh-CN" altLang="en-US" sz="2000" b="1" dirty="0">
              <a:latin typeface="宋体" panose="02010600030101010101" pitchFamily="2" charset="-122"/>
              <a:ea typeface="方正黑体简体" charset="-122"/>
            </a:endParaRPr>
          </a:p>
          <a:p>
            <a:pPr indent="568325" algn="just">
              <a:spcBef>
                <a:spcPct val="20000"/>
              </a:spcBef>
            </a:pPr>
            <a:r>
              <a:rPr lang="en-US" altLang="en-US" b="1" dirty="0">
                <a:latin typeface="宋体" panose="02010600030101010101" pitchFamily="2" charset="-122"/>
                <a:ea typeface="方正黑体简体" charset="-122"/>
              </a:rPr>
              <a:t>   Soilder next2 = null;           </a:t>
            </a:r>
            <a:r>
              <a:rPr lang="en-US" altLang="en-US" sz="2000" b="1" dirty="0">
                <a:latin typeface="宋体" panose="02010600030101010101" pitchFamily="2" charset="-122"/>
                <a:ea typeface="方正黑体简体" charset="-122"/>
              </a:rPr>
              <a:t>//</a:t>
            </a:r>
            <a:r>
              <a:rPr lang="zh-CN" altLang="en-US" sz="2000" b="1" dirty="0">
                <a:latin typeface="宋体" panose="02010600030101010101" pitchFamily="2" charset="-122"/>
                <a:ea typeface="方正黑体简体" charset="-122"/>
              </a:rPr>
              <a:t>第二行</a:t>
            </a:r>
            <a:endParaRPr lang="en-US" altLang="en-US" sz="2000" b="1" dirty="0">
              <a:latin typeface="宋体" panose="02010600030101010101" pitchFamily="2" charset="-122"/>
              <a:ea typeface="方正黑体简体" charset="-122"/>
            </a:endParaRPr>
          </a:p>
          <a:p>
            <a:pPr indent="568325" algn="just">
              <a:spcBef>
                <a:spcPct val="20000"/>
              </a:spcBef>
            </a:pPr>
            <a:r>
              <a:rPr lang="en-US" altLang="en-US" b="1" dirty="0">
                <a:latin typeface="宋体" panose="02010600030101010101" pitchFamily="2" charset="-122"/>
                <a:ea typeface="方正黑体简体" charset="-122"/>
              </a:rPr>
              <a:t>   Soilder next3 = new A();        </a:t>
            </a:r>
            <a:r>
              <a:rPr lang="en-US" altLang="en-US" sz="2000" b="1" dirty="0">
                <a:latin typeface="宋体" panose="02010600030101010101" pitchFamily="2" charset="-122"/>
                <a:ea typeface="方正黑体简体" charset="-122"/>
              </a:rPr>
              <a:t>//</a:t>
            </a:r>
            <a:r>
              <a:rPr lang="zh-CN" altLang="en-US" sz="2000" b="1" dirty="0">
                <a:latin typeface="宋体" panose="02010600030101010101" pitchFamily="2" charset="-122"/>
                <a:ea typeface="方正黑体简体" charset="-122"/>
              </a:rPr>
              <a:t>第三行</a:t>
            </a:r>
            <a:endParaRPr lang="en-US" altLang="en-US" sz="2000" b="1" dirty="0">
              <a:latin typeface="宋体" panose="02010600030101010101" pitchFamily="2" charset="-122"/>
              <a:ea typeface="方正黑体简体" charset="-122"/>
            </a:endParaRPr>
          </a:p>
          <a:p>
            <a:pPr indent="568325" algn="just">
              <a:spcBef>
                <a:spcPct val="20000"/>
              </a:spcBef>
            </a:pPr>
            <a:r>
              <a:rPr lang="en-US" altLang="en-US" b="1" dirty="0">
                <a:latin typeface="宋体" panose="02010600030101010101" pitchFamily="2" charset="-122"/>
              </a:rPr>
              <a:t>}</a:t>
            </a:r>
            <a:endParaRPr lang="en-US" altLang="en-US" b="1" dirty="0">
              <a:latin typeface="宋体" panose="02010600030101010101" pitchFamily="2" charset="-122"/>
            </a:endParaRPr>
          </a:p>
          <a:p>
            <a:pPr indent="568325" algn="just">
              <a:spcBef>
                <a:spcPct val="20000"/>
              </a:spcBef>
            </a:pPr>
            <a:r>
              <a:rPr lang="zh-CN" altLang="en-US" b="1" dirty="0">
                <a:latin typeface="宋体" panose="02010600030101010101" pitchFamily="2" charset="-122"/>
                <a:ea typeface="宋体" panose="02010600030101010101" pitchFamily="2" charset="-122"/>
              </a:rPr>
              <a:t>上述程序错误的是</a:t>
            </a:r>
            <a:endParaRPr lang="zh-CN" altLang="en-US" b="1" dirty="0">
              <a:latin typeface="宋体" panose="02010600030101010101" pitchFamily="2" charset="-122"/>
              <a:ea typeface="宋体" panose="02010600030101010101" pitchFamily="2" charset="-122"/>
            </a:endParaRPr>
          </a:p>
          <a:p>
            <a:pPr indent="568325" algn="just">
              <a:spcBef>
                <a:spcPct val="20000"/>
              </a:spcBef>
            </a:pPr>
            <a:r>
              <a:rPr lang="en-US" altLang="en-US" b="1" dirty="0">
                <a:latin typeface="宋体" panose="02010600030101010101" pitchFamily="2" charset="-122"/>
              </a:rPr>
              <a:t>A) </a:t>
            </a:r>
            <a:r>
              <a:rPr lang="zh-CN" altLang="en-US" b="1" dirty="0">
                <a:latin typeface="宋体" panose="02010600030101010101" pitchFamily="2" charset="-122"/>
                <a:ea typeface="宋体" panose="02010600030101010101" pitchFamily="2" charset="-122"/>
              </a:rPr>
              <a:t>第一、二、三行</a:t>
            </a:r>
            <a:endParaRPr lang="zh-CN" altLang="en-US" b="1" dirty="0">
              <a:latin typeface="宋体" panose="02010600030101010101" pitchFamily="2" charset="-122"/>
              <a:ea typeface="宋体" panose="02010600030101010101" pitchFamily="2" charset="-122"/>
            </a:endParaRPr>
          </a:p>
          <a:p>
            <a:pPr indent="568325" algn="just">
              <a:spcBef>
                <a:spcPct val="20000"/>
              </a:spcBef>
            </a:pPr>
            <a:r>
              <a:rPr lang="en-US" altLang="zh-CN" b="1" dirty="0">
                <a:latin typeface="宋体" panose="02010600030101010101" pitchFamily="2" charset="-122"/>
              </a:rPr>
              <a:t>B</a:t>
            </a:r>
            <a:r>
              <a:rPr lang="zh-CN" altLang="en-US" b="1" dirty="0">
                <a:latin typeface="宋体" panose="02010600030101010101" pitchFamily="2" charset="-122"/>
                <a:ea typeface="宋体" panose="02010600030101010101" pitchFamily="2" charset="-122"/>
              </a:rPr>
              <a:t>）第一、二行</a:t>
            </a:r>
            <a:endParaRPr lang="zh-CN" altLang="en-US" b="1" dirty="0">
              <a:latin typeface="宋体" panose="02010600030101010101" pitchFamily="2" charset="-122"/>
              <a:ea typeface="宋体" panose="02010600030101010101" pitchFamily="2" charset="-122"/>
            </a:endParaRPr>
          </a:p>
          <a:p>
            <a:pPr indent="568325" algn="just">
              <a:spcBef>
                <a:spcPct val="20000"/>
              </a:spcBef>
            </a:pPr>
            <a:r>
              <a:rPr lang="en-US" altLang="zh-CN" b="1" dirty="0">
                <a:latin typeface="宋体" panose="02010600030101010101" pitchFamily="2" charset="-122"/>
              </a:rPr>
              <a:t>C) </a:t>
            </a:r>
            <a:r>
              <a:rPr lang="zh-CN" altLang="en-US" b="1" dirty="0">
                <a:latin typeface="宋体" panose="02010600030101010101" pitchFamily="2" charset="-122"/>
                <a:ea typeface="宋体" panose="02010600030101010101" pitchFamily="2" charset="-122"/>
              </a:rPr>
              <a:t>第三行</a:t>
            </a:r>
            <a:endParaRPr lang="zh-CN" altLang="en-US" b="1" dirty="0">
              <a:latin typeface="宋体" panose="02010600030101010101" pitchFamily="2" charset="-122"/>
              <a:ea typeface="宋体" panose="02010600030101010101" pitchFamily="2" charset="-122"/>
            </a:endParaRPr>
          </a:p>
          <a:p>
            <a:pPr indent="568325" algn="just">
              <a:spcBef>
                <a:spcPct val="20000"/>
              </a:spcBef>
            </a:pPr>
            <a:r>
              <a:rPr lang="en-US" altLang="zh-CN" b="1" dirty="0">
                <a:latin typeface="宋体" panose="02010600030101010101" pitchFamily="2" charset="-122"/>
              </a:rPr>
              <a:t>D) </a:t>
            </a:r>
            <a:r>
              <a:rPr lang="zh-CN" altLang="en-US" b="1" dirty="0">
                <a:latin typeface="宋体" panose="02010600030101010101" pitchFamily="2" charset="-122"/>
                <a:ea typeface="宋体" panose="02010600030101010101" pitchFamily="2" charset="-122"/>
              </a:rPr>
              <a:t>无错误</a:t>
            </a:r>
            <a:endParaRPr lang="zh-CN" altLang="en-US" b="1" dirty="0">
              <a:latin typeface="宋体" panose="02010600030101010101" pitchFamily="2" charset="-122"/>
              <a:ea typeface="宋体" panose="02010600030101010101" pitchFamily="2" charset="-122"/>
            </a:endParaRPr>
          </a:p>
        </p:txBody>
      </p:sp>
      <p:sp>
        <p:nvSpPr>
          <p:cNvPr id="7" name="矩形 6"/>
          <p:cNvSpPr/>
          <p:nvPr/>
        </p:nvSpPr>
        <p:spPr>
          <a:xfrm>
            <a:off x="5438775" y="4216400"/>
            <a:ext cx="882650"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C</a:t>
            </a:r>
            <a:endParaRPr lang="en-US" altLang="en-US" sz="1800">
              <a:latin typeface="Arial" panose="020B0604020202020204" pitchFamily="34" charset="0"/>
              <a:ea typeface="黑体"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99330"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99331" name="Rectangle 2"/>
          <p:cNvSpPr>
            <a:spLocks noGrp="1"/>
          </p:cNvSpPr>
          <p:nvPr>
            <p:ph type="subTitle" idx="1"/>
          </p:nvPr>
        </p:nvSpPr>
        <p:spPr>
          <a:xfrm>
            <a:off x="228600" y="228600"/>
            <a:ext cx="6324600" cy="990600"/>
          </a:xfrm>
        </p:spPr>
        <p:txBody>
          <a:bodyPr wrap="square" lIns="91440" tIns="45720" rIns="91440" bIns="45720" anchor="t"/>
          <a:p>
            <a:pPr>
              <a:buFont typeface="Arial" panose="020B0604020202020204" pitchFamily="34" charset="0"/>
            </a:pPr>
            <a:r>
              <a:rPr lang="zh-CN" altLang="en-US" sz="2800" b="1" kern="1200" dirty="0">
                <a:solidFill>
                  <a:schemeClr val="tx1"/>
                </a:solidFill>
                <a:latin typeface="宋体" panose="02010600030101010101" pitchFamily="2" charset="-122"/>
                <a:ea typeface="+mn-ea"/>
                <a:cs typeface="+mn-cs"/>
                <a:sym typeface="Arial" panose="020B0604020202020204" pitchFamily="34" charset="0"/>
              </a:rPr>
              <a:t>§4.7   </a:t>
            </a:r>
            <a:r>
              <a:rPr lang="zh-CN" altLang="en-US" sz="2800" b="1" kern="1200" dirty="0">
                <a:solidFill>
                  <a:schemeClr val="tx1"/>
                </a:solidFill>
                <a:latin typeface="Arial" panose="020B0604020202020204" pitchFamily="34" charset="0"/>
                <a:ea typeface="+mn-ea"/>
                <a:cs typeface="+mn-cs"/>
                <a:sym typeface="Arial" panose="020B0604020202020204" pitchFamily="34" charset="0"/>
              </a:rPr>
              <a:t>实例成员与类成员</a:t>
            </a:r>
            <a:r>
              <a:rPr lang="zh-CN" altLang="en-US" sz="2800" b="1" kern="1200" dirty="0">
                <a:solidFill>
                  <a:schemeClr val="tx1"/>
                </a:solidFill>
                <a:latin typeface="宋体" panose="02010600030101010101" pitchFamily="2" charset="-122"/>
                <a:ea typeface="+mn-ea"/>
                <a:cs typeface="+mn-cs"/>
                <a:sym typeface="Arial" panose="020B0604020202020204" pitchFamily="34" charset="0"/>
              </a:rPr>
              <a:t> </a:t>
            </a:r>
            <a:endParaRPr lang="zh-CN" altLang="en-US" sz="2800" b="1" kern="1200" dirty="0">
              <a:solidFill>
                <a:schemeClr val="tx1"/>
              </a:solidFill>
              <a:latin typeface="宋体" panose="02010600030101010101" pitchFamily="2" charset="-122"/>
              <a:ea typeface="+mn-ea"/>
              <a:cs typeface="+mn-cs"/>
              <a:sym typeface="Arial" panose="020B0604020202020204" pitchFamily="34" charset="0"/>
            </a:endParaRPr>
          </a:p>
          <a:p>
            <a:pPr lvl="1" indent="-457200" eaLnBrk="1" hangingPunct="1">
              <a:buNone/>
            </a:pPr>
            <a:r>
              <a:rPr lang="zh-CN" altLang="en-US" b="1" dirty="0">
                <a:solidFill>
                  <a:schemeClr val="tx1"/>
                </a:solidFill>
                <a:latin typeface="宋体" panose="02010600030101010101" pitchFamily="2" charset="-122"/>
              </a:rPr>
              <a:t>§4.7.1 </a:t>
            </a:r>
            <a:r>
              <a:rPr lang="zh-CN" altLang="en-US" b="1" dirty="0">
                <a:solidFill>
                  <a:schemeClr val="tx1"/>
                </a:solidFill>
                <a:latin typeface="Arial" panose="020B0604020202020204" pitchFamily="34" charset="0"/>
              </a:rPr>
              <a:t>实例变量和类变量的声明</a:t>
            </a:r>
            <a:r>
              <a:rPr lang="zh-CN" altLang="en-US" b="1" dirty="0">
                <a:solidFill>
                  <a:schemeClr val="tx1"/>
                </a:solidFill>
                <a:latin typeface="宋体" panose="02010600030101010101" pitchFamily="2" charset="-122"/>
              </a:rPr>
              <a:t>  </a:t>
            </a:r>
            <a:endParaRPr lang="zh-CN" altLang="en-US" b="1" dirty="0">
              <a:solidFill>
                <a:schemeClr val="tx1"/>
              </a:solidFill>
              <a:latin typeface="宋体" panose="02010600030101010101" pitchFamily="2" charset="-122"/>
            </a:endParaRPr>
          </a:p>
        </p:txBody>
      </p:sp>
      <p:sp>
        <p:nvSpPr>
          <p:cNvPr id="99332" name="Text Box 3"/>
          <p:cNvSpPr txBox="1"/>
          <p:nvPr/>
        </p:nvSpPr>
        <p:spPr>
          <a:xfrm>
            <a:off x="228600" y="1447800"/>
            <a:ext cx="8534400" cy="3892550"/>
          </a:xfrm>
          <a:prstGeom prst="rect">
            <a:avLst/>
          </a:prstGeom>
          <a:noFill/>
          <a:ln w="9525">
            <a:noFill/>
          </a:ln>
        </p:spPr>
        <p:txBody>
          <a:bodyPr anchor="t">
            <a:spAutoFit/>
          </a:bodyPr>
          <a:p>
            <a:pPr indent="0" eaLnBrk="0" hangingPunct="0"/>
            <a:r>
              <a:rPr lang="zh-CN" altLang="en-US" b="1" dirty="0">
                <a:solidFill>
                  <a:srgbClr val="0000FF"/>
                </a:solidFill>
                <a:latin typeface="Times New Roman" panose="02020603050405020304" pitchFamily="18" charset="0"/>
                <a:ea typeface="宋体" panose="02010600030101010101" pitchFamily="2" charset="-122"/>
              </a:rPr>
              <a:t>       </a:t>
            </a:r>
            <a:r>
              <a:rPr lang="zh-CN" altLang="en-US" sz="3200" dirty="0">
                <a:latin typeface="宋体" panose="02010600030101010101" pitchFamily="2" charset="-122"/>
                <a:ea typeface="宋体" panose="02010600030101010101" pitchFamily="2" charset="-122"/>
              </a:rPr>
              <a:t>在声明成员变量时，用关键字</a:t>
            </a:r>
            <a:r>
              <a:rPr lang="en-US" altLang="zh-CN" sz="3200" dirty="0">
                <a:solidFill>
                  <a:srgbClr val="FF0000"/>
                </a:solidFill>
                <a:latin typeface="宋体" panose="02010600030101010101" pitchFamily="2" charset="-122"/>
              </a:rPr>
              <a:t>static</a:t>
            </a:r>
            <a:r>
              <a:rPr lang="zh-CN" altLang="en-US" sz="3200" dirty="0">
                <a:latin typeface="宋体" panose="02010600030101010101" pitchFamily="2" charset="-122"/>
                <a:ea typeface="宋体" panose="02010600030101010101" pitchFamily="2" charset="-122"/>
              </a:rPr>
              <a:t>给予修饰的称作</a:t>
            </a:r>
            <a:r>
              <a:rPr lang="zh-CN" altLang="en-US" sz="3200" dirty="0">
                <a:solidFill>
                  <a:srgbClr val="FF0000"/>
                </a:solidFill>
                <a:latin typeface="宋体" panose="02010600030101010101" pitchFamily="2" charset="-122"/>
                <a:ea typeface="宋体" panose="02010600030101010101" pitchFamily="2" charset="-122"/>
              </a:rPr>
              <a:t>类变量</a:t>
            </a:r>
            <a:r>
              <a:rPr lang="zh-CN" altLang="en-US" sz="3200" dirty="0">
                <a:latin typeface="宋体" panose="02010600030101010101" pitchFamily="2" charset="-122"/>
                <a:ea typeface="宋体" panose="02010600030101010101" pitchFamily="2" charset="-122"/>
              </a:rPr>
              <a:t>，</a:t>
            </a:r>
            <a:endParaRPr lang="zh-CN" altLang="en-US" sz="3200" dirty="0">
              <a:latin typeface="宋体" panose="02010600030101010101" pitchFamily="2" charset="-122"/>
              <a:ea typeface="宋体" panose="02010600030101010101" pitchFamily="2" charset="-122"/>
            </a:endParaRPr>
          </a:p>
          <a:p>
            <a:pPr indent="0" eaLnBrk="0" hangingPunct="0"/>
            <a:r>
              <a:rPr lang="zh-CN" altLang="en-US" sz="3200" dirty="0">
                <a:latin typeface="宋体" panose="02010600030101010101" pitchFamily="2" charset="-122"/>
                <a:ea typeface="宋体" panose="02010600030101010101" pitchFamily="2" charset="-122"/>
              </a:rPr>
              <a:t>   否则称作</a:t>
            </a:r>
            <a:r>
              <a:rPr lang="zh-CN" altLang="en-US" sz="3200" u="sng" dirty="0">
                <a:solidFill>
                  <a:srgbClr val="FF0000"/>
                </a:solidFill>
                <a:latin typeface="宋体" panose="02010600030101010101" pitchFamily="2" charset="-122"/>
                <a:ea typeface="宋体" panose="02010600030101010101" pitchFamily="2" charset="-122"/>
              </a:rPr>
              <a:t>实例变量</a:t>
            </a:r>
            <a:r>
              <a:rPr lang="zh-CN" altLang="en-US" sz="3200" dirty="0">
                <a:latin typeface="宋体" panose="02010600030101010101" pitchFamily="2" charset="-122"/>
                <a:ea typeface="宋体" panose="02010600030101010101" pitchFamily="2" charset="-122"/>
              </a:rPr>
              <a:t>（</a:t>
            </a:r>
            <a:r>
              <a:rPr lang="zh-CN" altLang="en-US" sz="3200" u="sng" dirty="0">
                <a:solidFill>
                  <a:srgbClr val="FF0000"/>
                </a:solidFill>
                <a:latin typeface="宋体" panose="02010600030101010101" pitchFamily="2" charset="-122"/>
                <a:ea typeface="宋体" panose="02010600030101010101" pitchFamily="2" charset="-122"/>
              </a:rPr>
              <a:t>类变量</a:t>
            </a:r>
            <a:r>
              <a:rPr lang="zh-CN" altLang="en-US" sz="3200" dirty="0">
                <a:solidFill>
                  <a:srgbClr val="FF0000"/>
                </a:solidFill>
                <a:latin typeface="宋体" panose="02010600030101010101" pitchFamily="2" charset="-122"/>
                <a:ea typeface="宋体" panose="02010600030101010101" pitchFamily="2" charset="-122"/>
              </a:rPr>
              <a:t>也称为</a:t>
            </a:r>
            <a:r>
              <a:rPr lang="en-US" altLang="zh-CN" sz="3200" dirty="0">
                <a:solidFill>
                  <a:srgbClr val="FF0000"/>
                </a:solidFill>
                <a:latin typeface="宋体" panose="02010600030101010101" pitchFamily="2" charset="-122"/>
              </a:rPr>
              <a:t>static</a:t>
            </a:r>
            <a:r>
              <a:rPr lang="zh-CN" altLang="en-US" sz="3200" dirty="0">
                <a:solidFill>
                  <a:srgbClr val="FF0000"/>
                </a:solidFill>
                <a:latin typeface="宋体" panose="02010600030101010101" pitchFamily="2" charset="-122"/>
                <a:ea typeface="宋体" panose="02010600030101010101" pitchFamily="2" charset="-122"/>
              </a:rPr>
              <a:t>变量，</a:t>
            </a:r>
            <a:r>
              <a:rPr lang="zh-CN" altLang="en-US" sz="3200" u="sng" dirty="0">
                <a:solidFill>
                  <a:srgbClr val="FF0000"/>
                </a:solidFill>
                <a:latin typeface="宋体" panose="02010600030101010101" pitchFamily="2" charset="-122"/>
                <a:ea typeface="宋体" panose="02010600030101010101" pitchFamily="2" charset="-122"/>
              </a:rPr>
              <a:t>静态变量</a:t>
            </a:r>
            <a:r>
              <a:rPr lang="zh-CN" altLang="en-US" sz="3200" dirty="0">
                <a:latin typeface="宋体" panose="02010600030101010101" pitchFamily="2" charset="-122"/>
                <a:ea typeface="宋体" panose="02010600030101010101" pitchFamily="2" charset="-122"/>
              </a:rPr>
              <a:t>）。</a:t>
            </a:r>
            <a:endParaRPr lang="zh-CN" altLang="en-US" sz="3200" dirty="0">
              <a:latin typeface="宋体" panose="02010600030101010101" pitchFamily="2" charset="-122"/>
              <a:ea typeface="宋体" panose="02010600030101010101" pitchFamily="2" charset="-122"/>
            </a:endParaRPr>
          </a:p>
          <a:p>
            <a:pPr indent="0" algn="just" eaLnBrk="0" hangingPunct="0">
              <a:spcBef>
                <a:spcPct val="25000"/>
              </a:spcBef>
            </a:pPr>
            <a:r>
              <a:rPr lang="en-US" altLang="zh-CN" sz="2800" dirty="0">
                <a:solidFill>
                  <a:srgbClr val="0000FF"/>
                </a:solidFill>
                <a:latin typeface="Arial" panose="020B0604020202020204" pitchFamily="34" charset="0"/>
              </a:rPr>
              <a:t>class Dog {</a:t>
            </a:r>
            <a:endParaRPr lang="en-US" altLang="zh-CN" sz="2800" dirty="0">
              <a:solidFill>
                <a:srgbClr val="0000FF"/>
              </a:solidFill>
              <a:latin typeface="Arial" panose="020B0604020202020204" pitchFamily="34" charset="0"/>
            </a:endParaRPr>
          </a:p>
          <a:p>
            <a:pPr indent="0" algn="just" eaLnBrk="0" hangingPunct="0"/>
            <a:r>
              <a:rPr lang="en-US" altLang="zh-CN" sz="2800" dirty="0">
                <a:solidFill>
                  <a:srgbClr val="0000FF"/>
                </a:solidFill>
                <a:latin typeface="Arial" panose="020B0604020202020204" pitchFamily="34" charset="0"/>
              </a:rPr>
              <a:t>   float x;      //</a:t>
            </a:r>
            <a:r>
              <a:rPr lang="zh-CN" altLang="en-US" sz="2800" dirty="0">
                <a:solidFill>
                  <a:srgbClr val="0000FF"/>
                </a:solidFill>
                <a:latin typeface="Arial" panose="020B0604020202020204" pitchFamily="34" charset="0"/>
                <a:ea typeface="方正书宋简体" charset="-122"/>
              </a:rPr>
              <a:t>实例变量</a:t>
            </a:r>
            <a:endParaRPr lang="zh-CN" altLang="en-US" sz="2800" dirty="0">
              <a:solidFill>
                <a:srgbClr val="0000FF"/>
              </a:solidFill>
              <a:latin typeface="Arial" panose="020B0604020202020204" pitchFamily="34" charset="0"/>
              <a:ea typeface="宋体" panose="02010600030101010101" pitchFamily="2" charset="-122"/>
            </a:endParaRPr>
          </a:p>
          <a:p>
            <a:pPr indent="0" algn="just" eaLnBrk="0" hangingPunct="0"/>
            <a:r>
              <a:rPr lang="zh-CN" altLang="en-US" sz="2800" dirty="0">
                <a:solidFill>
                  <a:srgbClr val="0000FF"/>
                </a:solidFill>
                <a:latin typeface="Arial" panose="020B0604020202020204" pitchFamily="34" charset="0"/>
                <a:ea typeface="宋体" panose="02010600030101010101" pitchFamily="2" charset="-122"/>
              </a:rPr>
              <a:t>   </a:t>
            </a:r>
            <a:r>
              <a:rPr lang="en-US" altLang="zh-CN" sz="2800" dirty="0">
                <a:solidFill>
                  <a:srgbClr val="0000FF"/>
                </a:solidFill>
                <a:latin typeface="Arial" panose="020B0604020202020204" pitchFamily="34" charset="0"/>
              </a:rPr>
              <a:t>static int y;   //</a:t>
            </a:r>
            <a:r>
              <a:rPr lang="zh-CN" altLang="en-US" sz="2800" dirty="0">
                <a:solidFill>
                  <a:srgbClr val="0000FF"/>
                </a:solidFill>
                <a:latin typeface="Arial" panose="020B0604020202020204" pitchFamily="34" charset="0"/>
                <a:ea typeface="方正书宋简体" charset="-122"/>
              </a:rPr>
              <a:t>类变量</a:t>
            </a:r>
            <a:endParaRPr lang="zh-CN" altLang="en-US" sz="2800" dirty="0">
              <a:solidFill>
                <a:srgbClr val="0000FF"/>
              </a:solidFill>
              <a:latin typeface="Arial" panose="020B0604020202020204" pitchFamily="34" charset="0"/>
              <a:ea typeface="宋体" panose="02010600030101010101" pitchFamily="2" charset="-122"/>
            </a:endParaRPr>
          </a:p>
          <a:p>
            <a:pPr indent="0" eaLnBrk="0" hangingPunct="0"/>
            <a:r>
              <a:rPr lang="zh-CN" altLang="en-US" sz="2800" dirty="0">
                <a:solidFill>
                  <a:srgbClr val="0000FF"/>
                </a:solidFill>
                <a:latin typeface="Arial" panose="020B0604020202020204" pitchFamily="34" charset="0"/>
                <a:ea typeface="方正书宋简体" charset="-122"/>
              </a:rPr>
              <a:t>  }</a:t>
            </a:r>
            <a:r>
              <a:rPr lang="zh-CN" altLang="en-US" sz="2800" dirty="0">
                <a:solidFill>
                  <a:srgbClr val="0000FF"/>
                </a:solidFill>
                <a:latin typeface="宋体" panose="02010600030101010101" pitchFamily="2" charset="-122"/>
                <a:ea typeface="宋体" panose="02010600030101010101" pitchFamily="2" charset="-122"/>
              </a:rPr>
              <a:t> </a:t>
            </a:r>
            <a:endParaRPr lang="zh-CN" altLang="en-US" sz="2800" dirty="0">
              <a:solidFill>
                <a:srgbClr val="0000FF"/>
              </a:solidFill>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00354"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00355" name="Rectangle 2"/>
          <p:cNvSpPr>
            <a:spLocks noGrp="1"/>
          </p:cNvSpPr>
          <p:nvPr>
            <p:ph type="subTitle" idx="1"/>
          </p:nvPr>
        </p:nvSpPr>
        <p:spPr>
          <a:xfrm>
            <a:off x="85725" y="101600"/>
            <a:ext cx="5943600" cy="457200"/>
          </a:xfrm>
        </p:spPr>
        <p:txBody>
          <a:bodyPr wrap="square" lIns="91440" tIns="45720" rIns="91440" bIns="45720" anchor="t"/>
          <a:p>
            <a:pPr lvl="1" indent="-457200" eaLnBrk="1" hangingPunct="1">
              <a:buNone/>
            </a:pPr>
            <a:r>
              <a:rPr lang="zh-CN" altLang="en-US" b="1" dirty="0">
                <a:latin typeface="Arial" panose="020B0604020202020204" pitchFamily="34" charset="0"/>
              </a:rPr>
              <a:t>§4.7.2   </a:t>
            </a:r>
            <a:r>
              <a:rPr lang="zh-CN" altLang="en-US" b="1" dirty="0">
                <a:latin typeface="宋体" panose="02010600030101010101" pitchFamily="2" charset="-122"/>
              </a:rPr>
              <a:t>实例变量和类变量的区别</a:t>
            </a:r>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51204" name="Text Box 3"/>
          <p:cNvSpPr txBox="1"/>
          <p:nvPr/>
        </p:nvSpPr>
        <p:spPr>
          <a:xfrm>
            <a:off x="228600" y="685800"/>
            <a:ext cx="5410200" cy="1570038"/>
          </a:xfrm>
          <a:prstGeom prst="rect">
            <a:avLst/>
          </a:prstGeom>
          <a:noFill/>
          <a:ln w="9525">
            <a:noFill/>
          </a:ln>
        </p:spPr>
        <p:txBody>
          <a:bodyPr anchor="t">
            <a:spAutoFit/>
          </a:bodyPr>
          <a:p>
            <a:r>
              <a:rPr lang="zh-CN" altLang="en-US" noProof="1" dirty="0">
                <a:latin typeface="Times New Roman" panose="02020603050405020304" pitchFamily="18" charset="0"/>
                <a:ea typeface="宋体" panose="02010600030101010101" pitchFamily="2" charset="-122"/>
                <a:cs typeface="+mn-cs"/>
              </a:rPr>
              <a:t>1</a:t>
            </a:r>
            <a:r>
              <a:rPr lang="zh-CN" altLang="en-US" noProof="1" dirty="0">
                <a:latin typeface="宋体" panose="02010600030101010101" pitchFamily="2" charset="-122"/>
                <a:ea typeface="宋体" panose="02010600030101010101" pitchFamily="2" charset="-122"/>
                <a:cs typeface="+mn-cs"/>
              </a:rPr>
              <a:t>．不同对象的实例变量互不相同</a:t>
            </a:r>
            <a:r>
              <a:rPr lang="zh-CN" altLang="en-US" noProof="1" dirty="0">
                <a:latin typeface="Times New Roman" panose="02020603050405020304" pitchFamily="18" charset="0"/>
                <a:ea typeface="宋体" panose="02010600030101010101" pitchFamily="2" charset="-122"/>
                <a:cs typeface="+mn-cs"/>
              </a:rPr>
              <a:t> </a:t>
            </a:r>
            <a:endParaRPr lang="zh-CN" altLang="en-US" noProof="1" dirty="0">
              <a:latin typeface="Times New Roman" panose="02020603050405020304" pitchFamily="18" charset="0"/>
              <a:ea typeface="宋体" panose="02010600030101010101" pitchFamily="2" charset="-122"/>
            </a:endParaRPr>
          </a:p>
          <a:p>
            <a:r>
              <a:rPr lang="zh-CN" altLang="en-US" noProof="1" dirty="0">
                <a:latin typeface="Times New Roman" panose="02020603050405020304" pitchFamily="18" charset="0"/>
                <a:ea typeface="宋体" panose="02010600030101010101" pitchFamily="2" charset="-122"/>
                <a:cs typeface="+mn-cs"/>
              </a:rPr>
              <a:t>2</a:t>
            </a:r>
            <a:r>
              <a:rPr lang="zh-CN" altLang="en-US" noProof="1" dirty="0">
                <a:latin typeface="宋体" panose="02010600030101010101" pitchFamily="2" charset="-122"/>
                <a:ea typeface="宋体" panose="02010600030101010101" pitchFamily="2" charset="-122"/>
                <a:cs typeface="+mn-cs"/>
              </a:rPr>
              <a:t>．</a:t>
            </a:r>
            <a:r>
              <a:rPr lang="zh-CN" altLang="en-US" noProof="1" dirty="0">
                <a:solidFill>
                  <a:srgbClr val="FF0000"/>
                </a:solidFill>
                <a:effectLst>
                  <a:outerShdw blurRad="38100" dist="38100" dir="2700000">
                    <a:srgbClr val="000000"/>
                  </a:outerShdw>
                </a:effectLst>
                <a:latin typeface="宋体" panose="02010600030101010101" pitchFamily="2" charset="-122"/>
                <a:ea typeface="宋体" panose="02010600030101010101" pitchFamily="2" charset="-122"/>
                <a:cs typeface="+mn-cs"/>
              </a:rPr>
              <a:t>所有对象共享类变量</a:t>
            </a:r>
            <a:r>
              <a:rPr lang="zh-CN" altLang="en-US" noProof="1" dirty="0">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 </a:t>
            </a:r>
            <a:endParaRPr lang="zh-CN" altLang="en-US" noProof="1" dirty="0">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endParaRPr>
          </a:p>
          <a:p>
            <a:r>
              <a:rPr lang="zh-CN" altLang="en-US" noProof="1" dirty="0">
                <a:latin typeface="Times New Roman" panose="02020603050405020304" pitchFamily="18" charset="0"/>
                <a:ea typeface="宋体" panose="02010600030101010101" pitchFamily="2" charset="-122"/>
                <a:cs typeface="+mn-cs"/>
              </a:rPr>
              <a:t>3</a:t>
            </a:r>
            <a:r>
              <a:rPr lang="zh-CN" altLang="en-US" noProof="1" dirty="0">
                <a:latin typeface="宋体" panose="02010600030101010101" pitchFamily="2" charset="-122"/>
                <a:ea typeface="宋体" panose="02010600030101010101" pitchFamily="2" charset="-122"/>
                <a:cs typeface="+mn-cs"/>
              </a:rPr>
              <a:t>．</a:t>
            </a:r>
            <a:r>
              <a:rPr lang="zh-CN" altLang="en-US" noProof="1" dirty="0">
                <a:solidFill>
                  <a:srgbClr val="FF0000"/>
                </a:solidFill>
                <a:latin typeface="宋体" panose="02010600030101010101" pitchFamily="2" charset="-122"/>
                <a:ea typeface="宋体" panose="02010600030101010101" pitchFamily="2" charset="-122"/>
                <a:cs typeface="+mn-cs"/>
              </a:rPr>
              <a:t>通过类名直接访问类变量</a:t>
            </a:r>
            <a:r>
              <a:rPr lang="zh-CN" altLang="en-US" noProof="1" dirty="0">
                <a:solidFill>
                  <a:srgbClr val="FF0000"/>
                </a:solidFill>
                <a:latin typeface="Times New Roman" panose="02020603050405020304" pitchFamily="18" charset="0"/>
                <a:ea typeface="宋体" panose="02010600030101010101" pitchFamily="2" charset="-122"/>
                <a:cs typeface="+mn-cs"/>
              </a:rPr>
              <a:t> </a:t>
            </a:r>
            <a:endParaRPr lang="zh-CN" altLang="en-US" noProof="1" dirty="0">
              <a:solidFill>
                <a:srgbClr val="FF0000"/>
              </a:solidFill>
              <a:latin typeface="Times New Roman" panose="02020603050405020304" pitchFamily="18" charset="0"/>
              <a:ea typeface="宋体" panose="02010600030101010101" pitchFamily="2" charset="-122"/>
            </a:endParaRPr>
          </a:p>
          <a:p>
            <a:pPr algn="just"/>
            <a:r>
              <a:rPr lang="zh-CN" altLang="en-US" b="1" noProof="1" dirty="0">
                <a:latin typeface="Times New Roman" panose="02020603050405020304" pitchFamily="18" charset="0"/>
                <a:ea typeface="方正书宋简体" charset="-122"/>
                <a:cs typeface="+mn-cs"/>
              </a:rPr>
              <a:t>     例4-9   </a:t>
            </a:r>
            <a:r>
              <a:rPr lang="en-US" altLang="zh-CN" b="1" noProof="1" dirty="0">
                <a:latin typeface="Times New Roman" panose="02020603050405020304" pitchFamily="18" charset="0"/>
                <a:ea typeface="方正书宋简体" charset="-122"/>
                <a:cs typeface="+mn-cs"/>
                <a:hlinkClick r:id="rId1" action="ppaction://hlinkfile"/>
              </a:rPr>
              <a:t>Lader.java</a:t>
            </a:r>
            <a:r>
              <a:rPr lang="en-US" altLang="zh-CN" b="1" noProof="1" dirty="0">
                <a:latin typeface="Times New Roman" panose="02020603050405020304" pitchFamily="18" charset="0"/>
                <a:ea typeface="方正书宋简体" charset="-122"/>
                <a:cs typeface="+mn-cs"/>
                <a:hlinkClick r:id="rId2"/>
              </a:rPr>
              <a:t> </a:t>
            </a:r>
            <a:r>
              <a:rPr lang="en-US" altLang="zh-CN" b="1" noProof="1" dirty="0">
                <a:latin typeface="Times New Roman" panose="02020603050405020304" pitchFamily="18" charset="0"/>
                <a:ea typeface="方正书宋简体" charset="-122"/>
                <a:cs typeface="+mn-cs"/>
              </a:rPr>
              <a:t>, </a:t>
            </a:r>
            <a:r>
              <a:rPr lang="en-US" altLang="zh-CN" b="1" noProof="1" dirty="0">
                <a:latin typeface="Times New Roman" panose="02020603050405020304" pitchFamily="18" charset="0"/>
                <a:ea typeface="方正书宋简体" charset="-122"/>
                <a:cs typeface="+mn-cs"/>
                <a:hlinkClick r:id="rId3" action="ppaction://hlinkfile"/>
              </a:rPr>
              <a:t>Example4_9.java</a:t>
            </a:r>
            <a:r>
              <a:rPr lang="en-US" altLang="zh-CN" b="1" noProof="1" dirty="0">
                <a:latin typeface="Times New Roman" panose="02020603050405020304" pitchFamily="18" charset="0"/>
                <a:ea typeface="方正书宋简体" charset="-122"/>
                <a:cs typeface="+mn-cs"/>
                <a:hlinkClick r:id="rId4"/>
              </a:rPr>
              <a:t> </a:t>
            </a:r>
            <a:endParaRPr lang="zh-CN" altLang="en-US" b="1" noProof="1" dirty="0">
              <a:latin typeface="Times New Roman" panose="02020603050405020304" pitchFamily="18" charset="0"/>
              <a:ea typeface="方正书宋简体" charset="-122"/>
            </a:endParaRPr>
          </a:p>
        </p:txBody>
      </p:sp>
      <p:graphicFrame>
        <p:nvGraphicFramePr>
          <p:cNvPr id="100357" name="Object 5"/>
          <p:cNvGraphicFramePr>
            <a:graphicFrameLocks noChangeAspect="1"/>
          </p:cNvGraphicFramePr>
          <p:nvPr/>
        </p:nvGraphicFramePr>
        <p:xfrm>
          <a:off x="5791200" y="457200"/>
          <a:ext cx="3352800" cy="2133600"/>
        </p:xfrm>
        <a:graphic>
          <a:graphicData uri="http://schemas.openxmlformats.org/presentationml/2006/ole">
            <mc:AlternateContent xmlns:mc="http://schemas.openxmlformats.org/markup-compatibility/2006">
              <mc:Choice xmlns:v="urn:schemas-microsoft-com:vml" Requires="v">
                <p:oleObj spid="_x0000_s3089" name="" r:id="rId5" imgW="2047875" imgH="1371600" progId="Paint.Picture">
                  <p:embed/>
                </p:oleObj>
              </mc:Choice>
              <mc:Fallback>
                <p:oleObj name="" r:id="rId5" imgW="2047875" imgH="1371600" progId="Paint.Picture">
                  <p:embed/>
                  <p:pic>
                    <p:nvPicPr>
                      <p:cNvPr id="0" name="图片 3088"/>
                      <p:cNvPicPr/>
                      <p:nvPr/>
                    </p:nvPicPr>
                    <p:blipFill>
                      <a:blip r:embed="rId6"/>
                      <a:stretch>
                        <a:fillRect/>
                      </a:stretch>
                    </p:blipFill>
                    <p:spPr>
                      <a:xfrm>
                        <a:off x="5791200" y="457200"/>
                        <a:ext cx="3352800" cy="2133600"/>
                      </a:xfrm>
                      <a:prstGeom prst="rect">
                        <a:avLst/>
                      </a:prstGeom>
                      <a:noFill/>
                      <a:ln w="38100">
                        <a:noFill/>
                        <a:miter/>
                      </a:ln>
                    </p:spPr>
                  </p:pic>
                </p:oleObj>
              </mc:Fallback>
            </mc:AlternateContent>
          </a:graphicData>
        </a:graphic>
      </p:graphicFrame>
      <p:graphicFrame>
        <p:nvGraphicFramePr>
          <p:cNvPr id="100358" name="Object 6"/>
          <p:cNvGraphicFramePr>
            <a:graphicFrameLocks noChangeAspect="1"/>
          </p:cNvGraphicFramePr>
          <p:nvPr/>
        </p:nvGraphicFramePr>
        <p:xfrm>
          <a:off x="990600" y="2514600"/>
          <a:ext cx="2438400" cy="1295400"/>
        </p:xfrm>
        <a:graphic>
          <a:graphicData uri="http://schemas.openxmlformats.org/presentationml/2006/ole">
            <mc:AlternateContent xmlns:mc="http://schemas.openxmlformats.org/markup-compatibility/2006">
              <mc:Choice xmlns:v="urn:schemas-microsoft-com:vml" Requires="v">
                <p:oleObj spid="_x0000_s3090" name="" r:id="rId7" imgW="1638300" imgH="800100" progId="Paint.Picture">
                  <p:embed/>
                </p:oleObj>
              </mc:Choice>
              <mc:Fallback>
                <p:oleObj name="" r:id="rId7" imgW="1638300" imgH="800100" progId="Paint.Picture">
                  <p:embed/>
                  <p:pic>
                    <p:nvPicPr>
                      <p:cNvPr id="0" name="图片 3089"/>
                      <p:cNvPicPr/>
                      <p:nvPr/>
                    </p:nvPicPr>
                    <p:blipFill>
                      <a:blip r:embed="rId8"/>
                      <a:stretch>
                        <a:fillRect/>
                      </a:stretch>
                    </p:blipFill>
                    <p:spPr>
                      <a:xfrm>
                        <a:off x="990600" y="2514600"/>
                        <a:ext cx="2438400" cy="1295400"/>
                      </a:xfrm>
                      <a:prstGeom prst="rect">
                        <a:avLst/>
                      </a:prstGeom>
                      <a:noFill/>
                      <a:ln w="38100">
                        <a:noFill/>
                        <a:miter/>
                      </a:ln>
                    </p:spPr>
                  </p:pic>
                </p:oleObj>
              </mc:Fallback>
            </mc:AlternateContent>
          </a:graphicData>
        </a:graphic>
      </p:graphicFrame>
      <p:graphicFrame>
        <p:nvGraphicFramePr>
          <p:cNvPr id="100359" name="Object 7"/>
          <p:cNvGraphicFramePr>
            <a:graphicFrameLocks noChangeAspect="1"/>
          </p:cNvGraphicFramePr>
          <p:nvPr/>
        </p:nvGraphicFramePr>
        <p:xfrm>
          <a:off x="990600" y="3962400"/>
          <a:ext cx="7467600" cy="2895600"/>
        </p:xfrm>
        <a:graphic>
          <a:graphicData uri="http://schemas.openxmlformats.org/presentationml/2006/ole">
            <mc:AlternateContent xmlns:mc="http://schemas.openxmlformats.org/markup-compatibility/2006">
              <mc:Choice xmlns:v="urn:schemas-microsoft-com:vml" Requires="v">
                <p:oleObj spid="_x0000_s3091" name="" r:id="rId9" imgW="5162550" imgH="1847850" progId="Paint.Picture">
                  <p:embed/>
                </p:oleObj>
              </mc:Choice>
              <mc:Fallback>
                <p:oleObj name="" r:id="rId9" imgW="5162550" imgH="1847850" progId="Paint.Picture">
                  <p:embed/>
                  <p:pic>
                    <p:nvPicPr>
                      <p:cNvPr id="0" name="图片 3090"/>
                      <p:cNvPicPr/>
                      <p:nvPr/>
                    </p:nvPicPr>
                    <p:blipFill>
                      <a:blip r:embed="rId10"/>
                      <a:stretch>
                        <a:fillRect/>
                      </a:stretch>
                    </p:blipFill>
                    <p:spPr>
                      <a:xfrm>
                        <a:off x="990600" y="3962400"/>
                        <a:ext cx="7467600" cy="2895600"/>
                      </a:xfrm>
                      <a:prstGeom prst="rect">
                        <a:avLst/>
                      </a:prstGeom>
                      <a:noFill/>
                      <a:ln w="38100">
                        <a:noFill/>
                        <a:miter/>
                      </a:ln>
                    </p:spPr>
                  </p:pic>
                </p:oleObj>
              </mc:Fallback>
            </mc:AlternateContent>
          </a:graphicData>
        </a:graphic>
      </p:graphicFrame>
    </p:spTree>
    <p:custDataLst>
      <p:tags r:id="rId11"/>
    </p:custData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01378"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01379" name="Rectangle 2"/>
          <p:cNvSpPr>
            <a:spLocks noGrp="1"/>
          </p:cNvSpPr>
          <p:nvPr>
            <p:ph type="subTitle" idx="1"/>
          </p:nvPr>
        </p:nvSpPr>
        <p:spPr>
          <a:xfrm>
            <a:off x="228600" y="228600"/>
            <a:ext cx="6934200" cy="457200"/>
          </a:xfrm>
        </p:spPr>
        <p:txBody>
          <a:bodyPr wrap="square" lIns="91440" tIns="45720" rIns="91440" bIns="45720" anchor="t"/>
          <a:p>
            <a:pPr lvl="1" indent="-457200" eaLnBrk="1" hangingPunct="1">
              <a:buNone/>
            </a:pPr>
            <a:r>
              <a:rPr lang="zh-CN" altLang="en-US" b="1" dirty="0">
                <a:latin typeface="Arial" panose="020B0604020202020204" pitchFamily="34" charset="0"/>
              </a:rPr>
              <a:t>§4.7.3   </a:t>
            </a:r>
            <a:r>
              <a:rPr lang="zh-CN" altLang="en-US" b="1" dirty="0">
                <a:latin typeface="宋体" panose="02010600030101010101" pitchFamily="2" charset="-122"/>
              </a:rPr>
              <a:t>实例方法和类方法的定义 </a:t>
            </a:r>
            <a:endParaRPr lang="zh-CN" altLang="en-US" b="1" dirty="0">
              <a:latin typeface="宋体" panose="02010600030101010101" pitchFamily="2" charset="-122"/>
            </a:endParaRPr>
          </a:p>
        </p:txBody>
      </p:sp>
      <p:sp>
        <p:nvSpPr>
          <p:cNvPr id="101380" name="Text Box 3"/>
          <p:cNvSpPr txBox="1"/>
          <p:nvPr/>
        </p:nvSpPr>
        <p:spPr>
          <a:xfrm>
            <a:off x="223838" y="704850"/>
            <a:ext cx="8686800" cy="2530475"/>
          </a:xfrm>
          <a:prstGeom prst="rect">
            <a:avLst/>
          </a:prstGeom>
          <a:noFill/>
          <a:ln w="9525">
            <a:noFill/>
          </a:ln>
        </p:spPr>
        <p:txBody>
          <a:bodyPr anchor="t">
            <a:spAutoFit/>
          </a:bodyPr>
          <a:p>
            <a:pPr indent="0" algn="just">
              <a:spcBef>
                <a:spcPct val="50000"/>
              </a:spcBef>
            </a:pPr>
            <a:r>
              <a:rPr lang="zh-CN" altLang="en-US"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类中的方法也可分为实例方法和类方法。方法声明时，方法类型前面不加关键字</a:t>
            </a:r>
            <a:r>
              <a:rPr lang="en-US" altLang="zh-CN" sz="3200" dirty="0">
                <a:latin typeface="Times New Roman" panose="02020603050405020304" pitchFamily="18" charset="0"/>
              </a:rPr>
              <a:t>static</a:t>
            </a:r>
            <a:r>
              <a:rPr lang="zh-CN" altLang="en-US" sz="3200" dirty="0">
                <a:latin typeface="宋体" panose="02010600030101010101" pitchFamily="2" charset="-122"/>
                <a:ea typeface="宋体" panose="02010600030101010101" pitchFamily="2" charset="-122"/>
              </a:rPr>
              <a:t>修饰的是实例方法、</a:t>
            </a:r>
            <a:r>
              <a:rPr lang="zh-CN" altLang="en-US" sz="3200" dirty="0">
                <a:solidFill>
                  <a:srgbClr val="FF0000"/>
                </a:solidFill>
                <a:latin typeface="宋体" panose="02010600030101010101" pitchFamily="2" charset="-122"/>
                <a:ea typeface="宋体" panose="02010600030101010101" pitchFamily="2" charset="-122"/>
              </a:rPr>
              <a:t>加</a:t>
            </a:r>
            <a:r>
              <a:rPr lang="en-US" altLang="zh-CN" sz="3200" dirty="0">
                <a:solidFill>
                  <a:srgbClr val="FF0000"/>
                </a:solidFill>
                <a:latin typeface="Times New Roman" panose="02020603050405020304" pitchFamily="18" charset="0"/>
              </a:rPr>
              <a:t>static</a:t>
            </a:r>
            <a:r>
              <a:rPr lang="zh-CN" altLang="en-US" sz="3200" dirty="0">
                <a:solidFill>
                  <a:srgbClr val="FF0000"/>
                </a:solidFill>
                <a:latin typeface="宋体" panose="02010600030101010101" pitchFamily="2" charset="-122"/>
                <a:ea typeface="宋体" panose="02010600030101010101" pitchFamily="2" charset="-122"/>
              </a:rPr>
              <a:t>关键字修饰的是类方法</a:t>
            </a:r>
            <a:r>
              <a:rPr lang="zh-CN" altLang="en-US" sz="3200" dirty="0">
                <a:solidFill>
                  <a:srgbClr val="FF0000"/>
                </a:solidFill>
                <a:latin typeface="Times New Roman" panose="02020603050405020304" pitchFamily="18" charset="0"/>
                <a:ea typeface="宋体" panose="02010600030101010101" pitchFamily="2" charset="-122"/>
              </a:rPr>
              <a:t>(</a:t>
            </a:r>
            <a:r>
              <a:rPr lang="zh-CN" altLang="en-US" sz="3200" dirty="0">
                <a:solidFill>
                  <a:srgbClr val="FF0000"/>
                </a:solidFill>
                <a:latin typeface="宋体" panose="02010600030101010101" pitchFamily="2" charset="-122"/>
                <a:ea typeface="宋体" panose="02010600030101010101" pitchFamily="2" charset="-122"/>
              </a:rPr>
              <a:t>静态方法</a:t>
            </a:r>
            <a:r>
              <a:rPr lang="zh-CN" altLang="en-US" sz="3200" dirty="0">
                <a:solidFill>
                  <a:srgbClr val="FF0000"/>
                </a:solidFill>
                <a:latin typeface="Times New Roman" panose="02020603050405020304" pitchFamily="18" charset="0"/>
                <a:ea typeface="宋体" panose="02010600030101010101" pitchFamily="2" charset="-122"/>
              </a:rPr>
              <a:t>)</a:t>
            </a:r>
            <a:r>
              <a:rPr lang="zh-CN" altLang="en-US" sz="3200" dirty="0">
                <a:latin typeface="宋体" panose="02010600030101010101" pitchFamily="2" charset="-122"/>
                <a:ea typeface="宋体" panose="02010600030101010101" pitchFamily="2" charset="-122"/>
              </a:rPr>
              <a:t>。</a:t>
            </a:r>
            <a:r>
              <a:rPr lang="zh-CN" altLang="en-US" sz="3200" dirty="0">
                <a:solidFill>
                  <a:srgbClr val="FF0000"/>
                </a:solidFill>
                <a:latin typeface="宋体" panose="02010600030101010101" pitchFamily="2" charset="-122"/>
                <a:ea typeface="宋体" panose="02010600030101010101" pitchFamily="2" charset="-122"/>
              </a:rPr>
              <a:t>静态方法体里面只能方位静态变量和静态方法</a:t>
            </a:r>
            <a:endParaRPr lang="zh-CN" altLang="en-US" sz="3200" dirty="0">
              <a:solidFill>
                <a:srgbClr val="FF0000"/>
              </a:solidFill>
              <a:latin typeface="宋体" panose="02010600030101010101" pitchFamily="2" charset="-122"/>
              <a:ea typeface="宋体" panose="02010600030101010101" pitchFamily="2" charset="-122"/>
            </a:endParaRPr>
          </a:p>
        </p:txBody>
      </p:sp>
      <p:sp>
        <p:nvSpPr>
          <p:cNvPr id="101381" name="Text Box 4"/>
          <p:cNvSpPr txBox="1"/>
          <p:nvPr/>
        </p:nvSpPr>
        <p:spPr>
          <a:xfrm>
            <a:off x="1752600" y="3168650"/>
            <a:ext cx="5638800" cy="3076575"/>
          </a:xfrm>
          <a:prstGeom prst="rect">
            <a:avLst/>
          </a:prstGeom>
          <a:solidFill>
            <a:srgbClr val="FFFFCC"/>
          </a:solidFill>
          <a:ln w="9525">
            <a:noFill/>
          </a:ln>
        </p:spPr>
        <p:txBody>
          <a:bodyPr wrap="square" anchor="t">
            <a:spAutoFit/>
          </a:bodyPr>
          <a:p>
            <a:pPr indent="0" algn="just">
              <a:spcBef>
                <a:spcPct val="50000"/>
              </a:spcBef>
            </a:pPr>
            <a:r>
              <a:rPr lang="en-US" altLang="zh-CN" sz="1800" dirty="0">
                <a:solidFill>
                  <a:srgbClr val="0000FF"/>
                </a:solidFill>
                <a:latin typeface="Arial" panose="020B0604020202020204" pitchFamily="34" charset="0"/>
              </a:rPr>
              <a:t>class A {</a:t>
            </a:r>
            <a:endParaRPr lang="en-US" altLang="zh-CN" sz="1800" dirty="0">
              <a:solidFill>
                <a:srgbClr val="0000FF"/>
              </a:solidFill>
              <a:latin typeface="Arial" panose="020B0604020202020204" pitchFamily="34" charset="0"/>
            </a:endParaRPr>
          </a:p>
          <a:p>
            <a:pPr indent="0" algn="just">
              <a:lnSpc>
                <a:spcPct val="90000"/>
              </a:lnSpc>
            </a:pPr>
            <a:r>
              <a:rPr lang="en-US" altLang="zh-CN" sz="1800" dirty="0">
                <a:solidFill>
                  <a:srgbClr val="0000FF"/>
                </a:solidFill>
                <a:latin typeface="Arial" panose="020B0604020202020204" pitchFamily="34" charset="0"/>
              </a:rPr>
              <a:t>   int a;</a:t>
            </a:r>
            <a:endParaRPr lang="en-US" altLang="zh-CN" sz="1800" dirty="0">
              <a:solidFill>
                <a:srgbClr val="0000FF"/>
              </a:solidFill>
              <a:latin typeface="Arial" panose="020B0604020202020204" pitchFamily="34" charset="0"/>
            </a:endParaRPr>
          </a:p>
          <a:p>
            <a:pPr indent="0" algn="just">
              <a:lnSpc>
                <a:spcPct val="90000"/>
              </a:lnSpc>
            </a:pPr>
            <a:r>
              <a:rPr lang="en-US" altLang="zh-CN" sz="1800" dirty="0">
                <a:solidFill>
                  <a:srgbClr val="0000FF"/>
                </a:solidFill>
                <a:latin typeface="Arial" panose="020B0604020202020204" pitchFamily="34" charset="0"/>
              </a:rPr>
              <a:t>   float max(float x,float y) {  //</a:t>
            </a:r>
            <a:r>
              <a:rPr lang="zh-CN" altLang="en-US" sz="1800" dirty="0">
                <a:solidFill>
                  <a:srgbClr val="0000FF"/>
                </a:solidFill>
                <a:latin typeface="Arial" panose="020B0604020202020204" pitchFamily="34" charset="0"/>
                <a:ea typeface="宋体" panose="02010600030101010101" pitchFamily="2" charset="-122"/>
              </a:rPr>
              <a:t>实例方法</a:t>
            </a:r>
            <a:endParaRPr lang="zh-CN" altLang="en-US" sz="1800" dirty="0">
              <a:solidFill>
                <a:srgbClr val="0000FF"/>
              </a:solidFill>
              <a:latin typeface="Arial" panose="020B0604020202020204" pitchFamily="34" charset="0"/>
              <a:ea typeface="宋体" panose="02010600030101010101" pitchFamily="2" charset="-122"/>
            </a:endParaRPr>
          </a:p>
          <a:p>
            <a:pPr indent="0" algn="just">
              <a:lnSpc>
                <a:spcPct val="90000"/>
              </a:lnSpc>
            </a:pPr>
            <a:r>
              <a:rPr lang="zh-CN" altLang="en-US" sz="1800" dirty="0">
                <a:solidFill>
                  <a:srgbClr val="0000FF"/>
                </a:solidFill>
                <a:latin typeface="Arial" panose="020B0604020202020204" pitchFamily="34" charset="0"/>
                <a:ea typeface="宋体" panose="02010600030101010101" pitchFamily="2" charset="-122"/>
              </a:rPr>
              <a:t>     …</a:t>
            </a:r>
            <a:endParaRPr lang="zh-CN" altLang="en-US" sz="1800" dirty="0">
              <a:solidFill>
                <a:srgbClr val="0000FF"/>
              </a:solidFill>
              <a:latin typeface="Arial" panose="020B0604020202020204" pitchFamily="34" charset="0"/>
              <a:ea typeface="宋体" panose="02010600030101010101" pitchFamily="2" charset="-122"/>
            </a:endParaRPr>
          </a:p>
          <a:p>
            <a:pPr indent="0" algn="just">
              <a:lnSpc>
                <a:spcPct val="90000"/>
              </a:lnSpc>
            </a:pPr>
            <a:r>
              <a:rPr lang="zh-CN" altLang="en-US" sz="1800" dirty="0">
                <a:solidFill>
                  <a:srgbClr val="0000FF"/>
                </a:solidFill>
                <a:latin typeface="Arial" panose="020B0604020202020204" pitchFamily="34" charset="0"/>
                <a:ea typeface="宋体" panose="02010600030101010101" pitchFamily="2" charset="-122"/>
              </a:rPr>
              <a:t>   }</a:t>
            </a:r>
            <a:endParaRPr lang="zh-CN" altLang="en-US" sz="1800" dirty="0">
              <a:solidFill>
                <a:srgbClr val="0000FF"/>
              </a:solidFill>
              <a:latin typeface="Arial" panose="020B0604020202020204" pitchFamily="34" charset="0"/>
              <a:ea typeface="宋体" panose="02010600030101010101" pitchFamily="2" charset="-122"/>
            </a:endParaRPr>
          </a:p>
          <a:p>
            <a:pPr indent="0" algn="just">
              <a:lnSpc>
                <a:spcPct val="90000"/>
              </a:lnSpc>
            </a:pPr>
            <a:r>
              <a:rPr lang="zh-CN" altLang="en-US" sz="1800" dirty="0">
                <a:solidFill>
                  <a:srgbClr val="0000FF"/>
                </a:solidFill>
                <a:latin typeface="Arial" panose="020B0604020202020204" pitchFamily="34" charset="0"/>
                <a:ea typeface="宋体" panose="02010600030101010101" pitchFamily="2" charset="-122"/>
              </a:rPr>
              <a:t>   </a:t>
            </a:r>
            <a:r>
              <a:rPr lang="en-US" altLang="zh-CN" sz="1800" dirty="0">
                <a:solidFill>
                  <a:srgbClr val="0000FF"/>
                </a:solidFill>
                <a:latin typeface="Arial" panose="020B0604020202020204" pitchFamily="34" charset="0"/>
              </a:rPr>
              <a:t>static float jerry() {       //</a:t>
            </a:r>
            <a:r>
              <a:rPr lang="zh-CN" altLang="en-US" sz="1800" dirty="0">
                <a:solidFill>
                  <a:srgbClr val="0000FF"/>
                </a:solidFill>
                <a:latin typeface="Arial" panose="020B0604020202020204" pitchFamily="34" charset="0"/>
                <a:ea typeface="宋体" panose="02010600030101010101" pitchFamily="2" charset="-122"/>
              </a:rPr>
              <a:t>类方法</a:t>
            </a:r>
            <a:endParaRPr lang="zh-CN" altLang="en-US" sz="1800" dirty="0">
              <a:solidFill>
                <a:srgbClr val="0000FF"/>
              </a:solidFill>
              <a:latin typeface="Arial" panose="020B0604020202020204" pitchFamily="34" charset="0"/>
              <a:ea typeface="宋体" panose="02010600030101010101" pitchFamily="2" charset="-122"/>
            </a:endParaRPr>
          </a:p>
          <a:p>
            <a:pPr indent="0" algn="just">
              <a:lnSpc>
                <a:spcPct val="90000"/>
              </a:lnSpc>
            </a:pPr>
            <a:r>
              <a:rPr lang="zh-CN" altLang="en-US" sz="1800" dirty="0">
                <a:solidFill>
                  <a:srgbClr val="0000FF"/>
                </a:solidFill>
                <a:latin typeface="Arial" panose="020B0604020202020204" pitchFamily="34" charset="0"/>
                <a:ea typeface="宋体" panose="02010600030101010101" pitchFamily="2" charset="-122"/>
              </a:rPr>
              <a:t>     … </a:t>
            </a:r>
            <a:endParaRPr lang="zh-CN" altLang="en-US" sz="1800" dirty="0">
              <a:solidFill>
                <a:srgbClr val="0000FF"/>
              </a:solidFill>
              <a:latin typeface="Arial" panose="020B0604020202020204" pitchFamily="34" charset="0"/>
              <a:ea typeface="宋体" panose="02010600030101010101" pitchFamily="2" charset="-122"/>
            </a:endParaRPr>
          </a:p>
          <a:p>
            <a:pPr indent="0" algn="just">
              <a:lnSpc>
                <a:spcPct val="90000"/>
              </a:lnSpc>
            </a:pPr>
            <a:r>
              <a:rPr lang="zh-CN" altLang="en-US" sz="1800" dirty="0">
                <a:solidFill>
                  <a:srgbClr val="0000FF"/>
                </a:solidFill>
                <a:latin typeface="Arial" panose="020B0604020202020204" pitchFamily="34" charset="0"/>
                <a:ea typeface="宋体" panose="02010600030101010101" pitchFamily="2" charset="-122"/>
              </a:rPr>
              <a:t>   }</a:t>
            </a:r>
            <a:endParaRPr lang="zh-CN" altLang="en-US" sz="1800" dirty="0">
              <a:solidFill>
                <a:srgbClr val="0000FF"/>
              </a:solidFill>
              <a:latin typeface="Arial" panose="020B0604020202020204" pitchFamily="34" charset="0"/>
              <a:ea typeface="宋体" panose="02010600030101010101" pitchFamily="2" charset="-122"/>
            </a:endParaRPr>
          </a:p>
          <a:p>
            <a:pPr indent="0" algn="just">
              <a:lnSpc>
                <a:spcPct val="90000"/>
              </a:lnSpc>
            </a:pPr>
            <a:r>
              <a:rPr lang="zh-CN" altLang="en-US" sz="1800" dirty="0">
                <a:solidFill>
                  <a:srgbClr val="0000FF"/>
                </a:solidFill>
                <a:latin typeface="Arial" panose="020B0604020202020204" pitchFamily="34" charset="0"/>
                <a:ea typeface="宋体" panose="02010600030101010101" pitchFamily="2" charset="-122"/>
              </a:rPr>
              <a:t>   </a:t>
            </a:r>
            <a:r>
              <a:rPr lang="en-US" altLang="zh-CN" sz="1800" dirty="0">
                <a:solidFill>
                  <a:srgbClr val="0000FF"/>
                </a:solidFill>
                <a:latin typeface="Arial" panose="020B0604020202020204" pitchFamily="34" charset="0"/>
              </a:rPr>
              <a:t>static void speak(String s) { //</a:t>
            </a:r>
            <a:r>
              <a:rPr lang="zh-CN" altLang="en-US" sz="1800" dirty="0">
                <a:solidFill>
                  <a:srgbClr val="0000FF"/>
                </a:solidFill>
                <a:latin typeface="Arial" panose="020B0604020202020204" pitchFamily="34" charset="0"/>
                <a:ea typeface="宋体" panose="02010600030101010101" pitchFamily="2" charset="-122"/>
              </a:rPr>
              <a:t>类方法</a:t>
            </a:r>
            <a:endParaRPr lang="zh-CN" altLang="en-US" sz="1800" dirty="0">
              <a:solidFill>
                <a:srgbClr val="0000FF"/>
              </a:solidFill>
              <a:latin typeface="Arial" panose="020B0604020202020204" pitchFamily="34" charset="0"/>
              <a:ea typeface="宋体" panose="02010600030101010101" pitchFamily="2" charset="-122"/>
            </a:endParaRPr>
          </a:p>
          <a:p>
            <a:pPr indent="0" algn="just">
              <a:lnSpc>
                <a:spcPct val="90000"/>
              </a:lnSpc>
            </a:pPr>
            <a:r>
              <a:rPr lang="zh-CN" altLang="en-US" sz="1800" dirty="0">
                <a:solidFill>
                  <a:srgbClr val="0000FF"/>
                </a:solidFill>
                <a:latin typeface="Arial" panose="020B0604020202020204" pitchFamily="34" charset="0"/>
                <a:ea typeface="宋体" panose="02010600030101010101" pitchFamily="2" charset="-122"/>
              </a:rPr>
              <a:t>     … </a:t>
            </a:r>
            <a:endParaRPr lang="zh-CN" altLang="en-US" sz="1800" dirty="0">
              <a:solidFill>
                <a:srgbClr val="0000FF"/>
              </a:solidFill>
              <a:latin typeface="Arial" panose="020B0604020202020204" pitchFamily="34" charset="0"/>
              <a:ea typeface="宋体" panose="02010600030101010101" pitchFamily="2" charset="-122"/>
            </a:endParaRPr>
          </a:p>
          <a:p>
            <a:pPr indent="0" algn="just">
              <a:lnSpc>
                <a:spcPct val="90000"/>
              </a:lnSpc>
            </a:pPr>
            <a:r>
              <a:rPr lang="zh-CN" altLang="en-US" sz="1800" dirty="0">
                <a:solidFill>
                  <a:srgbClr val="0000FF"/>
                </a:solidFill>
                <a:latin typeface="Arial" panose="020B0604020202020204" pitchFamily="34" charset="0"/>
                <a:ea typeface="宋体" panose="02010600030101010101" pitchFamily="2" charset="-122"/>
              </a:rPr>
              <a:t>   }</a:t>
            </a:r>
            <a:endParaRPr lang="zh-CN" altLang="en-US" sz="1800" dirty="0">
              <a:solidFill>
                <a:srgbClr val="0000FF"/>
              </a:solidFill>
              <a:latin typeface="Arial" panose="020B0604020202020204" pitchFamily="34" charset="0"/>
              <a:ea typeface="宋体" panose="02010600030101010101" pitchFamily="2" charset="-122"/>
            </a:endParaRPr>
          </a:p>
          <a:p>
            <a:pPr indent="0" algn="just">
              <a:lnSpc>
                <a:spcPct val="90000"/>
              </a:lnSpc>
            </a:pPr>
            <a:r>
              <a:rPr lang="zh-CN" altLang="en-US" sz="1800" dirty="0">
                <a:solidFill>
                  <a:srgbClr val="0000FF"/>
                </a:solidFill>
                <a:latin typeface="Arial" panose="020B0604020202020204" pitchFamily="34" charset="0"/>
                <a:ea typeface="宋体" panose="02010600030101010101" pitchFamily="2" charset="-122"/>
              </a:rPr>
              <a:t>} </a:t>
            </a:r>
            <a:endParaRPr lang="zh-CN" altLang="en-US" sz="1800" dirty="0">
              <a:solidFill>
                <a:srgbClr val="0000FF"/>
              </a:solidFill>
              <a:latin typeface="Arial" panose="020B0604020202020204" pitchFamily="34" charset="0"/>
              <a:ea typeface="宋体" panose="02010600030101010101" pitchFamily="2" charset="-122"/>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20482" name="Rectangle 2"/>
          <p:cNvSpPr>
            <a:spLocks noGrp="1"/>
          </p:cNvSpPr>
          <p:nvPr>
            <p:ph type="subTitle" idx="1"/>
          </p:nvPr>
        </p:nvSpPr>
        <p:spPr>
          <a:xfrm>
            <a:off x="228600" y="228600"/>
            <a:ext cx="6019800" cy="457200"/>
          </a:xfrm>
        </p:spPr>
        <p:txBody>
          <a:bodyPr wrap="square" lIns="91440" tIns="45720" rIns="91440" bIns="45720" anchor="t"/>
          <a:p>
            <a:pPr lvl="1" indent="-457200" eaLnBrk="1" hangingPunct="1">
              <a:buNone/>
            </a:pPr>
            <a:r>
              <a:rPr lang="zh-CN" altLang="en-US" b="1" dirty="0">
                <a:latin typeface="Arial" panose="020B0604020202020204" pitchFamily="34" charset="0"/>
              </a:rPr>
              <a:t>§4.2.3    </a:t>
            </a:r>
            <a:r>
              <a:rPr lang="zh-CN" altLang="en-US" b="1" dirty="0">
                <a:latin typeface="宋体" panose="02010600030101010101" pitchFamily="2" charset="-122"/>
              </a:rPr>
              <a:t>成员变量</a:t>
            </a:r>
            <a:r>
              <a:rPr lang="zh-CN" altLang="en-US" b="1" dirty="0">
                <a:latin typeface="Arial" panose="020B0604020202020204" pitchFamily="34" charset="0"/>
              </a:rPr>
              <a:t> </a:t>
            </a:r>
            <a:endParaRPr lang="zh-CN" altLang="en-US" b="1" dirty="0">
              <a:latin typeface="Arial" panose="020B0604020202020204" pitchFamily="34" charset="0"/>
              <a:ea typeface="Times New Roman" panose="02020603050405020304" pitchFamily="18" charset="0"/>
            </a:endParaRPr>
          </a:p>
        </p:txBody>
      </p:sp>
      <p:sp>
        <p:nvSpPr>
          <p:cNvPr id="20483" name="Text Box 3"/>
          <p:cNvSpPr txBox="1"/>
          <p:nvPr/>
        </p:nvSpPr>
        <p:spPr>
          <a:xfrm>
            <a:off x="228600" y="838200"/>
            <a:ext cx="8610600" cy="830263"/>
          </a:xfrm>
          <a:prstGeom prst="rect">
            <a:avLst/>
          </a:prstGeom>
          <a:noFill/>
          <a:ln w="9525">
            <a:noFill/>
          </a:ln>
        </p:spPr>
        <p:txBody>
          <a:bodyPr anchor="t">
            <a:spAutoFit/>
          </a:bodyPr>
          <a:p>
            <a:pPr indent="0" algn="just"/>
            <a:r>
              <a:rPr lang="zh-CN" altLang="en-US" sz="2000"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类体分为</a:t>
            </a:r>
            <a:r>
              <a:rPr lang="zh-CN" altLang="en-US" dirty="0">
                <a:solidFill>
                  <a:srgbClr val="FF0000"/>
                </a:solidFill>
                <a:latin typeface="Times New Roman" panose="02020603050405020304" pitchFamily="18" charset="0"/>
                <a:ea typeface="宋体" panose="02010600030101010101" pitchFamily="2" charset="-122"/>
              </a:rPr>
              <a:t>两部分</a:t>
            </a:r>
            <a:r>
              <a:rPr lang="zh-CN" altLang="en-US" dirty="0">
                <a:latin typeface="Times New Roman" panose="02020603050405020304" pitchFamily="18" charset="0"/>
                <a:ea typeface="宋体" panose="02010600030101010101" pitchFamily="2" charset="-122"/>
              </a:rPr>
              <a:t>：一部分是变量的声明，另一部分是方法的声明。变量声明部分所声明的变量被称做域变量或成员变量。</a:t>
            </a:r>
            <a:endParaRPr lang="zh-CN" altLang="en-US" dirty="0">
              <a:latin typeface="Times New Roman" panose="02020603050405020304" pitchFamily="18" charset="0"/>
              <a:ea typeface="宋体" panose="02010600030101010101" pitchFamily="2" charset="-122"/>
            </a:endParaRPr>
          </a:p>
        </p:txBody>
      </p:sp>
      <p:sp>
        <p:nvSpPr>
          <p:cNvPr id="20484" name="Text Box 5"/>
          <p:cNvSpPr txBox="1"/>
          <p:nvPr/>
        </p:nvSpPr>
        <p:spPr>
          <a:xfrm>
            <a:off x="381000" y="3124200"/>
            <a:ext cx="8229600" cy="2676525"/>
          </a:xfrm>
          <a:prstGeom prst="rect">
            <a:avLst/>
          </a:prstGeom>
          <a:noFill/>
          <a:ln w="9525">
            <a:noFill/>
          </a:ln>
        </p:spPr>
        <p:txBody>
          <a:bodyPr anchor="t">
            <a:spAutoFit/>
          </a:bodyPr>
          <a:p>
            <a:pPr indent="0" algn="just"/>
            <a:r>
              <a:rPr lang="en-US" altLang="zh-CN" b="1" dirty="0">
                <a:solidFill>
                  <a:srgbClr val="0000FF"/>
                </a:solidFill>
                <a:latin typeface="Times New Roman" panose="02020603050405020304" pitchFamily="18" charset="0"/>
              </a:rPr>
              <a:t>3</a:t>
            </a:r>
            <a:r>
              <a:rPr lang="zh-CN" altLang="en-US" b="1" dirty="0">
                <a:solidFill>
                  <a:srgbClr val="0000FF"/>
                </a:solidFill>
                <a:latin typeface="Times New Roman" panose="02020603050405020304" pitchFamily="18" charset="0"/>
                <a:ea typeface="宋体" panose="02010600030101010101" pitchFamily="2" charset="-122"/>
              </a:rPr>
              <a:t>．成员变量的有效范围：</a:t>
            </a:r>
            <a:r>
              <a:rPr lang="zh-CN" altLang="en-US" dirty="0">
                <a:solidFill>
                  <a:srgbClr val="FF0000"/>
                </a:solidFill>
                <a:latin typeface="宋体" panose="02010600030101010101" pitchFamily="2" charset="-122"/>
                <a:ea typeface="宋体" panose="02010600030101010101" pitchFamily="2" charset="-122"/>
              </a:rPr>
              <a:t>成员变量在整个类内都有效</a:t>
            </a:r>
            <a:r>
              <a:rPr lang="zh-CN" altLang="en-US" dirty="0">
                <a:latin typeface="宋体" panose="02010600030101010101" pitchFamily="2" charset="-122"/>
                <a:ea typeface="宋体" panose="02010600030101010101" pitchFamily="2" charset="-122"/>
              </a:rPr>
              <a:t>，</a:t>
            </a:r>
            <a:r>
              <a:rPr lang="zh-CN" altLang="en-US" dirty="0">
                <a:latin typeface="Times New Roman" panose="02020603050405020304" pitchFamily="18" charset="0"/>
                <a:ea typeface="方正书宋简体" charset="-122"/>
              </a:rPr>
              <a:t>其有效性与它在类体中书写的先后位置无关。</a:t>
            </a:r>
            <a:endParaRPr lang="zh-CN" altLang="en-US" dirty="0">
              <a:latin typeface="Times New Roman" panose="02020603050405020304" pitchFamily="18" charset="0"/>
              <a:ea typeface="方正书宋简体" charset="-122"/>
            </a:endParaRPr>
          </a:p>
          <a:p>
            <a:pPr indent="0" algn="just"/>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indent="0" algn="just"/>
            <a:r>
              <a:rPr lang="en-US" altLang="zh-CN" b="1" dirty="0">
                <a:solidFill>
                  <a:srgbClr val="0000FF"/>
                </a:solidFill>
                <a:latin typeface="Times New Roman" panose="02020603050405020304" pitchFamily="18" charset="0"/>
              </a:rPr>
              <a:t>4</a:t>
            </a:r>
            <a:r>
              <a:rPr lang="zh-CN" altLang="en-US" b="1" dirty="0">
                <a:solidFill>
                  <a:srgbClr val="0000FF"/>
                </a:solidFill>
                <a:latin typeface="Times New Roman" panose="02020603050405020304" pitchFamily="18" charset="0"/>
                <a:ea typeface="宋体" panose="02010600030101010101" pitchFamily="2" charset="-122"/>
              </a:rPr>
              <a:t>．</a:t>
            </a:r>
            <a:r>
              <a:rPr lang="zh-CN" altLang="en-US" b="1" dirty="0">
                <a:solidFill>
                  <a:srgbClr val="0000FF"/>
                </a:solidFill>
                <a:latin typeface="宋体" panose="02010600030101010101" pitchFamily="2" charset="-122"/>
                <a:ea typeface="宋体" panose="02010600030101010101" pitchFamily="2" charset="-122"/>
              </a:rPr>
              <a:t>编程风格</a:t>
            </a:r>
            <a:endParaRPr lang="zh-CN" altLang="en-US" b="1" dirty="0">
              <a:solidFill>
                <a:srgbClr val="0000FF"/>
              </a:solidFill>
              <a:latin typeface="宋体" panose="02010600030101010101" pitchFamily="2" charset="-122"/>
              <a:ea typeface="宋体" panose="02010600030101010101" pitchFamily="2" charset="-122"/>
            </a:endParaRPr>
          </a:p>
          <a:p>
            <a:pPr indent="0" algn="just"/>
            <a:r>
              <a:rPr lang="zh-CN" altLang="en-US" dirty="0">
                <a:latin typeface="宋体" panose="02010600030101010101" pitchFamily="2" charset="-122"/>
                <a:ea typeface="宋体" panose="02010600030101010101" pitchFamily="2" charset="-122"/>
              </a:rPr>
              <a:t>（1）一行只声明一个变量。 </a:t>
            </a:r>
            <a:endParaRPr lang="zh-CN" altLang="en-US" dirty="0">
              <a:latin typeface="宋体" panose="02010600030101010101" pitchFamily="2" charset="-122"/>
              <a:ea typeface="宋体" panose="02010600030101010101" pitchFamily="2" charset="-122"/>
            </a:endParaRPr>
          </a:p>
          <a:p>
            <a:pPr indent="0" algn="just"/>
            <a:r>
              <a:rPr lang="zh-CN" altLang="en-US" dirty="0">
                <a:latin typeface="宋体" panose="02010600030101010101" pitchFamily="2" charset="-122"/>
                <a:ea typeface="宋体" panose="02010600030101010101" pitchFamily="2" charset="-122"/>
              </a:rPr>
              <a:t>（2）变量的名字符合标识符规定。 </a:t>
            </a:r>
            <a:endParaRPr lang="zh-CN" altLang="en-US" dirty="0">
              <a:latin typeface="宋体" panose="02010600030101010101" pitchFamily="2" charset="-122"/>
              <a:ea typeface="宋体" panose="02010600030101010101" pitchFamily="2" charset="-122"/>
            </a:endParaRPr>
          </a:p>
          <a:p>
            <a:pPr indent="0" algn="just"/>
            <a:r>
              <a:rPr lang="zh-CN" altLang="en-US" dirty="0">
                <a:latin typeface="宋体" panose="02010600030101010101" pitchFamily="2" charset="-122"/>
                <a:ea typeface="宋体" panose="02010600030101010101" pitchFamily="2" charset="-122"/>
              </a:rPr>
              <a:t>（3）变量名字见名知意，避免容易混淆的变量名字。</a:t>
            </a:r>
            <a:endParaRPr lang="zh-CN" altLang="en-US" dirty="0">
              <a:latin typeface="宋体" panose="02010600030101010101" pitchFamily="2" charset="-122"/>
              <a:ea typeface="宋体" panose="02010600030101010101" pitchFamily="2" charset="-122"/>
            </a:endParaRPr>
          </a:p>
        </p:txBody>
      </p:sp>
      <p:sp>
        <p:nvSpPr>
          <p:cNvPr id="20485" name="Text Box 6"/>
          <p:cNvSpPr txBox="1"/>
          <p:nvPr/>
        </p:nvSpPr>
        <p:spPr>
          <a:xfrm>
            <a:off x="304800" y="1676400"/>
            <a:ext cx="8610600" cy="1568450"/>
          </a:xfrm>
          <a:prstGeom prst="rect">
            <a:avLst/>
          </a:prstGeom>
          <a:noFill/>
          <a:ln w="9525">
            <a:noFill/>
          </a:ln>
        </p:spPr>
        <p:txBody>
          <a:bodyPr anchor="t">
            <a:spAutoFit/>
          </a:bodyPr>
          <a:p>
            <a:pPr indent="0" algn="just"/>
            <a:r>
              <a:rPr lang="zh-CN" altLang="en-US" b="1" dirty="0">
                <a:solidFill>
                  <a:srgbClr val="0000FF"/>
                </a:solidFill>
                <a:latin typeface="Times New Roman" panose="02020603050405020304" pitchFamily="18" charset="0"/>
                <a:ea typeface="宋体" panose="02010600030101010101" pitchFamily="2" charset="-122"/>
              </a:rPr>
              <a:t>1．</a:t>
            </a:r>
            <a:r>
              <a:rPr lang="zh-CN" altLang="en-US" b="1" dirty="0">
                <a:solidFill>
                  <a:srgbClr val="FF0000"/>
                </a:solidFill>
                <a:latin typeface="Times New Roman" panose="02020603050405020304" pitchFamily="18" charset="0"/>
                <a:ea typeface="宋体" panose="02010600030101010101" pitchFamily="2" charset="-122"/>
              </a:rPr>
              <a:t>成员变量</a:t>
            </a:r>
            <a:r>
              <a:rPr lang="zh-CN" altLang="en-US" b="1" dirty="0">
                <a:solidFill>
                  <a:srgbClr val="0000FF"/>
                </a:solidFill>
                <a:latin typeface="Times New Roman" panose="02020603050405020304" pitchFamily="18" charset="0"/>
                <a:ea typeface="宋体" panose="02010600030101010101" pitchFamily="2" charset="-122"/>
              </a:rPr>
              <a:t>又称为</a:t>
            </a:r>
            <a:r>
              <a:rPr lang="zh-CN" altLang="en-US" b="1" dirty="0">
                <a:solidFill>
                  <a:srgbClr val="FF0000"/>
                </a:solidFill>
                <a:latin typeface="Times New Roman" panose="02020603050405020304" pitchFamily="18" charset="0"/>
                <a:ea typeface="宋体" panose="02010600030101010101" pitchFamily="2" charset="-122"/>
              </a:rPr>
              <a:t>属性</a:t>
            </a:r>
            <a:r>
              <a:rPr lang="zh-CN" altLang="en-US" b="1" dirty="0">
                <a:solidFill>
                  <a:srgbClr val="0000FF"/>
                </a:solidFill>
                <a:latin typeface="Times New Roman" panose="02020603050405020304" pitchFamily="18" charset="0"/>
                <a:ea typeface="宋体" panose="02010600030101010101" pitchFamily="2" charset="-122"/>
              </a:rPr>
              <a:t>，或者</a:t>
            </a:r>
            <a:r>
              <a:rPr lang="zh-CN" altLang="en-US" b="1" dirty="0">
                <a:solidFill>
                  <a:srgbClr val="FF0000"/>
                </a:solidFill>
                <a:latin typeface="Times New Roman" panose="02020603050405020304" pitchFamily="18" charset="0"/>
                <a:ea typeface="宋体" panose="02010600030101010101" pitchFamily="2" charset="-122"/>
              </a:rPr>
              <a:t>字段</a:t>
            </a:r>
            <a:endParaRPr lang="zh-CN" altLang="en-US" b="1" dirty="0">
              <a:solidFill>
                <a:srgbClr val="0000FF"/>
              </a:solidFill>
              <a:latin typeface="Times New Roman" panose="02020603050405020304" pitchFamily="18" charset="0"/>
              <a:ea typeface="宋体" panose="02010600030101010101" pitchFamily="2" charset="-122"/>
            </a:endParaRPr>
          </a:p>
          <a:p>
            <a:pPr indent="0" algn="just"/>
            <a:r>
              <a:rPr lang="en-US" altLang="zh-CN" b="1" dirty="0">
                <a:solidFill>
                  <a:srgbClr val="0000FF"/>
                </a:solidFill>
                <a:latin typeface="Times New Roman" panose="02020603050405020304" pitchFamily="18" charset="0"/>
              </a:rPr>
              <a:t>2. </a:t>
            </a:r>
            <a:r>
              <a:rPr lang="zh-CN" altLang="en-US" b="1" dirty="0">
                <a:solidFill>
                  <a:srgbClr val="0000FF"/>
                </a:solidFill>
                <a:latin typeface="Times New Roman" panose="02020603050405020304" pitchFamily="18" charset="0"/>
                <a:ea typeface="宋体" panose="02010600030101010101" pitchFamily="2" charset="-122"/>
              </a:rPr>
              <a:t>成员变量的类型：</a:t>
            </a:r>
            <a:r>
              <a:rPr lang="zh-CN" altLang="en-US" dirty="0">
                <a:solidFill>
                  <a:srgbClr val="FF0000"/>
                </a:solidFill>
                <a:latin typeface="宋体" panose="02010600030101010101" pitchFamily="2" charset="-122"/>
                <a:ea typeface="宋体" panose="02010600030101010101" pitchFamily="2" charset="-122"/>
              </a:rPr>
              <a:t>成员变量的类型可以是</a:t>
            </a:r>
            <a:r>
              <a:rPr lang="en-US" altLang="zh-CN" dirty="0">
                <a:solidFill>
                  <a:srgbClr val="FF0000"/>
                </a:solidFill>
                <a:latin typeface="宋体" panose="02010600030101010101" pitchFamily="2" charset="-122"/>
              </a:rPr>
              <a:t>Java</a:t>
            </a:r>
            <a:r>
              <a:rPr lang="zh-CN" altLang="en-US" dirty="0">
                <a:solidFill>
                  <a:srgbClr val="FF0000"/>
                </a:solidFill>
                <a:latin typeface="宋体" panose="02010600030101010101" pitchFamily="2" charset="-122"/>
                <a:ea typeface="宋体" panose="02010600030101010101" pitchFamily="2" charset="-122"/>
              </a:rPr>
              <a:t>中的任何一种数据类型</a:t>
            </a:r>
            <a:r>
              <a:rPr lang="zh-CN" altLang="en-US" dirty="0">
                <a:latin typeface="宋体" panose="02010600030101010101" pitchFamily="2" charset="-122"/>
                <a:ea typeface="宋体" panose="02010600030101010101" pitchFamily="2" charset="-122"/>
              </a:rPr>
              <a:t>，包括基本类型：整型、浮点型、字符型；引用类型：数组、对象和接口。</a:t>
            </a:r>
            <a:endParaRPr lang="zh-CN" altLang="en-US"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02402"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02403" name="Rectangle 2"/>
          <p:cNvSpPr>
            <a:spLocks noGrp="1"/>
          </p:cNvSpPr>
          <p:nvPr>
            <p:ph type="subTitle" idx="1"/>
          </p:nvPr>
        </p:nvSpPr>
        <p:spPr>
          <a:xfrm>
            <a:off x="228600" y="228600"/>
            <a:ext cx="6934200" cy="457200"/>
          </a:xfrm>
        </p:spPr>
        <p:txBody>
          <a:bodyPr wrap="square" lIns="91440" tIns="45720" rIns="91440" bIns="45720" anchor="t"/>
          <a:p>
            <a:pPr lvl="1" indent="-457200" eaLnBrk="1" hangingPunct="1">
              <a:buNone/>
            </a:pPr>
            <a:r>
              <a:rPr lang="zh-CN" altLang="en-US" b="1" dirty="0">
                <a:latin typeface="Arial" panose="020B0604020202020204" pitchFamily="34" charset="0"/>
              </a:rPr>
              <a:t>§4.7.4   </a:t>
            </a:r>
            <a:r>
              <a:rPr lang="zh-CN" altLang="en-US" b="1" dirty="0">
                <a:latin typeface="宋体" panose="02010600030101010101" pitchFamily="2" charset="-122"/>
              </a:rPr>
              <a:t>实例方法和类方法的区别 </a:t>
            </a:r>
            <a:endParaRPr lang="zh-CN" altLang="en-US" b="1" dirty="0">
              <a:latin typeface="宋体" panose="02010600030101010101" pitchFamily="2" charset="-122"/>
            </a:endParaRPr>
          </a:p>
        </p:txBody>
      </p:sp>
      <p:sp>
        <p:nvSpPr>
          <p:cNvPr id="102404" name="Text Box 3"/>
          <p:cNvSpPr txBox="1"/>
          <p:nvPr/>
        </p:nvSpPr>
        <p:spPr>
          <a:xfrm>
            <a:off x="220663" y="820738"/>
            <a:ext cx="8729662" cy="4910137"/>
          </a:xfrm>
          <a:prstGeom prst="rect">
            <a:avLst/>
          </a:prstGeom>
          <a:noFill/>
          <a:ln w="9525">
            <a:noFill/>
          </a:ln>
        </p:spPr>
        <p:txBody>
          <a:bodyPr anchor="t">
            <a:spAutoFit/>
          </a:bodyPr>
          <a:p>
            <a:pPr indent="0" algn="just"/>
            <a:r>
              <a:rPr lang="zh-CN" altLang="en-US" sz="2800" dirty="0">
                <a:latin typeface="Times New Roman" panose="02020603050405020304" pitchFamily="18" charset="0"/>
                <a:ea typeface="宋体" panose="02010600030101010101" pitchFamily="2" charset="-122"/>
              </a:rPr>
              <a:t>1．</a:t>
            </a:r>
            <a:r>
              <a:rPr lang="zh-CN" altLang="en-US" sz="2800" dirty="0">
                <a:solidFill>
                  <a:srgbClr val="FF0000"/>
                </a:solidFill>
                <a:latin typeface="Times New Roman" panose="02020603050405020304" pitchFamily="18" charset="0"/>
                <a:ea typeface="宋体" panose="02010600030101010101" pitchFamily="2" charset="-122"/>
              </a:rPr>
              <a:t>对象调用实例方法</a:t>
            </a:r>
            <a:endParaRPr lang="zh-CN" altLang="en-US" sz="2800" dirty="0">
              <a:solidFill>
                <a:srgbClr val="FF0000"/>
              </a:solidFill>
              <a:latin typeface="Times New Roman" panose="02020603050405020304" pitchFamily="18" charset="0"/>
              <a:ea typeface="宋体" panose="02010600030101010101" pitchFamily="2" charset="-122"/>
            </a:endParaRPr>
          </a:p>
          <a:p>
            <a:pPr indent="0" algn="just"/>
            <a:r>
              <a:rPr lang="zh-CN" altLang="en-US" sz="2800" dirty="0">
                <a:latin typeface="Times New Roman" panose="02020603050405020304" pitchFamily="18" charset="0"/>
                <a:ea typeface="宋体" panose="02010600030101010101" pitchFamily="2" charset="-122"/>
              </a:rPr>
              <a:t>        当对象调用实例方法时，该方法中出现的实例变量就是分配给该对象的实例变量；该方法中出现的类变量也是分配给该对象的变量，只不过这个变量和所有的其他对象共享而已。</a:t>
            </a:r>
            <a:endParaRPr lang="zh-CN" altLang="en-US" sz="2800" dirty="0">
              <a:latin typeface="Times New Roman" panose="02020603050405020304" pitchFamily="18" charset="0"/>
              <a:ea typeface="宋体" panose="02010600030101010101" pitchFamily="2" charset="-122"/>
            </a:endParaRPr>
          </a:p>
          <a:p>
            <a:pPr indent="0" algn="just"/>
            <a:r>
              <a:rPr lang="zh-CN" altLang="en-US" sz="2800" dirty="0">
                <a:latin typeface="Times New Roman" panose="02020603050405020304" pitchFamily="18" charset="0"/>
                <a:ea typeface="宋体" panose="02010600030101010101" pitchFamily="2" charset="-122"/>
              </a:rPr>
              <a:t>2．</a:t>
            </a:r>
            <a:r>
              <a:rPr lang="zh-CN" altLang="en-US" sz="2800" dirty="0">
                <a:solidFill>
                  <a:srgbClr val="FF0000"/>
                </a:solidFill>
                <a:latin typeface="Times New Roman" panose="02020603050405020304" pitchFamily="18" charset="0"/>
                <a:ea typeface="宋体" panose="02010600030101010101" pitchFamily="2" charset="-122"/>
              </a:rPr>
              <a:t>类名调用类方法</a:t>
            </a:r>
            <a:endParaRPr lang="zh-CN" altLang="en-US" sz="2800" dirty="0">
              <a:solidFill>
                <a:srgbClr val="FF0000"/>
              </a:solidFill>
              <a:latin typeface="Times New Roman" panose="02020603050405020304" pitchFamily="18" charset="0"/>
              <a:ea typeface="宋体" panose="02010600030101010101" pitchFamily="2" charset="-122"/>
            </a:endParaRPr>
          </a:p>
          <a:p>
            <a:pPr indent="0" algn="just"/>
            <a:r>
              <a:rPr lang="zh-CN" altLang="en-US" sz="2800" dirty="0">
                <a:latin typeface="Times New Roman" panose="02020603050405020304" pitchFamily="18" charset="0"/>
                <a:ea typeface="宋体" panose="02010600030101010101" pitchFamily="2" charset="-122"/>
              </a:rPr>
              <a:t>        类方法不仅可以被类创建的任何对象调用执行，也可以直接通过类名调用。和实例方法不同的是，类方法不可以操作实例变量，这是因为在类创建对象之前，实例成员变量还没有分配内存。</a:t>
            </a:r>
            <a:endParaRPr lang="zh-CN" altLang="en-US" sz="2800" dirty="0">
              <a:latin typeface="Times New Roman" panose="02020603050405020304" pitchFamily="18" charset="0"/>
              <a:ea typeface="宋体" panose="02010600030101010101" pitchFamily="2" charset="-122"/>
            </a:endParaRPr>
          </a:p>
          <a:p>
            <a:pPr indent="0" algn="just">
              <a:spcBef>
                <a:spcPct val="50000"/>
              </a:spcBef>
            </a:pPr>
            <a:r>
              <a:rPr lang="zh-CN" altLang="en-US" b="1" dirty="0">
                <a:solidFill>
                  <a:srgbClr val="FF0000"/>
                </a:solidFill>
                <a:latin typeface="宋体" panose="02010600030101010101" pitchFamily="2" charset="-122"/>
                <a:ea typeface="宋体" panose="02010600030101010101" pitchFamily="2" charset="-122"/>
              </a:rPr>
              <a:t>   例子</a:t>
            </a:r>
            <a:r>
              <a:rPr lang="zh-CN" altLang="en-US" b="1" dirty="0">
                <a:solidFill>
                  <a:srgbClr val="FF0000"/>
                </a:solidFill>
                <a:latin typeface="Times New Roman" panose="02020603050405020304" pitchFamily="18" charset="0"/>
                <a:ea typeface="宋体" panose="02010600030101010101" pitchFamily="2" charset="-122"/>
              </a:rPr>
              <a:t>4-10    </a:t>
            </a:r>
            <a:r>
              <a:rPr lang="en-US" altLang="zh-CN" b="1" dirty="0">
                <a:solidFill>
                  <a:srgbClr val="FF0000"/>
                </a:solidFill>
                <a:latin typeface="Times New Roman" panose="02020603050405020304" pitchFamily="18" charset="0"/>
                <a:ea typeface="方正书宋简体" charset="-122"/>
                <a:hlinkClick r:id="rId1" action="ppaction://hlinkfile"/>
              </a:rPr>
              <a:t>Example4_10.java</a:t>
            </a:r>
            <a:r>
              <a:rPr lang="en-US" altLang="zh-CN" b="1" dirty="0">
                <a:solidFill>
                  <a:srgbClr val="FF0000"/>
                </a:solidFill>
                <a:latin typeface="Times New Roman" panose="02020603050405020304" pitchFamily="18" charset="0"/>
                <a:hlinkClick r:id="rId1" action="ppaction://hlinkfile"/>
              </a:rPr>
              <a:t> </a:t>
            </a:r>
            <a:endParaRPr lang="zh-CN" altLang="en-US" b="1" dirty="0">
              <a:solidFill>
                <a:srgbClr val="FF0000"/>
              </a:solidFill>
              <a:latin typeface="Times New Roman" panose="02020603050405020304" pitchFamily="18" charset="0"/>
              <a:ea typeface="Times New Roman" panose="02020603050405020304" pitchFamily="18" charset="0"/>
            </a:endParaRPr>
          </a:p>
        </p:txBody>
      </p:sp>
    </p:spTree>
    <p:custDataLst>
      <p:tags r:id="rId2"/>
    </p:custData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p:nvPr/>
        </p:nvSpPr>
        <p:spPr>
          <a:xfrm>
            <a:off x="685800" y="908050"/>
            <a:ext cx="8458200" cy="4467225"/>
          </a:xfrm>
          <a:prstGeom prst="rect">
            <a:avLst/>
          </a:prstGeom>
          <a:noFill/>
          <a:ln w="9525">
            <a:noFill/>
          </a:ln>
        </p:spPr>
        <p:txBody>
          <a:bodyPr>
            <a:spAutoFit/>
          </a:bodyPr>
          <a:p>
            <a:pPr lvl="1" eaLnBrk="1" fontAlgn="base" hangingPunct="1">
              <a:lnSpc>
                <a:spcPct val="90000"/>
              </a:lnSpc>
              <a:spcBef>
                <a:spcPct val="50000"/>
              </a:spcBef>
              <a:buClr>
                <a:schemeClr val="folHlink"/>
              </a:buClr>
              <a:buFont typeface="Wingdings" panose="05000000000000000000" pitchFamily="2" charset="2"/>
            </a:pPr>
            <a:r>
              <a:rPr lang="en-US" altLang="zh-CN" strike="noStrike" noProof="1" dirty="0">
                <a:solidFill>
                  <a:schemeClr val="tx1"/>
                </a:solidFill>
                <a:latin typeface="Times New Roman" panose="02020603050405020304" pitchFamily="18" charset="0"/>
                <a:ea typeface="宋体" panose="02010600030101010101" pitchFamily="2" charset="-122"/>
                <a:cs typeface="+mn-ea"/>
              </a:rPr>
              <a:t>class StaticError</a:t>
            </a:r>
            <a:endParaRPr lang="en-US" altLang="zh-CN" strike="noStrike" noProof="1" dirty="0">
              <a:solidFill>
                <a:schemeClr val="tx1"/>
              </a:solidFill>
              <a:latin typeface="Times New Roman" panose="02020603050405020304" pitchFamily="18" charset="0"/>
              <a:ea typeface="宋体" panose="02010600030101010101" pitchFamily="2" charset="-122"/>
            </a:endParaRPr>
          </a:p>
          <a:p>
            <a:pPr lvl="1" eaLnBrk="1" fontAlgn="base" hangingPunct="1">
              <a:lnSpc>
                <a:spcPct val="30000"/>
              </a:lnSpc>
              <a:spcBef>
                <a:spcPct val="50000"/>
              </a:spcBef>
            </a:pPr>
            <a:r>
              <a:rPr lang="en-US" altLang="zh-CN" strike="noStrike" noProof="1" dirty="0">
                <a:solidFill>
                  <a:schemeClr val="tx1"/>
                </a:solidFill>
                <a:latin typeface="Times New Roman" panose="02020603050405020304" pitchFamily="18" charset="0"/>
                <a:ea typeface="宋体" panose="02010600030101010101" pitchFamily="2" charset="-122"/>
                <a:cs typeface="+mn-ea"/>
              </a:rPr>
              <a:t>{</a:t>
            </a:r>
            <a:endParaRPr lang="en-US" altLang="zh-CN" strike="noStrike" noProof="1" dirty="0">
              <a:solidFill>
                <a:schemeClr val="tx1"/>
              </a:solidFill>
              <a:latin typeface="Times New Roman" panose="02020603050405020304" pitchFamily="18" charset="0"/>
              <a:ea typeface="宋体" panose="02010600030101010101" pitchFamily="2" charset="-122"/>
            </a:endParaRPr>
          </a:p>
          <a:p>
            <a:pPr lvl="1" eaLnBrk="1" fontAlgn="base" hangingPunct="1">
              <a:lnSpc>
                <a:spcPct val="30000"/>
              </a:lnSpc>
              <a:spcBef>
                <a:spcPct val="50000"/>
              </a:spcBef>
            </a:pPr>
            <a:r>
              <a:rPr lang="en-US" altLang="zh-CN" strike="noStrike" noProof="1" dirty="0">
                <a:solidFill>
                  <a:schemeClr val="tx1"/>
                </a:solidFill>
                <a:latin typeface="Times New Roman" panose="02020603050405020304" pitchFamily="18" charset="0"/>
                <a:ea typeface="宋体" panose="02010600030101010101" pitchFamily="2" charset="-122"/>
                <a:cs typeface="+mn-ea"/>
              </a:rPr>
              <a:t>    static int year = 2016;                            //1</a:t>
            </a:r>
            <a:endParaRPr lang="en-US" altLang="zh-CN" strike="noStrike" noProof="1" dirty="0">
              <a:solidFill>
                <a:schemeClr val="tx1"/>
              </a:solidFill>
              <a:latin typeface="Times New Roman" panose="02020603050405020304" pitchFamily="18" charset="0"/>
              <a:ea typeface="宋体" panose="02010600030101010101" pitchFamily="2" charset="-122"/>
            </a:endParaRPr>
          </a:p>
          <a:p>
            <a:pPr lvl="1" eaLnBrk="1" fontAlgn="base" hangingPunct="1">
              <a:lnSpc>
                <a:spcPct val="30000"/>
              </a:lnSpc>
              <a:spcBef>
                <a:spcPct val="50000"/>
              </a:spcBef>
            </a:pPr>
            <a:r>
              <a:rPr lang="en-US" altLang="zh-CN" strike="noStrike" noProof="1" dirty="0">
                <a:solidFill>
                  <a:schemeClr val="tx1"/>
                </a:solidFill>
                <a:latin typeface="Times New Roman" panose="02020603050405020304" pitchFamily="18" charset="0"/>
                <a:ea typeface="宋体" panose="02010600030101010101" pitchFamily="2" charset="-122"/>
                <a:cs typeface="+mn-ea"/>
              </a:rPr>
              <a:t>    String mystring=“hello”;                       </a:t>
            </a:r>
            <a:r>
              <a:rPr lang="en-US" altLang="zh-CN" strike="noStrike" noProof="1" dirty="0">
                <a:solidFill>
                  <a:schemeClr val="tx1"/>
                </a:solidFill>
                <a:latin typeface="Times New Roman" panose="02020603050405020304" pitchFamily="18" charset="0"/>
                <a:ea typeface="宋体" panose="02010600030101010101" pitchFamily="2" charset="-122"/>
                <a:cs typeface="+mn-ea"/>
                <a:sym typeface="+mn-ea"/>
              </a:rPr>
              <a:t>//2</a:t>
            </a:r>
            <a:endParaRPr lang="en-US" altLang="zh-CN" strike="noStrike" noProof="1" dirty="0">
              <a:solidFill>
                <a:schemeClr val="tx1"/>
              </a:solidFill>
              <a:latin typeface="Times New Roman" panose="02020603050405020304" pitchFamily="18" charset="0"/>
              <a:ea typeface="宋体" panose="02010600030101010101" pitchFamily="2" charset="-122"/>
              <a:sym typeface="+mn-ea"/>
            </a:endParaRPr>
          </a:p>
          <a:p>
            <a:pPr lvl="1" eaLnBrk="1" fontAlgn="base" hangingPunct="1">
              <a:lnSpc>
                <a:spcPct val="30000"/>
              </a:lnSpc>
              <a:spcBef>
                <a:spcPct val="50000"/>
              </a:spcBef>
            </a:pPr>
            <a:r>
              <a:rPr lang="en-US" altLang="zh-CN" strike="noStrike" noProof="1" dirty="0">
                <a:solidFill>
                  <a:schemeClr val="tx1"/>
                </a:solidFill>
                <a:latin typeface="Times New Roman" panose="02020603050405020304" pitchFamily="18" charset="0"/>
                <a:ea typeface="宋体" panose="02010600030101010101" pitchFamily="2" charset="-122"/>
                <a:cs typeface="+mn-ea"/>
              </a:rPr>
              <a:t>    public static void main(String args[])</a:t>
            </a:r>
            <a:endParaRPr lang="en-US" altLang="zh-CN" strike="noStrike" noProof="1" dirty="0">
              <a:solidFill>
                <a:schemeClr val="tx1"/>
              </a:solidFill>
              <a:latin typeface="Times New Roman" panose="02020603050405020304" pitchFamily="18" charset="0"/>
              <a:ea typeface="宋体" panose="02010600030101010101" pitchFamily="2" charset="-122"/>
            </a:endParaRPr>
          </a:p>
          <a:p>
            <a:pPr lvl="1" eaLnBrk="1" fontAlgn="base" hangingPunct="1">
              <a:lnSpc>
                <a:spcPct val="30000"/>
              </a:lnSpc>
              <a:spcBef>
                <a:spcPct val="50000"/>
              </a:spcBef>
            </a:pPr>
            <a:r>
              <a:rPr lang="en-US" altLang="zh-CN" strike="noStrike" noProof="1" dirty="0">
                <a:solidFill>
                  <a:schemeClr val="tx1"/>
                </a:solidFill>
                <a:latin typeface="Times New Roman" panose="02020603050405020304" pitchFamily="18" charset="0"/>
                <a:ea typeface="宋体" panose="02010600030101010101" pitchFamily="2" charset="-122"/>
                <a:cs typeface="+mn-ea"/>
              </a:rPr>
              <a:t>    {         </a:t>
            </a:r>
            <a:endParaRPr lang="en-US" altLang="zh-CN" strike="noStrike" noProof="1" dirty="0">
              <a:solidFill>
                <a:schemeClr val="tx1"/>
              </a:solidFill>
              <a:latin typeface="Times New Roman" panose="02020603050405020304" pitchFamily="18" charset="0"/>
              <a:ea typeface="宋体" panose="02010600030101010101" pitchFamily="2" charset="-122"/>
            </a:endParaRPr>
          </a:p>
          <a:p>
            <a:pPr lvl="1" eaLnBrk="1" fontAlgn="base" hangingPunct="1">
              <a:lnSpc>
                <a:spcPct val="30000"/>
              </a:lnSpc>
              <a:spcBef>
                <a:spcPct val="50000"/>
              </a:spcBef>
            </a:pPr>
            <a:r>
              <a:rPr lang="en-US" altLang="zh-CN" strike="noStrike" noProof="1" dirty="0">
                <a:solidFill>
                  <a:schemeClr val="tx1"/>
                </a:solidFill>
                <a:latin typeface="Times New Roman" panose="02020603050405020304" pitchFamily="18" charset="0"/>
                <a:ea typeface="宋体" panose="02010600030101010101" pitchFamily="2" charset="-122"/>
                <a:cs typeface="+mn-ea"/>
              </a:rPr>
              <a:t>        System.out.println(mystring);           </a:t>
            </a:r>
            <a:r>
              <a:rPr lang="en-US" altLang="zh-CN" strike="noStrike" noProof="1" dirty="0">
                <a:solidFill>
                  <a:schemeClr val="tx1"/>
                </a:solidFill>
                <a:latin typeface="Times New Roman" panose="02020603050405020304" pitchFamily="18" charset="0"/>
                <a:ea typeface="宋体" panose="02010600030101010101" pitchFamily="2" charset="-122"/>
                <a:cs typeface="+mn-ea"/>
                <a:sym typeface="+mn-ea"/>
              </a:rPr>
              <a:t>//3</a:t>
            </a:r>
            <a:endParaRPr lang="en-US" altLang="zh-CN" strike="noStrike" noProof="1" dirty="0">
              <a:solidFill>
                <a:schemeClr val="tx1"/>
              </a:solidFill>
              <a:latin typeface="Times New Roman" panose="02020603050405020304" pitchFamily="18" charset="0"/>
              <a:ea typeface="宋体" panose="02010600030101010101" pitchFamily="2" charset="-122"/>
              <a:sym typeface="+mn-ea"/>
            </a:endParaRPr>
          </a:p>
          <a:p>
            <a:pPr marL="0" lvl="1" eaLnBrk="1" fontAlgn="base" hangingPunct="1">
              <a:lnSpc>
                <a:spcPct val="30000"/>
              </a:lnSpc>
              <a:spcBef>
                <a:spcPct val="50000"/>
              </a:spcBef>
            </a:pPr>
            <a:r>
              <a:rPr lang="en-US" altLang="zh-CN" strike="noStrike" noProof="1" dirty="0">
                <a:solidFill>
                  <a:schemeClr val="tx1"/>
                </a:solidFill>
                <a:latin typeface="Times New Roman" panose="02020603050405020304" pitchFamily="18" charset="0"/>
                <a:ea typeface="宋体" panose="02010600030101010101" pitchFamily="2" charset="-122"/>
                <a:cs typeface="+mn-ea"/>
              </a:rPr>
              <a:t>              </a:t>
            </a:r>
            <a:r>
              <a:rPr lang="en-US" altLang="zh-CN" strike="noStrike" noProof="1" dirty="0">
                <a:solidFill>
                  <a:schemeClr val="tx1"/>
                </a:solidFill>
                <a:latin typeface="Times New Roman" panose="02020603050405020304" pitchFamily="18" charset="0"/>
                <a:ea typeface="宋体" panose="02010600030101010101" pitchFamily="2" charset="-122"/>
                <a:cs typeface="+mn-ea"/>
                <a:sym typeface="+mn-ea"/>
              </a:rPr>
              <a:t>System.out.println(year);                  //4</a:t>
            </a:r>
            <a:endParaRPr lang="en-US" altLang="zh-CN" strike="noStrike" noProof="1" dirty="0">
              <a:solidFill>
                <a:schemeClr val="tx1"/>
              </a:solidFill>
              <a:latin typeface="Times New Roman" panose="02020603050405020304" pitchFamily="18" charset="0"/>
              <a:ea typeface="宋体" panose="02010600030101010101" pitchFamily="2" charset="-122"/>
              <a:sym typeface="+mn-ea"/>
            </a:endParaRPr>
          </a:p>
          <a:p>
            <a:pPr lvl="1" eaLnBrk="1" fontAlgn="base" hangingPunct="1">
              <a:lnSpc>
                <a:spcPct val="30000"/>
              </a:lnSpc>
              <a:spcBef>
                <a:spcPct val="50000"/>
              </a:spcBef>
            </a:pPr>
            <a:endParaRPr lang="en-US" altLang="zh-CN" strike="noStrike" noProof="1" dirty="0">
              <a:solidFill>
                <a:schemeClr val="tx1"/>
              </a:solidFill>
              <a:latin typeface="Times New Roman" panose="02020603050405020304" pitchFamily="18" charset="0"/>
              <a:ea typeface="宋体" panose="02010600030101010101" pitchFamily="2" charset="-122"/>
              <a:sym typeface="+mn-ea"/>
            </a:endParaRPr>
          </a:p>
          <a:p>
            <a:pPr lvl="1" eaLnBrk="1" fontAlgn="base" hangingPunct="1">
              <a:lnSpc>
                <a:spcPct val="30000"/>
              </a:lnSpc>
              <a:spcBef>
                <a:spcPct val="50000"/>
              </a:spcBef>
            </a:pPr>
            <a:r>
              <a:rPr lang="en-US" altLang="zh-CN" strike="noStrike" noProof="1" dirty="0">
                <a:solidFill>
                  <a:schemeClr val="tx1"/>
                </a:solidFill>
                <a:latin typeface="Times New Roman" panose="02020603050405020304" pitchFamily="18" charset="0"/>
                <a:ea typeface="宋体" panose="02010600030101010101" pitchFamily="2" charset="-122"/>
                <a:cs typeface="+mn-ea"/>
              </a:rPr>
              <a:t>    }</a:t>
            </a:r>
            <a:endParaRPr lang="en-US" altLang="zh-CN" strike="noStrike" noProof="1" dirty="0">
              <a:solidFill>
                <a:schemeClr val="tx1"/>
              </a:solidFill>
              <a:latin typeface="Times New Roman" panose="02020603050405020304" pitchFamily="18" charset="0"/>
              <a:ea typeface="宋体" panose="02010600030101010101" pitchFamily="2" charset="-122"/>
            </a:endParaRPr>
          </a:p>
          <a:p>
            <a:pPr lvl="1" eaLnBrk="1" fontAlgn="base" hangingPunct="1">
              <a:lnSpc>
                <a:spcPct val="30000"/>
              </a:lnSpc>
              <a:spcBef>
                <a:spcPct val="50000"/>
              </a:spcBef>
            </a:pPr>
            <a:r>
              <a:rPr lang="en-US" altLang="zh-CN" strike="noStrike" noProof="1" dirty="0">
                <a:solidFill>
                  <a:schemeClr val="tx1"/>
                </a:solidFill>
                <a:latin typeface="Times New Roman" panose="02020603050405020304" pitchFamily="18" charset="0"/>
                <a:ea typeface="宋体" panose="02010600030101010101" pitchFamily="2" charset="-122"/>
                <a:cs typeface="+mn-ea"/>
              </a:rPr>
              <a:t>}</a:t>
            </a:r>
            <a:endParaRPr lang="en-US" altLang="zh-CN" strike="noStrike" noProof="1" dirty="0">
              <a:solidFill>
                <a:schemeClr val="tx1"/>
              </a:solidFill>
              <a:latin typeface="Times New Roman" panose="02020603050405020304" pitchFamily="18" charset="0"/>
              <a:ea typeface="宋体" panose="02010600030101010101" pitchFamily="2" charset="-122"/>
            </a:endParaRPr>
          </a:p>
          <a:p>
            <a:pPr lvl="0" eaLnBrk="1" fontAlgn="base" hangingPunct="1">
              <a:lnSpc>
                <a:spcPct val="80000"/>
              </a:lnSpc>
              <a:spcBef>
                <a:spcPct val="50000"/>
              </a:spcBef>
            </a:pPr>
            <a:r>
              <a:rPr lang="zh-CN" altLang="en-US" sz="2800" strike="noStrike" noProof="1" dirty="0">
                <a:solidFill>
                  <a:schemeClr val="tx1"/>
                </a:solidFill>
                <a:latin typeface="Times New Roman" panose="02020603050405020304" pitchFamily="18" charset="0"/>
                <a:ea typeface="宋体" panose="02010600030101010101" pitchFamily="2" charset="-122"/>
                <a:cs typeface="+mn-ea"/>
              </a:rPr>
              <a:t>上述语句错误的是：</a:t>
            </a:r>
            <a:endParaRPr lang="zh-CN" altLang="en-US" sz="2800" strike="noStrike" noProof="1" dirty="0">
              <a:solidFill>
                <a:schemeClr val="tx1"/>
              </a:solidFill>
              <a:latin typeface="Times New Roman" panose="02020603050405020304" pitchFamily="18" charset="0"/>
              <a:ea typeface="宋体" panose="02010600030101010101" pitchFamily="2" charset="-122"/>
            </a:endParaRPr>
          </a:p>
          <a:p>
            <a:pPr lvl="0" eaLnBrk="1" fontAlgn="base" hangingPunct="1">
              <a:lnSpc>
                <a:spcPct val="80000"/>
              </a:lnSpc>
              <a:spcBef>
                <a:spcPct val="50000"/>
              </a:spcBef>
            </a:pPr>
            <a:r>
              <a:rPr lang="en-US" altLang="zh-CN" sz="2800" strike="noStrike" noProof="1" dirty="0">
                <a:solidFill>
                  <a:schemeClr val="tx1"/>
                </a:solidFill>
                <a:latin typeface="Times New Roman" panose="02020603050405020304" pitchFamily="18" charset="0"/>
                <a:ea typeface="宋体" panose="02010600030101010101" pitchFamily="2" charset="-122"/>
                <a:cs typeface="+mn-ea"/>
              </a:rPr>
              <a:t>A) 1  B) 2 C) 3 D) 4</a:t>
            </a:r>
            <a:endParaRPr lang="en-US" altLang="zh-CN" sz="2800" strike="noStrike" noProof="1" dirty="0">
              <a:solidFill>
                <a:schemeClr val="tx1"/>
              </a:solidFill>
              <a:latin typeface="Times New Roman" panose="02020603050405020304" pitchFamily="18" charset="0"/>
              <a:ea typeface="宋体" panose="02010600030101010101" pitchFamily="2" charset="-122"/>
            </a:endParaRPr>
          </a:p>
        </p:txBody>
      </p:sp>
      <p:sp>
        <p:nvSpPr>
          <p:cNvPr id="103426" name="Rectangle 2"/>
          <p:cNvSpPr>
            <a:spLocks noGrp="1"/>
          </p:cNvSpPr>
          <p:nvPr/>
        </p:nvSpPr>
        <p:spPr>
          <a:xfrm>
            <a:off x="425450" y="203200"/>
            <a:ext cx="7091363" cy="457200"/>
          </a:xfrm>
          <a:prstGeom prst="rect">
            <a:avLst/>
          </a:prstGeom>
          <a:noFill/>
          <a:ln w="9525">
            <a:noFill/>
          </a:ln>
        </p:spPr>
        <p:txBody>
          <a:bodyPr wrap="square" lIns="91440" tIns="45720" rIns="91440" bIns="45720" anchor="t"/>
          <a:p>
            <a:pPr marL="742950" lvl="1" indent="-457200" algn="l" eaLnBrk="1" fontAlgn="base" hangingPunct="1">
              <a:spcBef>
                <a:spcPct val="20000"/>
              </a:spcBef>
              <a:spcAft>
                <a:spcPct val="0"/>
              </a:spcAft>
              <a:buFont typeface="Arial" panose="020B0604020202020204" pitchFamily="34" charset="0"/>
              <a:buNone/>
            </a:pPr>
            <a:r>
              <a:rPr lang="zh-CN" altLang="en-US" sz="2800" b="1" dirty="0">
                <a:solidFill>
                  <a:schemeClr val="tx1"/>
                </a:solidFill>
                <a:latin typeface="Arial" panose="020B0604020202020204" pitchFamily="34" charset="0"/>
                <a:ea typeface="黑体" panose="02010609060101010101" pitchFamily="49" charset="-122"/>
                <a:sym typeface="Arial" panose="020B0604020202020204" pitchFamily="34" charset="0"/>
              </a:rPr>
              <a:t>§4.</a:t>
            </a:r>
            <a:r>
              <a:rPr lang="en-US" altLang="zh-CN" sz="2800" b="1" dirty="0">
                <a:solidFill>
                  <a:schemeClr val="tx1"/>
                </a:solidFill>
                <a:latin typeface="Arial" panose="020B0604020202020204" pitchFamily="34" charset="0"/>
                <a:ea typeface="黑体" panose="02010609060101010101" pitchFamily="49" charset="-122"/>
                <a:sym typeface="Arial" panose="020B0604020202020204" pitchFamily="34" charset="0"/>
              </a:rPr>
              <a:t>7</a:t>
            </a:r>
            <a:r>
              <a:rPr lang="zh-CN" altLang="en-US" sz="2800" b="1" dirty="0">
                <a:solidFill>
                  <a:schemeClr val="tx1"/>
                </a:solidFill>
                <a:latin typeface="Arial" panose="020B0604020202020204" pitchFamily="34" charset="0"/>
                <a:ea typeface="黑体" panose="02010609060101010101" pitchFamily="49" charset="-122"/>
                <a:sym typeface="Arial" panose="020B0604020202020204" pitchFamily="34" charset="0"/>
              </a:rPr>
              <a:t> 练习</a:t>
            </a:r>
            <a:endParaRPr lang="zh-CN" altLang="en-US" sz="2800" b="1" dirty="0">
              <a:solidFill>
                <a:schemeClr val="tx1"/>
              </a:solidFill>
              <a:latin typeface="Arial" panose="020B0604020202020204" pitchFamily="34" charset="0"/>
              <a:ea typeface="方正黑体简体" charset="-122"/>
              <a:sym typeface="Arial" panose="020B0604020202020204" pitchFamily="34" charset="0"/>
            </a:endParaRPr>
          </a:p>
        </p:txBody>
      </p:sp>
      <p:sp>
        <p:nvSpPr>
          <p:cNvPr id="7" name="矩形 6"/>
          <p:cNvSpPr/>
          <p:nvPr/>
        </p:nvSpPr>
        <p:spPr>
          <a:xfrm>
            <a:off x="5688013" y="4943475"/>
            <a:ext cx="725487"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C</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矩形 1"/>
          <p:cNvSpPr/>
          <p:nvPr/>
        </p:nvSpPr>
        <p:spPr>
          <a:xfrm>
            <a:off x="357188" y="428625"/>
            <a:ext cx="8215312" cy="4894263"/>
          </a:xfrm>
          <a:prstGeom prst="rect">
            <a:avLst/>
          </a:prstGeom>
          <a:noFill/>
          <a:ln w="9525">
            <a:noFill/>
          </a:ln>
        </p:spPr>
        <p:txBody>
          <a:bodyPr anchor="t">
            <a:spAutoFit/>
          </a:bodyPr>
          <a:p>
            <a:pPr indent="0">
              <a:buSzPct val="70000"/>
              <a:buFont typeface="Wingdings 2" panose="05020102010507070707" pitchFamily="18" charset="2"/>
              <a:buNone/>
            </a:pPr>
            <a:r>
              <a:rPr lang="zh-CN" altLang="en-US" dirty="0">
                <a:latin typeface="Tahoma" panose="020B0604030504040204" pitchFamily="34" charset="0"/>
                <a:ea typeface="宋体" panose="02010600030101010101" pitchFamily="2" charset="-122"/>
              </a:rPr>
              <a:t>给出下列代码，如何使成员变量</a:t>
            </a:r>
            <a:r>
              <a:rPr lang="en-US" altLang="zh-CN" dirty="0">
                <a:latin typeface="Tahoma" panose="020B0604030504040204" pitchFamily="34" charset="0"/>
              </a:rPr>
              <a:t>m </a:t>
            </a:r>
            <a:r>
              <a:rPr lang="zh-CN" altLang="en-US" dirty="0">
                <a:latin typeface="Tahoma" panose="020B0604030504040204" pitchFamily="34" charset="0"/>
                <a:ea typeface="宋体" panose="02010600030101010101" pitchFamily="2" charset="-122"/>
              </a:rPr>
              <a:t>被方法</a:t>
            </a:r>
            <a:r>
              <a:rPr lang="en-US" altLang="zh-CN" dirty="0">
                <a:latin typeface="Tahoma" panose="020B0604030504040204" pitchFamily="34" charset="0"/>
              </a:rPr>
              <a:t>fun（）</a:t>
            </a:r>
            <a:r>
              <a:rPr lang="zh-CN" altLang="en-US" dirty="0">
                <a:latin typeface="Tahoma" panose="020B0604030504040204" pitchFamily="34" charset="0"/>
                <a:ea typeface="宋体" panose="02010600030101010101" pitchFamily="2" charset="-122"/>
              </a:rPr>
              <a:t>直接访问？ </a:t>
            </a:r>
            <a:br>
              <a:rPr lang="zh-CN" altLang="en-US" dirty="0">
                <a:latin typeface="Tahoma" panose="020B0604030504040204" pitchFamily="34" charset="0"/>
                <a:ea typeface="宋体" panose="02010600030101010101" pitchFamily="2" charset="-122"/>
              </a:rPr>
            </a:br>
            <a:r>
              <a:rPr lang="en-US" altLang="zh-CN" dirty="0">
                <a:latin typeface="Tahoma" panose="020B0604030504040204" pitchFamily="34" charset="0"/>
              </a:rPr>
              <a:t>class Test </a:t>
            </a:r>
            <a:br>
              <a:rPr lang="en-US" altLang="zh-CN" dirty="0">
                <a:latin typeface="Tahoma" panose="020B0604030504040204" pitchFamily="34" charset="0"/>
              </a:rPr>
            </a:br>
            <a:r>
              <a:rPr lang="en-US" altLang="zh-CN" dirty="0">
                <a:latin typeface="Tahoma" panose="020B0604030504040204" pitchFamily="34" charset="0"/>
              </a:rPr>
              <a:t>{ </a:t>
            </a:r>
            <a:br>
              <a:rPr lang="en-US" altLang="zh-CN" dirty="0">
                <a:latin typeface="Tahoma" panose="020B0604030504040204" pitchFamily="34" charset="0"/>
              </a:rPr>
            </a:br>
            <a:r>
              <a:rPr lang="en-US" altLang="zh-CN" dirty="0">
                <a:latin typeface="Tahoma" panose="020B0604030504040204" pitchFamily="34" charset="0"/>
              </a:rPr>
              <a:t>private int m; </a:t>
            </a:r>
            <a:br>
              <a:rPr lang="en-US" altLang="zh-CN" dirty="0">
                <a:latin typeface="Tahoma" panose="020B0604030504040204" pitchFamily="34" charset="0"/>
              </a:rPr>
            </a:br>
            <a:r>
              <a:rPr lang="en-US" altLang="zh-CN" dirty="0">
                <a:latin typeface="Tahoma" panose="020B0604030504040204" pitchFamily="34" charset="0"/>
              </a:rPr>
              <a:t>public static void fun（） </a:t>
            </a:r>
            <a:br>
              <a:rPr lang="en-US" altLang="zh-CN" dirty="0">
                <a:latin typeface="Tahoma" panose="020B0604030504040204" pitchFamily="34" charset="0"/>
              </a:rPr>
            </a:br>
            <a:r>
              <a:rPr lang="en-US" altLang="zh-CN" dirty="0">
                <a:latin typeface="Tahoma" panose="020B0604030504040204" pitchFamily="34" charset="0"/>
              </a:rPr>
              <a:t>{ </a:t>
            </a:r>
            <a:br>
              <a:rPr lang="en-US" altLang="zh-CN" dirty="0">
                <a:latin typeface="Tahoma" panose="020B0604030504040204" pitchFamily="34" charset="0"/>
              </a:rPr>
            </a:br>
            <a:r>
              <a:rPr lang="en-US" altLang="zh-CN" dirty="0">
                <a:latin typeface="Tahoma" panose="020B0604030504040204" pitchFamily="34" charset="0"/>
              </a:rPr>
              <a:t>... </a:t>
            </a:r>
            <a:br>
              <a:rPr lang="en-US" altLang="zh-CN" dirty="0">
                <a:latin typeface="Tahoma" panose="020B0604030504040204" pitchFamily="34" charset="0"/>
              </a:rPr>
            </a:br>
            <a:r>
              <a:rPr lang="en-US" altLang="zh-CN" dirty="0">
                <a:latin typeface="Tahoma" panose="020B0604030504040204" pitchFamily="34" charset="0"/>
              </a:rPr>
              <a:t>} </a:t>
            </a:r>
            <a:br>
              <a:rPr lang="en-US" altLang="zh-CN" dirty="0">
                <a:latin typeface="Tahoma" panose="020B0604030504040204" pitchFamily="34" charset="0"/>
              </a:rPr>
            </a:br>
            <a:r>
              <a:rPr lang="en-US" altLang="zh-CN" dirty="0">
                <a:latin typeface="Tahoma" panose="020B0604030504040204" pitchFamily="34" charset="0"/>
              </a:rPr>
              <a:t>} </a:t>
            </a:r>
            <a:br>
              <a:rPr lang="en-US" altLang="zh-CN" dirty="0">
                <a:latin typeface="Tahoma" panose="020B0604030504040204" pitchFamily="34" charset="0"/>
              </a:rPr>
            </a:br>
            <a:r>
              <a:rPr lang="en-US" altLang="zh-CN" dirty="0">
                <a:latin typeface="Tahoma" panose="020B0604030504040204" pitchFamily="34" charset="0"/>
              </a:rPr>
              <a:t>A．</a:t>
            </a:r>
            <a:r>
              <a:rPr lang="zh-CN" altLang="en-US" dirty="0">
                <a:latin typeface="Tahoma" panose="020B0604030504040204" pitchFamily="34" charset="0"/>
                <a:ea typeface="宋体" panose="02010600030101010101" pitchFamily="2" charset="-122"/>
              </a:rPr>
              <a:t>将</a:t>
            </a:r>
            <a:r>
              <a:rPr lang="en-US" altLang="zh-CN" dirty="0">
                <a:latin typeface="Tahoma" panose="020B0604030504040204" pitchFamily="34" charset="0"/>
              </a:rPr>
              <a:t>private int m </a:t>
            </a:r>
            <a:r>
              <a:rPr lang="zh-CN" altLang="en-US" dirty="0">
                <a:latin typeface="Tahoma" panose="020B0604030504040204" pitchFamily="34" charset="0"/>
                <a:ea typeface="宋体" panose="02010600030101010101" pitchFamily="2" charset="-122"/>
              </a:rPr>
              <a:t>改为</a:t>
            </a:r>
            <a:r>
              <a:rPr lang="en-US" altLang="zh-CN" dirty="0">
                <a:latin typeface="Tahoma" panose="020B0604030504040204" pitchFamily="34" charset="0"/>
              </a:rPr>
              <a:t>protected int m </a:t>
            </a:r>
            <a:br>
              <a:rPr lang="en-US" altLang="zh-CN" dirty="0">
                <a:latin typeface="Tahoma" panose="020B0604030504040204" pitchFamily="34" charset="0"/>
              </a:rPr>
            </a:br>
            <a:r>
              <a:rPr lang="en-US" altLang="zh-CN" dirty="0">
                <a:latin typeface="Tahoma" panose="020B0604030504040204" pitchFamily="34" charset="0"/>
              </a:rPr>
              <a:t>B．</a:t>
            </a:r>
            <a:r>
              <a:rPr lang="zh-CN" altLang="en-US" dirty="0">
                <a:latin typeface="Tahoma" panose="020B0604030504040204" pitchFamily="34" charset="0"/>
                <a:ea typeface="宋体" panose="02010600030101010101" pitchFamily="2" charset="-122"/>
              </a:rPr>
              <a:t>将</a:t>
            </a:r>
            <a:r>
              <a:rPr lang="en-US" altLang="zh-CN" dirty="0">
                <a:latin typeface="Tahoma" panose="020B0604030504040204" pitchFamily="34" charset="0"/>
              </a:rPr>
              <a:t>private int m </a:t>
            </a:r>
            <a:r>
              <a:rPr lang="zh-CN" altLang="en-US" dirty="0">
                <a:latin typeface="Tahoma" panose="020B0604030504040204" pitchFamily="34" charset="0"/>
                <a:ea typeface="宋体" panose="02010600030101010101" pitchFamily="2" charset="-122"/>
              </a:rPr>
              <a:t>改为 </a:t>
            </a:r>
            <a:r>
              <a:rPr lang="en-US" altLang="zh-CN" dirty="0">
                <a:latin typeface="Tahoma" panose="020B0604030504040204" pitchFamily="34" charset="0"/>
              </a:rPr>
              <a:t>public int m </a:t>
            </a:r>
            <a:br>
              <a:rPr lang="en-US" altLang="zh-CN" dirty="0">
                <a:latin typeface="Tahoma" panose="020B0604030504040204" pitchFamily="34" charset="0"/>
              </a:rPr>
            </a:br>
            <a:r>
              <a:rPr lang="en-US" altLang="zh-CN" dirty="0">
                <a:latin typeface="Tahoma" panose="020B0604030504040204" pitchFamily="34" charset="0"/>
              </a:rPr>
              <a:t>C．</a:t>
            </a:r>
            <a:r>
              <a:rPr lang="zh-CN" altLang="en-US" dirty="0">
                <a:latin typeface="Tahoma" panose="020B0604030504040204" pitchFamily="34" charset="0"/>
                <a:ea typeface="宋体" panose="02010600030101010101" pitchFamily="2" charset="-122"/>
              </a:rPr>
              <a:t>将</a:t>
            </a:r>
            <a:r>
              <a:rPr lang="en-US" altLang="zh-CN" dirty="0">
                <a:latin typeface="Tahoma" panose="020B0604030504040204" pitchFamily="34" charset="0"/>
              </a:rPr>
              <a:t>private int m </a:t>
            </a:r>
            <a:r>
              <a:rPr lang="zh-CN" altLang="en-US" dirty="0">
                <a:latin typeface="Tahoma" panose="020B0604030504040204" pitchFamily="34" charset="0"/>
                <a:ea typeface="宋体" panose="02010600030101010101" pitchFamily="2" charset="-122"/>
              </a:rPr>
              <a:t>改为 </a:t>
            </a:r>
            <a:r>
              <a:rPr lang="en-US" altLang="zh-CN" dirty="0">
                <a:latin typeface="Tahoma" panose="020B0604030504040204" pitchFamily="34" charset="0"/>
              </a:rPr>
              <a:t>static int m </a:t>
            </a:r>
            <a:br>
              <a:rPr lang="en-US" altLang="zh-CN" dirty="0">
                <a:latin typeface="Tahoma" panose="020B0604030504040204" pitchFamily="34" charset="0"/>
              </a:rPr>
            </a:br>
            <a:r>
              <a:rPr lang="en-US" altLang="zh-CN" dirty="0">
                <a:latin typeface="Tahoma" panose="020B0604030504040204" pitchFamily="34" charset="0"/>
              </a:rPr>
              <a:t>D．</a:t>
            </a:r>
            <a:r>
              <a:rPr lang="zh-CN" altLang="en-US" dirty="0">
                <a:latin typeface="Tahoma" panose="020B0604030504040204" pitchFamily="34" charset="0"/>
                <a:ea typeface="宋体" panose="02010600030101010101" pitchFamily="2" charset="-122"/>
              </a:rPr>
              <a:t>将</a:t>
            </a:r>
            <a:r>
              <a:rPr lang="en-US" altLang="zh-CN" dirty="0">
                <a:latin typeface="Tahoma" panose="020B0604030504040204" pitchFamily="34" charset="0"/>
              </a:rPr>
              <a:t>private int m </a:t>
            </a:r>
            <a:r>
              <a:rPr lang="zh-CN" altLang="en-US" dirty="0">
                <a:latin typeface="Tahoma" panose="020B0604030504040204" pitchFamily="34" charset="0"/>
                <a:ea typeface="宋体" panose="02010600030101010101" pitchFamily="2" charset="-122"/>
              </a:rPr>
              <a:t>改为 </a:t>
            </a:r>
            <a:r>
              <a:rPr lang="en-US" altLang="zh-CN" dirty="0">
                <a:latin typeface="Tahoma" panose="020B0604030504040204" pitchFamily="34" charset="0"/>
              </a:rPr>
              <a:t>int m</a:t>
            </a:r>
            <a:endParaRPr lang="en-US" altLang="zh-CN" dirty="0">
              <a:latin typeface="Tahoma" panose="020B0604030504040204" pitchFamily="34" charset="0"/>
            </a:endParaRPr>
          </a:p>
        </p:txBody>
      </p:sp>
      <p:sp>
        <p:nvSpPr>
          <p:cNvPr id="7" name="矩形 6"/>
          <p:cNvSpPr/>
          <p:nvPr/>
        </p:nvSpPr>
        <p:spPr>
          <a:xfrm>
            <a:off x="5556250" y="2032000"/>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C</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a:xfrm>
            <a:off x="209550" y="1481138"/>
            <a:ext cx="8401050" cy="4414838"/>
          </a:xfrm>
        </p:spPr>
        <p:txBody>
          <a:bodyPr vert="horz" wrap="square" lIns="68580" tIns="34290" rIns="68580" bIns="34290" anchor="t"/>
          <a:p>
            <a:pPr eaLnBrk="1" fontAlgn="base" hangingPunct="1">
              <a:buFont typeface="Wingdings" panose="05000000000000000000" pitchFamily="2" charset="2"/>
              <a:buNone/>
            </a:pPr>
            <a:r>
              <a:rPr lang="en-US" altLang="zh-CN" sz="1950" b="1" strike="noStrike" noProof="1" dirty="0">
                <a:solidFill>
                  <a:srgbClr val="0000FF"/>
                </a:solidFill>
              </a:rPr>
              <a:t>1 </a:t>
            </a:r>
            <a:r>
              <a:rPr lang="zh-CN" altLang="en-US" sz="1950" b="1" strike="noStrike" noProof="1" dirty="0">
                <a:solidFill>
                  <a:srgbClr val="0000FF"/>
                </a:solidFill>
              </a:rPr>
              <a:t>类</a:t>
            </a:r>
            <a:r>
              <a:rPr lang="en-US" altLang="zh-CN" sz="1950" b="1" strike="noStrike" noProof="1" dirty="0">
                <a:solidFill>
                  <a:srgbClr val="0000FF"/>
                </a:solidFill>
              </a:rPr>
              <a:t>A</a:t>
            </a:r>
            <a:r>
              <a:rPr lang="zh-CN" altLang="en-US" sz="1950" b="1" strike="noStrike" noProof="1" dirty="0">
                <a:solidFill>
                  <a:srgbClr val="0000FF"/>
                </a:solidFill>
              </a:rPr>
              <a:t>的定义如下：</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class A{</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static int x  =0;</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public int y = 0;</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zh-CN" altLang="en-US" sz="1950" b="1" strike="noStrike" noProof="1" dirty="0">
                <a:solidFill>
                  <a:srgbClr val="0000FF"/>
                </a:solidFill>
              </a:rPr>
              <a:t>下列代码执行的输出为</a:t>
            </a:r>
            <a:endParaRPr lang="zh-CN" altLang="en-US"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 a1 = new A();  A a2 = new A();</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a1.x = a1.y+ 1;  a2.x++;  a2.y = a2.x;</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A.x = a1.x + a2.y;</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System.out.println(a1.x+”,”+a2.x + “,”+ a1.y+”,”+”a2.y”+”,”+A.x);</a:t>
            </a:r>
            <a:endParaRPr lang="en-US" altLang="zh-CN" sz="1950" b="1" strike="noStrike" noProof="1" dirty="0">
              <a:solidFill>
                <a:srgbClr val="0000FF"/>
              </a:solidFill>
            </a:endParaRPr>
          </a:p>
          <a:p>
            <a:pPr eaLnBrk="1" fontAlgn="base" hangingPunct="1">
              <a:buFont typeface="Wingdings" panose="05000000000000000000" pitchFamily="2" charset="2"/>
              <a:buNone/>
            </a:pPr>
            <a:endParaRPr lang="en-US" altLang="zh-CN" sz="1950" b="1" strike="noStrike" noProof="1" dirty="0">
              <a:solidFill>
                <a:srgbClr val="0000FF"/>
              </a:solidFill>
            </a:endParaRPr>
          </a:p>
          <a:p>
            <a:pPr eaLnBrk="1" fontAlgn="base" hangingPunct="1">
              <a:buFont typeface="Wingdings" panose="05000000000000000000" pitchFamily="2" charset="2"/>
              <a:buNone/>
            </a:pPr>
            <a:endParaRPr lang="en-US" altLang="zh-CN" sz="1950" b="1" strike="noStrike" noProof="1" dirty="0">
              <a:solidFill>
                <a:srgbClr val="0000FF"/>
              </a:solidFill>
            </a:endParaRPr>
          </a:p>
        </p:txBody>
      </p:sp>
      <p:sp>
        <p:nvSpPr>
          <p:cNvPr id="105474" name="Rectangle 2"/>
          <p:cNvSpPr>
            <a:spLocks noGrp="1"/>
          </p:cNvSpPr>
          <p:nvPr/>
        </p:nvSpPr>
        <p:spPr>
          <a:xfrm>
            <a:off x="1244600" y="268288"/>
            <a:ext cx="7089775" cy="457200"/>
          </a:xfrm>
          <a:prstGeom prst="rect">
            <a:avLst/>
          </a:prstGeom>
          <a:noFill/>
          <a:ln w="9525">
            <a:noFill/>
          </a:ln>
        </p:spPr>
        <p:txBody>
          <a:bodyPr wrap="square" lIns="91440" tIns="45720" rIns="91440" bIns="45720" anchor="t"/>
          <a:p>
            <a:pPr marL="742950" lvl="1" indent="-457200" algn="l" eaLnBrk="1" fontAlgn="base" hangingPunct="1">
              <a:spcBef>
                <a:spcPct val="20000"/>
              </a:spcBef>
              <a:spcAft>
                <a:spcPct val="0"/>
              </a:spcAft>
              <a:buFont typeface="Arial" panose="020B0604020202020204" pitchFamily="34" charset="0"/>
              <a:buNone/>
            </a:pPr>
            <a:r>
              <a:rPr lang="zh-CN" altLang="en-US" sz="2800" b="1" dirty="0">
                <a:solidFill>
                  <a:schemeClr val="tx1"/>
                </a:solidFill>
                <a:latin typeface="Arial" panose="020B0604020202020204" pitchFamily="34" charset="0"/>
                <a:ea typeface="黑体" panose="02010609060101010101" pitchFamily="49" charset="-122"/>
                <a:sym typeface="Arial" panose="020B0604020202020204" pitchFamily="34" charset="0"/>
              </a:rPr>
              <a:t>§4.</a:t>
            </a:r>
            <a:r>
              <a:rPr lang="en-US" altLang="zh-CN" sz="2800" b="1" dirty="0">
                <a:solidFill>
                  <a:schemeClr val="tx1"/>
                </a:solidFill>
                <a:latin typeface="Arial" panose="020B0604020202020204" pitchFamily="34" charset="0"/>
                <a:sym typeface="Arial" panose="020B0604020202020204" pitchFamily="34" charset="0"/>
              </a:rPr>
              <a:t>7</a:t>
            </a:r>
            <a:r>
              <a:rPr lang="zh-CN" altLang="en-US" sz="2800" b="1" dirty="0">
                <a:solidFill>
                  <a:schemeClr val="tx1"/>
                </a:solidFill>
                <a:latin typeface="Arial" panose="020B0604020202020204" pitchFamily="34" charset="0"/>
                <a:ea typeface="黑体" panose="02010609060101010101" pitchFamily="49" charset="-122"/>
                <a:sym typeface="Arial" panose="020B0604020202020204" pitchFamily="34" charset="0"/>
              </a:rPr>
              <a:t> 练习</a:t>
            </a:r>
            <a:endParaRPr lang="zh-CN" altLang="en-US" sz="2800" b="1" dirty="0">
              <a:solidFill>
                <a:schemeClr val="tx1"/>
              </a:solidFill>
              <a:latin typeface="Arial" panose="020B0604020202020204" pitchFamily="34" charset="0"/>
              <a:ea typeface="方正黑体简体" charset="-122"/>
              <a:sym typeface="Arial" panose="020B0604020202020204" pitchFamily="34" charset="0"/>
            </a:endParaRPr>
          </a:p>
        </p:txBody>
      </p:sp>
      <p:sp>
        <p:nvSpPr>
          <p:cNvPr id="7" name="矩形 6"/>
          <p:cNvSpPr/>
          <p:nvPr/>
        </p:nvSpPr>
        <p:spPr>
          <a:xfrm>
            <a:off x="5556250" y="2032000"/>
            <a:ext cx="2962275"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4,4,0,2,4</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a:xfrm>
            <a:off x="209550" y="1481138"/>
            <a:ext cx="8401050" cy="3398838"/>
          </a:xfrm>
        </p:spPr>
        <p:txBody>
          <a:bodyPr vert="horz" wrap="square" lIns="68580" tIns="34290" rIns="68580" bIns="34290" anchor="t"/>
          <a:p>
            <a:pPr eaLnBrk="1" fontAlgn="base" hangingPunct="1">
              <a:buFont typeface="Wingdings" panose="05000000000000000000" pitchFamily="2" charset="2"/>
              <a:buNone/>
            </a:pPr>
            <a:r>
              <a:rPr lang="en-US" altLang="zh-CN" sz="1950" b="1" strike="noStrike" noProof="1" dirty="0">
                <a:solidFill>
                  <a:srgbClr val="0000FF"/>
                </a:solidFill>
              </a:rPr>
              <a:t>2 </a:t>
            </a:r>
            <a:r>
              <a:rPr lang="zh-CN" altLang="en-US" sz="1950" b="1" strike="noStrike" noProof="1" dirty="0">
                <a:solidFill>
                  <a:srgbClr val="0000FF"/>
                </a:solidFill>
              </a:rPr>
              <a:t>类</a:t>
            </a:r>
            <a:r>
              <a:rPr lang="en-US" altLang="zh-CN" sz="1950" b="1" strike="noStrike" noProof="1" dirty="0">
                <a:solidFill>
                  <a:srgbClr val="0000FF"/>
                </a:solidFill>
              </a:rPr>
              <a:t>A</a:t>
            </a:r>
            <a:r>
              <a:rPr lang="zh-CN" altLang="en-US" sz="1950" b="1" strike="noStrike" noProof="1" dirty="0">
                <a:solidFill>
                  <a:srgbClr val="0000FF"/>
                </a:solidFill>
              </a:rPr>
              <a:t>的定义如下：</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class A{</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public static int x  =0;</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public int y = 0;</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public int f(int x){return x + A.x++ + (new A()).y;}</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zh-CN" altLang="en-US" sz="1950" b="1" strike="noStrike" noProof="1" dirty="0">
                <a:solidFill>
                  <a:srgbClr val="0000FF"/>
                </a:solidFill>
              </a:rPr>
              <a:t>下面代码执行后</a:t>
            </a:r>
            <a:r>
              <a:rPr lang="en-US" altLang="zh-CN" sz="1950" b="1" strike="noStrike" noProof="1" dirty="0">
                <a:solidFill>
                  <a:srgbClr val="0000FF"/>
                </a:solidFill>
              </a:rPr>
              <a:t>z</a:t>
            </a:r>
            <a:r>
              <a:rPr lang="zh-CN" altLang="en-US" sz="1950" b="1" strike="noStrike" noProof="1" dirty="0">
                <a:solidFill>
                  <a:srgbClr val="0000FF"/>
                </a:solidFill>
              </a:rPr>
              <a:t>的值为</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 a = new A();  A.x = a.f(A.x++); z = a.f(A.x);</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  2   B  1  C  0   D  3</a:t>
            </a:r>
            <a:endParaRPr lang="en-US" altLang="zh-CN" sz="1950" b="1" strike="noStrike" noProof="1" dirty="0">
              <a:solidFill>
                <a:srgbClr val="0000FF"/>
              </a:solidFill>
            </a:endParaRPr>
          </a:p>
        </p:txBody>
      </p:sp>
      <p:sp>
        <p:nvSpPr>
          <p:cNvPr id="7" name="矩形 6"/>
          <p:cNvSpPr/>
          <p:nvPr/>
        </p:nvSpPr>
        <p:spPr>
          <a:xfrm>
            <a:off x="5556250" y="2032000"/>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A</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a:xfrm>
            <a:off x="209550" y="1481138"/>
            <a:ext cx="8401050" cy="3398838"/>
          </a:xfrm>
        </p:spPr>
        <p:txBody>
          <a:bodyPr vert="horz" wrap="square" lIns="68580" tIns="34290" rIns="68580" bIns="34290" anchor="t"/>
          <a:p>
            <a:pPr eaLnBrk="1" fontAlgn="base" hangingPunct="1">
              <a:buFont typeface="Wingdings" panose="05000000000000000000" pitchFamily="2" charset="2"/>
              <a:buNone/>
            </a:pPr>
            <a:r>
              <a:rPr lang="en-US" altLang="zh-CN" sz="1950" b="1" strike="noStrike" noProof="1" dirty="0">
                <a:solidFill>
                  <a:srgbClr val="0000FF"/>
                </a:solidFill>
              </a:rPr>
              <a:t>3 </a:t>
            </a:r>
            <a:r>
              <a:rPr lang="zh-CN" altLang="en-US" sz="1950" b="1" strike="noStrike" noProof="1" dirty="0">
                <a:solidFill>
                  <a:srgbClr val="0000FF"/>
                </a:solidFill>
              </a:rPr>
              <a:t>类</a:t>
            </a:r>
            <a:r>
              <a:rPr lang="en-US" altLang="zh-CN" sz="1950" b="1" strike="noStrike" noProof="1" dirty="0">
                <a:solidFill>
                  <a:srgbClr val="0000FF"/>
                </a:solidFill>
              </a:rPr>
              <a:t>A</a:t>
            </a:r>
            <a:r>
              <a:rPr lang="zh-CN" altLang="en-US" sz="1950" b="1" strike="noStrike" noProof="1" dirty="0">
                <a:solidFill>
                  <a:srgbClr val="0000FF"/>
                </a:solidFill>
              </a:rPr>
              <a:t>的定义如下：</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class A{</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static int x  =0;                                  //1                       </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int y = 0;                                         //2</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int f1(int x){return x+this.x;}                    //3</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int f2(int x){return x + A.x;}                     //4</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static int f3(int x){return x+y+A.x;}              //5</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int f4(int x){ A a = new A(); return x+A.x+a.x;}   //6</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static int f5(int x){A.x = f4(y);}                 //7</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zh-CN" altLang="en-US" sz="1950" b="1" strike="noStrike" noProof="1" dirty="0">
                <a:solidFill>
                  <a:srgbClr val="0000FF"/>
                </a:solidFill>
              </a:rPr>
              <a:t>错误的语句有：</a:t>
            </a:r>
            <a:endParaRPr lang="zh-CN" altLang="en-US"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 3</a:t>
            </a:r>
            <a:r>
              <a:rPr lang="zh-CN" altLang="en-US" sz="1950" b="1" strike="noStrike" noProof="1" dirty="0">
                <a:solidFill>
                  <a:srgbClr val="0000FF"/>
                </a:solidFill>
              </a:rPr>
              <a:t>、</a:t>
            </a:r>
            <a:r>
              <a:rPr lang="en-US" altLang="zh-CN" sz="1950" b="1" strike="noStrike" noProof="1" dirty="0">
                <a:solidFill>
                  <a:srgbClr val="0000FF"/>
                </a:solidFill>
              </a:rPr>
              <a:t>4</a:t>
            </a:r>
            <a:r>
              <a:rPr lang="zh-CN" altLang="en-US" sz="1950" b="1" strike="noStrike" noProof="1" dirty="0">
                <a:solidFill>
                  <a:srgbClr val="0000FF"/>
                </a:solidFill>
              </a:rPr>
              <a:t>、</a:t>
            </a:r>
            <a:r>
              <a:rPr lang="en-US" altLang="zh-CN" sz="1950" b="1" strike="noStrike" noProof="1" dirty="0">
                <a:solidFill>
                  <a:srgbClr val="0000FF"/>
                </a:solidFill>
              </a:rPr>
              <a:t>6  B)3</a:t>
            </a:r>
            <a:r>
              <a:rPr lang="zh-CN" altLang="en-US" sz="1950" b="1" strike="noStrike" noProof="1" dirty="0">
                <a:solidFill>
                  <a:srgbClr val="0000FF"/>
                </a:solidFill>
              </a:rPr>
              <a:t>、</a:t>
            </a:r>
            <a:r>
              <a:rPr lang="en-US" altLang="zh-CN" sz="1950" b="1" strike="noStrike" noProof="1" dirty="0">
                <a:solidFill>
                  <a:srgbClr val="0000FF"/>
                </a:solidFill>
              </a:rPr>
              <a:t>5</a:t>
            </a:r>
            <a:r>
              <a:rPr lang="zh-CN" altLang="en-US" sz="1950" b="1" strike="noStrike" noProof="1" dirty="0">
                <a:solidFill>
                  <a:srgbClr val="0000FF"/>
                </a:solidFill>
              </a:rPr>
              <a:t>、</a:t>
            </a:r>
            <a:r>
              <a:rPr lang="en-US" altLang="zh-CN" sz="1950" b="1" strike="noStrike" noProof="1" dirty="0">
                <a:solidFill>
                  <a:srgbClr val="0000FF"/>
                </a:solidFill>
              </a:rPr>
              <a:t>7 C</a:t>
            </a:r>
            <a:r>
              <a:rPr lang="zh-CN" altLang="en-US" sz="1950" b="1" strike="noStrike" noProof="1" dirty="0">
                <a:solidFill>
                  <a:srgbClr val="0000FF"/>
                </a:solidFill>
              </a:rPr>
              <a:t>）</a:t>
            </a:r>
            <a:r>
              <a:rPr lang="en-US" altLang="zh-CN" sz="1950" b="1" strike="noStrike" noProof="1" dirty="0">
                <a:solidFill>
                  <a:srgbClr val="0000FF"/>
                </a:solidFill>
              </a:rPr>
              <a:t>4</a:t>
            </a:r>
            <a:r>
              <a:rPr lang="zh-CN" altLang="en-US" sz="1950" b="1" strike="noStrike" noProof="1" dirty="0">
                <a:solidFill>
                  <a:srgbClr val="0000FF"/>
                </a:solidFill>
              </a:rPr>
              <a:t>、</a:t>
            </a:r>
            <a:r>
              <a:rPr lang="en-US" altLang="zh-CN" sz="1950" b="1" strike="noStrike" noProof="1" dirty="0">
                <a:solidFill>
                  <a:srgbClr val="0000FF"/>
                </a:solidFill>
              </a:rPr>
              <a:t>6</a:t>
            </a:r>
            <a:r>
              <a:rPr lang="zh-CN" altLang="en-US" sz="1950" b="1" strike="noStrike" noProof="1" dirty="0">
                <a:solidFill>
                  <a:srgbClr val="0000FF"/>
                </a:solidFill>
              </a:rPr>
              <a:t>、</a:t>
            </a:r>
            <a:r>
              <a:rPr lang="en-US" altLang="zh-CN" sz="1950" b="1" strike="noStrike" noProof="1" dirty="0">
                <a:solidFill>
                  <a:srgbClr val="0000FF"/>
                </a:solidFill>
              </a:rPr>
              <a:t>7 D) 5</a:t>
            </a:r>
            <a:r>
              <a:rPr lang="zh-CN" altLang="en-US" sz="1950" b="1" strike="noStrike" noProof="1" dirty="0">
                <a:solidFill>
                  <a:srgbClr val="0000FF"/>
                </a:solidFill>
              </a:rPr>
              <a:t>、</a:t>
            </a:r>
            <a:r>
              <a:rPr lang="en-US" altLang="zh-CN" sz="1950" b="1" strike="noStrike" noProof="1" dirty="0">
                <a:solidFill>
                  <a:srgbClr val="0000FF"/>
                </a:solidFill>
              </a:rPr>
              <a:t>6</a:t>
            </a:r>
            <a:r>
              <a:rPr lang="zh-CN" altLang="en-US" sz="1950" b="1" strike="noStrike" noProof="1" dirty="0">
                <a:solidFill>
                  <a:srgbClr val="0000FF"/>
                </a:solidFill>
              </a:rPr>
              <a:t>、</a:t>
            </a:r>
            <a:r>
              <a:rPr lang="en-US" altLang="zh-CN" sz="1950" b="1" strike="noStrike" noProof="1" dirty="0">
                <a:solidFill>
                  <a:srgbClr val="0000FF"/>
                </a:solidFill>
              </a:rPr>
              <a:t>7</a:t>
            </a:r>
            <a:endParaRPr lang="en-US" altLang="zh-CN" sz="1950" b="1" strike="noStrike" noProof="1" dirty="0">
              <a:solidFill>
                <a:srgbClr val="0000FF"/>
              </a:solidFill>
            </a:endParaRPr>
          </a:p>
        </p:txBody>
      </p:sp>
      <p:sp>
        <p:nvSpPr>
          <p:cNvPr id="7" name="矩形 6"/>
          <p:cNvSpPr/>
          <p:nvPr/>
        </p:nvSpPr>
        <p:spPr>
          <a:xfrm>
            <a:off x="5556250" y="2032000"/>
            <a:ext cx="712788"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B</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a:xfrm>
            <a:off x="209550" y="1481138"/>
            <a:ext cx="8401050" cy="3398838"/>
          </a:xfrm>
        </p:spPr>
        <p:txBody>
          <a:bodyPr vert="horz" wrap="square" lIns="68580" tIns="34290" rIns="68580" bIns="34290" anchor="t"/>
          <a:p>
            <a:pPr eaLnBrk="1" fontAlgn="base" hangingPunct="1">
              <a:buFont typeface="Wingdings" panose="05000000000000000000" pitchFamily="2" charset="2"/>
              <a:buNone/>
            </a:pPr>
            <a:r>
              <a:rPr lang="zh-CN" altLang="en-US" sz="1950" b="1" strike="noStrike" noProof="1" dirty="0">
                <a:solidFill>
                  <a:srgbClr val="0000FF"/>
                </a:solidFill>
              </a:rPr>
              <a:t>练习</a:t>
            </a:r>
            <a:r>
              <a:rPr lang="en-US" altLang="zh-CN" sz="1950" b="1" strike="noStrike" noProof="1" dirty="0">
                <a:solidFill>
                  <a:srgbClr val="0000FF"/>
                </a:solidFill>
              </a:rPr>
              <a:t>4.7</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sz="1950" b="1" strike="noStrike" noProof="1" dirty="0">
                <a:solidFill>
                  <a:srgbClr val="0000FF"/>
                </a:solidFill>
              </a:rPr>
              <a:t>l</a:t>
            </a:r>
            <a:r>
              <a:rPr lang="zh-CN" altLang="en-US" sz="1950" b="1" strike="noStrike" noProof="1" dirty="0">
                <a:solidFill>
                  <a:srgbClr val="0000FF"/>
                </a:solidFill>
              </a:rPr>
              <a:t>）设计图书类，包括书名、书号、打印输出函数；</a:t>
            </a:r>
            <a:endParaRPr lang="zh-CN" altLang="en-US"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2</a:t>
            </a:r>
            <a:r>
              <a:rPr lang="zh-CN" altLang="en-US" sz="1950" b="1" strike="noStrike" noProof="1" dirty="0">
                <a:solidFill>
                  <a:srgbClr val="0000FF"/>
                </a:solidFill>
              </a:rPr>
              <a:t>）</a:t>
            </a:r>
            <a:r>
              <a:rPr lang="zh-CN" altLang="en-US" sz="1950" b="1" strike="noStrike" noProof="1" dirty="0">
                <a:solidFill>
                  <a:srgbClr val="0000FF"/>
                </a:solidFill>
                <a:sym typeface="+mn-ea"/>
              </a:rPr>
              <a:t>在</a:t>
            </a:r>
            <a:r>
              <a:rPr lang="en-US" altLang="zh-CN" sz="1950" b="1" strike="noStrike" noProof="1" dirty="0">
                <a:solidFill>
                  <a:srgbClr val="0000FF"/>
                </a:solidFill>
                <a:sym typeface="+mn-ea"/>
              </a:rPr>
              <a:t>main</a:t>
            </a:r>
            <a:r>
              <a:rPr lang="zh-CN" altLang="en-US" sz="1950" b="1" strike="noStrike" noProof="1" dirty="0">
                <a:solidFill>
                  <a:srgbClr val="0000FF"/>
                </a:solidFill>
                <a:sym typeface="+mn-ea"/>
              </a:rPr>
              <a:t>函数中输入任意多的图书对象，并</a:t>
            </a:r>
            <a:r>
              <a:rPr lang="zh-CN" altLang="en-US" sz="1950" b="1" strike="noStrike" noProof="1" dirty="0">
                <a:solidFill>
                  <a:srgbClr val="0000FF"/>
                </a:solidFill>
              </a:rPr>
              <a:t>利用对象组合建立图书链表结构，使得链表中以书号进行排序。</a:t>
            </a:r>
            <a:endParaRPr lang="zh-CN" altLang="en-US"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3</a:t>
            </a:r>
            <a:r>
              <a:rPr lang="zh-CN" altLang="en-US" sz="1950" b="1" strike="noStrike" noProof="1" dirty="0">
                <a:solidFill>
                  <a:srgbClr val="0000FF"/>
                </a:solidFill>
              </a:rPr>
              <a:t>）打印输出链表结构的内容。</a:t>
            </a:r>
            <a:endParaRPr lang="zh-CN" altLang="en-US"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4</a:t>
            </a:r>
            <a:r>
              <a:rPr lang="zh-CN" altLang="en-US" sz="1950" b="1" strike="noStrike" noProof="1" dirty="0">
                <a:solidFill>
                  <a:srgbClr val="0000FF"/>
                </a:solidFill>
              </a:rPr>
              <a:t>）修改上述程序，在图书类中增加静态变量 </a:t>
            </a:r>
            <a:r>
              <a:rPr lang="en-US" altLang="zh-CN" sz="1950" b="1" strike="noStrike" noProof="1" dirty="0">
                <a:solidFill>
                  <a:srgbClr val="0000FF"/>
                </a:solidFill>
              </a:rPr>
              <a:t>int count</a:t>
            </a:r>
            <a:r>
              <a:rPr lang="zh-CN" altLang="en-US" sz="1950" b="1" strike="noStrike" noProof="1" dirty="0">
                <a:solidFill>
                  <a:srgbClr val="0000FF"/>
                </a:solidFill>
              </a:rPr>
              <a:t>；</a:t>
            </a:r>
            <a:endParaRPr lang="zh-CN" altLang="en-US"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5</a:t>
            </a:r>
            <a:r>
              <a:rPr lang="zh-CN" altLang="en-US" sz="1950" b="1" strike="noStrike" noProof="1" dirty="0">
                <a:solidFill>
                  <a:srgbClr val="0000FF"/>
                </a:solidFill>
              </a:rPr>
              <a:t>）修改</a:t>
            </a:r>
            <a:r>
              <a:rPr lang="en-US" altLang="zh-CN" sz="1950" b="1" strike="noStrike" noProof="1" dirty="0">
                <a:solidFill>
                  <a:srgbClr val="0000FF"/>
                </a:solidFill>
              </a:rPr>
              <a:t>main</a:t>
            </a:r>
            <a:r>
              <a:rPr lang="zh-CN" altLang="en-US" sz="1950" b="1" strike="noStrike" noProof="1" dirty="0">
                <a:solidFill>
                  <a:srgbClr val="0000FF"/>
                </a:solidFill>
              </a:rPr>
              <a:t>函数利用</a:t>
            </a:r>
            <a:r>
              <a:rPr lang="en-US" altLang="zh-CN" sz="1950" b="1" strike="noStrike" noProof="1" dirty="0">
                <a:solidFill>
                  <a:srgbClr val="0000FF"/>
                </a:solidFill>
              </a:rPr>
              <a:t>count</a:t>
            </a:r>
            <a:r>
              <a:rPr lang="zh-CN" altLang="en-US" sz="1950" b="1" strike="noStrike" noProof="1" dirty="0">
                <a:solidFill>
                  <a:srgbClr val="0000FF"/>
                </a:solidFill>
              </a:rPr>
              <a:t>记录输入的图书对象个数。</a:t>
            </a:r>
            <a:endParaRPr lang="zh-CN" altLang="en-US"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6</a:t>
            </a:r>
            <a:r>
              <a:rPr lang="zh-CN" altLang="en-US" sz="1950" b="1" strike="noStrike" noProof="1" dirty="0">
                <a:solidFill>
                  <a:srgbClr val="0000FF"/>
                </a:solidFill>
              </a:rPr>
              <a:t>）增加输出图书总数的语句</a:t>
            </a:r>
            <a:endParaRPr lang="en-US" altLang="zh-CN" sz="1950" b="1" strike="noStrike" noProof="1" dirty="0">
              <a:solidFill>
                <a:srgbClr val="0000FF"/>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09570" name="页脚占位符 4"/>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09571" name="Rectangle 2"/>
          <p:cNvSpPr>
            <a:spLocks noGrp="1"/>
          </p:cNvSpPr>
          <p:nvPr>
            <p:ph type="subTitle" idx="1"/>
          </p:nvPr>
        </p:nvSpPr>
        <p:spPr>
          <a:xfrm>
            <a:off x="127000" y="127000"/>
            <a:ext cx="5715000" cy="609600"/>
          </a:xfrm>
        </p:spPr>
        <p:txBody>
          <a:bodyPr wrap="square" lIns="91440" tIns="45720" rIns="91440" bIns="45720" anchor="t"/>
          <a:p>
            <a:pPr>
              <a:buFont typeface="Arial" panose="020B0604020202020204" pitchFamily="34" charset="0"/>
            </a:pPr>
            <a:r>
              <a:rPr lang="zh-CN" altLang="en-US" sz="2800" b="1" kern="1200" dirty="0">
                <a:latin typeface="Arial" panose="020B0604020202020204" pitchFamily="34" charset="0"/>
                <a:ea typeface="+mn-ea"/>
                <a:cs typeface="+mn-cs"/>
                <a:sym typeface="Arial" panose="020B0604020202020204" pitchFamily="34" charset="0"/>
              </a:rPr>
              <a:t>§4.8    </a:t>
            </a:r>
            <a:r>
              <a:rPr lang="zh-CN" altLang="en-US" sz="2800" b="1" kern="1200" dirty="0">
                <a:latin typeface="宋体" panose="02010600030101010101" pitchFamily="2" charset="-122"/>
                <a:ea typeface="+mn-ea"/>
                <a:cs typeface="+mn-cs"/>
                <a:sym typeface="Arial" panose="020B0604020202020204" pitchFamily="34" charset="0"/>
              </a:rPr>
              <a:t>方法重载与多态 </a:t>
            </a:r>
            <a:endParaRPr lang="zh-CN" altLang="en-US" sz="2800" b="1" kern="1200" dirty="0">
              <a:latin typeface="宋体" panose="02010600030101010101" pitchFamily="2" charset="-122"/>
              <a:ea typeface="+mn-ea"/>
              <a:cs typeface="+mn-cs"/>
              <a:sym typeface="Arial" panose="020B0604020202020204" pitchFamily="34" charset="0"/>
            </a:endParaRPr>
          </a:p>
        </p:txBody>
      </p:sp>
      <p:sp>
        <p:nvSpPr>
          <p:cNvPr id="109572" name="Text Box 3"/>
          <p:cNvSpPr txBox="1"/>
          <p:nvPr/>
        </p:nvSpPr>
        <p:spPr>
          <a:xfrm>
            <a:off x="174625" y="769938"/>
            <a:ext cx="8785225" cy="2303462"/>
          </a:xfrm>
          <a:prstGeom prst="rect">
            <a:avLst/>
          </a:prstGeom>
          <a:noFill/>
          <a:ln w="9525">
            <a:noFill/>
          </a:ln>
        </p:spPr>
        <p:txBody>
          <a:bodyPr anchor="t">
            <a:spAutoFit/>
          </a:bodyPr>
          <a:p>
            <a:pPr indent="568325" algn="just">
              <a:lnSpc>
                <a:spcPct val="110000"/>
              </a:lnSpc>
            </a:pPr>
            <a:r>
              <a:rPr lang="zh-CN" altLang="en-US" sz="2800" b="1" dirty="0">
                <a:latin typeface="宋体" panose="02010600030101010101" pitchFamily="2" charset="-122"/>
                <a:ea typeface="宋体" panose="02010600030101010101" pitchFamily="2" charset="-122"/>
              </a:rPr>
              <a:t>方法重载的意思是：一个类中可以有多个方法具有相同的名字，但这些方法的参数必须不同，即或者是参数的个数不同，或者是参数的类型不同。</a:t>
            </a:r>
            <a:endParaRPr lang="zh-CN" altLang="en-US" sz="2800" b="1" dirty="0">
              <a:latin typeface="宋体" panose="02010600030101010101" pitchFamily="2" charset="-122"/>
              <a:ea typeface="宋体" panose="02010600030101010101" pitchFamily="2" charset="-122"/>
            </a:endParaRPr>
          </a:p>
          <a:p>
            <a:pPr indent="568325" algn="just">
              <a:lnSpc>
                <a:spcPct val="110000"/>
              </a:lnSpc>
            </a:pPr>
            <a:r>
              <a:rPr lang="zh-CN" altLang="en-US" sz="2800" b="1" dirty="0">
                <a:latin typeface="宋体" panose="02010600030101010101" pitchFamily="2" charset="-122"/>
                <a:ea typeface="宋体" panose="02010600030101010101" pitchFamily="2" charset="-122"/>
              </a:rPr>
              <a:t> </a:t>
            </a:r>
            <a:r>
              <a:rPr lang="zh-CN" altLang="zh-CN" sz="2800" dirty="0">
                <a:latin typeface="Times New Roman" panose="02020603050405020304" pitchFamily="18" charset="0"/>
                <a:ea typeface="宋体" panose="02010600030101010101" pitchFamily="2" charset="-122"/>
              </a:rPr>
              <a:t>下面的</a:t>
            </a:r>
            <a:r>
              <a:rPr lang="en-US" altLang="zh-CN" sz="2800" dirty="0">
                <a:latin typeface="Times New Roman" panose="02020603050405020304" pitchFamily="18" charset="0"/>
              </a:rPr>
              <a:t>A</a:t>
            </a:r>
            <a:r>
              <a:rPr lang="zh-CN" altLang="zh-CN" sz="2800" dirty="0">
                <a:latin typeface="Times New Roman" panose="02020603050405020304" pitchFamily="18" charset="0"/>
                <a:ea typeface="宋体" panose="02010600030101010101" pitchFamily="2" charset="-122"/>
              </a:rPr>
              <a:t>类中</a:t>
            </a:r>
            <a:r>
              <a:rPr lang="en-US" altLang="zh-CN" sz="2800" dirty="0">
                <a:latin typeface="Times New Roman" panose="02020603050405020304" pitchFamily="18" charset="0"/>
              </a:rPr>
              <a:t>add</a:t>
            </a:r>
            <a:r>
              <a:rPr lang="zh-CN" altLang="zh-CN" sz="2800" dirty="0">
                <a:latin typeface="Times New Roman" panose="02020603050405020304" pitchFamily="18" charset="0"/>
                <a:ea typeface="宋体" panose="02010600030101010101" pitchFamily="2" charset="-122"/>
              </a:rPr>
              <a:t>方法是</a:t>
            </a:r>
            <a:r>
              <a:rPr lang="zh-CN" altLang="zh-CN" sz="2800" b="1" dirty="0">
                <a:solidFill>
                  <a:srgbClr val="FF0000"/>
                </a:solidFill>
                <a:latin typeface="Times New Roman" panose="02020603050405020304" pitchFamily="18" charset="0"/>
                <a:ea typeface="宋体" panose="02010600030101010101" pitchFamily="2" charset="-122"/>
              </a:rPr>
              <a:t>重载方法</a:t>
            </a:r>
            <a:endParaRPr lang="zh-CN" altLang="en-US" sz="2800" b="1" dirty="0">
              <a:solidFill>
                <a:srgbClr val="FF0000"/>
              </a:solidFill>
              <a:latin typeface="宋体" panose="02010600030101010101" pitchFamily="2" charset="-122"/>
              <a:ea typeface="宋体" panose="02010600030101010101" pitchFamily="2" charset="-122"/>
            </a:endParaRPr>
          </a:p>
          <a:p>
            <a:pPr indent="568325" algn="just">
              <a:lnSpc>
                <a:spcPct val="110000"/>
              </a:lnSpc>
            </a:pPr>
            <a:r>
              <a:rPr lang="en-US" altLang="zh-CN" sz="2000" b="1" dirty="0">
                <a:solidFill>
                  <a:srgbClr val="FF0000"/>
                </a:solidFill>
                <a:latin typeface="宋体" panose="02010600030101010101" pitchFamily="2" charset="-122"/>
                <a:hlinkClick r:id="rId1" action="ppaction://hlinkfile"/>
              </a:rPr>
              <a:t> </a:t>
            </a:r>
            <a:endParaRPr lang="en-US" altLang="zh-CN" sz="2000" b="1" dirty="0">
              <a:solidFill>
                <a:srgbClr val="FF0000"/>
              </a:solidFill>
              <a:latin typeface="宋体" panose="02010600030101010101" pitchFamily="2" charset="-122"/>
            </a:endParaRPr>
          </a:p>
        </p:txBody>
      </p:sp>
      <p:sp>
        <p:nvSpPr>
          <p:cNvPr id="109573" name="Text Box 4"/>
          <p:cNvSpPr txBox="1"/>
          <p:nvPr/>
        </p:nvSpPr>
        <p:spPr>
          <a:xfrm>
            <a:off x="3276600" y="2708275"/>
            <a:ext cx="4343400" cy="3749675"/>
          </a:xfrm>
          <a:prstGeom prst="rect">
            <a:avLst/>
          </a:prstGeom>
          <a:solidFill>
            <a:srgbClr val="FFFFCC"/>
          </a:solidFill>
          <a:ln w="9525">
            <a:noFill/>
          </a:ln>
        </p:spPr>
        <p:txBody>
          <a:bodyPr anchor="t">
            <a:spAutoFit/>
          </a:bodyPr>
          <a:p>
            <a:pPr indent="0" algn="just">
              <a:lnSpc>
                <a:spcPct val="90000"/>
              </a:lnSpc>
            </a:pPr>
            <a:r>
              <a:rPr lang="en-US" altLang="zh-CN" dirty="0">
                <a:solidFill>
                  <a:srgbClr val="0000FF"/>
                </a:solidFill>
                <a:latin typeface="Arial" panose="020B0604020202020204" pitchFamily="34" charset="0"/>
              </a:rPr>
              <a:t>class A {</a:t>
            </a:r>
            <a:endParaRPr lang="en-US" altLang="zh-CN" dirty="0">
              <a:solidFill>
                <a:srgbClr val="0000FF"/>
              </a:solidFill>
              <a:latin typeface="Arial" panose="020B0604020202020204" pitchFamily="34" charset="0"/>
            </a:endParaRPr>
          </a:p>
          <a:p>
            <a:pPr indent="0" algn="just">
              <a:lnSpc>
                <a:spcPct val="90000"/>
              </a:lnSpc>
            </a:pPr>
            <a:r>
              <a:rPr lang="en-US" altLang="zh-CN" dirty="0">
                <a:solidFill>
                  <a:srgbClr val="0000FF"/>
                </a:solidFill>
                <a:latin typeface="Arial" panose="020B0604020202020204" pitchFamily="34" charset="0"/>
              </a:rPr>
              <a:t>   float </a:t>
            </a:r>
            <a:r>
              <a:rPr lang="en-US" altLang="zh-CN" b="1" dirty="0">
                <a:solidFill>
                  <a:srgbClr val="FF0000"/>
                </a:solidFill>
                <a:latin typeface="Arial" panose="020B0604020202020204" pitchFamily="34" charset="0"/>
              </a:rPr>
              <a:t>add</a:t>
            </a:r>
            <a:r>
              <a:rPr lang="en-US" altLang="zh-CN" dirty="0">
                <a:solidFill>
                  <a:srgbClr val="0000FF"/>
                </a:solidFill>
                <a:latin typeface="Arial" panose="020B0604020202020204" pitchFamily="34" charset="0"/>
              </a:rPr>
              <a:t>(int a,int b) {</a:t>
            </a:r>
            <a:endParaRPr lang="en-US" altLang="zh-CN" dirty="0">
              <a:solidFill>
                <a:srgbClr val="0000FF"/>
              </a:solidFill>
              <a:latin typeface="Arial" panose="020B0604020202020204" pitchFamily="34" charset="0"/>
            </a:endParaRPr>
          </a:p>
          <a:p>
            <a:pPr indent="0" algn="just">
              <a:lnSpc>
                <a:spcPct val="90000"/>
              </a:lnSpc>
            </a:pPr>
            <a:r>
              <a:rPr lang="en-US" altLang="zh-CN" dirty="0">
                <a:solidFill>
                  <a:srgbClr val="0000FF"/>
                </a:solidFill>
                <a:latin typeface="Arial" panose="020B0604020202020204" pitchFamily="34" charset="0"/>
              </a:rPr>
              <a:t>      return a+b;</a:t>
            </a:r>
            <a:endParaRPr lang="en-US" altLang="zh-CN" dirty="0">
              <a:solidFill>
                <a:srgbClr val="0000FF"/>
              </a:solidFill>
              <a:latin typeface="Arial" panose="020B0604020202020204" pitchFamily="34" charset="0"/>
            </a:endParaRPr>
          </a:p>
          <a:p>
            <a:pPr indent="0" algn="just">
              <a:lnSpc>
                <a:spcPct val="90000"/>
              </a:lnSpc>
            </a:pPr>
            <a:r>
              <a:rPr lang="en-US" altLang="zh-CN" dirty="0">
                <a:solidFill>
                  <a:srgbClr val="0000FF"/>
                </a:solidFill>
                <a:latin typeface="Arial" panose="020B0604020202020204" pitchFamily="34" charset="0"/>
              </a:rPr>
              <a:t>   }</a:t>
            </a:r>
            <a:endParaRPr lang="en-US" altLang="zh-CN" dirty="0">
              <a:solidFill>
                <a:srgbClr val="0000FF"/>
              </a:solidFill>
              <a:latin typeface="Arial" panose="020B0604020202020204" pitchFamily="34" charset="0"/>
            </a:endParaRPr>
          </a:p>
          <a:p>
            <a:pPr indent="0" algn="just">
              <a:lnSpc>
                <a:spcPct val="90000"/>
              </a:lnSpc>
            </a:pPr>
            <a:r>
              <a:rPr lang="en-US" altLang="zh-CN" dirty="0">
                <a:solidFill>
                  <a:srgbClr val="0000FF"/>
                </a:solidFill>
                <a:latin typeface="Arial" panose="020B0604020202020204" pitchFamily="34" charset="0"/>
              </a:rPr>
              <a:t>   float </a:t>
            </a:r>
            <a:r>
              <a:rPr lang="en-US" altLang="zh-CN" b="1" dirty="0">
                <a:solidFill>
                  <a:srgbClr val="FF0000"/>
                </a:solidFill>
                <a:latin typeface="Arial" panose="020B0604020202020204" pitchFamily="34" charset="0"/>
              </a:rPr>
              <a:t>add</a:t>
            </a:r>
            <a:r>
              <a:rPr lang="en-US" altLang="zh-CN" dirty="0">
                <a:solidFill>
                  <a:srgbClr val="0000FF"/>
                </a:solidFill>
                <a:latin typeface="Arial" panose="020B0604020202020204" pitchFamily="34" charset="0"/>
              </a:rPr>
              <a:t>(long a,int b) {</a:t>
            </a:r>
            <a:endParaRPr lang="en-US" altLang="zh-CN" dirty="0">
              <a:solidFill>
                <a:srgbClr val="0000FF"/>
              </a:solidFill>
              <a:latin typeface="Arial" panose="020B0604020202020204" pitchFamily="34" charset="0"/>
            </a:endParaRPr>
          </a:p>
          <a:p>
            <a:pPr indent="0" algn="just">
              <a:lnSpc>
                <a:spcPct val="90000"/>
              </a:lnSpc>
            </a:pPr>
            <a:r>
              <a:rPr lang="en-US" altLang="zh-CN" dirty="0">
                <a:solidFill>
                  <a:srgbClr val="0000FF"/>
                </a:solidFill>
                <a:latin typeface="Arial" panose="020B0604020202020204" pitchFamily="34" charset="0"/>
              </a:rPr>
              <a:t>      return a+b;</a:t>
            </a:r>
            <a:endParaRPr lang="en-US" altLang="zh-CN" dirty="0">
              <a:solidFill>
                <a:srgbClr val="0000FF"/>
              </a:solidFill>
              <a:latin typeface="Arial" panose="020B0604020202020204" pitchFamily="34" charset="0"/>
            </a:endParaRPr>
          </a:p>
          <a:p>
            <a:pPr indent="0" algn="just">
              <a:lnSpc>
                <a:spcPct val="90000"/>
              </a:lnSpc>
            </a:pPr>
            <a:r>
              <a:rPr lang="en-US" altLang="zh-CN" dirty="0">
                <a:solidFill>
                  <a:srgbClr val="0000FF"/>
                </a:solidFill>
                <a:latin typeface="Arial" panose="020B0604020202020204" pitchFamily="34" charset="0"/>
              </a:rPr>
              <a:t>   }</a:t>
            </a:r>
            <a:endParaRPr lang="en-US" altLang="zh-CN" dirty="0">
              <a:solidFill>
                <a:srgbClr val="0000FF"/>
              </a:solidFill>
              <a:latin typeface="Arial" panose="020B0604020202020204" pitchFamily="34" charset="0"/>
            </a:endParaRPr>
          </a:p>
          <a:p>
            <a:pPr indent="0" algn="just">
              <a:lnSpc>
                <a:spcPct val="90000"/>
              </a:lnSpc>
            </a:pPr>
            <a:r>
              <a:rPr lang="en-US" altLang="zh-CN" dirty="0">
                <a:solidFill>
                  <a:srgbClr val="0000FF"/>
                </a:solidFill>
                <a:latin typeface="Arial" panose="020B0604020202020204" pitchFamily="34" charset="0"/>
              </a:rPr>
              <a:t>   double </a:t>
            </a:r>
            <a:r>
              <a:rPr lang="en-US" altLang="zh-CN" b="1" dirty="0">
                <a:solidFill>
                  <a:srgbClr val="FF0000"/>
                </a:solidFill>
                <a:latin typeface="Arial" panose="020B0604020202020204" pitchFamily="34" charset="0"/>
              </a:rPr>
              <a:t>add</a:t>
            </a:r>
            <a:r>
              <a:rPr lang="en-US" altLang="zh-CN" dirty="0">
                <a:solidFill>
                  <a:srgbClr val="0000FF"/>
                </a:solidFill>
                <a:latin typeface="Arial" panose="020B0604020202020204" pitchFamily="34" charset="0"/>
              </a:rPr>
              <a:t>(double a,int b) {</a:t>
            </a:r>
            <a:endParaRPr lang="en-US" altLang="zh-CN" dirty="0">
              <a:solidFill>
                <a:srgbClr val="0000FF"/>
              </a:solidFill>
              <a:latin typeface="Arial" panose="020B0604020202020204" pitchFamily="34" charset="0"/>
            </a:endParaRPr>
          </a:p>
          <a:p>
            <a:pPr indent="0" algn="just">
              <a:lnSpc>
                <a:spcPct val="90000"/>
              </a:lnSpc>
            </a:pPr>
            <a:r>
              <a:rPr lang="en-US" altLang="zh-CN" dirty="0">
                <a:solidFill>
                  <a:srgbClr val="0000FF"/>
                </a:solidFill>
                <a:latin typeface="Arial" panose="020B0604020202020204" pitchFamily="34" charset="0"/>
              </a:rPr>
              <a:t>      return a+b;</a:t>
            </a:r>
            <a:endParaRPr lang="en-US" altLang="zh-CN" dirty="0">
              <a:solidFill>
                <a:srgbClr val="0000FF"/>
              </a:solidFill>
              <a:latin typeface="Arial" panose="020B0604020202020204" pitchFamily="34" charset="0"/>
            </a:endParaRPr>
          </a:p>
          <a:p>
            <a:pPr indent="0" algn="just">
              <a:lnSpc>
                <a:spcPct val="90000"/>
              </a:lnSpc>
            </a:pPr>
            <a:r>
              <a:rPr lang="en-US" altLang="zh-CN" dirty="0">
                <a:solidFill>
                  <a:srgbClr val="0000FF"/>
                </a:solidFill>
                <a:latin typeface="Arial" panose="020B0604020202020204" pitchFamily="34" charset="0"/>
              </a:rPr>
              <a:t>   }</a:t>
            </a:r>
            <a:endParaRPr lang="en-US" altLang="zh-CN" dirty="0">
              <a:solidFill>
                <a:srgbClr val="0000FF"/>
              </a:solidFill>
              <a:latin typeface="Arial" panose="020B0604020202020204" pitchFamily="34" charset="0"/>
            </a:endParaRPr>
          </a:p>
          <a:p>
            <a:pPr indent="0" algn="just">
              <a:lnSpc>
                <a:spcPct val="90000"/>
              </a:lnSpc>
            </a:pPr>
            <a:r>
              <a:rPr lang="en-US" altLang="zh-CN" dirty="0">
                <a:solidFill>
                  <a:srgbClr val="0000FF"/>
                </a:solidFill>
                <a:latin typeface="Arial" panose="020B0604020202020204" pitchFamily="34" charset="0"/>
              </a:rPr>
              <a:t>}</a:t>
            </a:r>
            <a:endParaRPr lang="zh-CN" altLang="en-US" dirty="0">
              <a:solidFill>
                <a:srgbClr val="0000FF"/>
              </a:solidFill>
              <a:latin typeface="Arial" panose="020B0604020202020204" pitchFamily="34" charset="0"/>
              <a:ea typeface="宋体" panose="02010600030101010101" pitchFamily="2" charset="-122"/>
            </a:endParaRPr>
          </a:p>
        </p:txBody>
      </p:sp>
    </p:spTree>
    <p:custDataLst>
      <p:tags r:id="rId2"/>
    </p:custData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日期占位符 1"/>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fld id="{BB962C8B-B14F-4D97-AF65-F5344CB8AC3E}" type="datetime1">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10594" name="页脚占位符 2"/>
          <p:cNvSpPr>
            <a:spLocks noGrp="1"/>
          </p:cNvSpPr>
          <p:nvPr>
            <p:ph type="ftr"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ctr"/>
            <a:fld id="{9A0DB2DC-4C9A-4742-B13C-FB6460FD3503}" type="slidenum">
              <a:rPr lang="zh-CN" altLang="en-US" sz="1400" dirty="0">
                <a:latin typeface="Arial" panose="020B0604020202020204" pitchFamily="34" charset="0"/>
                <a:ea typeface="黑体" panose="02010609060101010101" pitchFamily="49" charset="-122"/>
                <a:sym typeface="Arial" panose="020B0604020202020204" pitchFamily="34" charset="0"/>
              </a:rPr>
            </a:fld>
            <a:endParaRPr lang="zh-CN" altLang="en-US" sz="1400" dirty="0">
              <a:latin typeface="Arial" panose="020B0604020202020204" pitchFamily="34" charset="0"/>
              <a:ea typeface="黑体" panose="02010609060101010101" pitchFamily="49" charset="-122"/>
              <a:sym typeface="Arial" panose="020B0604020202020204" pitchFamily="34" charset="0"/>
            </a:endParaRPr>
          </a:p>
        </p:txBody>
      </p:sp>
      <p:sp>
        <p:nvSpPr>
          <p:cNvPr id="110595" name="矩形 3"/>
          <p:cNvSpPr/>
          <p:nvPr/>
        </p:nvSpPr>
        <p:spPr>
          <a:xfrm>
            <a:off x="539750" y="476250"/>
            <a:ext cx="4572000" cy="893763"/>
          </a:xfrm>
          <a:prstGeom prst="rect">
            <a:avLst/>
          </a:prstGeom>
          <a:noFill/>
          <a:ln w="9525">
            <a:noFill/>
          </a:ln>
        </p:spPr>
        <p:txBody>
          <a:bodyPr anchor="t">
            <a:spAutoFit/>
          </a:bodyPr>
          <a:p>
            <a:pPr indent="0"/>
            <a:r>
              <a:rPr lang="zh-CN" altLang="en-US" b="1" dirty="0">
                <a:solidFill>
                  <a:srgbClr val="FF0000"/>
                </a:solidFill>
                <a:latin typeface="宋体" panose="02010600030101010101" pitchFamily="2" charset="-122"/>
                <a:ea typeface="宋体" panose="02010600030101010101" pitchFamily="2" charset="-122"/>
              </a:rPr>
              <a:t>例4-11</a:t>
            </a:r>
            <a:r>
              <a:rPr lang="zh-CN" altLang="en-US" sz="2800" b="1" dirty="0">
                <a:solidFill>
                  <a:srgbClr val="FF0000"/>
                </a:solidFill>
                <a:latin typeface="宋体" panose="02010600030101010101" pitchFamily="2" charset="-122"/>
                <a:ea typeface="宋体" panose="02010600030101010101" pitchFamily="2" charset="-122"/>
              </a:rPr>
              <a:t> </a:t>
            </a:r>
            <a:r>
              <a:rPr lang="en-US" altLang="zh-CN" b="1" dirty="0">
                <a:solidFill>
                  <a:srgbClr val="FF0000"/>
                </a:solidFill>
                <a:latin typeface="Times New Roman" panose="02020603050405020304" pitchFamily="18" charset="0"/>
                <a:hlinkClick r:id="rId1" action="ppaction://hlinkfile"/>
              </a:rPr>
              <a:t>Tixing.java</a:t>
            </a:r>
            <a:r>
              <a:rPr lang="en-US" altLang="zh-CN" b="1" dirty="0">
                <a:solidFill>
                  <a:srgbClr val="FF0000"/>
                </a:solidFill>
                <a:latin typeface="宋体" panose="02010600030101010101" pitchFamily="2" charset="-122"/>
              </a:rPr>
              <a:t>,</a:t>
            </a:r>
            <a:r>
              <a:rPr lang="en-US" altLang="zh-CN" b="1" dirty="0">
                <a:solidFill>
                  <a:srgbClr val="FF0000"/>
                </a:solidFill>
                <a:latin typeface="Times New Roman" panose="02020603050405020304" pitchFamily="18" charset="0"/>
              </a:rPr>
              <a:t> </a:t>
            </a:r>
            <a:r>
              <a:rPr lang="en-US" altLang="zh-CN" b="1" dirty="0">
                <a:solidFill>
                  <a:srgbClr val="FF0000"/>
                </a:solidFill>
                <a:latin typeface="Times New Roman" panose="02020603050405020304" pitchFamily="18" charset="0"/>
                <a:hlinkClick r:id="rId2" action="ppaction://hlinkfile"/>
              </a:rPr>
              <a:t>People.java</a:t>
            </a:r>
            <a:r>
              <a:rPr lang="en-US" altLang="zh-CN" b="1" dirty="0">
                <a:solidFill>
                  <a:srgbClr val="FF0000"/>
                </a:solidFill>
                <a:latin typeface="宋体" panose="02010600030101010101" pitchFamily="2" charset="-122"/>
              </a:rPr>
              <a:t>, </a:t>
            </a:r>
            <a:r>
              <a:rPr lang="en-US" altLang="zh-CN" b="1" dirty="0">
                <a:solidFill>
                  <a:srgbClr val="FF0000"/>
                </a:solidFill>
                <a:latin typeface="Times New Roman" panose="02020603050405020304" pitchFamily="18" charset="0"/>
                <a:hlinkClick r:id="rId3" action="ppaction://hlinkfile"/>
              </a:rPr>
              <a:t>Circle</a:t>
            </a:r>
            <a:r>
              <a:rPr lang="en-US" altLang="zh-CN" b="1" dirty="0">
                <a:solidFill>
                  <a:srgbClr val="FF0000"/>
                </a:solidFill>
                <a:latin typeface="宋体" panose="02010600030101010101" pitchFamily="2" charset="-122"/>
                <a:hlinkClick r:id="rId3" action="ppaction://hlinkfile"/>
              </a:rPr>
              <a:t>.java</a:t>
            </a:r>
            <a:r>
              <a:rPr lang="en-US" altLang="zh-CN" b="1" dirty="0">
                <a:solidFill>
                  <a:srgbClr val="FF0000"/>
                </a:solidFill>
                <a:latin typeface="宋体" panose="02010600030101010101" pitchFamily="2" charset="-122"/>
                <a:hlinkClick r:id="rId4" action="ppaction://hlinkfile"/>
              </a:rPr>
              <a:t>, </a:t>
            </a:r>
            <a:r>
              <a:rPr lang="en-US" altLang="zh-CN" b="1" dirty="0">
                <a:solidFill>
                  <a:srgbClr val="FF0000"/>
                </a:solidFill>
                <a:latin typeface="Times New Roman" panose="02020603050405020304" pitchFamily="18" charset="0"/>
                <a:hlinkClick r:id="rId4" action="ppaction://hlinkfile"/>
              </a:rPr>
              <a:t>Example4_11.java</a:t>
            </a:r>
            <a:endParaRPr lang="zh-CN" altLang="en-US" dirty="0">
              <a:latin typeface="Times New Roman" panose="02020603050405020304" pitchFamily="18" charset="0"/>
              <a:ea typeface="宋体" panose="02010600030101010101" pitchFamily="2" charset="-122"/>
            </a:endParaRPr>
          </a:p>
        </p:txBody>
      </p:sp>
      <p:graphicFrame>
        <p:nvGraphicFramePr>
          <p:cNvPr id="110596" name="对象 4"/>
          <p:cNvGraphicFramePr>
            <a:graphicFrameLocks noChangeAspect="1"/>
          </p:cNvGraphicFramePr>
          <p:nvPr/>
        </p:nvGraphicFramePr>
        <p:xfrm>
          <a:off x="4356100" y="1844675"/>
          <a:ext cx="4032250" cy="2598738"/>
        </p:xfrm>
        <a:graphic>
          <a:graphicData uri="http://schemas.openxmlformats.org/presentationml/2006/ole">
            <mc:AlternateContent xmlns:mc="http://schemas.openxmlformats.org/markup-compatibility/2006">
              <mc:Choice xmlns:v="urn:schemas-microsoft-com:vml" Requires="v">
                <p:oleObj spid="_x0000_s3092" name="" r:id="rId5" imgW="2428875" imgH="1457325" progId="PBrush">
                  <p:embed/>
                </p:oleObj>
              </mc:Choice>
              <mc:Fallback>
                <p:oleObj name="" r:id="rId5" imgW="2428875" imgH="1457325" progId="PBrush">
                  <p:embed/>
                  <p:pic>
                    <p:nvPicPr>
                      <p:cNvPr id="0" name="图片 3091"/>
                      <p:cNvPicPr/>
                      <p:nvPr/>
                    </p:nvPicPr>
                    <p:blipFill>
                      <a:blip r:embed="rId6"/>
                      <a:stretch>
                        <a:fillRect/>
                      </a:stretch>
                    </p:blipFill>
                    <p:spPr>
                      <a:xfrm>
                        <a:off x="4356100" y="1844675"/>
                        <a:ext cx="4032250" cy="2598738"/>
                      </a:xfrm>
                      <a:prstGeom prst="rect">
                        <a:avLst/>
                      </a:prstGeom>
                      <a:noFill/>
                      <a:ln w="38100">
                        <a:noFill/>
                        <a:miter/>
                      </a:ln>
                    </p:spPr>
                  </p:pic>
                </p:oleObj>
              </mc:Fallback>
            </mc:AlternateContent>
          </a:graphicData>
        </a:graphic>
      </p:graphicFrame>
      <p:sp>
        <p:nvSpPr>
          <p:cNvPr id="6" name="矩形 5"/>
          <p:cNvSpPr/>
          <p:nvPr/>
        </p:nvSpPr>
        <p:spPr>
          <a:xfrm>
            <a:off x="557213" y="2060575"/>
            <a:ext cx="3582988" cy="2308225"/>
          </a:xfrm>
          <a:prstGeom prst="rect">
            <a:avLst/>
          </a:prstGeom>
          <a:solidFill>
            <a:schemeClr val="accent1">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例</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4-11</a:t>
            </a: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中</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People</a:t>
            </a: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类中的</a:t>
            </a:r>
            <a:r>
              <a:rPr kumimoji="1" lang="en-US" altLang="zh-CN" sz="2400" b="1" i="0" u="none" strike="noStrike" kern="1200" cap="none" spc="0" normalizeH="0" baseline="0" noProof="0" dirty="0" err="1" smtClean="0">
                <a:ln>
                  <a:noFill/>
                </a:ln>
                <a:solidFill>
                  <a:srgbClr val="FF0000"/>
                </a:solidFill>
                <a:effectLst/>
                <a:uLnTx/>
                <a:uFillTx/>
                <a:latin typeface="Times New Roman" panose="02020603050405020304" pitchFamily="18" charset="0"/>
                <a:ea typeface="宋体" panose="02010600030101010101" pitchFamily="2" charset="-122"/>
                <a:cs typeface="+mn-cs"/>
              </a:rPr>
              <a:t>computerArea</a:t>
            </a: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方法是重载方法，另外，例</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4-11</a:t>
            </a: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除了</a:t>
            </a:r>
            <a:r>
              <a:rPr kumimoji="1" lang="en-US" altLang="zh-CN"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mn-cs"/>
              </a:rPr>
              <a:t>Tixing</a:t>
            </a: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People</a:t>
            </a: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类和主类外，还用到了例</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4-4</a:t>
            </a: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中的</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Circle</a:t>
            </a:r>
            <a:r>
              <a:rPr kumimoji="1" lang="zh-CN"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类</a:t>
            </a:r>
            <a:endPar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ustDataLst>
      <p:tags r:id="rId7"/>
    </p:custData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3"/>
          <p:cNvSpPr>
            <a:spLocks noGrp="1"/>
          </p:cNvSpPr>
          <p:nvPr>
            <p:ph idx="1"/>
          </p:nvPr>
        </p:nvSpPr>
        <p:spPr>
          <a:xfrm>
            <a:off x="1503363" y="1481138"/>
            <a:ext cx="6172200" cy="3398838"/>
          </a:xfrm>
        </p:spPr>
        <p:txBody>
          <a:bodyPr vert="horz" wrap="square" lIns="68580" tIns="34290" rIns="68580" bIns="34290" anchor="t"/>
          <a:p>
            <a:pPr eaLnBrk="1" fontAlgn="base" hangingPunct="1">
              <a:buFont typeface="Wingdings" panose="05000000000000000000" pitchFamily="2" charset="2"/>
              <a:buNone/>
            </a:pPr>
            <a:r>
              <a:rPr lang="en-US" altLang="zh-CN" sz="1950" b="1" strike="noStrike" noProof="1" dirty="0">
                <a:solidFill>
                  <a:srgbClr val="0000FF"/>
                </a:solidFill>
              </a:rPr>
              <a:t>1 </a:t>
            </a:r>
            <a:r>
              <a:rPr lang="zh-CN" altLang="en-US" sz="1950" b="1" strike="noStrike" noProof="1" dirty="0">
                <a:solidFill>
                  <a:srgbClr val="0000FF"/>
                </a:solidFill>
              </a:rPr>
              <a:t>类</a:t>
            </a:r>
            <a:r>
              <a:rPr lang="en-US" altLang="zh-CN" sz="1950" b="1" strike="noStrike" noProof="1" dirty="0">
                <a:solidFill>
                  <a:srgbClr val="0000FF"/>
                </a:solidFill>
              </a:rPr>
              <a:t>A</a:t>
            </a:r>
            <a:r>
              <a:rPr lang="zh-CN" altLang="en-US" sz="1950" b="1" strike="noStrike" noProof="1" dirty="0">
                <a:solidFill>
                  <a:srgbClr val="0000FF"/>
                </a:solidFill>
              </a:rPr>
              <a:t>的定义如下：</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class A{</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       public void f(int a,char b){};</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zh-CN" altLang="en-US" sz="1950" b="1" strike="noStrike" noProof="1" dirty="0">
                <a:solidFill>
                  <a:srgbClr val="0000FF"/>
                </a:solidFill>
              </a:rPr>
              <a:t>下面哪个函数不是函数</a:t>
            </a:r>
            <a:r>
              <a:rPr lang="en-US" altLang="zh-CN" sz="1950" b="1" strike="noStrike" noProof="1" dirty="0">
                <a:solidFill>
                  <a:srgbClr val="0000FF"/>
                </a:solidFill>
              </a:rPr>
              <a:t>f</a:t>
            </a:r>
            <a:r>
              <a:rPr lang="zh-CN" altLang="en-US" sz="1950" b="1" strike="noStrike" noProof="1" dirty="0">
                <a:solidFill>
                  <a:srgbClr val="0000FF"/>
                </a:solidFill>
              </a:rPr>
              <a:t>的重载函数：</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A  public int f(int a,char b){};</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B public void f(String a,char b){};</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C public void f(int a){};</a:t>
            </a:r>
            <a:endParaRPr lang="en-US" altLang="zh-CN" sz="1950" b="1" strike="noStrike" noProof="1" dirty="0">
              <a:solidFill>
                <a:srgbClr val="0000FF"/>
              </a:solidFill>
            </a:endParaRPr>
          </a:p>
          <a:p>
            <a:pPr eaLnBrk="1" fontAlgn="base" hangingPunct="1">
              <a:buFont typeface="Wingdings" panose="05000000000000000000" pitchFamily="2" charset="2"/>
              <a:buNone/>
            </a:pPr>
            <a:r>
              <a:rPr lang="en-US" altLang="zh-CN" sz="1950" b="1" strike="noStrike" noProof="1" dirty="0">
                <a:solidFill>
                  <a:srgbClr val="0000FF"/>
                </a:solidFill>
              </a:rPr>
              <a:t>D public void f(int a,char b,String c){};</a:t>
            </a:r>
            <a:endParaRPr lang="en-US" altLang="zh-CN" sz="1950" b="1" strike="noStrike" noProof="1" dirty="0">
              <a:solidFill>
                <a:srgbClr val="0000FF"/>
              </a:solidFill>
            </a:endParaRPr>
          </a:p>
        </p:txBody>
      </p:sp>
      <p:sp>
        <p:nvSpPr>
          <p:cNvPr id="111618" name="Rectangle 2"/>
          <p:cNvSpPr>
            <a:spLocks noGrp="1"/>
          </p:cNvSpPr>
          <p:nvPr/>
        </p:nvSpPr>
        <p:spPr>
          <a:xfrm>
            <a:off x="1244600" y="268288"/>
            <a:ext cx="7089775" cy="457200"/>
          </a:xfrm>
          <a:prstGeom prst="rect">
            <a:avLst/>
          </a:prstGeom>
          <a:noFill/>
          <a:ln w="9525">
            <a:noFill/>
          </a:ln>
        </p:spPr>
        <p:txBody>
          <a:bodyPr wrap="square" lIns="91440" tIns="45720" rIns="91440" bIns="45720" anchor="t"/>
          <a:p>
            <a:pPr marL="742950" lvl="1" indent="-457200" algn="l" eaLnBrk="1" fontAlgn="base" hangingPunct="1">
              <a:spcBef>
                <a:spcPct val="20000"/>
              </a:spcBef>
              <a:spcAft>
                <a:spcPct val="0"/>
              </a:spcAft>
              <a:buFont typeface="Arial" panose="020B0604020202020204" pitchFamily="34" charset="0"/>
              <a:buNone/>
            </a:pPr>
            <a:r>
              <a:rPr lang="zh-CN" altLang="en-US" sz="2800" b="1" dirty="0">
                <a:solidFill>
                  <a:schemeClr val="tx1"/>
                </a:solidFill>
                <a:latin typeface="Arial" panose="020B0604020202020204" pitchFamily="34" charset="0"/>
                <a:ea typeface="黑体" panose="02010609060101010101" pitchFamily="49" charset="-122"/>
                <a:sym typeface="Arial" panose="020B0604020202020204" pitchFamily="34" charset="0"/>
              </a:rPr>
              <a:t>§4.</a:t>
            </a:r>
            <a:r>
              <a:rPr lang="en-US" altLang="zh-CN" sz="2800" b="1" dirty="0">
                <a:solidFill>
                  <a:schemeClr val="tx1"/>
                </a:solidFill>
                <a:latin typeface="Arial" panose="020B0604020202020204" pitchFamily="34" charset="0"/>
                <a:sym typeface="Arial" panose="020B0604020202020204" pitchFamily="34" charset="0"/>
              </a:rPr>
              <a:t>8</a:t>
            </a:r>
            <a:r>
              <a:rPr lang="zh-CN" altLang="en-US" sz="2800" b="1" dirty="0">
                <a:solidFill>
                  <a:schemeClr val="tx1"/>
                </a:solidFill>
                <a:latin typeface="Arial" panose="020B0604020202020204" pitchFamily="34" charset="0"/>
                <a:ea typeface="黑体" panose="02010609060101010101" pitchFamily="49" charset="-122"/>
                <a:sym typeface="Arial" panose="020B0604020202020204" pitchFamily="34" charset="0"/>
              </a:rPr>
              <a:t> 练习</a:t>
            </a:r>
            <a:endParaRPr lang="zh-CN" altLang="en-US" sz="2800" b="1" dirty="0">
              <a:solidFill>
                <a:schemeClr val="tx1"/>
              </a:solidFill>
              <a:latin typeface="Arial" panose="020B0604020202020204" pitchFamily="34" charset="0"/>
              <a:ea typeface="方正黑体简体" charset="-122"/>
              <a:sym typeface="Arial" panose="020B0604020202020204" pitchFamily="34" charset="0"/>
            </a:endParaRPr>
          </a:p>
        </p:txBody>
      </p:sp>
      <p:sp>
        <p:nvSpPr>
          <p:cNvPr id="7" name="矩形 6"/>
          <p:cNvSpPr/>
          <p:nvPr/>
        </p:nvSpPr>
        <p:spPr>
          <a:xfrm>
            <a:off x="6727825" y="1481138"/>
            <a:ext cx="711200" cy="431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indent="0" algn="ctr" defTabSz="914400">
              <a:buFont typeface="Arial" panose="020B0604020202020204" pitchFamily="34" charset="0"/>
              <a:buNone/>
            </a:pPr>
            <a:r>
              <a:rPr lang="en-US" altLang="en-US" sz="1800">
                <a:latin typeface="Arial" panose="020B0604020202020204" pitchFamily="34" charset="0"/>
                <a:ea typeface="黑体" panose="02010609060101010101" pitchFamily="49" charset="-122"/>
              </a:rPr>
              <a:t>A</a:t>
            </a:r>
            <a:endParaRPr lang="en-US"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tags/tag1.xml><?xml version="1.0" encoding="utf-8"?>
<p:tagLst xmlns:p="http://schemas.openxmlformats.org/presentationml/2006/main">
  <p:tag name="KSO_WM_TEMPLATE_THUMBS_INDEX" val="1、7、11、14、17、18、20、21、25、29、34、39、41"/>
  <p:tag name="KSO_WM_SLIDE_ID" val="custom60_1"/>
  <p:tag name="KSO_WM_SLIDE_INDEX" val="1"/>
  <p:tag name="KSO_WM_SLIDE_LAYOUT" val="a_b"/>
  <p:tag name="KSO_WM_SLIDE_LAYOUT_CNT" val="1_2"/>
  <p:tag name="KSO_WM_SLIDE_TYPE" val="title"/>
  <p:tag name="KSO_WM_BEAUTIFY_FLAG" val="#wm#"/>
  <p:tag name="KSO_WM_SLIDE_ITEM_CNT" val="3"/>
  <p:tag name="KSO_WM_TEMPLATE_CATEGORY" val="custom"/>
  <p:tag name="KSO_WM_TEMPLATE_INDEX" val="60"/>
  <p:tag name="KSO_WM_TAG_VERSION" val="1.0"/>
</p:tagLst>
</file>

<file path=ppt/tags/tag10.xml><?xml version="1.0" encoding="utf-8"?>
<p:tagLst xmlns:p="http://schemas.openxmlformats.org/presentationml/2006/main">
  <p:tag name="KSO_WM_TEMPLATE_CATEGORY" val="custom"/>
  <p:tag name="KSO_WM_TEMPLATE_INDEX" val="60"/>
</p:tagLst>
</file>

<file path=ppt/tags/tag11.xml><?xml version="1.0" encoding="utf-8"?>
<p:tagLst xmlns:p="http://schemas.openxmlformats.org/presentationml/2006/main">
  <p:tag name="KSO_WM_TEMPLATE_CATEGORY" val="custom"/>
  <p:tag name="KSO_WM_TEMPLATE_INDEX" val="60"/>
</p:tagLst>
</file>

<file path=ppt/tags/tag12.xml><?xml version="1.0" encoding="utf-8"?>
<p:tagLst xmlns:p="http://schemas.openxmlformats.org/presentationml/2006/main">
  <p:tag name="KSO_WM_TEMPLATE_CATEGORY" val="custom"/>
  <p:tag name="KSO_WM_TEMPLATE_INDEX" val="60"/>
</p:tagLst>
</file>

<file path=ppt/tags/tag13.xml><?xml version="1.0" encoding="utf-8"?>
<p:tagLst xmlns:p="http://schemas.openxmlformats.org/presentationml/2006/main">
  <p:tag name="KSO_WM_TEMPLATE_CATEGORY" val="custom"/>
  <p:tag name="KSO_WM_TEMPLATE_INDEX" val="60"/>
</p:tagLst>
</file>

<file path=ppt/tags/tag14.xml><?xml version="1.0" encoding="utf-8"?>
<p:tagLst xmlns:p="http://schemas.openxmlformats.org/presentationml/2006/main">
  <p:tag name="KSO_WM_TEMPLATE_CATEGORY" val="custom"/>
  <p:tag name="KSO_WM_TEMPLATE_INDEX" val="60"/>
</p:tagLst>
</file>

<file path=ppt/tags/tag15.xml><?xml version="1.0" encoding="utf-8"?>
<p:tagLst xmlns:p="http://schemas.openxmlformats.org/presentationml/2006/main">
  <p:tag name="KSO_WM_TEMPLATE_CATEGORY" val="custom"/>
  <p:tag name="KSO_WM_TEMPLATE_INDEX" val="60"/>
</p:tagLst>
</file>

<file path=ppt/tags/tag16.xml><?xml version="1.0" encoding="utf-8"?>
<p:tagLst xmlns:p="http://schemas.openxmlformats.org/presentationml/2006/main">
  <p:tag name="KSO_WM_TEMPLATE_CATEGORY" val="custom"/>
  <p:tag name="KSO_WM_TEMPLATE_INDEX" val="60"/>
</p:tagLst>
</file>

<file path=ppt/tags/tag17.xml><?xml version="1.0" encoding="utf-8"?>
<p:tagLst xmlns:p="http://schemas.openxmlformats.org/presentationml/2006/main">
  <p:tag name="KSO_WM_TEMPLATE_CATEGORY" val="custom"/>
  <p:tag name="KSO_WM_TEMPLATE_INDEX" val="60"/>
</p:tagLst>
</file>

<file path=ppt/tags/tag18.xml><?xml version="1.0" encoding="utf-8"?>
<p:tagLst xmlns:p="http://schemas.openxmlformats.org/presentationml/2006/main">
  <p:tag name="KSO_WM_TEMPLATE_CATEGORY" val="custom"/>
  <p:tag name="KSO_WM_TEMPLATE_INDEX" val="60"/>
</p:tagLst>
</file>

<file path=ppt/tags/tag19.xml><?xml version="1.0" encoding="utf-8"?>
<p:tagLst xmlns:p="http://schemas.openxmlformats.org/presentationml/2006/main">
  <p:tag name="KSO_WM_TEMPLATE_CATEGORY" val="custom"/>
  <p:tag name="KSO_WM_TEMPLATE_INDEX" val="60"/>
</p:tagLst>
</file>

<file path=ppt/tags/tag2.xml><?xml version="1.0" encoding="utf-8"?>
<p:tagLst xmlns:p="http://schemas.openxmlformats.org/presentationml/2006/main">
  <p:tag name="KSO_WM_TEMPLATE_CATEGORY" val="custom"/>
  <p:tag name="KSO_WM_TEMPLATE_INDEX" val="55"/>
</p:tagLst>
</file>

<file path=ppt/tags/tag20.xml><?xml version="1.0" encoding="utf-8"?>
<p:tagLst xmlns:p="http://schemas.openxmlformats.org/presentationml/2006/main">
  <p:tag name="KSO_WM_TEMPLATE_CATEGORY" val="custom"/>
  <p:tag name="KSO_WM_TEMPLATE_INDEX" val="60"/>
</p:tagLst>
</file>

<file path=ppt/tags/tag21.xml><?xml version="1.0" encoding="utf-8"?>
<p:tagLst xmlns:p="http://schemas.openxmlformats.org/presentationml/2006/main">
  <p:tag name="KSO_WM_TEMPLATE_CATEGORY" val="custom"/>
  <p:tag name="KSO_WM_TEMPLATE_INDEX" val="60"/>
</p:tagLst>
</file>

<file path=ppt/tags/tag22.xml><?xml version="1.0" encoding="utf-8"?>
<p:tagLst xmlns:p="http://schemas.openxmlformats.org/presentationml/2006/main">
  <p:tag name="KSO_WM_TEMPLATE_CATEGORY" val="custom"/>
  <p:tag name="KSO_WM_TEMPLATE_INDEX" val="60"/>
</p:tagLst>
</file>

<file path=ppt/tags/tag23.xml><?xml version="1.0" encoding="utf-8"?>
<p:tagLst xmlns:p="http://schemas.openxmlformats.org/presentationml/2006/main">
  <p:tag name="KSO_WM_TEMPLATE_CATEGORY" val="custom"/>
  <p:tag name="KSO_WM_TEMPLATE_INDEX" val="60"/>
</p:tagLst>
</file>

<file path=ppt/tags/tag24.xml><?xml version="1.0" encoding="utf-8"?>
<p:tagLst xmlns:p="http://schemas.openxmlformats.org/presentationml/2006/main">
  <p:tag name="KSO_WM_TEMPLATE_CATEGORY" val="custom"/>
  <p:tag name="KSO_WM_TEMPLATE_INDEX" val="60"/>
</p:tagLst>
</file>

<file path=ppt/tags/tag25.xml><?xml version="1.0" encoding="utf-8"?>
<p:tagLst xmlns:p="http://schemas.openxmlformats.org/presentationml/2006/main">
  <p:tag name="KSO_WM_TEMPLATE_CATEGORY" val="custom"/>
  <p:tag name="KSO_WM_TEMPLATE_INDEX" val="60"/>
</p:tagLst>
</file>

<file path=ppt/tags/tag26.xml><?xml version="1.0" encoding="utf-8"?>
<p:tagLst xmlns:p="http://schemas.openxmlformats.org/presentationml/2006/main">
  <p:tag name="KSO_WM_TEMPLATE_CATEGORY" val="custom"/>
  <p:tag name="KSO_WM_TEMPLATE_INDEX" val="60"/>
</p:tagLst>
</file>

<file path=ppt/tags/tag27.xml><?xml version="1.0" encoding="utf-8"?>
<p:tagLst xmlns:p="http://schemas.openxmlformats.org/presentationml/2006/main">
  <p:tag name="KSO_WM_TEMPLATE_CATEGORY" val="custom"/>
  <p:tag name="KSO_WM_TEMPLATE_INDEX" val="60"/>
</p:tagLst>
</file>

<file path=ppt/tags/tag28.xml><?xml version="1.0" encoding="utf-8"?>
<p:tagLst xmlns:p="http://schemas.openxmlformats.org/presentationml/2006/main">
  <p:tag name="KSO_WM_TEMPLATE_CATEGORY" val="custom"/>
  <p:tag name="KSO_WM_TEMPLATE_INDEX" val="60"/>
</p:tagLst>
</file>

<file path=ppt/tags/tag29.xml><?xml version="1.0" encoding="utf-8"?>
<p:tagLst xmlns:p="http://schemas.openxmlformats.org/presentationml/2006/main">
  <p:tag name="KSO_WM_TEMPLATE_CATEGORY" val="custom"/>
  <p:tag name="KSO_WM_TEMPLATE_INDEX" val="60"/>
</p:tagLst>
</file>

<file path=ppt/tags/tag3.xml><?xml version="1.0" encoding="utf-8"?>
<p:tagLst xmlns:p="http://schemas.openxmlformats.org/presentationml/2006/main">
  <p:tag name="KSO_WM_TEMPLATE_CATEGORY" val="custom"/>
  <p:tag name="KSO_WM_TEMPLATE_INDEX" val="60"/>
</p:tagLst>
</file>

<file path=ppt/tags/tag30.xml><?xml version="1.0" encoding="utf-8"?>
<p:tagLst xmlns:p="http://schemas.openxmlformats.org/presentationml/2006/main">
  <p:tag name="KSO_WM_TEMPLATE_CATEGORY" val="custom"/>
  <p:tag name="KSO_WM_TEMPLATE_INDEX" val="60"/>
</p:tagLst>
</file>

<file path=ppt/tags/tag31.xml><?xml version="1.0" encoding="utf-8"?>
<p:tagLst xmlns:p="http://schemas.openxmlformats.org/presentationml/2006/main">
  <p:tag name="KSO_WM_TEMPLATE_CATEGORY" val="custom"/>
  <p:tag name="KSO_WM_TEMPLATE_INDEX" val="60"/>
</p:tagLst>
</file>

<file path=ppt/tags/tag32.xml><?xml version="1.0" encoding="utf-8"?>
<p:tagLst xmlns:p="http://schemas.openxmlformats.org/presentationml/2006/main">
  <p:tag name="KSO_WM_TEMPLATE_CATEGORY" val="custom"/>
  <p:tag name="KSO_WM_TEMPLATE_INDEX" val="60"/>
</p:tagLst>
</file>

<file path=ppt/tags/tag33.xml><?xml version="1.0" encoding="utf-8"?>
<p:tagLst xmlns:p="http://schemas.openxmlformats.org/presentationml/2006/main">
  <p:tag name="KSO_WM_TEMPLATE_CATEGORY" val="custom"/>
  <p:tag name="KSO_WM_TEMPLATE_INDEX" val="60"/>
</p:tagLst>
</file>

<file path=ppt/tags/tag34.xml><?xml version="1.0" encoding="utf-8"?>
<p:tagLst xmlns:p="http://schemas.openxmlformats.org/presentationml/2006/main">
  <p:tag name="KSO_WM_TEMPLATE_CATEGORY" val="custom"/>
  <p:tag name="KSO_WM_TEMPLATE_INDEX" val="60"/>
</p:tagLst>
</file>

<file path=ppt/tags/tag35.xml><?xml version="1.0" encoding="utf-8"?>
<p:tagLst xmlns:p="http://schemas.openxmlformats.org/presentationml/2006/main">
  <p:tag name="KSO_WM_TEMPLATE_CATEGORY" val="custom"/>
  <p:tag name="KSO_WM_TEMPLATE_INDEX" val="60"/>
</p:tagLst>
</file>

<file path=ppt/tags/tag36.xml><?xml version="1.0" encoding="utf-8"?>
<p:tagLst xmlns:p="http://schemas.openxmlformats.org/presentationml/2006/main">
  <p:tag name="KSO_WM_TEMPLATE_CATEGORY" val="custom"/>
  <p:tag name="KSO_WM_TEMPLATE_INDEX" val="60"/>
</p:tagLst>
</file>

<file path=ppt/tags/tag37.xml><?xml version="1.0" encoding="utf-8"?>
<p:tagLst xmlns:p="http://schemas.openxmlformats.org/presentationml/2006/main">
  <p:tag name="KSO_WM_TEMPLATE_CATEGORY" val="custom"/>
  <p:tag name="KSO_WM_TEMPLATE_INDEX" val="60"/>
</p:tagLst>
</file>

<file path=ppt/tags/tag38.xml><?xml version="1.0" encoding="utf-8"?>
<p:tagLst xmlns:p="http://schemas.openxmlformats.org/presentationml/2006/main">
  <p:tag name="KSO_WM_TEMPLATE_CATEGORY" val="custom"/>
  <p:tag name="KSO_WM_TEMPLATE_INDEX" val="60"/>
</p:tagLst>
</file>

<file path=ppt/tags/tag39.xml><?xml version="1.0" encoding="utf-8"?>
<p:tagLst xmlns:p="http://schemas.openxmlformats.org/presentationml/2006/main">
  <p:tag name="KSO_WM_TEMPLATE_CATEGORY" val="custom"/>
  <p:tag name="KSO_WM_TEMPLATE_INDEX" val="60"/>
</p:tagLst>
</file>

<file path=ppt/tags/tag4.xml><?xml version="1.0" encoding="utf-8"?>
<p:tagLst xmlns:p="http://schemas.openxmlformats.org/presentationml/2006/main">
  <p:tag name="KSO_WM_TEMPLATE_CATEGORY" val="custom"/>
  <p:tag name="KSO_WM_TEMPLATE_INDEX" val="60"/>
</p:tagLst>
</file>

<file path=ppt/tags/tag40.xml><?xml version="1.0" encoding="utf-8"?>
<p:tagLst xmlns:p="http://schemas.openxmlformats.org/presentationml/2006/main">
  <p:tag name="KSO_WM_TEMPLATE_CATEGORY" val="custom"/>
  <p:tag name="KSO_WM_TEMPLATE_INDEX" val="60"/>
</p:tagLst>
</file>

<file path=ppt/tags/tag41.xml><?xml version="1.0" encoding="utf-8"?>
<p:tagLst xmlns:p="http://schemas.openxmlformats.org/presentationml/2006/main">
  <p:tag name="KSO_WM_TEMPLATE_CATEGORY" val="custom"/>
  <p:tag name="KSO_WM_TEMPLATE_INDEX" val="60"/>
</p:tagLst>
</file>

<file path=ppt/tags/tag42.xml><?xml version="1.0" encoding="utf-8"?>
<p:tagLst xmlns:p="http://schemas.openxmlformats.org/presentationml/2006/main">
  <p:tag name="KSO_WM_TEMPLATE_CATEGORY" val="custom"/>
  <p:tag name="KSO_WM_TEMPLATE_INDEX" val="60"/>
</p:tagLst>
</file>

<file path=ppt/tags/tag43.xml><?xml version="1.0" encoding="utf-8"?>
<p:tagLst xmlns:p="http://schemas.openxmlformats.org/presentationml/2006/main">
  <p:tag name="KSO_WM_TEMPLATE_CATEGORY" val="custom"/>
  <p:tag name="KSO_WM_TEMPLATE_INDEX" val="60"/>
</p:tagLst>
</file>

<file path=ppt/tags/tag44.xml><?xml version="1.0" encoding="utf-8"?>
<p:tagLst xmlns:p="http://schemas.openxmlformats.org/presentationml/2006/main">
  <p:tag name="KSO_WM_TEMPLATE_CATEGORY" val="custom"/>
  <p:tag name="KSO_WM_TEMPLATE_INDEX" val="60"/>
</p:tagLst>
</file>

<file path=ppt/tags/tag45.xml><?xml version="1.0" encoding="utf-8"?>
<p:tagLst xmlns:p="http://schemas.openxmlformats.org/presentationml/2006/main">
  <p:tag name="KSO_WM_TEMPLATE_CATEGORY" val="custom"/>
  <p:tag name="KSO_WM_TEMPLATE_INDEX" val="60"/>
</p:tagLst>
</file>

<file path=ppt/tags/tag46.xml><?xml version="1.0" encoding="utf-8"?>
<p:tagLst xmlns:p="http://schemas.openxmlformats.org/presentationml/2006/main">
  <p:tag name="KSO_WM_TEMPLATE_CATEGORY" val="custom"/>
  <p:tag name="KSO_WM_TEMPLATE_INDEX" val="60"/>
</p:tagLst>
</file>

<file path=ppt/tags/tag47.xml><?xml version="1.0" encoding="utf-8"?>
<p:tagLst xmlns:p="http://schemas.openxmlformats.org/presentationml/2006/main">
  <p:tag name="KSO_WM_TEMPLATE_CATEGORY" val="custom"/>
  <p:tag name="KSO_WM_TEMPLATE_INDEX" val="60"/>
</p:tagLst>
</file>

<file path=ppt/tags/tag48.xml><?xml version="1.0" encoding="utf-8"?>
<p:tagLst xmlns:p="http://schemas.openxmlformats.org/presentationml/2006/main">
  <p:tag name="KSO_WM_TEMPLATE_CATEGORY" val="custom"/>
  <p:tag name="KSO_WM_TEMPLATE_INDEX" val="60"/>
</p:tagLst>
</file>

<file path=ppt/tags/tag49.xml><?xml version="1.0" encoding="utf-8"?>
<p:tagLst xmlns:p="http://schemas.openxmlformats.org/presentationml/2006/main">
  <p:tag name="KSO_WM_TEMPLATE_CATEGORY" val="custom"/>
  <p:tag name="KSO_WM_TEMPLATE_INDEX" val="60"/>
</p:tagLst>
</file>

<file path=ppt/tags/tag5.xml><?xml version="1.0" encoding="utf-8"?>
<p:tagLst xmlns:p="http://schemas.openxmlformats.org/presentationml/2006/main">
  <p:tag name="KSO_WM_TEMPLATE_CATEGORY" val="custom"/>
  <p:tag name="KSO_WM_TEMPLATE_INDEX" val="60"/>
</p:tagLst>
</file>

<file path=ppt/tags/tag50.xml><?xml version="1.0" encoding="utf-8"?>
<p:tagLst xmlns:p="http://schemas.openxmlformats.org/presentationml/2006/main">
  <p:tag name="KSO_WM_TEMPLATE_CATEGORY" val="custom"/>
  <p:tag name="KSO_WM_TEMPLATE_INDEX" val="60"/>
</p:tagLst>
</file>

<file path=ppt/tags/tag51.xml><?xml version="1.0" encoding="utf-8"?>
<p:tagLst xmlns:p="http://schemas.openxmlformats.org/presentationml/2006/main">
  <p:tag name="KSO_WM_TEMPLATE_CATEGORY" val="custom"/>
  <p:tag name="KSO_WM_TEMPLATE_INDEX" val="60"/>
</p:tagLst>
</file>

<file path=ppt/tags/tag52.xml><?xml version="1.0" encoding="utf-8"?>
<p:tagLst xmlns:p="http://schemas.openxmlformats.org/presentationml/2006/main">
  <p:tag name="KSO_WM_TEMPLATE_CATEGORY" val="custom"/>
  <p:tag name="KSO_WM_TEMPLATE_INDEX" val="60"/>
</p:tagLst>
</file>

<file path=ppt/tags/tag53.xml><?xml version="1.0" encoding="utf-8"?>
<p:tagLst xmlns:p="http://schemas.openxmlformats.org/presentationml/2006/main">
  <p:tag name="KSO_WM_TEMPLATE_CATEGORY" val="custom"/>
  <p:tag name="KSO_WM_TEMPLATE_INDEX" val="60"/>
</p:tagLst>
</file>

<file path=ppt/tags/tag54.xml><?xml version="1.0" encoding="utf-8"?>
<p:tagLst xmlns:p="http://schemas.openxmlformats.org/presentationml/2006/main">
  <p:tag name="KSO_WM_TEMPLATE_CATEGORY" val="custom"/>
  <p:tag name="KSO_WM_TEMPLATE_INDEX" val="60"/>
</p:tagLst>
</file>

<file path=ppt/tags/tag55.xml><?xml version="1.0" encoding="utf-8"?>
<p:tagLst xmlns:p="http://schemas.openxmlformats.org/presentationml/2006/main">
  <p:tag name="KSO_WM_TEMPLATE_CATEGORY" val="custom"/>
  <p:tag name="KSO_WM_TEMPLATE_INDEX" val="60"/>
</p:tagLst>
</file>

<file path=ppt/tags/tag56.xml><?xml version="1.0" encoding="utf-8"?>
<p:tagLst xmlns:p="http://schemas.openxmlformats.org/presentationml/2006/main">
  <p:tag name="KSO_WM_TEMPLATE_CATEGORY" val="custom"/>
  <p:tag name="KSO_WM_TEMPLATE_INDEX" val="60"/>
</p:tagLst>
</file>

<file path=ppt/tags/tag57.xml><?xml version="1.0" encoding="utf-8"?>
<p:tagLst xmlns:p="http://schemas.openxmlformats.org/presentationml/2006/main">
  <p:tag name="KSO_WM_TEMPLATE_CATEGORY" val="custom"/>
  <p:tag name="KSO_WM_TEMPLATE_INDEX" val="60"/>
</p:tagLst>
</file>

<file path=ppt/tags/tag58.xml><?xml version="1.0" encoding="utf-8"?>
<p:tagLst xmlns:p="http://schemas.openxmlformats.org/presentationml/2006/main">
  <p:tag name="KSO_WM_TEMPLATE_CATEGORY" val="custom"/>
  <p:tag name="KSO_WM_TEMPLATE_INDEX" val="60"/>
</p:tagLst>
</file>

<file path=ppt/tags/tag59.xml><?xml version="1.0" encoding="utf-8"?>
<p:tagLst xmlns:p="http://schemas.openxmlformats.org/presentationml/2006/main">
  <p:tag name="KSO_WM_TEMPLATE_CATEGORY" val="custom"/>
  <p:tag name="KSO_WM_TEMPLATE_INDEX" val="60"/>
</p:tagLst>
</file>

<file path=ppt/tags/tag6.xml><?xml version="1.0" encoding="utf-8"?>
<p:tagLst xmlns:p="http://schemas.openxmlformats.org/presentationml/2006/main">
  <p:tag name="KSO_WM_TEMPLATE_CATEGORY" val="custom"/>
  <p:tag name="KSO_WM_TEMPLATE_INDEX" val="60"/>
</p:tagLst>
</file>

<file path=ppt/tags/tag60.xml><?xml version="1.0" encoding="utf-8"?>
<p:tagLst xmlns:p="http://schemas.openxmlformats.org/presentationml/2006/main">
  <p:tag name="KSO_WM_TEMPLATE_CATEGORY" val="custom"/>
  <p:tag name="KSO_WM_TEMPLATE_INDEX" val="60"/>
</p:tagLst>
</file>

<file path=ppt/tags/tag61.xml><?xml version="1.0" encoding="utf-8"?>
<p:tagLst xmlns:p="http://schemas.openxmlformats.org/presentationml/2006/main">
  <p:tag name="KSO_WM_TEMPLATE_CATEGORY" val="custom"/>
  <p:tag name="KSO_WM_TEMPLATE_INDEX" val="60"/>
</p:tagLst>
</file>

<file path=ppt/tags/tag62.xml><?xml version="1.0" encoding="utf-8"?>
<p:tagLst xmlns:p="http://schemas.openxmlformats.org/presentationml/2006/main">
  <p:tag name="KSO_WM_TEMPLATE_CATEGORY" val="custom"/>
  <p:tag name="KSO_WM_TEMPLATE_INDEX" val="60"/>
</p:tagLst>
</file>

<file path=ppt/tags/tag63.xml><?xml version="1.0" encoding="utf-8"?>
<p:tagLst xmlns:p="http://schemas.openxmlformats.org/presentationml/2006/main">
  <p:tag name="KSO_WM_TEMPLATE_CATEGORY" val="custom"/>
  <p:tag name="KSO_WM_TEMPLATE_INDEX" val="60"/>
</p:tagLst>
</file>

<file path=ppt/tags/tag64.xml><?xml version="1.0" encoding="utf-8"?>
<p:tagLst xmlns:p="http://schemas.openxmlformats.org/presentationml/2006/main">
  <p:tag name="KSO_WM_TEMPLATE_CATEGORY" val="custom"/>
  <p:tag name="KSO_WM_TEMPLATE_INDEX" val="60"/>
</p:tagLst>
</file>

<file path=ppt/tags/tag65.xml><?xml version="1.0" encoding="utf-8"?>
<p:tagLst xmlns:p="http://schemas.openxmlformats.org/presentationml/2006/main">
  <p:tag name="KSO_WM_TEMPLATE_CATEGORY" val="custom"/>
  <p:tag name="KSO_WM_TEMPLATE_INDEX" val="60"/>
</p:tagLst>
</file>

<file path=ppt/tags/tag66.xml><?xml version="1.0" encoding="utf-8"?>
<p:tagLst xmlns:p="http://schemas.openxmlformats.org/presentationml/2006/main">
  <p:tag name="KSO_WM_TEMPLATE_CATEGORY" val="custom"/>
  <p:tag name="KSO_WM_TEMPLATE_INDEX" val="60"/>
</p:tagLst>
</file>

<file path=ppt/tags/tag67.xml><?xml version="1.0" encoding="utf-8"?>
<p:tagLst xmlns:p="http://schemas.openxmlformats.org/presentationml/2006/main">
  <p:tag name="KSO_WM_TEMPLATE_CATEGORY" val="custom"/>
  <p:tag name="KSO_WM_TEMPLATE_INDEX" val="60"/>
</p:tagLst>
</file>

<file path=ppt/tags/tag68.xml><?xml version="1.0" encoding="utf-8"?>
<p:tagLst xmlns:p="http://schemas.openxmlformats.org/presentationml/2006/main">
  <p:tag name="KSO_WM_TEMPLATE_CATEGORY" val="custom"/>
  <p:tag name="KSO_WM_TEMPLATE_INDEX" val="60"/>
</p:tagLst>
</file>

<file path=ppt/tags/tag69.xml><?xml version="1.0" encoding="utf-8"?>
<p:tagLst xmlns:p="http://schemas.openxmlformats.org/presentationml/2006/main">
  <p:tag name="KSO_WM_TEMPLATE_CATEGORY" val="custom"/>
  <p:tag name="KSO_WM_TEMPLATE_INDEX" val="60"/>
</p:tagLst>
</file>

<file path=ppt/tags/tag7.xml><?xml version="1.0" encoding="utf-8"?>
<p:tagLst xmlns:p="http://schemas.openxmlformats.org/presentationml/2006/main">
  <p:tag name="KSO_WM_TEMPLATE_CATEGORY" val="custom"/>
  <p:tag name="KSO_WM_TEMPLATE_INDEX" val="60"/>
</p:tagLst>
</file>

<file path=ppt/tags/tag70.xml><?xml version="1.0" encoding="utf-8"?>
<p:tagLst xmlns:p="http://schemas.openxmlformats.org/presentationml/2006/main">
  <p:tag name="KSO_WM_TEMPLATE_CATEGORY" val="custom"/>
  <p:tag name="KSO_WM_TEMPLATE_INDEX" val="60"/>
</p:tagLst>
</file>

<file path=ppt/tags/tag71.xml><?xml version="1.0" encoding="utf-8"?>
<p:tagLst xmlns:p="http://schemas.openxmlformats.org/presentationml/2006/main">
  <p:tag name="KSO_WM_TEMPLATE_CATEGORY" val="custom"/>
  <p:tag name="KSO_WM_TEMPLATE_INDEX" val="60"/>
</p:tagLst>
</file>

<file path=ppt/tags/tag72.xml><?xml version="1.0" encoding="utf-8"?>
<p:tagLst xmlns:p="http://schemas.openxmlformats.org/presentationml/2006/main">
  <p:tag name="KSO_WM_TEMPLATE_CATEGORY" val="custom"/>
  <p:tag name="KSO_WM_TEMPLATE_INDEX" val="60"/>
</p:tagLst>
</file>

<file path=ppt/tags/tag73.xml><?xml version="1.0" encoding="utf-8"?>
<p:tagLst xmlns:p="http://schemas.openxmlformats.org/presentationml/2006/main">
  <p:tag name="KSO_WM_TEMPLATE_CATEGORY" val="custom"/>
  <p:tag name="KSO_WM_TEMPLATE_INDEX" val="60"/>
</p:tagLst>
</file>

<file path=ppt/tags/tag74.xml><?xml version="1.0" encoding="utf-8"?>
<p:tagLst xmlns:p="http://schemas.openxmlformats.org/presentationml/2006/main">
  <p:tag name="KSO_WM_TEMPLATE_CATEGORY" val="custom"/>
  <p:tag name="KSO_WM_TEMPLATE_INDEX" val="60"/>
</p:tagLst>
</file>

<file path=ppt/tags/tag75.xml><?xml version="1.0" encoding="utf-8"?>
<p:tagLst xmlns:p="http://schemas.openxmlformats.org/presentationml/2006/main">
  <p:tag name="KSO_WM_TEMPLATE_CATEGORY" val="custom"/>
  <p:tag name="KSO_WM_TEMPLATE_INDEX" val="60"/>
</p:tagLst>
</file>

<file path=ppt/tags/tag76.xml><?xml version="1.0" encoding="utf-8"?>
<p:tagLst xmlns:p="http://schemas.openxmlformats.org/presentationml/2006/main">
  <p:tag name="KSO_WM_TEMPLATE_CATEGORY" val="custom"/>
  <p:tag name="KSO_WM_TEMPLATE_INDEX" val="60"/>
</p:tagLst>
</file>

<file path=ppt/tags/tag77.xml><?xml version="1.0" encoding="utf-8"?>
<p:tagLst xmlns:p="http://schemas.openxmlformats.org/presentationml/2006/main">
  <p:tag name="KSO_WM_TEMPLATE_CATEGORY" val="custom"/>
  <p:tag name="KSO_WM_TEMPLATE_INDEX" val="60"/>
</p:tagLst>
</file>

<file path=ppt/tags/tag78.xml><?xml version="1.0" encoding="utf-8"?>
<p:tagLst xmlns:p="http://schemas.openxmlformats.org/presentationml/2006/main">
  <p:tag name="KSO_WM_TEMPLATE_CATEGORY" val="custom"/>
  <p:tag name="KSO_WM_TEMPLATE_INDEX" val="60"/>
</p:tagLst>
</file>

<file path=ppt/tags/tag79.xml><?xml version="1.0" encoding="utf-8"?>
<p:tagLst xmlns:p="http://schemas.openxmlformats.org/presentationml/2006/main">
  <p:tag name="KSO_WM_TEMPLATE_CATEGORY" val="custom"/>
  <p:tag name="KSO_WM_TEMPLATE_INDEX" val="60"/>
</p:tagLst>
</file>

<file path=ppt/tags/tag8.xml><?xml version="1.0" encoding="utf-8"?>
<p:tagLst xmlns:p="http://schemas.openxmlformats.org/presentationml/2006/main">
  <p:tag name="KSO_WM_TEMPLATE_CATEGORY" val="custom"/>
  <p:tag name="KSO_WM_TEMPLATE_INDEX" val="60"/>
</p:tagLst>
</file>

<file path=ppt/tags/tag80.xml><?xml version="1.0" encoding="utf-8"?>
<p:tagLst xmlns:p="http://schemas.openxmlformats.org/presentationml/2006/main">
  <p:tag name="KSO_WM_TEMPLATE_CATEGORY" val="custom"/>
  <p:tag name="KSO_WM_TEMPLATE_INDEX" val="60"/>
</p:tagLst>
</file>

<file path=ppt/tags/tag81.xml><?xml version="1.0" encoding="utf-8"?>
<p:tagLst xmlns:p="http://schemas.openxmlformats.org/presentationml/2006/main">
  <p:tag name="KSO_WM_TEMPLATE_CATEGORY" val="custom"/>
  <p:tag name="KSO_WM_TEMPLATE_INDEX" val="60"/>
</p:tagLst>
</file>

<file path=ppt/tags/tag82.xml><?xml version="1.0" encoding="utf-8"?>
<p:tagLst xmlns:p="http://schemas.openxmlformats.org/presentationml/2006/main">
  <p:tag name="KSO_WM_TEMPLATE_CATEGORY" val="custom"/>
  <p:tag name="KSO_WM_TEMPLATE_INDEX" val="60"/>
</p:tagLst>
</file>

<file path=ppt/tags/tag83.xml><?xml version="1.0" encoding="utf-8"?>
<p:tagLst xmlns:p="http://schemas.openxmlformats.org/presentationml/2006/main">
  <p:tag name="KSO_WM_TEMPLATE_CATEGORY" val="custom"/>
  <p:tag name="KSO_WM_TEMPLATE_INDEX" val="60"/>
</p:tagLst>
</file>

<file path=ppt/tags/tag84.xml><?xml version="1.0" encoding="utf-8"?>
<p:tagLst xmlns:p="http://schemas.openxmlformats.org/presentationml/2006/main">
  <p:tag name="KSO_WM_TEMPLATE_CATEGORY" val="custom"/>
  <p:tag name="KSO_WM_TEMPLATE_INDEX" val="60"/>
</p:tagLst>
</file>

<file path=ppt/tags/tag85.xml><?xml version="1.0" encoding="utf-8"?>
<p:tagLst xmlns:p="http://schemas.openxmlformats.org/presentationml/2006/main">
  <p:tag name="KSO_WM_TEMPLATE_CATEGORY" val="custom"/>
  <p:tag name="KSO_WM_TEMPLATE_INDEX" val="60"/>
</p:tagLst>
</file>

<file path=ppt/tags/tag86.xml><?xml version="1.0" encoding="utf-8"?>
<p:tagLst xmlns:p="http://schemas.openxmlformats.org/presentationml/2006/main">
  <p:tag name="KSO_WM_TEMPLATE_CATEGORY" val="custom"/>
  <p:tag name="KSO_WM_TEMPLATE_INDEX" val="60"/>
</p:tagLst>
</file>

<file path=ppt/tags/tag9.xml><?xml version="1.0" encoding="utf-8"?>
<p:tagLst xmlns:p="http://schemas.openxmlformats.org/presentationml/2006/main">
  <p:tag name="KSO_WM_TEMPLATE_CATEGORY" val="custom"/>
  <p:tag name="KSO_WM_TEMPLATE_INDEX" val="60"/>
</p:tagLst>
</file>

<file path=ppt/theme/theme1.xml><?xml version="1.0" encoding="utf-8"?>
<a:theme xmlns:a="http://schemas.openxmlformats.org/drawingml/2006/main" name="1_默认设计模板">
  <a:themeElements>
    <a:clrScheme name="自定义 24">
      <a:dk1>
        <a:srgbClr val="000000"/>
      </a:dk1>
      <a:lt1>
        <a:srgbClr val="FFFFFF"/>
      </a:lt1>
      <a:dk2>
        <a:srgbClr val="389DBA"/>
      </a:dk2>
      <a:lt2>
        <a:srgbClr val="808080"/>
      </a:lt2>
      <a:accent1>
        <a:srgbClr val="2FC2FB"/>
      </a:accent1>
      <a:accent2>
        <a:srgbClr val="FA5A41"/>
      </a:accent2>
      <a:accent3>
        <a:srgbClr val="FFFFFF"/>
      </a:accent3>
      <a:accent4>
        <a:srgbClr val="000000"/>
      </a:accent4>
      <a:accent5>
        <a:srgbClr val="FAAA41"/>
      </a:accent5>
      <a:accent6>
        <a:srgbClr val="009999"/>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36192</Words>
  <Application>WPS 演示</Application>
  <PresentationFormat>全屏显示(4:3)</PresentationFormat>
  <Paragraphs>3221</Paragraphs>
  <Slides>138</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20</vt:i4>
      </vt:variant>
      <vt:variant>
        <vt:lpstr>幻灯片标题</vt:lpstr>
      </vt:variant>
      <vt:variant>
        <vt:i4>138</vt:i4>
      </vt:variant>
    </vt:vector>
  </HeadingPairs>
  <TitlesOfParts>
    <vt:vector size="177" baseType="lpstr">
      <vt:lpstr>Arial</vt:lpstr>
      <vt:lpstr>宋体</vt:lpstr>
      <vt:lpstr>Wingdings</vt:lpstr>
      <vt:lpstr>Times New Roman</vt:lpstr>
      <vt:lpstr>黑体</vt:lpstr>
      <vt:lpstr>微软雅黑</vt:lpstr>
      <vt:lpstr>方正书宋简体</vt:lpstr>
      <vt:lpstr>Courier New</vt:lpstr>
      <vt:lpstr>Arial Unicode MS</vt:lpstr>
      <vt:lpstr>Calibri</vt:lpstr>
      <vt:lpstr>仿宋_GB2312</vt:lpstr>
      <vt:lpstr>方正黑体简体</vt:lpstr>
      <vt:lpstr>Wingdings 2</vt:lpstr>
      <vt:lpstr>Tahoma</vt:lpstr>
      <vt:lpstr>楷体_GB2312</vt:lpstr>
      <vt:lpstr>仿宋</vt:lpstr>
      <vt:lpstr>Wingdings</vt:lpstr>
      <vt:lpstr>新宋体</vt:lpstr>
      <vt:lpstr>1_默认设计模板</vt:lpstr>
      <vt:lpstr>Paint.Picture</vt:lpstr>
      <vt:lpstr>Paint.Picture</vt:lpstr>
      <vt:lpstr>Paint.Picture</vt:lpstr>
      <vt:lpstr>Paint.Picture</vt:lpstr>
      <vt:lpstr>Paint.Picture</vt:lpstr>
      <vt:lpstr>Paint.Picture</vt:lpstr>
      <vt:lpstr>Paint.Picture</vt:lpstr>
      <vt:lpstr>Paint.Picture</vt:lpstr>
      <vt:lpstr>PBrush</vt:lpstr>
      <vt:lpstr>PBrush</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第四章 类和对象</vt:lpstr>
      <vt:lpstr>本章内容</vt:lpstr>
      <vt:lpstr>面向对象编程的核心思想：抽象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练习</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练习</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练习</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Herberd</cp:lastModifiedBy>
  <cp:revision>356</cp:revision>
  <dcterms:created xsi:type="dcterms:W3CDTF">2018-08-31T16:41:00Z</dcterms:created>
  <dcterms:modified xsi:type="dcterms:W3CDTF">2018-12-16T11:32:31Z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