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7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 type="screen16x9"/>
  <p:notesSz cx="9144000" cy="5143500"/>
  <p:embeddedFontLst>
    <p:embeddedFont>
      <p:font typeface="QHJKMV+TimesNewRomanPS-BoldMT" panose="02000500000000000000"/>
      <p:regular r:id="rId31"/>
    </p:embeddedFont>
    <p:embeddedFont>
      <p:font typeface="KOLMNO+TimesNewRomanPSMT" panose="02000500000000000000"/>
      <p:regular r:id="rId32"/>
    </p:embeddedFont>
    <p:embeddedFont>
      <p:font typeface="JLPAIK+ArialMT" panose="02000500000000000000"/>
      <p:regular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  <p:embeddedFont>
      <p:font typeface="CRAJMG+Arial-BoldMT" panose="02000500000000000000"/>
      <p:regular r:id="rId38"/>
    </p:embeddedFont>
    <p:embeddedFont>
      <p:font typeface="JLPAIK+ArialMT" panose="02000500000000000000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090" y="6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34175" y="2270986"/>
            <a:ext cx="6589140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BF0"/>
                </a:solidFill>
                <a:latin typeface="QHJKMV+TimesNewRomanPS-BoldMT" panose="02000500000000000000"/>
                <a:cs typeface="QHJKMV+TimesNewRomanPS-BoldMT" panose="02000500000000000000"/>
              </a:rPr>
              <a:t>Department of Information Technology</a:t>
            </a:r>
            <a:endParaRPr sz="3000" b="1" dirty="0">
              <a:solidFill>
                <a:srgbClr val="FFFBF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1087" y="2728186"/>
            <a:ext cx="6803566" cy="1558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9136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FFFBF0"/>
                </a:solidFill>
                <a:latin typeface="QHJKMV+TimesNewRomanPS-BoldMT" panose="02000500000000000000"/>
                <a:cs typeface="QHJKMV+TimesNewRomanPS-BoldMT" panose="02000500000000000000"/>
              </a:rPr>
              <a:t>NBA Accredited</a:t>
            </a:r>
            <a:endParaRPr sz="3000" b="1" dirty="0">
              <a:solidFill>
                <a:srgbClr val="FFFBF0"/>
              </a:solidFill>
              <a:latin typeface="QHJKMV+TimesNewRomanPS-BoldMT" panose="02000500000000000000"/>
              <a:cs typeface="QHJKMV+TimesNewRomanPS-BoldMT" panose="02000500000000000000"/>
            </a:endParaRPr>
          </a:p>
          <a:p>
            <a:pPr marL="1274445" marR="0">
              <a:lnSpc>
                <a:spcPts val="2655"/>
              </a:lnSpc>
              <a:spcBef>
                <a:spcPts val="235"/>
              </a:spcBef>
              <a:spcAft>
                <a:spcPts val="0"/>
              </a:spcAft>
            </a:pPr>
            <a:r>
              <a:rPr sz="2400" dirty="0">
                <a:solidFill>
                  <a:srgbClr val="FFFBF0"/>
                </a:solidFill>
                <a:latin typeface="KOLMNO+TimesNewRomanPSMT" panose="02000500000000000000"/>
                <a:cs typeface="KOLMNO+TimesNewRomanPSMT" panose="02000500000000000000"/>
              </a:rPr>
              <a:t>A.P. Shah Institute of Technology</a:t>
            </a:r>
            <a:endParaRPr sz="2400" dirty="0">
              <a:solidFill>
                <a:srgbClr val="FFFBF0"/>
              </a:solidFill>
              <a:latin typeface="KOLMNO+TimesNewRomanPSMT" panose="02000500000000000000"/>
              <a:cs typeface="KOLMNO+TimesNewRomanPSMT" panose="02000500000000000000"/>
            </a:endParaRPr>
          </a:p>
          <a:p>
            <a:pPr marL="0" marR="0">
              <a:lnSpc>
                <a:spcPts val="2655"/>
              </a:lnSpc>
              <a:spcBef>
                <a:spcPts val="220"/>
              </a:spcBef>
              <a:spcAft>
                <a:spcPts val="0"/>
              </a:spcAft>
            </a:pPr>
            <a:r>
              <a:rPr sz="2400" dirty="0">
                <a:solidFill>
                  <a:srgbClr val="FFFBF0"/>
                </a:solidFill>
                <a:latin typeface="KOLMNO+TimesNewRomanPSMT" panose="02000500000000000000"/>
                <a:cs typeface="KOLMNO+TimesNewRomanPSMT" panose="02000500000000000000"/>
              </a:rPr>
              <a:t>G.B.Road, Kasarvadavli, Thane (W), Mumbai-400615</a:t>
            </a:r>
            <a:endParaRPr sz="2400" dirty="0">
              <a:solidFill>
                <a:srgbClr val="FFFBF0"/>
              </a:solidFill>
              <a:latin typeface="KOLMNO+TimesNewRomanPSMT" panose="02000500000000000000"/>
              <a:cs typeface="KOLMNO+TimesNewRomanPSMT" panose="02000500000000000000"/>
            </a:endParaRPr>
          </a:p>
          <a:p>
            <a:pPr marL="1496060" marR="0">
              <a:lnSpc>
                <a:spcPts val="2655"/>
              </a:lnSpc>
              <a:spcBef>
                <a:spcPts val="220"/>
              </a:spcBef>
              <a:spcAft>
                <a:spcPts val="0"/>
              </a:spcAft>
            </a:pPr>
            <a:r>
              <a:rPr sz="2400" dirty="0">
                <a:solidFill>
                  <a:srgbClr val="FFFBF0"/>
                </a:solidFill>
                <a:latin typeface="KOLMNO+TimesNewRomanPSMT" panose="02000500000000000000"/>
                <a:cs typeface="KOLMNO+TimesNewRomanPSMT" panose="02000500000000000000"/>
              </a:rPr>
              <a:t>UNIVERSITY OF MUMBAI</a:t>
            </a:r>
            <a:endParaRPr sz="2400" dirty="0">
              <a:solidFill>
                <a:srgbClr val="FFFBF0"/>
              </a:solidFill>
              <a:latin typeface="KOLMNO+TimesNewRomanPSMT" panose="02000500000000000000"/>
              <a:cs typeface="KOLMNO+TimesNewRomanPSMT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4329" y="4276990"/>
            <a:ext cx="3448151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FBF0"/>
                </a:solidFill>
                <a:latin typeface="KOLMNO+TimesNewRomanPSMT" panose="02000500000000000000"/>
                <a:cs typeface="KOLMNO+TimesNewRomanPSMT" panose="02000500000000000000"/>
              </a:rPr>
              <a:t>Academic Year 202</a:t>
            </a:r>
            <a:r>
              <a:rPr lang="en-US" sz="2400" dirty="0">
                <a:solidFill>
                  <a:srgbClr val="FFFBF0"/>
                </a:solidFill>
                <a:latin typeface="KOLMNO+TimesNewRomanPSMT" panose="02000500000000000000"/>
                <a:cs typeface="KOLMNO+TimesNewRomanPSMT" panose="02000500000000000000"/>
              </a:rPr>
              <a:t>4</a:t>
            </a:r>
            <a:r>
              <a:rPr sz="2400" dirty="0">
                <a:solidFill>
                  <a:srgbClr val="FFFBF0"/>
                </a:solidFill>
                <a:latin typeface="KOLMNO+TimesNewRomanPSMT" panose="02000500000000000000"/>
                <a:cs typeface="KOLMNO+TimesNewRomanPSMT" panose="02000500000000000000"/>
              </a:rPr>
              <a:t>-202</a:t>
            </a:r>
            <a:r>
              <a:rPr lang="en-US" sz="2400" dirty="0">
                <a:solidFill>
                  <a:srgbClr val="FFFBF0"/>
                </a:solidFill>
                <a:latin typeface="KOLMNO+TimesNewRomanPSMT" panose="02000500000000000000"/>
                <a:cs typeface="KOLMNO+TimesNewRomanPSMT" panose="02000500000000000000"/>
              </a:rPr>
              <a:t>5</a:t>
            </a:r>
            <a:endParaRPr sz="2400" dirty="0">
              <a:solidFill>
                <a:srgbClr val="FFFBF0"/>
              </a:solidFill>
              <a:latin typeface="KOLMNO+TimesNewRomanPSMT" panose="02000500000000000000"/>
              <a:cs typeface="KOLMNO+TimesNewRomanPSMT" panose="020005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354551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1.6 Technology stack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599" y="1292380"/>
            <a:ext cx="294310" cy="93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41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36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6449822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1.7 Benefits for environment &amp; Society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599" y="1292380"/>
            <a:ext cx="294310" cy="93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41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36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69436" y="2723535"/>
            <a:ext cx="4013332" cy="628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50"/>
              </a:lnSpc>
              <a:spcBef>
                <a:spcPts val="0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QHJKMV+TimesNewRomanPS-BoldMT" panose="02000500000000000000"/>
                <a:cs typeface="QHJKMV+TimesNewRomanPS-BoldMT" panose="02000500000000000000"/>
              </a:rPr>
              <a:t>2. Project Design</a:t>
            </a:r>
            <a:endParaRPr sz="4200" b="1" dirty="0">
              <a:solidFill>
                <a:srgbClr val="FFFBF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350329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2.1 Proposed System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599" y="1292380"/>
            <a:ext cx="294310" cy="93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41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36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4887217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2.2 Design(Flow Of Modules)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599" y="1292380"/>
            <a:ext cx="294310" cy="93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41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36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4685988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2.3 Description Of Use Case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348145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2.4 Activity diagram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3122933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2.5 Class Diagram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69360" y="2798433"/>
            <a:ext cx="4680982" cy="634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0"/>
              </a:lnSpc>
              <a:spcBef>
                <a:spcPts val="0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CRAJMG+Arial-BoldMT" panose="02000500000000000000"/>
                <a:cs typeface="CRAJMG+Arial-BoldMT" panose="02000500000000000000"/>
              </a:rPr>
              <a:t>3. Implementation</a:t>
            </a:r>
            <a:endParaRPr sz="4200" b="1" dirty="0">
              <a:solidFill>
                <a:srgbClr val="FFFBF0"/>
              </a:solidFill>
              <a:latin typeface="CRAJMG+Arial-BoldMT" panose="02000500000000000000"/>
              <a:cs typeface="CRAJMG+Arial-BoldMT" panose="0200050000000000000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2639" y="2719593"/>
            <a:ext cx="2638415" cy="63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0"/>
              </a:lnSpc>
              <a:spcBef>
                <a:spcPts val="0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CRAJMG+Arial-BoldMT" panose="02000500000000000000"/>
                <a:cs typeface="CRAJMG+Arial-BoldMT" panose="02000500000000000000"/>
              </a:rPr>
              <a:t>4. Testing</a:t>
            </a:r>
            <a:endParaRPr sz="4200" b="1" dirty="0">
              <a:solidFill>
                <a:srgbClr val="FFFBF0"/>
              </a:solidFill>
              <a:latin typeface="CRAJMG+Arial-BoldMT" panose="02000500000000000000"/>
              <a:cs typeface="CRAJMG+Arial-BoldMT" panose="02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01651" y="108469"/>
            <a:ext cx="2479888" cy="29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A Project</a:t>
            </a:r>
            <a:r>
              <a:rPr sz="1800" spc="-93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 </a:t>
            </a: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Presentation</a:t>
            </a:r>
            <a:r>
              <a:rPr sz="1800" spc="1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 </a:t>
            </a: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on</a:t>
            </a:r>
            <a:endParaRPr sz="1800" dirty="0">
              <a:solidFill>
                <a:srgbClr val="000000"/>
              </a:solidFill>
              <a:latin typeface="KOLMNO+TimesNewRomanPSMT" panose="02000500000000000000"/>
              <a:cs typeface="KOLMNO+TimesNewRomanPS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9875" y="388466"/>
            <a:ext cx="4490390" cy="1199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60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Title of your project</a:t>
            </a:r>
            <a:endParaRPr sz="24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  <a:p>
            <a:pPr marL="0" marR="0">
              <a:lnSpc>
                <a:spcPts val="1995"/>
              </a:lnSpc>
              <a:spcBef>
                <a:spcPts val="12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Submitted in partial fulfillment of the degree of</a:t>
            </a:r>
            <a:endParaRPr sz="1800" dirty="0">
              <a:solidFill>
                <a:srgbClr val="000000"/>
              </a:solidFill>
              <a:latin typeface="KOLMNO+TimesNewRomanPSMT" panose="02000500000000000000"/>
              <a:cs typeface="KOLMNO+TimesNewRomanPSMT" panose="02000500000000000000"/>
            </a:endParaRPr>
          </a:p>
          <a:p>
            <a:pPr marL="675005" marR="0">
              <a:lnSpc>
                <a:spcPts val="1995"/>
              </a:lnSpc>
              <a:spcBef>
                <a:spcPts val="16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Bachelor of Engineering(Sem-8)</a:t>
            </a:r>
            <a:endParaRPr sz="1800" dirty="0">
              <a:solidFill>
                <a:srgbClr val="000000"/>
              </a:solidFill>
              <a:latin typeface="KOLMNO+TimesNewRomanPSMT" panose="02000500000000000000"/>
              <a:cs typeface="KOLMNO+TimesNewRomanPSMT" panose="02000500000000000000"/>
            </a:endParaRPr>
          </a:p>
          <a:p>
            <a:pPr marL="2082800" marR="0">
              <a:lnSpc>
                <a:spcPts val="1995"/>
              </a:lnSpc>
              <a:spcBef>
                <a:spcPts val="11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in</a:t>
            </a:r>
            <a:endParaRPr sz="1800" dirty="0">
              <a:solidFill>
                <a:srgbClr val="000000"/>
              </a:solidFill>
              <a:latin typeface="KOLMNO+TimesNewRomanPSMT" panose="02000500000000000000"/>
              <a:cs typeface="KOLMNO+TimesNewRomanPSMT" panose="020005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0194" y="1571509"/>
            <a:ext cx="3569856" cy="565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INFORMATION TECHNOLOGY</a:t>
            </a:r>
            <a:endParaRPr sz="18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  <a:p>
            <a:pPr marL="1568450" marR="0">
              <a:lnSpc>
                <a:spcPts val="1995"/>
              </a:lnSpc>
              <a:spcBef>
                <a:spcPts val="16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By</a:t>
            </a:r>
            <a:endParaRPr sz="1800" dirty="0">
              <a:solidFill>
                <a:srgbClr val="000000"/>
              </a:solidFill>
              <a:latin typeface="KOLMNO+TimesNewRomanPSMT" panose="02000500000000000000"/>
              <a:cs typeface="KOLMNO+TimesNewRomanPSMT" panose="020005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2228" y="2120149"/>
            <a:ext cx="2908758" cy="8398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Name Of student1(moodle Id)</a:t>
            </a:r>
            <a:endParaRPr sz="1800" dirty="0">
              <a:solidFill>
                <a:srgbClr val="000000"/>
              </a:solidFill>
              <a:latin typeface="KOLMNO+TimesNewRomanPSMT" panose="02000500000000000000"/>
              <a:cs typeface="KOLMNO+TimesNewRomanPSMT" panose="02000500000000000000"/>
            </a:endParaRPr>
          </a:p>
          <a:p>
            <a:pPr marL="0" marR="0">
              <a:lnSpc>
                <a:spcPts val="1995"/>
              </a:lnSpc>
              <a:spcBef>
                <a:spcPts val="16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Name Of student2(moodle Id)</a:t>
            </a:r>
            <a:endParaRPr sz="1800" dirty="0">
              <a:solidFill>
                <a:srgbClr val="000000"/>
              </a:solidFill>
              <a:latin typeface="KOLMNO+TimesNewRomanPSMT" panose="02000500000000000000"/>
              <a:cs typeface="KOLMNO+TimesNewRomanPSMT" panose="02000500000000000000"/>
            </a:endParaRPr>
          </a:p>
          <a:p>
            <a:pPr marL="0" marR="0">
              <a:lnSpc>
                <a:spcPts val="1995"/>
              </a:lnSpc>
              <a:spcBef>
                <a:spcPts val="11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Name Of student3(moodle Id)</a:t>
            </a:r>
            <a:endParaRPr sz="1800" dirty="0">
              <a:solidFill>
                <a:srgbClr val="000000"/>
              </a:solidFill>
              <a:latin typeface="KOLMNO+TimesNewRomanPSMT" panose="02000500000000000000"/>
              <a:cs typeface="KOLMNO+TimesNewRomanPSMT" panose="0200050000000000000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8397" y="3217429"/>
            <a:ext cx="2236751" cy="565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Under the Guidance of</a:t>
            </a:r>
            <a:endParaRPr sz="1800" dirty="0">
              <a:solidFill>
                <a:srgbClr val="000000"/>
              </a:solidFill>
              <a:latin typeface="KOLMNO+TimesNewRomanPSMT" panose="02000500000000000000"/>
              <a:cs typeface="KOLMNO+TimesNewRomanPSMT" panose="02000500000000000000"/>
            </a:endParaRPr>
          </a:p>
          <a:p>
            <a:pPr marL="339090" marR="0">
              <a:lnSpc>
                <a:spcPts val="1995"/>
              </a:lnSpc>
              <a:spcBef>
                <a:spcPts val="16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KOLMNO+TimesNewRomanPSMT" panose="02000500000000000000"/>
                <a:cs typeface="KOLMNO+TimesNewRomanPSMT" panose="02000500000000000000"/>
              </a:rPr>
              <a:t>Name of Guide</a:t>
            </a:r>
            <a:endParaRPr sz="1800" dirty="0">
              <a:solidFill>
                <a:srgbClr val="000000"/>
              </a:solidFill>
              <a:latin typeface="KOLMNO+TimesNewRomanPSMT" panose="02000500000000000000"/>
              <a:cs typeface="KOLMNO+TimesNewRomanPSMT" panose="02000500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2639" y="2719593"/>
            <a:ext cx="2372465" cy="634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0"/>
              </a:lnSpc>
              <a:spcBef>
                <a:spcPts val="0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CRAJMG+Arial-BoldMT" panose="02000500000000000000"/>
                <a:cs typeface="CRAJMG+Arial-BoldMT" panose="02000500000000000000"/>
              </a:rPr>
              <a:t>5. Result</a:t>
            </a:r>
            <a:endParaRPr sz="4200" b="1" dirty="0">
              <a:solidFill>
                <a:srgbClr val="FFFBF0"/>
              </a:solidFill>
              <a:latin typeface="CRAJMG+Arial-BoldMT" panose="02000500000000000000"/>
              <a:cs typeface="CRAJMG+Arial-BoldMT" panose="0200050000000000000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2639" y="2079513"/>
            <a:ext cx="6542892" cy="1274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90"/>
              </a:lnSpc>
              <a:spcBef>
                <a:spcPts val="0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CRAJMG+Arial-BoldMT" panose="02000500000000000000"/>
                <a:cs typeface="CRAJMG+Arial-BoldMT" panose="02000500000000000000"/>
              </a:rPr>
              <a:t>6. Conclusion and Future</a:t>
            </a:r>
            <a:endParaRPr sz="4200" b="1" dirty="0">
              <a:solidFill>
                <a:srgbClr val="FFFBF0"/>
              </a:solidFill>
              <a:latin typeface="CRAJMG+Arial-BoldMT" panose="02000500000000000000"/>
              <a:cs typeface="CRAJMG+Arial-BoldMT" panose="02000500000000000000"/>
            </a:endParaRPr>
          </a:p>
          <a:p>
            <a:pPr marL="0" marR="0">
              <a:lnSpc>
                <a:spcPts val="4690"/>
              </a:lnSpc>
              <a:spcBef>
                <a:spcPts val="345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CRAJMG+Arial-BoldMT" panose="02000500000000000000"/>
                <a:cs typeface="CRAJMG+Arial-BoldMT" panose="02000500000000000000"/>
              </a:rPr>
              <a:t>Scope</a:t>
            </a:r>
            <a:endParaRPr sz="4200" b="1" dirty="0">
              <a:solidFill>
                <a:srgbClr val="FFFBF0"/>
              </a:solidFill>
              <a:latin typeface="CRAJMG+Arial-BoldMT" panose="02000500000000000000"/>
              <a:cs typeface="CRAJMG+Arial-BoldMT" panose="020005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96882" y="564782"/>
            <a:ext cx="1929221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References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599" y="1292380"/>
            <a:ext cx="294310" cy="93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41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36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1966"/>
            <a:ext cx="3134798" cy="463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50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Paper Publication</a:t>
            </a:r>
            <a:endParaRPr sz="300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03991" y="2723535"/>
            <a:ext cx="2744856" cy="628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50"/>
              </a:lnSpc>
              <a:spcBef>
                <a:spcPts val="0"/>
              </a:spcBef>
              <a:spcAft>
                <a:spcPts val="0"/>
              </a:spcAft>
            </a:pPr>
            <a:r>
              <a:rPr sz="4200" b="1" dirty="0">
                <a:solidFill>
                  <a:srgbClr val="FFFBF0"/>
                </a:solidFill>
                <a:latin typeface="QHJKMV+TimesNewRomanPS-BoldMT" panose="02000500000000000000"/>
                <a:cs typeface="QHJKMV+TimesNewRomanPS-BoldMT" panose="02000500000000000000"/>
              </a:rPr>
              <a:t>Thank You</a:t>
            </a:r>
            <a:endParaRPr sz="4200" b="1" dirty="0">
              <a:solidFill>
                <a:srgbClr val="FFFBF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8289" y="2752123"/>
            <a:ext cx="7819466" cy="60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430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FFFBF0"/>
                </a:solidFill>
                <a:latin typeface="QHJKMV+TimesNewRomanPS-BoldMT" panose="02000500000000000000"/>
                <a:cs typeface="QHJKMV+TimesNewRomanPS-BoldMT" panose="02000500000000000000"/>
              </a:rPr>
              <a:t>1.Project Conception and Initiation</a:t>
            </a:r>
            <a:endParaRPr sz="4000" b="1" dirty="0">
              <a:solidFill>
                <a:srgbClr val="FFFBF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213944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1.1 Abstract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599" y="1610527"/>
            <a:ext cx="294310" cy="93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41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36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2434523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1.2 Objectives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890" y="1292225"/>
            <a:ext cx="8261350" cy="349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To streamline recruitment by centralising resume screening, assessments, and interview management.</a:t>
            </a: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To enhance hiring precision with AI-driven candidate-job matching.</a:t>
            </a: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To automate assessments, interviews, and workflow management on a single platform.</a:t>
            </a: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To standardise coding evaluations using SDSL, enabling seamless problem creation and multi-language support.</a:t>
            </a: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en-GB"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To enable colleges to manage placements, track records, and analyse hiring trends efficiently</a:t>
            </a:r>
            <a:r>
              <a:rPr lang="en-IN" altLang="en-US"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.</a:t>
            </a:r>
            <a:endParaRPr lang="en-IN" altLang="en-US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2434523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1.2 Objectives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890" y="1292225"/>
            <a:ext cx="8261350" cy="349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altLang="en-GB"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To provide a seamless job application experience for students and professionals.</a:t>
            </a: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altLang="en-GB"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To ensure security, compliance, and integrity with encrypted data and fraud detection.</a:t>
            </a: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457200" marR="0" indent="-457200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US" altLang="en-GB"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To unify campus and corporate hiring, creating a scalable, data-driven recruitment ecosystem.</a:t>
            </a:r>
            <a:endParaRPr lang="en-US" altLang="en-GB"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1435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3690938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434343"/>
                </a:solidFill>
                <a:latin typeface="QHJKMV+TimesNewRomanPS-BoldMT" panose="02000500000000000000"/>
                <a:cs typeface="QHJKMV+TimesNewRomanPS-BoldMT" panose="02000500000000000000"/>
              </a:rPr>
              <a:t>1.3 Literature Review</a:t>
            </a:r>
            <a:endParaRPr sz="3000" b="1" dirty="0">
              <a:solidFill>
                <a:srgbClr val="434343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393700" y="1082040"/>
          <a:ext cx="8291830" cy="396811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30045"/>
                <a:gridCol w="1290320"/>
                <a:gridCol w="596265"/>
                <a:gridCol w="2179320"/>
                <a:gridCol w="2595880"/>
              </a:tblGrid>
              <a:tr h="30416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GB" sz="12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Title</a:t>
                      </a:r>
                      <a:endParaRPr lang="en-IN" altLang="en-GB" sz="12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GB" sz="12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Author</a:t>
                      </a:r>
                      <a:endParaRPr lang="en-IN" altLang="en-GB" sz="12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GB" sz="12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Year</a:t>
                      </a:r>
                      <a:endParaRPr lang="en-IN" altLang="en-GB" sz="12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GB" sz="12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Limitations</a:t>
                      </a:r>
                      <a:endParaRPr lang="en-IN" altLang="en-GB" sz="12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GB" sz="12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Key Findings</a:t>
                      </a:r>
                      <a:endParaRPr lang="en-IN" altLang="en-GB" sz="12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</a:tr>
              <a:tr h="452755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US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Paper [1]: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altLang="en-US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“</a:t>
                      </a: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Comprehensive AI-Driven Web-Framework for Automating Recruitment Process of IT Industry</a:t>
                      </a:r>
                      <a:r>
                        <a:rPr lang="en-IN" altLang="en-US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”</a:t>
                      </a:r>
                      <a:endParaRPr lang="en-IN" altLang="en-US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Pratik Pandit, Jateen Tirlotkar, Rohan Bait, Jai Rao, Jayshree Jha, Kiran Deshpande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2024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AI bias may impact fairness in evaluations.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Tech reliance can hinder soft skills and cultural fit assessment.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AI-driven web framework enhances IT recruitment with NLP, machine learning, and data analytics.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Features: resume screening, chatbot assessments, sentiment analysis, automated offers.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Ensures security via encryption and access controls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</a:tr>
              <a:tr h="4533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IN" altLang="en-US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Paper [2]:</a:t>
                      </a:r>
                      <a:endParaRPr lang="en-IN" altLang="en-US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IN" altLang="en-US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“DATA ANALYSIS FROM THE APPLICANT TRACKING SYSTEM”</a:t>
                      </a:r>
                      <a:endParaRPr lang="en-IN" altLang="en-US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IN" altLang="en-US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Miroslava Peicheva</a:t>
                      </a:r>
                      <a:endParaRPr lang="en-IN" altLang="en-US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IN" altLang="en-US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2023</a:t>
                      </a:r>
                      <a:endParaRPr lang="en-IN" altLang="en-US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Rigid algorithms may overlook qualified candidates.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Data-driven decisions can still introduce bias.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Candidates may need to tailor resumes to fit ATS criteria.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  <a:tc>
                  <a:txBody>
                    <a:bodyPr/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ATS enhances recruitment by reducing bias, effort, and improving efficiency.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  <a:p>
                      <a:pPr marL="228600" indent="-22860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</a:pPr>
                      <a:r>
                        <a:rPr lang="en-US" altLang="en-GB" sz="1000" spc="120">
                          <a:latin typeface="JLPAIK+ArialMT" panose="02000500000000000000" charset="0"/>
                          <a:cs typeface="JLPAIK+ArialMT" panose="02000500000000000000" charset="0"/>
                        </a:rPr>
                        <a:t>Focuses on data-driven decision-making for recruiters and applicants.</a:t>
                      </a:r>
                      <a:endParaRPr lang="en-US" altLang="en-GB" sz="1000" spc="120">
                        <a:latin typeface="JLPAIK+ArialMT" panose="02000500000000000000" charset="0"/>
                        <a:cs typeface="JLPAIK+ArialMT" panose="02000500000000000000" charset="0"/>
                      </a:endParaRPr>
                    </a:p>
                  </a:txBody>
                  <a:tcPr anchor="ctr" anchorCtr="0">
                    <a:solidFill>
                      <a:srgbClr val="FFFB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BF0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3840156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1.4 Problem Definition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599" y="1292380"/>
            <a:ext cx="294310" cy="93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41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36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759" y="564782"/>
            <a:ext cx="1674944" cy="4600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20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000000"/>
                </a:solidFill>
                <a:latin typeface="QHJKMV+TimesNewRomanPS-BoldMT" panose="02000500000000000000"/>
                <a:cs typeface="QHJKMV+TimesNewRomanPS-BoldMT" panose="02000500000000000000"/>
              </a:rPr>
              <a:t>1.5 Scope</a:t>
            </a:r>
            <a:endParaRPr sz="3000" b="1" dirty="0">
              <a:solidFill>
                <a:srgbClr val="000000"/>
              </a:solidFill>
              <a:latin typeface="QHJKMV+TimesNewRomanPS-BoldMT" panose="02000500000000000000"/>
              <a:cs typeface="QHJKMV+TimesNewRomanPS-BoldMT" panose="020005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599" y="1292380"/>
            <a:ext cx="294310" cy="93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65"/>
              </a:lnSpc>
              <a:spcBef>
                <a:spcPts val="0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41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  <a:p>
            <a:pPr marL="0" marR="0">
              <a:lnSpc>
                <a:spcPts val="2065"/>
              </a:lnSpc>
              <a:spcBef>
                <a:spcPts val="365"/>
              </a:spcBef>
              <a:spcAft>
                <a:spcPts val="0"/>
              </a:spcAft>
            </a:pPr>
            <a:r>
              <a:rPr sz="1850" dirty="0">
                <a:solidFill>
                  <a:srgbClr val="000000"/>
                </a:solidFill>
                <a:latin typeface="JLPAIK+ArialMT" panose="02000500000000000000"/>
                <a:cs typeface="JLPAIK+ArialMT" panose="02000500000000000000"/>
              </a:rPr>
              <a:t>●</a:t>
            </a:r>
            <a:endParaRPr sz="1850" dirty="0">
              <a:solidFill>
                <a:srgbClr val="000000"/>
              </a:solidFill>
              <a:latin typeface="JLPAIK+ArialMT" panose="02000500000000000000"/>
              <a:cs typeface="JLPAIK+ArialMT" panose="0200050000000000000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47*289"/>
  <p:tag name="TABLE_ENDDRAG_RECT" val="31*78*647*289"/>
  <p:tag name="TABLE_AUTOADJUST_FLAG" val="1"/>
</p:tagLst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2531</Words>
  <Application>WPS Presentation</Application>
  <PresentationFormat>On-screen Show (16:9)</PresentationFormat>
  <Paragraphs>157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SimSun</vt:lpstr>
      <vt:lpstr>Wingdings</vt:lpstr>
      <vt:lpstr>QHJKMV+TimesNewRomanPS-BoldMT</vt:lpstr>
      <vt:lpstr>KOLMNO+TimesNewRomanPSMT</vt:lpstr>
      <vt:lpstr>JLPAIK+ArialMT</vt:lpstr>
      <vt:lpstr>Calibri</vt:lpstr>
      <vt:lpstr>Microsoft YaHei</vt:lpstr>
      <vt:lpstr>Arial Unicode MS</vt:lpstr>
      <vt:lpstr>CRAJMG+Arial-BoldMT</vt:lpstr>
      <vt:lpstr>JLPAIK+ArialMT</vt:lpstr>
      <vt:lpstr>Theme Office</vt:lpstr>
      <vt:lpstr>1_Theme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WPS_1654098833</cp:lastModifiedBy>
  <cp:revision>10</cp:revision>
  <dcterms:created xsi:type="dcterms:W3CDTF">2025-02-10T16:48:20Z</dcterms:created>
  <dcterms:modified xsi:type="dcterms:W3CDTF">2025-02-10T17:19:54Z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A50E8064C8F64FA493C2A6014340ECE0_12</vt:lpwstr>
  </property>
  <property fmtid="{D5CDD505-2E9C-101B-9397-08002B2CF9AE}" pid="3" name="KSOProductBuildVer">
    <vt:lpwstr>2057-12.2.0.19821</vt:lpwstr>
  </property>
</Properties>
</file>