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78180" y="1835150"/>
            <a:ext cx="494792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000">
                <a:latin typeface="ALISEO" charset="0"/>
                <a:cs typeface="ALISEO" charset="0"/>
              </a:rPr>
              <a:t>S</a:t>
            </a:r>
            <a:r>
              <a:rPr lang="en-US" altLang="en-US" sz="6000">
                <a:latin typeface="ALISEO" charset="0"/>
                <a:cs typeface="ALISEO" charset="0"/>
              </a:rPr>
              <a:t>ocial</a:t>
            </a:r>
            <a:r>
              <a:rPr lang="en-US" sz="6000">
                <a:latin typeface="ALISEO" charset="0"/>
                <a:cs typeface="ALISEO" charset="0"/>
              </a:rPr>
              <a:t> Engineering</a:t>
            </a:r>
            <a:endParaRPr lang="en-US" sz="6000">
              <a:latin typeface="ALISEO" charset="0"/>
              <a:cs typeface="ALISEO" charset="0"/>
            </a:endParaRPr>
          </a:p>
          <a:p>
            <a:endParaRPr lang="en-US" sz="2400">
              <a:latin typeface="vtks morning rain" panose="02000000000000000000" charset="0"/>
              <a:cs typeface="vtks morning rain" panose="02000000000000000000" charset="0"/>
            </a:endParaRPr>
          </a:p>
          <a:p>
            <a:r>
              <a:rPr lang="en-US" sz="2400">
                <a:latin typeface="vtks morning rain" panose="02000000000000000000" charset="0"/>
                <a:cs typeface="vtks morning rain" panose="02000000000000000000" charset="0"/>
              </a:rPr>
              <a:t>controlling the society</a:t>
            </a:r>
            <a:endParaRPr lang="en-US" sz="2400">
              <a:latin typeface="vtks morning rain" panose="02000000000000000000" charset="0"/>
              <a:cs typeface="vtks morning rain" panose="02000000000000000000" charset="0"/>
            </a:endParaRPr>
          </a:p>
        </p:txBody>
      </p:sp>
      <p:pic>
        <p:nvPicPr>
          <p:cNvPr id="7" name="Picture 6" descr="Phishing vector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821680" y="-4445"/>
            <a:ext cx="6308090" cy="63080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" y="5792470"/>
            <a:ext cx="2599055" cy="7188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490" y="6077585"/>
            <a:ext cx="1824990" cy="311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ounded Rectangle 5"/>
          <p:cNvSpPr/>
          <p:nvPr/>
        </p:nvSpPr>
        <p:spPr>
          <a:xfrm>
            <a:off x="1564640" y="2226945"/>
            <a:ext cx="8370570" cy="185102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521970"/>
            <a:ext cx="10515600" cy="1325563"/>
          </a:xfrm>
        </p:spPr>
        <p:txBody>
          <a:bodyPr/>
          <a:p>
            <a:pPr algn="ctr"/>
            <a:r>
              <a:rPr lang="en-US" altLang="en-US" sz="6600">
                <a:latin typeface="vtks morning rain" panose="02000000000000000000" charset="0"/>
                <a:cs typeface="vtks morning rain" panose="02000000000000000000" charset="0"/>
              </a:rPr>
              <a:t>plEASE ACCESS</a:t>
            </a:r>
            <a:endParaRPr lang="en-US" altLang="en-US" sz="6600">
              <a:latin typeface="vtks morning rain" panose="02000000000000000000" charset="0"/>
              <a:cs typeface="vtks morning rain" panose="02000000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085975" y="2367915"/>
            <a:ext cx="87744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ISEO" charset="0"/>
                <a:cs typeface="ALISEO" charset="0"/>
              </a:rPr>
              <a:t>UNYKU.ID/KUY</a:t>
            </a:r>
            <a:endParaRPr lang="en-US" altLang="en-US" sz="9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ISEO" charset="0"/>
              <a:cs typeface="ALISEO" charset="0"/>
            </a:endParaRP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838200" y="44564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>
                <a:latin typeface="ALISEO" charset="0"/>
                <a:cs typeface="ALISEO" charset="0"/>
              </a:rPr>
              <a:t>for an amazing suprise !</a:t>
            </a:r>
            <a:endParaRPr lang="en-US" sz="6600">
              <a:latin typeface="ALISEO" charset="0"/>
              <a:cs typeface="ALISEO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7890"/>
            <a:ext cx="10515600" cy="3355975"/>
          </a:xfrm>
        </p:spPr>
        <p:txBody>
          <a:bodyPr/>
          <a:p>
            <a:pPr marL="0" indent="0" algn="ctr">
              <a:buNone/>
            </a:pPr>
            <a:r>
              <a:rPr lang="en-US" sz="4000">
                <a:latin typeface="Roboto" charset="0"/>
                <a:cs typeface="Roboto" charset="0"/>
              </a:rPr>
              <a:t>Social engineering, </a:t>
            </a:r>
            <a:endParaRPr lang="en-US" sz="4000">
              <a:latin typeface="Roboto" charset="0"/>
              <a:cs typeface="Roboto" charset="0"/>
            </a:endParaRPr>
          </a:p>
          <a:p>
            <a:pPr marL="0" indent="0" algn="ctr">
              <a:buNone/>
            </a:pPr>
            <a:r>
              <a:rPr lang="en-US" sz="4000">
                <a:latin typeface="Roboto" charset="0"/>
                <a:cs typeface="Roboto" charset="0"/>
              </a:rPr>
              <a:t>in the context of information security, </a:t>
            </a:r>
            <a:endParaRPr lang="en-US" sz="4000">
              <a:latin typeface="Roboto" charset="0"/>
              <a:cs typeface="Roboto" charset="0"/>
            </a:endParaRPr>
          </a:p>
          <a:p>
            <a:pPr marL="0" indent="0" algn="ctr">
              <a:buNone/>
            </a:pPr>
            <a:r>
              <a:rPr lang="en-US" sz="4000">
                <a:latin typeface="Roboto" charset="0"/>
                <a:cs typeface="Roboto" charset="0"/>
              </a:rPr>
              <a:t>is the </a:t>
            </a:r>
            <a:r>
              <a:rPr lang="en-US" sz="4000" b="1">
                <a:solidFill>
                  <a:srgbClr val="FF0000"/>
                </a:solidFill>
                <a:latin typeface="Roboto" charset="0"/>
                <a:cs typeface="Roboto" charset="0"/>
              </a:rPr>
              <a:t>psychological manipulation of people into performing actions or divulging confidential information</a:t>
            </a:r>
            <a:r>
              <a:rPr lang="en-US" altLang="en-US" sz="4000" b="1">
                <a:solidFill>
                  <a:srgbClr val="FF0000"/>
                </a:solidFill>
                <a:latin typeface="Roboto" charset="0"/>
                <a:cs typeface="Roboto" charset="0"/>
              </a:rPr>
              <a:t>.</a:t>
            </a:r>
            <a:endParaRPr lang="en-US" altLang="en-US" sz="4000" b="1">
              <a:solidFill>
                <a:srgbClr val="FF0000"/>
              </a:solidFill>
              <a:latin typeface="Roboto" charset="0"/>
              <a:cs typeface="Roboto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algn="l"/>
            <a:r>
              <a:rPr lang="en-US" altLang="en-US" b="1">
                <a:latin typeface="vtks morning rain" panose="02000000000000000000" charset="0"/>
                <a:cs typeface="vtks morning rain" panose="02000000000000000000" charset="0"/>
              </a:rPr>
              <a:t>Social </a:t>
            </a:r>
            <a:r>
              <a:rPr lang="en-US" altLang="en-US" b="1">
                <a:solidFill>
                  <a:schemeClr val="tx1"/>
                </a:solidFill>
                <a:latin typeface="vtks morning rain" panose="02000000000000000000" charset="0"/>
                <a:cs typeface="vtks morning rain" panose="02000000000000000000" charset="0"/>
              </a:rPr>
              <a:t>engineering</a:t>
            </a:r>
            <a:endParaRPr lang="en-US" altLang="en-US" b="1">
              <a:solidFill>
                <a:schemeClr val="tx1"/>
              </a:solidFill>
              <a:latin typeface="vtks morning rain" panose="02000000000000000000" charset="0"/>
              <a:cs typeface="vtks morning rain" panose="02000000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8920" y="364490"/>
            <a:ext cx="589280" cy="11823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tx1"/>
                </a:solidFill>
                <a:latin typeface="vtks morning rain" panose="02000000000000000000" charset="0"/>
                <a:cs typeface="vtks morning rain" panose="02000000000000000000" charset="0"/>
                <a:sym typeface="+mn-ea"/>
              </a:rPr>
              <a:t>Common Social engineering Attack</a:t>
            </a:r>
            <a:endParaRPr lang="en-US" altLang="en-US">
              <a:solidFill>
                <a:schemeClr val="tx1"/>
              </a:solidFill>
              <a:latin typeface="vtks morning rain" panose="02000000000000000000" charset="0"/>
              <a:cs typeface="vtks morning rain" panose="02000000000000000000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" altLang="en-US" sz="3600">
              <a:latin typeface="Roboto" charset="0"/>
              <a:cs typeface="Roboto" charset="0"/>
            </a:endParaRPr>
          </a:p>
          <a:p>
            <a:r>
              <a:rPr lang="" altLang="en-US" sz="3600">
                <a:latin typeface="Roboto" charset="0"/>
                <a:cs typeface="Roboto" charset="0"/>
              </a:rPr>
              <a:t>Baiting</a:t>
            </a:r>
            <a:endParaRPr lang="" altLang="en-US" sz="3600">
              <a:latin typeface="Roboto" charset="0"/>
              <a:cs typeface="Roboto" charset="0"/>
            </a:endParaRPr>
          </a:p>
          <a:p>
            <a:r>
              <a:rPr lang="" altLang="en-US" sz="3600">
                <a:latin typeface="Roboto" charset="0"/>
                <a:cs typeface="Roboto" charset="0"/>
              </a:rPr>
              <a:t>Scareware</a:t>
            </a:r>
            <a:endParaRPr lang="" altLang="en-US" sz="3600">
              <a:latin typeface="Roboto" charset="0"/>
              <a:cs typeface="Roboto" charset="0"/>
            </a:endParaRPr>
          </a:p>
          <a:p>
            <a:r>
              <a:rPr lang="" altLang="en-US" sz="3600">
                <a:latin typeface="Roboto" charset="0"/>
                <a:cs typeface="Roboto" charset="0"/>
              </a:rPr>
              <a:t>Pretexting</a:t>
            </a:r>
            <a:endParaRPr lang="" altLang="en-US" sz="3600">
              <a:latin typeface="Roboto" charset="0"/>
              <a:cs typeface="Roboto" charset="0"/>
            </a:endParaRPr>
          </a:p>
          <a:p>
            <a:r>
              <a:rPr lang="" altLang="en-US" sz="3600">
                <a:latin typeface="Roboto" charset="0"/>
                <a:cs typeface="Roboto" charset="0"/>
              </a:rPr>
              <a:t>Phishing</a:t>
            </a:r>
            <a:endParaRPr lang="" altLang="en-US" sz="3600">
              <a:latin typeface="Roboto" charset="0"/>
              <a:cs typeface="Robot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8920" y="364490"/>
            <a:ext cx="589280" cy="11823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vtks morning rain" panose="02000000000000000000" charset="0"/>
                <a:cs typeface="vtks morning rain" panose="02000000000000000000" charset="0"/>
                <a:sym typeface="+mn-ea"/>
              </a:rPr>
              <a:t>Social engineering </a:t>
            </a:r>
            <a:r>
              <a:rPr lang="" altLang="en-US">
                <a:latin typeface="vtks morning rain" panose="02000000000000000000" charset="0"/>
                <a:cs typeface="vtks morning rain" panose="02000000000000000000" charset="0"/>
                <a:sym typeface="+mn-ea"/>
              </a:rPr>
              <a:t>Tools</a:t>
            </a:r>
            <a:endParaRPr lang="" altLang="en-US">
              <a:latin typeface="vtks morning rain" panose="02000000000000000000" charset="0"/>
              <a:cs typeface="vtks morning rain" panose="02000000000000000000" charset="0"/>
              <a:sym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8920" y="364490"/>
            <a:ext cx="589280" cy="11823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9255" y="2479040"/>
            <a:ext cx="1563370" cy="1899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610" y="1831975"/>
            <a:ext cx="2546985" cy="25469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75" y="1983105"/>
            <a:ext cx="1420495" cy="195072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486400" y="4378960"/>
            <a:ext cx="1950085" cy="1950085"/>
            <a:chOff x="12284" y="3965"/>
            <a:chExt cx="1966" cy="1966"/>
          </a:xfrm>
        </p:grpSpPr>
        <p:sp>
          <p:nvSpPr>
            <p:cNvPr id="9" name="Rectangle 8"/>
            <p:cNvSpPr/>
            <p:nvPr/>
          </p:nvSpPr>
          <p:spPr>
            <a:xfrm>
              <a:off x="12475" y="4203"/>
              <a:ext cx="1584" cy="149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84" y="3965"/>
              <a:ext cx="1966" cy="1966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9305" y="4049395"/>
            <a:ext cx="2327275" cy="23272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5890" y="4615180"/>
            <a:ext cx="1599565" cy="15995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39140" y="2028825"/>
            <a:ext cx="689737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charset="0"/>
                <a:cs typeface="Roboto" charset="0"/>
              </a:rPr>
              <a:t>LETS DO THIS !</a:t>
            </a:r>
            <a:endParaRPr lang="" altLang="en-US" sz="8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charset="0"/>
              <a:cs typeface="Roboto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2922270"/>
            <a:ext cx="10515600" cy="1325563"/>
          </a:xfrm>
        </p:spPr>
        <p:txBody>
          <a:bodyPr>
            <a:normAutofit fontScale="90000"/>
          </a:bodyPr>
          <a:p>
            <a:r>
              <a:rPr lang="" altLang="en-US"/>
              <a:t>Password PPT : </a:t>
            </a:r>
            <a:r>
              <a:rPr lang="" altLang="en-US" b="1"/>
              <a:t>kuylah</a:t>
            </a:r>
            <a:br>
              <a:rPr lang="" altLang="en-US" b="1"/>
            </a:br>
            <a:endParaRPr lang="" alt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WPS Presentation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5" baseType="lpstr">
      <vt:lpstr>Arial</vt:lpstr>
      <vt:lpstr>SimSun</vt:lpstr>
      <vt:lpstr>Wingdings</vt:lpstr>
      <vt:lpstr>Times New Roman</vt:lpstr>
      <vt:lpstr>ALISEO</vt:lpstr>
      <vt:lpstr>vtks morning rain</vt:lpstr>
      <vt:lpstr>BarD</vt:lpstr>
      <vt:lpstr>微软雅黑</vt:lpstr>
      <vt:lpstr>Noto Sans CJK SC</vt:lpstr>
      <vt:lpstr>Arial Unicode MS</vt:lpstr>
      <vt:lpstr>Calibri Light</vt:lpstr>
      <vt:lpstr>DejaVu Sans</vt:lpstr>
      <vt:lpstr>Calibri</vt:lpstr>
      <vt:lpstr>Bitstream Charter</vt:lpstr>
      <vt:lpstr>Arista Pro Trial</vt:lpstr>
      <vt:lpstr>Roboto</vt:lpstr>
      <vt:lpstr>Noto Sans CJK JP</vt:lpstr>
      <vt:lpstr>Office Theme</vt:lpstr>
      <vt:lpstr>PowerPoint 演示文稿</vt:lpstr>
      <vt:lpstr>plEASE ACCESS</vt:lpstr>
      <vt:lpstr>Social engineering</vt:lpstr>
      <vt:lpstr>Common Social engineering Attack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handgroove</dc:creator>
  <cp:lastModifiedBy>handgroove</cp:lastModifiedBy>
  <cp:revision>12</cp:revision>
  <dcterms:created xsi:type="dcterms:W3CDTF">2019-10-13T06:57:47Z</dcterms:created>
  <dcterms:modified xsi:type="dcterms:W3CDTF">2019-10-13T06:57:47Z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