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79" r:id="rId5"/>
    <p:sldId id="260" r:id="rId6"/>
    <p:sldId id="259" r:id="rId7"/>
    <p:sldId id="261" r:id="rId8"/>
    <p:sldId id="262" r:id="rId9"/>
    <p:sldId id="267" r:id="rId10"/>
    <p:sldId id="268" r:id="rId11"/>
    <p:sldId id="270" r:id="rId12"/>
    <p:sldId id="271" r:id="rId13"/>
    <p:sldId id="272" r:id="rId14"/>
    <p:sldId id="263" r:id="rId15"/>
    <p:sldId id="273" r:id="rId16"/>
    <p:sldId id="264" r:id="rId17"/>
    <p:sldId id="274" r:id="rId18"/>
    <p:sldId id="275" r:id="rId19"/>
    <p:sldId id="276" r:id="rId20"/>
    <p:sldId id="277" r:id="rId21"/>
    <p:sldId id="27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smtClean="0"/>
            <a:t>Data Understanding</a:t>
          </a:r>
          <a:endParaRPr lang="en-US" dirty="0"/>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smtClean="0"/>
            <a:t>Understanding different columns and its data types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smtClean="0"/>
            <a:t>Checking for percentage of null values present in each column and validating their statistical measures</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smtClean="0"/>
            <a:t>Data Cleaning</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smtClean="0"/>
            <a:t>Removing rows with null values less than 10% in a column</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smtClean="0"/>
            <a:t>Filling of missing rows using mode of the column value according to the scenario</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smtClean="0"/>
            <a:t>Data Preprocessing</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smtClean="0"/>
            <a:t>Checking for skewness if any. </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smtClean="0"/>
            <a:t>Handling outliers by visually understanding the column through box plot</a:t>
          </a:r>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t>
        <a:bodyPr/>
        <a:lstStyle/>
        <a:p>
          <a:endParaRPr lang="en-US"/>
        </a:p>
      </dgm:t>
    </dgm:pt>
    <dgm:pt modelId="{0F0AC827-ACAE-4C23-875D-A4B53006A73F}" type="pres">
      <dgm:prSet presAssocID="{B5387FF0-0982-441E-9F8E-19335142671C}"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3EC7D028-ECEA-492B-A6F1-68E9B57B69C6}" type="pres">
      <dgm:prSet presAssocID="{DA33CDF4-5B94-4B92-9E0A-4DFD4CBFAF2D}" presName="childTextArrow" presStyleLbl="fgAccFollowNode1" presStyleIdx="5" presStyleCnt="6">
        <dgm:presLayoutVars>
          <dgm:bulletEnabled val="1"/>
        </dgm:presLayoutVars>
      </dgm:prSet>
      <dgm:spPr/>
      <dgm:t>
        <a:bodyPr/>
        <a:lstStyle/>
        <a:p>
          <a:endParaRPr lang="en-US"/>
        </a:p>
      </dgm:t>
    </dgm:pt>
  </dgm:ptLst>
  <dgm:cxnLst>
    <dgm:cxn modelId="{F9232B4D-645E-4C93-A5D6-A89B30504327}" srcId="{DB6AA457-F75F-415D-BDD5-92045774FE4B}" destId="{99C943DF-AAA4-4E2C-A283-FA2BF761F447}" srcOrd="0" destOrd="0" parTransId="{20F107AF-35DA-4D25-AB35-B8AD821D3FE7}" sibTransId="{4802CB64-7B32-458C-A9FF-C35C0A51E69A}"/>
    <dgm:cxn modelId="{EF7A2011-FCAC-41A8-A305-634BF780B59D}" srcId="{DB6AA457-F75F-415D-BDD5-92045774FE4B}" destId="{3FE03ED9-3066-4E28-8291-0B1764DC85D6}" srcOrd="1" destOrd="0" parTransId="{70F79093-990B-4C69-A0BC-6E28D692D24F}" sibTransId="{2D17DCF5-1F10-4F99-AFA5-9D17F12D0A73}"/>
    <dgm:cxn modelId="{9653D664-EC18-40D7-9F5E-3B27A70DCA4D}" srcId="{CD5204CD-6958-4A55-82AA-4AD73B3B6A19}" destId="{C712D637-7FF1-401C-9304-F85D1B95B226}" srcOrd="0" destOrd="0" parTransId="{05E1DD5C-7FEF-48F0-9651-C74D082ACBA9}" sibTransId="{F14B97BF-E90F-4D5A-A42B-6364BCB81249}"/>
    <dgm:cxn modelId="{6E6CA696-8B54-476F-8D51-CE9ECC050E3A}" type="presOf" srcId="{DA33CDF4-5B94-4B92-9E0A-4DFD4CBFAF2D}" destId="{3EC7D028-ECEA-492B-A6F1-68E9B57B69C6}"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316510D-13B4-4805-A422-3ADE472E3CED}" type="presOf" srcId="{17ACD041-408C-4E7D-B463-7267D32756A1}" destId="{C4F2ADBF-C592-483D-A6FF-5DB9D2A90309}"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0ED8DE1E-44AE-4D6E-B272-36A837D116F5}" type="presOf" srcId="{DB6AA457-F75F-415D-BDD5-92045774FE4B}" destId="{80AD606B-F25E-46DF-B405-18F7D2EAE74A}"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AE3D8D7-871D-4B8C-B4F6-79D747E55EE8}" type="presOf" srcId="{3FE03ED9-3066-4E28-8291-0B1764DC85D6}" destId="{A6EE397C-6C28-4128-BFFE-CFF44F70153F}"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8F9C94B8-2722-4DFB-8419-922357272B6B}" type="presOf" srcId="{CD5204CD-6958-4A55-82AA-4AD73B3B6A19}" destId="{31D3AE5D-DA06-4E2D-9D68-F5531DFE7C2B}"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7F70C7BE-72E8-441E-B7CF-522ADEA91ECB}" srcId="{C3DC95A2-4D92-42C5-966E-8600E4BA31BD}" destId="{B5387FF0-0982-441E-9F8E-19335142671C}" srcOrd="1" destOrd="0" parTransId="{FE9534D2-E5E4-4494-A37E-5724362DB3AC}" sibTransId="{0DB486FB-DB2E-4894-89D1-AA4679580390}"/>
    <dgm:cxn modelId="{475DCDBB-49D7-4466-968D-3F0CC3924852}" type="presOf" srcId="{99C943DF-AAA4-4E2C-A283-FA2BF761F447}" destId="{A8E0F749-66B2-490B-99E9-CC106B163B16}" srcOrd="0" destOrd="0" presId="urn:microsoft.com/office/officeart/2005/8/layout/process4"/>
    <dgm:cxn modelId="{2F493247-DD71-42E2-BA13-315F9C6D9D25}" type="presOf" srcId="{C712D637-7FF1-401C-9304-F85D1B95B226}" destId="{A48265CE-F3A3-46DB-9DD2-97590B4DBB84}" srcOrd="1"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E8574-0AEB-4BF3-ADED-E08EE1BF4B8C}" type="doc">
      <dgm:prSet loTypeId="urn:microsoft.com/office/officeart/2005/8/layout/process1" loCatId="process" qsTypeId="urn:microsoft.com/office/officeart/2005/8/quickstyle/simple1" qsCatId="simple" csTypeId="urn:microsoft.com/office/officeart/2005/8/colors/accent1_2" csCatId="accent1" phldr="1"/>
      <dgm:spPr/>
    </dgm:pt>
    <dgm:pt modelId="{F449A661-4EF0-4F26-8D71-F61C0B1A8D4C}">
      <dgm:prSet phldrT="[Text]"/>
      <dgm:spPr/>
      <dgm:t>
        <a:bodyPr/>
        <a:lstStyle/>
        <a:p>
          <a:r>
            <a:rPr lang="en-US" dirty="0" smtClean="0"/>
            <a:t>Generation of SQL queries using LLM</a:t>
          </a:r>
          <a:endParaRPr lang="en-US" dirty="0"/>
        </a:p>
      </dgm:t>
    </dgm:pt>
    <dgm:pt modelId="{2CD2FD1F-A1AB-4243-A4F5-11E7A3625CFE}" type="parTrans" cxnId="{8E8B0BEA-410E-415C-AE6B-B8EABF0A2DC7}">
      <dgm:prSet/>
      <dgm:spPr/>
      <dgm:t>
        <a:bodyPr/>
        <a:lstStyle/>
        <a:p>
          <a:endParaRPr lang="en-US"/>
        </a:p>
      </dgm:t>
    </dgm:pt>
    <dgm:pt modelId="{BA68171A-84A2-4020-813C-86BAC62369DF}" type="sibTrans" cxnId="{8E8B0BEA-410E-415C-AE6B-B8EABF0A2DC7}">
      <dgm:prSet/>
      <dgm:spPr/>
      <dgm:t>
        <a:bodyPr/>
        <a:lstStyle/>
        <a:p>
          <a:endParaRPr lang="en-US"/>
        </a:p>
      </dgm:t>
    </dgm:pt>
    <dgm:pt modelId="{69BFA776-26BF-4764-992E-00A29F43288E}">
      <dgm:prSet phldrT="[Text]"/>
      <dgm:spPr/>
      <dgm:t>
        <a:bodyPr/>
        <a:lstStyle/>
        <a:p>
          <a:r>
            <a:rPr lang="en-US" dirty="0" smtClean="0"/>
            <a:t>Retrieving subset from the csv that satisfies the query condition</a:t>
          </a:r>
          <a:endParaRPr lang="en-US" dirty="0"/>
        </a:p>
      </dgm:t>
    </dgm:pt>
    <dgm:pt modelId="{C29FB6C5-B37D-4AA8-AA45-46BB63E458F4}" type="parTrans" cxnId="{8892AADB-BC8C-4162-86F6-F4B99DEC1248}">
      <dgm:prSet/>
      <dgm:spPr/>
      <dgm:t>
        <a:bodyPr/>
        <a:lstStyle/>
        <a:p>
          <a:endParaRPr lang="en-US"/>
        </a:p>
      </dgm:t>
    </dgm:pt>
    <dgm:pt modelId="{04BA874B-F9BD-4E13-8441-A70968383D02}" type="sibTrans" cxnId="{8892AADB-BC8C-4162-86F6-F4B99DEC1248}">
      <dgm:prSet/>
      <dgm:spPr/>
      <dgm:t>
        <a:bodyPr/>
        <a:lstStyle/>
        <a:p>
          <a:endParaRPr lang="en-US"/>
        </a:p>
      </dgm:t>
    </dgm:pt>
    <dgm:pt modelId="{DEC917B3-2C05-461E-B93E-7FBE334B9FD7}">
      <dgm:prSet phldrT="[Text]"/>
      <dgm:spPr/>
      <dgm:t>
        <a:bodyPr/>
        <a:lstStyle/>
        <a:p>
          <a:r>
            <a:rPr lang="en-US" dirty="0" smtClean="0"/>
            <a:t>Giving SQL query , subset and the user input to generate content</a:t>
          </a:r>
          <a:endParaRPr lang="en-US" dirty="0"/>
        </a:p>
      </dgm:t>
    </dgm:pt>
    <dgm:pt modelId="{5D89CF81-E165-44CD-9313-D152B5C4131E}" type="parTrans" cxnId="{67C1DD1C-688C-47D4-9EA7-CFE64B0B686A}">
      <dgm:prSet/>
      <dgm:spPr/>
      <dgm:t>
        <a:bodyPr/>
        <a:lstStyle/>
        <a:p>
          <a:endParaRPr lang="en-US"/>
        </a:p>
      </dgm:t>
    </dgm:pt>
    <dgm:pt modelId="{7EFBB1FC-6ADB-46B2-96A4-4EFAABE91CE9}" type="sibTrans" cxnId="{67C1DD1C-688C-47D4-9EA7-CFE64B0B686A}">
      <dgm:prSet/>
      <dgm:spPr/>
      <dgm:t>
        <a:bodyPr/>
        <a:lstStyle/>
        <a:p>
          <a:endParaRPr lang="en-US"/>
        </a:p>
      </dgm:t>
    </dgm:pt>
    <dgm:pt modelId="{8D1881D9-5A06-4A3A-B2B0-940FF73D24EB}" type="pres">
      <dgm:prSet presAssocID="{259E8574-0AEB-4BF3-ADED-E08EE1BF4B8C}" presName="Name0" presStyleCnt="0">
        <dgm:presLayoutVars>
          <dgm:dir/>
          <dgm:resizeHandles val="exact"/>
        </dgm:presLayoutVars>
      </dgm:prSet>
      <dgm:spPr/>
    </dgm:pt>
    <dgm:pt modelId="{C3A59F36-DAA2-4727-873C-9F7278345B8E}" type="pres">
      <dgm:prSet presAssocID="{F449A661-4EF0-4F26-8D71-F61C0B1A8D4C}" presName="node" presStyleLbl="node1" presStyleIdx="0" presStyleCnt="3">
        <dgm:presLayoutVars>
          <dgm:bulletEnabled val="1"/>
        </dgm:presLayoutVars>
      </dgm:prSet>
      <dgm:spPr/>
      <dgm:t>
        <a:bodyPr/>
        <a:lstStyle/>
        <a:p>
          <a:endParaRPr lang="en-US"/>
        </a:p>
      </dgm:t>
    </dgm:pt>
    <dgm:pt modelId="{938BFE57-04A9-4127-8E83-51E879730170}" type="pres">
      <dgm:prSet presAssocID="{BA68171A-84A2-4020-813C-86BAC62369DF}" presName="sibTrans" presStyleLbl="sibTrans2D1" presStyleIdx="0" presStyleCnt="2"/>
      <dgm:spPr/>
      <dgm:t>
        <a:bodyPr/>
        <a:lstStyle/>
        <a:p>
          <a:endParaRPr lang="en-US"/>
        </a:p>
      </dgm:t>
    </dgm:pt>
    <dgm:pt modelId="{07C1710B-1DED-40E3-A111-E82A05E16226}" type="pres">
      <dgm:prSet presAssocID="{BA68171A-84A2-4020-813C-86BAC62369DF}" presName="connectorText" presStyleLbl="sibTrans2D1" presStyleIdx="0" presStyleCnt="2"/>
      <dgm:spPr/>
      <dgm:t>
        <a:bodyPr/>
        <a:lstStyle/>
        <a:p>
          <a:endParaRPr lang="en-US"/>
        </a:p>
      </dgm:t>
    </dgm:pt>
    <dgm:pt modelId="{7EAD58DF-63DD-47C9-AC19-C1BE644C0CE5}" type="pres">
      <dgm:prSet presAssocID="{69BFA776-26BF-4764-992E-00A29F43288E}" presName="node" presStyleLbl="node1" presStyleIdx="1" presStyleCnt="3">
        <dgm:presLayoutVars>
          <dgm:bulletEnabled val="1"/>
        </dgm:presLayoutVars>
      </dgm:prSet>
      <dgm:spPr/>
      <dgm:t>
        <a:bodyPr/>
        <a:lstStyle/>
        <a:p>
          <a:endParaRPr lang="en-US"/>
        </a:p>
      </dgm:t>
    </dgm:pt>
    <dgm:pt modelId="{2B191EB4-C4EB-4A42-A730-04E9488F74B1}" type="pres">
      <dgm:prSet presAssocID="{04BA874B-F9BD-4E13-8441-A70968383D02}" presName="sibTrans" presStyleLbl="sibTrans2D1" presStyleIdx="1" presStyleCnt="2"/>
      <dgm:spPr/>
      <dgm:t>
        <a:bodyPr/>
        <a:lstStyle/>
        <a:p>
          <a:endParaRPr lang="en-US"/>
        </a:p>
      </dgm:t>
    </dgm:pt>
    <dgm:pt modelId="{97E092BB-AC9D-47D5-87A5-6D956CC96AEE}" type="pres">
      <dgm:prSet presAssocID="{04BA874B-F9BD-4E13-8441-A70968383D02}" presName="connectorText" presStyleLbl="sibTrans2D1" presStyleIdx="1" presStyleCnt="2"/>
      <dgm:spPr/>
      <dgm:t>
        <a:bodyPr/>
        <a:lstStyle/>
        <a:p>
          <a:endParaRPr lang="en-US"/>
        </a:p>
      </dgm:t>
    </dgm:pt>
    <dgm:pt modelId="{51581BFB-DFB9-4AE1-A248-09A169267184}" type="pres">
      <dgm:prSet presAssocID="{DEC917B3-2C05-461E-B93E-7FBE334B9FD7}" presName="node" presStyleLbl="node1" presStyleIdx="2" presStyleCnt="3">
        <dgm:presLayoutVars>
          <dgm:bulletEnabled val="1"/>
        </dgm:presLayoutVars>
      </dgm:prSet>
      <dgm:spPr/>
      <dgm:t>
        <a:bodyPr/>
        <a:lstStyle/>
        <a:p>
          <a:endParaRPr lang="en-US"/>
        </a:p>
      </dgm:t>
    </dgm:pt>
  </dgm:ptLst>
  <dgm:cxnLst>
    <dgm:cxn modelId="{0B67EC98-F470-4326-A029-246996DB6A52}" type="presOf" srcId="{04BA874B-F9BD-4E13-8441-A70968383D02}" destId="{97E092BB-AC9D-47D5-87A5-6D956CC96AEE}" srcOrd="1" destOrd="0" presId="urn:microsoft.com/office/officeart/2005/8/layout/process1"/>
    <dgm:cxn modelId="{717477A7-AA73-402F-ABD3-12CDC5B3C57C}" type="presOf" srcId="{259E8574-0AEB-4BF3-ADED-E08EE1BF4B8C}" destId="{8D1881D9-5A06-4A3A-B2B0-940FF73D24EB}" srcOrd="0" destOrd="0" presId="urn:microsoft.com/office/officeart/2005/8/layout/process1"/>
    <dgm:cxn modelId="{67C1DD1C-688C-47D4-9EA7-CFE64B0B686A}" srcId="{259E8574-0AEB-4BF3-ADED-E08EE1BF4B8C}" destId="{DEC917B3-2C05-461E-B93E-7FBE334B9FD7}" srcOrd="2" destOrd="0" parTransId="{5D89CF81-E165-44CD-9313-D152B5C4131E}" sibTransId="{7EFBB1FC-6ADB-46B2-96A4-4EFAABE91CE9}"/>
    <dgm:cxn modelId="{781D69A5-565D-4E99-A3F8-EA6E660E3314}" type="presOf" srcId="{BA68171A-84A2-4020-813C-86BAC62369DF}" destId="{07C1710B-1DED-40E3-A111-E82A05E16226}" srcOrd="1" destOrd="0" presId="urn:microsoft.com/office/officeart/2005/8/layout/process1"/>
    <dgm:cxn modelId="{30AB0343-3F25-48FD-9FDC-76207C7B5E78}" type="presOf" srcId="{F449A661-4EF0-4F26-8D71-F61C0B1A8D4C}" destId="{C3A59F36-DAA2-4727-873C-9F7278345B8E}" srcOrd="0" destOrd="0" presId="urn:microsoft.com/office/officeart/2005/8/layout/process1"/>
    <dgm:cxn modelId="{8E8B0BEA-410E-415C-AE6B-B8EABF0A2DC7}" srcId="{259E8574-0AEB-4BF3-ADED-E08EE1BF4B8C}" destId="{F449A661-4EF0-4F26-8D71-F61C0B1A8D4C}" srcOrd="0" destOrd="0" parTransId="{2CD2FD1F-A1AB-4243-A4F5-11E7A3625CFE}" sibTransId="{BA68171A-84A2-4020-813C-86BAC62369DF}"/>
    <dgm:cxn modelId="{8892AADB-BC8C-4162-86F6-F4B99DEC1248}" srcId="{259E8574-0AEB-4BF3-ADED-E08EE1BF4B8C}" destId="{69BFA776-26BF-4764-992E-00A29F43288E}" srcOrd="1" destOrd="0" parTransId="{C29FB6C5-B37D-4AA8-AA45-46BB63E458F4}" sibTransId="{04BA874B-F9BD-4E13-8441-A70968383D02}"/>
    <dgm:cxn modelId="{1DB569FF-7272-4BD8-904C-FD4BA5EF4E9D}" type="presOf" srcId="{BA68171A-84A2-4020-813C-86BAC62369DF}" destId="{938BFE57-04A9-4127-8E83-51E879730170}" srcOrd="0" destOrd="0" presId="urn:microsoft.com/office/officeart/2005/8/layout/process1"/>
    <dgm:cxn modelId="{57657A83-70DF-471D-A56D-E3D4DEC5D3E7}" type="presOf" srcId="{69BFA776-26BF-4764-992E-00A29F43288E}" destId="{7EAD58DF-63DD-47C9-AC19-C1BE644C0CE5}" srcOrd="0" destOrd="0" presId="urn:microsoft.com/office/officeart/2005/8/layout/process1"/>
    <dgm:cxn modelId="{8EB72D63-BA84-454E-A90E-4620DAE08CF5}" type="presOf" srcId="{04BA874B-F9BD-4E13-8441-A70968383D02}" destId="{2B191EB4-C4EB-4A42-A730-04E9488F74B1}" srcOrd="0" destOrd="0" presId="urn:microsoft.com/office/officeart/2005/8/layout/process1"/>
    <dgm:cxn modelId="{89239E6C-2FB0-4C1E-BBB8-25AC23B4B063}" type="presOf" srcId="{DEC917B3-2C05-461E-B93E-7FBE334B9FD7}" destId="{51581BFB-DFB9-4AE1-A248-09A169267184}" srcOrd="0" destOrd="0" presId="urn:microsoft.com/office/officeart/2005/8/layout/process1"/>
    <dgm:cxn modelId="{3321D5A5-8227-48F7-8847-167426338646}" type="presParOf" srcId="{8D1881D9-5A06-4A3A-B2B0-940FF73D24EB}" destId="{C3A59F36-DAA2-4727-873C-9F7278345B8E}" srcOrd="0" destOrd="0" presId="urn:microsoft.com/office/officeart/2005/8/layout/process1"/>
    <dgm:cxn modelId="{63BF5DD3-C260-4F96-BDF8-E606746BDB7E}" type="presParOf" srcId="{8D1881D9-5A06-4A3A-B2B0-940FF73D24EB}" destId="{938BFE57-04A9-4127-8E83-51E879730170}" srcOrd="1" destOrd="0" presId="urn:microsoft.com/office/officeart/2005/8/layout/process1"/>
    <dgm:cxn modelId="{D55BD6BC-A5DD-4878-A838-4A033EA3DE46}" type="presParOf" srcId="{938BFE57-04A9-4127-8E83-51E879730170}" destId="{07C1710B-1DED-40E3-A111-E82A05E16226}" srcOrd="0" destOrd="0" presId="urn:microsoft.com/office/officeart/2005/8/layout/process1"/>
    <dgm:cxn modelId="{40355586-DA44-447A-AF62-F2408B50B81C}" type="presParOf" srcId="{8D1881D9-5A06-4A3A-B2B0-940FF73D24EB}" destId="{7EAD58DF-63DD-47C9-AC19-C1BE644C0CE5}" srcOrd="2" destOrd="0" presId="urn:microsoft.com/office/officeart/2005/8/layout/process1"/>
    <dgm:cxn modelId="{D57EF467-714F-4095-832F-45221FE8BE76}" type="presParOf" srcId="{8D1881D9-5A06-4A3A-B2B0-940FF73D24EB}" destId="{2B191EB4-C4EB-4A42-A730-04E9488F74B1}" srcOrd="3" destOrd="0" presId="urn:microsoft.com/office/officeart/2005/8/layout/process1"/>
    <dgm:cxn modelId="{816D7A89-7FC3-4CB5-9035-F431554AFDC6}" type="presParOf" srcId="{2B191EB4-C4EB-4A42-A730-04E9488F74B1}" destId="{97E092BB-AC9D-47D5-87A5-6D956CC96AEE}" srcOrd="0" destOrd="0" presId="urn:microsoft.com/office/officeart/2005/8/layout/process1"/>
    <dgm:cxn modelId="{A42B602F-D25B-488C-B40C-E5836750D659}" type="presParOf" srcId="{8D1881D9-5A06-4A3A-B2B0-940FF73D24EB}" destId="{51581BFB-DFB9-4AE1-A248-09A16926718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Data Preprocessing</a:t>
          </a:r>
          <a:endParaRPr lang="en-US" sz="2200" kern="1200" dirty="0"/>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Checking for skewness if any. </a:t>
          </a:r>
          <a:endParaRPr lang="en-US" sz="1100" kern="1200" dirty="0"/>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Handling outliers by visually understanding the column through box plot</a:t>
          </a:r>
          <a:endParaRPr lang="en-US" sz="1100" kern="1200" dirty="0"/>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Data Cleaning</a:t>
          </a:r>
          <a:endParaRPr lang="en-US" sz="2200" kern="1200" dirty="0"/>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Removing rows with null values less than 10% in a column</a:t>
          </a:r>
          <a:endParaRPr lang="en-US" sz="1100" kern="1200" dirty="0"/>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Filling of missing rows using mode of the column value according to the scenario</a:t>
          </a:r>
          <a:endParaRPr lang="en-US" sz="11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Data Understanding</a:t>
          </a:r>
          <a:endParaRPr lang="en-US" sz="2200" kern="1200" dirty="0"/>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Understanding different columns and its data types</a:t>
          </a:r>
          <a:endParaRPr lang="en-US" sz="1100" kern="1200" dirty="0"/>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Checking for percentage of null values present in each column and validating their statistical measures</a:t>
          </a:r>
          <a:endParaRPr lang="en-US" sz="1100" kern="1200" dirty="0"/>
        </a:p>
      </dsp:txBody>
      <dsp:txXfrm>
        <a:off x="2400300" y="611036"/>
        <a:ext cx="2400300" cy="519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59F36-DAA2-4727-873C-9F7278345B8E}">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Generation of SQL queries using LLM</a:t>
          </a:r>
          <a:endParaRPr lang="en-US" sz="2000" kern="1200" dirty="0"/>
        </a:p>
      </dsp:txBody>
      <dsp:txXfrm>
        <a:off x="44665" y="2106299"/>
        <a:ext cx="2060143" cy="1206068"/>
      </dsp:txXfrm>
    </dsp:sp>
    <dsp:sp modelId="{938BFE57-04A9-4127-8E83-51E879730170}">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355850" y="2550475"/>
        <a:ext cx="316861" cy="317716"/>
      </dsp:txXfrm>
    </dsp:sp>
    <dsp:sp modelId="{7EAD58DF-63DD-47C9-AC19-C1BE644C0CE5}">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Retrieving subset from the csv that satisfies the query condition</a:t>
          </a:r>
          <a:endParaRPr lang="en-US" sz="2000" kern="1200" dirty="0"/>
        </a:p>
      </dsp:txBody>
      <dsp:txXfrm>
        <a:off x="3033928" y="2106299"/>
        <a:ext cx="2060143" cy="1206068"/>
      </dsp:txXfrm>
    </dsp:sp>
    <dsp:sp modelId="{2B191EB4-C4EB-4A42-A730-04E9488F74B1}">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345112" y="2550475"/>
        <a:ext cx="316861" cy="317716"/>
      </dsp:txXfrm>
    </dsp:sp>
    <dsp:sp modelId="{51581BFB-DFB9-4AE1-A248-09A169267184}">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Giving SQL query , subset and the user input to generate content</a:t>
          </a:r>
          <a:endParaRPr lang="en-US" sz="20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10/20/2024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10/20/2024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10/20/2024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10/20/2024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10/20/2024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nvettoor/GenAIHealth-Data-Analysis" TargetMode="Externa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900" b="1" dirty="0"/>
              <a:t>Development of a Custom GenAI Solution for Conducting Health Data Analysis</a:t>
            </a:r>
            <a:endParaRPr lang="en-IN" sz="3900"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Dynamics </a:t>
            </a:r>
            <a:r>
              <a:rPr lang="en-US" dirty="0">
                <a:latin typeface="Times New Roman" panose="02020603050405020304" pitchFamily="18" charset="0"/>
                <a:cs typeface="Times New Roman" panose="02020603050405020304" pitchFamily="18" charset="0"/>
              </a:rPr>
              <a:t>– Alcohol consumption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Adrenal and thyroid disorders </a:t>
            </a:r>
          </a:p>
        </p:txBody>
      </p:sp>
      <p:sp>
        <p:nvSpPr>
          <p:cNvPr id="5" name="Text Placeholder 4"/>
          <p:cNvSpPr>
            <a:spLocks noGrp="1"/>
          </p:cNvSpPr>
          <p:nvPr>
            <p:ph type="body" sz="quarter" idx="3"/>
          </p:nvPr>
        </p:nvSpPr>
        <p:spPr>
          <a:xfrm>
            <a:off x="6324600" y="2656483"/>
            <a:ext cx="5460032" cy="2716698"/>
          </a:xfrm>
        </p:spPr>
        <p:txBody>
          <a:bodyPr/>
          <a:lstStyle/>
          <a:p>
            <a:r>
              <a:rPr lang="en-US" dirty="0" smtClean="0">
                <a:latin typeface="Times New Roman" panose="02020603050405020304" pitchFamily="18" charset="0"/>
                <a:cs typeface="Times New Roman" panose="02020603050405020304" pitchFamily="18" charset="0"/>
              </a:rPr>
              <a:t>Alcohol consumption per day and Adrenal and thyroid disorders status shows almost similar natured boxes. No outliers and major differences in the whiskers are observed. Hence no dependence on these 2 features</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7653" y="1628800"/>
            <a:ext cx="5708307" cy="5112568"/>
          </a:xfrm>
          <a:prstGeom prst="rect">
            <a:avLst/>
          </a:prstGeom>
        </p:spPr>
      </p:pic>
    </p:spTree>
    <p:extLst>
      <p:ext uri="{BB962C8B-B14F-4D97-AF65-F5344CB8AC3E}">
        <p14:creationId xmlns:p14="http://schemas.microsoft.com/office/powerpoint/2010/main" val="289185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Dynamics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Smoking and Blood Pressure Abnormalities</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600056" y="1797433"/>
            <a:ext cx="5460032" cy="2716698"/>
          </a:xfrm>
        </p:spPr>
        <p:txBody>
          <a:bodyPr/>
          <a:lstStyle/>
          <a:p>
            <a:r>
              <a:rPr lang="en-US" sz="2000" dirty="0" smtClean="0">
                <a:latin typeface="Times New Roman" panose="02020603050405020304" pitchFamily="18" charset="0"/>
                <a:cs typeface="Times New Roman" panose="02020603050405020304" pitchFamily="18" charset="0"/>
              </a:rPr>
              <a:t>Smoking and blood pressure abnormalities were taken for understanding underlying relationship. Null hypothesis was that there is no relation between these. According to the p-value generated from the contingency table, null hypothesis is accepted i.e., </a:t>
            </a:r>
            <a:r>
              <a:rPr lang="en-US" sz="2000" dirty="0">
                <a:latin typeface="Times New Roman" panose="02020603050405020304" pitchFamily="18" charset="0"/>
                <a:cs typeface="Times New Roman" panose="02020603050405020304" pitchFamily="18" charset="0"/>
              </a:rPr>
              <a:t>there is no relation </a:t>
            </a:r>
            <a:r>
              <a:rPr lang="en-US" sz="2000" dirty="0" smtClean="0">
                <a:latin typeface="Times New Roman" panose="02020603050405020304" pitchFamily="18" charset="0"/>
                <a:cs typeface="Times New Roman" panose="02020603050405020304" pitchFamily="18" charset="0"/>
              </a:rPr>
              <a:t>between smoking and blood pressure abnormalities.</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1344" y="1731984"/>
            <a:ext cx="3295528" cy="1063413"/>
          </a:xfrm>
          <a:prstGeom prst="rect">
            <a:avLst/>
          </a:prstGeom>
        </p:spPr>
      </p:pic>
      <p:pic>
        <p:nvPicPr>
          <p:cNvPr id="4" name="Picture 3"/>
          <p:cNvPicPr>
            <a:picLocks noChangeAspect="1"/>
          </p:cNvPicPr>
          <p:nvPr/>
        </p:nvPicPr>
        <p:blipFill>
          <a:blip r:embed="rId3"/>
          <a:stretch>
            <a:fillRect/>
          </a:stretch>
        </p:blipFill>
        <p:spPr>
          <a:xfrm>
            <a:off x="187219" y="2910540"/>
            <a:ext cx="5582429" cy="657317"/>
          </a:xfrm>
          <a:prstGeom prst="rect">
            <a:avLst/>
          </a:prstGeom>
        </p:spPr>
      </p:pic>
      <p:pic>
        <p:nvPicPr>
          <p:cNvPr id="6" name="Picture 5"/>
          <p:cNvPicPr>
            <a:picLocks noChangeAspect="1"/>
          </p:cNvPicPr>
          <p:nvPr/>
        </p:nvPicPr>
        <p:blipFill>
          <a:blip r:embed="rId4"/>
          <a:stretch>
            <a:fillRect/>
          </a:stretch>
        </p:blipFill>
        <p:spPr>
          <a:xfrm>
            <a:off x="187219" y="3567857"/>
            <a:ext cx="5688632" cy="3336141"/>
          </a:xfrm>
          <a:prstGeom prst="rect">
            <a:avLst/>
          </a:prstGeom>
        </p:spPr>
      </p:pic>
    </p:spTree>
    <p:extLst>
      <p:ext uri="{BB962C8B-B14F-4D97-AF65-F5344CB8AC3E}">
        <p14:creationId xmlns:p14="http://schemas.microsoft.com/office/powerpoint/2010/main" val="152862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Dynamics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Level of Hemoglobin by Gender</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600056" y="1797433"/>
            <a:ext cx="5460032" cy="2716698"/>
          </a:xfrm>
        </p:spPr>
        <p:txBody>
          <a:bodyPr/>
          <a:lstStyle/>
          <a:p>
            <a:r>
              <a:rPr lang="en-US" sz="2000" dirty="0">
                <a:latin typeface="Times New Roman" panose="02020603050405020304" pitchFamily="18" charset="0"/>
                <a:cs typeface="Times New Roman" panose="02020603050405020304" pitchFamily="18" charset="0"/>
              </a:rPr>
              <a:t>Level of Hemoglobin by </a:t>
            </a:r>
            <a:r>
              <a:rPr lang="en-US" sz="2000" dirty="0" smtClean="0">
                <a:latin typeface="Times New Roman" panose="02020603050405020304" pitchFamily="18" charset="0"/>
                <a:cs typeface="Times New Roman" panose="02020603050405020304" pitchFamily="18" charset="0"/>
              </a:rPr>
              <a:t>Gender was taken into consideration and it is evident that Male has got more levels of hemoglobin compared to females.</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63352" y="1916832"/>
            <a:ext cx="5362575" cy="4608512"/>
          </a:xfrm>
          <a:prstGeom prst="rect">
            <a:avLst/>
          </a:prstGeom>
        </p:spPr>
      </p:pic>
    </p:spTree>
    <p:extLst>
      <p:ext uri="{BB962C8B-B14F-4D97-AF65-F5344CB8AC3E}">
        <p14:creationId xmlns:p14="http://schemas.microsoft.com/office/powerpoint/2010/main" val="428914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Dynamics – Additional Relationships</a:t>
            </a:r>
            <a:endParaRPr lang="en-IN" dirty="0"/>
          </a:p>
        </p:txBody>
      </p:sp>
      <p:pic>
        <p:nvPicPr>
          <p:cNvPr id="3" name="Picture 2"/>
          <p:cNvPicPr>
            <a:picLocks noChangeAspect="1"/>
          </p:cNvPicPr>
          <p:nvPr/>
        </p:nvPicPr>
        <p:blipFill>
          <a:blip r:embed="rId2"/>
          <a:stretch>
            <a:fillRect/>
          </a:stretch>
        </p:blipFill>
        <p:spPr>
          <a:xfrm>
            <a:off x="119336" y="1700808"/>
            <a:ext cx="5184576" cy="4968552"/>
          </a:xfrm>
          <a:prstGeom prst="rect">
            <a:avLst/>
          </a:prstGeom>
        </p:spPr>
      </p:pic>
      <p:pic>
        <p:nvPicPr>
          <p:cNvPr id="4" name="Picture 3"/>
          <p:cNvPicPr>
            <a:picLocks noChangeAspect="1"/>
          </p:cNvPicPr>
          <p:nvPr/>
        </p:nvPicPr>
        <p:blipFill>
          <a:blip r:embed="rId3"/>
          <a:stretch>
            <a:fillRect/>
          </a:stretch>
        </p:blipFill>
        <p:spPr>
          <a:xfrm>
            <a:off x="6168008" y="1670044"/>
            <a:ext cx="5328592" cy="4999316"/>
          </a:xfrm>
          <a:prstGeom prst="rect">
            <a:avLst/>
          </a:prstGeom>
        </p:spPr>
      </p:pic>
    </p:spTree>
    <p:extLst>
      <p:ext uri="{BB962C8B-B14F-4D97-AF65-F5344CB8AC3E}">
        <p14:creationId xmlns:p14="http://schemas.microsoft.com/office/powerpoint/2010/main" val="67878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Dynamics – Additional Relationships</a:t>
            </a:r>
            <a:endParaRPr lang="en-US" dirty="0"/>
          </a:p>
        </p:txBody>
      </p:sp>
      <p:pic>
        <p:nvPicPr>
          <p:cNvPr id="3" name="Picture 2"/>
          <p:cNvPicPr>
            <a:picLocks noChangeAspect="1"/>
          </p:cNvPicPr>
          <p:nvPr/>
        </p:nvPicPr>
        <p:blipFill>
          <a:blip r:embed="rId2"/>
          <a:stretch>
            <a:fillRect/>
          </a:stretch>
        </p:blipFill>
        <p:spPr>
          <a:xfrm>
            <a:off x="263353" y="1772816"/>
            <a:ext cx="5184576" cy="4896544"/>
          </a:xfrm>
          <a:prstGeom prst="rect">
            <a:avLst/>
          </a:prstGeom>
        </p:spPr>
      </p:pic>
      <p:pic>
        <p:nvPicPr>
          <p:cNvPr id="4" name="Picture 3"/>
          <p:cNvPicPr>
            <a:picLocks noChangeAspect="1"/>
          </p:cNvPicPr>
          <p:nvPr/>
        </p:nvPicPr>
        <p:blipFill>
          <a:blip r:embed="rId3"/>
          <a:stretch>
            <a:fillRect/>
          </a:stretch>
        </p:blipFill>
        <p:spPr>
          <a:xfrm>
            <a:off x="6312024" y="1916832"/>
            <a:ext cx="5343847" cy="4752528"/>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of Generative AI</a:t>
            </a:r>
            <a:br>
              <a:rPr lang="en-US" dirty="0">
                <a:latin typeface="Times New Roman" panose="02020603050405020304" pitchFamily="18" charset="0"/>
                <a:cs typeface="Times New Roman" panose="02020603050405020304" pitchFamily="18" charset="0"/>
              </a:rPr>
            </a:br>
            <a:endParaRPr lang="en-IN" dirty="0"/>
          </a:p>
        </p:txBody>
      </p:sp>
      <p:sp>
        <p:nvSpPr>
          <p:cNvPr id="4" name="TextBox 3"/>
          <p:cNvSpPr txBox="1"/>
          <p:nvPr/>
        </p:nvSpPr>
        <p:spPr>
          <a:xfrm>
            <a:off x="1343472" y="1988840"/>
            <a:ext cx="8496944" cy="4031873"/>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Model used : </a:t>
            </a:r>
            <a:r>
              <a:rPr lang="en-IN" sz="2000" dirty="0" err="1" smtClean="0">
                <a:latin typeface="Times New Roman" panose="02020603050405020304" pitchFamily="18" charset="0"/>
                <a:cs typeface="Times New Roman" panose="02020603050405020304" pitchFamily="18" charset="0"/>
              </a:rPr>
              <a:t>OpenAI</a:t>
            </a:r>
            <a:r>
              <a:rPr lang="en-IN" sz="2000" dirty="0" smtClean="0">
                <a:latin typeface="Times New Roman" panose="02020603050405020304" pitchFamily="18" charset="0"/>
                <a:cs typeface="Times New Roman" panose="02020603050405020304" pitchFamily="18" charset="0"/>
              </a:rPr>
              <a:t> GPT-3.5-Turbo</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Establish an in-memory SQLite database and upload the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create a table</a:t>
            </a:r>
            <a:endParaRPr lang="en-I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function to generate an SQL query based on user input, using a prompt to inform the </a:t>
            </a:r>
            <a:r>
              <a:rPr lang="en-US" sz="2000" dirty="0" err="1">
                <a:latin typeface="Times New Roman" panose="02020603050405020304" pitchFamily="18" charset="0"/>
                <a:cs typeface="Times New Roman" panose="02020603050405020304" pitchFamily="18" charset="0"/>
              </a:rPr>
              <a:t>OpenAI</a:t>
            </a:r>
            <a:r>
              <a:rPr lang="en-US" sz="2000" dirty="0">
                <a:latin typeface="Times New Roman" panose="02020603050405020304" pitchFamily="18" charset="0"/>
                <a:cs typeface="Times New Roman" panose="02020603050405020304" pitchFamily="18" charset="0"/>
              </a:rPr>
              <a:t> model about the dataset </a:t>
            </a:r>
            <a:r>
              <a:rPr lang="en-US" sz="2000" dirty="0" smtClean="0">
                <a:latin typeface="Times New Roman" panose="02020603050405020304" pitchFamily="18" charset="0"/>
                <a:cs typeface="Times New Roman" panose="02020603050405020304" pitchFamily="18" charset="0"/>
              </a:rPr>
              <a:t>structure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the </a:t>
            </a:r>
            <a:r>
              <a:rPr lang="en-US" sz="2000" dirty="0" err="1">
                <a:latin typeface="Times New Roman" panose="02020603050405020304" pitchFamily="18" charset="0"/>
                <a:cs typeface="Times New Roman" panose="02020603050405020304" pitchFamily="18" charset="0"/>
              </a:rPr>
              <a:t>OpenAI</a:t>
            </a:r>
            <a:r>
              <a:rPr lang="en-US" sz="2000" dirty="0">
                <a:latin typeface="Times New Roman" panose="02020603050405020304" pitchFamily="18" charset="0"/>
                <a:cs typeface="Times New Roman" panose="02020603050405020304" pitchFamily="18" charset="0"/>
              </a:rPr>
              <a:t> API to generate a SQL query by sending a well-structured prompt that includes the user's </a:t>
            </a:r>
            <a:r>
              <a:rPr lang="en-US" sz="2000" dirty="0" smtClean="0">
                <a:latin typeface="Times New Roman" panose="02020603050405020304" pitchFamily="18" charset="0"/>
                <a:cs typeface="Times New Roman" panose="02020603050405020304" pitchFamily="18" charset="0"/>
              </a:rPr>
              <a:t>question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 a function to execute the generated SQL query against the SQLite database and return the </a:t>
            </a:r>
            <a:r>
              <a:rPr lang="en-US" sz="2000" dirty="0" smtClean="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function to generate a natural language response based on the SQL query results and the user's original </a:t>
            </a:r>
            <a:r>
              <a:rPr lang="en-US" sz="2000" dirty="0" smtClean="0">
                <a:latin typeface="Times New Roman" panose="02020603050405020304" pitchFamily="18" charset="0"/>
                <a:cs typeface="Times New Roman" panose="02020603050405020304" pitchFamily="18" charset="0"/>
              </a:rPr>
              <a:t>query</a:t>
            </a:r>
          </a:p>
          <a:p>
            <a:pPr marL="285750" indent="-285750">
              <a:buFont typeface="Arial" panose="020B0604020202020204" pitchFamily="34" charset="0"/>
              <a:buChar char="•"/>
            </a:pPr>
            <a:endParaRPr lang="en-IN" dirty="0" smtClean="0"/>
          </a:p>
          <a:p>
            <a:endParaRPr lang="en-IN" dirty="0"/>
          </a:p>
        </p:txBody>
      </p:sp>
    </p:spTree>
    <p:extLst>
      <p:ext uri="{BB962C8B-B14F-4D97-AF65-F5344CB8AC3E}">
        <p14:creationId xmlns:p14="http://schemas.microsoft.com/office/powerpoint/2010/main" val="95110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23372719"/>
              </p:ext>
            </p:extLst>
          </p:nvPr>
        </p:nvGraphicFramePr>
        <p:xfrm>
          <a:off x="1415480" y="7647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App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4" name="TextBox 3"/>
          <p:cNvSpPr txBox="1"/>
          <p:nvPr/>
        </p:nvSpPr>
        <p:spPr>
          <a:xfrm>
            <a:off x="1343472" y="1988840"/>
            <a:ext cx="849694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 by setting the title and creating a text input field for the user to enter their health-related </a:t>
            </a:r>
            <a:r>
              <a:rPr lang="en-US" sz="2000" dirty="0" smtClean="0">
                <a:latin typeface="Times New Roman" panose="02020603050405020304" pitchFamily="18" charset="0"/>
                <a:cs typeface="Times New Roman" panose="02020603050405020304" pitchFamily="18" charset="0"/>
              </a:rPr>
              <a:t>queries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a button that, when clicked, triggers the SQL query generation and execution process based on the user's </a:t>
            </a:r>
            <a:r>
              <a:rPr lang="en-US" sz="2000" dirty="0" smtClean="0">
                <a:latin typeface="Times New Roman" panose="02020603050405020304" pitchFamily="18" charset="0"/>
                <a:cs typeface="Times New Roman" panose="02020603050405020304" pitchFamily="18" charset="0"/>
              </a:rPr>
              <a:t>input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Show the generated SQL query on the app interface so that users can see what query was formed based on their </a:t>
            </a:r>
            <a:r>
              <a:rPr lang="en-US" sz="2000" dirty="0" smtClean="0">
                <a:latin typeface="Times New Roman" panose="02020603050405020304" pitchFamily="18" charset="0"/>
                <a:cs typeface="Times New Roman" panose="02020603050405020304" pitchFamily="18" charset="0"/>
              </a:rPr>
              <a:t>input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Call the SQL execution function to get results from the database and handle any errors by displaying them on the </a:t>
            </a:r>
            <a:r>
              <a:rPr lang="en-US" sz="2000" dirty="0" smtClean="0">
                <a:latin typeface="Times New Roman" panose="02020603050405020304" pitchFamily="18" charset="0"/>
                <a:cs typeface="Times New Roman" panose="02020603050405020304" pitchFamily="18" charset="0"/>
              </a:rPr>
              <a:t>app</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results are found, convert them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and display it on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 for better </a:t>
            </a:r>
            <a:r>
              <a:rPr lang="en-US" sz="2000" dirty="0" smtClean="0">
                <a:latin typeface="Times New Roman" panose="02020603050405020304" pitchFamily="18" charset="0"/>
                <a:cs typeface="Times New Roman" panose="02020603050405020304" pitchFamily="18" charset="0"/>
              </a:rPr>
              <a:t>visualization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processing the results, generate a natural language response using the </a:t>
            </a:r>
            <a:r>
              <a:rPr lang="en-US" sz="2000" dirty="0" err="1">
                <a:latin typeface="Times New Roman" panose="02020603050405020304" pitchFamily="18" charset="0"/>
                <a:cs typeface="Times New Roman" panose="02020603050405020304" pitchFamily="18" charset="0"/>
              </a:rPr>
              <a:t>OpenAI</a:t>
            </a:r>
            <a:r>
              <a:rPr lang="en-US" sz="2000" dirty="0">
                <a:latin typeface="Times New Roman" panose="02020603050405020304" pitchFamily="18" charset="0"/>
                <a:cs typeface="Times New Roman" panose="02020603050405020304" pitchFamily="18" charset="0"/>
              </a:rPr>
              <a:t> API and display it to the user</a:t>
            </a:r>
            <a:endParaRPr lang="en-IN" sz="20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65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Workflow Screenshots </a:t>
            </a:r>
            <a:endParaRPr lang="en-IN" dirty="0"/>
          </a:p>
        </p:txBody>
      </p:sp>
      <p:pic>
        <p:nvPicPr>
          <p:cNvPr id="4" name="Picture 3"/>
          <p:cNvPicPr>
            <a:picLocks noChangeAspect="1"/>
          </p:cNvPicPr>
          <p:nvPr/>
        </p:nvPicPr>
        <p:blipFill>
          <a:blip r:embed="rId2"/>
          <a:stretch>
            <a:fillRect/>
          </a:stretch>
        </p:blipFill>
        <p:spPr>
          <a:xfrm>
            <a:off x="1363933" y="1628800"/>
            <a:ext cx="9464134" cy="5348076"/>
          </a:xfrm>
          <a:prstGeom prst="rect">
            <a:avLst/>
          </a:prstGeom>
        </p:spPr>
      </p:pic>
    </p:spTree>
    <p:extLst>
      <p:ext uri="{BB962C8B-B14F-4D97-AF65-F5344CB8AC3E}">
        <p14:creationId xmlns:p14="http://schemas.microsoft.com/office/powerpoint/2010/main" val="299240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Screenshots </a:t>
            </a:r>
          </a:p>
        </p:txBody>
      </p:sp>
      <p:pic>
        <p:nvPicPr>
          <p:cNvPr id="4" name="Picture 3"/>
          <p:cNvPicPr>
            <a:picLocks noChangeAspect="1"/>
          </p:cNvPicPr>
          <p:nvPr/>
        </p:nvPicPr>
        <p:blipFill>
          <a:blip r:embed="rId2"/>
          <a:stretch>
            <a:fillRect/>
          </a:stretch>
        </p:blipFill>
        <p:spPr>
          <a:xfrm>
            <a:off x="1763092" y="1844824"/>
            <a:ext cx="8665815" cy="4872142"/>
          </a:xfrm>
          <a:prstGeom prst="rect">
            <a:avLst/>
          </a:prstGeom>
        </p:spPr>
      </p:pic>
    </p:spTree>
    <p:extLst>
      <p:ext uri="{BB962C8B-B14F-4D97-AF65-F5344CB8AC3E}">
        <p14:creationId xmlns:p14="http://schemas.microsoft.com/office/powerpoint/2010/main" val="16020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a:t>
            </a:r>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Objective</a:t>
            </a:r>
          </a:p>
          <a:p>
            <a:r>
              <a:rPr lang="en-US" dirty="0" smtClean="0">
                <a:latin typeface="Times New Roman" panose="02020603050405020304" pitchFamily="18" charset="0"/>
                <a:cs typeface="Times New Roman" panose="02020603050405020304" pitchFamily="18" charset="0"/>
              </a:rPr>
              <a:t>Flow diagra</a:t>
            </a:r>
            <a:r>
              <a:rPr lang="en-US" dirty="0">
                <a:latin typeface="Times New Roman" panose="02020603050405020304" pitchFamily="18" charset="0"/>
                <a:cs typeface="Times New Roman" panose="02020603050405020304" pitchFamily="18" charset="0"/>
              </a:rPr>
              <a:t>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Preliminary steps</a:t>
            </a:r>
          </a:p>
          <a:p>
            <a:r>
              <a:rPr lang="en-US" dirty="0" smtClean="0">
                <a:latin typeface="Times New Roman" panose="02020603050405020304" pitchFamily="18" charset="0"/>
                <a:cs typeface="Times New Roman" panose="02020603050405020304" pitchFamily="18" charset="0"/>
              </a:rPr>
              <a:t>Data audit report</a:t>
            </a:r>
          </a:p>
          <a:p>
            <a:r>
              <a:rPr lang="en-US" dirty="0" smtClean="0">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Application of Generative AI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Screenshots </a:t>
            </a:r>
          </a:p>
        </p:txBody>
      </p:sp>
      <p:pic>
        <p:nvPicPr>
          <p:cNvPr id="5" name="Picture 4"/>
          <p:cNvPicPr>
            <a:picLocks noChangeAspect="1"/>
          </p:cNvPicPr>
          <p:nvPr/>
        </p:nvPicPr>
        <p:blipFill>
          <a:blip r:embed="rId2"/>
          <a:stretch>
            <a:fillRect/>
          </a:stretch>
        </p:blipFill>
        <p:spPr>
          <a:xfrm>
            <a:off x="2027548" y="1700808"/>
            <a:ext cx="8136904" cy="4989678"/>
          </a:xfrm>
          <a:prstGeom prst="rect">
            <a:avLst/>
          </a:prstGeom>
        </p:spPr>
      </p:pic>
    </p:spTree>
    <p:extLst>
      <p:ext uri="{BB962C8B-B14F-4D97-AF65-F5344CB8AC3E}">
        <p14:creationId xmlns:p14="http://schemas.microsoft.com/office/powerpoint/2010/main" val="394199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Screenshots </a:t>
            </a:r>
          </a:p>
        </p:txBody>
      </p:sp>
      <p:pic>
        <p:nvPicPr>
          <p:cNvPr id="3" name="Picture 2"/>
          <p:cNvPicPr>
            <a:picLocks noChangeAspect="1"/>
          </p:cNvPicPr>
          <p:nvPr/>
        </p:nvPicPr>
        <p:blipFill>
          <a:blip r:embed="rId2"/>
          <a:stretch>
            <a:fillRect/>
          </a:stretch>
        </p:blipFill>
        <p:spPr>
          <a:xfrm>
            <a:off x="1066800" y="1648787"/>
            <a:ext cx="9471398" cy="5325061"/>
          </a:xfrm>
          <a:prstGeom prst="rect">
            <a:avLst/>
          </a:prstGeom>
        </p:spPr>
      </p:pic>
    </p:spTree>
    <p:extLst>
      <p:ext uri="{BB962C8B-B14F-4D97-AF65-F5344CB8AC3E}">
        <p14:creationId xmlns:p14="http://schemas.microsoft.com/office/powerpoint/2010/main" val="356130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7408" y="836712"/>
            <a:ext cx="5472608" cy="3356992"/>
          </a:xfrm>
          <a:prstGeom prst="rect">
            <a:avLst/>
          </a:prstGeom>
        </p:spPr>
      </p:pic>
      <p:sp>
        <p:nvSpPr>
          <p:cNvPr id="3" name="TextBox 2"/>
          <p:cNvSpPr txBox="1"/>
          <p:nvPr/>
        </p:nvSpPr>
        <p:spPr>
          <a:xfrm>
            <a:off x="479512" y="5229200"/>
            <a:ext cx="6264560" cy="646331"/>
          </a:xfrm>
          <a:prstGeom prst="rect">
            <a:avLst/>
          </a:prstGeom>
          <a:noFill/>
        </p:spPr>
        <p:txBody>
          <a:bodyPr wrap="square" rtlCol="0">
            <a:spAutoFit/>
          </a:bodyPr>
          <a:lstStyle/>
          <a:p>
            <a:r>
              <a:rPr lang="en-IN" dirty="0"/>
              <a:t>Git Repo URL - </a:t>
            </a:r>
            <a:r>
              <a:rPr lang="en-IN" dirty="0">
                <a:solidFill>
                  <a:schemeClr val="bg1"/>
                </a:solidFill>
                <a:hlinkClick r:id="rId3"/>
              </a:rPr>
              <a:t>https://github.com/annvettoor/GenAIHealth-Data-Analysis</a:t>
            </a:r>
            <a:endParaRPr lang="en-IN" dirty="0">
              <a:solidFill>
                <a:schemeClr val="bg1"/>
              </a:solidFill>
            </a:endParaRP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challenge is to develop a GenAI solution that can effectively retrieve and generate relevant information from the dataset, providing valuable descriptive insights and recommendations based on the user's queries</a:t>
            </a:r>
            <a:r>
              <a:rPr lang="en-IN" sz="2000" dirty="0" smtClean="0">
                <a:latin typeface="Times New Roman" panose="02020603050405020304" pitchFamily="18" charset="0"/>
                <a:cs typeface="Times New Roman" panose="02020603050405020304" pitchFamily="18" charset="0"/>
              </a:rPr>
              <a:t>.</a:t>
            </a:r>
          </a:p>
          <a:p>
            <a:pPr lvl="0"/>
            <a:r>
              <a:rPr lang="en-IN" sz="2000" dirty="0">
                <a:latin typeface="Times New Roman" panose="02020603050405020304" pitchFamily="18" charset="0"/>
                <a:cs typeface="Times New Roman" panose="02020603050405020304" pitchFamily="18" charset="0"/>
              </a:rPr>
              <a:t>The model should be capable of understanding complex queries and integrating information from multiple data sources to generate accurate and coherent responses. Avoid consolidating the multiple datasets and retrieving information from the same. Instead, make the GenAI solution good enough to join the data on the fly temporarily and retrieve the information from the temporarily consolidated data.</a:t>
            </a:r>
          </a:p>
          <a:p>
            <a:pPr lvl="0"/>
            <a:r>
              <a:rPr lang="en-IN" sz="2000" dirty="0">
                <a:latin typeface="Times New Roman" panose="02020603050405020304" pitchFamily="18" charset="0"/>
                <a:cs typeface="Times New Roman" panose="02020603050405020304" pitchFamily="18" charset="0"/>
              </a:rPr>
              <a:t>The focus is on building a system that can integrate diverse data points, generate contextually relevant responses, and refine its performance through iterative enhancements.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Flow diagram</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79376" y="2276872"/>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Loading</a:t>
            </a:r>
          </a:p>
        </p:txBody>
      </p:sp>
      <p:sp>
        <p:nvSpPr>
          <p:cNvPr id="6" name="Rectangle 5"/>
          <p:cNvSpPr/>
          <p:nvPr/>
        </p:nvSpPr>
        <p:spPr>
          <a:xfrm>
            <a:off x="3071664" y="2276872"/>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 Cleaning</a:t>
            </a:r>
          </a:p>
        </p:txBody>
      </p:sp>
      <p:sp>
        <p:nvSpPr>
          <p:cNvPr id="7" name="Rectangle 6"/>
          <p:cNvSpPr/>
          <p:nvPr/>
        </p:nvSpPr>
        <p:spPr>
          <a:xfrm>
            <a:off x="5663952" y="2276872"/>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Exploratory Data Analysis</a:t>
            </a:r>
          </a:p>
        </p:txBody>
      </p:sp>
      <p:sp>
        <p:nvSpPr>
          <p:cNvPr id="8" name="Rectangle 7"/>
          <p:cNvSpPr/>
          <p:nvPr/>
        </p:nvSpPr>
        <p:spPr>
          <a:xfrm>
            <a:off x="8435077" y="2284319"/>
            <a:ext cx="1879915"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User Input </a:t>
            </a:r>
          </a:p>
        </p:txBody>
      </p:sp>
      <p:sp>
        <p:nvSpPr>
          <p:cNvPr id="9" name="Rectangle 8"/>
          <p:cNvSpPr/>
          <p:nvPr/>
        </p:nvSpPr>
        <p:spPr>
          <a:xfrm>
            <a:off x="492493" y="4581128"/>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Generate Natural Language </a:t>
            </a:r>
          </a:p>
        </p:txBody>
      </p:sp>
      <p:sp>
        <p:nvSpPr>
          <p:cNvPr id="10" name="Rectangle 9"/>
          <p:cNvSpPr/>
          <p:nvPr/>
        </p:nvSpPr>
        <p:spPr>
          <a:xfrm>
            <a:off x="3071664" y="4554826"/>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Display Results </a:t>
            </a:r>
          </a:p>
        </p:txBody>
      </p:sp>
      <p:sp>
        <p:nvSpPr>
          <p:cNvPr id="11" name="Rectangle 10"/>
          <p:cNvSpPr/>
          <p:nvPr/>
        </p:nvSpPr>
        <p:spPr>
          <a:xfrm>
            <a:off x="5685047" y="4549282"/>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Execute SQL Query </a:t>
            </a:r>
          </a:p>
        </p:txBody>
      </p:sp>
      <p:sp>
        <p:nvSpPr>
          <p:cNvPr id="12" name="Rectangle 11"/>
          <p:cNvSpPr/>
          <p:nvPr/>
        </p:nvSpPr>
        <p:spPr>
          <a:xfrm>
            <a:off x="8448871" y="4510101"/>
            <a:ext cx="1944216" cy="1008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Generate SQL Query </a:t>
            </a:r>
          </a:p>
        </p:txBody>
      </p:sp>
      <p:sp>
        <p:nvSpPr>
          <p:cNvPr id="13" name="Right Arrow 12"/>
          <p:cNvSpPr/>
          <p:nvPr/>
        </p:nvSpPr>
        <p:spPr>
          <a:xfrm>
            <a:off x="2436709" y="2664078"/>
            <a:ext cx="634955" cy="31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028997" y="2618371"/>
            <a:ext cx="634955" cy="31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7629263" y="2586380"/>
            <a:ext cx="821568" cy="376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10800000">
            <a:off x="2436709" y="4857869"/>
            <a:ext cx="634955" cy="31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a:off x="5015880" y="4857869"/>
            <a:ext cx="634955" cy="31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7663474" y="4857869"/>
            <a:ext cx="771602" cy="312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5400000">
            <a:off x="8798637" y="3746059"/>
            <a:ext cx="1244682" cy="374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638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Preliminary Steps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66800" y="1825624"/>
            <a:ext cx="10058400" cy="4575175"/>
          </a:xfrm>
        </p:spPr>
        <p:txBody>
          <a:bodyPr>
            <a:normAutofit/>
          </a:bodyPr>
          <a:lstStyle/>
          <a:p>
            <a:r>
              <a:rPr lang="en-US" sz="2000" dirty="0" smtClean="0">
                <a:latin typeface="Times New Roman" panose="02020603050405020304" pitchFamily="18" charset="0"/>
                <a:cs typeface="Times New Roman" panose="02020603050405020304" pitchFamily="18" charset="0"/>
              </a:rPr>
              <a:t>Input provided : Two .</a:t>
            </a:r>
            <a:r>
              <a:rPr lang="en-US" sz="2000" dirty="0" err="1" smtClean="0">
                <a:latin typeface="Times New Roman" panose="02020603050405020304" pitchFamily="18" charset="0"/>
                <a:cs typeface="Times New Roman" panose="02020603050405020304" pitchFamily="18" charset="0"/>
              </a:rPr>
              <a:t>xlsm</a:t>
            </a:r>
            <a:r>
              <a:rPr lang="en-US" sz="2000" dirty="0" smtClean="0">
                <a:latin typeface="Times New Roman" panose="02020603050405020304" pitchFamily="18" charset="0"/>
                <a:cs typeface="Times New Roman" panose="02020603050405020304" pitchFamily="18" charset="0"/>
              </a:rPr>
              <a:t> files </a:t>
            </a:r>
          </a:p>
          <a:p>
            <a:r>
              <a:rPr lang="en-US" sz="2000" dirty="0" smtClean="0">
                <a:latin typeface="Times New Roman" panose="02020603050405020304" pitchFamily="18" charset="0"/>
                <a:cs typeface="Times New Roman" panose="02020603050405020304" pitchFamily="18" charset="0"/>
              </a:rPr>
              <a:t>Common column : </a:t>
            </a:r>
            <a:r>
              <a:rPr lang="en-IN" sz="2000" dirty="0" err="1">
                <a:latin typeface="Times New Roman" panose="02020603050405020304" pitchFamily="18" charset="0"/>
                <a:cs typeface="Times New Roman" panose="02020603050405020304" pitchFamily="18" charset="0"/>
              </a:rPr>
              <a:t>Patient_Number</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Merging two files into single one as it provides a better way to integrate and analyse data</a:t>
            </a:r>
          </a:p>
          <a:p>
            <a:r>
              <a:rPr lang="en-IN" sz="2000" dirty="0" smtClean="0">
                <a:latin typeface="Times New Roman" panose="02020603050405020304" pitchFamily="18" charset="0"/>
                <a:cs typeface="Times New Roman" panose="02020603050405020304" pitchFamily="18" charset="0"/>
              </a:rPr>
              <a:t>Initial steps taken to merge both .</a:t>
            </a:r>
            <a:r>
              <a:rPr lang="en-IN" sz="2000" dirty="0" err="1" smtClean="0">
                <a:latin typeface="Times New Roman" panose="02020603050405020304" pitchFamily="18" charset="0"/>
                <a:cs typeface="Times New Roman" panose="02020603050405020304" pitchFamily="18" charset="0"/>
              </a:rPr>
              <a:t>xlsm</a:t>
            </a:r>
            <a:r>
              <a:rPr lang="en-IN" sz="2000" dirty="0" smtClean="0">
                <a:latin typeface="Times New Roman" panose="02020603050405020304" pitchFamily="18" charset="0"/>
                <a:cs typeface="Times New Roman" panose="02020603050405020304" pitchFamily="18" charset="0"/>
              </a:rPr>
              <a:t> includes</a:t>
            </a:r>
          </a:p>
          <a:p>
            <a:pPr marL="228600" lvl="1" indent="0">
              <a:buNone/>
            </a:pPr>
            <a:r>
              <a:rPr lang="en-IN" dirty="0" smtClean="0">
                <a:latin typeface="Times New Roman" panose="02020603050405020304" pitchFamily="18" charset="0"/>
                <a:cs typeface="Times New Roman" panose="02020603050405020304" pitchFamily="18" charset="0"/>
              </a:rPr>
              <a:t>	1. Convert both .</a:t>
            </a:r>
            <a:r>
              <a:rPr lang="en-IN" dirty="0" err="1" smtClean="0">
                <a:latin typeface="Times New Roman" panose="02020603050405020304" pitchFamily="18" charset="0"/>
                <a:cs typeface="Times New Roman" panose="02020603050405020304" pitchFamily="18" charset="0"/>
              </a:rPr>
              <a:t>xlsm</a:t>
            </a:r>
            <a:r>
              <a:rPr lang="en-IN" dirty="0" smtClean="0">
                <a:latin typeface="Times New Roman" panose="02020603050405020304" pitchFamily="18" charset="0"/>
                <a:cs typeface="Times New Roman" panose="02020603050405020304" pitchFamily="18" charset="0"/>
              </a:rPr>
              <a:t> into </a:t>
            </a:r>
            <a:r>
              <a:rPr lang="en-IN" dirty="0" err="1" smtClean="0">
                <a:latin typeface="Times New Roman" panose="02020603050405020304" pitchFamily="18" charset="0"/>
                <a:cs typeface="Times New Roman" panose="02020603050405020304" pitchFamily="18" charset="0"/>
              </a:rPr>
              <a:t>dataframes</a:t>
            </a:r>
            <a:endParaRPr lang="en-IN" dirty="0" smtClean="0">
              <a:latin typeface="Times New Roman" panose="02020603050405020304" pitchFamily="18" charset="0"/>
              <a:cs typeface="Times New Roman" panose="02020603050405020304" pitchFamily="18" charset="0"/>
            </a:endParaRPr>
          </a:p>
          <a:p>
            <a:pPr marL="2286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 Combine rows in physical activity data according to “</a:t>
            </a:r>
            <a:r>
              <a:rPr lang="en-IN" dirty="0" err="1" smtClean="0">
                <a:latin typeface="Times New Roman" panose="02020603050405020304" pitchFamily="18" charset="0"/>
                <a:cs typeface="Times New Roman" panose="02020603050405020304" pitchFamily="18" charset="0"/>
              </a:rPr>
              <a:t>Patient_Number</a:t>
            </a:r>
            <a:r>
              <a:rPr lang="en-IN" dirty="0" smtClean="0">
                <a:latin typeface="Times New Roman" panose="02020603050405020304" pitchFamily="18" charset="0"/>
                <a:cs typeface="Times New Roman" panose="02020603050405020304" pitchFamily="18" charset="0"/>
              </a:rPr>
              <a:t>”</a:t>
            </a:r>
          </a:p>
          <a:p>
            <a:pPr marL="2286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3. Merge both the </a:t>
            </a:r>
            <a:r>
              <a:rPr lang="en-IN" dirty="0" err="1" smtClean="0">
                <a:latin typeface="Times New Roman" panose="02020603050405020304" pitchFamily="18" charset="0"/>
                <a:cs typeface="Times New Roman" panose="02020603050405020304" pitchFamily="18" charset="0"/>
              </a:rPr>
              <a:t>dataframes</a:t>
            </a:r>
            <a:r>
              <a:rPr lang="en-IN" dirty="0" smtClean="0">
                <a:latin typeface="Times New Roman" panose="02020603050405020304" pitchFamily="18" charset="0"/>
                <a:cs typeface="Times New Roman" panose="02020603050405020304" pitchFamily="18" charset="0"/>
              </a:rPr>
              <a:t> upon “</a:t>
            </a:r>
            <a:r>
              <a:rPr lang="en-IN" dirty="0" err="1" smtClean="0">
                <a:latin typeface="Times New Roman" panose="02020603050405020304" pitchFamily="18" charset="0"/>
                <a:cs typeface="Times New Roman" panose="02020603050405020304" pitchFamily="18" charset="0"/>
              </a:rPr>
              <a:t>Patient_Number</a:t>
            </a:r>
            <a:r>
              <a:rPr lang="en-IN"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Audit Report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dirty="0" smtClean="0">
                <a:latin typeface="Times New Roman" panose="02020603050405020304" pitchFamily="18" charset="0"/>
                <a:cs typeface="Times New Roman" panose="02020603050405020304" pitchFamily="18" charset="0"/>
              </a:rPr>
              <a:t>Initial steps are highlighted in flow chart 1.1</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After completing the basic pre-processing steps, statistical measures are calculated again to see if any further imputation can be done.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Column “</a:t>
            </a:r>
            <a:r>
              <a:rPr lang="en-US" dirty="0" err="1" smtClean="0">
                <a:latin typeface="Times New Roman" panose="02020603050405020304" pitchFamily="18" charset="0"/>
                <a:cs typeface="Times New Roman" panose="02020603050405020304" pitchFamily="18" charset="0"/>
              </a:rPr>
              <a:t>Patient_Number</a:t>
            </a:r>
            <a:r>
              <a:rPr lang="en-US" dirty="0" smtClean="0">
                <a:latin typeface="Times New Roman" panose="02020603050405020304" pitchFamily="18" charset="0"/>
                <a:cs typeface="Times New Roman" panose="02020603050405020304" pitchFamily="18" charset="0"/>
              </a:rPr>
              <a:t>” made as index as this data alone does not provide additional information required</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927629579"/>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968208" y="6525344"/>
            <a:ext cx="1872208" cy="369332"/>
          </a:xfrm>
          <a:prstGeom prst="rect">
            <a:avLst/>
          </a:prstGeom>
          <a:noFill/>
        </p:spPr>
        <p:txBody>
          <a:bodyPr wrap="square" rtlCol="0">
            <a:spAutoFit/>
          </a:bodyPr>
          <a:lstStyle/>
          <a:p>
            <a:r>
              <a:rPr lang="en-IN" dirty="0" smtClean="0"/>
              <a:t>Flow chart 1.1</a:t>
            </a:r>
            <a:endParaRPr lang="en-IN"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(EDA)</a:t>
            </a: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Dynamics - </a:t>
            </a:r>
            <a:r>
              <a:rPr lang="en-US" dirty="0" err="1">
                <a:latin typeface="Times New Roman" panose="02020603050405020304" pitchFamily="18" charset="0"/>
                <a:cs typeface="Times New Roman" panose="02020603050405020304" pitchFamily="18" charset="0"/>
              </a:rPr>
              <a:t>Level_of_Hemoglobin</a:t>
            </a:r>
            <a:r>
              <a:rPr lang="en-US" dirty="0">
                <a:latin typeface="Times New Roman" panose="02020603050405020304" pitchFamily="18" charset="0"/>
                <a:cs typeface="Times New Roman" panose="02020603050405020304" pitchFamily="18" charset="0"/>
              </a:rPr>
              <a:t> and Pregnancy</a:t>
            </a:r>
          </a:p>
        </p:txBody>
      </p:sp>
      <p:sp>
        <p:nvSpPr>
          <p:cNvPr id="3" name="Text Placeholder 2"/>
          <p:cNvSpPr>
            <a:spLocks noGrp="1"/>
          </p:cNvSpPr>
          <p:nvPr>
            <p:ph type="body" idx="1"/>
          </p:nvPr>
        </p:nvSpPr>
        <p:spPr/>
        <p:txBody>
          <a:bodyPr/>
          <a:lstStyle/>
          <a:p>
            <a:endParaRPr lang="en-US" dirty="0"/>
          </a:p>
        </p:txBody>
      </p:sp>
      <p:pic>
        <p:nvPicPr>
          <p:cNvPr id="7" name="Content Placeholder 6"/>
          <p:cNvPicPr>
            <a:picLocks noGrp="1" noChangeAspect="1"/>
          </p:cNvPicPr>
          <p:nvPr>
            <p:ph sz="half" idx="2"/>
          </p:nvPr>
        </p:nvPicPr>
        <p:blipFill>
          <a:blip r:embed="rId2"/>
          <a:stretch>
            <a:fillRect/>
          </a:stretch>
        </p:blipFill>
        <p:spPr>
          <a:xfrm>
            <a:off x="29073" y="1745972"/>
            <a:ext cx="5904694" cy="4772000"/>
          </a:xfrm>
          <a:prstGeom prst="rect">
            <a:avLst/>
          </a:prstGeom>
        </p:spPr>
      </p:pic>
      <p:sp>
        <p:nvSpPr>
          <p:cNvPr id="5" name="Text Placeholder 4"/>
          <p:cNvSpPr>
            <a:spLocks noGrp="1"/>
          </p:cNvSpPr>
          <p:nvPr>
            <p:ph type="body" sz="quarter" idx="3"/>
          </p:nvPr>
        </p:nvSpPr>
        <p:spPr>
          <a:xfrm>
            <a:off x="6324600" y="2656483"/>
            <a:ext cx="5460032" cy="2716698"/>
          </a:xfrm>
        </p:spPr>
        <p:txBody>
          <a:bodyPr/>
          <a:lstStyle/>
          <a:p>
            <a:r>
              <a:rPr lang="en-US" dirty="0" err="1" smtClean="0">
                <a:latin typeface="Times New Roman" panose="02020603050405020304" pitchFamily="18" charset="0"/>
                <a:cs typeface="Times New Roman" panose="02020603050405020304" pitchFamily="18" charset="0"/>
              </a:rPr>
              <a:t>Level_of_Hemoglobin</a:t>
            </a:r>
            <a:r>
              <a:rPr lang="en-US" dirty="0" smtClean="0">
                <a:latin typeface="Times New Roman" panose="02020603050405020304" pitchFamily="18" charset="0"/>
                <a:cs typeface="Times New Roman" panose="02020603050405020304" pitchFamily="18" charset="0"/>
              </a:rPr>
              <a:t> and Pregnancy are 2 different features in the dataset. Upon visualizing using boxplot, it is observed that if pregnancy status is 1 (Pregnant), then level of hemoglobin is less compared to not pregnant samples.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 Dynamics - GCP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Blood Pressure Abnormality</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a:xfrm>
            <a:off x="6324600" y="2656483"/>
            <a:ext cx="5460032" cy="2716698"/>
          </a:xfrm>
        </p:spPr>
        <p:txBody>
          <a:bodyPr/>
          <a:lstStyle/>
          <a:p>
            <a:r>
              <a:rPr lang="en-US" dirty="0" err="1" smtClean="0">
                <a:latin typeface="Times New Roman" panose="02020603050405020304" pitchFamily="18" charset="0"/>
                <a:cs typeface="Times New Roman" panose="02020603050405020304" pitchFamily="18" charset="0"/>
              </a:rPr>
              <a:t>Genetic_Pedigree_Coefficient</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Blood_Pressure_Abnormality</a:t>
            </a:r>
            <a:r>
              <a:rPr lang="en-US" dirty="0" smtClean="0">
                <a:latin typeface="Times New Roman" panose="02020603050405020304" pitchFamily="18" charset="0"/>
                <a:cs typeface="Times New Roman" panose="02020603050405020304" pitchFamily="18" charset="0"/>
              </a:rPr>
              <a:t> columns were visualized in a violin plot. People who have abnormality in blood pressure has got either higher GCP or lower GCP compared to people with normal blood pressure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178775" y="1818792"/>
            <a:ext cx="5845217" cy="4850568"/>
          </a:xfrm>
          <a:prstGeom prst="rect">
            <a:avLst/>
          </a:prstGeom>
        </p:spPr>
      </p:pic>
    </p:spTree>
    <p:extLst>
      <p:ext uri="{BB962C8B-B14F-4D97-AF65-F5344CB8AC3E}">
        <p14:creationId xmlns:p14="http://schemas.microsoft.com/office/powerpoint/2010/main" val="119290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196</TotalTime>
  <Words>847</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Franklin Gothic Medium</vt:lpstr>
      <vt:lpstr>Times New Roman</vt:lpstr>
      <vt:lpstr>Medical Design 16x9</vt:lpstr>
      <vt:lpstr>Development of a Custom GenAI Solution for Conducting Health Data Analysis</vt:lpstr>
      <vt:lpstr>Table of Contents</vt:lpstr>
      <vt:lpstr>Objective</vt:lpstr>
      <vt:lpstr>Flow diagram</vt:lpstr>
      <vt:lpstr>Preliminary Steps</vt:lpstr>
      <vt:lpstr>Data Audit Report</vt:lpstr>
      <vt:lpstr>Exploratory Data Analysis (EDA)</vt:lpstr>
      <vt:lpstr>Feature Dynamics - Level_of_Hemoglobin and Pregnancy</vt:lpstr>
      <vt:lpstr>Feature Dynamics - GCP and Blood Pressure Abnormality</vt:lpstr>
      <vt:lpstr>Feature Dynamics – Alcohol consumption  and Adrenal and thyroid disorders </vt:lpstr>
      <vt:lpstr>Feature Dynamics – Smoking and Blood Pressure Abnormalities</vt:lpstr>
      <vt:lpstr>Feature Dynamics – Level of Hemoglobin by Gender</vt:lpstr>
      <vt:lpstr>Feature Dynamics – Additional Relationships</vt:lpstr>
      <vt:lpstr>Feature Dynamics – Additional Relationships</vt:lpstr>
      <vt:lpstr>Application of Generative AI </vt:lpstr>
      <vt:lpstr>PowerPoint Presentation</vt:lpstr>
      <vt:lpstr>Streamlit App </vt:lpstr>
      <vt:lpstr>Workflow Screenshots </vt:lpstr>
      <vt:lpstr>Workflow Screenshots </vt:lpstr>
      <vt:lpstr>Workflow Screenshots </vt:lpstr>
      <vt:lpstr>Workflow Screenshots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Custom GenAI Solution for Conducting Health Data Analysis</dc:title>
  <dc:creator>Ann S Vettoor</dc:creator>
  <cp:lastModifiedBy>Ann S Vettoor</cp:lastModifiedBy>
  <cp:revision>23</cp:revision>
  <dcterms:created xsi:type="dcterms:W3CDTF">2024-10-20T12:36:19Z</dcterms:created>
  <dcterms:modified xsi:type="dcterms:W3CDTF">2024-10-20T16:11:40Z</dcterms:modified>
</cp:coreProperties>
</file>