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8cd774d35c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8cd774d35c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8cd774d35c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8cd774d35c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8cd774d35c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8cd774d35c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8cd774d35c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8cd774d35c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8cd774d35c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8cd774d35c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cdd7c4b7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8cdd7c4b7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8cdd7c4b7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8cdd7c4b7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cd774d35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cd774d35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8cd774d35c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8cd774d35c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8cd774d35c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8cd774d35c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8cd774d35c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8cd774d35c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8cd774d35c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8cd774d35c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8cd774d35c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8cd774d35c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8cd774d35c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8cd774d35c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8cd774d35c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8cd774d35c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Agile Methodology</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Anabel Villalobos</a:t>
            </a:r>
            <a:endParaRPr/>
          </a:p>
          <a:p>
            <a:pPr indent="0" lvl="0" marL="0" rtl="0" algn="l">
              <a:spcBef>
                <a:spcPts val="0"/>
              </a:spcBef>
              <a:spcAft>
                <a:spcPts val="0"/>
              </a:spcAft>
              <a:buNone/>
            </a:pPr>
            <a:r>
              <a:rPr lang="en"/>
              <a:t>CS-250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Review</a:t>
            </a:r>
            <a:endParaRPr/>
          </a:p>
        </p:txBody>
      </p:sp>
      <p:sp>
        <p:nvSpPr>
          <p:cNvPr id="330" name="Google Shape;330;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the end of each Sprint, the team conducts a Sprint Review or Sprint Demo meeting. During this meeting, the team showcases the completed features to stakeholders and gathers feedback. This feedback loop is vital for ensuring that the product remains aligned with user requirements and can be adjusted if necessary. The Sprint Review meeting is an opportunity for stakeholders to assess the progress and provide input for future iterations.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Retrospective</a:t>
            </a:r>
            <a:endParaRPr/>
          </a:p>
        </p:txBody>
      </p:sp>
      <p:sp>
        <p:nvSpPr>
          <p:cNvPr id="336" name="Google Shape;336;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the Sprint Review, the team holds a Sprint Retrospective meeting. In this meeting, team members reflect on the Sprint, discussing what went well, what didn’t, and how to improve. The retrospective is a crucial aspect of Agile as it promotes a culture of continuous improvement. The team identifies process bottlenecks and collaboratively devises strategies to enhance their productivity and efficiency in the next Sprint.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Reflection from our experiences during transition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used waterfall planning</a:t>
            </a:r>
            <a:endParaRPr/>
          </a:p>
        </p:txBody>
      </p:sp>
      <p:sp>
        <p:nvSpPr>
          <p:cNvPr id="347" name="Google Shape;347;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Waterfall, once the</a:t>
            </a:r>
            <a:r>
              <a:rPr lang="en"/>
              <a:t> project requirements are defined and the development process begins, any changes to the requirements are typically discouraged or seen as problematic. If a significant change request arises mid-project, it often triggers a formal change control process. This process can be time-consuming and complex, involving documentation, approvals, and potentially contract renegotiations if external vendors are involved. The change request would likely be placed in a queue, delaying the project timeline and potentially increasing costs.</a:t>
            </a:r>
            <a:endParaRPr/>
          </a:p>
          <a:p>
            <a:pPr indent="0" lvl="0" marL="0" rtl="0" algn="l">
              <a:spcBef>
                <a:spcPts val="1200"/>
              </a:spcBef>
              <a:spcAft>
                <a:spcPts val="1200"/>
              </a:spcAft>
              <a:buNone/>
            </a:pPr>
            <a:r>
              <a:rPr lang="en"/>
              <a:t>In our case, the change of requirement in the SNHU Travel would have been </a:t>
            </a:r>
            <a:r>
              <a:rPr lang="en"/>
              <a:t>detrimental</a:t>
            </a:r>
            <a:r>
              <a:rPr lang="en"/>
              <a:t> to our progress in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Choosing between Waterfall and Agile</a:t>
            </a:r>
            <a:endParaRPr/>
          </a:p>
        </p:txBody>
      </p:sp>
      <p:sp>
        <p:nvSpPr>
          <p:cNvPr id="353" name="Google Shape;353;p26"/>
          <p:cNvSpPr txBox="1"/>
          <p:nvPr>
            <p:ph idx="1" type="body"/>
          </p:nvPr>
        </p:nvSpPr>
        <p:spPr>
          <a:xfrm>
            <a:off x="586275" y="1300950"/>
            <a:ext cx="8028000" cy="371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Agile: </a:t>
            </a:r>
            <a:endParaRPr/>
          </a:p>
          <a:p>
            <a:pPr indent="-311150" lvl="0" marL="457200" rtl="0" algn="l">
              <a:spcBef>
                <a:spcPts val="1200"/>
              </a:spcBef>
              <a:spcAft>
                <a:spcPts val="0"/>
              </a:spcAft>
              <a:buSzPts val="1300"/>
              <a:buChar char="●"/>
            </a:pPr>
            <a:r>
              <a:rPr lang="en"/>
              <a:t>Ideal for projects with high complexity and uncertainty. Its iterative nature allows teams to adapt to changing requirements and address unforeseen challenges effectively. In a course project where requirements were evolving or not well-defined initially, Agile would be a suitable choice.</a:t>
            </a:r>
            <a:endParaRPr/>
          </a:p>
          <a:p>
            <a:pPr indent="-311150" lvl="0" marL="457200" rtl="0" algn="l">
              <a:spcBef>
                <a:spcPts val="0"/>
              </a:spcBef>
              <a:spcAft>
                <a:spcPts val="0"/>
              </a:spcAft>
              <a:buSzPts val="1300"/>
              <a:buChar char="●"/>
            </a:pPr>
            <a:r>
              <a:rPr lang="en"/>
              <a:t>encourages continuous client involvement and feedback, ensuring that the product aligns with client expectations. If the course project involved close collaboration with an involved client who wanted to see incremental progress and provide regular feedback, Agile would be advantageous.</a:t>
            </a:r>
            <a:endParaRPr/>
          </a:p>
          <a:p>
            <a:pPr indent="-311150" lvl="0" marL="457200" rtl="0" algn="l">
              <a:spcBef>
                <a:spcPts val="0"/>
              </a:spcBef>
              <a:spcAft>
                <a:spcPts val="0"/>
              </a:spcAft>
              <a:buSzPts val="1300"/>
              <a:buChar char="●"/>
            </a:pPr>
            <a:r>
              <a:rPr lang="en"/>
              <a:t>Agile divides the project into smaller iterations (Sprints), allowing for incremental delivery. If the course project had tight deadlines and required partial deliverables at various stages, Agile would facilitate the gradual release of features, ensuring progress is visible.</a:t>
            </a:r>
            <a:endParaRPr/>
          </a:p>
          <a:p>
            <a:pPr indent="-311150" lvl="0" marL="457200" rtl="0" algn="l">
              <a:spcBef>
                <a:spcPts val="0"/>
              </a:spcBef>
              <a:spcAft>
                <a:spcPts val="0"/>
              </a:spcAft>
              <a:buSzPts val="1300"/>
              <a:buChar char="●"/>
            </a:pPr>
            <a:r>
              <a:rPr lang="en"/>
              <a:t>Allows for early detection of issues and changes in direction. If the course project had stakeholders who were risk-averse and preferred to identify and address problems incrementally, Agile's transparency and adaptability would be beneficial.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…continued</a:t>
            </a:r>
            <a:endParaRPr/>
          </a:p>
        </p:txBody>
      </p:sp>
      <p:sp>
        <p:nvSpPr>
          <p:cNvPr id="359" name="Google Shape;359;p27"/>
          <p:cNvSpPr txBox="1"/>
          <p:nvPr>
            <p:ph idx="1" type="body"/>
          </p:nvPr>
        </p:nvSpPr>
        <p:spPr>
          <a:xfrm>
            <a:off x="647625" y="1700000"/>
            <a:ext cx="7686600" cy="283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Waterfall: </a:t>
            </a:r>
            <a:endParaRPr/>
          </a:p>
          <a:p>
            <a:pPr indent="-311150" lvl="0" marL="457200" rtl="0" algn="l">
              <a:spcBef>
                <a:spcPts val="1200"/>
              </a:spcBef>
              <a:spcAft>
                <a:spcPts val="0"/>
              </a:spcAft>
              <a:buSzPts val="1300"/>
              <a:buChar char="●"/>
            </a:pPr>
            <a:r>
              <a:rPr lang="en"/>
              <a:t>More appropriate for projects with well-defined and stable requirements. If the course project had clear, unchanging specifications from the beginning, a Waterfall approach might be sufficient.</a:t>
            </a:r>
            <a:endParaRPr/>
          </a:p>
          <a:p>
            <a:pPr indent="-311150" lvl="0" marL="457200" rtl="0" algn="l">
              <a:spcBef>
                <a:spcPts val="0"/>
              </a:spcBef>
              <a:spcAft>
                <a:spcPts val="0"/>
              </a:spcAft>
              <a:buSzPts val="1300"/>
              <a:buChar char="●"/>
            </a:pPr>
            <a:r>
              <a:rPr lang="en"/>
              <a:t>Usually involve less client interaction during the development process. If the course project had a client who preferred a hands-off approach until the final product delivery, Waterfall might suffice.</a:t>
            </a:r>
            <a:endParaRPr/>
          </a:p>
          <a:p>
            <a:pPr indent="-311150" lvl="0" marL="457200" rtl="0" algn="l">
              <a:spcBef>
                <a:spcPts val="0"/>
              </a:spcBef>
              <a:spcAft>
                <a:spcPts val="0"/>
              </a:spcAft>
              <a:buSzPts val="1300"/>
              <a:buChar char="●"/>
            </a:pPr>
            <a:r>
              <a:rPr lang="en"/>
              <a:t>Follows a linear, sequential approach, which might lead to a longer time before any deliverables are available. If the course project had a flexible timeline and stakeholders were comfortable waiting until the end for the final product, Waterfall could be an option.</a:t>
            </a:r>
            <a:endParaRPr/>
          </a:p>
          <a:p>
            <a:pPr indent="-311150" lvl="0" marL="457200" rtl="0" algn="l">
              <a:spcBef>
                <a:spcPts val="0"/>
              </a:spcBef>
              <a:spcAft>
                <a:spcPts val="0"/>
              </a:spcAft>
              <a:buSzPts val="1300"/>
              <a:buChar char="●"/>
            </a:pPr>
            <a:r>
              <a:rPr lang="en"/>
              <a:t>Rigid structure can lead to late detection of issues. If the course project had stakeholders who were comfortable with potential risks surfacing later in the project, Waterfall might be acceptable.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65" name="Google Shape;365;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7500" lnSpcReduction="10000"/>
          </a:bodyPr>
          <a:lstStyle/>
          <a:p>
            <a:pPr indent="-457200" lvl="0" marL="0" rtl="0" algn="l">
              <a:lnSpc>
                <a:spcPct val="200000"/>
              </a:lnSpc>
              <a:spcBef>
                <a:spcPts val="0"/>
              </a:spcBef>
              <a:spcAft>
                <a:spcPts val="0"/>
              </a:spcAft>
              <a:buNone/>
            </a:pPr>
            <a:r>
              <a:rPr lang="en" sz="1200">
                <a:solidFill>
                  <a:srgbClr val="000000"/>
                </a:solidFill>
                <a:latin typeface="Arial"/>
                <a:ea typeface="Arial"/>
                <a:cs typeface="Arial"/>
                <a:sym typeface="Arial"/>
              </a:rPr>
              <a:t>Cobb, C. G. (2015). </a:t>
            </a:r>
            <a:r>
              <a:rPr i="1" lang="en" sz="1200">
                <a:solidFill>
                  <a:srgbClr val="000000"/>
                </a:solidFill>
                <a:latin typeface="Arial"/>
                <a:ea typeface="Arial"/>
                <a:cs typeface="Arial"/>
                <a:sym typeface="Arial"/>
              </a:rPr>
              <a:t>The Project Manager’s Guide to Mastering Agile: Principles and Practices for an Adaptive Approach</a:t>
            </a:r>
            <a:r>
              <a:rPr lang="en" sz="1200">
                <a:solidFill>
                  <a:srgbClr val="000000"/>
                </a:solidFill>
                <a:latin typeface="Arial"/>
                <a:ea typeface="Arial"/>
                <a:cs typeface="Arial"/>
                <a:sym typeface="Arial"/>
              </a:rPr>
              <a:t>. John Wiley &amp; Sons.</a:t>
            </a:r>
            <a:endParaRPr sz="1200">
              <a:solidFill>
                <a:srgbClr val="000000"/>
              </a:solidFill>
              <a:latin typeface="Arial"/>
              <a:ea typeface="Arial"/>
              <a:cs typeface="Arial"/>
              <a:sym typeface="Arial"/>
            </a:endParaRPr>
          </a:p>
          <a:p>
            <a:pPr indent="-457200" lvl="0" marL="0" rtl="0" algn="l">
              <a:lnSpc>
                <a:spcPct val="200000"/>
              </a:lnSpc>
              <a:spcBef>
                <a:spcPts val="0"/>
              </a:spcBef>
              <a:spcAft>
                <a:spcPts val="0"/>
              </a:spcAft>
              <a:buNone/>
            </a:pPr>
            <a:r>
              <a:rPr lang="en" sz="1200">
                <a:solidFill>
                  <a:srgbClr val="000000"/>
                </a:solidFill>
                <a:latin typeface="Arial"/>
                <a:ea typeface="Arial"/>
                <a:cs typeface="Arial"/>
                <a:sym typeface="Arial"/>
              </a:rPr>
              <a:t>Hoory, L. (2022, August 10). Agile Vs. Waterfall: Which Project Management Methodology Is Best For You? </a:t>
            </a:r>
            <a:r>
              <a:rPr i="1" lang="en" sz="1200">
                <a:solidFill>
                  <a:srgbClr val="000000"/>
                </a:solidFill>
                <a:latin typeface="Arial"/>
                <a:ea typeface="Arial"/>
                <a:cs typeface="Arial"/>
                <a:sym typeface="Arial"/>
              </a:rPr>
              <a:t>Forbes Advisor</a:t>
            </a:r>
            <a:r>
              <a:rPr lang="en" sz="1200">
                <a:solidFill>
                  <a:srgbClr val="000000"/>
                </a:solidFill>
                <a:latin typeface="Arial"/>
                <a:ea typeface="Arial"/>
                <a:cs typeface="Arial"/>
                <a:sym typeface="Arial"/>
              </a:rPr>
              <a:t>. https://www.forbes.com/advisor/business/agile-vs-waterfall-methodology/</a:t>
            </a:r>
            <a:endParaRPr sz="1200">
              <a:solidFill>
                <a:srgbClr val="000000"/>
              </a:solidFill>
              <a:latin typeface="Arial"/>
              <a:ea typeface="Arial"/>
              <a:cs typeface="Arial"/>
              <a:sym typeface="Arial"/>
            </a:endParaRPr>
          </a:p>
          <a:p>
            <a:pPr indent="-457200" lvl="0" marL="0" rtl="0" algn="l">
              <a:lnSpc>
                <a:spcPct val="200000"/>
              </a:lnSpc>
              <a:spcBef>
                <a:spcPts val="0"/>
              </a:spcBef>
              <a:spcAft>
                <a:spcPts val="0"/>
              </a:spcAft>
              <a:buNone/>
            </a:pPr>
            <a:r>
              <a:rPr i="1" lang="en" sz="1200">
                <a:solidFill>
                  <a:srgbClr val="000000"/>
                </a:solidFill>
                <a:latin typeface="Arial"/>
                <a:ea typeface="Arial"/>
                <a:cs typeface="Arial"/>
                <a:sym typeface="Arial"/>
              </a:rPr>
              <a:t>Agile vs. Waterfall: 10 Key Differences Between the Two Methods</a:t>
            </a:r>
            <a:r>
              <a:rPr lang="en" sz="1200">
                <a:solidFill>
                  <a:srgbClr val="000000"/>
                </a:solidFill>
                <a:latin typeface="Arial"/>
                <a:ea typeface="Arial"/>
                <a:cs typeface="Arial"/>
                <a:sym typeface="Arial"/>
              </a:rPr>
              <a:t>. (n.d.). https://www.float.com/resources/agile-vs-waterfall/</a:t>
            </a:r>
            <a:endParaRPr sz="1200">
              <a:solidFill>
                <a:srgbClr val="000000"/>
              </a:solidFill>
              <a:latin typeface="Arial"/>
              <a:ea typeface="Arial"/>
              <a:cs typeface="Arial"/>
              <a:sym typeface="Arial"/>
            </a:endParaRPr>
          </a:p>
          <a:p>
            <a:pPr indent="-457200" lvl="0" marL="0" rtl="0" algn="l">
              <a:lnSpc>
                <a:spcPct val="200000"/>
              </a:lnSpc>
              <a:spcBef>
                <a:spcPts val="0"/>
              </a:spcBef>
              <a:spcAft>
                <a:spcPts val="0"/>
              </a:spcAft>
              <a:buNone/>
            </a:pPr>
            <a:r>
              <a:rPr lang="en" sz="1200">
                <a:solidFill>
                  <a:srgbClr val="000000"/>
                </a:solidFill>
                <a:latin typeface="Arial"/>
                <a:ea typeface="Arial"/>
                <a:cs typeface="Arial"/>
                <a:sym typeface="Arial"/>
              </a:rPr>
              <a:t>Dziuba, A., &amp; Dziuba, A. (2023). Navigating the agile software development life cycle: phases, tools, roadmap. </a:t>
            </a:r>
            <a:r>
              <a:rPr i="1" lang="en" sz="1200">
                <a:solidFill>
                  <a:srgbClr val="000000"/>
                </a:solidFill>
                <a:latin typeface="Arial"/>
                <a:ea typeface="Arial"/>
                <a:cs typeface="Arial"/>
                <a:sym typeface="Arial"/>
              </a:rPr>
              <a:t>Relevant Software</a:t>
            </a:r>
            <a:r>
              <a:rPr lang="en" sz="1200">
                <a:solidFill>
                  <a:srgbClr val="000000"/>
                </a:solidFill>
                <a:latin typeface="Arial"/>
                <a:ea typeface="Arial"/>
                <a:cs typeface="Arial"/>
                <a:sym typeface="Arial"/>
              </a:rPr>
              <a:t>. https://relevant.software/blog/agile-software-development-lifecycle-phases-explained/</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Team and their Roles</a:t>
            </a:r>
            <a:endParaRPr sz="2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Scrum Master</a:t>
            </a:r>
            <a:endParaRPr/>
          </a:p>
        </p:txBody>
      </p:sp>
      <p:sp>
        <p:nvSpPr>
          <p:cNvPr id="289" name="Google Shape;289;p15"/>
          <p:cNvSpPr txBox="1"/>
          <p:nvPr>
            <p:ph idx="1" type="body"/>
          </p:nvPr>
        </p:nvSpPr>
        <p:spPr>
          <a:xfrm>
            <a:off x="711200" y="1332050"/>
            <a:ext cx="7623300" cy="3199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Plays the role of the s</a:t>
            </a:r>
            <a:r>
              <a:rPr lang="en"/>
              <a:t>ervant leader and facilitator for the scrum team</a:t>
            </a:r>
            <a:endParaRPr/>
          </a:p>
          <a:p>
            <a:pPr indent="-298450" lvl="1" marL="914400" rtl="0" algn="l">
              <a:spcBef>
                <a:spcPts val="1200"/>
              </a:spcBef>
              <a:spcAft>
                <a:spcPts val="0"/>
              </a:spcAft>
              <a:buSzPts val="1100"/>
              <a:buChar char="○"/>
            </a:pPr>
            <a:r>
              <a:rPr lang="en"/>
              <a:t>Responsible for ensuring that the team understands and follows the scrum framework</a:t>
            </a:r>
            <a:endParaRPr/>
          </a:p>
          <a:p>
            <a:pPr indent="-298450" lvl="1" marL="914400" rtl="0" algn="l">
              <a:spcBef>
                <a:spcPts val="0"/>
              </a:spcBef>
              <a:spcAft>
                <a:spcPts val="0"/>
              </a:spcAft>
              <a:buSzPts val="1100"/>
              <a:buChar char="○"/>
            </a:pPr>
            <a:r>
              <a:rPr lang="en"/>
              <a:t>Removes impediments, shields the team from external distractions, fostering an environment where the team can be productive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Product Owner</a:t>
            </a:r>
            <a:endParaRPr/>
          </a:p>
        </p:txBody>
      </p:sp>
      <p:sp>
        <p:nvSpPr>
          <p:cNvPr id="295" name="Google Shape;295;p16"/>
          <p:cNvSpPr txBox="1"/>
          <p:nvPr>
            <p:ph idx="1" type="body"/>
          </p:nvPr>
        </p:nvSpPr>
        <p:spPr>
          <a:xfrm>
            <a:off x="779925"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t>
            </a:r>
            <a:r>
              <a:rPr lang="en"/>
              <a:t>epresents the voice of the customer and stakeholders</a:t>
            </a:r>
            <a:endParaRPr/>
          </a:p>
          <a:p>
            <a:pPr indent="-298450" lvl="1" marL="914400" rtl="0" algn="l">
              <a:spcBef>
                <a:spcPts val="1200"/>
              </a:spcBef>
              <a:spcAft>
                <a:spcPts val="0"/>
              </a:spcAft>
              <a:buSzPts val="1100"/>
              <a:buChar char="○"/>
            </a:pPr>
            <a:r>
              <a:rPr lang="en"/>
              <a:t>Responsible for defining the features of the product, deciding on deliverable priorities, ensuring the team is working on the most valuable features at any given time</a:t>
            </a:r>
            <a:endParaRPr/>
          </a:p>
          <a:p>
            <a:pPr indent="-298450" lvl="1" marL="914400" rtl="0" algn="l">
              <a:spcBef>
                <a:spcPts val="0"/>
              </a:spcBef>
              <a:spcAft>
                <a:spcPts val="0"/>
              </a:spcAft>
              <a:buSzPts val="1100"/>
              <a:buChar char="○"/>
            </a:pPr>
            <a:r>
              <a:rPr lang="en"/>
              <a:t>Collaborated closely with the team, providing clear user stories and acceptance criteria</a:t>
            </a:r>
            <a:endParaRPr/>
          </a:p>
          <a:p>
            <a:pPr indent="-298450" lvl="1" marL="914400" rtl="0" algn="l">
              <a:spcBef>
                <a:spcPts val="0"/>
              </a:spcBef>
              <a:spcAft>
                <a:spcPts val="0"/>
              </a:spcAft>
              <a:buSzPts val="1100"/>
              <a:buChar char="○"/>
            </a:pPr>
            <a:r>
              <a:rPr lang="en"/>
              <a:t>They bridge the gap between business stakeholders and the development team, ensuring the team has everything they need to deliver products that meet customer needs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Development Team</a:t>
            </a:r>
            <a:endParaRPr/>
          </a:p>
        </p:txBody>
      </p:sp>
      <p:sp>
        <p:nvSpPr>
          <p:cNvPr id="301" name="Google Shape;301;p17"/>
          <p:cNvSpPr txBox="1"/>
          <p:nvPr>
            <p:ph idx="1" type="body"/>
          </p:nvPr>
        </p:nvSpPr>
        <p:spPr>
          <a:xfrm>
            <a:off x="9863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
            </a:r>
            <a:r>
              <a:rPr lang="en"/>
              <a:t>rofessionals who do the work of delivering product during each Sprint</a:t>
            </a:r>
            <a:endParaRPr/>
          </a:p>
          <a:p>
            <a:pPr indent="-298450" lvl="1" marL="914400" rtl="0" algn="l">
              <a:spcBef>
                <a:spcPts val="1200"/>
              </a:spcBef>
              <a:spcAft>
                <a:spcPts val="0"/>
              </a:spcAft>
              <a:buSzPts val="1100"/>
              <a:buChar char="○"/>
            </a:pPr>
            <a:r>
              <a:rPr lang="en"/>
              <a:t>Cross functional, meaning they collectively possess all the skills necessary to deliver a shippable product, including analysis, design, coding, testing, and documentation</a:t>
            </a:r>
            <a:endParaRPr/>
          </a:p>
          <a:p>
            <a:pPr indent="-298450" lvl="1" marL="914400" rtl="0" algn="l">
              <a:spcBef>
                <a:spcPts val="0"/>
              </a:spcBef>
              <a:spcAft>
                <a:spcPts val="0"/>
              </a:spcAft>
              <a:buSzPts val="1100"/>
              <a:buChar char="○"/>
            </a:pPr>
            <a:r>
              <a:rPr lang="en"/>
              <a:t>They are held accountable for their ability to collaborate effectively, adapt to changing requirements, and deliver high-quality work consistently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824000" y="1613825"/>
            <a:ext cx="71262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a:t>
            </a:r>
            <a:r>
              <a:rPr lang="en"/>
              <a:t>arious phases of the SDLC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Planning</a:t>
            </a:r>
            <a:endParaRPr/>
          </a:p>
        </p:txBody>
      </p:sp>
      <p:sp>
        <p:nvSpPr>
          <p:cNvPr id="312" name="Google Shape;312;p19"/>
          <p:cNvSpPr txBox="1"/>
          <p:nvPr>
            <p:ph idx="1" type="body"/>
          </p:nvPr>
        </p:nvSpPr>
        <p:spPr>
          <a:xfrm>
            <a:off x="779925" y="1597875"/>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Where the product owner, with inputs from stakeholders, defines the features and functionalities required. Unlike in traditional methods, the planning in Agile is not overly detailed. Instead, Agile planning focuses on creating a prioritized product backlog, a dynamic list of features, tasks, and user stories that will be worked on in subsequent iterations (Sprints). </a:t>
            </a:r>
            <a:endParaRPr/>
          </a:p>
          <a:p>
            <a:pPr indent="0" lvl="0" marL="0" rtl="0" algn="l">
              <a:spcBef>
                <a:spcPts val="1200"/>
              </a:spcBef>
              <a:spcAft>
                <a:spcPts val="1200"/>
              </a:spcAft>
              <a:buNone/>
            </a:pPr>
            <a:r>
              <a:rPr lang="en"/>
              <a:t>At the beginning of each Sprint, the team, including the Product Owner, Scrum Master, and Development Team, holds a planning meeting. In this meeting, the team selects a subset of the prioritized product backlog items to work on during the Sprint. These items are broken down into smaller tasks, and the team commits to completing them within the Sprint duration.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Development</a:t>
            </a:r>
            <a:endParaRPr/>
          </a:p>
        </p:txBody>
      </p:sp>
      <p:sp>
        <p:nvSpPr>
          <p:cNvPr id="318" name="Google Shape;318;p20"/>
          <p:cNvSpPr txBox="1"/>
          <p:nvPr>
            <p:ph idx="1" type="body"/>
          </p:nvPr>
        </p:nvSpPr>
        <p:spPr>
          <a:xfrm>
            <a:off x="843425" y="1736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During the development phase of each Sprint, the Development Team members work collaboratively to complete the tasks and user stories committed to in the Sprint planning meeting. Agile promotes continuous collaboration, with team members often pairing up to work on coding, testing, and other tasks. Development occurs incrementally, with working features being built and demonstrated at the end of each Sprint.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sp>
        <p:nvSpPr>
          <p:cNvPr id="324" name="Google Shape;324;p21"/>
          <p:cNvSpPr txBox="1"/>
          <p:nvPr>
            <p:ph idx="1" type="body"/>
          </p:nvPr>
        </p:nvSpPr>
        <p:spPr>
          <a:xfrm>
            <a:off x="811675" y="17201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Agile, testing is not a separate phase but an integral part of the development process. Automated testing is highly emphasized to ensure that new features do not break existing functionality. Continuous integration and continuous testing practices are employed to identify and fix issues promptly. Moreover, validation occurs throughout the development phase, with frequent feedback from stakeholders and end-users ensuring that the product aligns with their expectations.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