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3891200" cy="32918400"/>
  <p:notesSz cx="9601200" cy="7315200"/>
  <p:defaultTextStyle>
    <a:defPPr>
      <a:defRPr lang="en-US"/>
    </a:defPPr>
    <a:lvl1pPr marL="0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1pPr>
    <a:lvl2pPr marL="2360678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2pPr>
    <a:lvl3pPr marL="4721354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3pPr>
    <a:lvl4pPr marL="7082032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4pPr>
    <a:lvl5pPr marL="9442701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5pPr>
    <a:lvl6pPr marL="11803368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6pPr>
    <a:lvl7pPr marL="14164044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7pPr>
    <a:lvl8pPr marL="16524722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8pPr>
    <a:lvl9pPr marL="18885399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BFE4E0-BC0F-38ED-EB5C-141A9DA9F0C4}" name="Weideman, Ann Marie Kathryn" initials="WAMK" userId="Weideman, Ann Marie Kathry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gurdsa" initials="s" lastIdx="9" clrIdx="0"/>
  <p:cmAuthor id="1" name="Lee, Terrence (NIH/NCI) [F]" initials="LT([" lastIdx="6" clrIdx="1"/>
  <p:cmAuthor id="2" name="anndo1@umbc.edu" initials="a" lastIdx="0" clrIdx="2">
    <p:extLst>
      <p:ext uri="{19B8F6BF-5375-455C-9EA6-DF929625EA0E}">
        <p15:presenceInfo xmlns:p15="http://schemas.microsoft.com/office/powerpoint/2012/main" userId="65e872e915368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1"/>
    <a:srgbClr val="99CCFF"/>
    <a:srgbClr val="B8D8EE"/>
    <a:srgbClr val="4B9CD3"/>
    <a:srgbClr val="102874"/>
    <a:srgbClr val="7BAFD4"/>
    <a:srgbClr val="74C0D7"/>
    <a:srgbClr val="0000FF"/>
    <a:srgbClr val="EB6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 autoAdjust="0"/>
    <p:restoredTop sz="86417" autoAdjust="0"/>
  </p:normalViewPr>
  <p:slideViewPr>
    <p:cSldViewPr>
      <p:cViewPr>
        <p:scale>
          <a:sx n="30" d="100"/>
          <a:sy n="30" d="100"/>
        </p:scale>
        <p:origin x="-2069" y="-523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48"/>
    </p:cViewPr>
  </p:sorterViewPr>
  <p:notesViewPr>
    <p:cSldViewPr>
      <p:cViewPr varScale="1">
        <p:scale>
          <a:sx n="108" d="100"/>
          <a:sy n="108" d="100"/>
        </p:scale>
        <p:origin x="2466" y="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389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r">
              <a:defRPr sz="800"/>
            </a:lvl1pPr>
          </a:lstStyle>
          <a:p>
            <a:fld id="{D6F6EBC0-9317-4F33-B54E-93DB876B3E8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389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r">
              <a:defRPr sz="800"/>
            </a:lvl1pPr>
          </a:lstStyle>
          <a:p>
            <a:fld id="{63228FA5-5EE3-4577-9837-F6DBA642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389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r">
              <a:defRPr sz="800"/>
            </a:lvl1pPr>
          </a:lstStyle>
          <a:p>
            <a:fld id="{D366F4FC-D845-4B39-9D83-B6FE55293EC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395" tIns="32197" rIns="64395" bIns="321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776" y="3474604"/>
            <a:ext cx="7679648" cy="3291603"/>
          </a:xfrm>
          <a:prstGeom prst="rect">
            <a:avLst/>
          </a:prstGeom>
        </p:spPr>
        <p:txBody>
          <a:bodyPr vert="horz" lIns="64395" tIns="32197" rIns="64395" bIns="321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389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r">
              <a:defRPr sz="800"/>
            </a:lvl1pPr>
          </a:lstStyle>
          <a:p>
            <a:fld id="{A8161980-8C8A-46CF-928B-436E9587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1pPr>
    <a:lvl2pPr marL="491811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2pPr>
    <a:lvl3pPr marL="983625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3pPr>
    <a:lvl4pPr marL="1475415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4pPr>
    <a:lvl5pPr marL="1967227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5pPr>
    <a:lvl6pPr marL="2459040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6pPr>
    <a:lvl7pPr marL="2950853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7pPr>
    <a:lvl8pPr marL="3442644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8pPr>
    <a:lvl9pPr marL="3934456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7688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1980-8C8A-46CF-928B-436E95872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8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9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9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20" y="6324604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67" y="6324604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5"/>
            <a:ext cx="37307520" cy="6537960"/>
          </a:xfrm>
        </p:spPr>
        <p:txBody>
          <a:bodyPr anchor="t"/>
          <a:lstStyle>
            <a:lvl1pPr algn="l">
              <a:defRPr sz="164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8228">
                <a:solidFill>
                  <a:schemeClr val="tx1">
                    <a:tint val="75000"/>
                  </a:schemeClr>
                </a:solidFill>
              </a:defRPr>
            </a:lvl1pPr>
            <a:lvl2pPr marL="1879829" indent="0">
              <a:buNone/>
              <a:defRPr sz="7374">
                <a:solidFill>
                  <a:schemeClr val="tx1">
                    <a:tint val="75000"/>
                  </a:schemeClr>
                </a:solidFill>
              </a:defRPr>
            </a:lvl2pPr>
            <a:lvl3pPr marL="3759658" indent="0">
              <a:buNone/>
              <a:defRPr sz="6604">
                <a:solidFill>
                  <a:schemeClr val="tx1">
                    <a:tint val="75000"/>
                  </a:schemeClr>
                </a:solidFill>
              </a:defRPr>
            </a:lvl3pPr>
            <a:lvl4pPr marL="5639488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4pPr>
            <a:lvl5pPr marL="7519307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5pPr>
            <a:lvl6pPr marL="9399125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6pPr>
            <a:lvl7pPr marL="11278945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7pPr>
            <a:lvl8pPr marL="13158773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8pPr>
            <a:lvl9pPr marL="15038603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54" y="36865564"/>
            <a:ext cx="94442283" cy="104279702"/>
          </a:xfrm>
        </p:spPr>
        <p:txBody>
          <a:bodyPr/>
          <a:lstStyle>
            <a:lvl1pPr>
              <a:defRPr sz="11489"/>
            </a:lvl1pPr>
            <a:lvl2pPr>
              <a:defRPr sz="9858"/>
            </a:lvl2pPr>
            <a:lvl3pPr>
              <a:defRPr sz="8228"/>
            </a:lvl3pPr>
            <a:lvl4pPr>
              <a:defRPr sz="7374"/>
            </a:lvl4pPr>
            <a:lvl5pPr>
              <a:defRPr sz="7374"/>
            </a:lvl5pPr>
            <a:lvl6pPr>
              <a:defRPr sz="7374"/>
            </a:lvl6pPr>
            <a:lvl7pPr>
              <a:defRPr sz="7374"/>
            </a:lvl7pPr>
            <a:lvl8pPr>
              <a:defRPr sz="7374"/>
            </a:lvl8pPr>
            <a:lvl9pPr>
              <a:defRPr sz="73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64" y="36865564"/>
            <a:ext cx="94442283" cy="104279702"/>
          </a:xfrm>
        </p:spPr>
        <p:txBody>
          <a:bodyPr/>
          <a:lstStyle>
            <a:lvl1pPr>
              <a:defRPr sz="11489"/>
            </a:lvl1pPr>
            <a:lvl2pPr>
              <a:defRPr sz="9858"/>
            </a:lvl2pPr>
            <a:lvl3pPr>
              <a:defRPr sz="8228"/>
            </a:lvl3pPr>
            <a:lvl4pPr>
              <a:defRPr sz="7374"/>
            </a:lvl4pPr>
            <a:lvl5pPr>
              <a:defRPr sz="7374"/>
            </a:lvl5pPr>
            <a:lvl6pPr>
              <a:defRPr sz="7374"/>
            </a:lvl6pPr>
            <a:lvl7pPr>
              <a:defRPr sz="7374"/>
            </a:lvl7pPr>
            <a:lvl8pPr>
              <a:defRPr sz="7374"/>
            </a:lvl8pPr>
            <a:lvl9pPr>
              <a:defRPr sz="73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7" y="7368546"/>
            <a:ext cx="19392898" cy="3070858"/>
          </a:xfrm>
        </p:spPr>
        <p:txBody>
          <a:bodyPr anchor="b"/>
          <a:lstStyle>
            <a:lvl1pPr marL="0" indent="0">
              <a:buNone/>
              <a:defRPr sz="9858" b="1"/>
            </a:lvl1pPr>
            <a:lvl2pPr marL="1879829" indent="0">
              <a:buNone/>
              <a:defRPr sz="8228" b="1"/>
            </a:lvl2pPr>
            <a:lvl3pPr marL="3759658" indent="0">
              <a:buNone/>
              <a:defRPr sz="7374" b="1"/>
            </a:lvl3pPr>
            <a:lvl4pPr marL="5639488" indent="0">
              <a:buNone/>
              <a:defRPr sz="6604" b="1"/>
            </a:lvl4pPr>
            <a:lvl5pPr marL="7519307" indent="0">
              <a:buNone/>
              <a:defRPr sz="6604" b="1"/>
            </a:lvl5pPr>
            <a:lvl6pPr marL="9399125" indent="0">
              <a:buNone/>
              <a:defRPr sz="6604" b="1"/>
            </a:lvl6pPr>
            <a:lvl7pPr marL="11278945" indent="0">
              <a:buNone/>
              <a:defRPr sz="6604" b="1"/>
            </a:lvl7pPr>
            <a:lvl8pPr marL="13158773" indent="0">
              <a:buNone/>
              <a:defRPr sz="6604" b="1"/>
            </a:lvl8pPr>
            <a:lvl9pPr marL="15038603" indent="0">
              <a:buNone/>
              <a:defRPr sz="6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77" y="10439404"/>
            <a:ext cx="19392898" cy="18966182"/>
          </a:xfrm>
        </p:spPr>
        <p:txBody>
          <a:bodyPr/>
          <a:lstStyle>
            <a:lvl1pPr>
              <a:defRPr sz="9858"/>
            </a:lvl1pPr>
            <a:lvl2pPr>
              <a:defRPr sz="8228"/>
            </a:lvl2pPr>
            <a:lvl3pPr>
              <a:defRPr sz="7374"/>
            </a:lvl3pPr>
            <a:lvl4pPr>
              <a:defRPr sz="6604"/>
            </a:lvl4pPr>
            <a:lvl5pPr>
              <a:defRPr sz="6604"/>
            </a:lvl5pPr>
            <a:lvl6pPr>
              <a:defRPr sz="6604"/>
            </a:lvl6pPr>
            <a:lvl7pPr>
              <a:defRPr sz="6604"/>
            </a:lvl7pPr>
            <a:lvl8pPr>
              <a:defRPr sz="6604"/>
            </a:lvl8pPr>
            <a:lvl9pPr>
              <a:defRPr sz="6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4" y="7368546"/>
            <a:ext cx="19400523" cy="3070858"/>
          </a:xfrm>
        </p:spPr>
        <p:txBody>
          <a:bodyPr anchor="b"/>
          <a:lstStyle>
            <a:lvl1pPr marL="0" indent="0">
              <a:buNone/>
              <a:defRPr sz="9858" b="1"/>
            </a:lvl1pPr>
            <a:lvl2pPr marL="1879829" indent="0">
              <a:buNone/>
              <a:defRPr sz="8228" b="1"/>
            </a:lvl2pPr>
            <a:lvl3pPr marL="3759658" indent="0">
              <a:buNone/>
              <a:defRPr sz="7374" b="1"/>
            </a:lvl3pPr>
            <a:lvl4pPr marL="5639488" indent="0">
              <a:buNone/>
              <a:defRPr sz="6604" b="1"/>
            </a:lvl4pPr>
            <a:lvl5pPr marL="7519307" indent="0">
              <a:buNone/>
              <a:defRPr sz="6604" b="1"/>
            </a:lvl5pPr>
            <a:lvl6pPr marL="9399125" indent="0">
              <a:buNone/>
              <a:defRPr sz="6604" b="1"/>
            </a:lvl6pPr>
            <a:lvl7pPr marL="11278945" indent="0">
              <a:buNone/>
              <a:defRPr sz="6604" b="1"/>
            </a:lvl7pPr>
            <a:lvl8pPr marL="13158773" indent="0">
              <a:buNone/>
              <a:defRPr sz="6604" b="1"/>
            </a:lvl8pPr>
            <a:lvl9pPr marL="15038603" indent="0">
              <a:buNone/>
              <a:defRPr sz="6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4" y="10439404"/>
            <a:ext cx="19400523" cy="18966182"/>
          </a:xfrm>
        </p:spPr>
        <p:txBody>
          <a:bodyPr/>
          <a:lstStyle>
            <a:lvl1pPr>
              <a:defRPr sz="9858"/>
            </a:lvl1pPr>
            <a:lvl2pPr>
              <a:defRPr sz="8228"/>
            </a:lvl2pPr>
            <a:lvl3pPr>
              <a:defRPr sz="7374"/>
            </a:lvl3pPr>
            <a:lvl4pPr>
              <a:defRPr sz="6604"/>
            </a:lvl4pPr>
            <a:lvl5pPr>
              <a:defRPr sz="6604"/>
            </a:lvl5pPr>
            <a:lvl6pPr>
              <a:defRPr sz="6604"/>
            </a:lvl6pPr>
            <a:lvl7pPr>
              <a:defRPr sz="6604"/>
            </a:lvl7pPr>
            <a:lvl8pPr>
              <a:defRPr sz="6604"/>
            </a:lvl8pPr>
            <a:lvl9pPr>
              <a:defRPr sz="6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6" y="1310640"/>
            <a:ext cx="14439902" cy="5577840"/>
          </a:xfrm>
        </p:spPr>
        <p:txBody>
          <a:bodyPr anchor="b"/>
          <a:lstStyle>
            <a:lvl1pPr algn="l">
              <a:defRPr sz="82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7"/>
            <a:ext cx="24536400" cy="28094942"/>
          </a:xfrm>
        </p:spPr>
        <p:txBody>
          <a:bodyPr/>
          <a:lstStyle>
            <a:lvl1pPr>
              <a:defRPr sz="13202"/>
            </a:lvl1pPr>
            <a:lvl2pPr>
              <a:defRPr sz="11489"/>
            </a:lvl2pPr>
            <a:lvl3pPr>
              <a:defRPr sz="9858"/>
            </a:lvl3pPr>
            <a:lvl4pPr>
              <a:defRPr sz="8228"/>
            </a:lvl4pPr>
            <a:lvl5pPr>
              <a:defRPr sz="8228"/>
            </a:lvl5pPr>
            <a:lvl6pPr>
              <a:defRPr sz="8228"/>
            </a:lvl6pPr>
            <a:lvl7pPr>
              <a:defRPr sz="8228"/>
            </a:lvl7pPr>
            <a:lvl8pPr>
              <a:defRPr sz="8228"/>
            </a:lvl8pPr>
            <a:lvl9pPr>
              <a:defRPr sz="8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6" y="6888487"/>
            <a:ext cx="14439902" cy="22517102"/>
          </a:xfrm>
        </p:spPr>
        <p:txBody>
          <a:bodyPr/>
          <a:lstStyle>
            <a:lvl1pPr marL="0" indent="0">
              <a:buNone/>
              <a:defRPr sz="5744"/>
            </a:lvl1pPr>
            <a:lvl2pPr marL="1879829" indent="0">
              <a:buNone/>
              <a:defRPr sz="4973"/>
            </a:lvl2pPr>
            <a:lvl3pPr marL="3759658" indent="0">
              <a:buNone/>
              <a:defRPr sz="4114"/>
            </a:lvl3pPr>
            <a:lvl4pPr marL="5639488" indent="0">
              <a:buNone/>
              <a:defRPr sz="3688"/>
            </a:lvl4pPr>
            <a:lvl5pPr marL="7519307" indent="0">
              <a:buNone/>
              <a:defRPr sz="3688"/>
            </a:lvl5pPr>
            <a:lvl6pPr marL="9399125" indent="0">
              <a:buNone/>
              <a:defRPr sz="3688"/>
            </a:lvl6pPr>
            <a:lvl7pPr marL="11278945" indent="0">
              <a:buNone/>
              <a:defRPr sz="3688"/>
            </a:lvl7pPr>
            <a:lvl8pPr marL="13158773" indent="0">
              <a:buNone/>
              <a:defRPr sz="3688"/>
            </a:lvl8pPr>
            <a:lvl9pPr marL="15038603" indent="0">
              <a:buNone/>
              <a:defRPr sz="3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78" y="23042884"/>
            <a:ext cx="26334720" cy="2720342"/>
          </a:xfrm>
        </p:spPr>
        <p:txBody>
          <a:bodyPr anchor="b"/>
          <a:lstStyle>
            <a:lvl1pPr algn="l">
              <a:defRPr sz="82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78" y="2941320"/>
            <a:ext cx="26334720" cy="19751040"/>
          </a:xfrm>
        </p:spPr>
        <p:txBody>
          <a:bodyPr/>
          <a:lstStyle>
            <a:lvl1pPr marL="0" indent="0">
              <a:buNone/>
              <a:defRPr sz="13202"/>
            </a:lvl1pPr>
            <a:lvl2pPr marL="1879829" indent="0">
              <a:buNone/>
              <a:defRPr sz="11489"/>
            </a:lvl2pPr>
            <a:lvl3pPr marL="3759658" indent="0">
              <a:buNone/>
              <a:defRPr sz="9858"/>
            </a:lvl3pPr>
            <a:lvl4pPr marL="5639488" indent="0">
              <a:buNone/>
              <a:defRPr sz="8228"/>
            </a:lvl4pPr>
            <a:lvl5pPr marL="7519307" indent="0">
              <a:buNone/>
              <a:defRPr sz="8228"/>
            </a:lvl5pPr>
            <a:lvl6pPr marL="9399125" indent="0">
              <a:buNone/>
              <a:defRPr sz="8228"/>
            </a:lvl6pPr>
            <a:lvl7pPr marL="11278945" indent="0">
              <a:buNone/>
              <a:defRPr sz="8228"/>
            </a:lvl7pPr>
            <a:lvl8pPr marL="13158773" indent="0">
              <a:buNone/>
              <a:defRPr sz="8228"/>
            </a:lvl8pPr>
            <a:lvl9pPr marL="15038603" indent="0">
              <a:buNone/>
              <a:defRPr sz="822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78" y="25763226"/>
            <a:ext cx="26334720" cy="3863338"/>
          </a:xfrm>
        </p:spPr>
        <p:txBody>
          <a:bodyPr/>
          <a:lstStyle>
            <a:lvl1pPr marL="0" indent="0">
              <a:buNone/>
              <a:defRPr sz="5744"/>
            </a:lvl1pPr>
            <a:lvl2pPr marL="1879829" indent="0">
              <a:buNone/>
              <a:defRPr sz="4973"/>
            </a:lvl2pPr>
            <a:lvl3pPr marL="3759658" indent="0">
              <a:buNone/>
              <a:defRPr sz="4114"/>
            </a:lvl3pPr>
            <a:lvl4pPr marL="5639488" indent="0">
              <a:buNone/>
              <a:defRPr sz="3688"/>
            </a:lvl4pPr>
            <a:lvl5pPr marL="7519307" indent="0">
              <a:buNone/>
              <a:defRPr sz="3688"/>
            </a:lvl5pPr>
            <a:lvl6pPr marL="9399125" indent="0">
              <a:buNone/>
              <a:defRPr sz="3688"/>
            </a:lvl6pPr>
            <a:lvl7pPr marL="11278945" indent="0">
              <a:buNone/>
              <a:defRPr sz="3688"/>
            </a:lvl7pPr>
            <a:lvl8pPr marL="13158773" indent="0">
              <a:buNone/>
              <a:defRPr sz="3688"/>
            </a:lvl8pPr>
            <a:lvl9pPr marL="15038603" indent="0">
              <a:buNone/>
              <a:defRPr sz="3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480" tIns="219254" rIns="438480" bIns="2192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74"/>
            <a:ext cx="39502080" cy="21724622"/>
          </a:xfrm>
          <a:prstGeom prst="rect">
            <a:avLst/>
          </a:prstGeom>
        </p:spPr>
        <p:txBody>
          <a:bodyPr vert="horz" lIns="438480" tIns="219254" rIns="438480" bIns="2192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9"/>
            <a:ext cx="102412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l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5ADA-0F9C-4A5E-BCE2-A9BAA57ADF2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9"/>
            <a:ext cx="138988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ctr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9"/>
            <a:ext cx="102412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r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3759658" rtl="0" eaLnBrk="1" latinLnBrk="0" hangingPunct="1">
        <a:spcBef>
          <a:spcPct val="0"/>
        </a:spcBef>
        <a:buNone/>
        <a:defRPr sz="18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866" indent="-1409866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2" kern="1200">
          <a:solidFill>
            <a:schemeClr val="tx1"/>
          </a:solidFill>
          <a:latin typeface="+mn-lt"/>
          <a:ea typeface="+mn-ea"/>
          <a:cs typeface="+mn-cs"/>
        </a:defRPr>
      </a:lvl1pPr>
      <a:lvl2pPr marL="3054712" indent="-1174883" algn="l" defTabSz="375965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489" kern="1200">
          <a:solidFill>
            <a:schemeClr val="tx1"/>
          </a:solidFill>
          <a:latin typeface="+mn-lt"/>
          <a:ea typeface="+mn-ea"/>
          <a:cs typeface="+mn-cs"/>
        </a:defRPr>
      </a:lvl2pPr>
      <a:lvl3pPr marL="4699563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9858" kern="1200">
          <a:solidFill>
            <a:schemeClr val="tx1"/>
          </a:solidFill>
          <a:latin typeface="+mn-lt"/>
          <a:ea typeface="+mn-ea"/>
          <a:cs typeface="+mn-cs"/>
        </a:defRPr>
      </a:lvl3pPr>
      <a:lvl4pPr marL="6579387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–"/>
        <a:defRPr sz="8228" kern="1200">
          <a:solidFill>
            <a:schemeClr val="tx1"/>
          </a:solidFill>
          <a:latin typeface="+mn-lt"/>
          <a:ea typeface="+mn-ea"/>
          <a:cs typeface="+mn-cs"/>
        </a:defRPr>
      </a:lvl4pPr>
      <a:lvl5pPr marL="8459216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»"/>
        <a:defRPr sz="8228" kern="1200">
          <a:solidFill>
            <a:schemeClr val="tx1"/>
          </a:solidFill>
          <a:latin typeface="+mn-lt"/>
          <a:ea typeface="+mn-ea"/>
          <a:cs typeface="+mn-cs"/>
        </a:defRPr>
      </a:lvl5pPr>
      <a:lvl6pPr marL="10339045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6pPr>
      <a:lvl7pPr marL="12218875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7pPr>
      <a:lvl8pPr marL="14098693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8pPr>
      <a:lvl9pPr marL="15978512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1pPr>
      <a:lvl2pPr marL="1879829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2pPr>
      <a:lvl3pPr marL="3759658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3pPr>
      <a:lvl4pPr marL="5639488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4pPr>
      <a:lvl5pPr marL="7519307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5pPr>
      <a:lvl6pPr marL="9399125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6pPr>
      <a:lvl7pPr marL="11278945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7pPr>
      <a:lvl8pPr marL="13158773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8pPr>
      <a:lvl9pPr marL="15038603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13059-019-1645-z" TargetMode="Externa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hyperlink" Target="https://yuchaojiang.github.io/" TargetMode="External"/><Relationship Id="rId12" Type="http://schemas.openxmlformats.org/officeDocument/2006/relationships/hyperlink" Target="https://doi.org/10.1186/s13059-019-1922-x" TargetMode="Externa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29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ndo1@umbc.edu" TargetMode="External"/><Relationship Id="rId11" Type="http://schemas.openxmlformats.org/officeDocument/2006/relationships/hyperlink" Target="https://doi.org/10.1038/s41592-020-0766-3" TargetMode="External"/><Relationship Id="rId24" Type="http://schemas.openxmlformats.org/officeDocument/2006/relationships/image" Target="../media/image13.png"/><Relationship Id="rId5" Type="http://schemas.openxmlformats.org/officeDocument/2006/relationships/hyperlink" Target="mailto:anndo1@live.unc.edu" TargetMode="External"/><Relationship Id="rId15" Type="http://schemas.openxmlformats.org/officeDocument/2006/relationships/image" Target="../media/image3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hyperlink" Target="https://doi.org/10.1073/pnas.1522203113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doi.org/10.1186/s13059-016-0936-x" TargetMode="External"/><Relationship Id="rId14" Type="http://schemas.openxmlformats.org/officeDocument/2006/relationships/image" Target="../media/image4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A4D-DB18-4E3D-96E5-F1AC2A3E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916" y="6765450"/>
            <a:ext cx="9235533" cy="63052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20">
            <a:extLst>
              <a:ext uri="{FF2B5EF4-FFF2-40B4-BE49-F238E27FC236}">
                <a16:creationId xmlns:a16="http://schemas.microsoft.com/office/drawing/2014/main" id="{28AAE2BB-44F0-4130-A79B-286D1A8B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898" y="9630936"/>
            <a:ext cx="14779541" cy="637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/>
          <p:cNvSpPr/>
          <p:nvPr/>
        </p:nvSpPr>
        <p:spPr>
          <a:xfrm>
            <a:off x="0" y="14909"/>
            <a:ext cx="43891200" cy="2680652"/>
          </a:xfrm>
          <a:prstGeom prst="rect">
            <a:avLst/>
          </a:prstGeom>
          <a:gradFill flip="none" rotWithShape="1">
            <a:gsLst>
              <a:gs pos="0">
                <a:srgbClr val="7BAFD4">
                  <a:tint val="66000"/>
                  <a:satMod val="160000"/>
                </a:srgbClr>
              </a:gs>
              <a:gs pos="50000">
                <a:srgbClr val="7BAFD4">
                  <a:tint val="44500"/>
                  <a:satMod val="160000"/>
                </a:srgbClr>
              </a:gs>
              <a:gs pos="100000">
                <a:srgbClr val="7BAFD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26"/>
          </a:p>
        </p:txBody>
      </p:sp>
      <p:sp>
        <p:nvSpPr>
          <p:cNvPr id="6" name="Rectangle 5"/>
          <p:cNvSpPr/>
          <p:nvPr/>
        </p:nvSpPr>
        <p:spPr>
          <a:xfrm>
            <a:off x="2809407" y="470255"/>
            <a:ext cx="3827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Tumor Phylogeny Inference from Bulk DNA &amp; Single-Cell RNA Sequencing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7079" y="1349673"/>
            <a:ext cx="37952198" cy="1617964"/>
          </a:xfrm>
          <a:prstGeom prst="rect">
            <a:avLst/>
          </a:prstGeom>
          <a:noFill/>
        </p:spPr>
        <p:txBody>
          <a:bodyPr wrap="square" lIns="78326" tIns="39158" rIns="78326" bIns="39158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Ann Marie Weideman</a:t>
            </a:r>
            <a:r>
              <a:rPr lang="en-US" sz="4000" baseline="30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Rujin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Wang</a:t>
            </a:r>
            <a:r>
              <a:rPr lang="en-US" sz="4000" baseline="30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Joseph Ibrahim</a:t>
            </a:r>
            <a:r>
              <a:rPr lang="en-US" sz="4000" baseline="30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Yuchao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Jiang</a:t>
            </a:r>
            <a:r>
              <a:rPr lang="en-US" sz="4000" baseline="30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1,2</a:t>
            </a:r>
          </a:p>
          <a:p>
            <a:pPr algn="ctr">
              <a:defRPr/>
            </a:pPr>
            <a:r>
              <a:rPr lang="en-US" sz="3200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Department of Biostatistics, University of North Carolina at Chapel Hill; </a:t>
            </a:r>
            <a:r>
              <a:rPr lang="en-US" sz="32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Department of Genetics, University of North Carolina at Chapel Hill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621135" y="3641212"/>
            <a:ext cx="12231848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Model: mixture of beta-binomials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260170" y="29460057"/>
            <a:ext cx="17645408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Further information</a:t>
            </a: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Please address questions or comments to Ann Marie Weideman at </a:t>
            </a:r>
            <a:r>
              <a:rPr lang="en-US" sz="2057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anndo1@live.unc.edu</a:t>
            </a:r>
            <a:r>
              <a:rPr lang="en-US" sz="2057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57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anndo1@umbc.edu</a:t>
            </a:r>
            <a:r>
              <a:rPr lang="en-US" sz="2057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More information regarding laboratory interests, statistical modeling, and prior publications can be found at: </a:t>
            </a:r>
            <a:r>
              <a:rPr lang="en-US" sz="2057" i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https://yuchaojiang.github.io/</a:t>
            </a:r>
            <a:endParaRPr lang="en-US" sz="205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5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Funding</a:t>
            </a:r>
            <a:endParaRPr lang="en-US" sz="205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by a grant from the National Institutes of Health, USA (NIH grant T32 CA106209).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138023" y="25887649"/>
            <a:ext cx="10642906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492363" y="21580479"/>
            <a:ext cx="10287148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Algorithm: </a:t>
            </a:r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Metropolis Hastings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34321" y="29343259"/>
            <a:ext cx="25776723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86" b="1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Literature cited</a:t>
            </a:r>
            <a:endParaRPr lang="en-US" sz="3086" b="1" dirty="0">
              <a:solidFill>
                <a:schemeClr val="accent1">
                  <a:lumMod val="50000"/>
                </a:schemeClr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Campbell, K. R.,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Steif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A.,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Laks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E., Zahn, H., Lai, D., McPherson, A., Farahani, H., Kabeer, F.,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O'Flanagan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C.,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Biele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J., Brimhall, J., Wang, B., Walters, P., IMAXT Consortium, Bouchard-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Côté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A., Aparicio, S., &amp; Shah, S. P. (2019).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clonealign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: statistical integration of independent single-cell RNA and DNA sequencing data from human cancers. Genome biology, 20(1), 54. </a:t>
            </a:r>
            <a:r>
              <a:rPr lang="en-US" sz="2000" dirty="0">
                <a:solidFill>
                  <a:srgbClr val="212121"/>
                </a:solidFill>
                <a:latin typeface="BlinkMacSystemFont"/>
                <a:hlinkClick r:id="rId8"/>
              </a:rPr>
              <a:t>https://doi.org/10.1186/s13059-019-1645-z</a:t>
            </a:r>
            <a:endParaRPr lang="en-US" sz="2000" dirty="0">
              <a:solidFill>
                <a:srgbClr val="212121"/>
              </a:solidFill>
              <a:latin typeface="BlinkMacSystemFont"/>
            </a:endParaRP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Jahn, K.,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Kuipers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J., &amp;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Beerenwinkel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N. (2016). Tree inference for single-cell data. Genome biology, 17, 86. </a:t>
            </a:r>
            <a:r>
              <a:rPr lang="en-US" sz="2000" dirty="0">
                <a:solidFill>
                  <a:srgbClr val="212121"/>
                </a:solidFill>
                <a:latin typeface="BlinkMacSystemFont"/>
                <a:hlinkClick r:id="rId9"/>
              </a:rPr>
              <a:t>https://doi.org/10.1186/s13059-016-0936-x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  </a:t>
            </a:r>
            <a:endParaRPr lang="en-US" sz="20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228600" indent="-228600">
              <a:buAutoNum type="arabi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Jiang, Y.,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BlinkMacSystemFont"/>
              </a:rPr>
              <a:t>Qiu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, Y.,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BlinkMacSystemFont"/>
              </a:rPr>
              <a:t>Minn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, A. J., &amp; Zhang, N. R. (2016). Assessing intratumor heterogeneity and tracking longitudinal and spatial clonal evolutionary history by next-generation sequencing.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BlinkMacSystemFont"/>
              </a:rPr>
              <a:t>Proceedings of the National Academy of Sciences of the United States of America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BlinkMacSystemFont"/>
              </a:rPr>
              <a:t>113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(37), E5528–E5537.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  <a:hlinkClick r:id="rId10"/>
              </a:rPr>
              <a:t>https://doi.org/10.1073/pnas.1522203113</a:t>
            </a:r>
            <a:endParaRPr lang="en-US" sz="20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sz="2000" dirty="0">
                <a:solidFill>
                  <a:srgbClr val="212121"/>
                </a:solidFill>
                <a:latin typeface="BlinkMacSystemFont"/>
              </a:rPr>
              <a:t>4. McCarthy, D. J., Rostom, R., Huang, Y., Kunz, D. J.,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Danecek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P., Bonder, M. J.,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Hagai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T.,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Lyu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R.,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HipSci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 Consortium, Wang, W., Gaffney, D. J., Simons, B. D.,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Stegle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O., &amp;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Teichmann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, S. A. (2020). </a:t>
            </a:r>
            <a:r>
              <a:rPr lang="en-US" sz="2000" dirty="0" err="1">
                <a:solidFill>
                  <a:srgbClr val="212121"/>
                </a:solidFill>
                <a:latin typeface="BlinkMacSystemFont"/>
              </a:rPr>
              <a:t>Cardelino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: computational integration of somatic clonal substructure and single-cell transcriptomes. Nature methods, 17(4), 414–421. </a:t>
            </a:r>
            <a:r>
              <a:rPr lang="en-US" sz="2000" dirty="0">
                <a:solidFill>
                  <a:srgbClr val="212121"/>
                </a:solidFill>
                <a:latin typeface="BlinkMacSystemFont"/>
                <a:hlinkClick r:id="rId11"/>
              </a:rPr>
              <a:t>https://doi.org/10.1038/s41592-020-0766-3</a:t>
            </a:r>
            <a:r>
              <a:rPr lang="en-US" sz="2000" dirty="0">
                <a:solidFill>
                  <a:srgbClr val="212121"/>
                </a:solidFill>
                <a:latin typeface="BlinkMacSystemFont"/>
              </a:rPr>
              <a:t> 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5. Zhou, Z., Xu, B.,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BlinkMacSystemFont"/>
              </a:rPr>
              <a:t>Minn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, A., &amp; Zhang, N. R. (2020). DENDRO: genetic heterogeneity profiling and subclone detection by single-cell RNA sequencing.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BlinkMacSystemFont"/>
              </a:rPr>
              <a:t>Genome biology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BlinkMacSystemFont"/>
              </a:rPr>
              <a:t>21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(1), 10.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  <a:hlinkClick r:id="rId12"/>
              </a:rPr>
              <a:t>https://doi.org/10.1186/s13059-019-1922-x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2000" dirty="0">
              <a:solidFill>
                <a:srgbClr val="212121"/>
              </a:solidFill>
              <a:latin typeface="BlinkMacSystemFon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026933" y="26830179"/>
            <a:ext cx="13381409" cy="222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008" indent="-392008">
              <a:buFont typeface="Arial" panose="020B0604020202020204" pitchFamily="34" charset="0"/>
              <a:buChar char="•"/>
            </a:pP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Currently pre-processing data from patients with glioblastoma (cancer of the brain).</a:t>
            </a:r>
          </a:p>
          <a:p>
            <a:pPr marL="392008" indent="-392008">
              <a:buFont typeface="Arial" panose="020B0604020202020204" pitchFamily="34" charset="0"/>
              <a:buChar char="•"/>
            </a:pPr>
            <a:endParaRPr lang="en-US" sz="23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2008" indent="-392008">
              <a:buFont typeface="Arial" panose="020B0604020202020204" pitchFamily="34" charset="0"/>
              <a:buChar char="•"/>
            </a:pP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Plan to run algorithm using real data to check performance.</a:t>
            </a:r>
          </a:p>
          <a:p>
            <a:pPr marL="392008" indent="-392008">
              <a:buFont typeface="Arial" panose="020B0604020202020204" pitchFamily="34" charset="0"/>
              <a:buChar char="•"/>
            </a:pPr>
            <a:endParaRPr lang="en-US" sz="23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2008" indent="-392008">
              <a:buFont typeface="Arial" panose="020B0604020202020204" pitchFamily="34" charset="0"/>
              <a:buChar char="•"/>
            </a:pP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If performance looks good, then will proceed with introducing copy number variants (CNVs) in the model.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2226" y="5971990"/>
            <a:ext cx="11049645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Cancer Evolution: branched model</a:t>
            </a:r>
            <a:endParaRPr lang="en-US" sz="3086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6581" y="3605874"/>
            <a:ext cx="6157877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Objective</a:t>
            </a:r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189684" y="12523824"/>
            <a:ext cx="11123429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Simulations: convergence diagnostics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303842" y="3513674"/>
            <a:ext cx="11509506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Simulations: results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0" y="2659440"/>
            <a:ext cx="43891199" cy="593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26"/>
          </a:p>
        </p:txBody>
      </p:sp>
      <p:sp>
        <p:nvSpPr>
          <p:cNvPr id="151" name="TextBox 150"/>
          <p:cNvSpPr txBox="1"/>
          <p:nvPr/>
        </p:nvSpPr>
        <p:spPr>
          <a:xfrm>
            <a:off x="3231087" y="2610369"/>
            <a:ext cx="38155203" cy="1066852"/>
          </a:xfrm>
          <a:prstGeom prst="rect">
            <a:avLst/>
          </a:prstGeom>
          <a:noFill/>
        </p:spPr>
        <p:txBody>
          <a:bodyPr wrap="square" lIns="78326" tIns="39158" rIns="78326" bIns="39158" rtlCol="0">
            <a:spAutoFit/>
          </a:bodyPr>
          <a:lstStyle/>
          <a:p>
            <a:pPr algn="ctr">
              <a:defRPr/>
            </a:pPr>
            <a:r>
              <a:rPr lang="en-US" sz="3678" spc="1712" dirty="0">
                <a:solidFill>
                  <a:schemeClr val="bg1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GILLINGS SCHOOL OF PUBLIC HEALTH</a:t>
            </a:r>
            <a:br>
              <a:rPr lang="en-US" sz="2741" spc="1712" dirty="0">
                <a:latin typeface="Engravers MT" panose="02090707080505020304" pitchFamily="18" charset="0"/>
                <a:cs typeface="Arial" panose="020B0604020202020204" pitchFamily="34" charset="0"/>
              </a:rPr>
            </a:br>
            <a:endParaRPr lang="en-US" sz="2741" spc="1712" dirty="0">
              <a:latin typeface="Engravers MT" panose="020907070805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4233337" y="3611649"/>
            <a:ext cx="0" cy="2560778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7881959" y="3522027"/>
            <a:ext cx="0" cy="2560778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65686" y="3533771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1</a:t>
            </a:r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 flipH="1">
            <a:off x="1034321" y="29413200"/>
            <a:ext cx="4137402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1942589" y="4284791"/>
            <a:ext cx="11534824" cy="115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To infer the clonal tree configuration and clone of origin of cancerous tissue assayed using bulk DNA-sequencing (bulk DNA-seq) and single-cell RNA-sequencing (</a:t>
            </a:r>
            <a:r>
              <a:rPr lang="en-US" sz="2309" dirty="0" err="1">
                <a:latin typeface="Arial" panose="020B0604020202020204" pitchFamily="34" charset="0"/>
                <a:cs typeface="Arial" panose="020B0604020202020204" pitchFamily="34" charset="0"/>
              </a:rPr>
              <a:t>scRNA</a:t>
            </a: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-seq).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32630" y="13257962"/>
            <a:ext cx="10412088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Types of mutations (variants)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00FD9A-EDCB-4238-B399-2F3EA1BACA9E}"/>
              </a:ext>
            </a:extLst>
          </p:cNvPr>
          <p:cNvSpPr txBox="1"/>
          <p:nvPr/>
        </p:nvSpPr>
        <p:spPr>
          <a:xfrm>
            <a:off x="1926193" y="24110130"/>
            <a:ext cx="10412088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7133DF-BADD-4503-8422-14E63916A661}"/>
                  </a:ext>
                </a:extLst>
              </p:cNvPr>
              <p:cNvSpPr txBox="1"/>
              <p:nvPr/>
            </p:nvSpPr>
            <p:spPr>
              <a:xfrm>
                <a:off x="15092018" y="4554257"/>
                <a:ext cx="12786457" cy="613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9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(LEFT)</a:t>
                </a: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input consists of both bulk input (bulk DNA-seq) and single-cell input (</a:t>
                </a:r>
                <a:r>
                  <a:rPr lang="en-US" sz="2309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scDNA</a:t>
                </a: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-seq).</a:t>
                </a: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Each mutation (</a:t>
                </a:r>
                <a14:m>
                  <m:oMath xmlns:m="http://schemas.openxmlformats.org/officeDocument/2006/math">
                    <m:r>
                      <a:rPr lang="en-US" sz="2309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309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has its own gene activation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deactivation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) rates estimated by method of moments. The sequencing error rate is set to a known value of 1%.</a:t>
                </a: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309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(MIDDLE)</a:t>
                </a:r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beta-binomial model is one of the simplest Bayesian models. It is the “hello world” of Bayesian statistics. </a:t>
                </a:r>
              </a:p>
              <a:p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Here the mixture of beta-binomials combines terms from the bulk and single-cell data as shown in the below equation. </a:t>
                </a:r>
              </a:p>
              <a:p>
                <a:pPr marL="357927" indent="-357927">
                  <a:buFont typeface="Arial" panose="020B0604020202020204" pitchFamily="34" charset="0"/>
                  <a:buChar char="•"/>
                </a:pPr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309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(RIGHT)</a:t>
                </a:r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The output consists of a binary matrix used to reconstruct the tree (</a:t>
                </a:r>
                <a14:m>
                  <m:oMath xmlns:m="http://schemas.openxmlformats.org/officeDocument/2006/math">
                    <m:r>
                      <a:rPr lang="en-US" sz="2309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), a binary matrix used to assign cells to clones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), and a matrix of clonal proportions in each bulk sample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2309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endParaRPr lang="en-US" sz="23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7133DF-BADD-4503-8422-14E63916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018" y="4554257"/>
                <a:ext cx="12786457" cy="6134564"/>
              </a:xfrm>
              <a:prstGeom prst="rect">
                <a:avLst/>
              </a:prstGeom>
              <a:blipFill>
                <a:blip r:embed="rId14"/>
                <a:stretch>
                  <a:fillRect l="-715" t="-69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8B6407B-30C6-4C11-9DBD-14B92B565E36}"/>
              </a:ext>
            </a:extLst>
          </p:cNvPr>
          <p:cNvSpPr/>
          <p:nvPr/>
        </p:nvSpPr>
        <p:spPr>
          <a:xfrm>
            <a:off x="29095303" y="12813100"/>
            <a:ext cx="13576698" cy="319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46"/>
              </a:spcAft>
            </a:pPr>
            <a:endParaRPr lang="en-US" sz="230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646"/>
              </a:spcAft>
              <a:buFont typeface="Arial" panose="020B0604020202020204" pitchFamily="34" charset="0"/>
              <a:buChar char="•"/>
            </a:pP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We used 5k iterations, discarded the first 20% of the chains (20% burn-in), and thinned so that we retained only every 10</a:t>
            </a:r>
            <a:r>
              <a:rPr lang="en-US" sz="2309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 iteration to reduce correlation between iterations (also known as the lag autocorrelation factor, ACF). The top graph depicts the low lag ACF.</a:t>
            </a:r>
          </a:p>
          <a:p>
            <a:pPr marL="342900" indent="-342900">
              <a:spcAft>
                <a:spcPts val="1646"/>
              </a:spcAft>
              <a:buFont typeface="Arial" panose="020B0604020202020204" pitchFamily="34" charset="0"/>
              <a:buChar char="•"/>
            </a:pPr>
            <a:r>
              <a:rPr lang="en-US" sz="2309" dirty="0">
                <a:latin typeface="Arial" panose="020B0604020202020204" pitchFamily="34" charset="0"/>
                <a:cs typeface="Arial" panose="020B0604020202020204" pitchFamily="34" charset="0"/>
              </a:rPr>
              <a:t>The joint posteriors (bottom left) and trace plots (bottom right) suggest that all 5 chains converged. The joint posteriors align well with the truth, and the trace plots appear as random noise.</a:t>
            </a:r>
          </a:p>
          <a:p>
            <a:pPr>
              <a:spcAft>
                <a:spcPts val="1646"/>
              </a:spcAft>
            </a:pPr>
            <a:endParaRPr lang="en-US" sz="23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77398E-8764-4F3D-83B9-CFF3891F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414" y="614645"/>
            <a:ext cx="5377327" cy="148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84697C0-B0B5-495A-B308-BA179DE0AC7E}"/>
              </a:ext>
            </a:extLst>
          </p:cNvPr>
          <p:cNvSpPr txBox="1"/>
          <p:nvPr/>
        </p:nvSpPr>
        <p:spPr>
          <a:xfrm>
            <a:off x="859146" y="13227571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F04089-5E74-4A0D-8457-7E4FF19AB192}"/>
              </a:ext>
            </a:extLst>
          </p:cNvPr>
          <p:cNvSpPr txBox="1"/>
          <p:nvPr/>
        </p:nvSpPr>
        <p:spPr>
          <a:xfrm>
            <a:off x="865398" y="5884622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2</a:t>
            </a:r>
          </a:p>
        </p:txBody>
      </p:sp>
      <p:pic>
        <p:nvPicPr>
          <p:cNvPr id="72" name="Picture 2" descr="Figure 3. Types of DNA aberrations detectable by single-cell DNA.">
            <a:extLst>
              <a:ext uri="{FF2B5EF4-FFF2-40B4-BE49-F238E27FC236}">
                <a16:creationId xmlns:a16="http://schemas.microsoft.com/office/drawing/2014/main" id="{DF5AA930-E843-43EB-9BFC-A439DFFF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47" y="15940907"/>
            <a:ext cx="7811877" cy="7457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528B54D-7831-4944-BA75-5857A3A72BEA}"/>
              </a:ext>
            </a:extLst>
          </p:cNvPr>
          <p:cNvSpPr txBox="1"/>
          <p:nvPr/>
        </p:nvSpPr>
        <p:spPr>
          <a:xfrm>
            <a:off x="834372" y="23979610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D0A58-D05A-40AA-AD5C-15E91D000F49}"/>
                  </a:ext>
                </a:extLst>
              </p:cNvPr>
              <p:cNvSpPr txBox="1"/>
              <p:nvPr/>
            </p:nvSpPr>
            <p:spPr>
              <a:xfrm>
                <a:off x="14759996" y="16046280"/>
                <a:ext cx="12103007" cy="5365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𝑑𝐵𝑖𝑛𝑜𝑚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⁡[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𝑑𝐵𝑒𝑡𝑎𝐵𝑖𝑛𝑜𝑚</m:t>
                                      </m:r>
                                      <m:d>
                                        <m:dPr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𝑑𝐵𝑒𝑡𝑎𝐵𝑖𝑛𝑜𝑚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𝜅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Blue</a:t>
                </a: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contribution from bulk data</a:t>
                </a:r>
              </a:p>
              <a:p>
                <a:r>
                  <a:rPr lang="en-US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Green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– contribution from single-cell data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𝑑𝐵𝑖𝑛𝑜𝑚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density of binomial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𝑑𝐵𝑒𝑡𝑎𝐵𝑖𝑛𝑜𝑚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309" dirty="0">
                    <a:latin typeface="Arial" panose="020B0604020202020204" pitchFamily="34" charset="0"/>
                    <a:cs typeface="Arial" panose="020B0604020202020204" pitchFamily="34" charset="0"/>
                  </a:rPr>
                  <a:t>density of beta-binomial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D0A58-D05A-40AA-AD5C-15E91D000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996" y="16046280"/>
                <a:ext cx="12103007" cy="5365636"/>
              </a:xfrm>
              <a:prstGeom prst="rect">
                <a:avLst/>
              </a:prstGeom>
              <a:blipFill>
                <a:blip r:embed="rId17"/>
                <a:stretch>
                  <a:fillRect l="-755" b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2FAD3D-D027-44FF-9B2D-DD37C580D3B6}"/>
              </a:ext>
            </a:extLst>
          </p:cNvPr>
          <p:cNvSpPr txBox="1"/>
          <p:nvPr/>
        </p:nvSpPr>
        <p:spPr>
          <a:xfrm>
            <a:off x="14485255" y="3477551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3273BD-7C72-4498-84D6-6ED64D242E75}"/>
              </a:ext>
            </a:extLst>
          </p:cNvPr>
          <p:cNvSpPr txBox="1"/>
          <p:nvPr/>
        </p:nvSpPr>
        <p:spPr>
          <a:xfrm>
            <a:off x="1969497" y="24908518"/>
            <a:ext cx="11250165" cy="40026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10" dirty="0"/>
              <a:t>Over the past 6 years, work in this field [1-5] has utilized Bayesian frameworks to incorporate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10" dirty="0"/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US" sz="2310" b="1" dirty="0"/>
              <a:t>Inputs: </a:t>
            </a:r>
            <a:r>
              <a:rPr lang="en-US" sz="2310" dirty="0"/>
              <a:t>Bulk DNA-seq, </a:t>
            </a:r>
            <a:r>
              <a:rPr lang="en-US" sz="2310" dirty="0" err="1"/>
              <a:t>scDNA</a:t>
            </a:r>
            <a:r>
              <a:rPr lang="en-US" sz="2310" dirty="0"/>
              <a:t>-seq, and/or </a:t>
            </a:r>
            <a:r>
              <a:rPr lang="en-US" sz="2310" dirty="0" err="1"/>
              <a:t>scRNA</a:t>
            </a:r>
            <a:r>
              <a:rPr lang="en-US" sz="2310" dirty="0"/>
              <a:t>-seq</a:t>
            </a: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US" sz="2310" b="1" dirty="0"/>
              <a:t>Mutations: </a:t>
            </a:r>
            <a:r>
              <a:rPr lang="en-US" sz="2310" dirty="0"/>
              <a:t>Copy number variants (CNVs) or single nucleotide variants (SNVs)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31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10" dirty="0"/>
              <a:t>With this work, we aim to develop a model that utilizes bulk DNA-seq and </a:t>
            </a:r>
            <a:r>
              <a:rPr lang="en-US" sz="2310" dirty="0" err="1"/>
              <a:t>scRNA</a:t>
            </a:r>
            <a:r>
              <a:rPr lang="en-US" sz="2310" dirty="0"/>
              <a:t>-seq to handle </a:t>
            </a:r>
            <a:r>
              <a:rPr lang="en-US" sz="2310" b="1" u="sng" dirty="0"/>
              <a:t>BOTH</a:t>
            </a:r>
            <a:r>
              <a:rPr lang="en-US" sz="2310" dirty="0"/>
              <a:t> CNVs and SNVs.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1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10" dirty="0"/>
              <a:t>In this poster, we present simulations from a partial model that handles SNVs, with plans to later incorporate CNVs.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4AB3B0-05F1-40FD-A721-F5EC3B1A6771}"/>
              </a:ext>
            </a:extLst>
          </p:cNvPr>
          <p:cNvSpPr txBox="1"/>
          <p:nvPr/>
        </p:nvSpPr>
        <p:spPr>
          <a:xfrm>
            <a:off x="363748" y="16092517"/>
            <a:ext cx="28770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nucleotide variants (SNVs): </a:t>
            </a:r>
            <a:r>
              <a:rPr lang="en-US" sz="2000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characterized by a substitution of one nucleotide at a specific genomic position.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774679-E1C3-4A32-8965-B38256293C36}"/>
              </a:ext>
            </a:extLst>
          </p:cNvPr>
          <p:cNvSpPr txBox="1"/>
          <p:nvPr/>
        </p:nvSpPr>
        <p:spPr>
          <a:xfrm>
            <a:off x="257881" y="20184232"/>
            <a:ext cx="2873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67676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chromosomal rearrangements: </a:t>
            </a:r>
            <a:r>
              <a:rPr lang="en-US" sz="2000" b="0" i="0" dirty="0">
                <a:solidFill>
                  <a:srgbClr val="67676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translocations and gene fusions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BE422B-76F0-4C11-87B2-65C557239732}"/>
              </a:ext>
            </a:extLst>
          </p:cNvPr>
          <p:cNvSpPr txBox="1"/>
          <p:nvPr/>
        </p:nvSpPr>
        <p:spPr>
          <a:xfrm>
            <a:off x="11152061" y="16222543"/>
            <a:ext cx="29069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Insertions/ deletions (indels): </a:t>
            </a:r>
            <a:r>
              <a:rPr lang="en-US" sz="2000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or deletion of nucleotides into the genome.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51DFD5-8DBB-4047-ACF3-1763D00043A3}"/>
              </a:ext>
            </a:extLst>
          </p:cNvPr>
          <p:cNvSpPr txBox="1"/>
          <p:nvPr/>
        </p:nvSpPr>
        <p:spPr>
          <a:xfrm>
            <a:off x="11124468" y="20142614"/>
            <a:ext cx="29693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number variants (CNVs): </a:t>
            </a:r>
            <a:r>
              <a:rPr lang="en-US" sz="2000" dirty="0">
                <a:solidFill>
                  <a:srgbClr val="67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characterized by the number of repeated sections of the genome (deletions/duplications, loss of heterozygosity).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B89F47-98F3-4656-8AEF-0424D0CEEDE8}"/>
              </a:ext>
            </a:extLst>
          </p:cNvPr>
          <p:cNvCxnSpPr>
            <a:cxnSpLocks/>
          </p:cNvCxnSpPr>
          <p:nvPr/>
        </p:nvCxnSpPr>
        <p:spPr>
          <a:xfrm>
            <a:off x="2198493" y="18505848"/>
            <a:ext cx="9868784" cy="128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C640F5-B0D0-44CD-8200-7EDB009B2570}"/>
              </a:ext>
            </a:extLst>
          </p:cNvPr>
          <p:cNvSpPr txBox="1"/>
          <p:nvPr/>
        </p:nvSpPr>
        <p:spPr>
          <a:xfrm>
            <a:off x="11060928" y="18046044"/>
            <a:ext cx="230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Small mutations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8B4470-E7CD-4EBC-A5F8-4B6E21F15C3D}"/>
              </a:ext>
            </a:extLst>
          </p:cNvPr>
          <p:cNvSpPr txBox="1"/>
          <p:nvPr/>
        </p:nvSpPr>
        <p:spPr>
          <a:xfrm>
            <a:off x="11045642" y="18525731"/>
            <a:ext cx="24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Large mutations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00D234-4D86-4115-AA36-AE223060F2ED}"/>
              </a:ext>
            </a:extLst>
          </p:cNvPr>
          <p:cNvSpPr txBox="1"/>
          <p:nvPr/>
        </p:nvSpPr>
        <p:spPr>
          <a:xfrm>
            <a:off x="3047654" y="23502189"/>
            <a:ext cx="8596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https://missionbio.com/resources/learning-center/clonal-evolution-in-cancer/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9AC779-D27F-42CB-963C-46B38A6AD9B1}"/>
              </a:ext>
            </a:extLst>
          </p:cNvPr>
          <p:cNvSpPr txBox="1"/>
          <p:nvPr/>
        </p:nvSpPr>
        <p:spPr>
          <a:xfrm>
            <a:off x="22367768" y="23500576"/>
            <a:ext cx="5165466" cy="4713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1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Goal: </a:t>
            </a:r>
            <a:r>
              <a:rPr lang="en-US" sz="231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Sample from a multivariate probability distribution when direct sampling is difficult. </a:t>
            </a:r>
          </a:p>
          <a:p>
            <a:pPr marL="0" indent="0">
              <a:buNone/>
            </a:pPr>
            <a:endParaRPr lang="en-US" sz="231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310" b="1" dirty="0">
                <a:solidFill>
                  <a:srgbClr val="202122"/>
                </a:solidFill>
                <a:latin typeface="Arial" panose="020B0604020202020204" pitchFamily="34" charset="0"/>
              </a:rPr>
              <a:t>Issue: </a:t>
            </a:r>
            <a:r>
              <a:rPr lang="en-US" sz="2310" dirty="0">
                <a:solidFill>
                  <a:srgbClr val="202122"/>
                </a:solidFill>
                <a:latin typeface="Arial" panose="020B0604020202020204" pitchFamily="34" charset="0"/>
              </a:rPr>
              <a:t>Full conditionals may not have a closed form (only known up to a proportionality constant). Thus, we cannot directly sample from them.</a:t>
            </a:r>
          </a:p>
          <a:p>
            <a:endParaRPr lang="en-US" sz="231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310" b="1" dirty="0">
                <a:solidFill>
                  <a:srgbClr val="202122"/>
                </a:solidFill>
                <a:latin typeface="Arial" panose="020B0604020202020204" pitchFamily="34" charset="0"/>
              </a:rPr>
              <a:t>Solution: </a:t>
            </a:r>
            <a:r>
              <a:rPr lang="en-US" sz="2310" dirty="0">
                <a:solidFill>
                  <a:srgbClr val="202122"/>
                </a:solidFill>
                <a:latin typeface="Arial" panose="020B0604020202020204" pitchFamily="34" charset="0"/>
              </a:rPr>
              <a:t>Need to use an algorithm that incorporates rejection. One method is Metropolis-Hastings, which is presented in general form here.</a:t>
            </a:r>
            <a:endParaRPr lang="en-US" sz="231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C70A8D-10B1-4F03-9E65-97D0AE30D8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96498" y="22700110"/>
            <a:ext cx="7652654" cy="623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712DF67-AA0B-4BD9-96F0-0C72E18DCF26}"/>
              </a:ext>
            </a:extLst>
          </p:cNvPr>
          <p:cNvSpPr txBox="1"/>
          <p:nvPr/>
        </p:nvSpPr>
        <p:spPr>
          <a:xfrm>
            <a:off x="14540106" y="21449734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4BF260-22CB-4EE8-A9F5-EE1F84354F53}"/>
              </a:ext>
            </a:extLst>
          </p:cNvPr>
          <p:cNvSpPr txBox="1"/>
          <p:nvPr/>
        </p:nvSpPr>
        <p:spPr>
          <a:xfrm>
            <a:off x="28176662" y="3476203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56D3AC-B3EB-45DD-869A-3CD284DB07A7}"/>
              </a:ext>
            </a:extLst>
          </p:cNvPr>
          <p:cNvSpPr txBox="1"/>
          <p:nvPr/>
        </p:nvSpPr>
        <p:spPr>
          <a:xfrm>
            <a:off x="28102933" y="12417616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C78AC-A929-419A-B083-C6495CD5F04C}"/>
              </a:ext>
            </a:extLst>
          </p:cNvPr>
          <p:cNvSpPr txBox="1"/>
          <p:nvPr/>
        </p:nvSpPr>
        <p:spPr>
          <a:xfrm>
            <a:off x="28100576" y="25713304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0F0A71-9961-44E4-9060-6AC1C1038BA8}"/>
                  </a:ext>
                </a:extLst>
              </p:cNvPr>
              <p:cNvSpPr txBox="1"/>
              <p:nvPr/>
            </p:nvSpPr>
            <p:spPr>
              <a:xfrm>
                <a:off x="35333889" y="9056083"/>
                <a:ext cx="8154094" cy="3099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We varied the gene activation rate (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gene deactivate rate (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) to explore the change in reconstruction error (the rate of “mistakes” when reconstructing the tree).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Recall,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1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mean of the beta-binomial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 gets larger, the reconstruction error gets smaller because we are sampling more counts (less sparsity).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0F0A71-9961-44E4-9060-6AC1C1038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89" y="9056083"/>
                <a:ext cx="8154094" cy="3099695"/>
              </a:xfrm>
              <a:prstGeom prst="rect">
                <a:avLst/>
              </a:prstGeom>
              <a:blipFill>
                <a:blip r:embed="rId19"/>
                <a:stretch>
                  <a:fillRect l="-897" t="-1575" r="-1420" b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8DE826-B8ED-495E-8FE2-62E466AC2AE5}"/>
                  </a:ext>
                </a:extLst>
              </p:cNvPr>
              <p:cNvSpPr txBox="1"/>
              <p:nvPr/>
            </p:nvSpPr>
            <p:spPr>
              <a:xfrm>
                <a:off x="35309724" y="4329328"/>
                <a:ext cx="8352876" cy="471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We simulated the truth under the following conditions for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</m:t>
                    </m:r>
                  </m:oMath>
                </a14:m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640080" lvl="1"/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 </m:t>
                    </m:r>
                  </m:oMath>
                </a14:m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(cells);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 (bulk samples);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 </m:t>
                    </m:r>
                  </m:oMath>
                </a14:m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(mutations); </a:t>
                </a:r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31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 (clones)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Bayesian information criterion (BIC) was used to select the number of clones. Then, the final inferred tree was </a:t>
                </a:r>
                <a:r>
                  <a:rPr lang="pt-BR" sz="2310">
                    <a:latin typeface="Arial" panose="020B0604020202020204" pitchFamily="34" charset="0"/>
                    <a:cs typeface="Arial" panose="020B0604020202020204" pitchFamily="34" charset="0"/>
                  </a:rPr>
                  <a:t>chosen as the highest </a:t>
                </a:r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posterior likelihood across 5 chains.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inferred tree (right) is almost identical to truth (left), which suggests that our model is appropriate for the simulated data.</a:t>
                </a:r>
                <a:endParaRPr lang="en-US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8DE826-B8ED-495E-8FE2-62E466AC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724" y="4329328"/>
                <a:ext cx="8352876" cy="4713598"/>
              </a:xfrm>
              <a:prstGeom prst="rect">
                <a:avLst/>
              </a:prstGeom>
              <a:blipFill>
                <a:blip r:embed="rId20"/>
                <a:stretch>
                  <a:fillRect l="-875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B52798D-3F3D-4264-9EF6-65DBA4DEBE0C}"/>
              </a:ext>
            </a:extLst>
          </p:cNvPr>
          <p:cNvCxnSpPr>
            <a:cxnSpLocks/>
          </p:cNvCxnSpPr>
          <p:nvPr/>
        </p:nvCxnSpPr>
        <p:spPr>
          <a:xfrm flipH="1">
            <a:off x="29337000" y="4087062"/>
            <a:ext cx="1374729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49776F-9FC2-4C51-91F1-E5A1B10A4939}"/>
              </a:ext>
            </a:extLst>
          </p:cNvPr>
          <p:cNvCxnSpPr>
            <a:cxnSpLocks/>
          </p:cNvCxnSpPr>
          <p:nvPr/>
        </p:nvCxnSpPr>
        <p:spPr>
          <a:xfrm flipH="1">
            <a:off x="15704228" y="4223053"/>
            <a:ext cx="11787283" cy="1050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050E6A-58FB-4883-AB2D-60DF2AB9F70A}"/>
              </a:ext>
            </a:extLst>
          </p:cNvPr>
          <p:cNvCxnSpPr>
            <a:cxnSpLocks/>
          </p:cNvCxnSpPr>
          <p:nvPr/>
        </p:nvCxnSpPr>
        <p:spPr>
          <a:xfrm flipH="1">
            <a:off x="2113945" y="4123401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ational Cancer Institute - Wikipedia">
            <a:extLst>
              <a:ext uri="{FF2B5EF4-FFF2-40B4-BE49-F238E27FC236}">
                <a16:creationId xmlns:a16="http://schemas.microsoft.com/office/drawing/2014/main" id="{6C5DC0D2-7C8A-4488-9240-27995974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9" y="218972"/>
            <a:ext cx="5364553" cy="2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1F8B98-66C5-4529-96B8-29165BB91238}"/>
                  </a:ext>
                </a:extLst>
              </p:cNvPr>
              <p:cNvSpPr txBox="1"/>
              <p:nvPr/>
            </p:nvSpPr>
            <p:spPr>
              <a:xfrm>
                <a:off x="23913140" y="20010077"/>
                <a:ext cx="3352801" cy="115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310" dirty="0"/>
                  <a:t> </a:t>
                </a: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mutations</a:t>
                </a:r>
              </a:p>
              <a:p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310" dirty="0"/>
                  <a:t> </a:t>
                </a: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</a:p>
              <a:p>
                <a14:m>
                  <m:oMath xmlns:m="http://schemas.openxmlformats.org/officeDocument/2006/math"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31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310" dirty="0"/>
                  <a:t> </a:t>
                </a:r>
                <a:r>
                  <a:rPr lang="en-US" sz="2310" dirty="0">
                    <a:latin typeface="Arial" panose="020B0604020202020204" pitchFamily="34" charset="0"/>
                    <a:cs typeface="Arial" panose="020B0604020202020204" pitchFamily="34" charset="0"/>
                  </a:rPr>
                  <a:t>bulk samples</a:t>
                </a: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1F8B98-66C5-4529-96B8-29165BB91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3140" y="20010077"/>
                <a:ext cx="3352801" cy="1158779"/>
              </a:xfrm>
              <a:prstGeom prst="rect">
                <a:avLst/>
              </a:prstGeom>
              <a:blipFill>
                <a:blip r:embed="rId22"/>
                <a:stretch>
                  <a:fillRect t="-4712" r="-727" b="-9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B3F9672-2AE2-484C-BB85-AD2D45866FB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3879"/>
          <a:stretch/>
        </p:blipFill>
        <p:spPr>
          <a:xfrm>
            <a:off x="29713984" y="21294320"/>
            <a:ext cx="5237720" cy="4454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E523B-7D3A-40CE-97C8-77D7B8B17EC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748"/>
          <a:stretch/>
        </p:blipFill>
        <p:spPr>
          <a:xfrm>
            <a:off x="35483994" y="20860007"/>
            <a:ext cx="5618787" cy="50118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ACCAC0-A7E5-4567-B00B-A24CED7A0B8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14828"/>
          <a:stretch/>
        </p:blipFill>
        <p:spPr>
          <a:xfrm>
            <a:off x="31320978" y="16179242"/>
            <a:ext cx="8459951" cy="405132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AC8E0CF-6617-4CB9-A41F-04A738EDDEA0}"/>
              </a:ext>
            </a:extLst>
          </p:cNvPr>
          <p:cNvSpPr txBox="1"/>
          <p:nvPr/>
        </p:nvSpPr>
        <p:spPr>
          <a:xfrm>
            <a:off x="32459531" y="4141085"/>
            <a:ext cx="212103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Inferred Tree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97B2-6020-42A5-A14D-8F2F33606A24}"/>
              </a:ext>
            </a:extLst>
          </p:cNvPr>
          <p:cNvSpPr txBox="1"/>
          <p:nvPr/>
        </p:nvSpPr>
        <p:spPr>
          <a:xfrm>
            <a:off x="29184411" y="4123401"/>
            <a:ext cx="191471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True Tree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AAF193-33E5-45A4-A5A9-94EF76271B21}"/>
              </a:ext>
            </a:extLst>
          </p:cNvPr>
          <p:cNvSpPr txBox="1"/>
          <p:nvPr/>
        </p:nvSpPr>
        <p:spPr>
          <a:xfrm>
            <a:off x="33643155" y="15659554"/>
            <a:ext cx="414656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Lag ACF after 20% burn-in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95FE02-AA5C-4AEC-B08F-61468B45C17F}"/>
              </a:ext>
            </a:extLst>
          </p:cNvPr>
          <p:cNvSpPr txBox="1"/>
          <p:nvPr/>
        </p:nvSpPr>
        <p:spPr>
          <a:xfrm>
            <a:off x="29846272" y="20372262"/>
            <a:ext cx="498621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Joint posterior distributions</a:t>
            </a:r>
          </a:p>
          <a:p>
            <a:pPr algn="ctr"/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(medians and 95% HPD intervals)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239F92-054E-4BFD-AA03-A2983FB4096F}"/>
              </a:ext>
            </a:extLst>
          </p:cNvPr>
          <p:cNvSpPr txBox="1"/>
          <p:nvPr/>
        </p:nvSpPr>
        <p:spPr>
          <a:xfrm>
            <a:off x="35289180" y="20372262"/>
            <a:ext cx="619669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0" b="1" dirty="0">
                <a:latin typeface="Arial" panose="020B0604020202020204" pitchFamily="34" charset="0"/>
                <a:cs typeface="Arial" panose="020B0604020202020204" pitchFamily="34" charset="0"/>
              </a:rPr>
              <a:t>Trace plot for posterior after 20% burn-in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F8546-482A-46D7-A8DD-27A0E4E41B5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b="1714"/>
          <a:stretch/>
        </p:blipFill>
        <p:spPr>
          <a:xfrm>
            <a:off x="28414445" y="8760765"/>
            <a:ext cx="6650255" cy="35603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0A263B-08B8-4D3A-92AA-0ABC03C4AFDB}"/>
              </a:ext>
            </a:extLst>
          </p:cNvPr>
          <p:cNvCxnSpPr>
            <a:cxnSpLocks/>
          </p:cNvCxnSpPr>
          <p:nvPr/>
        </p:nvCxnSpPr>
        <p:spPr>
          <a:xfrm flipH="1">
            <a:off x="29260800" y="13030200"/>
            <a:ext cx="1374729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5A2D4B7-E29C-4050-9491-1D365D23FE9A}"/>
              </a:ext>
            </a:extLst>
          </p:cNvPr>
          <p:cNvCxnSpPr>
            <a:cxnSpLocks/>
          </p:cNvCxnSpPr>
          <p:nvPr/>
        </p:nvCxnSpPr>
        <p:spPr>
          <a:xfrm flipH="1">
            <a:off x="29229506" y="26441400"/>
            <a:ext cx="1374729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B803B4-3D1D-48D8-BCC1-8B6558A0EEDE}"/>
              </a:ext>
            </a:extLst>
          </p:cNvPr>
          <p:cNvCxnSpPr>
            <a:cxnSpLocks/>
          </p:cNvCxnSpPr>
          <p:nvPr/>
        </p:nvCxnSpPr>
        <p:spPr>
          <a:xfrm flipH="1">
            <a:off x="15621135" y="22113755"/>
            <a:ext cx="11787283" cy="1050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2CC328-05FF-49EE-A0D2-6A711EE81D8B}"/>
              </a:ext>
            </a:extLst>
          </p:cNvPr>
          <p:cNvCxnSpPr>
            <a:cxnSpLocks/>
          </p:cNvCxnSpPr>
          <p:nvPr/>
        </p:nvCxnSpPr>
        <p:spPr>
          <a:xfrm flipH="1">
            <a:off x="2057400" y="647700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063C96-ACA1-42EC-BF24-961CBB554387}"/>
              </a:ext>
            </a:extLst>
          </p:cNvPr>
          <p:cNvCxnSpPr>
            <a:cxnSpLocks/>
          </p:cNvCxnSpPr>
          <p:nvPr/>
        </p:nvCxnSpPr>
        <p:spPr>
          <a:xfrm flipH="1">
            <a:off x="1942589" y="1394460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241A49-61B7-43A2-BC1A-E783ED073A71}"/>
              </a:ext>
            </a:extLst>
          </p:cNvPr>
          <p:cNvCxnSpPr>
            <a:cxnSpLocks/>
          </p:cNvCxnSpPr>
          <p:nvPr/>
        </p:nvCxnSpPr>
        <p:spPr>
          <a:xfrm flipH="1">
            <a:off x="1962226" y="2468880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F45427-A7A5-48A4-99D6-D4A41EC60E8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47575" y="4770390"/>
            <a:ext cx="3286258" cy="37029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415CE6-57AD-4CD9-B73F-A7A729D72E5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926863" y="4759680"/>
            <a:ext cx="3196960" cy="37137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D52966-D4A1-447D-BC39-5DE759DFBB04}"/>
              </a:ext>
            </a:extLst>
          </p:cNvPr>
          <p:cNvSpPr txBox="1"/>
          <p:nvPr/>
        </p:nvSpPr>
        <p:spPr>
          <a:xfrm>
            <a:off x="2928770" y="14368841"/>
            <a:ext cx="8223291" cy="1015663"/>
          </a:xfrm>
          <a:custGeom>
            <a:avLst/>
            <a:gdLst>
              <a:gd name="connsiteX0" fmla="*/ 0 w 8223291"/>
              <a:gd name="connsiteY0" fmla="*/ 0 h 1015663"/>
              <a:gd name="connsiteX1" fmla="*/ 669611 w 8223291"/>
              <a:gd name="connsiteY1" fmla="*/ 0 h 1015663"/>
              <a:gd name="connsiteX2" fmla="*/ 1421455 w 8223291"/>
              <a:gd name="connsiteY2" fmla="*/ 0 h 1015663"/>
              <a:gd name="connsiteX3" fmla="*/ 1844367 w 8223291"/>
              <a:gd name="connsiteY3" fmla="*/ 0 h 1015663"/>
              <a:gd name="connsiteX4" fmla="*/ 2513978 w 8223291"/>
              <a:gd name="connsiteY4" fmla="*/ 0 h 1015663"/>
              <a:gd name="connsiteX5" fmla="*/ 2936890 w 8223291"/>
              <a:gd name="connsiteY5" fmla="*/ 0 h 1015663"/>
              <a:gd name="connsiteX6" fmla="*/ 3524268 w 8223291"/>
              <a:gd name="connsiteY6" fmla="*/ 0 h 1015663"/>
              <a:gd name="connsiteX7" fmla="*/ 4193878 w 8223291"/>
              <a:gd name="connsiteY7" fmla="*/ 0 h 1015663"/>
              <a:gd name="connsiteX8" fmla="*/ 4534558 w 8223291"/>
              <a:gd name="connsiteY8" fmla="*/ 0 h 1015663"/>
              <a:gd name="connsiteX9" fmla="*/ 4875237 w 8223291"/>
              <a:gd name="connsiteY9" fmla="*/ 0 h 1015663"/>
              <a:gd name="connsiteX10" fmla="*/ 5627081 w 8223291"/>
              <a:gd name="connsiteY10" fmla="*/ 0 h 1015663"/>
              <a:gd name="connsiteX11" fmla="*/ 6214458 w 8223291"/>
              <a:gd name="connsiteY11" fmla="*/ 0 h 1015663"/>
              <a:gd name="connsiteX12" fmla="*/ 6555138 w 8223291"/>
              <a:gd name="connsiteY12" fmla="*/ 0 h 1015663"/>
              <a:gd name="connsiteX13" fmla="*/ 7142516 w 8223291"/>
              <a:gd name="connsiteY13" fmla="*/ 0 h 1015663"/>
              <a:gd name="connsiteX14" fmla="*/ 8223291 w 8223291"/>
              <a:gd name="connsiteY14" fmla="*/ 0 h 1015663"/>
              <a:gd name="connsiteX15" fmla="*/ 8223291 w 8223291"/>
              <a:gd name="connsiteY15" fmla="*/ 497675 h 1015663"/>
              <a:gd name="connsiteX16" fmla="*/ 8223291 w 8223291"/>
              <a:gd name="connsiteY16" fmla="*/ 1015663 h 1015663"/>
              <a:gd name="connsiteX17" fmla="*/ 7882612 w 8223291"/>
              <a:gd name="connsiteY17" fmla="*/ 1015663 h 1015663"/>
              <a:gd name="connsiteX18" fmla="*/ 7130768 w 8223291"/>
              <a:gd name="connsiteY18" fmla="*/ 1015663 h 1015663"/>
              <a:gd name="connsiteX19" fmla="*/ 6461157 w 8223291"/>
              <a:gd name="connsiteY19" fmla="*/ 1015663 h 1015663"/>
              <a:gd name="connsiteX20" fmla="*/ 5791546 w 8223291"/>
              <a:gd name="connsiteY20" fmla="*/ 1015663 h 1015663"/>
              <a:gd name="connsiteX21" fmla="*/ 5121936 w 8223291"/>
              <a:gd name="connsiteY21" fmla="*/ 1015663 h 1015663"/>
              <a:gd name="connsiteX22" fmla="*/ 4699023 w 8223291"/>
              <a:gd name="connsiteY22" fmla="*/ 1015663 h 1015663"/>
              <a:gd name="connsiteX23" fmla="*/ 3947180 w 8223291"/>
              <a:gd name="connsiteY23" fmla="*/ 1015663 h 1015663"/>
              <a:gd name="connsiteX24" fmla="*/ 3359802 w 8223291"/>
              <a:gd name="connsiteY24" fmla="*/ 1015663 h 1015663"/>
              <a:gd name="connsiteX25" fmla="*/ 3019123 w 8223291"/>
              <a:gd name="connsiteY25" fmla="*/ 1015663 h 1015663"/>
              <a:gd name="connsiteX26" fmla="*/ 2431745 w 8223291"/>
              <a:gd name="connsiteY26" fmla="*/ 1015663 h 1015663"/>
              <a:gd name="connsiteX27" fmla="*/ 1926600 w 8223291"/>
              <a:gd name="connsiteY27" fmla="*/ 1015663 h 1015663"/>
              <a:gd name="connsiteX28" fmla="*/ 1421455 w 8223291"/>
              <a:gd name="connsiteY28" fmla="*/ 1015663 h 1015663"/>
              <a:gd name="connsiteX29" fmla="*/ 916310 w 8223291"/>
              <a:gd name="connsiteY29" fmla="*/ 1015663 h 1015663"/>
              <a:gd name="connsiteX30" fmla="*/ 0 w 8223291"/>
              <a:gd name="connsiteY30" fmla="*/ 1015663 h 1015663"/>
              <a:gd name="connsiteX31" fmla="*/ 0 w 8223291"/>
              <a:gd name="connsiteY31" fmla="*/ 497675 h 1015663"/>
              <a:gd name="connsiteX32" fmla="*/ 0 w 8223291"/>
              <a:gd name="connsiteY3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223291" h="1015663" fill="none" extrusionOk="0">
                <a:moveTo>
                  <a:pt x="0" y="0"/>
                </a:moveTo>
                <a:cubicBezTo>
                  <a:pt x="238002" y="-79778"/>
                  <a:pt x="418153" y="5288"/>
                  <a:pt x="669611" y="0"/>
                </a:cubicBezTo>
                <a:cubicBezTo>
                  <a:pt x="921069" y="-5288"/>
                  <a:pt x="1172217" y="48291"/>
                  <a:pt x="1421455" y="0"/>
                </a:cubicBezTo>
                <a:cubicBezTo>
                  <a:pt x="1670693" y="-48291"/>
                  <a:pt x="1732850" y="29190"/>
                  <a:pt x="1844367" y="0"/>
                </a:cubicBezTo>
                <a:cubicBezTo>
                  <a:pt x="1955884" y="-29190"/>
                  <a:pt x="2216333" y="80202"/>
                  <a:pt x="2513978" y="0"/>
                </a:cubicBezTo>
                <a:cubicBezTo>
                  <a:pt x="2811623" y="-80202"/>
                  <a:pt x="2748790" y="28519"/>
                  <a:pt x="2936890" y="0"/>
                </a:cubicBezTo>
                <a:cubicBezTo>
                  <a:pt x="3124990" y="-28519"/>
                  <a:pt x="3260645" y="61712"/>
                  <a:pt x="3524268" y="0"/>
                </a:cubicBezTo>
                <a:cubicBezTo>
                  <a:pt x="3787891" y="-61712"/>
                  <a:pt x="3878763" y="62708"/>
                  <a:pt x="4193878" y="0"/>
                </a:cubicBezTo>
                <a:cubicBezTo>
                  <a:pt x="4508993" y="-62708"/>
                  <a:pt x="4401164" y="32903"/>
                  <a:pt x="4534558" y="0"/>
                </a:cubicBezTo>
                <a:cubicBezTo>
                  <a:pt x="4667952" y="-32903"/>
                  <a:pt x="4709538" y="15801"/>
                  <a:pt x="4875237" y="0"/>
                </a:cubicBezTo>
                <a:cubicBezTo>
                  <a:pt x="5040936" y="-15801"/>
                  <a:pt x="5370928" y="1014"/>
                  <a:pt x="5627081" y="0"/>
                </a:cubicBezTo>
                <a:cubicBezTo>
                  <a:pt x="5883234" y="-1014"/>
                  <a:pt x="6012205" y="27632"/>
                  <a:pt x="6214458" y="0"/>
                </a:cubicBezTo>
                <a:cubicBezTo>
                  <a:pt x="6416711" y="-27632"/>
                  <a:pt x="6437246" y="12464"/>
                  <a:pt x="6555138" y="0"/>
                </a:cubicBezTo>
                <a:cubicBezTo>
                  <a:pt x="6673030" y="-12464"/>
                  <a:pt x="6954099" y="16301"/>
                  <a:pt x="7142516" y="0"/>
                </a:cubicBezTo>
                <a:cubicBezTo>
                  <a:pt x="7330933" y="-16301"/>
                  <a:pt x="7731391" y="6259"/>
                  <a:pt x="8223291" y="0"/>
                </a:cubicBezTo>
                <a:cubicBezTo>
                  <a:pt x="8276342" y="244335"/>
                  <a:pt x="8198813" y="373966"/>
                  <a:pt x="8223291" y="497675"/>
                </a:cubicBezTo>
                <a:cubicBezTo>
                  <a:pt x="8247769" y="621384"/>
                  <a:pt x="8173423" y="793794"/>
                  <a:pt x="8223291" y="1015663"/>
                </a:cubicBezTo>
                <a:cubicBezTo>
                  <a:pt x="8087915" y="1033675"/>
                  <a:pt x="7960867" y="1010947"/>
                  <a:pt x="7882612" y="1015663"/>
                </a:cubicBezTo>
                <a:cubicBezTo>
                  <a:pt x="7804357" y="1020379"/>
                  <a:pt x="7352314" y="990445"/>
                  <a:pt x="7130768" y="1015663"/>
                </a:cubicBezTo>
                <a:cubicBezTo>
                  <a:pt x="6909222" y="1040881"/>
                  <a:pt x="6644142" y="985607"/>
                  <a:pt x="6461157" y="1015663"/>
                </a:cubicBezTo>
                <a:cubicBezTo>
                  <a:pt x="6278172" y="1045719"/>
                  <a:pt x="5997338" y="1009842"/>
                  <a:pt x="5791546" y="1015663"/>
                </a:cubicBezTo>
                <a:cubicBezTo>
                  <a:pt x="5585754" y="1021484"/>
                  <a:pt x="5258180" y="955643"/>
                  <a:pt x="5121936" y="1015663"/>
                </a:cubicBezTo>
                <a:cubicBezTo>
                  <a:pt x="4985692" y="1075683"/>
                  <a:pt x="4909098" y="993945"/>
                  <a:pt x="4699023" y="1015663"/>
                </a:cubicBezTo>
                <a:cubicBezTo>
                  <a:pt x="4488948" y="1037381"/>
                  <a:pt x="4237677" y="969019"/>
                  <a:pt x="3947180" y="1015663"/>
                </a:cubicBezTo>
                <a:cubicBezTo>
                  <a:pt x="3656683" y="1062307"/>
                  <a:pt x="3589285" y="977222"/>
                  <a:pt x="3359802" y="1015663"/>
                </a:cubicBezTo>
                <a:cubicBezTo>
                  <a:pt x="3130319" y="1054104"/>
                  <a:pt x="3128506" y="1004146"/>
                  <a:pt x="3019123" y="1015663"/>
                </a:cubicBezTo>
                <a:cubicBezTo>
                  <a:pt x="2909740" y="1027180"/>
                  <a:pt x="2565179" y="970785"/>
                  <a:pt x="2431745" y="1015663"/>
                </a:cubicBezTo>
                <a:cubicBezTo>
                  <a:pt x="2298311" y="1060541"/>
                  <a:pt x="2098891" y="1005032"/>
                  <a:pt x="1926600" y="1015663"/>
                </a:cubicBezTo>
                <a:cubicBezTo>
                  <a:pt x="1754310" y="1026294"/>
                  <a:pt x="1602571" y="978236"/>
                  <a:pt x="1421455" y="1015663"/>
                </a:cubicBezTo>
                <a:cubicBezTo>
                  <a:pt x="1240339" y="1053090"/>
                  <a:pt x="1156270" y="1006105"/>
                  <a:pt x="916310" y="1015663"/>
                </a:cubicBezTo>
                <a:cubicBezTo>
                  <a:pt x="676351" y="1025221"/>
                  <a:pt x="372643" y="992332"/>
                  <a:pt x="0" y="1015663"/>
                </a:cubicBezTo>
                <a:cubicBezTo>
                  <a:pt x="-52971" y="864926"/>
                  <a:pt x="49485" y="607155"/>
                  <a:pt x="0" y="497675"/>
                </a:cubicBezTo>
                <a:cubicBezTo>
                  <a:pt x="-49485" y="388195"/>
                  <a:pt x="53386" y="184516"/>
                  <a:pt x="0" y="0"/>
                </a:cubicBezTo>
                <a:close/>
              </a:path>
              <a:path w="8223291" h="1015663" stroke="0" extrusionOk="0">
                <a:moveTo>
                  <a:pt x="0" y="0"/>
                </a:moveTo>
                <a:cubicBezTo>
                  <a:pt x="183806" y="-13521"/>
                  <a:pt x="254869" y="10994"/>
                  <a:pt x="505145" y="0"/>
                </a:cubicBezTo>
                <a:cubicBezTo>
                  <a:pt x="755421" y="-10994"/>
                  <a:pt x="692233" y="5043"/>
                  <a:pt x="845824" y="0"/>
                </a:cubicBezTo>
                <a:cubicBezTo>
                  <a:pt x="999415" y="-5043"/>
                  <a:pt x="1326345" y="23876"/>
                  <a:pt x="1597668" y="0"/>
                </a:cubicBezTo>
                <a:cubicBezTo>
                  <a:pt x="1868991" y="-23876"/>
                  <a:pt x="1952193" y="21151"/>
                  <a:pt x="2102813" y="0"/>
                </a:cubicBezTo>
                <a:cubicBezTo>
                  <a:pt x="2253433" y="-21151"/>
                  <a:pt x="2474520" y="24265"/>
                  <a:pt x="2607958" y="0"/>
                </a:cubicBezTo>
                <a:cubicBezTo>
                  <a:pt x="2741396" y="-24265"/>
                  <a:pt x="3139420" y="55098"/>
                  <a:pt x="3359802" y="0"/>
                </a:cubicBezTo>
                <a:cubicBezTo>
                  <a:pt x="3580184" y="-55098"/>
                  <a:pt x="3582379" y="6703"/>
                  <a:pt x="3782714" y="0"/>
                </a:cubicBezTo>
                <a:cubicBezTo>
                  <a:pt x="3983049" y="-6703"/>
                  <a:pt x="4220128" y="16842"/>
                  <a:pt x="4534558" y="0"/>
                </a:cubicBezTo>
                <a:cubicBezTo>
                  <a:pt x="4848988" y="-16842"/>
                  <a:pt x="5025680" y="50128"/>
                  <a:pt x="5286401" y="0"/>
                </a:cubicBezTo>
                <a:cubicBezTo>
                  <a:pt x="5547122" y="-50128"/>
                  <a:pt x="5598550" y="40152"/>
                  <a:pt x="5873779" y="0"/>
                </a:cubicBezTo>
                <a:cubicBezTo>
                  <a:pt x="6149008" y="-40152"/>
                  <a:pt x="6457383" y="79529"/>
                  <a:pt x="6625623" y="0"/>
                </a:cubicBezTo>
                <a:cubicBezTo>
                  <a:pt x="6793863" y="-79529"/>
                  <a:pt x="6997561" y="60369"/>
                  <a:pt x="7130768" y="0"/>
                </a:cubicBezTo>
                <a:cubicBezTo>
                  <a:pt x="7263976" y="-60369"/>
                  <a:pt x="7394981" y="29464"/>
                  <a:pt x="7635913" y="0"/>
                </a:cubicBezTo>
                <a:cubicBezTo>
                  <a:pt x="7876846" y="-29464"/>
                  <a:pt x="8089761" y="36359"/>
                  <a:pt x="8223291" y="0"/>
                </a:cubicBezTo>
                <a:cubicBezTo>
                  <a:pt x="8248869" y="141376"/>
                  <a:pt x="8190779" y="287468"/>
                  <a:pt x="8223291" y="497675"/>
                </a:cubicBezTo>
                <a:cubicBezTo>
                  <a:pt x="8255803" y="707882"/>
                  <a:pt x="8186616" y="898127"/>
                  <a:pt x="8223291" y="1015663"/>
                </a:cubicBezTo>
                <a:cubicBezTo>
                  <a:pt x="7980258" y="1027246"/>
                  <a:pt x="7705272" y="964643"/>
                  <a:pt x="7553680" y="1015663"/>
                </a:cubicBezTo>
                <a:cubicBezTo>
                  <a:pt x="7402088" y="1066683"/>
                  <a:pt x="7148681" y="977349"/>
                  <a:pt x="6966302" y="1015663"/>
                </a:cubicBezTo>
                <a:cubicBezTo>
                  <a:pt x="6783923" y="1053977"/>
                  <a:pt x="6776467" y="990349"/>
                  <a:pt x="6625623" y="1015663"/>
                </a:cubicBezTo>
                <a:cubicBezTo>
                  <a:pt x="6474779" y="1040977"/>
                  <a:pt x="6410539" y="973874"/>
                  <a:pt x="6202711" y="1015663"/>
                </a:cubicBezTo>
                <a:cubicBezTo>
                  <a:pt x="5994883" y="1057452"/>
                  <a:pt x="5787711" y="1010530"/>
                  <a:pt x="5450867" y="1015663"/>
                </a:cubicBezTo>
                <a:cubicBezTo>
                  <a:pt x="5114023" y="1020796"/>
                  <a:pt x="5000744" y="961798"/>
                  <a:pt x="4863489" y="1015663"/>
                </a:cubicBezTo>
                <a:cubicBezTo>
                  <a:pt x="4726234" y="1069528"/>
                  <a:pt x="4601266" y="977346"/>
                  <a:pt x="4440577" y="1015663"/>
                </a:cubicBezTo>
                <a:cubicBezTo>
                  <a:pt x="4279888" y="1053980"/>
                  <a:pt x="4067726" y="947219"/>
                  <a:pt x="3853199" y="1015663"/>
                </a:cubicBezTo>
                <a:cubicBezTo>
                  <a:pt x="3638672" y="1084107"/>
                  <a:pt x="3613837" y="1012285"/>
                  <a:pt x="3512520" y="1015663"/>
                </a:cubicBezTo>
                <a:cubicBezTo>
                  <a:pt x="3411203" y="1019041"/>
                  <a:pt x="3243366" y="1000713"/>
                  <a:pt x="3171841" y="1015663"/>
                </a:cubicBezTo>
                <a:cubicBezTo>
                  <a:pt x="3100316" y="1030613"/>
                  <a:pt x="2874731" y="1004014"/>
                  <a:pt x="2584463" y="1015663"/>
                </a:cubicBezTo>
                <a:cubicBezTo>
                  <a:pt x="2294195" y="1027312"/>
                  <a:pt x="2317139" y="965079"/>
                  <a:pt x="2161551" y="1015663"/>
                </a:cubicBezTo>
                <a:cubicBezTo>
                  <a:pt x="2005963" y="1066247"/>
                  <a:pt x="1756681" y="1006303"/>
                  <a:pt x="1491940" y="1015663"/>
                </a:cubicBezTo>
                <a:cubicBezTo>
                  <a:pt x="1227199" y="1025023"/>
                  <a:pt x="1180128" y="1008231"/>
                  <a:pt x="1069028" y="1015663"/>
                </a:cubicBezTo>
                <a:cubicBezTo>
                  <a:pt x="957928" y="1023095"/>
                  <a:pt x="522016" y="961238"/>
                  <a:pt x="0" y="1015663"/>
                </a:cubicBezTo>
                <a:cubicBezTo>
                  <a:pt x="-26714" y="787158"/>
                  <a:pt x="49667" y="771312"/>
                  <a:pt x="0" y="538301"/>
                </a:cubicBezTo>
                <a:cubicBezTo>
                  <a:pt x="-49667" y="305290"/>
                  <a:pt x="29012" y="111310"/>
                  <a:pt x="0" y="0"/>
                </a:cubicBezTo>
                <a:close/>
              </a:path>
            </a:pathLst>
          </a:custGeom>
          <a:blipFill>
            <a:blip r:embed="rId29"/>
            <a:tile tx="0" ty="0" sx="100000" sy="100000" flip="none" algn="tl"/>
          </a:blipFill>
          <a:ln w="12700">
            <a:solidFill>
              <a:srgbClr val="10287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50800" dir="6000000" algn="ctr" rotWithShape="0">
              <a:srgbClr val="99CCFF">
                <a:alpha val="4706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Mystical Woods Rough Script" panose="020B0604020202020204" pitchFamily="2" charset="0"/>
              </a:rPr>
              <a:t>Fun fact: </a:t>
            </a:r>
            <a:r>
              <a:rPr lang="en-US" sz="2800" dirty="0">
                <a:latin typeface="Seaford" panose="00000500000000000000" pitchFamily="2" charset="0"/>
                <a:cs typeface="Calibri" panose="020F0502020204030204" pitchFamily="34" charset="0"/>
              </a:rPr>
              <a:t>At birth, children typically have 70 new genetic mutations compared to their parents.</a:t>
            </a:r>
            <a:endParaRPr lang="en-US" sz="1800" dirty="0">
              <a:latin typeface="Seaford" panose="000005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43008</TotalTime>
  <Words>1364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BlinkMacSystemFont</vt:lpstr>
      <vt:lpstr>Calibri</vt:lpstr>
      <vt:lpstr>Cambria Math</vt:lpstr>
      <vt:lpstr>Courier New</vt:lpstr>
      <vt:lpstr>Engravers MT</vt:lpstr>
      <vt:lpstr>Lucida Sans</vt:lpstr>
      <vt:lpstr>Mystical Woods Rough Script</vt:lpstr>
      <vt:lpstr>Seaford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 Lee</dc:creator>
  <cp:lastModifiedBy>Weideman, Ann Marie Kathryn</cp:lastModifiedBy>
  <cp:revision>682</cp:revision>
  <cp:lastPrinted>2017-05-02T15:19:52Z</cp:lastPrinted>
  <dcterms:created xsi:type="dcterms:W3CDTF">2012-06-05T13:38:45Z</dcterms:created>
  <dcterms:modified xsi:type="dcterms:W3CDTF">2022-04-04T23:11:52Z</dcterms:modified>
</cp:coreProperties>
</file>