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ajewski, Taylor Joanne" initials="KTJ" lastIdx="2" clrIdx="0">
    <p:extLst>
      <p:ext uri="{19B8F6BF-5375-455C-9EA6-DF929625EA0E}">
        <p15:presenceInfo xmlns:p15="http://schemas.microsoft.com/office/powerpoint/2012/main" userId="Krajewski, Taylor Joanne" providerId="None"/>
      </p:ext>
    </p:extLst>
  </p:cmAuthor>
  <p:cmAuthor id="2" name="Krajewski, Taylor Joanne" initials="KTJ [2]" lastIdx="9" clrIdx="1">
    <p:extLst>
      <p:ext uri="{19B8F6BF-5375-455C-9EA6-DF929625EA0E}">
        <p15:presenceInfo xmlns:p15="http://schemas.microsoft.com/office/powerpoint/2012/main" userId="S-1-5-21-344340502-4252695000-2390403120-16762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14"/>
    <a:srgbClr val="E1EBEF"/>
    <a:srgbClr val="203864"/>
    <a:srgbClr val="F17070"/>
    <a:srgbClr val="233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8" autoAdjust="0"/>
    <p:restoredTop sz="94660"/>
  </p:normalViewPr>
  <p:slideViewPr>
    <p:cSldViewPr snapToGrid="0">
      <p:cViewPr varScale="1">
        <p:scale>
          <a:sx n="24" d="100"/>
          <a:sy n="24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AB45-9170-41FF-9E1A-9F54C6668A1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EFEC-8FD3-4180-90F8-B91E1D10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BDBC9FB-2A89-4EA1-8C7C-3F23168D79F9}"/>
              </a:ext>
            </a:extLst>
          </p:cNvPr>
          <p:cNvSpPr txBox="1"/>
          <p:nvPr/>
        </p:nvSpPr>
        <p:spPr>
          <a:xfrm>
            <a:off x="698058" y="16916314"/>
            <a:ext cx="1280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was 40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(IQR 27–52)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51% Women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47%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non-Hispanic, 42% Hispanic/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Latinx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5% Black non-Hispanic,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% Asian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non-Hispanic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 symptom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severity was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rated mild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(48%), moderate (45%), or severe (7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DBFDF-867A-4822-886E-00090E8226DD}"/>
              </a:ext>
            </a:extLst>
          </p:cNvPr>
          <p:cNvSpPr txBox="1"/>
          <p:nvPr/>
        </p:nvSpPr>
        <p:spPr>
          <a:xfrm>
            <a:off x="670822" y="7084915"/>
            <a:ext cx="1280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 </a:t>
            </a:r>
            <a:r>
              <a:rPr lang="en-US" sz="2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provide a comprehensive </a:t>
            </a:r>
            <a:r>
              <a:rPr lang="en-US" sz="2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analysis </a:t>
            </a:r>
            <a:r>
              <a:rPr lang="en-US" sz="2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of demographic, immunologic, </a:t>
            </a:r>
            <a:r>
              <a:rPr lang="en-US" sz="26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virologic</a:t>
            </a:r>
            <a:r>
              <a:rPr lang="en-US" sz="2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clinical disease factors associated with infectious virus isolation and levels of viral RNA in </a:t>
            </a:r>
            <a:r>
              <a:rPr lang="en-US" sz="2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nasopharyngeal (NP) </a:t>
            </a:r>
            <a:r>
              <a:rPr lang="en-US" sz="2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swab samples in the largest study of symptomatic outpatient adults with COVID-19.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22" y="0"/>
            <a:ext cx="43891203" cy="3291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43891203" cy="5425860"/>
          </a:xfrm>
          <a:prstGeom prst="rect">
            <a:avLst/>
          </a:prstGeom>
          <a:gradFill flip="none" rotWithShape="1">
            <a:gsLst>
              <a:gs pos="0">
                <a:srgbClr val="8CB1BE"/>
              </a:gs>
              <a:gs pos="9000">
                <a:srgbClr val="E1EBE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" name="Rectangle 4"/>
          <p:cNvSpPr/>
          <p:nvPr/>
        </p:nvSpPr>
        <p:spPr>
          <a:xfrm>
            <a:off x="-2" y="5401212"/>
            <a:ext cx="43891203" cy="32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6" name="Rectangle 5"/>
          <p:cNvSpPr/>
          <p:nvPr/>
        </p:nvSpPr>
        <p:spPr>
          <a:xfrm>
            <a:off x="-1" y="31638240"/>
            <a:ext cx="43891201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DC1708B-DBA7-405A-832D-BDB694DCC894}"/>
              </a:ext>
            </a:extLst>
          </p:cNvPr>
          <p:cNvSpPr txBox="1"/>
          <p:nvPr/>
        </p:nvSpPr>
        <p:spPr>
          <a:xfrm>
            <a:off x="670822" y="367986"/>
            <a:ext cx="42549557" cy="27965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Infectious Severe Acute Respiratory Syndrome Coronavirus 2 (SARS-CoV-2) Virus in Symptomatic Coronavirus Disease 2019 (COVID-19) Outpatients: Host, Disease, and Viral Correlates</a:t>
            </a:r>
            <a:endParaRPr lang="en-US" sz="6600" b="1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9616FF-2607-417E-B672-719261008DB5}"/>
              </a:ext>
            </a:extLst>
          </p:cNvPr>
          <p:cNvSpPr txBox="1"/>
          <p:nvPr/>
        </p:nvSpPr>
        <p:spPr>
          <a:xfrm>
            <a:off x="670822" y="2736042"/>
            <a:ext cx="42122316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Katie R. Mollan, MS; Joseph J. Eron, MD; </a:t>
            </a:r>
            <a:r>
              <a:rPr lang="en-US" sz="40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Taylor J. Krajewski, MA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; Wendy Painter, MD; Elizabeth R. Duke, MD; Caryn G. Morse, MD; Erin A.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Goecker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, MS;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Lakshmanane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Premkumar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, PhD;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Cameron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R. Wolfe, MBBS; Laura J. Szewczyk, BS; Paul L. Alabanza, BS; Amy James Loftis, BSc; Emily J.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Degli-Angeli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, BS; Ariane J. Brown, BS; Joan A.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Dragavon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, MLM; John J. Won, BS;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Jessica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Keys, PhD; Michael G. Hudgens, PhD; Lei Fang, MS; David A.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Wohl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, MD; Myron S. Cohen, MD; Ralph S. Baric, PhD; Robert W. Coombs, MD; Timothy P. Sheahan,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PhD;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William A. Fischer II,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MD</a:t>
            </a:r>
          </a:p>
          <a:p>
            <a:pPr algn="r"/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See publication for affiliations. [1]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889A3-6EEC-4AA1-918E-CA70E2D1BC52}"/>
              </a:ext>
            </a:extLst>
          </p:cNvPr>
          <p:cNvSpPr txBox="1"/>
          <p:nvPr/>
        </p:nvSpPr>
        <p:spPr>
          <a:xfrm>
            <a:off x="14508221" y="6190687"/>
            <a:ext cx="28712158" cy="648327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 (continued)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698058" y="9184957"/>
            <a:ext cx="12801600" cy="64633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Study Design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F195C-51C5-4513-BC8D-A4C0776E21CE}"/>
              </a:ext>
            </a:extLst>
          </p:cNvPr>
          <p:cNvSpPr txBox="1"/>
          <p:nvPr/>
        </p:nvSpPr>
        <p:spPr>
          <a:xfrm>
            <a:off x="670822" y="6192683"/>
            <a:ext cx="12801600" cy="64633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BC9FB-2A89-4EA1-8C7C-3F23168D79F9}"/>
              </a:ext>
            </a:extLst>
          </p:cNvPr>
          <p:cNvSpPr txBox="1"/>
          <p:nvPr/>
        </p:nvSpPr>
        <p:spPr>
          <a:xfrm>
            <a:off x="670822" y="10043585"/>
            <a:ext cx="1280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204 COVID-19 unvaccinated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adult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outpatients enrolled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a Phase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IIa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clinical trial of the oral antiviral agent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molnupiravir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[2, 3]</a:t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Participants enrolled within 7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days of symptom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onset at ten sites across the US. </a:t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symptoms were recorded via patient diary.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NP swabs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were collected to quantitate SARS-CoV-2 RNA by reverse transcriptase polymerase chain reaction and for infectious virus isolation in Vero E6-cells. 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SARS-CoV-2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antibodies were measured in serum using a validated ELISA assay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are cross-sectional, and thus causality should not be conferred without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further mechanistic research. </a:t>
            </a:r>
            <a:endParaRPr lang="en-US" sz="26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BBE28-F297-4ACF-9FF2-A8CACF4EEE5F}"/>
              </a:ext>
            </a:extLst>
          </p:cNvPr>
          <p:cNvSpPr txBox="1"/>
          <p:nvPr/>
        </p:nvSpPr>
        <p:spPr>
          <a:xfrm>
            <a:off x="28313205" y="27525234"/>
            <a:ext cx="14904720" cy="64633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38F30-39AF-4706-AB87-8847505ED198}"/>
              </a:ext>
            </a:extLst>
          </p:cNvPr>
          <p:cNvSpPr txBox="1"/>
          <p:nvPr/>
        </p:nvSpPr>
        <p:spPr>
          <a:xfrm>
            <a:off x="28313205" y="28340728"/>
            <a:ext cx="14904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Mollan KR, Eron JJ, Krajewski TJ, et al. Infectious Severe Acute Respiratory Syndrome Coronavirus 2 (SARS-CoV-2) Virus in Symptomatic Coronavirus Disease 2019 (COVID-19) Outpatients: Host, Disease, and Viral Correlates. Clinical Infectious Diseases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 10.1093/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/ciab968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Sheahan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TP, Sims AC, Zhou S, et al. An orally bioavailable broad-spectrum antiviral inhibits SARS-CoV-2 in human airway epithelial cell cultures and multiple coronaviruses in mice.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12.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10.1126/scitranslmed.abb5883.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Painter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WP, Holman W, Bush JA, et al. Human safety, tolerability, and pharmacokinetics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molnupiravir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 novel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broad-spectrum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oral antiviral agent with activity against SARS-CoV-2.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Antimicrob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Agents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Chemother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10.1128/AAC.02428-20.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21160" y="31975765"/>
            <a:ext cx="11864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E1EB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Published in </a:t>
            </a:r>
            <a:r>
              <a:rPr lang="en-US" sz="3600" i="1" dirty="0" smtClean="0">
                <a:solidFill>
                  <a:srgbClr val="E1EB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Clinical Infectious Diseases</a:t>
            </a:r>
            <a:r>
              <a:rPr lang="en-US" sz="3600" dirty="0" smtClean="0">
                <a:solidFill>
                  <a:srgbClr val="E1EB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2021 November </a:t>
            </a:r>
            <a:r>
              <a:rPr lang="en-US" sz="3600" dirty="0">
                <a:solidFill>
                  <a:srgbClr val="E1EB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4634" r="4386" b="6542"/>
          <a:stretch/>
        </p:blipFill>
        <p:spPr>
          <a:xfrm>
            <a:off x="28310754" y="8224658"/>
            <a:ext cx="14904720" cy="56704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CF195C-51C5-4513-BC8D-A4C0776E21CE}"/>
              </a:ext>
            </a:extLst>
          </p:cNvPr>
          <p:cNvSpPr txBox="1"/>
          <p:nvPr/>
        </p:nvSpPr>
        <p:spPr>
          <a:xfrm>
            <a:off x="28310754" y="24036500"/>
            <a:ext cx="14904720" cy="64633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38F30-39AF-4706-AB87-8847505ED198}"/>
              </a:ext>
            </a:extLst>
          </p:cNvPr>
          <p:cNvSpPr txBox="1"/>
          <p:nvPr/>
        </p:nvSpPr>
        <p:spPr>
          <a:xfrm>
            <a:off x="28310754" y="24849204"/>
            <a:ext cx="14904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presence of SARS-CoV-2 antibodies is strongly associated with clearance of infectious virus.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Seropositivity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viral RNA levels are likely more reliable markers of infectious virus clearance than subjective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COVID-19 symptom duration.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Virus-targeted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treatment and prevention strategies should be administered as early as possible and ideally before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seroconversion.</a:t>
            </a:r>
            <a:endParaRPr lang="en-US" sz="2600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832" y="8293906"/>
            <a:ext cx="10972800" cy="79800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670822" y="16024582"/>
            <a:ext cx="12801600" cy="64633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Demographics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t="5366" r="2299"/>
          <a:stretch/>
        </p:blipFill>
        <p:spPr>
          <a:xfrm>
            <a:off x="15003661" y="17444849"/>
            <a:ext cx="10972800" cy="8029992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6371392" y="26752343"/>
          <a:ext cx="9135681" cy="3966050"/>
        </p:xfrm>
        <a:graphic>
          <a:graphicData uri="http://schemas.openxmlformats.org/drawingml/2006/table">
            <a:tbl>
              <a:tblPr firstRow="1" firstCol="1" bandRow="1"/>
              <a:tblGrid>
                <a:gridCol w="3232150">
                  <a:extLst>
                    <a:ext uri="{9D8B030D-6E8A-4147-A177-3AD203B41FA5}">
                      <a16:colId xmlns:a16="http://schemas.microsoft.com/office/drawing/2014/main" val="1760142494"/>
                    </a:ext>
                  </a:extLst>
                </a:gridCol>
                <a:gridCol w="2574925">
                  <a:extLst>
                    <a:ext uri="{9D8B030D-6E8A-4147-A177-3AD203B41FA5}">
                      <a16:colId xmlns:a16="http://schemas.microsoft.com/office/drawing/2014/main" val="1377823613"/>
                    </a:ext>
                  </a:extLst>
                </a:gridCol>
                <a:gridCol w="2471737">
                  <a:extLst>
                    <a:ext uri="{9D8B030D-6E8A-4147-A177-3AD203B41FA5}">
                      <a16:colId xmlns:a16="http://schemas.microsoft.com/office/drawing/2014/main" val="1443929324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917487827"/>
                    </a:ext>
                  </a:extLst>
                </a:gridCol>
              </a:tblGrid>
              <a:tr h="67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Viral RNA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Infectious Virus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62717"/>
                  </a:ext>
                </a:extLst>
              </a:tr>
              <a:tr h="634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295859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6.4 log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copies/mL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NPV: 91%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Specificity: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1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 6.4 log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copies/mL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PPV: 80%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Sensitivity: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435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1880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285" y="30550485"/>
            <a:ext cx="2377440" cy="2377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14524681" y="7083230"/>
            <a:ext cx="12801600" cy="91440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702588"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Figure 1: 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SARS-CoV-2 virus isolation, viral RNA, and </a:t>
            </a:r>
            <a:r>
              <a:rPr lang="en-US" sz="2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serostatus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according to days since symptom onset</a:t>
            </a: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14524681" y="16724307"/>
            <a:ext cx="12801600" cy="54864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702588"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Figure 2: 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SARS-CoV-2 viral RNA levels in </a:t>
            </a: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nasopharyngeal 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swab by infectious virus status. </a:t>
            </a:r>
            <a:endParaRPr lang="en-US" sz="2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28310754" y="7084915"/>
            <a:ext cx="14904720" cy="91440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702588"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Figure 3: 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SARS-CoV-2 viral RNA, time since symptom onset, and infectious virus by SARS-CoV-2 specific antibody </a:t>
            </a:r>
            <a:r>
              <a:rPr lang="en-US" sz="2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serostatus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  <a:r>
              <a:rPr lang="en-US" sz="26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Seropositive participants. </a:t>
            </a:r>
            <a:r>
              <a:rPr lang="en-US" sz="26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Seronegative participants.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28310754" y="14294527"/>
            <a:ext cx="14904720" cy="54864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702588"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Figure 4: 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Associations between infectious virus isolation and host </a:t>
            </a: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characteristics</a:t>
            </a: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14503181" y="25928110"/>
            <a:ext cx="12801600" cy="492443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702588"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2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Nasopharyngeal viral RNA threshold for infectious virus isolation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205" y="14931238"/>
            <a:ext cx="14904720" cy="894283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141453" y="31141495"/>
            <a:ext cx="11243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A14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work was supported in part by the National Institute of Health [</a:t>
            </a:r>
            <a:r>
              <a:rPr lang="en-US" sz="2000" dirty="0">
                <a:solidFill>
                  <a:srgbClr val="CA14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P30 </a:t>
            </a:r>
            <a:r>
              <a:rPr lang="en-US" sz="2000" dirty="0" smtClean="0">
                <a:solidFill>
                  <a:srgbClr val="CA14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AI050410  &amp;  </a:t>
            </a:r>
            <a:r>
              <a:rPr lang="en-US" sz="2000" dirty="0">
                <a:solidFill>
                  <a:srgbClr val="CA14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T32 </a:t>
            </a:r>
            <a:r>
              <a:rPr lang="en-US" sz="2000" dirty="0" smtClean="0">
                <a:solidFill>
                  <a:srgbClr val="CA14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ES007018]  </a:t>
            </a:r>
            <a:endParaRPr lang="en-US" sz="2000" dirty="0">
              <a:solidFill>
                <a:srgbClr val="CA141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503181" y="30910750"/>
            <a:ext cx="128016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NPV = negative predictive value; PPV = positive predictive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DBC9FB-2A89-4EA1-8C7C-3F23168D79F9}"/>
                  </a:ext>
                </a:extLst>
              </p:cNvPr>
              <p:cNvSpPr txBox="1"/>
              <p:nvPr/>
            </p:nvSpPr>
            <p:spPr>
              <a:xfrm>
                <a:off x="670822" y="20700742"/>
                <a:ext cx="12801600" cy="10679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r>
                  <a:rPr lang="en-US" sz="2800" b="1" dirty="0" smtClean="0"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SARS-CoV-2 antibodies, virus isolation, and viral RNA</a:t>
                </a:r>
              </a:p>
              <a:p>
                <a:endParaRPr lang="en-US" sz="1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26% (46/177) had detectable SARS-CoV-2 antibodies at baseline.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45% (78/175) were infectious virus positive at baseline. </a:t>
                </a:r>
                <a:endParaRPr lang="en-U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Baseline median SARS-CoV-2 viral RNA from NP swabs was 6.5 (IQR 4.7-7.6)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𝑐𝑜𝑝𝑖𝑒𝑠</m:t>
                    </m:r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𝑚𝐿</m:t>
                    </m:r>
                  </m:oMath>
                </a14:m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overall, and was highest within 3 days after symptom 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onset 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1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viral RNA levels were higher among infectious virus positive 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participants 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2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 viral RNA threshold of ≥6.4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𝑐𝑜𝑝𝑖𝑒𝑠</m:t>
                    </m:r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𝑚𝐿</m:t>
                    </m:r>
                  </m:oMath>
                </a14:m>
                <a:r>
                  <a:rPr lang="en-US" sz="26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was predictive of infectious virus </a:t>
                </a:r>
                <a:r>
                  <a:rPr lang="en-US" sz="26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isolation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2, Table 1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participants with viral RNA measurements in the top quartile (&gt;7.6 log</a:t>
                </a:r>
                <a:r>
                  <a:rPr lang="en-US" sz="2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) were seronegative (100%; 43/43) and 91% (39/43) had infectious virus isolated. Whereas, participants in the bottom viral RNA quartile (&lt;4.7 log</a:t>
                </a:r>
                <a:r>
                  <a:rPr lang="en-US" sz="2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) were predominantly infectious virus negative (98%; 40/41) and 68% (28/41) were 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seropositive (</a:t>
                </a:r>
                <a:r>
                  <a:rPr lang="en-US" sz="2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3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88% lower prevalence of infectious virus for those with SARS-CoV-2 antibodies </a:t>
                </a:r>
                <a:b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(Prevalence Ratio = 0.12, 95% CI: 0.04, 0.36; </a:t>
                </a:r>
                <a:r>
                  <a:rPr lang="en-US" sz="2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0.00016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4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Antibody status and NP viral RNA levels were strongly associated </a:t>
                </a:r>
                <a:b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(Mean Difference = –2.4, 95% CI: –2.8, –1.9, </a:t>
                </a:r>
                <a:r>
                  <a:rPr lang="en-US" sz="2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.0001).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DBC9FB-2A89-4EA1-8C7C-3F23168D7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2" y="20700742"/>
                <a:ext cx="12801600" cy="10679847"/>
              </a:xfrm>
              <a:prstGeom prst="rect">
                <a:avLst/>
              </a:prstGeom>
              <a:blipFill>
                <a:blip r:embed="rId7"/>
                <a:stretch>
                  <a:fillRect l="-952" t="-628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670822" y="19804224"/>
            <a:ext cx="12801600" cy="64633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C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3604</TotalTime>
  <Words>1038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Open Sans</vt:lpstr>
      <vt:lpstr>Times New Roman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Krajewski, Taylor Joanne</dc:creator>
  <cp:lastModifiedBy>Krajewski, Taylor Joanne</cp:lastModifiedBy>
  <cp:revision>183</cp:revision>
  <dcterms:created xsi:type="dcterms:W3CDTF">2020-03-09T16:20:49Z</dcterms:created>
  <dcterms:modified xsi:type="dcterms:W3CDTF">2022-07-13T13:29:52Z</dcterms:modified>
</cp:coreProperties>
</file>