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17"/>
  </p:notesMasterIdLst>
  <p:sldIdLst>
    <p:sldId id="256" r:id="rId2"/>
    <p:sldId id="260" r:id="rId3"/>
    <p:sldId id="262" r:id="rId4"/>
    <p:sldId id="269" r:id="rId5"/>
    <p:sldId id="268" r:id="rId6"/>
    <p:sldId id="270" r:id="rId7"/>
    <p:sldId id="281" r:id="rId8"/>
    <p:sldId id="282" r:id="rId9"/>
    <p:sldId id="280" r:id="rId10"/>
    <p:sldId id="271" r:id="rId11"/>
    <p:sldId id="272" r:id="rId12"/>
    <p:sldId id="273" r:id="rId13"/>
    <p:sldId id="265" r:id="rId14"/>
    <p:sldId id="274" r:id="rId15"/>
    <p:sldId id="27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360" autoAdjust="0"/>
  </p:normalViewPr>
  <p:slideViewPr>
    <p:cSldViewPr snapToGrid="0">
      <p:cViewPr>
        <p:scale>
          <a:sx n="111" d="100"/>
          <a:sy n="111" d="100"/>
        </p:scale>
        <p:origin x="-162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626D9-5BA3-476E-A081-39A9AB257756}" type="datetimeFigureOut">
              <a:rPr lang="zh-TW" altLang="en-US" smtClean="0"/>
              <a:t>2020/4/30</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AF7AD-35FF-4233-BF59-115115007DC2}" type="slidenum">
              <a:rPr lang="zh-TW" altLang="en-US" smtClean="0"/>
              <a:t>‹#›</a:t>
            </a:fld>
            <a:endParaRPr lang="zh-TW" altLang="en-US"/>
          </a:p>
        </p:txBody>
      </p:sp>
    </p:spTree>
    <p:extLst>
      <p:ext uri="{BB962C8B-B14F-4D97-AF65-F5344CB8AC3E}">
        <p14:creationId xmlns:p14="http://schemas.microsoft.com/office/powerpoint/2010/main" val="427811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iki.mbalib.com/zh-tw/%E5%85%B7%E4%BD%93%E8%BF%81%E7%A7%BB"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iki.mbalib.com/zh-tw/%E7%89%B9%E6%AE%8A%E8%BF%81%E7%A7%BB" TargetMode="External"/><Relationship Id="rId4" Type="http://schemas.openxmlformats.org/officeDocument/2006/relationships/hyperlink" Target="https://wiki.mbalib.com/zh-tw/%E7%94%B5%E5%AD%90%E9%82%AE%E4%BB%B6"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2</a:t>
            </a:fld>
            <a:endParaRPr lang="zh-TW" altLang="en-US"/>
          </a:p>
        </p:txBody>
      </p:sp>
    </p:spTree>
    <p:extLst>
      <p:ext uri="{BB962C8B-B14F-4D97-AF65-F5344CB8AC3E}">
        <p14:creationId xmlns:p14="http://schemas.microsoft.com/office/powerpoint/2010/main" val="201545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根據遷移的內容，布魯納（</a:t>
            </a:r>
            <a:r>
              <a:rPr lang="en-US" altLang="zh-TW" sz="1200" b="0" i="0" kern="1200" dirty="0" err="1">
                <a:solidFill>
                  <a:schemeClr val="tx1"/>
                </a:solidFill>
                <a:effectLst/>
                <a:latin typeface="+mn-lt"/>
                <a:ea typeface="+mn-ea"/>
                <a:cs typeface="+mn-cs"/>
              </a:rPr>
              <a:t>J.S.Bruner</a:t>
            </a:r>
            <a:r>
              <a:rPr lang="zh-TW" altLang="en-US" sz="1200" b="0" i="0" kern="1200" dirty="0">
                <a:solidFill>
                  <a:schemeClr val="tx1"/>
                </a:solidFill>
                <a:effectLst/>
                <a:latin typeface="+mn-lt"/>
                <a:ea typeface="+mn-ea"/>
                <a:cs typeface="+mn-cs"/>
              </a:rPr>
              <a:t>）把遷移區分為一般遷移和</a:t>
            </a:r>
            <a:r>
              <a:rPr lang="zh-TW" altLang="en-US" sz="1200" b="0" i="0" u="none" strike="noStrike" kern="1200" dirty="0">
                <a:solidFill>
                  <a:schemeClr val="tx1"/>
                </a:solidFill>
                <a:effectLst/>
                <a:latin typeface="+mn-lt"/>
                <a:ea typeface="+mn-ea"/>
                <a:cs typeface="+mn-cs"/>
                <a:hlinkClick r:id="rId3" tooltip="具体迁移"/>
              </a:rPr>
              <a:t>具體遷移</a:t>
            </a:r>
            <a:r>
              <a:rPr lang="zh-TW" altLang="en-US" sz="1200" b="0" i="0" kern="1200" dirty="0">
                <a:solidFill>
                  <a:schemeClr val="tx1"/>
                </a:solidFill>
                <a:effectLst/>
                <a:latin typeface="+mn-lt"/>
                <a:ea typeface="+mn-ea"/>
                <a:cs typeface="+mn-cs"/>
              </a:rPr>
              <a:t>。一般遷移也稱普遍遷移、非特殊遷移，是將一種學習中習得的一般原理、方法、策略和態度等遷移到另一種學習中去。布魯納認為一般遷移是十分重要的，因為基本的原理、規則、方法、策略和態度具有廣泛遷移的可能性。如對一種外語的語法結構、構詞規則及學習方法的掌握，將有助於掌握另一種屬於同一語系的外語。</a:t>
            </a:r>
          </a:p>
          <a:p>
            <a:r>
              <a:rPr lang="zh-TW" altLang="en-US" sz="1200" b="0" i="0" kern="1200" dirty="0">
                <a:solidFill>
                  <a:schemeClr val="tx1"/>
                </a:solidFill>
                <a:effectLst/>
                <a:latin typeface="+mn-lt"/>
                <a:ea typeface="+mn-ea"/>
                <a:cs typeface="+mn-cs"/>
              </a:rPr>
              <a:t>　　把從一種學習中習得的具體的、特殊的經驗直接遷移到另一種學習中去叫做具體遷移或特殊遷移。如理解了什麼是“</a:t>
            </a:r>
            <a:r>
              <a:rPr lang="zh-TW" altLang="en-US" sz="1200" b="0" i="0" u="none" strike="noStrike" kern="1200" dirty="0">
                <a:solidFill>
                  <a:schemeClr val="tx1"/>
                </a:solidFill>
                <a:effectLst/>
                <a:latin typeface="+mn-lt"/>
                <a:ea typeface="+mn-ea"/>
                <a:cs typeface="+mn-cs"/>
                <a:hlinkClick r:id="rId4" tooltip="电子邮件"/>
              </a:rPr>
              <a:t>電子郵件</a:t>
            </a:r>
            <a:r>
              <a:rPr lang="zh-TW" altLang="en-US" sz="1200" b="0" i="0" kern="1200" dirty="0">
                <a:solidFill>
                  <a:schemeClr val="tx1"/>
                </a:solidFill>
                <a:effectLst/>
                <a:latin typeface="+mn-lt"/>
                <a:ea typeface="+mn-ea"/>
                <a:cs typeface="+mn-cs"/>
              </a:rPr>
              <a:t>”後，再理解“電子信箱”、“電子閱覽室”等概念時就會發生特殊遷移。英語學習中，當學完單詞</a:t>
            </a:r>
            <a:r>
              <a:rPr lang="en-US" altLang="zh-TW" sz="1200" b="0" i="0" kern="1200" dirty="0">
                <a:solidFill>
                  <a:schemeClr val="tx1"/>
                </a:solidFill>
                <a:effectLst/>
                <a:latin typeface="+mn-lt"/>
                <a:ea typeface="+mn-ea"/>
                <a:cs typeface="+mn-cs"/>
              </a:rPr>
              <a:t>basket(</a:t>
            </a:r>
            <a:r>
              <a:rPr lang="zh-TW" altLang="en-US" sz="1200" b="0" i="0" kern="1200" dirty="0">
                <a:solidFill>
                  <a:schemeClr val="tx1"/>
                </a:solidFill>
                <a:effectLst/>
                <a:latin typeface="+mn-lt"/>
                <a:ea typeface="+mn-ea"/>
                <a:cs typeface="+mn-cs"/>
              </a:rPr>
              <a:t>籃子</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後，再學習</a:t>
            </a:r>
            <a:r>
              <a:rPr lang="en-US" altLang="zh-TW" sz="1200" b="0" i="0" kern="1200" dirty="0">
                <a:solidFill>
                  <a:schemeClr val="tx1"/>
                </a:solidFill>
                <a:effectLst/>
                <a:latin typeface="+mn-lt"/>
                <a:ea typeface="+mn-ea"/>
                <a:cs typeface="+mn-cs"/>
              </a:rPr>
              <a:t>basketball (</a:t>
            </a:r>
            <a:r>
              <a:rPr lang="zh-TW" altLang="en-US" sz="1200" b="0" i="0" kern="1200" dirty="0">
                <a:solidFill>
                  <a:schemeClr val="tx1"/>
                </a:solidFill>
                <a:effectLst/>
                <a:latin typeface="+mn-lt"/>
                <a:ea typeface="+mn-ea"/>
                <a:cs typeface="+mn-cs"/>
              </a:rPr>
              <a:t>籃球</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時，即可以產生特殊遷移。</a:t>
            </a:r>
            <a:r>
              <a:rPr lang="zh-TW" altLang="en-US" sz="1200" b="0" i="0" u="none" strike="noStrike" kern="1200" dirty="0">
                <a:solidFill>
                  <a:schemeClr val="tx1"/>
                </a:solidFill>
                <a:effectLst/>
                <a:latin typeface="+mn-lt"/>
                <a:ea typeface="+mn-ea"/>
                <a:cs typeface="+mn-cs"/>
                <a:hlinkClick r:id="rId5" tooltip="特殊迁移"/>
              </a:rPr>
              <a:t>特殊遷移</a:t>
            </a:r>
            <a:r>
              <a:rPr lang="zh-TW" altLang="en-US" sz="1200" b="0" i="0" kern="1200" dirty="0">
                <a:solidFill>
                  <a:schemeClr val="tx1"/>
                </a:solidFill>
                <a:effectLst/>
                <a:latin typeface="+mn-lt"/>
                <a:ea typeface="+mn-ea"/>
                <a:cs typeface="+mn-cs"/>
              </a:rPr>
              <a:t>的範圍往往不如一般遷移廣，僅適用於非常有限的情境中，但從上面的事例中可以看出，它對於系統掌握某一領域的知識來說是非常必要的。</a:t>
            </a: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特殊遷移是指習慣或連結的延伸，亦即動作技能方面的遷移，而一般遷移則是指原理、原則及態度的遷移。</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11</a:t>
            </a:fld>
            <a:endParaRPr lang="zh-TW" altLang="en-US"/>
          </a:p>
        </p:txBody>
      </p:sp>
    </p:spTree>
    <p:extLst>
      <p:ext uri="{BB962C8B-B14F-4D97-AF65-F5344CB8AC3E}">
        <p14:creationId xmlns:p14="http://schemas.microsoft.com/office/powerpoint/2010/main" val="3986449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深度遷移學習首先分為四類：加權式的深度遷移學習，映射式的深度遷移學習，網絡式的深度遷移學習和對抗式的深度遷移學習。在大多數實際應用中，通常將上述多種技術結合使用以獲得更好的效果。當前大多數研究集中在監督式學習上，如何通過轉移知識到無監督或半監督學習的深度神經網絡可能會在未來引起越來越多的關注。負遷移和可遷移性測量是傳統遷移學習中的重要問題。這兩個問題的影響在深度遷移學習還需要我們進行進一步的研究。此外，一個非常有吸引力的研究領域是為深度神經網絡中的遷移知識找到更強大的物理支持，這需要物理學家、神經科學家和計算機科學家的合作。可以預見，在深度神經網絡的發展中，深度遷移學習將被廣泛應用於解決許多具有挑戰性的問題。</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pPr fontAlgn="base"/>
            <a:r>
              <a:rPr lang="zh-TW" altLang="en-US" sz="1200" b="0" i="0" kern="1200" dirty="0">
                <a:solidFill>
                  <a:schemeClr val="tx1"/>
                </a:solidFill>
                <a:effectLst/>
                <a:latin typeface="+mn-lt"/>
                <a:ea typeface="+mn-ea"/>
                <a:cs typeface="+mn-cs"/>
              </a:rPr>
              <a:t>復用現有知識域數據，已有的大量工作不至於完全丟棄；</a:t>
            </a:r>
          </a:p>
          <a:p>
            <a:pPr fontAlgn="base"/>
            <a:r>
              <a:rPr lang="zh-TW" altLang="en-US" sz="1200" b="0" i="0" kern="1200" dirty="0">
                <a:solidFill>
                  <a:schemeClr val="tx1"/>
                </a:solidFill>
                <a:effectLst/>
                <a:latin typeface="+mn-lt"/>
                <a:ea typeface="+mn-ea"/>
                <a:cs typeface="+mn-cs"/>
              </a:rPr>
              <a:t>不需要再去花費巨大代價去重新采集和標定龐大的新數據集，也有可能數據根本無法獲取；</a:t>
            </a:r>
          </a:p>
          <a:p>
            <a:pPr fontAlgn="base"/>
            <a:r>
              <a:rPr lang="zh-TW" altLang="en-US" sz="1200" b="0" i="0" kern="1200" dirty="0">
                <a:solidFill>
                  <a:schemeClr val="tx1"/>
                </a:solidFill>
                <a:effectLst/>
                <a:latin typeface="+mn-lt"/>
                <a:ea typeface="+mn-ea"/>
                <a:cs typeface="+mn-cs"/>
              </a:rPr>
              <a:t>對於快速出現的新領域，能夠快速遷移和應用，體現時效性優勢。</a:t>
            </a:r>
          </a:p>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13</a:t>
            </a:fld>
            <a:endParaRPr lang="zh-TW" altLang="en-US"/>
          </a:p>
        </p:txBody>
      </p:sp>
    </p:spTree>
    <p:extLst>
      <p:ext uri="{BB962C8B-B14F-4D97-AF65-F5344CB8AC3E}">
        <p14:creationId xmlns:p14="http://schemas.microsoft.com/office/powerpoint/2010/main" val="2010575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3</a:t>
            </a:fld>
            <a:endParaRPr lang="zh-TW" altLang="en-US"/>
          </a:p>
        </p:txBody>
      </p:sp>
    </p:spTree>
    <p:extLst>
      <p:ext uri="{BB962C8B-B14F-4D97-AF65-F5344CB8AC3E}">
        <p14:creationId xmlns:p14="http://schemas.microsoft.com/office/powerpoint/2010/main" val="35908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latin typeface="標楷體" panose="03000509000000000000" pitchFamily="65" charset="-120"/>
                <a:ea typeface="標楷體" panose="03000509000000000000" pitchFamily="65" charset="-120"/>
              </a:rPr>
              <a:t>考慮到大部分數據或任務都是存在相關性的，所以</a:t>
            </a:r>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4</a:t>
            </a:fld>
            <a:endParaRPr lang="zh-TW" altLang="en-US"/>
          </a:p>
        </p:txBody>
      </p:sp>
    </p:spTree>
    <p:extLst>
      <p:ext uri="{BB962C8B-B14F-4D97-AF65-F5344CB8AC3E}">
        <p14:creationId xmlns:p14="http://schemas.microsoft.com/office/powerpoint/2010/main" val="262505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5</a:t>
            </a:fld>
            <a:endParaRPr lang="zh-TW" altLang="en-US"/>
          </a:p>
        </p:txBody>
      </p:sp>
    </p:spTree>
    <p:extLst>
      <p:ext uri="{BB962C8B-B14F-4D97-AF65-F5344CB8AC3E}">
        <p14:creationId xmlns:p14="http://schemas.microsoft.com/office/powerpoint/2010/main" val="3368160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6</a:t>
            </a:fld>
            <a:endParaRPr lang="zh-TW" altLang="en-US"/>
          </a:p>
        </p:txBody>
      </p:sp>
    </p:spTree>
    <p:extLst>
      <p:ext uri="{BB962C8B-B14F-4D97-AF65-F5344CB8AC3E}">
        <p14:creationId xmlns:p14="http://schemas.microsoft.com/office/powerpoint/2010/main" val="336816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7</a:t>
            </a:fld>
            <a:endParaRPr lang="zh-TW" altLang="en-US"/>
          </a:p>
        </p:txBody>
      </p:sp>
    </p:spTree>
    <p:extLst>
      <p:ext uri="{BB962C8B-B14F-4D97-AF65-F5344CB8AC3E}">
        <p14:creationId xmlns:p14="http://schemas.microsoft.com/office/powerpoint/2010/main" val="3368160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8</a:t>
            </a:fld>
            <a:endParaRPr lang="zh-TW" altLang="en-US"/>
          </a:p>
        </p:txBody>
      </p:sp>
    </p:spTree>
    <p:extLst>
      <p:ext uri="{BB962C8B-B14F-4D97-AF65-F5344CB8AC3E}">
        <p14:creationId xmlns:p14="http://schemas.microsoft.com/office/powerpoint/2010/main" val="3368160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9</a:t>
            </a:fld>
            <a:endParaRPr lang="zh-TW" altLang="en-US"/>
          </a:p>
        </p:txBody>
      </p:sp>
    </p:spTree>
    <p:extLst>
      <p:ext uri="{BB962C8B-B14F-4D97-AF65-F5344CB8AC3E}">
        <p14:creationId xmlns:p14="http://schemas.microsoft.com/office/powerpoint/2010/main" val="3128093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5AF7AD-35FF-4233-BF59-115115007DC2}" type="slidenum">
              <a:rPr lang="zh-TW" altLang="en-US" smtClean="0"/>
              <a:t>10</a:t>
            </a:fld>
            <a:endParaRPr lang="zh-TW" altLang="en-US"/>
          </a:p>
        </p:txBody>
      </p:sp>
    </p:spTree>
    <p:extLst>
      <p:ext uri="{BB962C8B-B14F-4D97-AF65-F5344CB8AC3E}">
        <p14:creationId xmlns:p14="http://schemas.microsoft.com/office/powerpoint/2010/main" val="37663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26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1459436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06985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標題及物件">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0" name="標題 9"/>
          <p:cNvSpPr>
            <a:spLocks noGrp="1"/>
          </p:cNvSpPr>
          <p:nvPr>
            <p:ph type="title"/>
          </p:nvPr>
        </p:nvSpPr>
        <p:spPr/>
        <p:txBody>
          <a:bodyPr/>
          <a:lstStyle/>
          <a:p>
            <a:r>
              <a:rPr lang="zh-TW" altLang="en-US" smtClean="0"/>
              <a:t>按一下以編輯母片標題樣式</a:t>
            </a:r>
            <a:endParaRPr lang="zh-TW" altLang="en-US"/>
          </a:p>
        </p:txBody>
      </p:sp>
      <p:sp>
        <p:nvSpPr>
          <p:cNvPr id="11" name="日期版面配置區 10"/>
          <p:cNvSpPr>
            <a:spLocks noGrp="1"/>
          </p:cNvSpPr>
          <p:nvPr>
            <p:ph type="dt" sz="half" idx="10"/>
          </p:nvPr>
        </p:nvSpPr>
        <p:spPr/>
        <p:txBody>
          <a:bodyPr/>
          <a:lstStyle/>
          <a:p>
            <a:fld id="{A59F13F5-AF82-4244-8112-421C11DA4351}" type="datetime1">
              <a:rPr lang="zh-TW" altLang="en-US" smtClean="0"/>
              <a:t>2020/4/30</a:t>
            </a:fld>
            <a:endParaRPr lang="zh-TW" altLang="en-US"/>
          </a:p>
        </p:txBody>
      </p:sp>
      <p:sp>
        <p:nvSpPr>
          <p:cNvPr id="12" name="頁尾版面配置區 11"/>
          <p:cNvSpPr>
            <a:spLocks noGrp="1"/>
          </p:cNvSpPr>
          <p:nvPr>
            <p:ph type="ftr" sz="quarter" idx="11"/>
          </p:nvPr>
        </p:nvSpPr>
        <p:spPr/>
        <p:txBody>
          <a:bodyPr/>
          <a:lstStyle/>
          <a:p>
            <a:endParaRPr lang="zh-TW" altLang="en-US"/>
          </a:p>
        </p:txBody>
      </p:sp>
      <p:sp>
        <p:nvSpPr>
          <p:cNvPr id="13" name="投影片編號版面配置區 12"/>
          <p:cNvSpPr>
            <a:spLocks noGrp="1"/>
          </p:cNvSpPr>
          <p:nvPr>
            <p:ph type="sldNum" sz="quarter" idx="12"/>
          </p:nvPr>
        </p:nvSpPr>
        <p:spPr/>
        <p:txBody>
          <a:bodyPr/>
          <a:lstStyle/>
          <a:p>
            <a:fld id="{C4C180D5-E50A-4C43-A1FF-64CB31FE9BC5}" type="slidenum">
              <a:rPr lang="zh-TW" altLang="en-US" smtClean="0"/>
              <a:t>‹#›</a:t>
            </a:fld>
            <a:endParaRPr lang="zh-TW" altLang="en-US"/>
          </a:p>
        </p:txBody>
      </p:sp>
    </p:spTree>
    <p:extLst>
      <p:ext uri="{BB962C8B-B14F-4D97-AF65-F5344CB8AC3E}">
        <p14:creationId xmlns:p14="http://schemas.microsoft.com/office/powerpoint/2010/main" val="20483010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174510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CB0386E-A5EC-472C-8386-061081BBB03F}" type="slidenum">
              <a:rPr lang="zh-TW" altLang="en-US" smtClean="0"/>
              <a:t>‹#›</a:t>
            </a:fld>
            <a:endParaRPr lang="zh-TW"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52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162667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22960" y="2582334"/>
            <a:ext cx="3703320" cy="32867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63440" y="2582334"/>
            <a:ext cx="3703320" cy="32867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72238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659840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289447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zh-TW"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2499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CB0386E-A5EC-472C-8386-061081BBB03F}" type="slidenum">
              <a:rPr lang="zh-TW" altLang="en-US" smtClean="0"/>
              <a:t>‹#›</a:t>
            </a:fld>
            <a:endParaRPr lang="zh-TW" altLang="en-US"/>
          </a:p>
        </p:txBody>
      </p:sp>
    </p:spTree>
    <p:extLst>
      <p:ext uri="{BB962C8B-B14F-4D97-AF65-F5344CB8AC3E}">
        <p14:creationId xmlns:p14="http://schemas.microsoft.com/office/powerpoint/2010/main" val="36195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zh-TW"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CB0386E-A5EC-472C-8386-061081BBB03F}" type="slidenum">
              <a:rPr lang="zh-TW" altLang="en-US" smtClean="0"/>
              <a:t>‹#›</a:t>
            </a:fld>
            <a:endParaRPr lang="zh-TW"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4494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D05AB71-F368-464C-A277-38A017725206}"/>
              </a:ext>
            </a:extLst>
          </p:cNvPr>
          <p:cNvSpPr>
            <a:spLocks noGrp="1"/>
          </p:cNvSpPr>
          <p:nvPr>
            <p:ph type="ctrTitle"/>
          </p:nvPr>
        </p:nvSpPr>
        <p:spPr/>
        <p:txBody>
          <a:bodyPr>
            <a:normAutofit/>
          </a:bodyPr>
          <a:lstStyle/>
          <a:p>
            <a:r>
              <a:rPr lang="en-US" altLang="zh-TW" sz="5400" dirty="0">
                <a:latin typeface="Times New Roman" panose="02020603050405020304" pitchFamily="18" charset="0"/>
                <a:cs typeface="Times New Roman" panose="02020603050405020304" pitchFamily="18" charset="0"/>
              </a:rPr>
              <a:t>Machine Learning — Transfer Learning</a:t>
            </a:r>
            <a:endParaRPr lang="zh-TW" altLang="en-US" sz="5400" dirty="0">
              <a:latin typeface="Times New Roman" panose="02020603050405020304" pitchFamily="18" charset="0"/>
              <a:cs typeface="Times New Roman" panose="02020603050405020304" pitchFamily="18" charset="0"/>
            </a:endParaRPr>
          </a:p>
        </p:txBody>
      </p:sp>
      <p:sp>
        <p:nvSpPr>
          <p:cNvPr id="4" name="副標題 2">
            <a:extLst>
              <a:ext uri="{FF2B5EF4-FFF2-40B4-BE49-F238E27FC236}">
                <a16:creationId xmlns:a16="http://schemas.microsoft.com/office/drawing/2014/main" xmlns="" id="{274C93C2-476A-494A-A74A-89299EAB846C}"/>
              </a:ext>
            </a:extLst>
          </p:cNvPr>
          <p:cNvSpPr txBox="1">
            <a:spLocks/>
          </p:cNvSpPr>
          <p:nvPr/>
        </p:nvSpPr>
        <p:spPr>
          <a:xfrm>
            <a:off x="2595532" y="4536411"/>
            <a:ext cx="4784576" cy="13100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zh-TW" altLang="en-US" b="1" dirty="0">
                <a:solidFill>
                  <a:schemeClr val="tx1"/>
                </a:solidFill>
                <a:latin typeface="Times New Roman" pitchFamily="18" charset="0"/>
                <a:ea typeface="標楷體" pitchFamily="65" charset="-120"/>
                <a:cs typeface="Times New Roman" pitchFamily="18" charset="0"/>
              </a:rPr>
              <a:t>報告人</a:t>
            </a:r>
            <a:r>
              <a:rPr lang="en-US" altLang="zh-TW" b="1" dirty="0">
                <a:solidFill>
                  <a:schemeClr val="tx1"/>
                </a:solidFill>
                <a:latin typeface="Times New Roman" pitchFamily="18" charset="0"/>
                <a:ea typeface="標楷體" pitchFamily="65" charset="-120"/>
                <a:cs typeface="Times New Roman" pitchFamily="18" charset="0"/>
              </a:rPr>
              <a:t>:</a:t>
            </a:r>
            <a:r>
              <a:rPr lang="zh-TW" altLang="en-US" b="1" dirty="0">
                <a:solidFill>
                  <a:schemeClr val="tx1"/>
                </a:solidFill>
                <a:latin typeface="Times New Roman" pitchFamily="18" charset="0"/>
                <a:ea typeface="標楷體" pitchFamily="65" charset="-120"/>
                <a:cs typeface="Times New Roman" pitchFamily="18" charset="0"/>
              </a:rPr>
              <a:t>徐莨智</a:t>
            </a:r>
            <a:endParaRPr lang="en-US" altLang="zh-TW" b="1" dirty="0">
              <a:solidFill>
                <a:schemeClr val="tx1"/>
              </a:solidFill>
              <a:latin typeface="Times New Roman" pitchFamily="18" charset="0"/>
              <a:ea typeface="標楷體" pitchFamily="65" charset="-120"/>
              <a:cs typeface="Times New Roman" pitchFamily="18" charset="0"/>
            </a:endParaRPr>
          </a:p>
          <a:p>
            <a:r>
              <a:rPr lang="zh-TW" altLang="en-US" b="1" dirty="0">
                <a:solidFill>
                  <a:schemeClr val="tx1"/>
                </a:solidFill>
                <a:latin typeface="Times New Roman" pitchFamily="18" charset="0"/>
                <a:ea typeface="標楷體" pitchFamily="65" charset="-120"/>
                <a:cs typeface="Times New Roman" pitchFamily="18" charset="0"/>
              </a:rPr>
              <a:t>指導恩師</a:t>
            </a:r>
            <a:r>
              <a:rPr lang="en-US" altLang="zh-TW" b="1" dirty="0">
                <a:solidFill>
                  <a:schemeClr val="tx1"/>
                </a:solidFill>
                <a:latin typeface="Times New Roman" pitchFamily="18" charset="0"/>
                <a:ea typeface="標楷體" pitchFamily="65" charset="-120"/>
                <a:cs typeface="Times New Roman" pitchFamily="18" charset="0"/>
              </a:rPr>
              <a:t>:</a:t>
            </a:r>
            <a:r>
              <a:rPr lang="zh-TW" altLang="en-US" b="1" dirty="0">
                <a:solidFill>
                  <a:schemeClr val="tx1"/>
                </a:solidFill>
                <a:latin typeface="Times New Roman" pitchFamily="18" charset="0"/>
                <a:ea typeface="標楷體" pitchFamily="65" charset="-120"/>
                <a:cs typeface="Times New Roman" pitchFamily="18" charset="0"/>
              </a:rPr>
              <a:t>龍大大</a:t>
            </a:r>
            <a:endParaRPr lang="en-US" altLang="zh-TW" b="1" dirty="0">
              <a:solidFill>
                <a:schemeClr val="tx1"/>
              </a:solidFill>
              <a:latin typeface="Times New Roman" pitchFamily="18" charset="0"/>
              <a:ea typeface="標楷體" pitchFamily="65" charset="-120"/>
              <a:cs typeface="Times New Roman" pitchFamily="18" charset="0"/>
            </a:endParaRPr>
          </a:p>
          <a:p>
            <a:r>
              <a:rPr lang="zh-TW" altLang="en-US" b="1" dirty="0">
                <a:solidFill>
                  <a:schemeClr val="tx1"/>
                </a:solidFill>
                <a:latin typeface="Times New Roman" pitchFamily="18" charset="0"/>
                <a:ea typeface="標楷體" pitchFamily="65" charset="-120"/>
                <a:cs typeface="Times New Roman" pitchFamily="18" charset="0"/>
              </a:rPr>
              <a:t>繳交日期</a:t>
            </a:r>
            <a:r>
              <a:rPr lang="en-US" altLang="zh-TW" b="1" dirty="0">
                <a:solidFill>
                  <a:schemeClr val="tx1"/>
                </a:solidFill>
                <a:latin typeface="Times New Roman" pitchFamily="18" charset="0"/>
                <a:ea typeface="標楷體" pitchFamily="65" charset="-120"/>
                <a:cs typeface="Times New Roman" pitchFamily="18" charset="0"/>
              </a:rPr>
              <a:t>:2020.04.28</a:t>
            </a:r>
            <a:endParaRPr lang="zh-TW" altLang="en-US" b="1" dirty="0">
              <a:solidFill>
                <a:schemeClr val="tx1"/>
              </a:solidFill>
              <a:latin typeface="Times New Roman" pitchFamily="18" charset="0"/>
              <a:ea typeface="標楷體" pitchFamily="65" charset="-120"/>
              <a:cs typeface="Times New Roman" pitchFamily="18" charset="0"/>
            </a:endParaRPr>
          </a:p>
        </p:txBody>
      </p:sp>
      <p:sp>
        <p:nvSpPr>
          <p:cNvPr id="5" name="文字方塊 4">
            <a:extLst>
              <a:ext uri="{FF2B5EF4-FFF2-40B4-BE49-F238E27FC236}">
                <a16:creationId xmlns:a16="http://schemas.microsoft.com/office/drawing/2014/main" xmlns="" id="{9B417DC3-5006-489B-99BA-C4B0AC92D46D}"/>
              </a:ext>
            </a:extLst>
          </p:cNvPr>
          <p:cNvSpPr txBox="1"/>
          <p:nvPr/>
        </p:nvSpPr>
        <p:spPr>
          <a:xfrm>
            <a:off x="179512" y="147990"/>
            <a:ext cx="3960440" cy="369332"/>
          </a:xfrm>
          <a:prstGeom prst="rect">
            <a:avLst/>
          </a:prstGeom>
          <a:noFill/>
        </p:spPr>
        <p:txBody>
          <a:bodyPr wrap="square" rtlCol="0">
            <a:spAutoFit/>
          </a:bodyPr>
          <a:lstStyle/>
          <a:p>
            <a:r>
              <a:rPr lang="zh-TW" altLang="en-US" dirty="0">
                <a:latin typeface="標楷體" pitchFamily="65" charset="-120"/>
                <a:ea typeface="標楷體" pitchFamily="65" charset="-120"/>
              </a:rPr>
              <a:t>崑山科技大學資訊工程所</a:t>
            </a:r>
          </a:p>
        </p:txBody>
      </p:sp>
      <p:sp>
        <p:nvSpPr>
          <p:cNvPr id="6" name="文字方塊 5">
            <a:extLst>
              <a:ext uri="{FF2B5EF4-FFF2-40B4-BE49-F238E27FC236}">
                <a16:creationId xmlns:a16="http://schemas.microsoft.com/office/drawing/2014/main" xmlns="" id="{75B1AA31-7EA8-4B6B-BE23-760056D9B55E}"/>
              </a:ext>
            </a:extLst>
          </p:cNvPr>
          <p:cNvSpPr txBox="1"/>
          <p:nvPr/>
        </p:nvSpPr>
        <p:spPr>
          <a:xfrm>
            <a:off x="179512" y="547653"/>
            <a:ext cx="3204356" cy="369332"/>
          </a:xfrm>
          <a:prstGeom prst="rect">
            <a:avLst/>
          </a:prstGeom>
          <a:noFill/>
        </p:spPr>
        <p:txBody>
          <a:bodyPr wrap="square" rtlCol="0">
            <a:spAutoFit/>
          </a:bodyPr>
          <a:lstStyle/>
          <a:p>
            <a:r>
              <a:rPr lang="zh-TW" altLang="en-US" b="1" dirty="0">
                <a:latin typeface="標楷體" pitchFamily="65" charset="-120"/>
                <a:ea typeface="標楷體" pitchFamily="65" charset="-120"/>
              </a:rPr>
              <a:t>深度學習</a:t>
            </a:r>
            <a:r>
              <a:rPr lang="en-US" altLang="zh-TW" b="1" dirty="0">
                <a:latin typeface="Times New Roman" pitchFamily="18" charset="0"/>
                <a:ea typeface="標楷體" pitchFamily="65" charset="-120"/>
                <a:cs typeface="Times New Roman" pitchFamily="18" charset="0"/>
              </a:rPr>
              <a:t>Deep Learning</a:t>
            </a:r>
            <a:r>
              <a:rPr lang="zh-TW" altLang="en-US" b="1" dirty="0">
                <a:latin typeface="標楷體" pitchFamily="65" charset="-120"/>
                <a:ea typeface="標楷體" pitchFamily="65" charset="-120"/>
              </a:rPr>
              <a:t>課程</a:t>
            </a:r>
          </a:p>
        </p:txBody>
      </p:sp>
    </p:spTree>
    <p:extLst>
      <p:ext uri="{BB962C8B-B14F-4D97-AF65-F5344CB8AC3E}">
        <p14:creationId xmlns:p14="http://schemas.microsoft.com/office/powerpoint/2010/main" val="866498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正遷移及負遷移</a:t>
            </a: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9</a:t>
            </a:fld>
            <a:endParaRPr lang="zh-TW" altLang="en-US" sz="1400" dirty="0"/>
          </a:p>
        </p:txBody>
      </p:sp>
      <p:sp>
        <p:nvSpPr>
          <p:cNvPr id="38" name="內容版面配置區 2">
            <a:extLst>
              <a:ext uri="{FF2B5EF4-FFF2-40B4-BE49-F238E27FC236}">
                <a16:creationId xmlns:a16="http://schemas.microsoft.com/office/drawing/2014/main" xmlns=""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正遷移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學習產生積極促進作用。</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種學習內容相似。</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學習吉他可以輕鬆上手大提琴。</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負遷移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學習所需時間，次數增加，相互干擾、阻礙作用。</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種學習又相似又不相似，產生混淆。</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一字多義、一字多音。</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1088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水平遷移及垂直遷移</a:t>
            </a: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10</a:t>
            </a:fld>
            <a:endParaRPr lang="zh-TW" altLang="en-US" sz="1400" dirty="0"/>
          </a:p>
        </p:txBody>
      </p:sp>
      <p:sp>
        <p:nvSpPr>
          <p:cNvPr id="38" name="內容版面配置區 2">
            <a:extLst>
              <a:ext uri="{FF2B5EF4-FFF2-40B4-BE49-F238E27FC236}">
                <a16:creationId xmlns:a16="http://schemas.microsoft.com/office/drawing/2014/main" xmlns=""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水平遷移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又稱為橫向遷移。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難易程度相同。</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舉一反三。</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垂直遷移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又稱為縱向遷移。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難易程度不同。</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例如</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看到老虎、獅子、牛，他們的共通點為哺乳類。</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61941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特殊遷移及一般遷移</a:t>
            </a: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11</a:t>
            </a:fld>
            <a:endParaRPr lang="zh-TW" altLang="en-US" sz="1400" dirty="0"/>
          </a:p>
        </p:txBody>
      </p:sp>
      <p:sp>
        <p:nvSpPr>
          <p:cNvPr id="38" name="內容版面配置區 2">
            <a:extLst>
              <a:ext uri="{FF2B5EF4-FFF2-40B4-BE49-F238E27FC236}">
                <a16:creationId xmlns:a16="http://schemas.microsoft.com/office/drawing/2014/main" xmlns=""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特殊遷移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又稱具體遷移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動作技能方面的遷移。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一般遷移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又稱普遍遷移。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原理、原則及態度的遷移。</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lvl="2">
              <a:lnSpc>
                <a:spcPct val="100000"/>
              </a:lnSpc>
              <a:buFont typeface="Arial" panose="020B0604020202020204" pitchFamily="34" charset="0"/>
              <a:buChar char="•"/>
            </a:pP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16310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51CC275-5CAD-446E-AFE3-C1D0E2B5A87D}"/>
              </a:ext>
            </a:extLst>
          </p:cNvPr>
          <p:cNvSpPr>
            <a:spLocks noGrp="1"/>
          </p:cNvSpPr>
          <p:nvPr>
            <p:ph type="title"/>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Fine-Tuning</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xmlns="" id="{61B71E01-3D3D-4219-850F-60FFE7FBFB4D}"/>
              </a:ext>
            </a:extLst>
          </p:cNvPr>
          <p:cNvSpPr>
            <a:spLocks noGrp="1"/>
          </p:cNvSpPr>
          <p:nvPr>
            <p:ph idx="1"/>
          </p:nvPr>
        </p:nvSpPr>
        <p:spPr/>
        <p:txBody>
          <a:bodyPr>
            <a:normAutofit/>
          </a:bodyPr>
          <a:lstStyle/>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利用</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data</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先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Train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一個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出來，利用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Source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作為初始值，拿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針對特徵</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Train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一個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出來。</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但因為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Data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數量過少，很容易造成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Target Model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會有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Overfitting </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的狀況。</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xmlns="" id="{3D5DAFAD-BDC0-4B2D-B47D-80172A431C22}"/>
              </a:ext>
            </a:extLst>
          </p:cNvPr>
          <p:cNvSpPr>
            <a:spLocks noGrp="1"/>
          </p:cNvSpPr>
          <p:nvPr>
            <p:ph type="sldNum" sz="quarter" idx="12"/>
          </p:nvPr>
        </p:nvSpPr>
        <p:spPr/>
        <p:txBody>
          <a:bodyPr/>
          <a:lstStyle/>
          <a:p>
            <a:fld id="{4CB0386E-A5EC-472C-8386-061081BBB03F}" type="slidenum">
              <a:rPr lang="zh-TW" altLang="en-US" sz="1400" smtClean="0"/>
              <a:t>12</a:t>
            </a:fld>
            <a:endParaRPr lang="zh-TW" altLang="en-US" sz="1400"/>
          </a:p>
        </p:txBody>
      </p:sp>
    </p:spTree>
    <p:extLst>
      <p:ext uri="{BB962C8B-B14F-4D97-AF65-F5344CB8AC3E}">
        <p14:creationId xmlns:p14="http://schemas.microsoft.com/office/powerpoint/2010/main" val="27324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51CC275-5CAD-446E-AFE3-C1D0E2B5A87D}"/>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Conclusion</a:t>
            </a:r>
            <a:endParaRPr lang="zh-TW" altLang="en-US" dirty="0">
              <a:latin typeface="Times New Roman" panose="02020603050405020304" pitchFamily="18" charset="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xmlns="" id="{3D5DAFAD-BDC0-4B2D-B47D-80172A431C22}"/>
              </a:ext>
            </a:extLst>
          </p:cNvPr>
          <p:cNvSpPr>
            <a:spLocks noGrp="1"/>
          </p:cNvSpPr>
          <p:nvPr>
            <p:ph type="sldNum" sz="quarter" idx="12"/>
          </p:nvPr>
        </p:nvSpPr>
        <p:spPr/>
        <p:txBody>
          <a:bodyPr/>
          <a:lstStyle/>
          <a:p>
            <a:fld id="{4CB0386E-A5EC-472C-8386-061081BBB03F}" type="slidenum">
              <a:rPr lang="zh-TW" altLang="en-US" sz="1400" smtClean="0"/>
              <a:t>13</a:t>
            </a:fld>
            <a:endParaRPr lang="zh-TW" altLang="en-US" sz="1400"/>
          </a:p>
        </p:txBody>
      </p:sp>
      <p:sp>
        <p:nvSpPr>
          <p:cNvPr id="6" name="內容版面配置區 5">
            <a:extLst>
              <a:ext uri="{FF2B5EF4-FFF2-40B4-BE49-F238E27FC236}">
                <a16:creationId xmlns:a16="http://schemas.microsoft.com/office/drawing/2014/main" xmlns="" id="{8959F739-10B7-411E-90DB-46D30955D653}"/>
              </a:ext>
            </a:extLst>
          </p:cNvPr>
          <p:cNvSpPr>
            <a:spLocks noGrp="1"/>
          </p:cNvSpPr>
          <p:nvPr>
            <p:ph idx="1"/>
          </p:nvPr>
        </p:nvSpPr>
        <p:spPr/>
        <p:txBody>
          <a:bodyPr>
            <a:normAutofit/>
          </a:bodyPr>
          <a:lstStyle/>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應用於情感分類，圖像分類，命名實體識別，</a:t>
            </a:r>
            <a:r>
              <a:rPr lang="en-US" altLang="zh-TW" sz="2800" dirty="0" err="1">
                <a:latin typeface="標楷體" panose="03000509000000000000" pitchFamily="65" charset="-120"/>
                <a:ea typeface="標楷體" panose="03000509000000000000" pitchFamily="65" charset="-120"/>
              </a:rPr>
              <a:t>WiFi</a:t>
            </a:r>
            <a:r>
              <a:rPr lang="zh-TW" altLang="en-US" sz="2800" dirty="0">
                <a:latin typeface="標楷體" panose="03000509000000000000" pitchFamily="65" charset="-120"/>
                <a:ea typeface="標楷體" panose="03000509000000000000" pitchFamily="65" charset="-120"/>
              </a:rPr>
              <a:t>信號定位，自動化設計，中文到英文翻譯等問題。</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從頭建立模型複雜且耗時，通過遷移學習可以加快學習效率，也不必要丟棄原本的資料。</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對於快速出現的新領域，可以快速遷移及應用，體現時效性優勢。</a:t>
            </a:r>
          </a:p>
        </p:txBody>
      </p:sp>
    </p:spTree>
    <p:extLst>
      <p:ext uri="{BB962C8B-B14F-4D97-AF65-F5344CB8AC3E}">
        <p14:creationId xmlns:p14="http://schemas.microsoft.com/office/powerpoint/2010/main" val="333186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434868" y="2559616"/>
            <a:ext cx="8528538" cy="1609344"/>
          </a:xfrm>
        </p:spPr>
        <p:txBody>
          <a:bodyPr anchor="ctr"/>
          <a:lstStyle/>
          <a:p>
            <a:pPr algn="ctr"/>
            <a:r>
              <a:rPr lang="en-US" altLang="zh-TW" dirty="0" smtClean="0">
                <a:latin typeface="Times New Roman" panose="02020603050405020304" pitchFamily="18" charset="0"/>
                <a:cs typeface="Times New Roman" panose="02020603050405020304" pitchFamily="18" charset="0"/>
              </a:rPr>
              <a:t>Thank you for your Listening</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C4C180D5-E50A-4C43-A1FF-64CB31FE9BC5}" type="slidenum">
              <a:rPr lang="zh-TW" altLang="en-US" smtClean="0"/>
              <a:t>14</a:t>
            </a:fld>
            <a:endParaRPr lang="zh-TW" altLang="en-US"/>
          </a:p>
        </p:txBody>
      </p:sp>
    </p:spTree>
    <p:extLst>
      <p:ext uri="{BB962C8B-B14F-4D97-AF65-F5344CB8AC3E}">
        <p14:creationId xmlns:p14="http://schemas.microsoft.com/office/powerpoint/2010/main" val="33973180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p:txBody>
          <a:bodyPr>
            <a:normAutofit/>
          </a:bodyPr>
          <a:lstStyle/>
          <a:p>
            <a:r>
              <a:rPr lang="en-US" altLang="zh-TW" sz="5400" dirty="0">
                <a:latin typeface="Times New Roman" pitchFamily="18" charset="0"/>
                <a:cs typeface="Times New Roman" pitchFamily="18" charset="0"/>
              </a:rPr>
              <a:t>Agenda</a:t>
            </a:r>
            <a:endParaRPr lang="zh-TW" altLang="en-US" sz="54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xmlns="" id="{D45F5B08-708A-4467-9DB4-F6B747D260A2}"/>
              </a:ext>
            </a:extLst>
          </p:cNvPr>
          <p:cNvSpPr>
            <a:spLocks noGrp="1"/>
          </p:cNvSpPr>
          <p:nvPr>
            <p:ph idx="1"/>
          </p:nvPr>
        </p:nvSpPr>
        <p:spPr/>
        <p:txBody>
          <a:bodyPr>
            <a:normAutofit/>
          </a:bodyPr>
          <a:lstStyle/>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Why using Transfer Learning</a:t>
            </a:r>
          </a:p>
          <a:p>
            <a:pPr>
              <a:lnSpc>
                <a:spcPct val="100000"/>
              </a:lnSpc>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Transfer Learning</a:t>
            </a: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遷移學習</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範例</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Types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of</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Transfer Learning</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Fine-Tuning</a:t>
            </a:r>
          </a:p>
          <a:p>
            <a:pPr>
              <a:buFont typeface="Wingdings" panose="05000000000000000000" pitchFamily="2" charset="2"/>
              <a:buChar char="l"/>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Conclusion</a:t>
            </a:r>
          </a:p>
          <a:p>
            <a:pPr>
              <a:buFont typeface="Wingdings" panose="05000000000000000000" pitchFamily="2" charset="2"/>
              <a:buChar char="l"/>
            </a:pP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xmlns="" id="{5F3A7BAC-E1E7-40A2-BD7D-E05113E4302E}"/>
              </a:ext>
            </a:extLst>
          </p:cNvPr>
          <p:cNvSpPr>
            <a:spLocks noGrp="1"/>
          </p:cNvSpPr>
          <p:nvPr>
            <p:ph type="sldNum" sz="quarter" idx="12"/>
          </p:nvPr>
        </p:nvSpPr>
        <p:spPr>
          <a:xfrm>
            <a:off x="7425344" y="6459786"/>
            <a:ext cx="984019" cy="365125"/>
          </a:xfrm>
        </p:spPr>
        <p:txBody>
          <a:bodyPr/>
          <a:lstStyle/>
          <a:p>
            <a:fld id="{4CB0386E-A5EC-472C-8386-061081BBB03F}" type="slidenum">
              <a:rPr lang="zh-TW" altLang="en-US" sz="1400" smtClean="0"/>
              <a:t>1</a:t>
            </a:fld>
            <a:endParaRPr lang="zh-TW" altLang="en-US" sz="1400" dirty="0"/>
          </a:p>
        </p:txBody>
      </p:sp>
    </p:spTree>
    <p:extLst>
      <p:ext uri="{BB962C8B-B14F-4D97-AF65-F5344CB8AC3E}">
        <p14:creationId xmlns:p14="http://schemas.microsoft.com/office/powerpoint/2010/main" val="224832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p:txBody>
          <a:bodyPr>
            <a:normAutofit fontScale="90000"/>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Why using Transfer Learning</a:t>
            </a:r>
          </a:p>
        </p:txBody>
      </p:sp>
      <p:sp>
        <p:nvSpPr>
          <p:cNvPr id="3" name="內容版面配置區 2">
            <a:extLst>
              <a:ext uri="{FF2B5EF4-FFF2-40B4-BE49-F238E27FC236}">
                <a16:creationId xmlns:a16="http://schemas.microsoft.com/office/drawing/2014/main" xmlns="" id="{D45F5B08-708A-4467-9DB4-F6B747D260A2}"/>
              </a:ext>
            </a:extLst>
          </p:cNvPr>
          <p:cNvSpPr>
            <a:spLocks noGrp="1"/>
          </p:cNvSpPr>
          <p:nvPr>
            <p:ph idx="1"/>
          </p:nvPr>
        </p:nvSpPr>
        <p:spPr/>
        <p:txBody>
          <a:bodyPr>
            <a:normAutofit/>
          </a:bodyPr>
          <a:lstStyle/>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不需要重複造輪子。</a:t>
            </a:r>
          </a:p>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訓練成本低</a:t>
            </a:r>
            <a:endParaRPr lang="en-US" altLang="zh-TW" sz="2800" dirty="0">
              <a:latin typeface="標楷體" panose="03000509000000000000" pitchFamily="65" charset="-120"/>
              <a:ea typeface="標楷體" panose="03000509000000000000" pitchFamily="65" charset="-120"/>
            </a:endParaRPr>
          </a:p>
          <a:p>
            <a:pPr lvl="1">
              <a:lnSpc>
                <a:spcPct val="100000"/>
              </a:lnSpc>
              <a:buFont typeface="Arial" panose="020B0604020202020204" pitchFamily="34" charset="0"/>
              <a:buChar char="•"/>
            </a:pPr>
            <a:r>
              <a:rPr lang="zh-TW" altLang="en-US" sz="2600" dirty="0">
                <a:latin typeface="標楷體" panose="03000509000000000000" pitchFamily="65" charset="-120"/>
                <a:ea typeface="標楷體" panose="03000509000000000000" pitchFamily="65" charset="-120"/>
              </a:rPr>
              <a:t>採用導出特徵向量的方法進行遷移學習，後期的訓練成本非常低，用</a:t>
            </a: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CPU</a:t>
            </a:r>
            <a:r>
              <a:rPr lang="zh-TW" altLang="en-US" sz="2600" dirty="0">
                <a:latin typeface="標楷體" panose="03000509000000000000" pitchFamily="65" charset="-120"/>
                <a:ea typeface="標楷體" panose="03000509000000000000" pitchFamily="65" charset="-120"/>
              </a:rPr>
              <a:t>都完全無壓力。</a:t>
            </a:r>
          </a:p>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適用於小資料集。</a:t>
            </a:r>
            <a:endParaRPr lang="en-US" altLang="zh-TW" sz="2800" dirty="0">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2</a:t>
            </a:fld>
            <a:endParaRPr lang="zh-TW" altLang="en-US" sz="1400" dirty="0"/>
          </a:p>
        </p:txBody>
      </p:sp>
    </p:spTree>
    <p:extLst>
      <p:ext uri="{BB962C8B-B14F-4D97-AF65-F5344CB8AC3E}">
        <p14:creationId xmlns:p14="http://schemas.microsoft.com/office/powerpoint/2010/main" val="115523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Transfer Learning(</a:t>
            </a: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3" name="內容版面配置區 2">
            <a:extLst>
              <a:ext uri="{FF2B5EF4-FFF2-40B4-BE49-F238E27FC236}">
                <a16:creationId xmlns:a16="http://schemas.microsoft.com/office/drawing/2014/main" xmlns="" id="{D45F5B08-708A-4467-9DB4-F6B747D260A2}"/>
              </a:ext>
            </a:extLst>
          </p:cNvPr>
          <p:cNvSpPr>
            <a:spLocks noGrp="1"/>
          </p:cNvSpPr>
          <p:nvPr>
            <p:ph idx="1"/>
          </p:nvPr>
        </p:nvSpPr>
        <p:spPr/>
        <p:txBody>
          <a:bodyPr>
            <a:normAutofit/>
          </a:bodyPr>
          <a:lstStyle/>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訓練好的模型參數遷移到新的模型來幫助新模型訓練。</a:t>
            </a:r>
            <a:endParaRPr lang="en-US" altLang="zh-TW" sz="2800" dirty="0">
              <a:latin typeface="標楷體" panose="03000509000000000000" pitchFamily="65" charset="-120"/>
              <a:ea typeface="標楷體" panose="03000509000000000000" pitchFamily="65" charset="-120"/>
            </a:endParaRPr>
          </a:p>
          <a:p>
            <a:pPr>
              <a:lnSpc>
                <a:spcPct val="100000"/>
              </a:lnSpc>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避免針對目標單獨訓練模型。</a:t>
            </a:r>
            <a:endParaRPr lang="en-US" altLang="zh-TW" sz="2800" dirty="0">
              <a:latin typeface="標楷體" panose="03000509000000000000" pitchFamily="65" charset="-120"/>
              <a:ea typeface="標楷體" panose="03000509000000000000" pitchFamily="65" charset="-120"/>
            </a:endParaRPr>
          </a:p>
          <a:p>
            <a:pPr>
              <a:buFont typeface="Wingdings" panose="05000000000000000000" pitchFamily="2" charset="2"/>
              <a:buChar char="l"/>
            </a:pPr>
            <a:r>
              <a:rPr lang="zh-TW" altLang="en-US" sz="2800" dirty="0">
                <a:latin typeface="標楷體" panose="03000509000000000000" pitchFamily="65" charset="-120"/>
                <a:ea typeface="標楷體" panose="03000509000000000000" pitchFamily="65" charset="-120"/>
              </a:rPr>
              <a:t>減少大量的時間和訓練資料。</a:t>
            </a:r>
            <a:endParaRPr lang="en-US" altLang="zh-TW" sz="2800" dirty="0">
              <a:latin typeface="標楷體" panose="03000509000000000000" pitchFamily="65" charset="-120"/>
              <a:ea typeface="標楷體" panose="03000509000000000000" pitchFamily="65" charset="-120"/>
            </a:endParaRP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3</a:t>
            </a:fld>
            <a:endParaRPr lang="zh-TW" altLang="en-US" sz="1400" dirty="0"/>
          </a:p>
        </p:txBody>
      </p:sp>
    </p:spTree>
    <p:extLst>
      <p:ext uri="{BB962C8B-B14F-4D97-AF65-F5344CB8AC3E}">
        <p14:creationId xmlns:p14="http://schemas.microsoft.com/office/powerpoint/2010/main" val="70397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Transfer Learning(</a:t>
            </a: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二</a:t>
            </a:r>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4</a:t>
            </a:fld>
            <a:endParaRPr lang="zh-TW" altLang="en-US" sz="1400" dirty="0"/>
          </a:p>
        </p:txBody>
      </p:sp>
      <p:sp>
        <p:nvSpPr>
          <p:cNvPr id="4" name="矩形 3">
            <a:extLst>
              <a:ext uri="{FF2B5EF4-FFF2-40B4-BE49-F238E27FC236}">
                <a16:creationId xmlns:a16="http://schemas.microsoft.com/office/drawing/2014/main" xmlns="" id="{666C4C49-B49F-406F-B155-F61C723F60C5}"/>
              </a:ext>
            </a:extLst>
          </p:cNvPr>
          <p:cNvSpPr/>
          <p:nvPr/>
        </p:nvSpPr>
        <p:spPr>
          <a:xfrm>
            <a:off x="1015837" y="2370666"/>
            <a:ext cx="3218407" cy="1384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a:extLst>
              <a:ext uri="{FF2B5EF4-FFF2-40B4-BE49-F238E27FC236}">
                <a16:creationId xmlns:a16="http://schemas.microsoft.com/office/drawing/2014/main" xmlns="" id="{901E80C1-769B-4DB9-9899-4452D4702650}"/>
              </a:ext>
            </a:extLst>
          </p:cNvPr>
          <p:cNvSpPr/>
          <p:nvPr/>
        </p:nvSpPr>
        <p:spPr>
          <a:xfrm>
            <a:off x="1359823" y="2830286"/>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a:extLst>
              <a:ext uri="{FF2B5EF4-FFF2-40B4-BE49-F238E27FC236}">
                <a16:creationId xmlns:a16="http://schemas.microsoft.com/office/drawing/2014/main" xmlns="" id="{465678A5-E820-483F-ABB4-D354E6E86085}"/>
              </a:ext>
            </a:extLst>
          </p:cNvPr>
          <p:cNvSpPr/>
          <p:nvPr/>
        </p:nvSpPr>
        <p:spPr>
          <a:xfrm>
            <a:off x="1777834" y="2801741"/>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xmlns="" id="{DB893121-9183-4918-8B49-5F63BC07BB82}"/>
              </a:ext>
            </a:extLst>
          </p:cNvPr>
          <p:cNvSpPr/>
          <p:nvPr/>
        </p:nvSpPr>
        <p:spPr>
          <a:xfrm>
            <a:off x="1621081" y="3217816"/>
            <a:ext cx="261257" cy="2612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xmlns="" id="{561855D2-8637-4752-8681-F02666DC06D7}"/>
              </a:ext>
            </a:extLst>
          </p:cNvPr>
          <p:cNvSpPr/>
          <p:nvPr/>
        </p:nvSpPr>
        <p:spPr>
          <a:xfrm>
            <a:off x="2620981" y="2503714"/>
            <a:ext cx="1175657" cy="1175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xmlns="" id="{C6B470CE-DADC-4862-9139-BABD0D52E2BD}"/>
              </a:ext>
            </a:extLst>
          </p:cNvPr>
          <p:cNvSpPr/>
          <p:nvPr/>
        </p:nvSpPr>
        <p:spPr>
          <a:xfrm>
            <a:off x="1163879" y="2475168"/>
            <a:ext cx="1175657" cy="1175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等腰三角形 10">
            <a:extLst>
              <a:ext uri="{FF2B5EF4-FFF2-40B4-BE49-F238E27FC236}">
                <a16:creationId xmlns:a16="http://schemas.microsoft.com/office/drawing/2014/main" xmlns="" id="{ED1EAB97-8C36-437C-90F2-931D41FAEAEB}"/>
              </a:ext>
            </a:extLst>
          </p:cNvPr>
          <p:cNvSpPr/>
          <p:nvPr/>
        </p:nvSpPr>
        <p:spPr>
          <a:xfrm>
            <a:off x="2906983" y="2801739"/>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等腰三角形 11">
            <a:extLst>
              <a:ext uri="{FF2B5EF4-FFF2-40B4-BE49-F238E27FC236}">
                <a16:creationId xmlns:a16="http://schemas.microsoft.com/office/drawing/2014/main" xmlns="" id="{863B6646-4849-434C-A5B8-C68B5A834500}"/>
              </a:ext>
            </a:extLst>
          </p:cNvPr>
          <p:cNvSpPr/>
          <p:nvPr/>
        </p:nvSpPr>
        <p:spPr>
          <a:xfrm>
            <a:off x="3230585" y="2801739"/>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等腰三角形 12">
            <a:extLst>
              <a:ext uri="{FF2B5EF4-FFF2-40B4-BE49-F238E27FC236}">
                <a16:creationId xmlns:a16="http://schemas.microsoft.com/office/drawing/2014/main" xmlns="" id="{8E894C06-9504-467B-BA3D-5DFA91406869}"/>
              </a:ext>
            </a:extLst>
          </p:cNvPr>
          <p:cNvSpPr/>
          <p:nvPr/>
        </p:nvSpPr>
        <p:spPr>
          <a:xfrm>
            <a:off x="2897474" y="3167014"/>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等腰三角形 13">
            <a:extLst>
              <a:ext uri="{FF2B5EF4-FFF2-40B4-BE49-F238E27FC236}">
                <a16:creationId xmlns:a16="http://schemas.microsoft.com/office/drawing/2014/main" xmlns="" id="{8C2FB8F8-7CEF-4A7C-8E2B-D4638F93BA0C}"/>
              </a:ext>
            </a:extLst>
          </p:cNvPr>
          <p:cNvSpPr/>
          <p:nvPr/>
        </p:nvSpPr>
        <p:spPr>
          <a:xfrm>
            <a:off x="3301336" y="3167014"/>
            <a:ext cx="182880" cy="26125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xmlns="" id="{13AD073C-8369-4E29-B088-443EE163E439}"/>
              </a:ext>
            </a:extLst>
          </p:cNvPr>
          <p:cNvSpPr/>
          <p:nvPr/>
        </p:nvSpPr>
        <p:spPr>
          <a:xfrm>
            <a:off x="5609612" y="2503713"/>
            <a:ext cx="1175657" cy="11756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xmlns="" id="{0669D8AE-1240-49AD-9870-4B51776F5DB6}"/>
              </a:ext>
            </a:extLst>
          </p:cNvPr>
          <p:cNvSpPr/>
          <p:nvPr/>
        </p:nvSpPr>
        <p:spPr>
          <a:xfrm rot="18849554">
            <a:off x="5975842" y="2924076"/>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xmlns="" id="{F2E2719E-4C7B-4240-8525-3F86D7B0F812}"/>
              </a:ext>
            </a:extLst>
          </p:cNvPr>
          <p:cNvSpPr/>
          <p:nvPr/>
        </p:nvSpPr>
        <p:spPr>
          <a:xfrm rot="18849554">
            <a:off x="6352964" y="2794298"/>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xmlns="" id="{2D138186-43CE-404A-8F73-A3EF73457B4F}"/>
              </a:ext>
            </a:extLst>
          </p:cNvPr>
          <p:cNvSpPr/>
          <p:nvPr/>
        </p:nvSpPr>
        <p:spPr>
          <a:xfrm rot="18849554">
            <a:off x="5958384" y="3326524"/>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xmlns="" id="{CC3D27CC-19ED-4352-B192-03E266901A4D}"/>
              </a:ext>
            </a:extLst>
          </p:cNvPr>
          <p:cNvSpPr/>
          <p:nvPr/>
        </p:nvSpPr>
        <p:spPr>
          <a:xfrm rot="18849554">
            <a:off x="6366026" y="3183632"/>
            <a:ext cx="183553" cy="183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xmlns="" id="{13326E3A-7899-4153-9DF3-06413DBA950E}"/>
              </a:ext>
            </a:extLst>
          </p:cNvPr>
          <p:cNvSpPr txBox="1"/>
          <p:nvPr/>
        </p:nvSpPr>
        <p:spPr>
          <a:xfrm>
            <a:off x="1519557" y="1812984"/>
            <a:ext cx="2202847" cy="584775"/>
          </a:xfrm>
          <a:prstGeom prst="rect">
            <a:avLst/>
          </a:prstGeom>
          <a:noFill/>
        </p:spPr>
        <p:txBody>
          <a:bodyPr wrap="none" rtlCol="0">
            <a:spAutoFit/>
          </a:bodyPr>
          <a:lstStyle/>
          <a:p>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Source Data</a:t>
            </a:r>
            <a:endParaRPr lang="zh-TW" altLang="en-US" sz="3200" dirty="0">
              <a:latin typeface="Times New Roman" panose="02020603050405020304" pitchFamily="18" charset="0"/>
              <a:cs typeface="Times New Roman" panose="02020603050405020304" pitchFamily="18" charset="0"/>
            </a:endParaRPr>
          </a:p>
        </p:txBody>
      </p:sp>
      <p:sp>
        <p:nvSpPr>
          <p:cNvPr id="21" name="文字方塊 20">
            <a:extLst>
              <a:ext uri="{FF2B5EF4-FFF2-40B4-BE49-F238E27FC236}">
                <a16:creationId xmlns:a16="http://schemas.microsoft.com/office/drawing/2014/main" xmlns="" id="{F3EE04E4-7C24-40B4-BD0B-B7CDC93C9749}"/>
              </a:ext>
            </a:extLst>
          </p:cNvPr>
          <p:cNvSpPr txBox="1"/>
          <p:nvPr/>
        </p:nvSpPr>
        <p:spPr>
          <a:xfrm>
            <a:off x="5279115" y="1788040"/>
            <a:ext cx="2097818" cy="584775"/>
          </a:xfrm>
          <a:prstGeom prst="rect">
            <a:avLst/>
          </a:prstGeom>
          <a:noFill/>
        </p:spPr>
        <p:txBody>
          <a:bodyPr wrap="none" rtlCol="0">
            <a:spAutoFit/>
          </a:bodyPr>
          <a:lstStyle/>
          <a:p>
            <a:r>
              <a:rPr lang="en-US" altLang="zh-TW" sz="3200" dirty="0">
                <a:latin typeface="Times New Roman" panose="02020603050405020304" pitchFamily="18" charset="0"/>
                <a:cs typeface="Times New Roman" panose="02020603050405020304" pitchFamily="18" charset="0"/>
              </a:rPr>
              <a:t>Target Data</a:t>
            </a:r>
            <a:endParaRPr lang="zh-TW" altLang="en-US" sz="3200" dirty="0">
              <a:latin typeface="Times New Roman" panose="02020603050405020304" pitchFamily="18" charset="0"/>
              <a:cs typeface="Times New Roman" panose="02020603050405020304" pitchFamily="18" charset="0"/>
            </a:endParaRPr>
          </a:p>
        </p:txBody>
      </p:sp>
      <p:sp>
        <p:nvSpPr>
          <p:cNvPr id="22" name="箭號: 向下 21">
            <a:extLst>
              <a:ext uri="{FF2B5EF4-FFF2-40B4-BE49-F238E27FC236}">
                <a16:creationId xmlns:a16="http://schemas.microsoft.com/office/drawing/2014/main" xmlns="" id="{CB0F9C98-4701-4690-A9F6-6DCB71F548D5}"/>
              </a:ext>
            </a:extLst>
          </p:cNvPr>
          <p:cNvSpPr/>
          <p:nvPr/>
        </p:nvSpPr>
        <p:spPr>
          <a:xfrm>
            <a:off x="2259150" y="3984171"/>
            <a:ext cx="509716" cy="888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箭號: 向下 22">
            <a:extLst>
              <a:ext uri="{FF2B5EF4-FFF2-40B4-BE49-F238E27FC236}">
                <a16:creationId xmlns:a16="http://schemas.microsoft.com/office/drawing/2014/main" xmlns="" id="{E507B198-4618-4CEC-A415-2A0B4D75D11E}"/>
              </a:ext>
            </a:extLst>
          </p:cNvPr>
          <p:cNvSpPr/>
          <p:nvPr/>
        </p:nvSpPr>
        <p:spPr>
          <a:xfrm>
            <a:off x="5911997" y="3930440"/>
            <a:ext cx="509716" cy="888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橢圓 23">
            <a:extLst>
              <a:ext uri="{FF2B5EF4-FFF2-40B4-BE49-F238E27FC236}">
                <a16:creationId xmlns:a16="http://schemas.microsoft.com/office/drawing/2014/main" xmlns="" id="{74000611-C2D0-4DE8-9333-B4AB9EA8E4CF}"/>
              </a:ext>
            </a:extLst>
          </p:cNvPr>
          <p:cNvSpPr/>
          <p:nvPr/>
        </p:nvSpPr>
        <p:spPr>
          <a:xfrm>
            <a:off x="1124685" y="5199018"/>
            <a:ext cx="2743793" cy="130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xmlns="" id="{1A828B6C-6929-43DE-8BDF-EF386B446FB6}"/>
              </a:ext>
            </a:extLst>
          </p:cNvPr>
          <p:cNvSpPr/>
          <p:nvPr/>
        </p:nvSpPr>
        <p:spPr>
          <a:xfrm>
            <a:off x="1118646" y="5834744"/>
            <a:ext cx="2743793" cy="130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30">
            <a:extLst>
              <a:ext uri="{FF2B5EF4-FFF2-40B4-BE49-F238E27FC236}">
                <a16:creationId xmlns:a16="http://schemas.microsoft.com/office/drawing/2014/main" xmlns="" id="{F818EBB5-CEAF-43B6-85F3-CD4FFE730A10}"/>
              </a:ext>
            </a:extLst>
          </p:cNvPr>
          <p:cNvSpPr/>
          <p:nvPr/>
        </p:nvSpPr>
        <p:spPr>
          <a:xfrm>
            <a:off x="976643" y="5656218"/>
            <a:ext cx="2885796" cy="2438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8" name="直線接點 27">
            <a:extLst>
              <a:ext uri="{FF2B5EF4-FFF2-40B4-BE49-F238E27FC236}">
                <a16:creationId xmlns:a16="http://schemas.microsoft.com/office/drawing/2014/main" xmlns="" id="{AA0B0E4E-75E9-4241-A3C1-BFF55D10B5A0}"/>
              </a:ext>
            </a:extLst>
          </p:cNvPr>
          <p:cNvCxnSpPr>
            <a:cxnSpLocks/>
            <a:stCxn id="24" idx="2"/>
            <a:endCxn id="26" idx="2"/>
          </p:cNvCxnSpPr>
          <p:nvPr/>
        </p:nvCxnSpPr>
        <p:spPr>
          <a:xfrm flipH="1">
            <a:off x="1118646" y="5264332"/>
            <a:ext cx="6039" cy="635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xmlns="" id="{96BA6B6B-AD9F-4BEA-8681-FD69C4C4A4BB}"/>
              </a:ext>
            </a:extLst>
          </p:cNvPr>
          <p:cNvCxnSpPr>
            <a:stCxn id="24" idx="6"/>
            <a:endCxn id="26" idx="6"/>
          </p:cNvCxnSpPr>
          <p:nvPr/>
        </p:nvCxnSpPr>
        <p:spPr>
          <a:xfrm flipH="1">
            <a:off x="3862439" y="5264332"/>
            <a:ext cx="6039" cy="635726"/>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字方塊 31">
            <a:extLst>
              <a:ext uri="{FF2B5EF4-FFF2-40B4-BE49-F238E27FC236}">
                <a16:creationId xmlns:a16="http://schemas.microsoft.com/office/drawing/2014/main" xmlns="" id="{7403D50F-8E31-456E-9670-520AA2335135}"/>
              </a:ext>
            </a:extLst>
          </p:cNvPr>
          <p:cNvSpPr txBox="1"/>
          <p:nvPr/>
        </p:nvSpPr>
        <p:spPr>
          <a:xfrm>
            <a:off x="1662304" y="5376838"/>
            <a:ext cx="1838965" cy="523220"/>
          </a:xfrm>
          <a:prstGeom prst="rect">
            <a:avLst/>
          </a:prstGeom>
          <a:noFill/>
        </p:spPr>
        <p:txBody>
          <a:bodyPr wrap="none" rtlCol="0">
            <a:spAutoFit/>
          </a:bodyPr>
          <a:lstStyle/>
          <a:p>
            <a:r>
              <a:rPr lang="en-US" altLang="zh-TW" sz="2800" dirty="0">
                <a:latin typeface="Times New Roman" panose="02020603050405020304" pitchFamily="18" charset="0"/>
                <a:cs typeface="Times New Roman" panose="02020603050405020304" pitchFamily="18" charset="0"/>
              </a:rPr>
              <a:t>Knowledge</a:t>
            </a:r>
            <a:endParaRPr lang="zh-TW" altLang="en-US" sz="2800" dirty="0">
              <a:latin typeface="Times New Roman" panose="02020603050405020304" pitchFamily="18" charset="0"/>
              <a:cs typeface="Times New Roman" panose="02020603050405020304" pitchFamily="18" charset="0"/>
            </a:endParaRPr>
          </a:p>
        </p:txBody>
      </p:sp>
      <p:sp>
        <p:nvSpPr>
          <p:cNvPr id="33" name="箭號: 向下 32">
            <a:extLst>
              <a:ext uri="{FF2B5EF4-FFF2-40B4-BE49-F238E27FC236}">
                <a16:creationId xmlns:a16="http://schemas.microsoft.com/office/drawing/2014/main" xmlns="" id="{44AB734F-00E1-427E-BD14-11E7873345B3}"/>
              </a:ext>
            </a:extLst>
          </p:cNvPr>
          <p:cNvSpPr/>
          <p:nvPr/>
        </p:nvSpPr>
        <p:spPr>
          <a:xfrm rot="16200000">
            <a:off x="4412889" y="5161874"/>
            <a:ext cx="509716" cy="888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xmlns="" id="{F3761F24-910A-41F9-B086-EAA38F3F5399}"/>
              </a:ext>
            </a:extLst>
          </p:cNvPr>
          <p:cNvSpPr/>
          <p:nvPr/>
        </p:nvSpPr>
        <p:spPr>
          <a:xfrm>
            <a:off x="5401227" y="5408561"/>
            <a:ext cx="2136269" cy="50971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7" name="直線接點 36">
            <a:extLst>
              <a:ext uri="{FF2B5EF4-FFF2-40B4-BE49-F238E27FC236}">
                <a16:creationId xmlns:a16="http://schemas.microsoft.com/office/drawing/2014/main" xmlns="" id="{10D80F4C-D253-4996-911D-4BE1E511B742}"/>
              </a:ext>
            </a:extLst>
          </p:cNvPr>
          <p:cNvCxnSpPr>
            <a:cxnSpLocks/>
          </p:cNvCxnSpPr>
          <p:nvPr/>
        </p:nvCxnSpPr>
        <p:spPr>
          <a:xfrm flipV="1">
            <a:off x="5401227" y="5146765"/>
            <a:ext cx="479111" cy="26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xmlns="" id="{C3EFFB28-A167-4502-8415-DE5F5BBC841B}"/>
              </a:ext>
            </a:extLst>
          </p:cNvPr>
          <p:cNvCxnSpPr>
            <a:cxnSpLocks/>
          </p:cNvCxnSpPr>
          <p:nvPr/>
        </p:nvCxnSpPr>
        <p:spPr>
          <a:xfrm flipV="1">
            <a:off x="5880338" y="5142409"/>
            <a:ext cx="2151017" cy="4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xmlns="" id="{403F65CF-1F70-4E25-8624-31FFDCEEF4BF}"/>
              </a:ext>
            </a:extLst>
          </p:cNvPr>
          <p:cNvCxnSpPr>
            <a:cxnSpLocks/>
          </p:cNvCxnSpPr>
          <p:nvPr/>
        </p:nvCxnSpPr>
        <p:spPr>
          <a:xfrm flipV="1">
            <a:off x="7552244" y="5142409"/>
            <a:ext cx="479111" cy="26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xmlns="" id="{8039E93C-E6A7-43B9-BE3F-F0FBD1BEAF3C}"/>
              </a:ext>
            </a:extLst>
          </p:cNvPr>
          <p:cNvCxnSpPr>
            <a:cxnSpLocks/>
          </p:cNvCxnSpPr>
          <p:nvPr/>
        </p:nvCxnSpPr>
        <p:spPr>
          <a:xfrm flipV="1">
            <a:off x="7552249" y="5638803"/>
            <a:ext cx="479111" cy="261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xmlns="" id="{66B8CDBE-6E5D-4BD9-BEED-92DE41042F34}"/>
              </a:ext>
            </a:extLst>
          </p:cNvPr>
          <p:cNvCxnSpPr>
            <a:cxnSpLocks/>
          </p:cNvCxnSpPr>
          <p:nvPr/>
        </p:nvCxnSpPr>
        <p:spPr>
          <a:xfrm>
            <a:off x="8031355" y="5142409"/>
            <a:ext cx="0" cy="496394"/>
          </a:xfrm>
          <a:prstGeom prst="line">
            <a:avLst/>
          </a:prstGeom>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xmlns="" id="{50B4F2DE-A65A-4EC7-AAA5-311C0D0B99DB}"/>
              </a:ext>
            </a:extLst>
          </p:cNvPr>
          <p:cNvSpPr txBox="1"/>
          <p:nvPr/>
        </p:nvSpPr>
        <p:spPr>
          <a:xfrm>
            <a:off x="5375101" y="5456613"/>
            <a:ext cx="2276585" cy="461665"/>
          </a:xfrm>
          <a:prstGeom prst="rect">
            <a:avLst/>
          </a:prstGeom>
          <a:noFill/>
        </p:spPr>
        <p:txBody>
          <a:bodyPr wrap="none" rtlCol="0">
            <a:spAutoFit/>
          </a:bodyPr>
          <a:lstStyle/>
          <a:p>
            <a:r>
              <a:rPr lang="en-US" altLang="zh-TW" sz="2400" dirty="0">
                <a:latin typeface="Times New Roman" panose="02020603050405020304" pitchFamily="18" charset="0"/>
                <a:cs typeface="Times New Roman" panose="02020603050405020304" pitchFamily="18" charset="0"/>
              </a:rPr>
              <a:t>Learning System</a:t>
            </a:r>
            <a:endParaRPr lang="zh-TW" altLang="en-US" sz="2400" dirty="0">
              <a:latin typeface="Times New Roman" panose="02020603050405020304" pitchFamily="18" charset="0"/>
              <a:cs typeface="Times New Roman" panose="02020603050405020304" pitchFamily="18" charset="0"/>
            </a:endParaRPr>
          </a:p>
        </p:txBody>
      </p:sp>
      <p:sp>
        <p:nvSpPr>
          <p:cNvPr id="65" name="文字方塊 64">
            <a:extLst>
              <a:ext uri="{FF2B5EF4-FFF2-40B4-BE49-F238E27FC236}">
                <a16:creationId xmlns:a16="http://schemas.microsoft.com/office/drawing/2014/main" xmlns="" id="{27C0DA61-88B1-4570-8361-AFED1EF26F2C}"/>
              </a:ext>
            </a:extLst>
          </p:cNvPr>
          <p:cNvSpPr txBox="1"/>
          <p:nvPr/>
        </p:nvSpPr>
        <p:spPr>
          <a:xfrm>
            <a:off x="4125655" y="5876905"/>
            <a:ext cx="1177618"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圖一</a:t>
            </a:r>
          </a:p>
        </p:txBody>
      </p:sp>
    </p:spTree>
    <p:extLst>
      <p:ext uri="{BB962C8B-B14F-4D97-AF65-F5344CB8AC3E}">
        <p14:creationId xmlns:p14="http://schemas.microsoft.com/office/powerpoint/2010/main" val="298620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zh-TW" altLang="en-US" sz="5400" dirty="0" smtClean="0">
                <a:latin typeface="Times New Roman" panose="02020603050405020304" pitchFamily="18" charset="0"/>
                <a:ea typeface="標楷體" panose="03000509000000000000" pitchFamily="65" charset="-120"/>
                <a:cs typeface="Times New Roman" panose="02020603050405020304" pitchFamily="18" charset="0"/>
              </a:rPr>
              <a:t>遷移學習範例</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5400" dirty="0" smtClean="0">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5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5</a:t>
            </a:fld>
            <a:endParaRPr lang="zh-TW" altLang="en-US" sz="1400" dirty="0"/>
          </a:p>
        </p:txBody>
      </p:sp>
      <p:sp>
        <p:nvSpPr>
          <p:cNvPr id="38" name="內容版面配置區 2">
            <a:extLst>
              <a:ext uri="{FF2B5EF4-FFF2-40B4-BE49-F238E27FC236}">
                <a16:creationId xmlns:a16="http://schemas.microsoft.com/office/drawing/2014/main" xmlns="" id="{75CB60F2-61C6-416F-A145-3C39BF4B324E}"/>
              </a:ext>
            </a:extLst>
          </p:cNvPr>
          <p:cNvSpPr>
            <a:spLocks noGrp="1"/>
          </p:cNvSpPr>
          <p:nvPr>
            <p:ph idx="1"/>
          </p:nvPr>
        </p:nvSpPr>
        <p:spPr>
          <a:xfrm>
            <a:off x="822959" y="1845734"/>
            <a:ext cx="7543801" cy="4023360"/>
          </a:xfrm>
        </p:spPr>
        <p:txBody>
          <a:bodyPr>
            <a:normAutofit/>
          </a:bodyPr>
          <a:lstStyle/>
          <a:p>
            <a:pPr marL="0" indent="0">
              <a:lnSpc>
                <a:spcPct val="100000"/>
              </a:lnSpc>
              <a:buNone/>
            </a:pPr>
            <a:r>
              <a:rPr lang="zh-TW" altLang="en-US" dirty="0" smtClean="0"/>
              <a:t> 載入</a:t>
            </a:r>
            <a:r>
              <a:rPr lang="en-US" altLang="zh-TW" dirty="0" err="1" smtClean="0"/>
              <a:t>cats_vs_dogs</a:t>
            </a:r>
            <a:r>
              <a:rPr lang="zh-TW" altLang="en-US" dirty="0"/>
              <a:t>資料</a:t>
            </a:r>
            <a:r>
              <a:rPr lang="zh-TW" altLang="en-US" dirty="0" smtClean="0"/>
              <a:t>集</a:t>
            </a:r>
            <a:endParaRPr lang="en-US" altLang="zh-TW" b="1" dirty="0" smtClean="0">
              <a:solidFill>
                <a:srgbClr val="008000"/>
              </a:solidFill>
            </a:endParaRPr>
          </a:p>
          <a:p>
            <a:pPr marL="0" indent="0">
              <a:lnSpc>
                <a:spcPct val="100000"/>
              </a:lnSpc>
              <a:buNone/>
            </a:pPr>
            <a:r>
              <a:rPr lang="en-US" altLang="zh-TW" i="1" dirty="0">
                <a:solidFill>
                  <a:srgbClr val="408080"/>
                </a:solidFill>
              </a:rPr>
              <a:t># </a:t>
            </a:r>
            <a:r>
              <a:rPr lang="zh-TW" altLang="en-US" i="1" dirty="0">
                <a:solidFill>
                  <a:srgbClr val="408080"/>
                </a:solidFill>
              </a:rPr>
              <a:t>將</a:t>
            </a:r>
            <a:r>
              <a:rPr lang="en-US" altLang="zh-TW" i="1" dirty="0">
                <a:solidFill>
                  <a:srgbClr val="408080"/>
                </a:solidFill>
              </a:rPr>
              <a:t>train Data</a:t>
            </a:r>
            <a:r>
              <a:rPr lang="zh-TW" altLang="en-US" i="1" dirty="0">
                <a:solidFill>
                  <a:srgbClr val="408080"/>
                </a:solidFill>
              </a:rPr>
              <a:t>重新分成</a:t>
            </a:r>
            <a:r>
              <a:rPr lang="en-US" altLang="zh-TW" i="1" dirty="0">
                <a:solidFill>
                  <a:srgbClr val="408080"/>
                </a:solidFill>
              </a:rPr>
              <a:t>8:1:1</a:t>
            </a:r>
            <a:r>
              <a:rPr lang="zh-TW" altLang="en-US" i="1" dirty="0">
                <a:solidFill>
                  <a:srgbClr val="408080"/>
                </a:solidFill>
              </a:rPr>
              <a:t>等分，分別分給</a:t>
            </a:r>
            <a:r>
              <a:rPr lang="en-US" altLang="zh-TW" i="1" dirty="0">
                <a:solidFill>
                  <a:srgbClr val="408080"/>
                </a:solidFill>
              </a:rPr>
              <a:t>train data, valid data, test data</a:t>
            </a:r>
            <a:r>
              <a:rPr lang="en-US" altLang="zh-TW" dirty="0"/>
              <a:t> </a:t>
            </a:r>
            <a:r>
              <a:rPr lang="en-US" altLang="zh-TW" dirty="0" err="1"/>
              <a:t>train_split</a:t>
            </a:r>
            <a:r>
              <a:rPr lang="en-US" altLang="zh-TW" dirty="0"/>
              <a:t>, </a:t>
            </a:r>
            <a:r>
              <a:rPr lang="en-US" altLang="zh-TW" dirty="0" err="1"/>
              <a:t>valid_split</a:t>
            </a:r>
            <a:r>
              <a:rPr lang="en-US" altLang="zh-TW" dirty="0"/>
              <a:t>, </a:t>
            </a:r>
            <a:r>
              <a:rPr lang="en-US" altLang="zh-TW" dirty="0" err="1"/>
              <a:t>test_split</a:t>
            </a:r>
            <a:r>
              <a:rPr lang="en-US" altLang="zh-TW" dirty="0"/>
              <a:t> </a:t>
            </a:r>
            <a:r>
              <a:rPr lang="en-US" altLang="zh-TW" dirty="0">
                <a:solidFill>
                  <a:srgbClr val="666666"/>
                </a:solidFill>
              </a:rPr>
              <a:t>=</a:t>
            </a:r>
            <a:r>
              <a:rPr lang="en-US" altLang="zh-TW" dirty="0"/>
              <a:t> </a:t>
            </a:r>
            <a:r>
              <a:rPr lang="en-US" altLang="zh-TW" dirty="0" err="1"/>
              <a:t>tfds</a:t>
            </a:r>
            <a:r>
              <a:rPr lang="en-US" altLang="zh-TW" dirty="0" err="1">
                <a:solidFill>
                  <a:srgbClr val="666666"/>
                </a:solidFill>
              </a:rPr>
              <a:t>.</a:t>
            </a:r>
            <a:r>
              <a:rPr lang="en-US" altLang="zh-TW" dirty="0" err="1"/>
              <a:t>Split</a:t>
            </a:r>
            <a:r>
              <a:rPr lang="en-US" altLang="zh-TW" dirty="0" err="1">
                <a:solidFill>
                  <a:srgbClr val="666666"/>
                </a:solidFill>
              </a:rPr>
              <a:t>.</a:t>
            </a:r>
            <a:r>
              <a:rPr lang="en-US" altLang="zh-TW" dirty="0" err="1"/>
              <a:t>TRAIN</a:t>
            </a:r>
            <a:r>
              <a:rPr lang="en-US" altLang="zh-TW" dirty="0" err="1">
                <a:solidFill>
                  <a:srgbClr val="666666"/>
                </a:solidFill>
              </a:rPr>
              <a:t>.</a:t>
            </a:r>
            <a:r>
              <a:rPr lang="en-US" altLang="zh-TW" dirty="0" err="1"/>
              <a:t>subsplit</a:t>
            </a:r>
            <a:r>
              <a:rPr lang="en-US" altLang="zh-TW" dirty="0"/>
              <a:t>([</a:t>
            </a:r>
            <a:r>
              <a:rPr lang="en-US" altLang="zh-TW" dirty="0">
                <a:solidFill>
                  <a:srgbClr val="666666"/>
                </a:solidFill>
              </a:rPr>
              <a:t>80</a:t>
            </a:r>
            <a:r>
              <a:rPr lang="en-US" altLang="zh-TW" dirty="0"/>
              <a:t>, </a:t>
            </a:r>
            <a:r>
              <a:rPr lang="en-US" altLang="zh-TW" dirty="0">
                <a:solidFill>
                  <a:srgbClr val="666666"/>
                </a:solidFill>
              </a:rPr>
              <a:t>10</a:t>
            </a:r>
            <a:r>
              <a:rPr lang="en-US" altLang="zh-TW" dirty="0"/>
              <a:t>, </a:t>
            </a:r>
            <a:r>
              <a:rPr lang="en-US" altLang="zh-TW" dirty="0">
                <a:solidFill>
                  <a:srgbClr val="666666"/>
                </a:solidFill>
              </a:rPr>
              <a:t>10</a:t>
            </a:r>
            <a:r>
              <a:rPr lang="en-US" altLang="zh-TW" dirty="0"/>
              <a:t>]) </a:t>
            </a:r>
            <a:r>
              <a:rPr lang="en-US" altLang="zh-TW" i="1" dirty="0">
                <a:solidFill>
                  <a:srgbClr val="408080"/>
                </a:solidFill>
              </a:rPr>
              <a:t># </a:t>
            </a:r>
            <a:r>
              <a:rPr lang="zh-TW" altLang="en-US" i="1" dirty="0">
                <a:solidFill>
                  <a:srgbClr val="408080"/>
                </a:solidFill>
              </a:rPr>
              <a:t>取得訓練數據，並順便讀取</a:t>
            </a:r>
            <a:r>
              <a:rPr lang="en-US" altLang="zh-TW" i="1" dirty="0">
                <a:solidFill>
                  <a:srgbClr val="408080"/>
                </a:solidFill>
              </a:rPr>
              <a:t>data</a:t>
            </a:r>
            <a:r>
              <a:rPr lang="zh-TW" altLang="en-US" i="1" dirty="0">
                <a:solidFill>
                  <a:srgbClr val="408080"/>
                </a:solidFill>
              </a:rPr>
              <a:t>的資訊</a:t>
            </a:r>
            <a:r>
              <a:rPr lang="zh-TW" altLang="en-US" dirty="0"/>
              <a:t> </a:t>
            </a:r>
            <a:r>
              <a:rPr lang="en-US" altLang="zh-TW" dirty="0" err="1"/>
              <a:t>train_data</a:t>
            </a:r>
            <a:r>
              <a:rPr lang="en-US" altLang="zh-TW" dirty="0"/>
              <a:t>, info </a:t>
            </a:r>
            <a:r>
              <a:rPr lang="en-US" altLang="zh-TW" dirty="0">
                <a:solidFill>
                  <a:srgbClr val="666666"/>
                </a:solidFill>
              </a:rPr>
              <a:t>=</a:t>
            </a:r>
            <a:r>
              <a:rPr lang="en-US" altLang="zh-TW" dirty="0"/>
              <a:t> </a:t>
            </a:r>
            <a:r>
              <a:rPr lang="en-US" altLang="zh-TW" dirty="0" err="1"/>
              <a:t>tfds</a:t>
            </a:r>
            <a:r>
              <a:rPr lang="en-US" altLang="zh-TW" dirty="0" err="1">
                <a:solidFill>
                  <a:srgbClr val="666666"/>
                </a:solidFill>
              </a:rPr>
              <a:t>.</a:t>
            </a:r>
            <a:r>
              <a:rPr lang="en-US" altLang="zh-TW" dirty="0" err="1"/>
              <a:t>load</a:t>
            </a:r>
            <a:r>
              <a:rPr lang="en-US" altLang="zh-TW" dirty="0"/>
              <a:t>(</a:t>
            </a:r>
            <a:r>
              <a:rPr lang="en-US" altLang="zh-TW" dirty="0">
                <a:solidFill>
                  <a:srgbClr val="BA2121"/>
                </a:solidFill>
              </a:rPr>
              <a:t>"</a:t>
            </a:r>
            <a:r>
              <a:rPr lang="en-US" altLang="zh-TW" dirty="0" err="1">
                <a:solidFill>
                  <a:srgbClr val="BA2121"/>
                </a:solidFill>
              </a:rPr>
              <a:t>cats_vs_dogs</a:t>
            </a:r>
            <a:r>
              <a:rPr lang="en-US" altLang="zh-TW" dirty="0">
                <a:solidFill>
                  <a:srgbClr val="BA2121"/>
                </a:solidFill>
              </a:rPr>
              <a:t>"</a:t>
            </a:r>
            <a:r>
              <a:rPr lang="en-US" altLang="zh-TW" dirty="0"/>
              <a:t>, split</a:t>
            </a:r>
            <a:r>
              <a:rPr lang="en-US" altLang="zh-TW" dirty="0">
                <a:solidFill>
                  <a:srgbClr val="666666"/>
                </a:solidFill>
              </a:rPr>
              <a:t>=</a:t>
            </a:r>
            <a:r>
              <a:rPr lang="en-US" altLang="zh-TW" dirty="0" err="1"/>
              <a:t>train_split</a:t>
            </a:r>
            <a:r>
              <a:rPr lang="en-US" altLang="zh-TW" dirty="0"/>
              <a:t>, </a:t>
            </a:r>
            <a:r>
              <a:rPr lang="en-US" altLang="zh-TW" dirty="0" err="1"/>
              <a:t>with_info</a:t>
            </a:r>
            <a:r>
              <a:rPr lang="en-US" altLang="zh-TW" dirty="0">
                <a:solidFill>
                  <a:srgbClr val="666666"/>
                </a:solidFill>
              </a:rPr>
              <a:t>=</a:t>
            </a:r>
            <a:r>
              <a:rPr lang="en-US" altLang="zh-TW" b="1" dirty="0">
                <a:solidFill>
                  <a:srgbClr val="008000"/>
                </a:solidFill>
              </a:rPr>
              <a:t>True</a:t>
            </a:r>
            <a:r>
              <a:rPr lang="en-US" altLang="zh-TW" dirty="0"/>
              <a:t>) </a:t>
            </a:r>
            <a:r>
              <a:rPr lang="en-US" altLang="zh-TW" i="1" dirty="0">
                <a:solidFill>
                  <a:srgbClr val="408080"/>
                </a:solidFill>
              </a:rPr>
              <a:t># </a:t>
            </a:r>
            <a:r>
              <a:rPr lang="zh-TW" altLang="en-US" i="1" dirty="0">
                <a:solidFill>
                  <a:srgbClr val="408080"/>
                </a:solidFill>
              </a:rPr>
              <a:t>取得驗證數據</a:t>
            </a:r>
            <a:r>
              <a:rPr lang="zh-TW" altLang="en-US" dirty="0"/>
              <a:t> </a:t>
            </a:r>
            <a:r>
              <a:rPr lang="en-US" altLang="zh-TW" dirty="0" err="1"/>
              <a:t>valid_data</a:t>
            </a:r>
            <a:r>
              <a:rPr lang="en-US" altLang="zh-TW" dirty="0"/>
              <a:t> </a:t>
            </a:r>
            <a:r>
              <a:rPr lang="en-US" altLang="zh-TW" dirty="0">
                <a:solidFill>
                  <a:srgbClr val="666666"/>
                </a:solidFill>
              </a:rPr>
              <a:t>=</a:t>
            </a:r>
            <a:r>
              <a:rPr lang="en-US" altLang="zh-TW" dirty="0"/>
              <a:t> </a:t>
            </a:r>
            <a:r>
              <a:rPr lang="en-US" altLang="zh-TW" dirty="0" err="1"/>
              <a:t>tfds</a:t>
            </a:r>
            <a:r>
              <a:rPr lang="en-US" altLang="zh-TW" dirty="0" err="1">
                <a:solidFill>
                  <a:srgbClr val="666666"/>
                </a:solidFill>
              </a:rPr>
              <a:t>.</a:t>
            </a:r>
            <a:r>
              <a:rPr lang="en-US" altLang="zh-TW" dirty="0" err="1"/>
              <a:t>load</a:t>
            </a:r>
            <a:r>
              <a:rPr lang="en-US" altLang="zh-TW" dirty="0"/>
              <a:t>(</a:t>
            </a:r>
            <a:r>
              <a:rPr lang="en-US" altLang="zh-TW" dirty="0">
                <a:solidFill>
                  <a:srgbClr val="BA2121"/>
                </a:solidFill>
              </a:rPr>
              <a:t>"</a:t>
            </a:r>
            <a:r>
              <a:rPr lang="en-US" altLang="zh-TW" dirty="0" err="1">
                <a:solidFill>
                  <a:srgbClr val="BA2121"/>
                </a:solidFill>
              </a:rPr>
              <a:t>cats_vs_dogs</a:t>
            </a:r>
            <a:r>
              <a:rPr lang="en-US" altLang="zh-TW" dirty="0">
                <a:solidFill>
                  <a:srgbClr val="BA2121"/>
                </a:solidFill>
              </a:rPr>
              <a:t>"</a:t>
            </a:r>
            <a:r>
              <a:rPr lang="en-US" altLang="zh-TW" dirty="0"/>
              <a:t>, split</a:t>
            </a:r>
            <a:r>
              <a:rPr lang="en-US" altLang="zh-TW" dirty="0">
                <a:solidFill>
                  <a:srgbClr val="666666"/>
                </a:solidFill>
              </a:rPr>
              <a:t>=</a:t>
            </a:r>
            <a:r>
              <a:rPr lang="en-US" altLang="zh-TW" dirty="0" err="1"/>
              <a:t>valid_split</a:t>
            </a:r>
            <a:r>
              <a:rPr lang="en-US" altLang="zh-TW" dirty="0"/>
              <a:t>) </a:t>
            </a:r>
            <a:r>
              <a:rPr lang="en-US" altLang="zh-TW" i="1" dirty="0">
                <a:solidFill>
                  <a:srgbClr val="408080"/>
                </a:solidFill>
              </a:rPr>
              <a:t># </a:t>
            </a:r>
            <a:r>
              <a:rPr lang="zh-TW" altLang="en-US" i="1" dirty="0">
                <a:solidFill>
                  <a:srgbClr val="408080"/>
                </a:solidFill>
              </a:rPr>
              <a:t>取得測試數據</a:t>
            </a:r>
            <a:r>
              <a:rPr lang="zh-TW" altLang="en-US" dirty="0"/>
              <a:t> </a:t>
            </a:r>
            <a:r>
              <a:rPr lang="en-US" altLang="zh-TW" dirty="0" err="1"/>
              <a:t>test_data</a:t>
            </a:r>
            <a:r>
              <a:rPr lang="en-US" altLang="zh-TW" dirty="0"/>
              <a:t> </a:t>
            </a:r>
            <a:r>
              <a:rPr lang="en-US" altLang="zh-TW" dirty="0">
                <a:solidFill>
                  <a:srgbClr val="666666"/>
                </a:solidFill>
              </a:rPr>
              <a:t>=</a:t>
            </a:r>
            <a:r>
              <a:rPr lang="en-US" altLang="zh-TW" dirty="0"/>
              <a:t> </a:t>
            </a:r>
            <a:r>
              <a:rPr lang="en-US" altLang="zh-TW" dirty="0" err="1"/>
              <a:t>tfds</a:t>
            </a:r>
            <a:r>
              <a:rPr lang="en-US" altLang="zh-TW" dirty="0" err="1">
                <a:solidFill>
                  <a:srgbClr val="666666"/>
                </a:solidFill>
              </a:rPr>
              <a:t>.</a:t>
            </a:r>
            <a:r>
              <a:rPr lang="en-US" altLang="zh-TW" dirty="0" err="1"/>
              <a:t>load</a:t>
            </a:r>
            <a:r>
              <a:rPr lang="en-US" altLang="zh-TW" dirty="0"/>
              <a:t>(</a:t>
            </a:r>
            <a:r>
              <a:rPr lang="en-US" altLang="zh-TW" dirty="0">
                <a:solidFill>
                  <a:srgbClr val="BA2121"/>
                </a:solidFill>
              </a:rPr>
              <a:t>"</a:t>
            </a:r>
            <a:r>
              <a:rPr lang="en-US" altLang="zh-TW" dirty="0" err="1">
                <a:solidFill>
                  <a:srgbClr val="BA2121"/>
                </a:solidFill>
              </a:rPr>
              <a:t>cats_vs_dogs</a:t>
            </a:r>
            <a:r>
              <a:rPr lang="en-US" altLang="zh-TW" dirty="0">
                <a:solidFill>
                  <a:srgbClr val="BA2121"/>
                </a:solidFill>
              </a:rPr>
              <a:t>"</a:t>
            </a:r>
            <a:r>
              <a:rPr lang="en-US" altLang="zh-TW" dirty="0"/>
              <a:t>, split</a:t>
            </a:r>
            <a:r>
              <a:rPr lang="en-US" altLang="zh-TW" dirty="0">
                <a:solidFill>
                  <a:srgbClr val="666666"/>
                </a:solidFill>
              </a:rPr>
              <a:t>=</a:t>
            </a:r>
            <a:r>
              <a:rPr lang="en-US" altLang="zh-TW" dirty="0" err="1"/>
              <a:t>test_split</a:t>
            </a:r>
            <a:r>
              <a:rPr lang="en-US" altLang="zh-TW" dirty="0"/>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0039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zh-TW" altLang="en-US" sz="5400" dirty="0" smtClean="0">
                <a:latin typeface="Times New Roman" panose="02020603050405020304" pitchFamily="18" charset="0"/>
                <a:ea typeface="標楷體" panose="03000509000000000000" pitchFamily="65" charset="-120"/>
                <a:cs typeface="Times New Roman" panose="02020603050405020304" pitchFamily="18" charset="0"/>
              </a:rPr>
              <a:t>遷移學習範例</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5400" dirty="0" smtClean="0">
                <a:latin typeface="Times New Roman" panose="02020603050405020304" pitchFamily="18" charset="0"/>
                <a:ea typeface="標楷體" panose="03000509000000000000" pitchFamily="65" charset="-120"/>
                <a:cs typeface="Times New Roman" panose="02020603050405020304" pitchFamily="18" charset="0"/>
              </a:rPr>
              <a:t>二</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5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6</a:t>
            </a:fld>
            <a:endParaRPr lang="zh-TW" altLang="en-US" sz="1400" dirty="0"/>
          </a:p>
        </p:txBody>
      </p:sp>
      <p:sp>
        <p:nvSpPr>
          <p:cNvPr id="38" name="內容版面配置區 2">
            <a:extLst>
              <a:ext uri="{FF2B5EF4-FFF2-40B4-BE49-F238E27FC236}">
                <a16:creationId xmlns:a16="http://schemas.microsoft.com/office/drawing/2014/main" xmlns="" id="{75CB60F2-61C6-416F-A145-3C39BF4B324E}"/>
              </a:ext>
            </a:extLst>
          </p:cNvPr>
          <p:cNvSpPr>
            <a:spLocks noGrp="1"/>
          </p:cNvSpPr>
          <p:nvPr>
            <p:ph idx="1"/>
          </p:nvPr>
        </p:nvSpPr>
        <p:spPr>
          <a:xfrm>
            <a:off x="822959" y="1845734"/>
            <a:ext cx="7543801" cy="4023360"/>
          </a:xfrm>
        </p:spPr>
        <p:txBody>
          <a:bodyPr>
            <a:normAutofit/>
          </a:bodyPr>
          <a:lstStyle/>
          <a:p>
            <a:pPr marL="0" indent="0">
              <a:lnSpc>
                <a:spcPct val="100000"/>
              </a:lnSpc>
              <a:buNone/>
            </a:pPr>
            <a:r>
              <a:rPr lang="zh-TW" altLang="en-US" dirty="0" smtClean="0"/>
              <a:t> 載入</a:t>
            </a:r>
            <a:r>
              <a:rPr lang="en-US" altLang="zh-TW" dirty="0" err="1" smtClean="0"/>
              <a:t>cats_vs_dogs</a:t>
            </a:r>
            <a:r>
              <a:rPr lang="zh-TW" altLang="en-US" dirty="0"/>
              <a:t>資料</a:t>
            </a:r>
            <a:r>
              <a:rPr lang="zh-TW" altLang="en-US" dirty="0" smtClean="0"/>
              <a:t>集</a:t>
            </a:r>
            <a:endParaRPr lang="en-US" altLang="zh-TW" b="1" dirty="0" smtClean="0">
              <a:solidFill>
                <a:srgbClr val="008000"/>
              </a:solidFill>
            </a:endParaRPr>
          </a:p>
          <a:p>
            <a:pPr marL="0" indent="0">
              <a:lnSpc>
                <a:spcPct val="100000"/>
              </a:lnSpc>
              <a:buNone/>
            </a:pPr>
            <a:r>
              <a:rPr lang="en-US" altLang="zh-TW" i="1" dirty="0">
                <a:solidFill>
                  <a:srgbClr val="408080"/>
                </a:solidFill>
              </a:rPr>
              <a:t># </a:t>
            </a:r>
            <a:r>
              <a:rPr lang="zh-TW" altLang="en-US" i="1" dirty="0">
                <a:solidFill>
                  <a:srgbClr val="408080"/>
                </a:solidFill>
              </a:rPr>
              <a:t>每一次取</a:t>
            </a:r>
            <a:r>
              <a:rPr lang="en-US" altLang="zh-TW" i="1" dirty="0">
                <a:solidFill>
                  <a:srgbClr val="408080"/>
                </a:solidFill>
              </a:rPr>
              <a:t>8</a:t>
            </a:r>
            <a:r>
              <a:rPr lang="zh-TW" altLang="en-US" i="1" dirty="0">
                <a:solidFill>
                  <a:srgbClr val="408080"/>
                </a:solidFill>
              </a:rPr>
              <a:t>比資料，共取</a:t>
            </a:r>
            <a:r>
              <a:rPr lang="en-US" altLang="zh-TW" i="1" dirty="0">
                <a:solidFill>
                  <a:srgbClr val="408080"/>
                </a:solidFill>
              </a:rPr>
              <a:t>8</a:t>
            </a:r>
            <a:r>
              <a:rPr lang="zh-TW" altLang="en-US" i="1" dirty="0">
                <a:solidFill>
                  <a:srgbClr val="408080"/>
                </a:solidFill>
              </a:rPr>
              <a:t>次，所以總共取得</a:t>
            </a:r>
            <a:r>
              <a:rPr lang="en-US" altLang="zh-TW" i="1" dirty="0">
                <a:solidFill>
                  <a:srgbClr val="408080"/>
                </a:solidFill>
              </a:rPr>
              <a:t>64</a:t>
            </a:r>
            <a:r>
              <a:rPr lang="zh-TW" altLang="en-US" i="1" dirty="0">
                <a:solidFill>
                  <a:srgbClr val="408080"/>
                </a:solidFill>
              </a:rPr>
              <a:t>比資料</a:t>
            </a:r>
            <a:r>
              <a:rPr lang="zh-TW" altLang="en-US" dirty="0"/>
              <a:t> </a:t>
            </a:r>
            <a:r>
              <a:rPr lang="en-US" altLang="zh-TW" b="1" dirty="0">
                <a:solidFill>
                  <a:srgbClr val="008000"/>
                </a:solidFill>
              </a:rPr>
              <a:t>for</a:t>
            </a:r>
            <a:r>
              <a:rPr lang="en-US" altLang="zh-TW" dirty="0"/>
              <a:t> data </a:t>
            </a:r>
            <a:r>
              <a:rPr lang="en-US" altLang="zh-TW" b="1" dirty="0">
                <a:solidFill>
                  <a:srgbClr val="AA22FF"/>
                </a:solidFill>
              </a:rPr>
              <a:t>in</a:t>
            </a:r>
            <a:r>
              <a:rPr lang="en-US" altLang="zh-TW" dirty="0"/>
              <a:t> </a:t>
            </a:r>
            <a:r>
              <a:rPr lang="en-US" altLang="zh-TW" dirty="0" err="1"/>
              <a:t>train_data</a:t>
            </a:r>
            <a:r>
              <a:rPr lang="en-US" altLang="zh-TW" dirty="0" err="1">
                <a:solidFill>
                  <a:srgbClr val="666666"/>
                </a:solidFill>
              </a:rPr>
              <a:t>.</a:t>
            </a:r>
            <a:r>
              <a:rPr lang="en-US" altLang="zh-TW" dirty="0" err="1"/>
              <a:t>take</a:t>
            </a:r>
            <a:r>
              <a:rPr lang="en-US" altLang="zh-TW" dirty="0"/>
              <a:t>(</a:t>
            </a:r>
            <a:r>
              <a:rPr lang="en-US" altLang="zh-TW" dirty="0">
                <a:solidFill>
                  <a:srgbClr val="666666"/>
                </a:solidFill>
              </a:rPr>
              <a:t>1</a:t>
            </a:r>
            <a:r>
              <a:rPr lang="en-US" altLang="zh-TW" dirty="0"/>
              <a:t>): </a:t>
            </a:r>
            <a:r>
              <a:rPr lang="en-US" altLang="zh-TW" dirty="0" err="1"/>
              <a:t>img</a:t>
            </a:r>
            <a:r>
              <a:rPr lang="en-US" altLang="zh-TW" dirty="0"/>
              <a:t> </a:t>
            </a:r>
            <a:r>
              <a:rPr lang="en-US" altLang="zh-TW" dirty="0">
                <a:solidFill>
                  <a:srgbClr val="666666"/>
                </a:solidFill>
              </a:rPr>
              <a:t>=</a:t>
            </a:r>
            <a:r>
              <a:rPr lang="en-US" altLang="zh-TW" dirty="0"/>
              <a:t> data[</a:t>
            </a:r>
            <a:r>
              <a:rPr lang="en-US" altLang="zh-TW" dirty="0">
                <a:solidFill>
                  <a:srgbClr val="BA2121"/>
                </a:solidFill>
              </a:rPr>
              <a:t>'image'</a:t>
            </a:r>
            <a:r>
              <a:rPr lang="en-US" altLang="zh-TW" dirty="0"/>
              <a:t>] label </a:t>
            </a:r>
            <a:r>
              <a:rPr lang="en-US" altLang="zh-TW" dirty="0">
                <a:solidFill>
                  <a:srgbClr val="666666"/>
                </a:solidFill>
              </a:rPr>
              <a:t>=</a:t>
            </a:r>
            <a:r>
              <a:rPr lang="en-US" altLang="zh-TW" dirty="0"/>
              <a:t> data[</a:t>
            </a:r>
            <a:r>
              <a:rPr lang="en-US" altLang="zh-TW" dirty="0">
                <a:solidFill>
                  <a:srgbClr val="BA2121"/>
                </a:solidFill>
              </a:rPr>
              <a:t>'label'</a:t>
            </a:r>
            <a:r>
              <a:rPr lang="en-US" altLang="zh-TW" dirty="0"/>
              <a:t>] </a:t>
            </a:r>
            <a:r>
              <a:rPr lang="en-US" altLang="zh-TW" dirty="0" err="1"/>
              <a:t>plt</a:t>
            </a:r>
            <a:r>
              <a:rPr lang="en-US" altLang="zh-TW" dirty="0" err="1">
                <a:solidFill>
                  <a:srgbClr val="666666"/>
                </a:solidFill>
              </a:rPr>
              <a:t>.</a:t>
            </a:r>
            <a:r>
              <a:rPr lang="en-US" altLang="zh-TW" dirty="0" err="1"/>
              <a:t>title</a:t>
            </a:r>
            <a:r>
              <a:rPr lang="en-US" altLang="zh-TW" dirty="0"/>
              <a:t>(decoder[label]) </a:t>
            </a:r>
            <a:r>
              <a:rPr lang="en-US" altLang="zh-TW" i="1" dirty="0">
                <a:solidFill>
                  <a:srgbClr val="408080"/>
                </a:solidFill>
              </a:rPr>
              <a:t># </a:t>
            </a:r>
            <a:r>
              <a:rPr lang="zh-TW" altLang="en-US" i="1" dirty="0">
                <a:solidFill>
                  <a:srgbClr val="408080"/>
                </a:solidFill>
              </a:rPr>
              <a:t>顯示影像</a:t>
            </a:r>
            <a:r>
              <a:rPr lang="zh-TW" altLang="en-US" dirty="0"/>
              <a:t> </a:t>
            </a:r>
            <a:r>
              <a:rPr lang="en-US" altLang="zh-TW" dirty="0" err="1"/>
              <a:t>plt</a:t>
            </a:r>
            <a:r>
              <a:rPr lang="en-US" altLang="zh-TW" dirty="0" err="1">
                <a:solidFill>
                  <a:srgbClr val="666666"/>
                </a:solidFill>
              </a:rPr>
              <a:t>.</a:t>
            </a:r>
            <a:r>
              <a:rPr lang="en-US" altLang="zh-TW" dirty="0" err="1"/>
              <a:t>imshow</a:t>
            </a:r>
            <a:r>
              <a:rPr lang="en-US" altLang="zh-TW" dirty="0"/>
              <a:t>(</a:t>
            </a:r>
            <a:r>
              <a:rPr lang="en-US" altLang="zh-TW" dirty="0" err="1"/>
              <a:t>img</a:t>
            </a:r>
            <a:r>
              <a:rPr lang="en-US" altLang="zh-TW" dirty="0" smtClean="0"/>
              <a:t>)</a:t>
            </a:r>
          </a:p>
          <a:p>
            <a:pPr marL="0" indent="0">
              <a:lnSpc>
                <a:spcPct val="100000"/>
              </a:lnSpc>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018" y="3477383"/>
            <a:ext cx="177165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364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zh-TW" altLang="en-US" sz="5400" dirty="0" smtClean="0">
                <a:latin typeface="Times New Roman" panose="02020603050405020304" pitchFamily="18" charset="0"/>
                <a:ea typeface="標楷體" panose="03000509000000000000" pitchFamily="65" charset="-120"/>
                <a:cs typeface="Times New Roman" panose="02020603050405020304" pitchFamily="18" charset="0"/>
              </a:rPr>
              <a:t>遷移學習範例</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三</a:t>
            </a:r>
            <a:r>
              <a:rPr lang="en-US" altLang="zh-TW" sz="5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5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7</a:t>
            </a:fld>
            <a:endParaRPr lang="zh-TW" altLang="en-US" sz="1400" dirty="0"/>
          </a:p>
        </p:txBody>
      </p:sp>
      <p:sp>
        <p:nvSpPr>
          <p:cNvPr id="38" name="內容版面配置區 2">
            <a:extLst>
              <a:ext uri="{FF2B5EF4-FFF2-40B4-BE49-F238E27FC236}">
                <a16:creationId xmlns:a16="http://schemas.microsoft.com/office/drawing/2014/main" xmlns="" id="{75CB60F2-61C6-416F-A145-3C39BF4B324E}"/>
              </a:ext>
            </a:extLst>
          </p:cNvPr>
          <p:cNvSpPr>
            <a:spLocks noGrp="1"/>
          </p:cNvSpPr>
          <p:nvPr>
            <p:ph idx="1"/>
          </p:nvPr>
        </p:nvSpPr>
        <p:spPr>
          <a:xfrm>
            <a:off x="822959" y="1845734"/>
            <a:ext cx="7543801" cy="4023360"/>
          </a:xfrm>
        </p:spPr>
        <p:txBody>
          <a:bodyPr>
            <a:normAutofit/>
          </a:bodyPr>
          <a:lstStyle/>
          <a:p>
            <a:pPr marL="0" indent="0">
              <a:lnSpc>
                <a:spcPct val="100000"/>
              </a:lnSpc>
              <a:buNone/>
            </a:pPr>
            <a:r>
              <a:rPr lang="en-US" altLang="zh-TW" dirty="0" err="1" smtClean="0"/>
              <a:t>log_dir</a:t>
            </a:r>
            <a:r>
              <a:rPr lang="en-US" altLang="zh-TW" dirty="0" smtClean="0"/>
              <a:t> </a:t>
            </a:r>
            <a:r>
              <a:rPr lang="en-US" altLang="zh-TW" dirty="0"/>
              <a:t>=</a:t>
            </a:r>
            <a:r>
              <a:rPr lang="en-US" altLang="zh-TW" dirty="0"/>
              <a:t> </a:t>
            </a:r>
            <a:r>
              <a:rPr lang="en-US" altLang="zh-TW" dirty="0" err="1"/>
              <a:t>os</a:t>
            </a:r>
            <a:r>
              <a:rPr lang="en-US" altLang="zh-TW" dirty="0" err="1"/>
              <a:t>.</a:t>
            </a:r>
            <a:r>
              <a:rPr lang="en-US" altLang="zh-TW" dirty="0" err="1"/>
              <a:t>path</a:t>
            </a:r>
            <a:r>
              <a:rPr lang="en-US" altLang="zh-TW" dirty="0" err="1"/>
              <a:t>.</a:t>
            </a:r>
            <a:r>
              <a:rPr lang="en-US" altLang="zh-TW" dirty="0" err="1"/>
              <a:t>join</a:t>
            </a:r>
            <a:r>
              <a:rPr lang="en-US" altLang="zh-TW" dirty="0"/>
              <a:t>(</a:t>
            </a:r>
            <a:r>
              <a:rPr lang="en-US" altLang="zh-TW" dirty="0"/>
              <a:t>'lab9-logs'</a:t>
            </a:r>
            <a:r>
              <a:rPr lang="en-US" altLang="zh-TW" dirty="0"/>
              <a:t>, </a:t>
            </a:r>
            <a:r>
              <a:rPr lang="en-US" altLang="zh-TW" dirty="0"/>
              <a:t>'model-2'</a:t>
            </a:r>
            <a:r>
              <a:rPr lang="en-US" altLang="zh-TW" dirty="0"/>
              <a:t>) </a:t>
            </a:r>
            <a:r>
              <a:rPr lang="en-US" altLang="zh-TW" dirty="0" err="1"/>
              <a:t>model_cbk</a:t>
            </a:r>
            <a:r>
              <a:rPr lang="en-US" altLang="zh-TW" dirty="0"/>
              <a:t> </a:t>
            </a:r>
            <a:r>
              <a:rPr lang="en-US" altLang="zh-TW" dirty="0"/>
              <a:t>=</a:t>
            </a:r>
            <a:r>
              <a:rPr lang="en-US" altLang="zh-TW" dirty="0"/>
              <a:t> </a:t>
            </a:r>
            <a:r>
              <a:rPr lang="en-US" altLang="zh-TW" dirty="0" err="1"/>
              <a:t>keras</a:t>
            </a:r>
            <a:r>
              <a:rPr lang="en-US" altLang="zh-TW" dirty="0" err="1"/>
              <a:t>.</a:t>
            </a:r>
            <a:r>
              <a:rPr lang="en-US" altLang="zh-TW" dirty="0" err="1"/>
              <a:t>callbacks</a:t>
            </a:r>
            <a:r>
              <a:rPr lang="en-US" altLang="zh-TW" dirty="0" err="1"/>
              <a:t>.</a:t>
            </a:r>
            <a:r>
              <a:rPr lang="en-US" altLang="zh-TW" dirty="0" err="1"/>
              <a:t>TensorBoard</a:t>
            </a:r>
            <a:r>
              <a:rPr lang="en-US" altLang="zh-TW" dirty="0"/>
              <a:t>(</a:t>
            </a:r>
            <a:r>
              <a:rPr lang="en-US" altLang="zh-TW" dirty="0" err="1"/>
              <a:t>log_dir</a:t>
            </a:r>
            <a:r>
              <a:rPr lang="en-US" altLang="zh-TW" dirty="0"/>
              <a:t>=</a:t>
            </a:r>
            <a:r>
              <a:rPr lang="en-US" altLang="zh-TW" dirty="0" err="1"/>
              <a:t>log_dir</a:t>
            </a:r>
            <a:r>
              <a:rPr lang="en-US" altLang="zh-TW" dirty="0"/>
              <a:t>) </a:t>
            </a:r>
            <a:r>
              <a:rPr lang="en-US" altLang="zh-TW" i="1" dirty="0"/>
              <a:t># </a:t>
            </a:r>
            <a:r>
              <a:rPr lang="zh-TW" altLang="en-US" i="1" dirty="0"/>
              <a:t>儲存最好的網路模型權重</a:t>
            </a:r>
            <a:r>
              <a:rPr lang="zh-TW" altLang="en-US" dirty="0"/>
              <a:t> </a:t>
            </a:r>
            <a:r>
              <a:rPr lang="en-US" altLang="zh-TW" dirty="0" err="1"/>
              <a:t>model_mckp</a:t>
            </a:r>
            <a:r>
              <a:rPr lang="en-US" altLang="zh-TW" dirty="0"/>
              <a:t> </a:t>
            </a:r>
            <a:r>
              <a:rPr lang="en-US" altLang="zh-TW" dirty="0"/>
              <a:t>=</a:t>
            </a:r>
            <a:r>
              <a:rPr lang="en-US" altLang="zh-TW" dirty="0"/>
              <a:t> </a:t>
            </a:r>
            <a:r>
              <a:rPr lang="en-US" altLang="zh-TW" dirty="0" err="1"/>
              <a:t>keras</a:t>
            </a:r>
            <a:r>
              <a:rPr lang="en-US" altLang="zh-TW" dirty="0" err="1"/>
              <a:t>.</a:t>
            </a:r>
            <a:r>
              <a:rPr lang="en-US" altLang="zh-TW" dirty="0" err="1"/>
              <a:t>callbacks</a:t>
            </a:r>
            <a:r>
              <a:rPr lang="en-US" altLang="zh-TW" dirty="0" err="1"/>
              <a:t>.</a:t>
            </a:r>
            <a:r>
              <a:rPr lang="en-US" altLang="zh-TW" dirty="0" err="1"/>
              <a:t>ModelCheckpoint</a:t>
            </a:r>
            <a:r>
              <a:rPr lang="en-US" altLang="zh-TW" dirty="0"/>
              <a:t>(</a:t>
            </a:r>
            <a:r>
              <a:rPr lang="en-US" altLang="zh-TW" dirty="0" err="1"/>
              <a:t>model_dir</a:t>
            </a:r>
            <a:r>
              <a:rPr lang="en-US" altLang="zh-TW" dirty="0"/>
              <a:t> </a:t>
            </a:r>
            <a:r>
              <a:rPr lang="en-US" altLang="zh-TW" dirty="0"/>
              <a:t>+</a:t>
            </a:r>
            <a:r>
              <a:rPr lang="en-US" altLang="zh-TW" dirty="0"/>
              <a:t> </a:t>
            </a:r>
            <a:r>
              <a:rPr lang="en-US" altLang="zh-TW" dirty="0"/>
              <a:t>'/Best-model-2.h5'</a:t>
            </a:r>
            <a:r>
              <a:rPr lang="en-US" altLang="zh-TW" dirty="0"/>
              <a:t>, monitor</a:t>
            </a:r>
            <a:r>
              <a:rPr lang="en-US" altLang="zh-TW" dirty="0"/>
              <a:t>='</a:t>
            </a:r>
            <a:r>
              <a:rPr lang="en-US" altLang="zh-TW" dirty="0" err="1"/>
              <a:t>val_binary_accuracy</a:t>
            </a:r>
            <a:r>
              <a:rPr lang="en-US" altLang="zh-TW" dirty="0"/>
              <a:t>'</a:t>
            </a:r>
            <a:r>
              <a:rPr lang="en-US" altLang="zh-TW" dirty="0"/>
              <a:t>, </a:t>
            </a:r>
            <a:r>
              <a:rPr lang="en-US" altLang="zh-TW" dirty="0" err="1"/>
              <a:t>save_best_only</a:t>
            </a:r>
            <a:r>
              <a:rPr lang="en-US" altLang="zh-TW" dirty="0"/>
              <a:t>=</a:t>
            </a:r>
            <a:r>
              <a:rPr lang="en-US" altLang="zh-TW" b="1" dirty="0"/>
              <a:t>True</a:t>
            </a:r>
            <a:r>
              <a:rPr lang="en-US" altLang="zh-TW" dirty="0"/>
              <a:t>, mode</a:t>
            </a:r>
            <a:r>
              <a:rPr lang="en-US" altLang="zh-TW" dirty="0"/>
              <a:t>='max'</a:t>
            </a:r>
            <a:r>
              <a:rPr lang="en-US" altLang="zh-TW" dirty="0"/>
              <a:t>) </a:t>
            </a:r>
            <a:r>
              <a:rPr lang="en-US" altLang="zh-TW" i="1" dirty="0"/>
              <a:t># </a:t>
            </a:r>
            <a:r>
              <a:rPr lang="zh-TW" altLang="en-US" i="1" dirty="0"/>
              <a:t>設定停止訓練的條件</a:t>
            </a:r>
            <a:r>
              <a:rPr lang="en-US" altLang="zh-TW" i="1" dirty="0"/>
              <a:t>(</a:t>
            </a:r>
            <a:r>
              <a:rPr lang="zh-TW" altLang="en-US" i="1" dirty="0"/>
              <a:t>當</a:t>
            </a:r>
            <a:r>
              <a:rPr lang="en-US" altLang="zh-TW" i="1" dirty="0"/>
              <a:t>Accuracy</a:t>
            </a:r>
            <a:r>
              <a:rPr lang="zh-TW" altLang="en-US" i="1" dirty="0"/>
              <a:t>超過</a:t>
            </a:r>
            <a:r>
              <a:rPr lang="en-US" altLang="zh-TW" i="1" dirty="0"/>
              <a:t>30</a:t>
            </a:r>
            <a:r>
              <a:rPr lang="zh-TW" altLang="en-US" i="1" dirty="0"/>
              <a:t>迭代沒有上升的話訓練會終止</a:t>
            </a:r>
            <a:r>
              <a:rPr lang="en-US" altLang="zh-TW" i="1" dirty="0"/>
              <a:t>)</a:t>
            </a:r>
            <a:r>
              <a:rPr lang="zh-TW" altLang="en-US" dirty="0"/>
              <a:t> </a:t>
            </a:r>
            <a:r>
              <a:rPr lang="en-US" altLang="zh-TW" dirty="0" err="1"/>
              <a:t>model_esp</a:t>
            </a:r>
            <a:r>
              <a:rPr lang="en-US" altLang="zh-TW" dirty="0"/>
              <a:t> </a:t>
            </a:r>
            <a:r>
              <a:rPr lang="en-US" altLang="zh-TW" dirty="0"/>
              <a:t>=</a:t>
            </a:r>
            <a:r>
              <a:rPr lang="en-US" altLang="zh-TW" dirty="0"/>
              <a:t> </a:t>
            </a:r>
            <a:r>
              <a:rPr lang="en-US" altLang="zh-TW" dirty="0" err="1"/>
              <a:t>keras</a:t>
            </a:r>
            <a:r>
              <a:rPr lang="en-US" altLang="zh-TW" dirty="0" err="1"/>
              <a:t>.</a:t>
            </a:r>
            <a:r>
              <a:rPr lang="en-US" altLang="zh-TW" dirty="0" err="1"/>
              <a:t>callbacks</a:t>
            </a:r>
            <a:r>
              <a:rPr lang="en-US" altLang="zh-TW" dirty="0" err="1"/>
              <a:t>.</a:t>
            </a:r>
            <a:r>
              <a:rPr lang="en-US" altLang="zh-TW" dirty="0" err="1"/>
              <a:t>EarlyStopping</a:t>
            </a:r>
            <a:r>
              <a:rPr lang="en-US" altLang="zh-TW" dirty="0"/>
              <a:t>(monitor</a:t>
            </a:r>
            <a:r>
              <a:rPr lang="en-US" altLang="zh-TW" dirty="0"/>
              <a:t>='</a:t>
            </a:r>
            <a:r>
              <a:rPr lang="en-US" altLang="zh-TW" dirty="0" err="1"/>
              <a:t>val_binary_accuracy</a:t>
            </a:r>
            <a:r>
              <a:rPr lang="en-US" altLang="zh-TW" dirty="0"/>
              <a:t>'</a:t>
            </a:r>
            <a:r>
              <a:rPr lang="en-US" altLang="zh-TW" dirty="0"/>
              <a:t>, patience</a:t>
            </a:r>
            <a:r>
              <a:rPr lang="en-US" altLang="zh-TW" dirty="0"/>
              <a:t>=20</a:t>
            </a:r>
            <a:r>
              <a:rPr lang="en-US" altLang="zh-TW" dirty="0"/>
              <a:t>, mode</a:t>
            </a:r>
            <a:r>
              <a:rPr lang="en-US" altLang="zh-TW" dirty="0"/>
              <a:t>='max'</a:t>
            </a:r>
            <a:r>
              <a:rPr lang="en-US" altLang="zh-TW" dirty="0"/>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02517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B0FAFA-867E-4B42-8478-B3093DD6C31B}"/>
              </a:ext>
            </a:extLst>
          </p:cNvPr>
          <p:cNvSpPr>
            <a:spLocks noGrp="1"/>
          </p:cNvSpPr>
          <p:nvPr>
            <p:ph type="title"/>
          </p:nvPr>
        </p:nvSpPr>
        <p:spPr>
          <a:xfrm>
            <a:off x="822960" y="286604"/>
            <a:ext cx="7543800" cy="1450757"/>
          </a:xfrm>
        </p:spPr>
        <p:txBody>
          <a:bodyPr>
            <a:normAutofit/>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Types of Transfer Learning</a:t>
            </a:r>
          </a:p>
        </p:txBody>
      </p:sp>
      <p:sp>
        <p:nvSpPr>
          <p:cNvPr id="5" name="投影片編號版面配置區 4">
            <a:extLst>
              <a:ext uri="{FF2B5EF4-FFF2-40B4-BE49-F238E27FC236}">
                <a16:creationId xmlns:a16="http://schemas.microsoft.com/office/drawing/2014/main" xmlns="" id="{1D3AA4EF-5B44-4584-961D-C2AD4C1A2AA3}"/>
              </a:ext>
            </a:extLst>
          </p:cNvPr>
          <p:cNvSpPr>
            <a:spLocks noGrp="1"/>
          </p:cNvSpPr>
          <p:nvPr>
            <p:ph type="sldNum" sz="quarter" idx="12"/>
          </p:nvPr>
        </p:nvSpPr>
        <p:spPr/>
        <p:txBody>
          <a:bodyPr/>
          <a:lstStyle/>
          <a:p>
            <a:fld id="{4CB0386E-A5EC-472C-8386-061081BBB03F}" type="slidenum">
              <a:rPr lang="zh-TW" altLang="en-US" sz="1400" smtClean="0"/>
              <a:t>8</a:t>
            </a:fld>
            <a:endParaRPr lang="zh-TW" altLang="en-US" sz="1400" dirty="0"/>
          </a:p>
        </p:txBody>
      </p:sp>
      <p:sp>
        <p:nvSpPr>
          <p:cNvPr id="38" name="內容版面配置區 2">
            <a:extLst>
              <a:ext uri="{FF2B5EF4-FFF2-40B4-BE49-F238E27FC236}">
                <a16:creationId xmlns:a16="http://schemas.microsoft.com/office/drawing/2014/main" xmlns="" id="{75CB60F2-61C6-416F-A145-3C39BF4B324E}"/>
              </a:ext>
            </a:extLst>
          </p:cNvPr>
          <p:cNvSpPr>
            <a:spLocks noGrp="1"/>
          </p:cNvSpPr>
          <p:nvPr>
            <p:ph idx="1"/>
          </p:nvPr>
        </p:nvSpPr>
        <p:spPr>
          <a:xfrm>
            <a:off x="822959" y="1845734"/>
            <a:ext cx="7543801" cy="4023360"/>
          </a:xfrm>
        </p:spPr>
        <p:txBody>
          <a:bodyPr>
            <a:normAutofit/>
          </a:bodyPr>
          <a:lstStyle/>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效果分為正遷移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(positive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及負遷移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(negative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方向分為水平遷移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(lateral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及垂直遷移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(vertical transfer)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00000"/>
              </a:lnSpc>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內容分為特殊遷移及一般遷移。</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851548409"/>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748</TotalTime>
  <Words>1069</Words>
  <Application>Microsoft Office PowerPoint</Application>
  <PresentationFormat>如螢幕大小 (4:3)</PresentationFormat>
  <Paragraphs>108</Paragraphs>
  <Slides>15</Slides>
  <Notes>11</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回顧</vt:lpstr>
      <vt:lpstr>Machine Learning — Transfer Learning</vt:lpstr>
      <vt:lpstr>Agenda</vt:lpstr>
      <vt:lpstr>Why using Transfer Learning</vt:lpstr>
      <vt:lpstr>Transfer Learning(一)</vt:lpstr>
      <vt:lpstr>Transfer Learning(二)</vt:lpstr>
      <vt:lpstr>遷移學習範例(一)</vt:lpstr>
      <vt:lpstr>遷移學習範例(二)</vt:lpstr>
      <vt:lpstr>遷移學習範例(三)</vt:lpstr>
      <vt:lpstr>Types of Transfer Learning</vt:lpstr>
      <vt:lpstr>正遷移及負遷移</vt:lpstr>
      <vt:lpstr>水平遷移及垂直遷移</vt:lpstr>
      <vt:lpstr>特殊遷移及一般遷移</vt:lpstr>
      <vt:lpstr>Fine-Tuning</vt:lpstr>
      <vt:lpstr>Conclusion</vt:lpstr>
      <vt:lpstr>Thank you for your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Transfer Learning</dc:title>
  <dc:creator>zx128</dc:creator>
  <cp:lastModifiedBy>I5302</cp:lastModifiedBy>
  <cp:revision>34</cp:revision>
  <dcterms:created xsi:type="dcterms:W3CDTF">2020-04-24T05:54:18Z</dcterms:created>
  <dcterms:modified xsi:type="dcterms:W3CDTF">2020-04-30T07:07:28Z</dcterms:modified>
</cp:coreProperties>
</file>