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65" r:id="rId3"/>
    <p:sldId id="264" r:id="rId4"/>
    <p:sldId id="262" r:id="rId5"/>
    <p:sldId id="267" r:id="rId6"/>
    <p:sldId id="269" r:id="rId7"/>
    <p:sldId id="270" r:id="rId8"/>
    <p:sldId id="271" r:id="rId9"/>
    <p:sldId id="25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>
      <p:cViewPr>
        <p:scale>
          <a:sx n="115" d="100"/>
          <a:sy n="115" d="100"/>
        </p:scale>
        <p:origin x="-528" y="41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5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67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8" r:id="rId6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smtClean="0"/>
              <a:t>Санкт-Петербург</a:t>
            </a:r>
            <a:r>
              <a:rPr lang="en-US" altLang="ru-RU" smtClean="0"/>
              <a:t>, 2015</a:t>
            </a:r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902075"/>
            <a:ext cx="6400800" cy="941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Анализ инструментов сетевой автоматизации</a:t>
            </a:r>
            <a:endParaRPr lang="en-US" altLang="ru-RU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/>
              <a:t>Новожилова Анна Владимировна</a:t>
            </a:r>
            <a:r>
              <a:rPr lang="en-US" sz="2000" dirty="0" smtClean="0"/>
              <a:t> K34212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285450</a:t>
            </a:r>
            <a:r>
              <a:rPr lang="en-US" dirty="0" smtClean="0"/>
              <a:t>@niuitmo.ru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 </a:t>
            </a:r>
            <a:r>
              <a:rPr lang="en-US" altLang="ru-RU" dirty="0" err="1" smtClean="0"/>
              <a:t>Ansible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Рисунок 16" descr="https://sun9-28.userapi.com/impg/FYf_UQKlt77FZ46qBGdQi2amyiQ5-dvAF0tmbQ/d81iA6gD4BA.jpg?size=1494x426&amp;quality=96&amp;sign=204d8a491a9286f0c82a7ce34502b509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1750528"/>
            <a:ext cx="7683086" cy="294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2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</a:t>
            </a:r>
            <a:r>
              <a:rPr lang="en-US" altLang="ru-RU" dirty="0" smtClean="0"/>
              <a:t> Chef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12774" y="1725682"/>
            <a:ext cx="3488773" cy="1070527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12774" y="2796209"/>
            <a:ext cx="4791710" cy="800100"/>
          </a:xfrm>
          <a:prstGeom prst="rect">
            <a:avLst/>
          </a:prstGeom>
        </p:spPr>
      </p:pic>
      <p:pic>
        <p:nvPicPr>
          <p:cNvPr id="19" name="Рисунок 18" descr="https://sun9-42.userapi.com/impg/3VmkuUlxEScooKpwK1zvhDeQKNiTBRn-2YF7Yg/BGV2UQ9Gg0M.jpg?size=1191x770&amp;quality=96&amp;sign=6292d660cf873ed499da651a45f44d9a&amp;type=albu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25682"/>
            <a:ext cx="6245225" cy="4078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5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</a:t>
            </a:r>
            <a:r>
              <a:rPr lang="en-US" altLang="ru-RU" dirty="0" smtClean="0"/>
              <a:t> Chef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 descr="https://sun9-85.userapi.com/impg/F9S8mHgib8MZ_l5--0P1C3bCjLyBvkG8HxpFnw/WbZXiqywFFk.jpg?size=1861x559&amp;quality=96&amp;sign=a6b0e30bf63d177f71d08c553572917d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25211"/>
            <a:ext cx="7941503" cy="2647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4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</a:t>
            </a:r>
            <a:r>
              <a:rPr lang="en-US" altLang="ru-RU" dirty="0" smtClean="0"/>
              <a:t> Terraform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Рисунок 16" descr="https://sun9-43.userapi.com/impf/RkhUiQFzTyUcG2-OsM-4M-W6VV6eNsM4xfmCwA/A090nBjq5Aw.jpg?size=715x131&amp;quality=96&amp;sign=9fbc4130df0ead478129b52162ee758f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8" y="1755650"/>
            <a:ext cx="5170170" cy="94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https://sun9-31.userapi.com/impf/uGmNusb_9A3MEuvLX8miSQL6dt3wrxwbTo37Dw/QolEvJBKKi8.jpg?size=596x547&amp;quality=96&amp;sign=82a739d0582a48173e8319e54d61e63e&amp;type=albu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8" y="2761988"/>
            <a:ext cx="4311015" cy="395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 descr="https://sun9-36.userapi.com/impf/qKdlYEORoeEGMmjwXNhCvgOobTpY6Nm_vyUUGA/iHHb46r2N0I.jpg?size=355x75&amp;quality=96&amp;sign=2eb4f355923e94996eb3b23d0648c2d1&amp;type=albu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0" y="2805056"/>
            <a:ext cx="2940395" cy="749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6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</a:t>
            </a:r>
            <a:r>
              <a:rPr lang="en-US" altLang="ru-RU" dirty="0" smtClean="0"/>
              <a:t> Terraform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 descr="https://sun9-52.userapi.com/impg/xa6MDXMvt46uvp-xO_2AE9Swc9ZbWjkY-VMx-A/0mSvHfr5H00.jpg?size=947x445&amp;quality=96&amp;sign=c1f825a680562433dfa620bd2388d2bd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7" y="1679410"/>
            <a:ext cx="4968240" cy="233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 descr="https://sun9-65.userapi.com/impg/-MqA4N1_5tSVswu6pYbT1jSu0mvBX2HjUHPgbQ/zJvyUmhoww0.jpg?size=1163x554&amp;quality=96&amp;sign=5a72a64c16eccf3081bfd0db12b08e41&amp;type=albu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7" y="4093418"/>
            <a:ext cx="4968240" cy="236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 descr="https://sun9-48.userapi.com/impg/7X-57Xdy699xdECyMdeOuTRcqacCLc4x3VO47g/1ekGchkzu18.jpg?size=1019x567&amp;quality=96&amp;sign=01bd3cb2066c0fac3c4d2255ea1e44fb&amp;type=albu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60" y="2346582"/>
            <a:ext cx="5629910" cy="313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0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 </a:t>
            </a:r>
            <a:r>
              <a:rPr lang="en-US" altLang="ru-RU" dirty="0" smtClean="0"/>
              <a:t>Terraform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Рисунок 16" descr="https://sun9-28.userapi.com/impg/FYf_UQKlt77FZ46qBGdQi2amyiQ5-dvAF0tmbQ/d81iA6gD4BA.jpg?size=1494x426&amp;quality=96&amp;sign=204d8a491a9286f0c82a7ce34502b509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1750528"/>
            <a:ext cx="7683086" cy="294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4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9398405"/>
              </p:ext>
            </p:extLst>
          </p:nvPr>
        </p:nvGraphicFramePr>
        <p:xfrm>
          <a:off x="972654" y="1732445"/>
          <a:ext cx="6983896" cy="369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008"/>
                <a:gridCol w="1641296"/>
                <a:gridCol w="1622330"/>
                <a:gridCol w="1660262"/>
              </a:tblGrid>
              <a:tr h="26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Система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Ansible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Chef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Terraform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26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Архитектура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Безагентная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Клиент-серверная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Безагентная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507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Мультиплатформенность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26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Протокол связи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SSH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SSH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API </a:t>
                      </a:r>
                      <a:r>
                        <a:rPr lang="ru-RU" sz="1000">
                          <a:effectLst/>
                        </a:rPr>
                        <a:t>провайдера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531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Актуальная документация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531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Способ доставки конфигурации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Push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Push, pull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Push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531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Возможность создавать новые объекты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26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База данных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PostgreSQL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26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Язык разработки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Python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Ruby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Go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  <a:tr h="265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Язык инструкций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Yaml, Json</a:t>
                      </a:r>
                      <a:endParaRPr lang="ru-RU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Json</a:t>
                      </a:r>
                      <a:endParaRPr lang="ru-RU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HSL</a:t>
                      </a:r>
                      <a:endParaRPr lang="ru-RU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607" marR="56607" marT="0" marB="0"/>
                </a:tc>
              </a:tr>
            </a:tbl>
          </a:graphicData>
        </a:graphic>
      </p:graphicFrame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Сравнительный анализ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7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823119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Выводы</a:t>
            </a:r>
            <a:endParaRPr lang="en-US" altLang="ru-RU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384313" y="1580116"/>
            <a:ext cx="8229600" cy="3797300"/>
          </a:xfrm>
        </p:spPr>
        <p:txBody>
          <a:bodyPr/>
          <a:lstStyle/>
          <a:p>
            <a:r>
              <a:rPr lang="ru-RU" dirty="0"/>
              <a:t>В ходе выполнения работы выполнен сравнительный анализ наиболее популярных инструментов для управления конфигурациями: </a:t>
            </a:r>
            <a:r>
              <a:rPr lang="en-US" dirty="0"/>
              <a:t>Chef</a:t>
            </a:r>
            <a:r>
              <a:rPr lang="ru-RU" dirty="0"/>
              <a:t>, </a:t>
            </a:r>
            <a:r>
              <a:rPr lang="en-US" dirty="0" err="1"/>
              <a:t>Ansible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Terraform</a:t>
            </a:r>
            <a:r>
              <a:rPr lang="ru-RU" dirty="0"/>
              <a:t>. При сравнении использовались данные, полученные при изучении теоретического материала и применении выбранных инструментов на практике. </a:t>
            </a:r>
          </a:p>
          <a:p>
            <a:r>
              <a:rPr lang="ru-RU" dirty="0"/>
              <a:t>Результаты сравнения показали, что, несмотря на схожий функционал, каждый из инструментов уместно применять в различных сценариях настройки инфраструктуры. 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213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 smtClean="0"/>
              <a:t>Спасибо за внимание</a:t>
            </a:r>
            <a:r>
              <a:rPr lang="en-US" altLang="ru-RU" smtClean="0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Новожилова Анна Владимировна К34212</a:t>
            </a:r>
            <a:endParaRPr lang="en-US" altLang="ru-RU" dirty="0" smtClean="0"/>
          </a:p>
          <a:p>
            <a:pPr eaLnBrk="1" hangingPunct="1"/>
            <a:r>
              <a:rPr lang="en-US" altLang="ru-RU" dirty="0" smtClean="0"/>
              <a:t>285450@niuitmo.ru</a:t>
            </a:r>
            <a:endParaRPr lang="ru-RU" altLang="ru-RU" dirty="0" smtClean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>
                <a:solidFill>
                  <a:schemeClr val="bg1"/>
                </a:solidFill>
                <a:latin typeface="Calibri" pitchFamily="34" charset="0"/>
              </a:rPr>
              <a:t>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823119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Цели и задачи</a:t>
            </a:r>
            <a:endParaRPr lang="en-US" altLang="ru-RU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384313" y="1580116"/>
            <a:ext cx="8229600" cy="37973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: Провести сравнительный анализ выбранных систем управления конфигурациями.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</a:p>
          <a:p>
            <a:pPr lvl="0"/>
            <a:r>
              <a:rPr lang="ru-RU" dirty="0"/>
              <a:t>Изучить теоретические основы систем управления конфигурациями</a:t>
            </a:r>
          </a:p>
          <a:p>
            <a:pPr lvl="0"/>
            <a:r>
              <a:rPr lang="ru-RU" dirty="0"/>
              <a:t>Изучить особенности выбранных систем</a:t>
            </a:r>
          </a:p>
          <a:p>
            <a:pPr lvl="0"/>
            <a:r>
              <a:rPr lang="ru-RU" dirty="0"/>
              <a:t>Изучить документацию выбранных систем</a:t>
            </a:r>
          </a:p>
          <a:p>
            <a:pPr lvl="0"/>
            <a:r>
              <a:rPr lang="ru-RU" dirty="0"/>
              <a:t>Написать инструкции по установке сервиса на хост</a:t>
            </a:r>
          </a:p>
          <a:p>
            <a:pPr lvl="0"/>
            <a:r>
              <a:rPr lang="ru-RU" dirty="0"/>
              <a:t>Сравнить работу и устройство выбранных систем</a:t>
            </a:r>
          </a:p>
          <a:p>
            <a:pPr lvl="0"/>
            <a:r>
              <a:rPr lang="ru-RU" dirty="0"/>
              <a:t>Сделать выводы по результатам сравнения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638"/>
            <a:ext cx="5018088" cy="45272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b="1" dirty="0"/>
              <a:t>С</a:t>
            </a:r>
            <a:r>
              <a:rPr lang="ru-RU" b="1" dirty="0" smtClean="0"/>
              <a:t>истема </a:t>
            </a:r>
            <a:r>
              <a:rPr lang="ru-RU" b="1" dirty="0"/>
              <a:t>управления конфигурацией</a:t>
            </a:r>
            <a:r>
              <a:rPr lang="ru-RU" dirty="0"/>
              <a:t> — программа или программный комплекс, позволяющий централизованно управлять конфигурацией множества разнообразных разрозненных операционных систем и прикладного программного обеспечения, работающего в них. </a:t>
            </a:r>
            <a:endParaRPr lang="en-US" altLang="ru-RU" dirty="0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Системы управления конфигурациями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1026" name="Picture 2" descr="Управление конфигурациями и современные требования к CM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55" y="1791414"/>
            <a:ext cx="4720535" cy="32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071011"/>
            <a:ext cx="6273800" cy="827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Системы управления конфигурацией</a:t>
            </a:r>
            <a:endParaRPr lang="en-US" altLang="ru-RU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510208" y="1927709"/>
            <a:ext cx="6273800" cy="37973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Автоматизация</a:t>
            </a:r>
          </a:p>
          <a:p>
            <a:pPr eaLnBrk="1" hangingPunct="1"/>
            <a:r>
              <a:rPr lang="ru-RU" altLang="ru-RU" dirty="0" smtClean="0"/>
              <a:t>Идемпотентность</a:t>
            </a:r>
          </a:p>
          <a:p>
            <a:pPr eaLnBrk="1" hangingPunct="1"/>
            <a:r>
              <a:rPr lang="ru-RU" altLang="ru-RU" dirty="0" smtClean="0"/>
              <a:t>Хранение данных</a:t>
            </a:r>
          </a:p>
          <a:p>
            <a:pPr eaLnBrk="1" hangingPunct="1"/>
            <a:r>
              <a:rPr lang="ru-RU" altLang="ru-RU" dirty="0" smtClean="0"/>
              <a:t>Система шаблонов</a:t>
            </a:r>
          </a:p>
          <a:p>
            <a:pPr eaLnBrk="1" hangingPunct="1"/>
            <a:r>
              <a:rPr lang="ru-RU" altLang="ru-RU" dirty="0" smtClean="0"/>
              <a:t>Расширяемость</a:t>
            </a:r>
            <a:endParaRPr lang="en-US" altLang="ru-RU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4262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211"/>
            <a:ext cx="5018088" cy="45272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dirty="0" smtClean="0"/>
              <a:t>ПО для </a:t>
            </a:r>
            <a:r>
              <a:rPr lang="ru-RU" dirty="0"/>
              <a:t>автоматизации ИТ-процессов с открытым исходным кодом, управляемое из командной строки и написанное на языке программирования </a:t>
            </a:r>
            <a:r>
              <a:rPr lang="en-US" dirty="0"/>
              <a:t>Python</a:t>
            </a:r>
            <a:r>
              <a:rPr lang="ru-RU" dirty="0"/>
              <a:t>. </a:t>
            </a:r>
            <a:endParaRPr lang="ru-RU" dirty="0" smtClean="0"/>
          </a:p>
          <a:p>
            <a:pPr marL="0" indent="0" eaLnBrk="1" hangingPunct="1">
              <a:buNone/>
            </a:pPr>
            <a:endParaRPr lang="ru-RU" altLang="ru-RU" b="1" dirty="0" smtClean="0"/>
          </a:p>
          <a:p>
            <a:pPr marL="0" indent="0" eaLnBrk="1" hangingPunct="1">
              <a:buNone/>
            </a:pPr>
            <a:r>
              <a:rPr lang="ru-RU" altLang="ru-RU" b="1" dirty="0" smtClean="0"/>
              <a:t>Сильные стороны: </a:t>
            </a:r>
            <a:r>
              <a:rPr lang="ru-RU" altLang="ru-RU" dirty="0" smtClean="0"/>
              <a:t>простота, безопасность, надежность</a:t>
            </a:r>
          </a:p>
          <a:p>
            <a:pPr marL="0" indent="0" eaLnBrk="1" hangingPunct="1">
              <a:buNone/>
            </a:pPr>
            <a:r>
              <a:rPr lang="ru-RU" altLang="ru-RU" b="1" dirty="0" smtClean="0"/>
              <a:t>Слабые стороны: </a:t>
            </a:r>
            <a:r>
              <a:rPr lang="ru-RU" altLang="ru-RU" dirty="0" smtClean="0"/>
              <a:t>графический интерфейс, отсутствие отслеживания состояния узлов</a:t>
            </a:r>
            <a:endParaRPr lang="en-US" altLang="ru-RU" dirty="0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en-US" altLang="ru-RU" dirty="0" err="1" smtClean="0"/>
              <a:t>Ansible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050" name="Picture 2" descr="Ansible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41" y="1527036"/>
            <a:ext cx="2640789" cy="325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211"/>
            <a:ext cx="5018088" cy="45272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dirty="0" smtClean="0"/>
              <a:t>Система </a:t>
            </a:r>
            <a:r>
              <a:rPr lang="ru-RU" dirty="0"/>
              <a:t>управления конфигурациями, написанная на Ruby (клиентская часть) и Erlang (серверная часть), с использованием предметно-ориентированного языка для описания конфигураций.</a:t>
            </a:r>
            <a:endParaRPr lang="ru-RU" altLang="ru-RU" b="1" dirty="0" smtClean="0"/>
          </a:p>
          <a:p>
            <a:pPr marL="0" indent="0" eaLnBrk="1" hangingPunct="1">
              <a:buNone/>
            </a:pPr>
            <a:r>
              <a:rPr lang="ru-RU" altLang="ru-RU" b="1" dirty="0" smtClean="0"/>
              <a:t>Сильные стороны: </a:t>
            </a:r>
            <a:r>
              <a:rPr lang="ru-RU" altLang="ru-RU" dirty="0" smtClean="0"/>
              <a:t>гибкость настроек, быстрота развертывания, доступность</a:t>
            </a:r>
          </a:p>
          <a:p>
            <a:pPr marL="0" indent="0" eaLnBrk="1" hangingPunct="1">
              <a:buNone/>
            </a:pPr>
            <a:r>
              <a:rPr lang="ru-RU" altLang="ru-RU" b="1" dirty="0" smtClean="0"/>
              <a:t>Слабые стороны: </a:t>
            </a:r>
            <a:r>
              <a:rPr lang="ru-RU" altLang="ru-RU" dirty="0" smtClean="0"/>
              <a:t>безопасность, размер скриптов, ресурсы</a:t>
            </a:r>
            <a:endParaRPr lang="en-US" altLang="ru-RU" dirty="0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Chef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2" name="Picture 10" descr="Chef (программа)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44" y="1319904"/>
            <a:ext cx="3448756" cy="369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211"/>
            <a:ext cx="5018088" cy="45272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dirty="0" err="1"/>
              <a:t>HashiCorp</a:t>
            </a:r>
            <a:r>
              <a:rPr lang="ru-RU" dirty="0"/>
              <a:t> </a:t>
            </a:r>
            <a:r>
              <a:rPr lang="ru-RU" dirty="0" err="1"/>
              <a:t>Terraform</a:t>
            </a:r>
            <a:r>
              <a:rPr lang="ru-RU" dirty="0"/>
              <a:t> - это инструмент, написанный на языке программирования  </a:t>
            </a:r>
            <a:r>
              <a:rPr lang="en-US" dirty="0"/>
              <a:t>Go</a:t>
            </a:r>
            <a:r>
              <a:rPr lang="ru-RU" dirty="0"/>
              <a:t> и работающий по принципу </a:t>
            </a:r>
            <a:r>
              <a:rPr lang="en-US" dirty="0"/>
              <a:t>Infrastructure as a </a:t>
            </a:r>
            <a:r>
              <a:rPr lang="en-US" dirty="0" smtClean="0"/>
              <a:t>Code.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ru-RU" altLang="ru-RU" b="1" dirty="0" smtClean="0"/>
              <a:t>Сильные стороны: </a:t>
            </a:r>
            <a:r>
              <a:rPr lang="ru-RU" altLang="ru-RU" dirty="0" smtClean="0"/>
              <a:t>портативность,</a:t>
            </a:r>
            <a:r>
              <a:rPr lang="en-US" altLang="ru-RU" dirty="0" smtClean="0"/>
              <a:t> open-source, </a:t>
            </a:r>
            <a:r>
              <a:rPr lang="ru-RU" altLang="ru-RU" dirty="0" smtClean="0"/>
              <a:t> декларативность</a:t>
            </a:r>
          </a:p>
          <a:p>
            <a:pPr marL="0" indent="0" eaLnBrk="1" hangingPunct="1">
              <a:buNone/>
            </a:pPr>
            <a:r>
              <a:rPr lang="ru-RU" altLang="ru-RU" b="1" dirty="0" smtClean="0"/>
              <a:t>Слабые стороны: </a:t>
            </a:r>
            <a:r>
              <a:rPr lang="ru-RU" altLang="ru-RU" dirty="0" err="1" smtClean="0"/>
              <a:t>санкционные</a:t>
            </a:r>
            <a:r>
              <a:rPr lang="ru-RU" altLang="ru-RU" dirty="0" smtClean="0"/>
              <a:t> ограничения, новизна, условные операторы, специфичность</a:t>
            </a:r>
            <a:endParaRPr lang="en-US" altLang="ru-RU" dirty="0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en-US" altLang="ru-RU" dirty="0" smtClean="0"/>
              <a:t>Terraform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Terraform Prov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96" y="875954"/>
            <a:ext cx="4537625" cy="45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986088" y="-2986088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411646" y="1236663"/>
            <a:ext cx="3404980" cy="219233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ПРАКТИЧЕСКАЯ</a:t>
            </a:r>
            <a:br>
              <a:rPr lang="ru-RU" altLang="ru-RU" sz="3600" dirty="0" smtClean="0"/>
            </a:br>
            <a:r>
              <a:rPr lang="ru-RU" altLang="ru-RU" sz="3600" dirty="0" smtClean="0"/>
              <a:t>ЧАСТЬ</a:t>
            </a:r>
            <a:endParaRPr lang="en-US" altLang="ru-RU" sz="3600" dirty="0" smtClean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Рисунок 1"/>
          <p:cNvSpPr>
            <a:spLocks noGrp="1" noTextEdit="1"/>
          </p:cNvSpPr>
          <p:nvPr>
            <p:ph type="pic" sz="quarter" idx="10"/>
          </p:nvPr>
        </p:nvSpPr>
        <p:spPr>
          <a:xfrm>
            <a:off x="3034748" y="205409"/>
            <a:ext cx="9144000" cy="68580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998124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Конфигурирование с </a:t>
            </a:r>
            <a:r>
              <a:rPr lang="en-US" altLang="ru-RU" dirty="0" err="1" smtClean="0"/>
              <a:t>Ansible</a:t>
            </a:r>
            <a:endParaRPr lang="en-US" altLang="ru-RU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Название Вашего доклада</a:t>
            </a:r>
            <a:endParaRPr lang="en-US" altLang="ru-RU" smtClean="0"/>
          </a:p>
        </p:txBody>
      </p:sp>
      <p:pic>
        <p:nvPicPr>
          <p:cNvPr id="20485" name="Picture 7" descr="слоган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Рисунок 4"/>
          <p:cNvSpPr>
            <a:spLocks noGrp="1" noTextEdit="1"/>
          </p:cNvSpPr>
          <p:nvPr>
            <p:ph type="pic" sz="quarter" idx="10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0487" name="Рисунок 8"/>
          <p:cNvSpPr>
            <a:spLocks noGrp="1" noTextEdit="1"/>
          </p:cNvSpPr>
          <p:nvPr>
            <p:ph type="pic" sz="quarter" idx="11"/>
          </p:nvPr>
        </p:nvSpPr>
        <p:spPr>
          <a:custGeom>
            <a:avLst/>
            <a:gdLst>
              <a:gd name="T0" fmla="*/ 0 w 3027362"/>
              <a:gd name="T1" fmla="*/ 0 h 1885950"/>
              <a:gd name="T2" fmla="*/ 3027362 w 3027362"/>
              <a:gd name="T3" fmla="*/ 0 h 1885950"/>
              <a:gd name="T4" fmla="*/ 3027362 w 3027362"/>
              <a:gd name="T5" fmla="*/ 1063625 h 1885950"/>
              <a:gd name="T6" fmla="*/ 3026362 w 3027362"/>
              <a:gd name="T7" fmla="*/ 1063625 h 1885950"/>
              <a:gd name="T8" fmla="*/ 3023015 w 3027362"/>
              <a:gd name="T9" fmla="*/ 1129917 h 1885950"/>
              <a:gd name="T10" fmla="*/ 2271329 w 3027362"/>
              <a:gd name="T11" fmla="*/ 1881603 h 1885950"/>
              <a:gd name="T12" fmla="*/ 2205037 w 3027362"/>
              <a:gd name="T13" fmla="*/ 1884951 h 1885950"/>
              <a:gd name="T14" fmla="*/ 2205037 w 3027362"/>
              <a:gd name="T15" fmla="*/ 1885950 h 1885950"/>
              <a:gd name="T16" fmla="*/ 0 w 3027362"/>
              <a:gd name="T17" fmla="*/ 1885950 h 18859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AutoShape 2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Chef (программа) — Википед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725682"/>
            <a:ext cx="4257675" cy="226695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 rotWithShape="1">
          <a:blip r:embed="rId4"/>
          <a:srcRect b="8462"/>
          <a:stretch/>
        </p:blipFill>
        <p:spPr>
          <a:xfrm>
            <a:off x="4937125" y="1725682"/>
            <a:ext cx="3019425" cy="2266950"/>
          </a:xfrm>
          <a:prstGeom prst="rect">
            <a:avLst/>
          </a:prstGeom>
        </p:spPr>
      </p:pic>
      <p:pic>
        <p:nvPicPr>
          <p:cNvPr id="16" name="Объект 15" descr="https://sun9-59.userapi.com/impf/hRTcSRH2eHagm2nDonoRNzcB1U_5B8_WMkn0OA/2QdNksGKbCc.jpg?size=1111x212&amp;quality=96&amp;sign=07bb0395d8f296a909b6320fc4e4424f&amp;type=album"/>
          <p:cNvPicPr>
            <a:picLocks noGrp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19356"/>
            <a:ext cx="6603034" cy="1586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1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4567</TotalTime>
  <Words>359</Words>
  <Application>Microsoft Office PowerPoint</Application>
  <PresentationFormat>Экран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Cover</vt:lpstr>
      <vt:lpstr>1_Cover</vt:lpstr>
      <vt:lpstr>Анализ инструментов сетевой автоматизации</vt:lpstr>
      <vt:lpstr>Цели и задачи</vt:lpstr>
      <vt:lpstr>Системы управления конфигурациями</vt:lpstr>
      <vt:lpstr>Системы управления конфигурацией</vt:lpstr>
      <vt:lpstr>Ansible</vt:lpstr>
      <vt:lpstr>Chef</vt:lpstr>
      <vt:lpstr>Terraform</vt:lpstr>
      <vt:lpstr>ПРАКТИЧЕСКАЯ ЧАСТЬ</vt:lpstr>
      <vt:lpstr>Конфигурирование с Ansible</vt:lpstr>
      <vt:lpstr>Конфигурирование с Ansible</vt:lpstr>
      <vt:lpstr>Конфигурирование с Chef</vt:lpstr>
      <vt:lpstr>Конфигурирование с Chef</vt:lpstr>
      <vt:lpstr>Конфигурирование с Terraform</vt:lpstr>
      <vt:lpstr>Конфигурирование с Terraform</vt:lpstr>
      <vt:lpstr>Конфигурирование с Terraform</vt:lpstr>
      <vt:lpstr>Сравнительный анализ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Ann2</cp:lastModifiedBy>
  <cp:revision>39</cp:revision>
  <dcterms:created xsi:type="dcterms:W3CDTF">2014-06-27T12:30:22Z</dcterms:created>
  <dcterms:modified xsi:type="dcterms:W3CDTF">2022-12-22T02:33:09Z</dcterms:modified>
</cp:coreProperties>
</file>