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388" y="84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9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57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9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9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56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54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8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2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41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3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4CF8-4254-44C2-9104-DCA95A899435}" type="datetimeFigureOut">
              <a:rPr lang="pt-BR" smtClean="0"/>
              <a:t>17/01/2025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D7DD-BD8D-43F0-8A03-9930B88ED7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4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4"/>
            </a:gs>
            <a:gs pos="17000">
              <a:schemeClr val="accent4">
                <a:lumMod val="5000"/>
                <a:lumOff val="95000"/>
              </a:schemeClr>
            </a:gs>
            <a:gs pos="55000">
              <a:srgbClr val="FFDB6D"/>
            </a:gs>
            <a:gs pos="99000">
              <a:srgbClr val="FFF6D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080491-8B59-39E4-2AA8-40EE69CF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8144"/>
            <a:ext cx="9601200" cy="555955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120C0E-003C-D48E-CEF3-AF9B15F34DEA}"/>
              </a:ext>
            </a:extLst>
          </p:cNvPr>
          <p:cNvSpPr txBox="1"/>
          <p:nvPr/>
        </p:nvSpPr>
        <p:spPr>
          <a:xfrm>
            <a:off x="960120" y="9290304"/>
            <a:ext cx="768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PODCAST PROSPERANDO: VERSÃO EM E-BOOK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997143-C9B3-8B68-7939-758EC07C9EC1}"/>
              </a:ext>
            </a:extLst>
          </p:cNvPr>
          <p:cNvSpPr txBox="1"/>
          <p:nvPr/>
        </p:nvSpPr>
        <p:spPr>
          <a:xfrm>
            <a:off x="1211228" y="876931"/>
            <a:ext cx="71787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TÍTULO DO EPISÓDIO: </a:t>
            </a:r>
          </a:p>
          <a:p>
            <a:endParaRPr lang="pt-BR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PLANILHA:</a:t>
            </a:r>
          </a:p>
          <a:p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 PARA PROSPERAR!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29BD2D-F1E7-747F-8184-EEF39DDF6270}"/>
              </a:ext>
            </a:extLst>
          </p:cNvPr>
          <p:cNvSpPr txBox="1"/>
          <p:nvPr/>
        </p:nvSpPr>
        <p:spPr>
          <a:xfrm>
            <a:off x="2510819" y="11673952"/>
            <a:ext cx="42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+mj-lt"/>
              </a:rPr>
              <a:t>Anny Haylly Ferreira Machado</a:t>
            </a:r>
          </a:p>
        </p:txBody>
      </p:sp>
    </p:spTree>
    <p:extLst>
      <p:ext uri="{BB962C8B-B14F-4D97-AF65-F5344CB8AC3E}">
        <p14:creationId xmlns:p14="http://schemas.microsoft.com/office/powerpoint/2010/main" val="83271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50588-B5DF-176A-4741-F2D5B73A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AB83E4F-6DDF-C78D-83B2-4B5FF06218DF}"/>
              </a:ext>
            </a:extLst>
          </p:cNvPr>
          <p:cNvSpPr/>
          <p:nvPr/>
        </p:nvSpPr>
        <p:spPr>
          <a:xfrm>
            <a:off x="1154723" y="1190139"/>
            <a:ext cx="7221416" cy="17816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E07977-D386-C948-9F97-9E8B8D557ADE}"/>
              </a:ext>
            </a:extLst>
          </p:cNvPr>
          <p:cNvSpPr txBox="1"/>
          <p:nvPr/>
        </p:nvSpPr>
        <p:spPr>
          <a:xfrm>
            <a:off x="1225061" y="1453063"/>
            <a:ext cx="7032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MANTER-SE MOTIVADO E NO CAMINHO CERTO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2DA4AA-B09B-AC4E-87C1-BEFDE4B500B5}"/>
              </a:ext>
            </a:extLst>
          </p:cNvPr>
          <p:cNvSpPr txBox="1"/>
          <p:nvPr/>
        </p:nvSpPr>
        <p:spPr>
          <a:xfrm>
            <a:off x="1225061" y="4369474"/>
            <a:ext cx="71510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Ao acompanhar seu progresso, torna-se mais fácil manter-se motivado e ajustado às suas metas financeiras. Não subestime o poder da organização!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108C2A-6BD3-4458-B739-E36257009B25}"/>
              </a:ext>
            </a:extLst>
          </p:cNvPr>
          <p:cNvSpPr txBox="1"/>
          <p:nvPr/>
        </p:nvSpPr>
        <p:spPr>
          <a:xfrm>
            <a:off x="983273" y="1129897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49AEC8-22BB-8DD4-24D3-DB1A6A1B6737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6137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1B154-00F9-E0B5-4E54-3AE76F87B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B1E0377-9949-B20B-2413-1D86D6E7CB52}"/>
              </a:ext>
            </a:extLst>
          </p:cNvPr>
          <p:cNvSpPr/>
          <p:nvPr/>
        </p:nvSpPr>
        <p:spPr>
          <a:xfrm>
            <a:off x="1758462" y="1190139"/>
            <a:ext cx="5838091" cy="11837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1EF2BF-4004-2416-271C-97248F609FF4}"/>
              </a:ext>
            </a:extLst>
          </p:cNvPr>
          <p:cNvSpPr txBox="1"/>
          <p:nvPr/>
        </p:nvSpPr>
        <p:spPr>
          <a:xfrm>
            <a:off x="1225061" y="1453063"/>
            <a:ext cx="7032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COMECE HOJE MESMO!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27F241-B2C7-DD27-CF95-44D044F26481}"/>
              </a:ext>
            </a:extLst>
          </p:cNvPr>
          <p:cNvSpPr txBox="1"/>
          <p:nvPr/>
        </p:nvSpPr>
        <p:spPr>
          <a:xfrm>
            <a:off x="1225061" y="4369474"/>
            <a:ext cx="71510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Ao acompanhar seu progresso, torna-se mais fácil manter-se motivado e ajustado às suas metas financeiras. Não subestime o poder da organização!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8B0A1C-CAFA-4E41-924B-A26DB21D8BA5}"/>
              </a:ext>
            </a:extLst>
          </p:cNvPr>
          <p:cNvSpPr txBox="1"/>
          <p:nvPr/>
        </p:nvSpPr>
        <p:spPr>
          <a:xfrm>
            <a:off x="983273" y="1129897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447128-40D6-C408-A718-F2CF66F5CBEF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4110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D4D50-7987-7B49-0A0D-E8770B7B7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5C6590D-A142-2BAA-6898-64F99AD11278}"/>
              </a:ext>
            </a:extLst>
          </p:cNvPr>
          <p:cNvGrpSpPr/>
          <p:nvPr/>
        </p:nvGrpSpPr>
        <p:grpSpPr>
          <a:xfrm>
            <a:off x="1029311" y="1409100"/>
            <a:ext cx="7615603" cy="5926015"/>
            <a:chOff x="1060206" y="3305909"/>
            <a:chExt cx="7615603" cy="592601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AEAD8193-8B06-4702-E6CE-1F6AAF338DF4}"/>
                </a:ext>
              </a:extLst>
            </p:cNvPr>
            <p:cNvSpPr/>
            <p:nvPr/>
          </p:nvSpPr>
          <p:spPr>
            <a:xfrm>
              <a:off x="1060206" y="3305909"/>
              <a:ext cx="7615603" cy="592601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116AF61-08F1-3E34-F0E9-A3D8A6042A7C}"/>
                </a:ext>
              </a:extLst>
            </p:cNvPr>
            <p:cNvSpPr txBox="1"/>
            <p:nvPr/>
          </p:nvSpPr>
          <p:spPr>
            <a:xfrm>
              <a:off x="1388452" y="4048943"/>
              <a:ext cx="695911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/>
                <a:t># ESCOLHA UMA FERRAMENTA E ORGANIZE SEUS GASTOS! </a:t>
              </a:r>
            </a:p>
            <a:p>
              <a:pPr algn="ctr"/>
              <a:endParaRPr lang="pt-BR" sz="4000" dirty="0"/>
            </a:p>
            <a:p>
              <a:pPr algn="ctr"/>
              <a:r>
                <a:rPr lang="pt-BR" sz="4000" dirty="0"/>
                <a:t># DEFINA SUAS METAS! </a:t>
              </a:r>
            </a:p>
            <a:p>
              <a:pPr algn="ctr"/>
              <a:endParaRPr lang="pt-BR" sz="4000" dirty="0"/>
            </a:p>
            <a:p>
              <a:pPr algn="ctr"/>
              <a:r>
                <a:rPr lang="pt-BR" sz="4000" dirty="0"/>
                <a:t># JUNTOS, PODEMOS ALCANÇAR A PROSPERIDADE FINANCEIRA!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345BFD-780B-DC08-E8E4-B1B3E51F0A68}"/>
              </a:ext>
            </a:extLst>
          </p:cNvPr>
          <p:cNvSpPr txBox="1"/>
          <p:nvPr/>
        </p:nvSpPr>
        <p:spPr>
          <a:xfrm>
            <a:off x="2465510" y="4048943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A5F9B-5F86-7499-0BB1-93E09F3B176F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6961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ABC56-20AC-F19D-06F6-3F32A9E6E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0349BCAA-BC15-FEA2-F1F8-E8BCB2A96A88}"/>
              </a:ext>
            </a:extLst>
          </p:cNvPr>
          <p:cNvGrpSpPr/>
          <p:nvPr/>
        </p:nvGrpSpPr>
        <p:grpSpPr>
          <a:xfrm>
            <a:off x="1425697" y="1356346"/>
            <a:ext cx="6822831" cy="1087915"/>
            <a:chOff x="1060206" y="3305909"/>
            <a:chExt cx="7615603" cy="592601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BB56443-EA52-106C-678C-A2DE8B1FB8E8}"/>
                </a:ext>
              </a:extLst>
            </p:cNvPr>
            <p:cNvSpPr/>
            <p:nvPr/>
          </p:nvSpPr>
          <p:spPr>
            <a:xfrm>
              <a:off x="1060206" y="3305909"/>
              <a:ext cx="7615603" cy="592601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552F7A8-206E-2D17-4B97-C31D23A73BC3}"/>
                </a:ext>
              </a:extLst>
            </p:cNvPr>
            <p:cNvSpPr txBox="1"/>
            <p:nvPr/>
          </p:nvSpPr>
          <p:spPr>
            <a:xfrm>
              <a:off x="1388452" y="4048943"/>
              <a:ext cx="69591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/>
                <a:t>VAMOS PROSPERAR JUNTOS!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0BA6AC-6842-C8C6-F818-60C82BCBF081}"/>
              </a:ext>
            </a:extLst>
          </p:cNvPr>
          <p:cNvSpPr txBox="1"/>
          <p:nvPr/>
        </p:nvSpPr>
        <p:spPr>
          <a:xfrm>
            <a:off x="2465510" y="4048943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B02DD6-0736-EA55-0CF3-5F1523B782D1}"/>
              </a:ext>
            </a:extLst>
          </p:cNvPr>
          <p:cNvSpPr txBox="1"/>
          <p:nvPr/>
        </p:nvSpPr>
        <p:spPr>
          <a:xfrm>
            <a:off x="7239237" y="11421162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12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75EDE7-C89A-B169-A152-01F54F411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25" y="3497484"/>
            <a:ext cx="6793403" cy="35413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AD8D2C-AD89-4FED-0D6E-D2EC5B23F6C4}"/>
              </a:ext>
            </a:extLst>
          </p:cNvPr>
          <p:cNvSpPr txBox="1"/>
          <p:nvPr/>
        </p:nvSpPr>
        <p:spPr>
          <a:xfrm>
            <a:off x="1543718" y="7672807"/>
            <a:ext cx="6616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Ouça este episódio no </a:t>
            </a:r>
            <a:r>
              <a:rPr lang="pt-BR" sz="4000" dirty="0" err="1"/>
              <a:t>Git</a:t>
            </a:r>
            <a:r>
              <a:rPr lang="pt-BR" sz="4000" dirty="0"/>
              <a:t> Hub:</a:t>
            </a:r>
            <a:endParaRPr lang="pt-BR" dirty="0"/>
          </a:p>
        </p:txBody>
      </p:sp>
      <p:pic>
        <p:nvPicPr>
          <p:cNvPr id="10" name="Picture 12" descr="Ícone do Github (símbolo do logotipo png) amarelo">
            <a:extLst>
              <a:ext uri="{FF2B5EF4-FFF2-40B4-BE49-F238E27FC236}">
                <a16:creationId xmlns:a16="http://schemas.microsoft.com/office/drawing/2014/main" id="{EF0B0488-D48D-672A-3BFF-9F5E22C1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41" y="8796584"/>
            <a:ext cx="1195753" cy="11254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80DC7A-72C0-1C72-E243-F3891F0E1515}"/>
              </a:ext>
            </a:extLst>
          </p:cNvPr>
          <p:cNvSpPr txBox="1"/>
          <p:nvPr/>
        </p:nvSpPr>
        <p:spPr>
          <a:xfrm>
            <a:off x="2510819" y="11673952"/>
            <a:ext cx="42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+mj-lt"/>
              </a:rPr>
              <a:t>Anny Haylly Ferreira Machado</a:t>
            </a:r>
          </a:p>
        </p:txBody>
      </p:sp>
      <p:sp>
        <p:nvSpPr>
          <p:cNvPr id="13" name="CaixaDeTexto 12">
            <a:hlinkClick r:id="rId4" action="ppaction://hlinksldjump"/>
            <a:extLst>
              <a:ext uri="{FF2B5EF4-FFF2-40B4-BE49-F238E27FC236}">
                <a16:creationId xmlns:a16="http://schemas.microsoft.com/office/drawing/2014/main" id="{F64B8BD3-A27D-2F3D-6CC1-EB064DF4A0F6}"/>
              </a:ext>
            </a:extLst>
          </p:cNvPr>
          <p:cNvSpPr txBox="1"/>
          <p:nvPr/>
        </p:nvSpPr>
        <p:spPr>
          <a:xfrm>
            <a:off x="1455125" y="10180843"/>
            <a:ext cx="731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https://github.com/felipeAguiarCode/prompts-for-podcast-generate-by-ia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08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4">
                <a:lumMod val="5000"/>
                <a:lumOff val="95000"/>
              </a:schemeClr>
            </a:gs>
            <a:gs pos="28000">
              <a:srgbClr val="FFECB0"/>
            </a:gs>
            <a:gs pos="88000">
              <a:srgbClr val="FFDB6D"/>
            </a:gs>
            <a:gs pos="62000">
              <a:srgbClr val="FFF6D9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3845E-0EF9-B638-55AD-B648ABD5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C43DBD-BC73-2A71-B476-97E777151CA0}"/>
              </a:ext>
            </a:extLst>
          </p:cNvPr>
          <p:cNvSpPr txBox="1"/>
          <p:nvPr/>
        </p:nvSpPr>
        <p:spPr>
          <a:xfrm>
            <a:off x="816629" y="4738807"/>
            <a:ext cx="7967941" cy="166199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endParaRPr lang="pt-BR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5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557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9B8D5C-C6EE-CAD0-3177-7B07DF0B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196D106-8D07-E79B-1204-B49C236749FB}"/>
              </a:ext>
            </a:extLst>
          </p:cNvPr>
          <p:cNvSpPr/>
          <p:nvPr/>
        </p:nvSpPr>
        <p:spPr>
          <a:xfrm>
            <a:off x="1154723" y="1190139"/>
            <a:ext cx="7221416" cy="12409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F6BE5F-CCB3-AC9F-BC9C-06EC70329ACB}"/>
              </a:ext>
            </a:extLst>
          </p:cNvPr>
          <p:cNvSpPr txBox="1"/>
          <p:nvPr/>
        </p:nvSpPr>
        <p:spPr>
          <a:xfrm>
            <a:off x="1225061" y="1453063"/>
            <a:ext cx="7032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OBRIGADA POR LER ATÉ AQUI!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A47448-43A2-316C-9E13-13F6BD5D84A4}"/>
              </a:ext>
            </a:extLst>
          </p:cNvPr>
          <p:cNvSpPr txBox="1"/>
          <p:nvPr/>
        </p:nvSpPr>
        <p:spPr>
          <a:xfrm>
            <a:off x="1189892" y="3085944"/>
            <a:ext cx="71510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Este e-book foi criado com ajuda de IA como um projeto estudantil do curso </a:t>
            </a:r>
            <a:r>
              <a:rPr lang="pt-BR" sz="4000" b="1" i="0" dirty="0">
                <a:effectLst/>
                <a:latin typeface="OpenSans"/>
              </a:rPr>
              <a:t>CAIXA - IA Generativa com Microsoft </a:t>
            </a:r>
            <a:r>
              <a:rPr lang="pt-BR" sz="4000" b="1" i="0" dirty="0" err="1">
                <a:effectLst/>
                <a:latin typeface="OpenSans"/>
              </a:rPr>
              <a:t>Copilot</a:t>
            </a:r>
            <a:r>
              <a:rPr lang="pt-BR" sz="4000" b="1" i="0" dirty="0">
                <a:effectLst/>
                <a:latin typeface="OpenSans"/>
              </a:rPr>
              <a:t> da DIO.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055A5D-160D-1B72-74D7-216BAF63E66C}"/>
              </a:ext>
            </a:extLst>
          </p:cNvPr>
          <p:cNvSpPr txBox="1"/>
          <p:nvPr/>
        </p:nvSpPr>
        <p:spPr>
          <a:xfrm>
            <a:off x="983273" y="1129897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E1263A-C33B-E57C-7A0B-609D54DF3F67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14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DA6E79-9F21-23F3-B515-3F3C724E29E4}"/>
              </a:ext>
            </a:extLst>
          </p:cNvPr>
          <p:cNvSpPr/>
          <p:nvPr/>
        </p:nvSpPr>
        <p:spPr>
          <a:xfrm>
            <a:off x="1119554" y="8634046"/>
            <a:ext cx="7221416" cy="20706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3DABF5-F4C8-C637-C878-A705C703459F}"/>
              </a:ext>
            </a:extLst>
          </p:cNvPr>
          <p:cNvSpPr txBox="1"/>
          <p:nvPr/>
        </p:nvSpPr>
        <p:spPr>
          <a:xfrm>
            <a:off x="3575904" y="8896675"/>
            <a:ext cx="233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AUTOR:</a:t>
            </a:r>
          </a:p>
        </p:txBody>
      </p:sp>
      <p:pic>
        <p:nvPicPr>
          <p:cNvPr id="1036" name="Picture 12" descr="Ícone do Github (símbolo do logotipo png) amarelo">
            <a:extLst>
              <a:ext uri="{FF2B5EF4-FFF2-40B4-BE49-F238E27FC236}">
                <a16:creationId xmlns:a16="http://schemas.microsoft.com/office/drawing/2014/main" id="{59530C30-D3F0-15CF-3E93-91E3E482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54" y="5838092"/>
            <a:ext cx="1195753" cy="11254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273F9E-975D-EE07-D986-4363A7DE9E69}"/>
              </a:ext>
            </a:extLst>
          </p:cNvPr>
          <p:cNvSpPr txBox="1"/>
          <p:nvPr/>
        </p:nvSpPr>
        <p:spPr>
          <a:xfrm>
            <a:off x="2450738" y="9774666"/>
            <a:ext cx="42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+mj-lt"/>
              </a:rPr>
              <a:t>Anny Haylly Ferreira Machado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D10D61-9ACE-4AF4-2426-564F7F33620F}"/>
              </a:ext>
            </a:extLst>
          </p:cNvPr>
          <p:cNvSpPr txBox="1"/>
          <p:nvPr/>
        </p:nvSpPr>
        <p:spPr>
          <a:xfrm>
            <a:off x="1154723" y="7359669"/>
            <a:ext cx="7221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https://github.com/anny3009/PLANILHA-FERRAMENTA-PARA-PROSPERAR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22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4">
                <a:lumMod val="5000"/>
                <a:lumOff val="95000"/>
              </a:schemeClr>
            </a:gs>
            <a:gs pos="28000">
              <a:srgbClr val="FFECB0"/>
            </a:gs>
            <a:gs pos="88000">
              <a:srgbClr val="FFDB6D"/>
            </a:gs>
            <a:gs pos="58000">
              <a:srgbClr val="FFF6D9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76CFA-6C56-4AFD-5E30-360BF413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6F84A3-960C-A889-2AA8-FB3AE64F04D1}"/>
              </a:ext>
            </a:extLst>
          </p:cNvPr>
          <p:cNvSpPr txBox="1"/>
          <p:nvPr/>
        </p:nvSpPr>
        <p:spPr>
          <a:xfrm>
            <a:off x="976234" y="896815"/>
            <a:ext cx="7967941" cy="66479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TÍTULO DO EPISÓDIO: </a:t>
            </a:r>
          </a:p>
          <a:p>
            <a:endParaRPr lang="pt-BR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pt-BR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5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PLANILHA:</a:t>
            </a:r>
          </a:p>
          <a:p>
            <a:pPr algn="ctr"/>
            <a:r>
              <a:rPr lang="pt-BR" sz="5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FERRAMENTA PARA PROSPERAR!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3324D2-9454-62DC-BBCA-382C5A5FC0F6}"/>
              </a:ext>
            </a:extLst>
          </p:cNvPr>
          <p:cNvSpPr txBox="1"/>
          <p:nvPr/>
        </p:nvSpPr>
        <p:spPr>
          <a:xfrm>
            <a:off x="2510819" y="11673952"/>
            <a:ext cx="42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+mj-lt"/>
              </a:rPr>
              <a:t>Anny Haylly Ferreira Machado</a:t>
            </a:r>
          </a:p>
        </p:txBody>
      </p:sp>
    </p:spTree>
    <p:extLst>
      <p:ext uri="{BB962C8B-B14F-4D97-AF65-F5344CB8AC3E}">
        <p14:creationId xmlns:p14="http://schemas.microsoft.com/office/powerpoint/2010/main" val="37588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CE6BF01-FB26-1885-01A6-09800845FE01}"/>
              </a:ext>
            </a:extLst>
          </p:cNvPr>
          <p:cNvSpPr/>
          <p:nvPr/>
        </p:nvSpPr>
        <p:spPr>
          <a:xfrm>
            <a:off x="1154723" y="1190138"/>
            <a:ext cx="7221416" cy="18959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A582A2-AFB8-1A88-E8F8-1A5E80E9A376}"/>
              </a:ext>
            </a:extLst>
          </p:cNvPr>
          <p:cNvSpPr txBox="1"/>
          <p:nvPr/>
        </p:nvSpPr>
        <p:spPr>
          <a:xfrm>
            <a:off x="1225061" y="1453063"/>
            <a:ext cx="7032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UM GUIA PARA SUA PROSPERIDADE FINANCEIRA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006AF8-5D2B-7C35-1365-AD6B35DC097F}"/>
              </a:ext>
            </a:extLst>
          </p:cNvPr>
          <p:cNvSpPr txBox="1"/>
          <p:nvPr/>
        </p:nvSpPr>
        <p:spPr>
          <a:xfrm>
            <a:off x="1225061" y="4369474"/>
            <a:ext cx="71510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	Neste episódio do PODCAST PROSPERANDO, exploraremos como você pode conquistar a prosperidade financeira. Lembre-se sempre: prosperidade é mais do que dinheiro</a:t>
            </a:r>
            <a:r>
              <a:rPr lang="pt-BR" sz="3200" dirty="0"/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98B948-06E4-894E-1B44-C7444FC8C8F2}"/>
              </a:ext>
            </a:extLst>
          </p:cNvPr>
          <p:cNvSpPr txBox="1"/>
          <p:nvPr/>
        </p:nvSpPr>
        <p:spPr>
          <a:xfrm>
            <a:off x="1036027" y="1093108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C3B4ECB-DE71-484F-3E5E-60E409C29224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294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2ADD0-8929-FE80-8333-ABC81D245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5221C-9004-991E-35C5-52D80C8F8EB4}"/>
              </a:ext>
            </a:extLst>
          </p:cNvPr>
          <p:cNvSpPr/>
          <p:nvPr/>
        </p:nvSpPr>
        <p:spPr>
          <a:xfrm>
            <a:off x="1154723" y="1190138"/>
            <a:ext cx="7221416" cy="22019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857FDC-9755-697B-C580-5E51477FDECD}"/>
              </a:ext>
            </a:extLst>
          </p:cNvPr>
          <p:cNvSpPr txBox="1"/>
          <p:nvPr/>
        </p:nvSpPr>
        <p:spPr>
          <a:xfrm>
            <a:off x="1225061" y="1453063"/>
            <a:ext cx="7032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POR QUE CONTROLAR SEUS GANHOS E GASTOS É ESSENCIAL?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D6114E-6734-2D55-B94F-0997461FB9FC}"/>
              </a:ext>
            </a:extLst>
          </p:cNvPr>
          <p:cNvSpPr txBox="1"/>
          <p:nvPr/>
        </p:nvSpPr>
        <p:spPr>
          <a:xfrm>
            <a:off x="1225061" y="4369474"/>
            <a:ext cx="71510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	Controlar seus ganhos e gastos é o primeiro passo para alcançar a liberdade financeira. Com essa prática, é possível pagar dívidas, aumentar sua renda e construir um futuro mais seguro.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5FEEB6-2A20-11E0-C31E-56E5148D5B6C}"/>
              </a:ext>
            </a:extLst>
          </p:cNvPr>
          <p:cNvSpPr txBox="1"/>
          <p:nvPr/>
        </p:nvSpPr>
        <p:spPr>
          <a:xfrm>
            <a:off x="1036027" y="1093108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A6453B-9E46-958D-05E5-9FB29A9ED92A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6939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64B05-4F71-F3AC-6002-ABA6A164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E65ECC-94B3-751A-078B-0D9B1EB9093C}"/>
              </a:ext>
            </a:extLst>
          </p:cNvPr>
          <p:cNvSpPr/>
          <p:nvPr/>
        </p:nvSpPr>
        <p:spPr>
          <a:xfrm>
            <a:off x="1154723" y="1190139"/>
            <a:ext cx="7221416" cy="179924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B4C0B8-60AF-F9D2-E55B-6F8C65741518}"/>
              </a:ext>
            </a:extLst>
          </p:cNvPr>
          <p:cNvSpPr txBox="1"/>
          <p:nvPr/>
        </p:nvSpPr>
        <p:spPr>
          <a:xfrm>
            <a:off x="1225061" y="1453063"/>
            <a:ext cx="7032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FERRAMENTAS ÚTEIS PARA SUA JORNADA FINANCEIRA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FA28BC-18A5-B383-D32C-7FE133270C2A}"/>
              </a:ext>
            </a:extLst>
          </p:cNvPr>
          <p:cNvSpPr txBox="1"/>
          <p:nvPr/>
        </p:nvSpPr>
        <p:spPr>
          <a:xfrm>
            <a:off x="1225061" y="4369474"/>
            <a:ext cx="71510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	Existem diversas ferramentas para ajudá-lo a gerenciar suas finanças. Aplicativos como </a:t>
            </a:r>
            <a:r>
              <a:rPr lang="pt-BR" sz="4000" dirty="0" err="1"/>
              <a:t>Mint</a:t>
            </a:r>
            <a:r>
              <a:rPr lang="pt-BR" sz="4000" dirty="0"/>
              <a:t>, Personal Capital e YNAB (</a:t>
            </a:r>
            <a:r>
              <a:rPr lang="pt-BR" sz="4000" dirty="0" err="1"/>
              <a:t>You</a:t>
            </a:r>
            <a:r>
              <a:rPr lang="pt-BR" sz="4000" dirty="0"/>
              <a:t> </a:t>
            </a:r>
            <a:r>
              <a:rPr lang="pt-BR" sz="4000" dirty="0" err="1"/>
              <a:t>Need</a:t>
            </a:r>
            <a:r>
              <a:rPr lang="pt-BR" sz="4000" dirty="0"/>
              <a:t> A Budget) são excelentes para rastrear gastos e criar orçamentos. As planilhas do Google e Excel também são ótimas opções para organizar suas finanças.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26DA20-2A53-BE15-9D19-70F3D4FEAE94}"/>
              </a:ext>
            </a:extLst>
          </p:cNvPr>
          <p:cNvSpPr txBox="1"/>
          <p:nvPr/>
        </p:nvSpPr>
        <p:spPr>
          <a:xfrm>
            <a:off x="1036027" y="1093108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690F51-7865-443E-0C23-3CE4FE4CB548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0583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B6093-A669-DBE9-9D45-D40C648F0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DD5E572-E7D1-3A5C-7152-32F97BBDD614}"/>
              </a:ext>
            </a:extLst>
          </p:cNvPr>
          <p:cNvSpPr/>
          <p:nvPr/>
        </p:nvSpPr>
        <p:spPr>
          <a:xfrm>
            <a:off x="1154723" y="1190139"/>
            <a:ext cx="7221416" cy="17816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F11EEF-793B-C520-79EC-BA0101F1CFFD}"/>
              </a:ext>
            </a:extLst>
          </p:cNvPr>
          <p:cNvSpPr txBox="1"/>
          <p:nvPr/>
        </p:nvSpPr>
        <p:spPr>
          <a:xfrm>
            <a:off x="1225061" y="1453063"/>
            <a:ext cx="7032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COM ESSAS FERRAMENTAS, VOCÊ PODE: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B25E8B-F737-4985-B788-21865E500D3C}"/>
              </a:ext>
            </a:extLst>
          </p:cNvPr>
          <p:cNvSpPr txBox="1"/>
          <p:nvPr/>
        </p:nvSpPr>
        <p:spPr>
          <a:xfrm>
            <a:off x="1225061" y="4369474"/>
            <a:ext cx="715107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1.	Acompanhar gastos</a:t>
            </a:r>
          </a:p>
          <a:p>
            <a:r>
              <a:rPr lang="pt-BR" sz="4000" dirty="0"/>
              <a:t>2.	Definir metas financeiras</a:t>
            </a:r>
          </a:p>
          <a:p>
            <a:r>
              <a:rPr lang="pt-BR" sz="4000" dirty="0"/>
              <a:t>3.	Priorizar despesas</a:t>
            </a:r>
          </a:p>
          <a:p>
            <a:r>
              <a:rPr lang="pt-BR" sz="4000" dirty="0"/>
              <a:t>4.	Identificar áreas de economia</a:t>
            </a:r>
          </a:p>
          <a:p>
            <a:r>
              <a:rPr lang="pt-BR" sz="4000" dirty="0"/>
              <a:t>5.	Aumentar sua renda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CDE8AA-A7B4-1BE9-94C9-B2AD8BFD9922}"/>
              </a:ext>
            </a:extLst>
          </p:cNvPr>
          <p:cNvSpPr txBox="1"/>
          <p:nvPr/>
        </p:nvSpPr>
        <p:spPr>
          <a:xfrm>
            <a:off x="1036027" y="1093108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55F818-F53F-E010-6922-AFC9F29EB677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287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83C8F-CF15-1869-1812-01BF0932D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97865A-F1A7-56BE-4B98-420270FECABD}"/>
              </a:ext>
            </a:extLst>
          </p:cNvPr>
          <p:cNvSpPr/>
          <p:nvPr/>
        </p:nvSpPr>
        <p:spPr>
          <a:xfrm>
            <a:off x="1154723" y="1190139"/>
            <a:ext cx="7221416" cy="17816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71F10F-ED07-DA77-CB06-273EAE2E0E43}"/>
              </a:ext>
            </a:extLst>
          </p:cNvPr>
          <p:cNvSpPr txBox="1"/>
          <p:nvPr/>
        </p:nvSpPr>
        <p:spPr>
          <a:xfrm>
            <a:off x="1225061" y="1453063"/>
            <a:ext cx="7032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UMA FERRAMENTA SIMPLES E PODEROSA: A PLANILHA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EDA7-7211-4E7C-883A-2336649DF34F}"/>
              </a:ext>
            </a:extLst>
          </p:cNvPr>
          <p:cNvSpPr txBox="1"/>
          <p:nvPr/>
        </p:nvSpPr>
        <p:spPr>
          <a:xfrm>
            <a:off x="1225061" y="4369474"/>
            <a:ext cx="71510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	Hoje, vamos focar em uma ferramenta poderosa e acessível: a planilha. Um recurso simples que pode transformar suas finanças. Imagine ter todas as suas dívidas, despesas e receitas organizadas em um só lugar. Com uma planilha bem estruturada, você pode: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B5C70A-5E29-3FD0-01C8-49D53C19F76D}"/>
              </a:ext>
            </a:extLst>
          </p:cNvPr>
          <p:cNvSpPr txBox="1"/>
          <p:nvPr/>
        </p:nvSpPr>
        <p:spPr>
          <a:xfrm>
            <a:off x="1036027" y="1093108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C7413A-A003-99D8-E4F0-1FEBE3DC4E73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3221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EF54B-4662-4826-B1C6-04012CF64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04CF516-C66E-C670-B16A-4C6844A6081C}"/>
              </a:ext>
            </a:extLst>
          </p:cNvPr>
          <p:cNvSpPr/>
          <p:nvPr/>
        </p:nvSpPr>
        <p:spPr>
          <a:xfrm>
            <a:off x="2391508" y="1190139"/>
            <a:ext cx="4595446" cy="12365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0312D01-FCC7-170D-C937-AB6E04331D9F}"/>
              </a:ext>
            </a:extLst>
          </p:cNvPr>
          <p:cNvSpPr txBox="1"/>
          <p:nvPr/>
        </p:nvSpPr>
        <p:spPr>
          <a:xfrm>
            <a:off x="1225061" y="1453063"/>
            <a:ext cx="7032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CONTINUAÇÃO...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02034F-D430-DE6A-71DA-4AC47BEB0FF2}"/>
              </a:ext>
            </a:extLst>
          </p:cNvPr>
          <p:cNvSpPr txBox="1"/>
          <p:nvPr/>
        </p:nvSpPr>
        <p:spPr>
          <a:xfrm>
            <a:off x="1225061" y="4369474"/>
            <a:ext cx="71510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1.	Visualizar claramente onde está gastando mais</a:t>
            </a:r>
          </a:p>
          <a:p>
            <a:r>
              <a:rPr lang="pt-BR" sz="4000" dirty="0"/>
              <a:t>2.	Identificar despesas supérfluas</a:t>
            </a:r>
          </a:p>
          <a:p>
            <a:r>
              <a:rPr lang="pt-BR" sz="4000" dirty="0"/>
              <a:t>3.	Planejar formas de economizar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DFFBA2-0142-7CAB-9E8D-89C67077E1BE}"/>
              </a:ext>
            </a:extLst>
          </p:cNvPr>
          <p:cNvSpPr txBox="1"/>
          <p:nvPr/>
        </p:nvSpPr>
        <p:spPr>
          <a:xfrm>
            <a:off x="983273" y="1129897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A246A8-CAC3-51E4-96D7-31C868AEB8E7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6060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3FF7C8-A961-8017-628F-D1AFD7C2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F2CDCD3-3743-3E52-35BC-1F3AA416DDAD}"/>
              </a:ext>
            </a:extLst>
          </p:cNvPr>
          <p:cNvSpPr/>
          <p:nvPr/>
        </p:nvSpPr>
        <p:spPr>
          <a:xfrm>
            <a:off x="1154723" y="1190139"/>
            <a:ext cx="7221416" cy="17816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F84642-839C-D59E-D659-190B453D5904}"/>
              </a:ext>
            </a:extLst>
          </p:cNvPr>
          <p:cNvSpPr txBox="1"/>
          <p:nvPr/>
        </p:nvSpPr>
        <p:spPr>
          <a:xfrm>
            <a:off x="1225061" y="1453063"/>
            <a:ext cx="7032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BENEFÍCIOS DO USO DE PLANILHAS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5B1453-B7C7-05D8-225A-9FAFE3EB0137}"/>
              </a:ext>
            </a:extLst>
          </p:cNvPr>
          <p:cNvSpPr txBox="1"/>
          <p:nvPr/>
        </p:nvSpPr>
        <p:spPr>
          <a:xfrm>
            <a:off x="1225061" y="4369474"/>
            <a:ext cx="715107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Ter uma visão detalhada de suas finanças permite que você ganhe controle sobre seu dinheiro e defina metas realistas para quitar dívidas. Além disso, uma planilha ajuda a criar um plano de ação eficaz para aumentar sua renda futura. Você pode registrar oportunidades de ganho extra, como trabalhos freelancer, vendas ou investimentos.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87D53D-69A2-895F-2B0B-3AA6B38B3251}"/>
              </a:ext>
            </a:extLst>
          </p:cNvPr>
          <p:cNvSpPr txBox="1"/>
          <p:nvPr/>
        </p:nvSpPr>
        <p:spPr>
          <a:xfrm>
            <a:off x="983273" y="1129897"/>
            <a:ext cx="459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E9447A-E1C1-607C-68E8-47A143FDFECA}"/>
              </a:ext>
            </a:extLst>
          </p:cNvPr>
          <p:cNvSpPr txBox="1"/>
          <p:nvPr/>
        </p:nvSpPr>
        <p:spPr>
          <a:xfrm>
            <a:off x="7239234" y="11407751"/>
            <a:ext cx="1664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95274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509</Words>
  <Application>Microsoft Office PowerPoint</Application>
  <PresentationFormat>Papel A3 (297 x 420 mm)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Anny Haylly</dc:creator>
  <cp:lastModifiedBy>Anny Haylly</cp:lastModifiedBy>
  <cp:revision>32</cp:revision>
  <dcterms:created xsi:type="dcterms:W3CDTF">2025-01-16T23:04:25Z</dcterms:created>
  <dcterms:modified xsi:type="dcterms:W3CDTF">2025-01-17T12:24:24Z</dcterms:modified>
</cp:coreProperties>
</file>