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>
      <p:cViewPr>
        <p:scale>
          <a:sx n="90" d="100"/>
          <a:sy n="90" d="100"/>
        </p:scale>
        <p:origin x="14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2AF8-6E56-684B-9BE2-6B7D40DDFE5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C3B11-90A8-AA46-B5A0-C676E766E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3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BC64D0-5A5C-4031-ABA1-6BF52F15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9"/>
            <a:ext cx="5097271" cy="3325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Why is it important?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 higher your BMI, the higher your risk for certain diseases </a:t>
            </a:r>
            <a:r>
              <a:rPr lang="en-US" sz="1600" dirty="0"/>
              <a:t>such as heart disease, high blood pressure, type 2 diabetes, gallstones, breathing problems, and certain cancers (NHLBI, n.d.).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31CB0CFB-6EBC-8A6A-FAEC-50950D15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1816395"/>
            <a:ext cx="5223013" cy="3225210"/>
          </a:xfrm>
          <a:prstGeom prst="rect">
            <a:avLst/>
          </a:prstGeom>
          <a:noFill/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5382351-A9C6-4F58-9E38-AB08D3F6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514D9F-5747-4408-922C-FC21E790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10784155" cy="144780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the behavior that obesity and overweight in adults had from 2011 to 2021? Is NY above the US metrics?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20D4-6568-147F-4BBD-CC690FAFF134}"/>
              </a:ext>
            </a:extLst>
          </p:cNvPr>
          <p:cNvSpPr txBox="1"/>
          <p:nvPr/>
        </p:nvSpPr>
        <p:spPr>
          <a:xfrm>
            <a:off x="8343899" y="5567360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Presented by: Anny Cruz Salcedo</a:t>
            </a:r>
          </a:p>
        </p:txBody>
      </p:sp>
    </p:spTree>
    <p:extLst>
      <p:ext uri="{BB962C8B-B14F-4D97-AF65-F5344CB8AC3E}">
        <p14:creationId xmlns:p14="http://schemas.microsoft.com/office/powerpoint/2010/main" val="35308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5382351-A9C6-4F58-9E38-AB08D3F6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1BE89546-E5BA-28EE-A920-34F8EE15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" y="6486162"/>
            <a:ext cx="1433512" cy="33656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F4D5A4-326F-FF1B-DBF4-A22D8026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3" y="-69162"/>
            <a:ext cx="4787709" cy="1447801"/>
          </a:xfrm>
        </p:spPr>
        <p:txBody>
          <a:bodyPr anchor="b"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E17AA-C142-2942-A0C2-B6CA31F7A00E}"/>
              </a:ext>
            </a:extLst>
          </p:cNvPr>
          <p:cNvSpPr txBox="1"/>
          <p:nvPr/>
        </p:nvSpPr>
        <p:spPr>
          <a:xfrm>
            <a:off x="9015686" y="24146"/>
            <a:ext cx="317631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#visualizing which columns have missing values</a:t>
            </a:r>
          </a:p>
          <a:p>
            <a:endParaRPr lang="en-US" dirty="0"/>
          </a:p>
        </p:txBody>
      </p:sp>
      <p:pic>
        <p:nvPicPr>
          <p:cNvPr id="7" name="Picture 6" descr="A pie chart with text on it&#10;&#10;Description automatically generated">
            <a:extLst>
              <a:ext uri="{FF2B5EF4-FFF2-40B4-BE49-F238E27FC236}">
                <a16:creationId xmlns:a16="http://schemas.microsoft.com/office/drawing/2014/main" id="{D503D478-D63F-22E4-0C9E-615CB86F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703" y="3571875"/>
            <a:ext cx="4370061" cy="3293178"/>
          </a:xfrm>
          <a:prstGeom prst="rect">
            <a:avLst/>
          </a:prstGeom>
        </p:spPr>
      </p:pic>
      <p:pic>
        <p:nvPicPr>
          <p:cNvPr id="13" name="Picture 12" descr="A blue and yellow chart with white text&#10;&#10;Description automatically generated">
            <a:extLst>
              <a:ext uri="{FF2B5EF4-FFF2-40B4-BE49-F238E27FC236}">
                <a16:creationId xmlns:a16="http://schemas.microsoft.com/office/drawing/2014/main" id="{96B2B7ED-9067-3D66-50AF-CB0E79970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687" y="231910"/>
            <a:ext cx="3176313" cy="37257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F5EA-4EFF-031B-D865-FFC836A2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5" y="1459240"/>
            <a:ext cx="6148380" cy="42252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The “Nutrition, Physical Activity, and Obesity - Behavioral Risk Factor Surveillance System” dataset was found in </a:t>
            </a:r>
            <a:r>
              <a:rPr lang="en-US" sz="1600" b="1" dirty="0" err="1"/>
              <a:t>data.gov</a:t>
            </a:r>
            <a:endParaRPr lang="en-US" sz="1600" b="1" dirty="0"/>
          </a:p>
          <a:p>
            <a:pPr>
              <a:lnSpc>
                <a:spcPct val="110000"/>
              </a:lnSpc>
            </a:pPr>
            <a:r>
              <a:rPr lang="en-US" sz="1600" dirty="0"/>
              <a:t>It includes data on adult's diet, physical activity, and weight status from Behavioral Risk Factor Surveillance System. Provides national and state specific data on obesity, nutrition and physical activity.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Behavioral Risk Factor Surveillance System (BRFSS) is the nation’s premier system of health-related telephone surveys that collect state data about U.S. residents (CDC, 2023).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 dataset contains </a:t>
            </a:r>
            <a:r>
              <a:rPr lang="en-US" sz="1600" b="1" dirty="0"/>
              <a:t>88,629 rows and 33 columns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3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the average age of obesity&#10;&#10;Description automatically generated with medium confidence">
            <a:extLst>
              <a:ext uri="{FF2B5EF4-FFF2-40B4-BE49-F238E27FC236}">
                <a16:creationId xmlns:a16="http://schemas.microsoft.com/office/drawing/2014/main" id="{F8483BAD-56A8-68F9-9604-26F1F669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8" r="-338" b="2"/>
          <a:stretch/>
        </p:blipFill>
        <p:spPr>
          <a:xfrm>
            <a:off x="31435" y="914400"/>
            <a:ext cx="8229600" cy="50292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B502-A8AC-49E6-21A1-72BB43C0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834620"/>
            <a:ext cx="3424328" cy="53756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Methodologies: </a:t>
            </a:r>
            <a:r>
              <a:rPr lang="en-US" sz="1600" dirty="0"/>
              <a:t>mathematical and statistical approaches (quantitative analysis), time series analysis.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Python libraries: </a:t>
            </a:r>
            <a:r>
              <a:rPr lang="en-US" sz="1600" dirty="0"/>
              <a:t>pandas, NumPy, seaborn and matplotlib.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Types of visualizations: </a:t>
            </a:r>
            <a:r>
              <a:rPr lang="en-US" sz="1600" dirty="0"/>
              <a:t>heatmap, pie, bars and line plots.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Data cleaning: </a:t>
            </a:r>
            <a:r>
              <a:rPr lang="en-US" sz="1600" dirty="0"/>
              <a:t>converting non-null values as ”Data not reported” to null values, dropping rows with missing values in the ”</a:t>
            </a:r>
            <a:r>
              <a:rPr lang="en-US" sz="1600" dirty="0" err="1"/>
              <a:t>Data_Value</a:t>
            </a:r>
            <a:r>
              <a:rPr lang="en-US" sz="1600" dirty="0"/>
              <a:t>” column.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Transformations: </a:t>
            </a:r>
            <a:r>
              <a:rPr lang="en-US" sz="1600" dirty="0"/>
              <a:t>renaming columns, data wrangling, creating new data frames, filtering by specific factors.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4703DF00-2EC1-47AA-99E2-71CE9A49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E519304B-3621-A7A0-9A88-FCE91276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950" y="1314452"/>
            <a:ext cx="6115050" cy="3641547"/>
          </a:xfrm>
        </p:spPr>
      </p:pic>
      <p:pic>
        <p:nvPicPr>
          <p:cNvPr id="7" name="Picture 6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BF989C1F-DDA8-837D-8411-E5BC2C28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8744"/>
            <a:ext cx="6115050" cy="364154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75C7F2F-B5C7-8D8F-BD56-FF85133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8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4DE2798-5D69-FBC7-ABF2-A2F1200EF23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0586" y="0"/>
            <a:ext cx="4629150" cy="3460288"/>
          </a:xfrm>
          <a:noFill/>
        </p:spPr>
      </p:pic>
      <p:pic>
        <p:nvPicPr>
          <p:cNvPr id="11" name="Picture 10" descr="A graph of green and white bars&#10;&#10;Description automatically generated with medium confidence">
            <a:extLst>
              <a:ext uri="{FF2B5EF4-FFF2-40B4-BE49-F238E27FC236}">
                <a16:creationId xmlns:a16="http://schemas.microsoft.com/office/drawing/2014/main" id="{00F7CE88-1484-0EAC-D99B-E5B4CB52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117" y="3394755"/>
            <a:ext cx="4643826" cy="3471259"/>
          </a:xfrm>
          <a:prstGeom prst="rect">
            <a:avLst/>
          </a:prstGeom>
          <a:noFill/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8D5D878-EAA3-A9A9-A2D8-6473B9E7B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150" y="-14014"/>
            <a:ext cx="4629150" cy="3460289"/>
          </a:xfrm>
          <a:prstGeom prst="rect">
            <a:avLst/>
          </a:prstGeom>
          <a:noFill/>
        </p:spPr>
      </p:pic>
      <p:pic>
        <p:nvPicPr>
          <p:cNvPr id="9" name="Picture 8" descr="A graph of average value&#10;&#10;Description automatically generated with medium confidence">
            <a:extLst>
              <a:ext uri="{FF2B5EF4-FFF2-40B4-BE49-F238E27FC236}">
                <a16:creationId xmlns:a16="http://schemas.microsoft.com/office/drawing/2014/main" id="{81D512C8-F703-2E3E-169F-34249D612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33" y="3397712"/>
            <a:ext cx="4629149" cy="3460288"/>
          </a:xfrm>
          <a:prstGeom prst="rect">
            <a:avLst/>
          </a:prstGeom>
          <a:noFill/>
        </p:spPr>
      </p:pic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range and blue numbers and graphs">
            <a:extLst>
              <a:ext uri="{FF2B5EF4-FFF2-40B4-BE49-F238E27FC236}">
                <a16:creationId xmlns:a16="http://schemas.microsoft.com/office/drawing/2014/main" id="{6E426B8B-37DC-7D79-BE55-10F38D154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7" r="21890" b="1"/>
          <a:stretch/>
        </p:blipFill>
        <p:spPr>
          <a:xfrm>
            <a:off x="20" y="10"/>
            <a:ext cx="7353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46D3E7-8F14-8896-CE31-EE1897D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ADAD-F11C-2C94-3520-80C10B4E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0975" y="914400"/>
            <a:ext cx="3476626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2021 was the year with the highest average of obese people both in NY and the US.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Within the 2011-2021 period, the average of obese New Yorkers was lower than the national average.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2012 was the year with the highest average of overweighted people in NY, while nationally, but not by much, was 2011.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Within the 2011-2021 period, the average of overweighted New Yorkers was slightly higher than the national average.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Overall, there is a clear rising trend in the obese category within the country.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F8766146-3F5E-4648-A5C2-4B92438D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5D9-FEEC-98F4-14F5-5DD9094C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60" y="914399"/>
            <a:ext cx="4696590" cy="1447802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9154FA-DA61-ED6B-332C-D15F8833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8" y="2861189"/>
            <a:ext cx="5431280" cy="3082412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300" dirty="0"/>
              <a:t>U.S. Department of Health and Human Services. (2023, July 29). Nutrition, Physical Activity, and Obesity - Behavioral Risk Factor Surveillance System. </a:t>
            </a:r>
            <a:r>
              <a:rPr lang="en-US" sz="1300" dirty="0" err="1"/>
              <a:t>Data.gov</a:t>
            </a:r>
            <a:r>
              <a:rPr lang="en-US" sz="1300" dirty="0"/>
              <a:t>. https://</a:t>
            </a:r>
            <a:r>
              <a:rPr lang="en-US" sz="1300" dirty="0" err="1"/>
              <a:t>catalog.data.gov</a:t>
            </a:r>
            <a:r>
              <a:rPr lang="en-US" sz="1300" dirty="0"/>
              <a:t>/dataset/nutrition-physical-activity-and-obesity-behavioral-risk-factor-surveillance-system</a:t>
            </a:r>
          </a:p>
          <a:p>
            <a:pPr lvl="0">
              <a:lnSpc>
                <a:spcPct val="110000"/>
              </a:lnSpc>
            </a:pPr>
            <a:r>
              <a:rPr lang="en-US" sz="1300" dirty="0"/>
              <a:t>Centers for Disease Control and Prevention. (2023, May 5). Behavioral Risk Factor Surveillance System (BRFSS). CDC. https://</a:t>
            </a:r>
            <a:r>
              <a:rPr lang="en-US" sz="1300" dirty="0" err="1"/>
              <a:t>www.cdc.gov</a:t>
            </a:r>
            <a:r>
              <a:rPr lang="en-US" sz="1300" dirty="0"/>
              <a:t>/</a:t>
            </a:r>
            <a:r>
              <a:rPr lang="en-US" sz="1300" dirty="0" err="1"/>
              <a:t>brfss</a:t>
            </a:r>
            <a:r>
              <a:rPr lang="en-US" sz="1300" dirty="0"/>
              <a:t>/</a:t>
            </a:r>
            <a:r>
              <a:rPr lang="en-US" sz="1300" dirty="0" err="1"/>
              <a:t>index.html</a:t>
            </a:r>
            <a:endParaRPr lang="en-US" sz="1300" dirty="0"/>
          </a:p>
          <a:p>
            <a:pPr lvl="0">
              <a:lnSpc>
                <a:spcPct val="110000"/>
              </a:lnSpc>
            </a:pPr>
            <a:r>
              <a:rPr lang="en-US" sz="1300" dirty="0"/>
              <a:t>National Heart, Lung, and Blood Institute. (n.d.). Assessing your weight and health risk. NHLBI. https://</a:t>
            </a:r>
            <a:r>
              <a:rPr lang="en-US" sz="1300" dirty="0" err="1"/>
              <a:t>www.nhlbi.nih.gov</a:t>
            </a:r>
            <a:r>
              <a:rPr lang="en-US" sz="1300" dirty="0"/>
              <a:t>/health/educational/</a:t>
            </a:r>
            <a:r>
              <a:rPr lang="en-US" sz="1300" dirty="0" err="1"/>
              <a:t>lose_wt</a:t>
            </a:r>
            <a:r>
              <a:rPr lang="en-US" sz="1300" dirty="0"/>
              <a:t>/</a:t>
            </a:r>
            <a:r>
              <a:rPr lang="en-US" sz="1300" dirty="0" err="1"/>
              <a:t>risk.htm</a:t>
            </a:r>
            <a:endParaRPr lang="en-US" sz="1300" dirty="0"/>
          </a:p>
          <a:p>
            <a:pPr lvl="0"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14" name="Picture 13" descr="A graph with orange lines and numbers&#10;&#10;Description automatically generated">
            <a:extLst>
              <a:ext uri="{FF2B5EF4-FFF2-40B4-BE49-F238E27FC236}">
                <a16:creationId xmlns:a16="http://schemas.microsoft.com/office/drawing/2014/main" id="{99FC80C5-9153-CE06-2C47-D30FF05B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96" y="914399"/>
            <a:ext cx="3939305" cy="2353735"/>
          </a:xfrm>
          <a:prstGeom prst="rect">
            <a:avLst/>
          </a:prstGeom>
          <a:noFill/>
        </p:spPr>
      </p:pic>
      <p:pic>
        <p:nvPicPr>
          <p:cNvPr id="16" name="Picture 15" descr="A graph of overweight adults&#10;&#10;Description automatically generated">
            <a:extLst>
              <a:ext uri="{FF2B5EF4-FFF2-40B4-BE49-F238E27FC236}">
                <a16:creationId xmlns:a16="http://schemas.microsoft.com/office/drawing/2014/main" id="{71B2A36C-DFA0-DC97-E37A-284AAD537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95" y="3589864"/>
            <a:ext cx="3939307" cy="2353736"/>
          </a:xfrm>
          <a:prstGeom prst="rect">
            <a:avLst/>
          </a:prstGeom>
          <a:noFill/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3E9755-A6D4-8846-48ED-7B9AF532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411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499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Grandview</vt:lpstr>
      <vt:lpstr>Grandview Display</vt:lpstr>
      <vt:lpstr>CitationVTI</vt:lpstr>
      <vt:lpstr>What is the behavior that obesity and overweight in adults had from 2011 to 2021? Is NY above the US metrics? </vt:lpstr>
      <vt:lpstr>Data source</vt:lpstr>
      <vt:lpstr>PowerPoint Presentation</vt:lpstr>
      <vt:lpstr>PowerPoint Presentation</vt:lpstr>
      <vt:lpstr>PowerPoint Presentation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Anny Sunilda Cruz Salcedo</dc:creator>
  <cp:lastModifiedBy>Anny Sunilda Cruz Salcedo</cp:lastModifiedBy>
  <cp:revision>4</cp:revision>
  <dcterms:created xsi:type="dcterms:W3CDTF">2023-08-17T00:54:15Z</dcterms:created>
  <dcterms:modified xsi:type="dcterms:W3CDTF">2023-08-17T03:40:21Z</dcterms:modified>
</cp:coreProperties>
</file>