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57" r:id="rId4"/>
    <p:sldId id="258" r:id="rId5"/>
    <p:sldId id="282" r:id="rId6"/>
    <p:sldId id="278" r:id="rId7"/>
    <p:sldId id="281" r:id="rId8"/>
    <p:sldId id="259" r:id="rId9"/>
    <p:sldId id="263" r:id="rId10"/>
    <p:sldId id="261" r:id="rId11"/>
    <p:sldId id="262" r:id="rId12"/>
    <p:sldId id="264" r:id="rId13"/>
    <p:sldId id="265" r:id="rId14"/>
    <p:sldId id="266" r:id="rId15"/>
    <p:sldId id="267" r:id="rId16"/>
    <p:sldId id="268" r:id="rId17"/>
    <p:sldId id="269" r:id="rId18"/>
    <p:sldId id="270" r:id="rId19"/>
    <p:sldId id="27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059A9F-CDE3-4C42-BE07-D99D5F7F028B}"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110143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191114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191403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642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193632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3059A9F-CDE3-4C42-BE07-D99D5F7F028B}"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199770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3059A9F-CDE3-4C42-BE07-D99D5F7F028B}"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228683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59A9F-CDE3-4C42-BE07-D99D5F7F028B}"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65727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59A9F-CDE3-4C42-BE07-D99D5F7F028B}"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166186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59A9F-CDE3-4C42-BE07-D99D5F7F028B}"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248078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59A9F-CDE3-4C42-BE07-D99D5F7F028B}"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947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395142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059A9F-CDE3-4C42-BE07-D99D5F7F028B}"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310989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059A9F-CDE3-4C42-BE07-D99D5F7F028B}"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24363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59A9F-CDE3-4C42-BE07-D99D5F7F028B}" type="datetimeFigureOut">
              <a:rPr lang="en-GB" smtClean="0"/>
              <a:t>15/10/2020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60048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37188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59A9F-CDE3-4C42-BE07-D99D5F7F028B}"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2D38E-13F2-4753-B44F-F69E376EA859}" type="slidenum">
              <a:rPr lang="en-GB" smtClean="0"/>
              <a:t>‹#›</a:t>
            </a:fld>
            <a:endParaRPr lang="en-GB"/>
          </a:p>
        </p:txBody>
      </p:sp>
    </p:spTree>
    <p:extLst>
      <p:ext uri="{BB962C8B-B14F-4D97-AF65-F5344CB8AC3E}">
        <p14:creationId xmlns:p14="http://schemas.microsoft.com/office/powerpoint/2010/main" val="279572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059A9F-CDE3-4C42-BE07-D99D5F7F028B}" type="datetimeFigureOut">
              <a:rPr lang="en-GB" smtClean="0"/>
              <a:t>15/10/2020</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32D38E-13F2-4753-B44F-F69E376EA859}" type="slidenum">
              <a:rPr lang="en-GB" smtClean="0"/>
              <a:t>‹#›</a:t>
            </a:fld>
            <a:endParaRPr lang="en-GB"/>
          </a:p>
        </p:txBody>
      </p:sp>
    </p:spTree>
    <p:extLst>
      <p:ext uri="{BB962C8B-B14F-4D97-AF65-F5344CB8AC3E}">
        <p14:creationId xmlns:p14="http://schemas.microsoft.com/office/powerpoint/2010/main" val="3728739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61312925_Bangla_Speech-to-Text_conversion_using_SAPI" TargetMode="External"/><Relationship Id="rId2" Type="http://schemas.openxmlformats.org/officeDocument/2006/relationships/hyperlink" Target="http://dspace.bracu.ac.bd/xmlui/handle/10361/8366" TargetMode="External"/><Relationship Id="rId1" Type="http://schemas.openxmlformats.org/officeDocument/2006/relationships/slideLayout" Target="../slideLayouts/slideLayout2.xml"/><Relationship Id="rId6" Type="http://schemas.openxmlformats.org/officeDocument/2006/relationships/hyperlink" Target="https://www.isca-speech.org/archive/interspeech_2014/i14_1149.html" TargetMode="External"/><Relationship Id="rId5" Type="http://schemas.openxmlformats.org/officeDocument/2006/relationships/hyperlink" Target="https://arxiv.org/abs/1709.00443" TargetMode="External"/><Relationship Id="rId4" Type="http://schemas.openxmlformats.org/officeDocument/2006/relationships/hyperlink" Target="https://arxiv.org/abs/1611.0159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semanticscholar.org/paper/Lip-reading-using-CNN-and-LSTM-amit-jnoyola/5d80149e005894ab57f47e667f3e060e247d8e43" TargetMode="External"/><Relationship Id="rId2" Type="http://schemas.openxmlformats.org/officeDocument/2006/relationships/hyperlink" Target="https://www.semanticscholar.org/paper/Lipreading-with-long-short-term-memory-Wand-Koutn%C3%ADk/675419a4faaf71ab8178f79523308d3dd3392913"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3770816_LCANet_End-toEnd_Lipreading_with_Cascaded_Attention-CTC/citation/download" TargetMode="External"/><Relationship Id="rId5" Type="http://schemas.openxmlformats.org/officeDocument/2006/relationships/hyperlink" Target="https://www.robots.ox.ac.uk/~vgg/publications/2016/Chung16/chung16.pdf" TargetMode="External"/><Relationship Id="rId4" Type="http://schemas.openxmlformats.org/officeDocument/2006/relationships/hyperlink" Target="https://ieeexplore.ieee.org/document/79830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1048435"/>
            <a:ext cx="8712200" cy="3354765"/>
          </a:xfrm>
          <a:prstGeom prst="rect">
            <a:avLst/>
          </a:prstGeom>
        </p:spPr>
        <p:txBody>
          <a:bodyPr wrap="square">
            <a:spAutoFit/>
          </a:bodyPr>
          <a:lstStyle/>
          <a:p>
            <a:endParaRPr lang="en-GB" sz="4000" dirty="0" smtClean="0"/>
          </a:p>
          <a:p>
            <a:r>
              <a:rPr lang="en-GB" sz="4000" dirty="0"/>
              <a:t>	</a:t>
            </a:r>
            <a:r>
              <a:rPr lang="en-GB" sz="4000" dirty="0" smtClean="0"/>
              <a:t>Lip Reader</a:t>
            </a:r>
            <a:endParaRPr lang="en-GB" sz="4000" dirty="0"/>
          </a:p>
          <a:p>
            <a:pPr algn="ctr"/>
            <a:endParaRPr lang="en-GB" sz="2800" dirty="0" smtClean="0"/>
          </a:p>
          <a:p>
            <a:pPr algn="ctr"/>
            <a:endParaRPr lang="en-GB" sz="2800" dirty="0"/>
          </a:p>
          <a:p>
            <a:pPr algn="ctr"/>
            <a:endParaRPr lang="en-GB" sz="2800" dirty="0" smtClean="0"/>
          </a:p>
          <a:p>
            <a:pPr algn="r"/>
            <a:r>
              <a:rPr lang="en-GB" dirty="0" smtClean="0"/>
              <a:t>A Lip-reading Model Using Deep Learning For Bengali Language</a:t>
            </a:r>
          </a:p>
          <a:p>
            <a:pPr algn="r"/>
            <a:endParaRPr lang="en-GB" sz="1600" dirty="0"/>
          </a:p>
          <a:p>
            <a:pPr algn="r"/>
            <a:endParaRPr lang="en-GB" sz="1600" dirty="0"/>
          </a:p>
        </p:txBody>
      </p:sp>
    </p:spTree>
    <p:extLst>
      <p:ext uri="{BB962C8B-B14F-4D97-AF65-F5344CB8AC3E}">
        <p14:creationId xmlns:p14="http://schemas.microsoft.com/office/powerpoint/2010/main" val="285447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 procedure</a:t>
            </a:r>
            <a:endParaRPr lang="en-GB"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dirty="0" smtClean="0">
                <a:effectLst/>
              </a:rPr>
              <a:t>We </a:t>
            </a:r>
            <a:r>
              <a:rPr lang="en-US" dirty="0">
                <a:effectLst/>
              </a:rPr>
              <a:t>have stored our training and test videos in individual folders. </a:t>
            </a:r>
            <a:r>
              <a:rPr lang="en-US" dirty="0" smtClean="0">
                <a:effectLst/>
              </a:rPr>
              <a:t>The </a:t>
            </a:r>
            <a:r>
              <a:rPr lang="en-US" dirty="0">
                <a:effectLst/>
              </a:rPr>
              <a:t>number of training videos is </a:t>
            </a:r>
            <a:r>
              <a:rPr lang="en-US" dirty="0" smtClean="0">
                <a:effectLst/>
              </a:rPr>
              <a:t>16 </a:t>
            </a:r>
            <a:r>
              <a:rPr lang="en-US" dirty="0">
                <a:effectLst/>
              </a:rPr>
              <a:t>and test videos is </a:t>
            </a:r>
            <a:r>
              <a:rPr lang="en-US" dirty="0" smtClean="0">
                <a:effectLst/>
              </a:rPr>
              <a:t>4 </a:t>
            </a:r>
            <a:r>
              <a:rPr lang="en-US" dirty="0">
                <a:effectLst/>
              </a:rPr>
              <a:t>for each of the </a:t>
            </a:r>
            <a:r>
              <a:rPr lang="en-US" dirty="0" smtClean="0">
                <a:effectLst/>
              </a:rPr>
              <a:t>classes.</a:t>
            </a:r>
            <a:endParaRPr lang="en-GB" dirty="0">
              <a:effectLst/>
            </a:endParaRPr>
          </a:p>
          <a:p>
            <a:pPr>
              <a:buFont typeface="Wingdings" panose="05000000000000000000" pitchFamily="2" charset="2"/>
              <a:buChar char="q"/>
            </a:pPr>
            <a:r>
              <a:rPr lang="en-US" dirty="0" smtClean="0">
                <a:effectLst/>
              </a:rPr>
              <a:t>Next </a:t>
            </a:r>
            <a:r>
              <a:rPr lang="en-US" dirty="0">
                <a:effectLst/>
              </a:rPr>
              <a:t>we have converted all the videos into frames and created our "</a:t>
            </a:r>
            <a:r>
              <a:rPr lang="en-US" dirty="0" smtClean="0">
                <a:effectLst/>
              </a:rPr>
              <a:t>data.csv</a:t>
            </a:r>
            <a:r>
              <a:rPr lang="en-US" dirty="0">
                <a:effectLst/>
              </a:rPr>
              <a:t>" which is in the "data" folder. We have also created another csv </a:t>
            </a:r>
            <a:r>
              <a:rPr lang="en-US" dirty="0" smtClean="0">
                <a:effectLst/>
              </a:rPr>
              <a:t>file so </a:t>
            </a:r>
            <a:r>
              <a:rPr lang="en-US" dirty="0">
                <a:effectLst/>
              </a:rPr>
              <a:t>that we can keep the track of the </a:t>
            </a:r>
            <a:r>
              <a:rPr lang="en-US" dirty="0" smtClean="0">
                <a:effectLst/>
              </a:rPr>
              <a:t>word.</a:t>
            </a:r>
            <a:endParaRPr lang="en-GB" dirty="0">
              <a:effectLst/>
            </a:endParaRPr>
          </a:p>
          <a:p>
            <a:pPr>
              <a:buFont typeface="Wingdings" panose="05000000000000000000" pitchFamily="2" charset="2"/>
              <a:buChar char="q"/>
            </a:pPr>
            <a:r>
              <a:rPr lang="en-US" dirty="0" smtClean="0">
                <a:effectLst/>
              </a:rPr>
              <a:t>Using </a:t>
            </a:r>
            <a:r>
              <a:rPr lang="en-US" dirty="0" err="1">
                <a:effectLst/>
              </a:rPr>
              <a:t>dlib</a:t>
            </a:r>
            <a:r>
              <a:rPr lang="en-US" dirty="0">
                <a:effectLst/>
              </a:rPr>
              <a:t> </a:t>
            </a:r>
            <a:r>
              <a:rPr lang="en-US" dirty="0" smtClean="0">
                <a:effectLst/>
              </a:rPr>
              <a:t>we </a:t>
            </a:r>
            <a:r>
              <a:rPr lang="en-US" dirty="0">
                <a:effectLst/>
              </a:rPr>
              <a:t>have extracted the coordinates of the lip from all the frames </a:t>
            </a:r>
            <a:r>
              <a:rPr lang="en-US" dirty="0" smtClean="0">
                <a:effectLst/>
              </a:rPr>
              <a:t>and </a:t>
            </a:r>
            <a:r>
              <a:rPr lang="en-US" dirty="0">
                <a:effectLst/>
              </a:rPr>
              <a:t>stored the value in </a:t>
            </a:r>
            <a:r>
              <a:rPr lang="en-US" dirty="0" smtClean="0">
                <a:effectLst/>
              </a:rPr>
              <a:t>“</a:t>
            </a:r>
            <a:r>
              <a:rPr lang="en-US" dirty="0" err="1" smtClean="0">
                <a:effectLst/>
              </a:rPr>
              <a:t>data_train.json</a:t>
            </a:r>
            <a:r>
              <a:rPr lang="en-US" dirty="0">
                <a:effectLst/>
              </a:rPr>
              <a:t>” and </a:t>
            </a:r>
            <a:r>
              <a:rPr lang="en-US" dirty="0" smtClean="0">
                <a:effectLst/>
              </a:rPr>
              <a:t>“</a:t>
            </a:r>
            <a:r>
              <a:rPr lang="en-US" dirty="0" err="1" smtClean="0">
                <a:effectLst/>
              </a:rPr>
              <a:t>data_test.json</a:t>
            </a:r>
            <a:r>
              <a:rPr lang="en-US" dirty="0">
                <a:effectLst/>
              </a:rPr>
              <a:t>” files. </a:t>
            </a:r>
            <a:r>
              <a:rPr lang="en-US" dirty="0" smtClean="0">
                <a:effectLst/>
              </a:rPr>
              <a:t>After that, we </a:t>
            </a:r>
            <a:r>
              <a:rPr lang="en-US" dirty="0">
                <a:effectLst/>
              </a:rPr>
              <a:t>calculated the distance of all these extracted points from the center point of the inner and outer lip. </a:t>
            </a:r>
            <a:endParaRPr lang="en-US" dirty="0" smtClean="0">
              <a:effectLst/>
            </a:endParaRPr>
          </a:p>
          <a:p>
            <a:pPr>
              <a:buFont typeface="Wingdings" panose="05000000000000000000" pitchFamily="2" charset="2"/>
              <a:buChar char="q"/>
            </a:pPr>
            <a:r>
              <a:rPr lang="en-US" dirty="0" smtClean="0">
                <a:effectLst/>
              </a:rPr>
              <a:t>Finally we </a:t>
            </a:r>
            <a:r>
              <a:rPr lang="en-US" dirty="0">
                <a:effectLst/>
              </a:rPr>
              <a:t>have stored </a:t>
            </a:r>
            <a:r>
              <a:rPr lang="en-US" dirty="0" smtClean="0">
                <a:effectLst/>
              </a:rPr>
              <a:t>those </a:t>
            </a:r>
            <a:r>
              <a:rPr lang="en-US" dirty="0">
                <a:effectLst/>
              </a:rPr>
              <a:t>values in the "</a:t>
            </a:r>
            <a:r>
              <a:rPr lang="en-US" dirty="0" err="1" smtClean="0">
                <a:effectLst/>
              </a:rPr>
              <a:t>train.json</a:t>
            </a:r>
            <a:r>
              <a:rPr lang="en-US" dirty="0">
                <a:effectLst/>
              </a:rPr>
              <a:t>" and "</a:t>
            </a:r>
            <a:r>
              <a:rPr lang="en-US" dirty="0" err="1" smtClean="0">
                <a:effectLst/>
              </a:rPr>
              <a:t>test.json</a:t>
            </a:r>
            <a:r>
              <a:rPr lang="en-US" dirty="0">
                <a:effectLst/>
              </a:rPr>
              <a:t>" </a:t>
            </a:r>
            <a:r>
              <a:rPr lang="en-US" dirty="0" smtClean="0">
                <a:effectLst/>
              </a:rPr>
              <a:t>file. Then </a:t>
            </a:r>
            <a:r>
              <a:rPr lang="en-US" dirty="0">
                <a:effectLst/>
              </a:rPr>
              <a:t>we converted all the 10 classes into one hot arrays. I have also stored </a:t>
            </a:r>
            <a:r>
              <a:rPr lang="en-US" dirty="0" smtClean="0">
                <a:effectLst/>
              </a:rPr>
              <a:t>these </a:t>
            </a:r>
            <a:r>
              <a:rPr lang="en-US" dirty="0">
                <a:effectLst/>
              </a:rPr>
              <a:t>arrays into "</a:t>
            </a:r>
            <a:r>
              <a:rPr lang="en-US" dirty="0" err="1" smtClean="0">
                <a:effectLst/>
              </a:rPr>
              <a:t>train.json</a:t>
            </a:r>
            <a:r>
              <a:rPr lang="en-US" dirty="0">
                <a:effectLst/>
              </a:rPr>
              <a:t>" and "</a:t>
            </a:r>
            <a:r>
              <a:rPr lang="en-US" dirty="0" err="1" smtClean="0">
                <a:effectLst/>
              </a:rPr>
              <a:t>test.json</a:t>
            </a:r>
            <a:r>
              <a:rPr lang="en-US" dirty="0">
                <a:effectLst/>
              </a:rPr>
              <a:t>" file.</a:t>
            </a:r>
            <a:endParaRPr lang="en-GB" dirty="0">
              <a:effectLst/>
            </a:endParaRPr>
          </a:p>
          <a:p>
            <a:endParaRPr lang="en-GB" dirty="0"/>
          </a:p>
        </p:txBody>
      </p:sp>
    </p:spTree>
    <p:extLst>
      <p:ext uri="{BB962C8B-B14F-4D97-AF65-F5344CB8AC3E}">
        <p14:creationId xmlns:p14="http://schemas.microsoft.com/office/powerpoint/2010/main" val="102585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procedure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effectLst/>
              </a:rPr>
              <a:t>For </a:t>
            </a:r>
            <a:r>
              <a:rPr lang="en-US" dirty="0">
                <a:effectLst/>
              </a:rPr>
              <a:t>the training purpose, we have stored the input and output values into array. We have got the values from "</a:t>
            </a:r>
            <a:r>
              <a:rPr lang="en-US" dirty="0" err="1" smtClean="0">
                <a:effectLst/>
              </a:rPr>
              <a:t>train.json</a:t>
            </a:r>
            <a:r>
              <a:rPr lang="en-US" dirty="0">
                <a:effectLst/>
              </a:rPr>
              <a:t>" and "</a:t>
            </a:r>
            <a:r>
              <a:rPr lang="en-US" dirty="0" err="1" smtClean="0">
                <a:effectLst/>
              </a:rPr>
              <a:t>test.json</a:t>
            </a:r>
            <a:r>
              <a:rPr lang="en-US" dirty="0">
                <a:effectLst/>
              </a:rPr>
              <a:t>" file</a:t>
            </a:r>
            <a:r>
              <a:rPr lang="en-US" dirty="0" smtClean="0">
                <a:effectLst/>
              </a:rPr>
              <a:t>.</a:t>
            </a:r>
            <a:endParaRPr lang="en-GB" dirty="0" smtClean="0">
              <a:effectLst/>
            </a:endParaRPr>
          </a:p>
          <a:p>
            <a:pPr>
              <a:buFont typeface="Wingdings" panose="05000000000000000000" pitchFamily="2" charset="2"/>
              <a:buChar char="q"/>
            </a:pPr>
            <a:r>
              <a:rPr lang="en-US" dirty="0">
                <a:effectLst/>
              </a:rPr>
              <a:t>W</a:t>
            </a:r>
            <a:r>
              <a:rPr lang="en-US" dirty="0" smtClean="0">
                <a:effectLst/>
              </a:rPr>
              <a:t>e </a:t>
            </a:r>
            <a:r>
              <a:rPr lang="en-US" dirty="0">
                <a:effectLst/>
              </a:rPr>
              <a:t>have used padding to equal the sizes. </a:t>
            </a:r>
            <a:r>
              <a:rPr lang="en-US" dirty="0" smtClean="0">
                <a:effectLst/>
              </a:rPr>
              <a:t>Because </a:t>
            </a:r>
            <a:r>
              <a:rPr lang="en-US" dirty="0">
                <a:effectLst/>
              </a:rPr>
              <a:t>input arrays are of different </a:t>
            </a:r>
            <a:r>
              <a:rPr lang="en-US" dirty="0" smtClean="0">
                <a:effectLst/>
              </a:rPr>
              <a:t>sizes. Here </a:t>
            </a:r>
            <a:r>
              <a:rPr lang="en-US" dirty="0">
                <a:effectLst/>
              </a:rPr>
              <a:t>we have converted the size of all the arrays to the largest size of array. </a:t>
            </a:r>
            <a:r>
              <a:rPr lang="en-US" dirty="0" smtClean="0">
                <a:effectLst/>
              </a:rPr>
              <a:t>Then we </a:t>
            </a:r>
            <a:r>
              <a:rPr lang="en-US" dirty="0">
                <a:effectLst/>
              </a:rPr>
              <a:t>have converted all the input and output arrays to </a:t>
            </a:r>
            <a:r>
              <a:rPr lang="en-US" dirty="0" err="1">
                <a:effectLst/>
              </a:rPr>
              <a:t>numpy</a:t>
            </a:r>
            <a:r>
              <a:rPr lang="en-US" dirty="0">
                <a:effectLst/>
              </a:rPr>
              <a:t> </a:t>
            </a:r>
            <a:r>
              <a:rPr lang="en-US" dirty="0" smtClean="0">
                <a:effectLst/>
              </a:rPr>
              <a:t>arrays.</a:t>
            </a:r>
            <a:endParaRPr lang="en-GB" dirty="0" smtClean="0">
              <a:effectLst/>
            </a:endParaRPr>
          </a:p>
          <a:p>
            <a:pPr>
              <a:buFont typeface="Wingdings" panose="05000000000000000000" pitchFamily="2" charset="2"/>
              <a:buChar char="q"/>
            </a:pPr>
            <a:r>
              <a:rPr lang="en-US" dirty="0" smtClean="0">
                <a:effectLst/>
              </a:rPr>
              <a:t>Finally </a:t>
            </a:r>
            <a:r>
              <a:rPr lang="en-US" dirty="0">
                <a:effectLst/>
              </a:rPr>
              <a:t>we have </a:t>
            </a:r>
            <a:r>
              <a:rPr lang="en-US" dirty="0" smtClean="0">
                <a:effectLst/>
              </a:rPr>
              <a:t>build </a:t>
            </a:r>
            <a:r>
              <a:rPr lang="en-US" dirty="0">
                <a:effectLst/>
              </a:rPr>
              <a:t>our model using LSTM and dense </a:t>
            </a:r>
            <a:r>
              <a:rPr lang="en-US" dirty="0" smtClean="0">
                <a:effectLst/>
              </a:rPr>
              <a:t>layer.</a:t>
            </a:r>
            <a:endParaRPr lang="en-GB" dirty="0">
              <a:effectLst/>
            </a:endParaRPr>
          </a:p>
        </p:txBody>
      </p:sp>
    </p:spTree>
    <p:extLst>
      <p:ext uri="{BB962C8B-B14F-4D97-AF65-F5344CB8AC3E}">
        <p14:creationId xmlns:p14="http://schemas.microsoft.com/office/powerpoint/2010/main" val="207677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GB" dirty="0"/>
          </a:p>
        </p:txBody>
      </p:sp>
      <p:sp>
        <p:nvSpPr>
          <p:cNvPr id="3" name="Content Placeholder 2"/>
          <p:cNvSpPr>
            <a:spLocks noGrp="1"/>
          </p:cNvSpPr>
          <p:nvPr>
            <p:ph idx="1"/>
          </p:nvPr>
        </p:nvSpPr>
        <p:spPr>
          <a:xfrm>
            <a:off x="2337825" y="2108764"/>
            <a:ext cx="7505700" cy="2882336"/>
          </a:xfrm>
        </p:spPr>
        <p:txBody>
          <a:bodyPr/>
          <a:lstStyle/>
          <a:p>
            <a:pPr>
              <a:buFont typeface="Wingdings" panose="05000000000000000000" pitchFamily="2" charset="2"/>
              <a:buChar char="q"/>
            </a:pPr>
            <a:r>
              <a:rPr lang="en-GB" dirty="0" smtClean="0"/>
              <a:t>Firstly we have focused on building our own dataset. </a:t>
            </a:r>
            <a:r>
              <a:rPr lang="en-US" dirty="0">
                <a:effectLst/>
              </a:rPr>
              <a:t>The number of training videos is 16 and test videos is 4 for each of the classes</a:t>
            </a:r>
            <a:r>
              <a:rPr lang="en-US" dirty="0" smtClean="0">
                <a:effectLst/>
              </a:rPr>
              <a:t>. </a:t>
            </a:r>
            <a:r>
              <a:rPr lang="en-GB" dirty="0" smtClean="0"/>
              <a:t> We got </a:t>
            </a:r>
            <a:r>
              <a:rPr lang="en-GB" dirty="0" smtClean="0"/>
              <a:t>66</a:t>
            </a:r>
            <a:r>
              <a:rPr lang="en-GB" dirty="0" smtClean="0"/>
              <a:t>% train and test accuracy </a:t>
            </a:r>
            <a:r>
              <a:rPr lang="en-GB" dirty="0" smtClean="0"/>
              <a:t>for this dataset.</a:t>
            </a:r>
            <a:endParaRPr lang="en-GB" dirty="0"/>
          </a:p>
        </p:txBody>
      </p:sp>
    </p:spTree>
    <p:extLst>
      <p:ext uri="{BB962C8B-B14F-4D97-AF65-F5344CB8AC3E}">
        <p14:creationId xmlns:p14="http://schemas.microsoft.com/office/powerpoint/2010/main" val="392043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a:t>
            </a:r>
            <a:endParaRPr lang="en-GB" dirty="0"/>
          </a:p>
        </p:txBody>
      </p:sp>
      <p:sp>
        <p:nvSpPr>
          <p:cNvPr id="3" name="Content Placeholder 2"/>
          <p:cNvSpPr>
            <a:spLocks noGrp="1"/>
          </p:cNvSpPr>
          <p:nvPr>
            <p:ph idx="1"/>
          </p:nvPr>
        </p:nvSpPr>
        <p:spPr>
          <a:xfrm>
            <a:off x="913795" y="2096064"/>
            <a:ext cx="8547705" cy="3961836"/>
          </a:xfrm>
        </p:spPr>
        <p:txBody>
          <a:bodyPr>
            <a:normAutofit/>
          </a:bodyPr>
          <a:lstStyle/>
          <a:p>
            <a:pPr lvl="0">
              <a:buFont typeface="Wingdings" panose="05000000000000000000" pitchFamily="2" charset="2"/>
              <a:buChar char="q"/>
            </a:pPr>
            <a:r>
              <a:rPr lang="en-US" dirty="0"/>
              <a:t>At present, there is a lot of work on language processing model. Lip reading is one of them. For a skilled lip reader, it is very difficult to read lips but when a machine wants to read lip then it is very difficult and challenging to train that machine especially when it is a difficult language like </a:t>
            </a:r>
            <a:r>
              <a:rPr lang="en-US" dirty="0" smtClean="0"/>
              <a:t>Bengali.</a:t>
            </a:r>
          </a:p>
          <a:p>
            <a:pPr>
              <a:buFont typeface="Wingdings" panose="05000000000000000000" pitchFamily="2" charset="2"/>
              <a:buChar char="q"/>
            </a:pPr>
            <a:r>
              <a:rPr lang="en-US" dirty="0"/>
              <a:t>The basic technique of lip reading is to observe the change in the shape of the lips as well as to keep the word sequence consistent. But when we have to train a machine, it will be very difficult because people move their lips in different ways while talking and it is very difficult to track lip shape</a:t>
            </a:r>
            <a:r>
              <a:rPr lang="en-US" dirty="0" smtClean="0"/>
              <a:t>.</a:t>
            </a:r>
          </a:p>
        </p:txBody>
      </p:sp>
    </p:spTree>
    <p:extLst>
      <p:ext uri="{BB962C8B-B14F-4D97-AF65-F5344CB8AC3E}">
        <p14:creationId xmlns:p14="http://schemas.microsoft.com/office/powerpoint/2010/main" val="144235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Secondly, in most cases the speaker’s lips are obscured or not totally visible. In those cases, the result is not correct or a precise detection is not </a:t>
            </a:r>
            <a:r>
              <a:rPr lang="en-US" dirty="0" smtClean="0"/>
              <a:t>possible.</a:t>
            </a:r>
          </a:p>
          <a:p>
            <a:pPr>
              <a:buFont typeface="Wingdings" panose="05000000000000000000" pitchFamily="2" charset="2"/>
              <a:buChar char="q"/>
            </a:pPr>
            <a:r>
              <a:rPr lang="en-US" dirty="0" smtClean="0"/>
              <a:t>A </a:t>
            </a:r>
            <a:r>
              <a:rPr lang="en-US" dirty="0"/>
              <a:t>more difficult challenge is in recognizing, extracting and categorizing the geometric features of the lips during speech</a:t>
            </a:r>
            <a:r>
              <a:rPr lang="en-US" dirty="0" smtClean="0"/>
              <a:t>.</a:t>
            </a:r>
          </a:p>
          <a:p>
            <a:pPr>
              <a:buFont typeface="Wingdings" panose="05000000000000000000" pitchFamily="2" charset="2"/>
              <a:buChar char="q"/>
            </a:pPr>
            <a:r>
              <a:rPr lang="en-US" dirty="0" smtClean="0"/>
              <a:t> </a:t>
            </a:r>
            <a:r>
              <a:rPr lang="en-US" dirty="0"/>
              <a:t>Another big challenge is to build own </a:t>
            </a:r>
            <a:r>
              <a:rPr lang="en-US" dirty="0" smtClean="0"/>
              <a:t>dataset</a:t>
            </a:r>
            <a:endParaRPr lang="en-GB" altLang="ko-KR" dirty="0" smtClean="0">
              <a:latin typeface="Arial"/>
              <a:ea typeface="Arial Unicode MS"/>
              <a:cs typeface="Arial" pitchFamily="34" charset="0"/>
            </a:endParaRPr>
          </a:p>
          <a:p>
            <a:pPr lvl="0">
              <a:buFont typeface="Wingdings" panose="05000000000000000000" pitchFamily="2" charset="2"/>
              <a:buChar char="q"/>
            </a:pPr>
            <a:r>
              <a:rPr lang="en-GB" altLang="ko-KR" dirty="0" smtClean="0">
                <a:latin typeface="Arial"/>
                <a:ea typeface="Arial Unicode MS"/>
                <a:cs typeface="Arial" pitchFamily="34" charset="0"/>
              </a:rPr>
              <a:t>Because </a:t>
            </a:r>
            <a:r>
              <a:rPr lang="en-GB" altLang="ko-KR" dirty="0">
                <a:latin typeface="Arial"/>
                <a:ea typeface="Arial Unicode MS"/>
                <a:cs typeface="Arial" pitchFamily="34" charset="0"/>
              </a:rPr>
              <a:t>to build the proper dataset we have to cut the video clips into word by word very accurately. </a:t>
            </a:r>
            <a:endParaRPr lang="en-GB" altLang="ko-KR" dirty="0" smtClean="0">
              <a:latin typeface="Arial"/>
              <a:ea typeface="Arial Unicode MS"/>
              <a:cs typeface="Arial" pitchFamily="34" charset="0"/>
            </a:endParaRPr>
          </a:p>
        </p:txBody>
      </p:sp>
    </p:spTree>
    <p:extLst>
      <p:ext uri="{BB962C8B-B14F-4D97-AF65-F5344CB8AC3E}">
        <p14:creationId xmlns:p14="http://schemas.microsoft.com/office/powerpoint/2010/main" val="180821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a:t>
            </a:r>
          </a:p>
        </p:txBody>
      </p:sp>
      <p:sp>
        <p:nvSpPr>
          <p:cNvPr id="3" name="Content Placeholder 2"/>
          <p:cNvSpPr>
            <a:spLocks noGrp="1"/>
          </p:cNvSpPr>
          <p:nvPr>
            <p:ph idx="1"/>
          </p:nvPr>
        </p:nvSpPr>
        <p:spPr>
          <a:xfrm>
            <a:off x="913795" y="2096064"/>
            <a:ext cx="10353762" cy="2844236"/>
          </a:xfrm>
        </p:spPr>
        <p:txBody>
          <a:bodyPr/>
          <a:lstStyle/>
          <a:p>
            <a:pPr>
              <a:buFont typeface="Wingdings" panose="05000000000000000000" pitchFamily="2" charset="2"/>
              <a:buChar char="q"/>
            </a:pPr>
            <a:r>
              <a:rPr lang="en-GB" dirty="0" smtClean="0"/>
              <a:t>There are many letters in Bengali which have the same lip movement when pronounced. This is one of the most challenging part in our project.</a:t>
            </a:r>
          </a:p>
          <a:p>
            <a:pPr lvl="0">
              <a:buFont typeface="Wingdings" panose="05000000000000000000" pitchFamily="2" charset="2"/>
              <a:buChar char="q"/>
            </a:pPr>
            <a:r>
              <a:rPr lang="en-GB" altLang="ko-KR" dirty="0">
                <a:latin typeface="Arial"/>
                <a:ea typeface="Arial Unicode MS"/>
                <a:cs typeface="Arial" pitchFamily="34" charset="0"/>
              </a:rPr>
              <a:t>It requires perfection and professionalism.</a:t>
            </a:r>
          </a:p>
          <a:p>
            <a:pPr lvl="0">
              <a:buFont typeface="Wingdings" panose="05000000000000000000" pitchFamily="2" charset="2"/>
              <a:buChar char="q"/>
            </a:pPr>
            <a:r>
              <a:rPr lang="en-GB" altLang="ko-KR" dirty="0">
                <a:latin typeface="Arial"/>
                <a:ea typeface="Arial Unicode MS"/>
                <a:cs typeface="Arial" pitchFamily="34" charset="0"/>
              </a:rPr>
              <a:t>It is also difficult to align the words according to the video clips</a:t>
            </a:r>
            <a:endParaRPr lang="en-GB" dirty="0"/>
          </a:p>
          <a:p>
            <a:pPr marL="0" indent="0">
              <a:buNone/>
            </a:pPr>
            <a:endParaRPr lang="en-GB" dirty="0"/>
          </a:p>
        </p:txBody>
      </p:sp>
    </p:spTree>
    <p:extLst>
      <p:ext uri="{BB962C8B-B14F-4D97-AF65-F5344CB8AC3E}">
        <p14:creationId xmlns:p14="http://schemas.microsoft.com/office/powerpoint/2010/main" val="69279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issue of our project</a:t>
            </a:r>
            <a:endParaRPr lang="en-GB" dirty="0"/>
          </a:p>
        </p:txBody>
      </p:sp>
      <p:sp>
        <p:nvSpPr>
          <p:cNvPr id="3" name="Content Placeholder 2"/>
          <p:cNvSpPr>
            <a:spLocks noGrp="1"/>
          </p:cNvSpPr>
          <p:nvPr>
            <p:ph idx="1"/>
          </p:nvPr>
        </p:nvSpPr>
        <p:spPr>
          <a:xfrm>
            <a:off x="1701195" y="2083364"/>
            <a:ext cx="8141305" cy="3695136"/>
          </a:xfrm>
        </p:spPr>
        <p:txBody>
          <a:bodyPr/>
          <a:lstStyle/>
          <a:p>
            <a:pPr>
              <a:buFont typeface="Wingdings" panose="05000000000000000000" pitchFamily="2" charset="2"/>
              <a:buChar char="q"/>
            </a:pPr>
            <a:r>
              <a:rPr lang="en-GB" dirty="0"/>
              <a:t>In addition </a:t>
            </a:r>
            <a:r>
              <a:rPr lang="en-GB" dirty="0" smtClean="0"/>
              <a:t>,to build project </a:t>
            </a:r>
            <a:r>
              <a:rPr lang="en-GB" dirty="0"/>
              <a:t>with Bangla dataset, we also </a:t>
            </a:r>
            <a:r>
              <a:rPr lang="en-GB" dirty="0" smtClean="0"/>
              <a:t>wanted to build project </a:t>
            </a:r>
            <a:r>
              <a:rPr lang="en-GB" dirty="0"/>
              <a:t>with English </a:t>
            </a:r>
            <a:r>
              <a:rPr lang="en-GB" dirty="0" smtClean="0"/>
              <a:t>dataset. That’s why we have collected BBC LRW dataset for our project. We unzip this dataset using </a:t>
            </a:r>
            <a:r>
              <a:rPr lang="en-GB" dirty="0" err="1" smtClean="0"/>
              <a:t>linux</a:t>
            </a:r>
            <a:r>
              <a:rPr lang="en-GB" dirty="0" smtClean="0"/>
              <a:t> command through WSL2. But we could not use this dataset because the dataset was too large. </a:t>
            </a:r>
            <a:endParaRPr lang="en-GB" dirty="0"/>
          </a:p>
        </p:txBody>
      </p:sp>
    </p:spTree>
    <p:extLst>
      <p:ext uri="{BB962C8B-B14F-4D97-AF65-F5344CB8AC3E}">
        <p14:creationId xmlns:p14="http://schemas.microsoft.com/office/powerpoint/2010/main" val="304664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work</a:t>
            </a:r>
            <a:endParaRPr lang="en-GB" dirty="0"/>
          </a:p>
        </p:txBody>
      </p:sp>
      <p:sp>
        <p:nvSpPr>
          <p:cNvPr id="3" name="Content Placeholder 2"/>
          <p:cNvSpPr>
            <a:spLocks noGrp="1"/>
          </p:cNvSpPr>
          <p:nvPr>
            <p:ph idx="1"/>
          </p:nvPr>
        </p:nvSpPr>
        <p:spPr>
          <a:xfrm>
            <a:off x="2280372" y="2083364"/>
            <a:ext cx="7620605" cy="3695136"/>
          </a:xfrm>
        </p:spPr>
        <p:txBody>
          <a:bodyPr/>
          <a:lstStyle/>
          <a:p>
            <a:pPr>
              <a:buFont typeface="Wingdings" panose="05000000000000000000" pitchFamily="2" charset="2"/>
              <a:buChar char="q"/>
            </a:pPr>
            <a:r>
              <a:rPr lang="en-GB" dirty="0" smtClean="0"/>
              <a:t>We will increase  data in our dataset.</a:t>
            </a:r>
          </a:p>
          <a:p>
            <a:pPr>
              <a:buFont typeface="Wingdings" panose="05000000000000000000" pitchFamily="2" charset="2"/>
              <a:buChar char="q"/>
            </a:pPr>
            <a:r>
              <a:rPr lang="en-GB" dirty="0" smtClean="0"/>
              <a:t>We will publish our own dataset</a:t>
            </a:r>
          </a:p>
          <a:p>
            <a:pPr>
              <a:buFont typeface="Wingdings" panose="05000000000000000000" pitchFamily="2" charset="2"/>
              <a:buChar char="q"/>
            </a:pPr>
            <a:r>
              <a:rPr lang="en-GB" dirty="0" smtClean="0"/>
              <a:t>We tried to add a feature by which we could predict live lip reading but we could not add this feature. We will add this feature in future.</a:t>
            </a:r>
          </a:p>
          <a:p>
            <a:pPr>
              <a:buFont typeface="Wingdings" panose="05000000000000000000" pitchFamily="2" charset="2"/>
              <a:buChar char="q"/>
            </a:pPr>
            <a:r>
              <a:rPr lang="en-GB" dirty="0" smtClean="0"/>
              <a:t>We will publish a paper on this project.</a:t>
            </a:r>
            <a:endParaRPr lang="en-GB" dirty="0"/>
          </a:p>
        </p:txBody>
      </p:sp>
    </p:spTree>
    <p:extLst>
      <p:ext uri="{BB962C8B-B14F-4D97-AF65-F5344CB8AC3E}">
        <p14:creationId xmlns:p14="http://schemas.microsoft.com/office/powerpoint/2010/main" val="289471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8900"/>
            <a:ext cx="10353761" cy="1326321"/>
          </a:xfrm>
        </p:spPr>
        <p:txBody>
          <a:bodyPr/>
          <a:lstStyle/>
          <a:p>
            <a:r>
              <a:rPr lang="en-GB" dirty="0" smtClean="0"/>
              <a:t>reference</a:t>
            </a:r>
            <a:endParaRPr lang="en-GB" dirty="0"/>
          </a:p>
        </p:txBody>
      </p:sp>
      <p:sp>
        <p:nvSpPr>
          <p:cNvPr id="3" name="Content Placeholder 2"/>
          <p:cNvSpPr>
            <a:spLocks noGrp="1"/>
          </p:cNvSpPr>
          <p:nvPr>
            <p:ph idx="1"/>
          </p:nvPr>
        </p:nvSpPr>
        <p:spPr>
          <a:xfrm>
            <a:off x="913795" y="1689664"/>
            <a:ext cx="10353762" cy="4507936"/>
          </a:xfrm>
        </p:spPr>
        <p:txBody>
          <a:bodyPr>
            <a:normAutofit fontScale="92500" lnSpcReduction="10000"/>
          </a:bodyPr>
          <a:lstStyle/>
          <a:p>
            <a:pPr marL="342900" indent="-342900">
              <a:buFont typeface="+mj-lt"/>
              <a:buAutoNum type="arabicPeriod"/>
            </a:pPr>
            <a:r>
              <a:rPr lang="en-US" sz="1600" dirty="0" err="1" smtClean="0">
                <a:effectLst/>
              </a:rPr>
              <a:t>Nahid</a:t>
            </a:r>
            <a:r>
              <a:rPr lang="en-US" sz="1600" dirty="0" smtClean="0">
                <a:effectLst/>
              </a:rPr>
              <a:t> </a:t>
            </a:r>
            <a:r>
              <a:rPr lang="en-US" sz="1600" dirty="0">
                <a:effectLst/>
              </a:rPr>
              <a:t>Akhter, </a:t>
            </a:r>
            <a:r>
              <a:rPr lang="en-US" sz="1600" dirty="0" err="1">
                <a:effectLst/>
              </a:rPr>
              <a:t>Amitabha</a:t>
            </a:r>
            <a:r>
              <a:rPr lang="en-US" sz="1600" dirty="0">
                <a:effectLst/>
              </a:rPr>
              <a:t> </a:t>
            </a:r>
            <a:r>
              <a:rPr lang="en-US" sz="1600" dirty="0" err="1">
                <a:effectLst/>
              </a:rPr>
              <a:t>Chakrabarty</a:t>
            </a:r>
            <a:r>
              <a:rPr lang="en-US" sz="1600" dirty="0">
                <a:effectLst/>
              </a:rPr>
              <a:t>, ” A </a:t>
            </a:r>
            <a:r>
              <a:rPr lang="en-US" sz="1600" dirty="0" err="1">
                <a:effectLst/>
              </a:rPr>
              <a:t>Viseme</a:t>
            </a:r>
            <a:r>
              <a:rPr lang="en-US" sz="1600" dirty="0">
                <a:effectLst/>
              </a:rPr>
              <a:t> Recognition System using Lip Curvature and Neural Networks to Detect Bangla Vowels”, 2016. [online]. Available at: </a:t>
            </a:r>
            <a:r>
              <a:rPr lang="en-US" sz="1600" u="sng" dirty="0">
                <a:effectLst/>
                <a:hlinkClick r:id="rId2"/>
              </a:rPr>
              <a:t>http://dspace.bracu.ac.bd/xmlui/handle/10361/8366</a:t>
            </a:r>
            <a:r>
              <a:rPr lang="en-US" sz="1600" dirty="0">
                <a:effectLst/>
              </a:rPr>
              <a:t> [Accessed 30- Nov- 2019</a:t>
            </a:r>
            <a:r>
              <a:rPr lang="en-US" sz="1600" dirty="0" smtClean="0">
                <a:effectLst/>
              </a:rPr>
              <a:t>].</a:t>
            </a:r>
            <a:endParaRPr lang="en-GB" sz="1600" dirty="0">
              <a:effectLst/>
            </a:endParaRPr>
          </a:p>
          <a:p>
            <a:pPr marL="342900" indent="-342900">
              <a:buFont typeface="+mj-lt"/>
              <a:buAutoNum type="arabicPeriod"/>
            </a:pPr>
            <a:r>
              <a:rPr lang="en-US" sz="1600" dirty="0" err="1" smtClean="0">
                <a:effectLst/>
              </a:rPr>
              <a:t>Shaheena</a:t>
            </a:r>
            <a:r>
              <a:rPr lang="en-US" sz="1600" dirty="0" smtClean="0">
                <a:effectLst/>
              </a:rPr>
              <a:t> </a:t>
            </a:r>
            <a:r>
              <a:rPr lang="en-US" sz="1600" dirty="0">
                <a:effectLst/>
              </a:rPr>
              <a:t>Sultana, M. A. H. </a:t>
            </a:r>
            <a:r>
              <a:rPr lang="en-US" sz="1600" dirty="0" err="1">
                <a:effectLst/>
              </a:rPr>
              <a:t>Akhand</a:t>
            </a:r>
            <a:r>
              <a:rPr lang="en-US" sz="1600" dirty="0">
                <a:effectLst/>
              </a:rPr>
              <a:t>, </a:t>
            </a:r>
            <a:r>
              <a:rPr lang="en-US" sz="1600" dirty="0" err="1">
                <a:effectLst/>
              </a:rPr>
              <a:t>Prodip</a:t>
            </a:r>
            <a:r>
              <a:rPr lang="en-US" sz="1600" dirty="0">
                <a:effectLst/>
              </a:rPr>
              <a:t> </a:t>
            </a:r>
            <a:r>
              <a:rPr lang="en-US" sz="1600" dirty="0" err="1">
                <a:effectLst/>
              </a:rPr>
              <a:t>Kumer</a:t>
            </a:r>
            <a:r>
              <a:rPr lang="en-US" sz="1600" dirty="0">
                <a:effectLst/>
              </a:rPr>
              <a:t> Das, M. M. </a:t>
            </a:r>
            <a:r>
              <a:rPr lang="en-US" sz="1600" dirty="0" err="1">
                <a:effectLst/>
              </a:rPr>
              <a:t>Hafizur</a:t>
            </a:r>
            <a:r>
              <a:rPr lang="en-US" sz="1600" dirty="0">
                <a:effectLst/>
              </a:rPr>
              <a:t> Rahman, ”Bangla Speech-to-Text Conversion using SAPI”, 2012. [online]. Available at: </a:t>
            </a:r>
            <a:r>
              <a:rPr lang="en-US" sz="1600" u="sng" dirty="0">
                <a:effectLst/>
                <a:hlinkClick r:id="rId3"/>
              </a:rPr>
              <a:t>https://www.researchgate.net/publication/261312925_Bangla_Speech-to-Text_conversion_using_SAPI</a:t>
            </a:r>
            <a:r>
              <a:rPr lang="en-US" sz="1600" dirty="0">
                <a:effectLst/>
              </a:rPr>
              <a:t> [Accessed 30- Nov- 2019</a:t>
            </a:r>
            <a:r>
              <a:rPr lang="en-US" sz="1600" dirty="0" smtClean="0">
                <a:effectLst/>
              </a:rPr>
              <a:t>].</a:t>
            </a:r>
          </a:p>
          <a:p>
            <a:pPr marL="342900" indent="-342900">
              <a:buFont typeface="+mj-lt"/>
              <a:buAutoNum type="arabicPeriod"/>
            </a:pPr>
            <a:r>
              <a:rPr lang="en-US" sz="1600" dirty="0" err="1" smtClean="0">
                <a:effectLst/>
              </a:rPr>
              <a:t>Yannis</a:t>
            </a:r>
            <a:r>
              <a:rPr lang="en-US" sz="1600" dirty="0" smtClean="0">
                <a:effectLst/>
              </a:rPr>
              <a:t> </a:t>
            </a:r>
            <a:r>
              <a:rPr lang="en-US" sz="1600" dirty="0">
                <a:effectLst/>
              </a:rPr>
              <a:t>M. Assael1, Brendan </a:t>
            </a:r>
            <a:r>
              <a:rPr lang="en-US" sz="1600" dirty="0" err="1">
                <a:effectLst/>
              </a:rPr>
              <a:t>Shillingford</a:t>
            </a:r>
            <a:r>
              <a:rPr lang="en-US" sz="1600" dirty="0">
                <a:effectLst/>
              </a:rPr>
              <a:t>, Shimon Whiteson1 &amp; </a:t>
            </a:r>
            <a:r>
              <a:rPr lang="en-US" sz="1600" dirty="0" err="1">
                <a:effectLst/>
              </a:rPr>
              <a:t>Nando</a:t>
            </a:r>
            <a:r>
              <a:rPr lang="en-US" sz="1600" dirty="0">
                <a:effectLst/>
              </a:rPr>
              <a:t> de Freitas, “</a:t>
            </a:r>
            <a:r>
              <a:rPr lang="en-US" sz="1600" dirty="0" err="1">
                <a:effectLst/>
              </a:rPr>
              <a:t>Lipnet</a:t>
            </a:r>
            <a:r>
              <a:rPr lang="en-US" sz="1600" dirty="0">
                <a:effectLst/>
              </a:rPr>
              <a:t>: end-to-end sentence-level </a:t>
            </a:r>
            <a:r>
              <a:rPr lang="en-US" sz="1600" dirty="0" err="1">
                <a:effectLst/>
              </a:rPr>
              <a:t>lipreading</a:t>
            </a:r>
            <a:r>
              <a:rPr lang="en-US" sz="1600" dirty="0">
                <a:effectLst/>
              </a:rPr>
              <a:t>”, 16 Dec 2016. [online]. Available at: </a:t>
            </a:r>
            <a:r>
              <a:rPr lang="en-US" sz="1600" u="sng" dirty="0">
                <a:effectLst/>
                <a:hlinkClick r:id="rId4"/>
              </a:rPr>
              <a:t>https://arxiv.org/abs/1611.01599</a:t>
            </a:r>
            <a:r>
              <a:rPr lang="en-US" sz="1600" dirty="0">
                <a:effectLst/>
              </a:rPr>
              <a:t> [Accessed 25- Sep- 2019</a:t>
            </a:r>
            <a:r>
              <a:rPr lang="en-US" sz="1600" dirty="0" smtClean="0">
                <a:effectLst/>
              </a:rPr>
              <a:t>].</a:t>
            </a:r>
            <a:endParaRPr lang="en-GB" sz="1600" dirty="0">
              <a:effectLst/>
            </a:endParaRPr>
          </a:p>
          <a:p>
            <a:pPr marL="342900" indent="-342900">
              <a:buFont typeface="+mj-lt"/>
              <a:buAutoNum type="arabicPeriod"/>
            </a:pPr>
            <a:r>
              <a:rPr lang="en-US" sz="1600" dirty="0">
                <a:effectLst/>
              </a:rPr>
              <a:t>Stavros Petridis, </a:t>
            </a:r>
            <a:r>
              <a:rPr lang="en-US" sz="1600" dirty="0" err="1">
                <a:effectLst/>
              </a:rPr>
              <a:t>Yujiang</a:t>
            </a:r>
            <a:r>
              <a:rPr lang="en-US" sz="1600" dirty="0">
                <a:effectLst/>
              </a:rPr>
              <a:t> Wang, </a:t>
            </a:r>
            <a:r>
              <a:rPr lang="en-US" sz="1600" dirty="0" err="1">
                <a:effectLst/>
              </a:rPr>
              <a:t>Zuwei</a:t>
            </a:r>
            <a:r>
              <a:rPr lang="en-US" sz="1600" dirty="0">
                <a:effectLst/>
              </a:rPr>
              <a:t> Li, Maja </a:t>
            </a:r>
            <a:r>
              <a:rPr lang="en-US" sz="1600" dirty="0" err="1">
                <a:effectLst/>
              </a:rPr>
              <a:t>Pantic</a:t>
            </a:r>
            <a:r>
              <a:rPr lang="en-US" sz="1600" dirty="0">
                <a:effectLst/>
              </a:rPr>
              <a:t>,” End-to-End Multi-View </a:t>
            </a:r>
            <a:r>
              <a:rPr lang="en-US" sz="1600" dirty="0" err="1">
                <a:effectLst/>
              </a:rPr>
              <a:t>Lipreading</a:t>
            </a:r>
            <a:r>
              <a:rPr lang="en-US" sz="1600" dirty="0">
                <a:effectLst/>
              </a:rPr>
              <a:t> 1 Sep 2017. [online]. Available at: </a:t>
            </a:r>
            <a:r>
              <a:rPr lang="en-US" sz="1600" u="sng" dirty="0">
                <a:effectLst/>
                <a:hlinkClick r:id="rId5"/>
              </a:rPr>
              <a:t>https://arxiv.org/abs/1709.00443</a:t>
            </a:r>
            <a:r>
              <a:rPr lang="en-US" sz="1600" dirty="0">
                <a:effectLst/>
              </a:rPr>
              <a:t> [Accessed 30- Sep- 2019].</a:t>
            </a:r>
            <a:endParaRPr lang="en-GB" sz="1600" dirty="0">
              <a:effectLst/>
            </a:endParaRPr>
          </a:p>
          <a:p>
            <a:pPr marL="342900" indent="-342900">
              <a:buFont typeface="+mj-lt"/>
              <a:buAutoNum type="arabicPeriod"/>
            </a:pPr>
            <a:r>
              <a:rPr lang="en-US" sz="1600" dirty="0">
                <a:effectLst/>
              </a:rPr>
              <a:t>Noda, </a:t>
            </a:r>
            <a:r>
              <a:rPr lang="en-US" sz="1600" dirty="0" err="1">
                <a:effectLst/>
              </a:rPr>
              <a:t>Kuniaki</a:t>
            </a:r>
            <a:r>
              <a:rPr lang="en-US" sz="1600" dirty="0">
                <a:effectLst/>
              </a:rPr>
              <a:t> / Yamaguchi, Yuki / </a:t>
            </a:r>
            <a:r>
              <a:rPr lang="en-US" sz="1600" dirty="0" err="1">
                <a:effectLst/>
              </a:rPr>
              <a:t>Nakadai</a:t>
            </a:r>
            <a:r>
              <a:rPr lang="en-US" sz="1600" dirty="0">
                <a:effectLst/>
              </a:rPr>
              <a:t>, Kazuhiro / </a:t>
            </a:r>
            <a:r>
              <a:rPr lang="en-US" sz="1600" dirty="0" err="1">
                <a:effectLst/>
              </a:rPr>
              <a:t>Okuno</a:t>
            </a:r>
            <a:r>
              <a:rPr lang="en-US" sz="1600" dirty="0">
                <a:effectLst/>
              </a:rPr>
              <a:t>, Hiroshi G. / Ogata, Tetsuya (2014): "</a:t>
            </a:r>
            <a:r>
              <a:rPr lang="en-US" sz="1600" dirty="0" err="1">
                <a:effectLst/>
              </a:rPr>
              <a:t>Lipreading</a:t>
            </a:r>
            <a:r>
              <a:rPr lang="en-US" sz="1600" dirty="0">
                <a:effectLst/>
              </a:rPr>
              <a:t> using convolutional neural network", In </a:t>
            </a:r>
            <a:r>
              <a:rPr lang="en-US" sz="1600" i="1" dirty="0">
                <a:effectLst/>
              </a:rPr>
              <a:t>INTERSPEECH-2014</a:t>
            </a:r>
            <a:r>
              <a:rPr lang="en-US" sz="1600" dirty="0">
                <a:effectLst/>
              </a:rPr>
              <a:t>, 1149-1153. [online]. Available at:</a:t>
            </a:r>
            <a:br>
              <a:rPr lang="en-US" sz="1600" dirty="0">
                <a:effectLst/>
              </a:rPr>
            </a:br>
            <a:r>
              <a:rPr lang="en-US" sz="1600" u="sng" dirty="0">
                <a:effectLst/>
                <a:hlinkClick r:id="rId6"/>
              </a:rPr>
              <a:t>https://</a:t>
            </a:r>
            <a:r>
              <a:rPr lang="en-US" sz="1600" u="sng" dirty="0" smtClean="0">
                <a:effectLst/>
                <a:hlinkClick r:id="rId6"/>
              </a:rPr>
              <a:t>www.isca-speech.org/archive/interspeech_2014/i14_1149.html</a:t>
            </a:r>
            <a:endParaRPr lang="en-GB" sz="1600" dirty="0">
              <a:effectLst/>
            </a:endParaRPr>
          </a:p>
          <a:p>
            <a:pPr marL="0" indent="0">
              <a:buNone/>
            </a:pPr>
            <a:endParaRPr lang="en-GB" sz="1600" dirty="0"/>
          </a:p>
        </p:txBody>
      </p:sp>
    </p:spTree>
    <p:extLst>
      <p:ext uri="{BB962C8B-B14F-4D97-AF65-F5344CB8AC3E}">
        <p14:creationId xmlns:p14="http://schemas.microsoft.com/office/powerpoint/2010/main" val="11807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23900"/>
          </a:xfrm>
        </p:spPr>
        <p:txBody>
          <a:bodyPr/>
          <a:lstStyle/>
          <a:p>
            <a:r>
              <a:rPr lang="en-GB" dirty="0" err="1" smtClean="0"/>
              <a:t>refference</a:t>
            </a:r>
            <a:endParaRPr lang="en-GB" dirty="0"/>
          </a:p>
        </p:txBody>
      </p:sp>
      <p:sp>
        <p:nvSpPr>
          <p:cNvPr id="3" name="Content Placeholder 2"/>
          <p:cNvSpPr>
            <a:spLocks noGrp="1"/>
          </p:cNvSpPr>
          <p:nvPr>
            <p:ph idx="1"/>
          </p:nvPr>
        </p:nvSpPr>
        <p:spPr>
          <a:xfrm>
            <a:off x="781772" y="1448364"/>
            <a:ext cx="10617805" cy="4952436"/>
          </a:xfrm>
        </p:spPr>
        <p:txBody>
          <a:bodyPr>
            <a:noAutofit/>
          </a:bodyPr>
          <a:lstStyle/>
          <a:p>
            <a:pPr marL="342900" indent="-342900">
              <a:buFont typeface="+mj-lt"/>
              <a:buAutoNum type="arabicPeriod" startAt="6"/>
            </a:pPr>
            <a:r>
              <a:rPr lang="en-US" sz="1400" i="1" dirty="0" smtClean="0">
                <a:effectLst/>
              </a:rPr>
              <a:t> Wand</a:t>
            </a:r>
            <a:r>
              <a:rPr lang="en-US" sz="1400" i="1" dirty="0">
                <a:effectLst/>
              </a:rPr>
              <a:t>, M., </a:t>
            </a:r>
            <a:r>
              <a:rPr lang="en-US" sz="1400" i="1" dirty="0" err="1">
                <a:effectLst/>
              </a:rPr>
              <a:t>Koutník</a:t>
            </a:r>
            <a:r>
              <a:rPr lang="en-US" sz="1400" i="1" dirty="0">
                <a:effectLst/>
              </a:rPr>
              <a:t>, J., &amp; </a:t>
            </a:r>
            <a:r>
              <a:rPr lang="en-US" sz="1400" i="1" dirty="0" err="1">
                <a:effectLst/>
              </a:rPr>
              <a:t>Schmidhuber</a:t>
            </a:r>
            <a:r>
              <a:rPr lang="en-US" sz="1400" i="1" dirty="0">
                <a:effectLst/>
              </a:rPr>
              <a:t>, J. (2016). </a:t>
            </a:r>
            <a:r>
              <a:rPr lang="en-US" sz="1400" i="1" dirty="0" err="1">
                <a:effectLst/>
              </a:rPr>
              <a:t>Lipreading</a:t>
            </a:r>
            <a:r>
              <a:rPr lang="en-US" sz="1400" i="1" dirty="0">
                <a:effectLst/>
              </a:rPr>
              <a:t> with long short-term memory. 2016 IEEE International Conference on Acoustics, Speech and Signal Processing (ICASSP), 6115-6119. </a:t>
            </a:r>
            <a:r>
              <a:rPr lang="en-US" sz="1400" dirty="0">
                <a:effectLst/>
              </a:rPr>
              <a:t>[online]. Available at: </a:t>
            </a:r>
            <a:r>
              <a:rPr lang="en-US" sz="1400" u="sng" dirty="0" smtClean="0">
                <a:effectLst/>
                <a:hlinkClick r:id="rId2"/>
              </a:rPr>
              <a:t>https</a:t>
            </a:r>
            <a:r>
              <a:rPr lang="en-US" sz="1400" u="sng" dirty="0">
                <a:effectLst/>
                <a:hlinkClick r:id="rId2"/>
              </a:rPr>
              <a:t>://</a:t>
            </a:r>
            <a:r>
              <a:rPr lang="en-US" sz="1400" u="sng" dirty="0" smtClean="0">
                <a:effectLst/>
                <a:hlinkClick r:id="rId2"/>
              </a:rPr>
              <a:t>www.semanticscholar.org/paper/Lipreading-with-long-short-term-memory-Wand-Koutn%C3%ADk/675419a4faaf71ab8178f79523308d3dd3392913</a:t>
            </a:r>
            <a:endParaRPr lang="en-US" sz="1400" u="sng" dirty="0">
              <a:effectLst/>
            </a:endParaRPr>
          </a:p>
          <a:p>
            <a:pPr marL="342900" indent="-342900">
              <a:buFont typeface="+mj-lt"/>
              <a:buAutoNum type="arabicPeriod" startAt="6"/>
            </a:pPr>
            <a:r>
              <a:rPr lang="en-US" sz="1400" i="1" dirty="0" err="1" smtClean="0">
                <a:effectLst/>
              </a:rPr>
              <a:t>amit</a:t>
            </a:r>
            <a:r>
              <a:rPr lang="en-US" sz="1400" i="1" dirty="0">
                <a:effectLst/>
              </a:rPr>
              <a:t>, A.G., </a:t>
            </a:r>
            <a:r>
              <a:rPr lang="en-US" sz="1400" i="1" dirty="0" err="1">
                <a:effectLst/>
              </a:rPr>
              <a:t>jnoyola</a:t>
            </a:r>
            <a:r>
              <a:rPr lang="en-US" sz="1400" i="1" dirty="0">
                <a:effectLst/>
              </a:rPr>
              <a:t>, J.N., &amp; </a:t>
            </a:r>
            <a:r>
              <a:rPr lang="en-US" sz="1400" i="1" dirty="0" err="1">
                <a:effectLst/>
              </a:rPr>
              <a:t>sameepb</a:t>
            </a:r>
            <a:r>
              <a:rPr lang="en-US" sz="1400" i="1" dirty="0">
                <a:effectLst/>
              </a:rPr>
              <a:t>, S.B. (2016). Lip reading using CNN and LSTM. . </a:t>
            </a:r>
            <a:r>
              <a:rPr lang="en-US" sz="1400" dirty="0">
                <a:effectLst/>
              </a:rPr>
              <a:t>[online]. Available at:</a:t>
            </a:r>
            <a:br>
              <a:rPr lang="en-US" sz="1400" dirty="0">
                <a:effectLst/>
              </a:rPr>
            </a:br>
            <a:r>
              <a:rPr lang="en-US" sz="1400" u="sng" dirty="0">
                <a:effectLst/>
                <a:hlinkClick r:id="rId3"/>
              </a:rPr>
              <a:t>https://</a:t>
            </a:r>
            <a:r>
              <a:rPr lang="en-US" sz="1400" u="sng" dirty="0" smtClean="0">
                <a:effectLst/>
                <a:hlinkClick r:id="rId3"/>
              </a:rPr>
              <a:t>www.semanticscholar.org/paper/Lip-reading-using-CNN-and-LSTM-amit </a:t>
            </a:r>
            <a:r>
              <a:rPr lang="en-US" sz="1400" u="sng" dirty="0" err="1" smtClean="0">
                <a:effectLst/>
                <a:hlinkClick r:id="rId3"/>
              </a:rPr>
              <a:t>jnoyola</a:t>
            </a:r>
            <a:r>
              <a:rPr lang="en-US" sz="1400" u="sng" dirty="0" smtClean="0">
                <a:effectLst/>
                <a:hlinkClick r:id="rId3"/>
              </a:rPr>
              <a:t>/5d80149e005894ab57f47e667f3e060e247d8e43</a:t>
            </a:r>
            <a:endParaRPr lang="en-US" sz="1400" u="sng" dirty="0">
              <a:effectLst/>
            </a:endParaRPr>
          </a:p>
          <a:p>
            <a:pPr marL="342900" indent="-342900">
              <a:buFont typeface="+mj-lt"/>
              <a:buAutoNum type="arabicPeriod" startAt="6"/>
            </a:pPr>
            <a:r>
              <a:rPr lang="en-US" sz="1400" dirty="0" err="1" smtClean="0">
                <a:effectLst/>
              </a:rPr>
              <a:t>Rahmani</a:t>
            </a:r>
            <a:r>
              <a:rPr lang="en-US" sz="1400" dirty="0">
                <a:effectLst/>
              </a:rPr>
              <a:t>, Mohammad Hasan &amp; </a:t>
            </a:r>
            <a:r>
              <a:rPr lang="en-US" sz="1400" dirty="0" err="1">
                <a:effectLst/>
              </a:rPr>
              <a:t>Almasganj</a:t>
            </a:r>
            <a:r>
              <a:rPr lang="en-US" sz="1400" dirty="0">
                <a:effectLst/>
              </a:rPr>
              <a:t>, </a:t>
            </a:r>
            <a:r>
              <a:rPr lang="en-US" sz="1400" dirty="0" err="1">
                <a:effectLst/>
              </a:rPr>
              <a:t>Farshad</a:t>
            </a:r>
            <a:r>
              <a:rPr lang="en-US" sz="1400" dirty="0">
                <a:effectLst/>
              </a:rPr>
              <a:t>. (2017). Lip-reading via a DNN-HMM hybrid system using combination of the image-based and model-based features. 195-199. 10.1109/PRIA.2017.7983045. [online]. Available </a:t>
            </a:r>
            <a:r>
              <a:rPr lang="en-US" sz="1400" dirty="0" err="1" smtClean="0">
                <a:effectLst/>
              </a:rPr>
              <a:t>at:</a:t>
            </a:r>
            <a:r>
              <a:rPr lang="en-US" sz="1400" u="sng" dirty="0" err="1" smtClean="0">
                <a:effectLst/>
                <a:hlinkClick r:id="rId4"/>
              </a:rPr>
              <a:t>https</a:t>
            </a:r>
            <a:r>
              <a:rPr lang="en-US" sz="1400" u="sng" dirty="0">
                <a:effectLst/>
                <a:hlinkClick r:id="rId4"/>
              </a:rPr>
              <a:t>://</a:t>
            </a:r>
            <a:r>
              <a:rPr lang="en-US" sz="1400" u="sng" dirty="0" smtClean="0">
                <a:effectLst/>
                <a:hlinkClick r:id="rId4"/>
              </a:rPr>
              <a:t>ieeexplore.ieee.org/document/7983045</a:t>
            </a:r>
            <a:endParaRPr lang="en-US" sz="1400" u="sng" dirty="0" smtClean="0">
              <a:effectLst/>
            </a:endParaRPr>
          </a:p>
          <a:p>
            <a:pPr marL="342900" indent="-342900">
              <a:buFont typeface="+mj-lt"/>
              <a:buAutoNum type="arabicPeriod" startAt="6"/>
            </a:pPr>
            <a:r>
              <a:rPr lang="en-US" sz="1400" dirty="0">
                <a:effectLst/>
              </a:rPr>
              <a:t>Chung, </a:t>
            </a:r>
            <a:r>
              <a:rPr lang="en-US" sz="1400" dirty="0" err="1">
                <a:effectLst/>
              </a:rPr>
              <a:t>Joon</a:t>
            </a:r>
            <a:r>
              <a:rPr lang="en-US" sz="1400" dirty="0">
                <a:effectLst/>
              </a:rPr>
              <a:t> Son &amp; Zisserman, Andrew. (2017). Lip Reading in the Wild. 87-103. 10.1007/978-3-319-54184-6_6. [online]. Available </a:t>
            </a:r>
            <a:r>
              <a:rPr lang="en-US" sz="1400" dirty="0" err="1" smtClean="0">
                <a:effectLst/>
              </a:rPr>
              <a:t>at:</a:t>
            </a:r>
            <a:r>
              <a:rPr lang="en-US" sz="1400" u="sng" dirty="0" err="1" smtClean="0">
                <a:effectLst/>
                <a:hlinkClick r:id="rId5"/>
              </a:rPr>
              <a:t>https</a:t>
            </a:r>
            <a:r>
              <a:rPr lang="en-US" sz="1400" u="sng" dirty="0">
                <a:effectLst/>
                <a:hlinkClick r:id="rId5"/>
              </a:rPr>
              <a:t>://www.robots.ox.ac.uk/~</a:t>
            </a:r>
            <a:r>
              <a:rPr lang="en-US" sz="1400" u="sng" dirty="0" smtClean="0">
                <a:effectLst/>
                <a:hlinkClick r:id="rId5"/>
              </a:rPr>
              <a:t>vgg/publications/2016/Chung16/chung16.pdf</a:t>
            </a:r>
            <a:endParaRPr lang="en-US" sz="1400" u="sng" dirty="0" smtClean="0">
              <a:effectLst/>
            </a:endParaRPr>
          </a:p>
          <a:p>
            <a:pPr marL="342900" indent="-342900">
              <a:buFont typeface="+mj-lt"/>
              <a:buAutoNum type="arabicPeriod" startAt="6"/>
            </a:pPr>
            <a:r>
              <a:rPr lang="en-US" sz="1400" dirty="0">
                <a:effectLst/>
              </a:rPr>
              <a:t>Xu, Kai &amp; Li, </a:t>
            </a:r>
            <a:r>
              <a:rPr lang="en-US" sz="1400" dirty="0" err="1">
                <a:effectLst/>
              </a:rPr>
              <a:t>Dawei</a:t>
            </a:r>
            <a:r>
              <a:rPr lang="en-US" sz="1400" dirty="0">
                <a:effectLst/>
              </a:rPr>
              <a:t> &amp; </a:t>
            </a:r>
            <a:r>
              <a:rPr lang="en-US" sz="1400" dirty="0" err="1">
                <a:effectLst/>
              </a:rPr>
              <a:t>Cassimatis</a:t>
            </a:r>
            <a:r>
              <a:rPr lang="en-US" sz="1400" dirty="0">
                <a:effectLst/>
              </a:rPr>
              <a:t>, Nick &amp; Wang, </a:t>
            </a:r>
            <a:r>
              <a:rPr lang="en-US" sz="1400" dirty="0" err="1">
                <a:effectLst/>
              </a:rPr>
              <a:t>Xiaolong</a:t>
            </a:r>
            <a:r>
              <a:rPr lang="en-US" sz="1400" dirty="0">
                <a:effectLst/>
              </a:rPr>
              <a:t>. (2018). </a:t>
            </a:r>
            <a:r>
              <a:rPr lang="en-US" sz="1400" dirty="0" err="1">
                <a:effectLst/>
              </a:rPr>
              <a:t>LCANet</a:t>
            </a:r>
            <a:r>
              <a:rPr lang="en-US" sz="1400" dirty="0">
                <a:effectLst/>
              </a:rPr>
              <a:t>: End-to-End </a:t>
            </a:r>
            <a:r>
              <a:rPr lang="en-US" sz="1400" dirty="0" err="1">
                <a:effectLst/>
              </a:rPr>
              <a:t>Lipreading</a:t>
            </a:r>
            <a:r>
              <a:rPr lang="en-US" sz="1400" dirty="0">
                <a:effectLst/>
              </a:rPr>
              <a:t> with Cascaded Attention-CTC. [online]. Available at:</a:t>
            </a:r>
            <a:br>
              <a:rPr lang="en-US" sz="1400" dirty="0">
                <a:effectLst/>
              </a:rPr>
            </a:br>
            <a:r>
              <a:rPr lang="en-US" sz="1400" u="sng" dirty="0">
                <a:effectLst/>
                <a:hlinkClick r:id="rId6"/>
              </a:rPr>
              <a:t>https://www.researchgate.net/publication/323770816_LCANet_End-to</a:t>
            </a:r>
            <a:br>
              <a:rPr lang="en-US" sz="1400" u="sng" dirty="0">
                <a:effectLst/>
                <a:hlinkClick r:id="rId6"/>
              </a:rPr>
            </a:br>
            <a:r>
              <a:rPr lang="en-US" sz="1400" u="sng" dirty="0" err="1" smtClean="0">
                <a:effectLst/>
                <a:hlinkClick r:id="rId6"/>
              </a:rPr>
              <a:t>End_Lipreading_with_Cascaded_Attention</a:t>
            </a:r>
            <a:r>
              <a:rPr lang="en-US" sz="1400" u="sng" dirty="0" smtClean="0">
                <a:effectLst/>
                <a:hlinkClick r:id="rId6"/>
              </a:rPr>
              <a:t>-CTC/citation/download</a:t>
            </a:r>
            <a:endParaRPr lang="en-US" sz="1400" u="sng" dirty="0" smtClean="0">
              <a:effectLst/>
            </a:endParaRPr>
          </a:p>
          <a:p>
            <a:pPr marL="0" indent="0">
              <a:buNone/>
            </a:pPr>
            <a:r>
              <a:rPr lang="en-US" sz="1400" dirty="0">
                <a:effectLst/>
              </a:rPr>
              <a:t/>
            </a:r>
            <a:br>
              <a:rPr lang="en-US" sz="1400" dirty="0">
                <a:effectLst/>
              </a:rPr>
            </a:br>
            <a:r>
              <a:rPr lang="en-US" sz="1400" dirty="0">
                <a:effectLst/>
              </a:rPr>
              <a:t/>
            </a:r>
            <a:br>
              <a:rPr lang="en-US" sz="1400" dirty="0">
                <a:effectLst/>
              </a:rPr>
            </a:br>
            <a:endParaRPr lang="en-GB" sz="1400" dirty="0"/>
          </a:p>
        </p:txBody>
      </p:sp>
    </p:spTree>
    <p:extLst>
      <p:ext uri="{BB962C8B-B14F-4D97-AF65-F5344CB8AC3E}">
        <p14:creationId xmlns:p14="http://schemas.microsoft.com/office/powerpoint/2010/main" val="253008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500" y="469900"/>
            <a:ext cx="7607300" cy="1326321"/>
          </a:xfrm>
        </p:spPr>
        <p:txBody>
          <a:bodyPr/>
          <a:lstStyle/>
          <a:p>
            <a:r>
              <a:rPr lang="en-GB" dirty="0" smtClean="0"/>
              <a:t>GROUP MEMBERS</a:t>
            </a:r>
            <a:endParaRPr lang="en-GB" dirty="0"/>
          </a:p>
        </p:txBody>
      </p:sp>
      <p:sp>
        <p:nvSpPr>
          <p:cNvPr id="3" name="Content Placeholder 2"/>
          <p:cNvSpPr>
            <a:spLocks noGrp="1"/>
          </p:cNvSpPr>
          <p:nvPr>
            <p:ph idx="1"/>
          </p:nvPr>
        </p:nvSpPr>
        <p:spPr>
          <a:xfrm>
            <a:off x="3860800" y="2596321"/>
            <a:ext cx="6451599" cy="3144079"/>
          </a:xfrm>
        </p:spPr>
        <p:txBody>
          <a:bodyPr/>
          <a:lstStyle/>
          <a:p>
            <a:pPr marL="457200" indent="-457200">
              <a:buFont typeface="+mj-lt"/>
              <a:buAutoNum type="arabicPeriod"/>
            </a:pPr>
            <a:r>
              <a:rPr lang="en-GB" dirty="0" smtClean="0"/>
              <a:t>Name: Hira</a:t>
            </a:r>
          </a:p>
          <a:p>
            <a:pPr marL="0" indent="0">
              <a:buNone/>
            </a:pPr>
            <a:r>
              <a:rPr lang="en-GB" dirty="0" smtClean="0"/>
              <a:t>	ID: 1522085642</a:t>
            </a:r>
          </a:p>
          <a:p>
            <a:pPr marL="457200" indent="-457200">
              <a:buAutoNum type="arabicPeriod" startAt="2"/>
            </a:pPr>
            <a:r>
              <a:rPr lang="en-GB" dirty="0" smtClean="0"/>
              <a:t>Name: Md. Sazzad Hossain Bhuiyan</a:t>
            </a:r>
          </a:p>
          <a:p>
            <a:pPr marL="0" indent="0">
              <a:buNone/>
            </a:pPr>
            <a:r>
              <a:rPr lang="en-GB" dirty="0"/>
              <a:t>	</a:t>
            </a:r>
            <a:r>
              <a:rPr lang="en-GB" dirty="0" smtClean="0"/>
              <a:t>ID: 1521643042</a:t>
            </a:r>
            <a:endParaRPr lang="en-GB" dirty="0"/>
          </a:p>
        </p:txBody>
      </p:sp>
    </p:spTree>
    <p:extLst>
      <p:ext uri="{BB962C8B-B14F-4D97-AF65-F5344CB8AC3E}">
        <p14:creationId xmlns:p14="http://schemas.microsoft.com/office/powerpoint/2010/main" val="222877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0300" y="3511034"/>
            <a:ext cx="4482096" cy="769441"/>
          </a:xfrm>
          <a:prstGeom prst="rect">
            <a:avLst/>
          </a:prstGeom>
        </p:spPr>
        <p:txBody>
          <a:bodyPr wrap="square">
            <a:spAutoFit/>
          </a:bodyPr>
          <a:lstStyle/>
          <a:p>
            <a:pPr algn="ctr"/>
            <a:r>
              <a:rPr lang="en-GB" sz="4400" dirty="0" smtClean="0"/>
              <a:t>THANK  YOU</a:t>
            </a:r>
            <a:endParaRPr lang="en-GB" sz="4400" dirty="0"/>
          </a:p>
        </p:txBody>
      </p:sp>
    </p:spTree>
    <p:extLst>
      <p:ext uri="{BB962C8B-B14F-4D97-AF65-F5344CB8AC3E}">
        <p14:creationId xmlns:p14="http://schemas.microsoft.com/office/powerpoint/2010/main" val="350910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a:buClr>
                <a:schemeClr val="tx1"/>
              </a:buClr>
              <a:buSzPct val="120000"/>
              <a:buFont typeface="Wingdings" panose="05000000000000000000" pitchFamily="2" charset="2"/>
              <a:buChar char="q"/>
            </a:pPr>
            <a:r>
              <a:rPr lang="en-US" dirty="0"/>
              <a:t>Lip-reading is a technique of understanding speech by visually interpreting the movements of the </a:t>
            </a:r>
            <a:r>
              <a:rPr lang="en-US" dirty="0" smtClean="0"/>
              <a:t>lips.</a:t>
            </a:r>
          </a:p>
          <a:p>
            <a:pPr>
              <a:buClr>
                <a:schemeClr val="tx1"/>
              </a:buClr>
              <a:buSzPct val="120000"/>
              <a:buFont typeface="Wingdings" panose="05000000000000000000" pitchFamily="2" charset="2"/>
              <a:buChar char="q"/>
            </a:pPr>
            <a:r>
              <a:rPr lang="en-US" dirty="0" smtClean="0"/>
              <a:t>Lip-reading</a:t>
            </a:r>
            <a:r>
              <a:rPr lang="en-US" dirty="0"/>
              <a:t>, the ability to understand speech using only visual information, is a very attractive skill. It has clear applications in speech transcription for cases where audio is not </a:t>
            </a:r>
            <a:r>
              <a:rPr lang="en-US" dirty="0" smtClean="0"/>
              <a:t>available.</a:t>
            </a:r>
          </a:p>
          <a:p>
            <a:pPr>
              <a:buClr>
                <a:schemeClr val="tx1"/>
              </a:buClr>
              <a:buSzPct val="120000"/>
              <a:buFont typeface="Wingdings" panose="05000000000000000000" pitchFamily="2" charset="2"/>
              <a:buChar char="q"/>
            </a:pPr>
            <a:r>
              <a:rPr lang="en-US" dirty="0" smtClean="0"/>
              <a:t>We </a:t>
            </a:r>
            <a:r>
              <a:rPr lang="en-US" dirty="0"/>
              <a:t>work in this project human lip reading the patterns of </a:t>
            </a:r>
            <a:r>
              <a:rPr lang="en-US" b="1" i="1" dirty="0"/>
              <a:t>lip</a:t>
            </a:r>
            <a:r>
              <a:rPr lang="en-US" dirty="0"/>
              <a:t> movements and lip shapes. </a:t>
            </a:r>
            <a:endParaRPr lang="en-US" dirty="0" smtClean="0"/>
          </a:p>
          <a:p>
            <a:pPr>
              <a:buClr>
                <a:schemeClr val="tx1"/>
              </a:buClr>
              <a:buSzPct val="120000"/>
              <a:buFont typeface="Wingdings" panose="05000000000000000000" pitchFamily="2" charset="2"/>
              <a:buChar char="q"/>
            </a:pPr>
            <a:r>
              <a:rPr lang="en-US" dirty="0" smtClean="0"/>
              <a:t>We will build a model that will predict text from video frame.</a:t>
            </a:r>
            <a:endParaRPr lang="en-US" dirty="0"/>
          </a:p>
          <a:p>
            <a:pPr>
              <a:buClr>
                <a:schemeClr val="tx1"/>
              </a:buClr>
              <a:buFont typeface="Wingdings" panose="05000000000000000000" pitchFamily="2" charset="2"/>
              <a:buChar char="Ø"/>
            </a:pPr>
            <a:endParaRPr lang="en-US" dirty="0"/>
          </a:p>
          <a:p>
            <a:endParaRPr lang="en-GB" dirty="0"/>
          </a:p>
        </p:txBody>
      </p:sp>
    </p:spTree>
    <p:extLst>
      <p:ext uri="{BB962C8B-B14F-4D97-AF65-F5344CB8AC3E}">
        <p14:creationId xmlns:p14="http://schemas.microsoft.com/office/powerpoint/2010/main" val="266588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OF LIP READING</a:t>
            </a:r>
            <a:endParaRPr lang="en-GB" dirty="0"/>
          </a:p>
        </p:txBody>
      </p:sp>
      <p:sp>
        <p:nvSpPr>
          <p:cNvPr id="3" name="Content Placeholder 2"/>
          <p:cNvSpPr>
            <a:spLocks noGrp="1"/>
          </p:cNvSpPr>
          <p:nvPr>
            <p:ph idx="1"/>
          </p:nvPr>
        </p:nvSpPr>
        <p:spPr>
          <a:xfrm>
            <a:off x="1742470" y="2096064"/>
            <a:ext cx="8358793" cy="3695136"/>
          </a:xfrm>
        </p:spPr>
        <p:txBody>
          <a:bodyPr/>
          <a:lstStyle/>
          <a:p>
            <a:pPr>
              <a:buClr>
                <a:schemeClr val="tx1"/>
              </a:buClr>
              <a:buSzPct val="120000"/>
              <a:buFont typeface="Wingdings" panose="05000000000000000000" pitchFamily="2" charset="2"/>
              <a:buChar char="q"/>
            </a:pPr>
            <a:r>
              <a:rPr lang="en-US" dirty="0"/>
              <a:t>To help Deaf and Dumb People to </a:t>
            </a:r>
            <a:r>
              <a:rPr lang="en-US" dirty="0" smtClean="0"/>
              <a:t>communicate</a:t>
            </a:r>
          </a:p>
          <a:p>
            <a:pPr>
              <a:buClr>
                <a:schemeClr val="tx1"/>
              </a:buClr>
              <a:buSzPct val="120000"/>
              <a:buFont typeface="Wingdings" panose="05000000000000000000" pitchFamily="2" charset="2"/>
              <a:buChar char="q"/>
            </a:pPr>
            <a:r>
              <a:rPr lang="en-US" dirty="0"/>
              <a:t>Criminal Investigation</a:t>
            </a:r>
          </a:p>
          <a:p>
            <a:pPr>
              <a:buClr>
                <a:schemeClr val="tx1"/>
              </a:buClr>
              <a:buSzPct val="120000"/>
              <a:buFont typeface="Wingdings" panose="05000000000000000000" pitchFamily="2" charset="2"/>
              <a:buChar char="q"/>
            </a:pPr>
            <a:r>
              <a:rPr lang="en-US" dirty="0"/>
              <a:t>Entertainment World</a:t>
            </a:r>
          </a:p>
          <a:p>
            <a:pPr>
              <a:buClr>
                <a:schemeClr val="tx1"/>
              </a:buClr>
              <a:buSzPct val="120000"/>
              <a:buFont typeface="Wingdings" panose="05000000000000000000" pitchFamily="2" charset="2"/>
              <a:buChar char="q"/>
            </a:pPr>
            <a:r>
              <a:rPr lang="en-US" dirty="0"/>
              <a:t>In Aircraft Cockpit In Space</a:t>
            </a:r>
          </a:p>
          <a:p>
            <a:pPr>
              <a:buClr>
                <a:schemeClr val="tx1"/>
              </a:buClr>
              <a:buSzPct val="120000"/>
              <a:buFont typeface="Wingdings" panose="05000000000000000000" pitchFamily="2" charset="2"/>
              <a:buChar char="q"/>
            </a:pPr>
            <a:r>
              <a:rPr lang="en-US" dirty="0" smtClean="0"/>
              <a:t>Noisy </a:t>
            </a:r>
            <a:r>
              <a:rPr lang="en-US" dirty="0"/>
              <a:t>environments</a:t>
            </a:r>
          </a:p>
          <a:p>
            <a:pPr>
              <a:buClr>
                <a:schemeClr val="tx1"/>
              </a:buClr>
              <a:buSzPct val="120000"/>
              <a:buFont typeface="Wingdings" panose="05000000000000000000" pitchFamily="2" charset="2"/>
              <a:buChar char="q"/>
            </a:pPr>
            <a:r>
              <a:rPr lang="en-GB" altLang="ko-KR" dirty="0" smtClean="0">
                <a:cs typeface="Arial" pitchFamily="34" charset="0"/>
              </a:rPr>
              <a:t>Recognize </a:t>
            </a:r>
            <a:r>
              <a:rPr lang="en-GB" altLang="ko-KR" dirty="0">
                <a:cs typeface="Arial" pitchFamily="34" charset="0"/>
              </a:rPr>
              <a:t>the speech of mute people.</a:t>
            </a:r>
          </a:p>
          <a:p>
            <a:pPr>
              <a:buClr>
                <a:schemeClr val="tx1"/>
              </a:buClr>
              <a:buSzPct val="120000"/>
              <a:buFont typeface="Wingdings" panose="05000000000000000000" pitchFamily="2" charset="2"/>
              <a:buChar char="q"/>
            </a:pPr>
            <a:r>
              <a:rPr lang="en-GB" altLang="ko-KR" dirty="0">
                <a:cs typeface="Arial" pitchFamily="34" charset="0"/>
              </a:rPr>
              <a:t>S</a:t>
            </a:r>
            <a:r>
              <a:rPr lang="en-GB" altLang="ko-KR" dirty="0" smtClean="0">
                <a:cs typeface="Arial" pitchFamily="34" charset="0"/>
              </a:rPr>
              <a:t>ecurity </a:t>
            </a:r>
            <a:r>
              <a:rPr lang="en-GB" altLang="ko-KR" dirty="0">
                <a:cs typeface="Arial" pitchFamily="34" charset="0"/>
              </a:rPr>
              <a:t>purposes</a:t>
            </a:r>
            <a:r>
              <a:rPr lang="en-GB" altLang="ko-KR" dirty="0" smtClean="0">
                <a:cs typeface="Arial" pitchFamily="34" charset="0"/>
              </a:rPr>
              <a:t>.</a:t>
            </a:r>
            <a:endParaRPr lang="en-GB" altLang="ko-KR" dirty="0">
              <a:cs typeface="Arial" pitchFamily="34" charset="0"/>
            </a:endParaRPr>
          </a:p>
        </p:txBody>
      </p:sp>
    </p:spTree>
    <p:extLst>
      <p:ext uri="{BB962C8B-B14F-4D97-AF65-F5344CB8AC3E}">
        <p14:creationId xmlns:p14="http://schemas.microsoft.com/office/powerpoint/2010/main" val="69153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err="1">
                <a:effectLst/>
              </a:rPr>
              <a:t>Lipnet</a:t>
            </a:r>
            <a:r>
              <a:rPr lang="en-US" sz="2400" b="1" dirty="0">
                <a:effectLst/>
              </a:rPr>
              <a:t>: end-to-end sentence-level </a:t>
            </a:r>
            <a:r>
              <a:rPr lang="en-US" sz="2400" b="1" dirty="0" err="1" smtClean="0">
                <a:effectLst/>
              </a:rPr>
              <a:t>lipreading</a:t>
            </a:r>
            <a:endParaRPr lang="en-GB" sz="2400" dirty="0" smtClean="0"/>
          </a:p>
          <a:p>
            <a:pPr>
              <a:buFont typeface="Wingdings" panose="05000000000000000000" pitchFamily="2" charset="2"/>
              <a:buChar char="q"/>
            </a:pPr>
            <a:r>
              <a:rPr lang="en-GB" sz="2400" dirty="0" smtClean="0"/>
              <a:t>Lip </a:t>
            </a:r>
            <a:r>
              <a:rPr lang="en-GB" sz="2400" dirty="0"/>
              <a:t>Reading in the </a:t>
            </a:r>
            <a:r>
              <a:rPr lang="en-GB" sz="2400" dirty="0" smtClean="0"/>
              <a:t>Wild</a:t>
            </a:r>
          </a:p>
          <a:p>
            <a:pPr>
              <a:buFont typeface="Wingdings" panose="05000000000000000000" pitchFamily="2" charset="2"/>
              <a:buChar char="q"/>
            </a:pPr>
            <a:r>
              <a:rPr lang="en-GB" sz="2400" dirty="0"/>
              <a:t>Thai Lip-Reading CAI for </a:t>
            </a:r>
            <a:r>
              <a:rPr lang="en-GB" sz="2400" dirty="0" smtClean="0"/>
              <a:t>Hearing Impairment </a:t>
            </a:r>
            <a:r>
              <a:rPr lang="en-GB" sz="2400" dirty="0"/>
              <a:t>Student</a:t>
            </a:r>
          </a:p>
          <a:p>
            <a:pPr>
              <a:buFont typeface="Wingdings" panose="05000000000000000000" pitchFamily="2" charset="2"/>
              <a:buChar char="q"/>
            </a:pPr>
            <a:r>
              <a:rPr lang="en-GB" sz="2400" dirty="0" smtClean="0"/>
              <a:t>Lip-reading </a:t>
            </a:r>
            <a:r>
              <a:rPr lang="en-GB" sz="2400" dirty="0"/>
              <a:t>via a DNN-HMM hybrid system using combination of the image-based and model-based features</a:t>
            </a:r>
          </a:p>
          <a:p>
            <a:pPr>
              <a:buFont typeface="Wingdings" panose="05000000000000000000" pitchFamily="2" charset="2"/>
              <a:buChar char="q"/>
            </a:pPr>
            <a:endParaRPr lang="en-GB" sz="2400" dirty="0"/>
          </a:p>
        </p:txBody>
      </p:sp>
      <p:sp>
        <p:nvSpPr>
          <p:cNvPr id="4" name="Rectangle 3"/>
          <p:cNvSpPr/>
          <p:nvPr/>
        </p:nvSpPr>
        <p:spPr>
          <a:xfrm>
            <a:off x="1548142" y="763684"/>
            <a:ext cx="7767873" cy="646331"/>
          </a:xfrm>
          <a:prstGeom prst="rect">
            <a:avLst/>
          </a:prstGeom>
        </p:spPr>
        <p:txBody>
          <a:bodyPr wrap="square">
            <a:spAutoFit/>
          </a:bodyPr>
          <a:lstStyle/>
          <a:p>
            <a:pPr algn="ctr"/>
            <a:r>
              <a:rPr lang="en-GB" sz="3600" dirty="0"/>
              <a:t>Related work &amp; our contribution</a:t>
            </a:r>
          </a:p>
        </p:txBody>
      </p:sp>
    </p:spTree>
    <p:extLst>
      <p:ext uri="{BB962C8B-B14F-4D97-AF65-F5344CB8AC3E}">
        <p14:creationId xmlns:p14="http://schemas.microsoft.com/office/powerpoint/2010/main" val="244535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600" b="1" dirty="0" err="1" smtClean="0">
                <a:effectLst/>
              </a:rPr>
              <a:t>Lipreading</a:t>
            </a:r>
            <a:r>
              <a:rPr lang="en-US" sz="2600" b="1" dirty="0" smtClean="0">
                <a:effectLst/>
              </a:rPr>
              <a:t> </a:t>
            </a:r>
            <a:r>
              <a:rPr lang="en-US" sz="2600" b="1" dirty="0">
                <a:effectLst/>
              </a:rPr>
              <a:t>using convolutional neural </a:t>
            </a:r>
            <a:r>
              <a:rPr lang="en-US" sz="2600" b="1" dirty="0" smtClean="0">
                <a:effectLst/>
              </a:rPr>
              <a:t>network</a:t>
            </a:r>
            <a:endParaRPr lang="en-US" b="1" dirty="0">
              <a:effectLst/>
            </a:endParaRPr>
          </a:p>
          <a:p>
            <a:pPr>
              <a:buFont typeface="Wingdings" panose="05000000000000000000" pitchFamily="2" charset="2"/>
              <a:buChar char="q"/>
            </a:pPr>
            <a:r>
              <a:rPr lang="en-US" dirty="0" smtClean="0">
                <a:effectLst/>
              </a:rPr>
              <a:t> </a:t>
            </a:r>
            <a:r>
              <a:rPr lang="en-US" b="1" dirty="0" err="1">
                <a:effectLst/>
              </a:rPr>
              <a:t>Lipreading</a:t>
            </a:r>
            <a:r>
              <a:rPr lang="en-US" b="1" dirty="0">
                <a:effectLst/>
              </a:rPr>
              <a:t> with long short-term </a:t>
            </a:r>
            <a:r>
              <a:rPr lang="en-US" b="1" dirty="0" smtClean="0">
                <a:effectLst/>
              </a:rPr>
              <a:t>memory</a:t>
            </a:r>
          </a:p>
          <a:p>
            <a:pPr>
              <a:buFont typeface="Wingdings" panose="05000000000000000000" pitchFamily="2" charset="2"/>
              <a:buChar char="q"/>
            </a:pPr>
            <a:r>
              <a:rPr lang="en-US" b="1" dirty="0">
                <a:effectLst/>
              </a:rPr>
              <a:t>Deep inside convolutional networks: visualizing image classification models and saliency </a:t>
            </a:r>
            <a:r>
              <a:rPr lang="en-US" b="1" dirty="0" smtClean="0">
                <a:effectLst/>
              </a:rPr>
              <a:t>maps</a:t>
            </a:r>
          </a:p>
          <a:p>
            <a:pPr>
              <a:buFont typeface="Wingdings" panose="05000000000000000000" pitchFamily="2" charset="2"/>
              <a:buChar char="q"/>
            </a:pPr>
            <a:r>
              <a:rPr lang="en-US" b="1" dirty="0">
                <a:effectLst/>
              </a:rPr>
              <a:t>Audio-visual speech recognition using bimodal-trained bottleneck features for a person with severe hearing </a:t>
            </a:r>
            <a:r>
              <a:rPr lang="en-US" b="1" dirty="0" smtClean="0">
                <a:effectLst/>
              </a:rPr>
              <a:t>loss</a:t>
            </a:r>
          </a:p>
          <a:p>
            <a:pPr>
              <a:buFont typeface="Wingdings" panose="05000000000000000000" pitchFamily="2" charset="2"/>
              <a:buChar char="q"/>
            </a:pPr>
            <a:r>
              <a:rPr lang="en-US" b="1" dirty="0">
                <a:effectLst/>
              </a:rPr>
              <a:t>Lip reading using CNN and </a:t>
            </a:r>
            <a:r>
              <a:rPr lang="en-US" b="1" dirty="0" smtClean="0">
                <a:effectLst/>
              </a:rPr>
              <a:t>LSTM</a:t>
            </a:r>
            <a:endParaRPr lang="en-US" b="1" dirty="0">
              <a:effectLst/>
            </a:endParaRPr>
          </a:p>
        </p:txBody>
      </p:sp>
    </p:spTree>
    <p:extLst>
      <p:ext uri="{BB962C8B-B14F-4D97-AF65-F5344CB8AC3E}">
        <p14:creationId xmlns:p14="http://schemas.microsoft.com/office/powerpoint/2010/main" val="422025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1490" y="1217878"/>
            <a:ext cx="10353762" cy="4775516"/>
          </a:xfrm>
        </p:spPr>
        <p:txBody>
          <a:bodyPr>
            <a:noAutofit/>
          </a:bodyPr>
          <a:lstStyle/>
          <a:p>
            <a:pPr>
              <a:buFont typeface="Wingdings" panose="05000000000000000000" pitchFamily="2" charset="2"/>
              <a:buChar char="q"/>
            </a:pPr>
            <a:r>
              <a:rPr lang="en-US" sz="2400" b="1" dirty="0" smtClean="0">
                <a:effectLst/>
              </a:rPr>
              <a:t>Comparison </a:t>
            </a:r>
            <a:r>
              <a:rPr lang="en-US" sz="2400" b="1" dirty="0">
                <a:effectLst/>
              </a:rPr>
              <a:t>of human and machine-based </a:t>
            </a:r>
            <a:r>
              <a:rPr lang="en-US" sz="2400" b="1" dirty="0" smtClean="0">
                <a:effectLst/>
              </a:rPr>
              <a:t>lip-reading</a:t>
            </a:r>
          </a:p>
          <a:p>
            <a:pPr>
              <a:buFont typeface="Wingdings" panose="05000000000000000000" pitchFamily="2" charset="2"/>
              <a:buChar char="q"/>
            </a:pPr>
            <a:r>
              <a:rPr lang="en-US" sz="2400" b="1" dirty="0">
                <a:effectLst/>
              </a:rPr>
              <a:t>Improved speaker independent lip reading using speaker adaptive training and deep neural </a:t>
            </a:r>
            <a:r>
              <a:rPr lang="en-US" sz="2400" b="1" dirty="0" smtClean="0">
                <a:effectLst/>
              </a:rPr>
              <a:t>networks</a:t>
            </a:r>
          </a:p>
          <a:p>
            <a:pPr>
              <a:buFont typeface="Wingdings" panose="05000000000000000000" pitchFamily="2" charset="2"/>
              <a:buChar char="q"/>
            </a:pPr>
            <a:r>
              <a:rPr lang="en-US" sz="2400" b="1" dirty="0">
                <a:effectLst/>
              </a:rPr>
              <a:t>Listening with your eyes: towards a practical visual speech recognition system using deep </a:t>
            </a:r>
            <a:r>
              <a:rPr lang="en-US" sz="2400" b="1" dirty="0" err="1">
                <a:effectLst/>
              </a:rPr>
              <a:t>boltzmann</a:t>
            </a:r>
            <a:r>
              <a:rPr lang="en-US" sz="2400" b="1" dirty="0">
                <a:effectLst/>
              </a:rPr>
              <a:t> </a:t>
            </a:r>
            <a:r>
              <a:rPr lang="en-US" sz="2400" b="1" dirty="0" smtClean="0">
                <a:effectLst/>
              </a:rPr>
              <a:t>machines</a:t>
            </a:r>
          </a:p>
          <a:p>
            <a:pPr>
              <a:buFont typeface="Wingdings" panose="05000000000000000000" pitchFamily="2" charset="2"/>
              <a:buChar char="q"/>
            </a:pPr>
            <a:r>
              <a:rPr lang="en-US" sz="2400" b="1" dirty="0">
                <a:effectLst/>
              </a:rPr>
              <a:t>Towards End-to-End Speech Recognition with Recurrent Neural </a:t>
            </a:r>
            <a:r>
              <a:rPr lang="en-US" sz="2400" b="1" dirty="0" smtClean="0">
                <a:effectLst/>
              </a:rPr>
              <a:t>Networks</a:t>
            </a:r>
          </a:p>
          <a:p>
            <a:pPr>
              <a:buFont typeface="Wingdings" panose="05000000000000000000" pitchFamily="2" charset="2"/>
              <a:buChar char="q"/>
            </a:pPr>
            <a:r>
              <a:rPr lang="en-US" sz="2400" b="1" dirty="0">
                <a:effectLst/>
              </a:rPr>
              <a:t>Bangla speech-to-text conversion using </a:t>
            </a:r>
            <a:r>
              <a:rPr lang="en-US" sz="2400" b="1" dirty="0" smtClean="0">
                <a:effectLst/>
              </a:rPr>
              <a:t>SAPI</a:t>
            </a:r>
          </a:p>
          <a:p>
            <a:pPr>
              <a:buFont typeface="Wingdings" panose="05000000000000000000" pitchFamily="2" charset="2"/>
              <a:buChar char="q"/>
            </a:pPr>
            <a:r>
              <a:rPr lang="en-US" sz="2400" dirty="0">
                <a:effectLst/>
              </a:rPr>
              <a:t>Instant Bangla Speech to Text Conversion</a:t>
            </a:r>
            <a:endParaRPr lang="en-GB" sz="2400" dirty="0"/>
          </a:p>
        </p:txBody>
      </p:sp>
    </p:spTree>
    <p:extLst>
      <p:ext uri="{BB962C8B-B14F-4D97-AF65-F5344CB8AC3E}">
        <p14:creationId xmlns:p14="http://schemas.microsoft.com/office/powerpoint/2010/main" val="409165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BUILDING</a:t>
            </a:r>
            <a:endParaRPr lang="en-GB" dirty="0"/>
          </a:p>
        </p:txBody>
      </p:sp>
      <p:sp>
        <p:nvSpPr>
          <p:cNvPr id="3" name="Content Placeholder 2"/>
          <p:cNvSpPr>
            <a:spLocks noGrp="1"/>
          </p:cNvSpPr>
          <p:nvPr>
            <p:ph idx="1"/>
          </p:nvPr>
        </p:nvSpPr>
        <p:spPr>
          <a:xfrm>
            <a:off x="913795" y="1935921"/>
            <a:ext cx="10353762" cy="4664903"/>
          </a:xfrm>
        </p:spPr>
        <p:txBody>
          <a:bodyPr>
            <a:normAutofit fontScale="85000" lnSpcReduction="20000"/>
          </a:bodyPr>
          <a:lstStyle/>
          <a:p>
            <a:pPr lvl="0">
              <a:buClr>
                <a:schemeClr val="tx1"/>
              </a:buClr>
              <a:buFont typeface="Wingdings" panose="05000000000000000000" pitchFamily="2" charset="2"/>
              <a:buChar char="q"/>
            </a:pPr>
            <a:r>
              <a:rPr lang="en-GB" altLang="ko-KR" sz="2200" dirty="0">
                <a:cs typeface="Arial" pitchFamily="34" charset="0"/>
              </a:rPr>
              <a:t>As we are working on Bangla language based system so we </a:t>
            </a:r>
            <a:r>
              <a:rPr lang="en-GB" altLang="ko-KR" sz="2200" dirty="0" smtClean="0">
                <a:cs typeface="Arial" pitchFamily="34" charset="0"/>
              </a:rPr>
              <a:t>build a Bangla video dataset.</a:t>
            </a:r>
          </a:p>
          <a:p>
            <a:pPr>
              <a:buClr>
                <a:schemeClr val="tx1"/>
              </a:buClr>
              <a:buFont typeface="Wingdings" panose="05000000000000000000" pitchFamily="2" charset="2"/>
              <a:buChar char="q"/>
            </a:pPr>
            <a:r>
              <a:rPr lang="en-US" sz="2200" dirty="0"/>
              <a:t>Mainly we focus </a:t>
            </a:r>
            <a:r>
              <a:rPr lang="en-US" sz="2200" dirty="0" smtClean="0"/>
              <a:t>on our dataset </a:t>
            </a:r>
            <a:r>
              <a:rPr lang="en-US" sz="2200" dirty="0"/>
              <a:t>. </a:t>
            </a:r>
            <a:r>
              <a:rPr lang="en-US" sz="2200" dirty="0" smtClean="0"/>
              <a:t>We have collected videos from various news channel.</a:t>
            </a:r>
          </a:p>
          <a:p>
            <a:pPr>
              <a:buClr>
                <a:schemeClr val="tx1"/>
              </a:buClr>
              <a:buFont typeface="Wingdings" panose="05000000000000000000" pitchFamily="2" charset="2"/>
              <a:buChar char="q"/>
            </a:pPr>
            <a:r>
              <a:rPr lang="en-US" sz="2200" dirty="0" smtClean="0"/>
              <a:t> Then we cut according to the video word of both male and female news reader using video cutting tool and python code.</a:t>
            </a:r>
          </a:p>
          <a:p>
            <a:pPr>
              <a:buClr>
                <a:schemeClr val="tx1"/>
              </a:buClr>
              <a:buFont typeface="Wingdings" panose="05000000000000000000" pitchFamily="2" charset="2"/>
              <a:buChar char="q"/>
            </a:pPr>
            <a:r>
              <a:rPr lang="en-US" sz="2200" dirty="0" smtClean="0"/>
              <a:t>In </a:t>
            </a:r>
            <a:r>
              <a:rPr lang="en-US" sz="2200" dirty="0"/>
              <a:t>the beginning work we created </a:t>
            </a:r>
            <a:r>
              <a:rPr lang="en-US" sz="2200" dirty="0" smtClean="0"/>
              <a:t>1350 </a:t>
            </a:r>
            <a:r>
              <a:rPr lang="en-US" sz="2200" dirty="0"/>
              <a:t>words </a:t>
            </a:r>
            <a:endParaRPr lang="en-US" sz="2200" dirty="0" smtClean="0"/>
          </a:p>
          <a:p>
            <a:pPr lvl="1">
              <a:buClr>
                <a:schemeClr val="tx1"/>
              </a:buClr>
              <a:buFont typeface="Wingdings" panose="05000000000000000000" pitchFamily="2" charset="2"/>
              <a:buChar char="q"/>
            </a:pPr>
            <a:r>
              <a:rPr lang="en-US" sz="2200" dirty="0" smtClean="0"/>
              <a:t>Female </a:t>
            </a:r>
            <a:r>
              <a:rPr lang="en-US" sz="2200" dirty="0"/>
              <a:t>1 – 350  ; </a:t>
            </a:r>
            <a:endParaRPr lang="en-US" sz="2200" dirty="0" smtClean="0"/>
          </a:p>
          <a:p>
            <a:pPr lvl="1">
              <a:buClr>
                <a:schemeClr val="tx1"/>
              </a:buClr>
              <a:buFont typeface="Wingdings" panose="05000000000000000000" pitchFamily="2" charset="2"/>
              <a:buChar char="q"/>
            </a:pPr>
            <a:r>
              <a:rPr lang="en-US" sz="2200" dirty="0" smtClean="0"/>
              <a:t>male </a:t>
            </a:r>
            <a:r>
              <a:rPr lang="en-US" sz="2200" dirty="0"/>
              <a:t>1-250; </a:t>
            </a:r>
            <a:endParaRPr lang="en-US" sz="2200" dirty="0" smtClean="0"/>
          </a:p>
          <a:p>
            <a:pPr lvl="1">
              <a:buClr>
                <a:schemeClr val="tx1"/>
              </a:buClr>
              <a:buFont typeface="Wingdings" panose="05000000000000000000" pitchFamily="2" charset="2"/>
              <a:buChar char="q"/>
            </a:pPr>
            <a:r>
              <a:rPr lang="en-US" sz="2200" dirty="0" smtClean="0"/>
              <a:t>male </a:t>
            </a:r>
            <a:r>
              <a:rPr lang="en-US" sz="2200" dirty="0"/>
              <a:t>2 – 100</a:t>
            </a:r>
            <a:r>
              <a:rPr lang="en-US" sz="2200" dirty="0" smtClean="0"/>
              <a:t>;</a:t>
            </a:r>
          </a:p>
          <a:p>
            <a:pPr lvl="1">
              <a:buClr>
                <a:schemeClr val="tx1"/>
              </a:buClr>
              <a:buFont typeface="Wingdings" panose="05000000000000000000" pitchFamily="2" charset="2"/>
              <a:buChar char="q"/>
            </a:pPr>
            <a:r>
              <a:rPr lang="en-US" sz="2200" dirty="0" smtClean="0"/>
              <a:t> </a:t>
            </a:r>
            <a:r>
              <a:rPr lang="en-US" sz="2200" dirty="0"/>
              <a:t>male-2 -</a:t>
            </a:r>
            <a:r>
              <a:rPr lang="en-US" sz="2200" dirty="0" smtClean="0"/>
              <a:t>50, </a:t>
            </a:r>
          </a:p>
          <a:p>
            <a:pPr lvl="1">
              <a:buClr>
                <a:schemeClr val="tx1"/>
              </a:buClr>
              <a:buFont typeface="Wingdings" panose="05000000000000000000" pitchFamily="2" charset="2"/>
              <a:buChar char="q"/>
            </a:pPr>
            <a:r>
              <a:rPr lang="en-US" sz="2200" dirty="0" smtClean="0"/>
              <a:t>Female-2- </a:t>
            </a:r>
            <a:r>
              <a:rPr lang="en-US" sz="2200" dirty="0"/>
              <a:t>300; </a:t>
            </a:r>
            <a:endParaRPr lang="en-US" sz="2200" dirty="0" smtClean="0"/>
          </a:p>
          <a:p>
            <a:pPr lvl="1">
              <a:buClr>
                <a:schemeClr val="tx1"/>
              </a:buClr>
              <a:buFont typeface="Wingdings" panose="05000000000000000000" pitchFamily="2" charset="2"/>
              <a:buChar char="q"/>
            </a:pPr>
            <a:r>
              <a:rPr lang="en-US" sz="2200" dirty="0" smtClean="0"/>
              <a:t>male </a:t>
            </a:r>
            <a:r>
              <a:rPr lang="en-US" sz="2200" dirty="0"/>
              <a:t>1 -200; </a:t>
            </a:r>
            <a:endParaRPr lang="en-US" sz="2200" dirty="0" smtClean="0"/>
          </a:p>
          <a:p>
            <a:pPr lvl="1">
              <a:buClr>
                <a:schemeClr val="tx1"/>
              </a:buClr>
              <a:buFont typeface="Wingdings" panose="05000000000000000000" pitchFamily="2" charset="2"/>
              <a:buChar char="q"/>
            </a:pPr>
            <a:r>
              <a:rPr lang="en-US" sz="2200" dirty="0" smtClean="0"/>
              <a:t>male </a:t>
            </a:r>
            <a:r>
              <a:rPr lang="en-US" sz="2200" dirty="0"/>
              <a:t>2-100 </a:t>
            </a:r>
            <a:endParaRPr lang="en-US" dirty="0" smtClean="0"/>
          </a:p>
        </p:txBody>
      </p:sp>
    </p:spTree>
    <p:extLst>
      <p:ext uri="{BB962C8B-B14F-4D97-AF65-F5344CB8AC3E}">
        <p14:creationId xmlns:p14="http://schemas.microsoft.com/office/powerpoint/2010/main" val="378576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BUILDING</a:t>
            </a:r>
          </a:p>
        </p:txBody>
      </p:sp>
      <p:sp>
        <p:nvSpPr>
          <p:cNvPr id="3" name="Content Placeholder 2"/>
          <p:cNvSpPr>
            <a:spLocks noGrp="1"/>
          </p:cNvSpPr>
          <p:nvPr>
            <p:ph idx="1"/>
          </p:nvPr>
        </p:nvSpPr>
        <p:spPr>
          <a:xfrm>
            <a:off x="913795" y="2096064"/>
            <a:ext cx="10353762" cy="3199836"/>
          </a:xfrm>
        </p:spPr>
        <p:txBody>
          <a:bodyPr/>
          <a:lstStyle/>
          <a:p>
            <a:pPr>
              <a:buFont typeface="Wingdings" panose="05000000000000000000" pitchFamily="2" charset="2"/>
              <a:buChar char="q"/>
            </a:pPr>
            <a:r>
              <a:rPr lang="en-US" dirty="0"/>
              <a:t>dataset. Because of classification problem we could not use this data. </a:t>
            </a:r>
            <a:endParaRPr lang="en-US" dirty="0" smtClean="0"/>
          </a:p>
          <a:p>
            <a:pPr>
              <a:buFont typeface="Wingdings" panose="05000000000000000000" pitchFamily="2" charset="2"/>
              <a:buChar char="q"/>
            </a:pPr>
            <a:r>
              <a:rPr lang="en-US" dirty="0" smtClean="0"/>
              <a:t>Then </a:t>
            </a:r>
            <a:r>
              <a:rPr lang="en-US" dirty="0"/>
              <a:t>we choose </a:t>
            </a:r>
            <a:r>
              <a:rPr lang="en-US" dirty="0" smtClean="0"/>
              <a:t>50</a:t>
            </a:r>
            <a:r>
              <a:rPr lang="en-US" dirty="0" smtClean="0"/>
              <a:t> </a:t>
            </a:r>
            <a:r>
              <a:rPr lang="en-US" dirty="0"/>
              <a:t>words.  There are 15 speaker for each word. </a:t>
            </a:r>
            <a:r>
              <a:rPr lang="en-US" dirty="0" smtClean="0"/>
              <a:t>In this case we cut </a:t>
            </a:r>
            <a:r>
              <a:rPr lang="en-US" dirty="0" smtClean="0"/>
              <a:t>750 </a:t>
            </a:r>
            <a:r>
              <a:rPr lang="en-US" dirty="0" smtClean="0"/>
              <a:t>words. But </a:t>
            </a:r>
            <a:r>
              <a:rPr lang="en-US" dirty="0"/>
              <a:t>we could not use this data because of </a:t>
            </a:r>
            <a:r>
              <a:rPr lang="en-US" dirty="0" smtClean="0"/>
              <a:t>resolution problem.</a:t>
            </a:r>
          </a:p>
          <a:p>
            <a:pPr>
              <a:buFont typeface="Wingdings" panose="05000000000000000000" pitchFamily="2" charset="2"/>
              <a:buChar char="q"/>
            </a:pPr>
            <a:r>
              <a:rPr lang="en-US" dirty="0" smtClean="0"/>
              <a:t>Finally, In </a:t>
            </a:r>
            <a:r>
              <a:rPr lang="en-US" dirty="0"/>
              <a:t>our dataset we have </a:t>
            </a:r>
            <a:r>
              <a:rPr lang="en-US" dirty="0" smtClean="0"/>
              <a:t>20</a:t>
            </a:r>
            <a:r>
              <a:rPr lang="en-US" dirty="0" smtClean="0"/>
              <a:t> </a:t>
            </a:r>
            <a:r>
              <a:rPr lang="en-US" dirty="0"/>
              <a:t>words and there are </a:t>
            </a:r>
            <a:r>
              <a:rPr lang="en-US" dirty="0" smtClean="0"/>
              <a:t>4 </a:t>
            </a:r>
            <a:r>
              <a:rPr lang="en-US" dirty="0"/>
              <a:t>news readers for each word</a:t>
            </a:r>
            <a:r>
              <a:rPr lang="en-US" dirty="0" smtClean="0"/>
              <a:t>.</a:t>
            </a:r>
            <a:endParaRPr lang="en-US" dirty="0" smtClean="0"/>
          </a:p>
          <a:p>
            <a:pPr>
              <a:buClr>
                <a:schemeClr val="tx1"/>
              </a:buClr>
              <a:buFont typeface="Wingdings" panose="05000000000000000000" pitchFamily="2" charset="2"/>
              <a:buChar char="q"/>
            </a:pPr>
            <a:r>
              <a:rPr lang="en-US" dirty="0">
                <a:effectLst/>
              </a:rPr>
              <a:t>We have converted all the videos into frames, which splits the videos into images</a:t>
            </a:r>
            <a:r>
              <a:rPr lang="en-US" dirty="0" smtClean="0">
                <a:effectLst/>
              </a:rPr>
              <a:t>.</a:t>
            </a:r>
            <a:endParaRPr lang="en-GB" altLang="ko-KR" b="1" dirty="0">
              <a:cs typeface="Arial" pitchFamily="34" charset="0"/>
            </a:endParaRPr>
          </a:p>
          <a:p>
            <a:endParaRPr lang="en-GB" dirty="0"/>
          </a:p>
        </p:txBody>
      </p:sp>
    </p:spTree>
    <p:extLst>
      <p:ext uri="{BB962C8B-B14F-4D97-AF65-F5344CB8AC3E}">
        <p14:creationId xmlns:p14="http://schemas.microsoft.com/office/powerpoint/2010/main" val="1756516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1201</TotalTime>
  <Words>1315</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Unicode MS</vt:lpstr>
      <vt:lpstr>맑은 고딕</vt:lpstr>
      <vt:lpstr>Arial</vt:lpstr>
      <vt:lpstr>Bookman Old Style</vt:lpstr>
      <vt:lpstr>Rockwell</vt:lpstr>
      <vt:lpstr>Wingdings</vt:lpstr>
      <vt:lpstr>Damask</vt:lpstr>
      <vt:lpstr>PowerPoint Presentation</vt:lpstr>
      <vt:lpstr>GROUP MEMBERS</vt:lpstr>
      <vt:lpstr>INTRODUCTION</vt:lpstr>
      <vt:lpstr>APPLICATION OF LIP READING</vt:lpstr>
      <vt:lpstr>PowerPoint Presentation</vt:lpstr>
      <vt:lpstr>PowerPoint Presentation</vt:lpstr>
      <vt:lpstr>PowerPoint Presentation</vt:lpstr>
      <vt:lpstr>DATASET BUILDING</vt:lpstr>
      <vt:lpstr>DATASET BUILDING</vt:lpstr>
      <vt:lpstr>Work procedure</vt:lpstr>
      <vt:lpstr>Work procedure</vt:lpstr>
      <vt:lpstr>result</vt:lpstr>
      <vt:lpstr>challenge</vt:lpstr>
      <vt:lpstr>challenge</vt:lpstr>
      <vt:lpstr>challenge</vt:lpstr>
      <vt:lpstr>Another issue of our project</vt:lpstr>
      <vt:lpstr>Future work</vt:lpstr>
      <vt:lpstr>reference</vt:lpstr>
      <vt:lpstr>refference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 Hossain</dc:creator>
  <cp:lastModifiedBy>Sazzad Hossain</cp:lastModifiedBy>
  <cp:revision>62</cp:revision>
  <dcterms:created xsi:type="dcterms:W3CDTF">2020-10-09T17:38:26Z</dcterms:created>
  <dcterms:modified xsi:type="dcterms:W3CDTF">2020-10-15T15:17:51Z</dcterms:modified>
</cp:coreProperties>
</file>