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6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4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7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8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6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2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1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0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611C-C6C3-4815-8DA9-C26EEF4F077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0D36-E9E8-46A0-97E5-326DA20F9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6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Методы нормализации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Анна </a:t>
            </a:r>
            <a:r>
              <a:rPr lang="ru-RU" dirty="0" err="1" smtClean="0"/>
              <a:t>Кондрашина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76" y="1624457"/>
            <a:ext cx="6010656" cy="3194431"/>
          </a:xfrm>
        </p:spPr>
        <p:txBody>
          <a:bodyPr/>
          <a:lstStyle/>
          <a:p>
            <a:r>
              <a:rPr lang="en-US" dirty="0" smtClean="0"/>
              <a:t>CPM: counts/</a:t>
            </a:r>
            <a:r>
              <a:rPr lang="en-US" dirty="0" err="1" smtClean="0"/>
              <a:t>total_number_of_reads</a:t>
            </a:r>
            <a:endParaRPr lang="en-US" dirty="0" smtClean="0"/>
          </a:p>
          <a:p>
            <a:r>
              <a:rPr lang="en-US" dirty="0" smtClean="0"/>
              <a:t>TPM: transcript per </a:t>
            </a:r>
            <a:r>
              <a:rPr lang="en-US" dirty="0" err="1" smtClean="0"/>
              <a:t>kilobase</a:t>
            </a:r>
            <a:r>
              <a:rPr lang="en-US" dirty="0" smtClean="0"/>
              <a:t> million</a:t>
            </a:r>
          </a:p>
          <a:p>
            <a:r>
              <a:rPr lang="en-US" dirty="0" smtClean="0"/>
              <a:t>RPKM: reads per kb of exon </a:t>
            </a:r>
          </a:p>
          <a:p>
            <a:r>
              <a:rPr lang="en-US" dirty="0" smtClean="0"/>
              <a:t>FPKM: fragments per mil reads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7589520" y="2276857"/>
                <a:ext cx="3456432" cy="1060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1000000</m:t>
                            </m:r>
                          </m:den>
                        </m:f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2276857"/>
                <a:ext cx="3456432" cy="10607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7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&amp; UQ &amp; Med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the read counts by a ratio of the library size for a given sample to that of the average library size across samples </a:t>
            </a:r>
          </a:p>
          <a:p>
            <a:r>
              <a:rPr lang="en-US" dirty="0" smtClean="0"/>
              <a:t>Similar </a:t>
            </a:r>
            <a:r>
              <a:rPr lang="en-US" dirty="0" smtClean="0"/>
              <a:t>strategies </a:t>
            </a:r>
            <a:r>
              <a:rPr lang="en-US" dirty="0"/>
              <a:t>are employed for the UQ and Med </a:t>
            </a:r>
            <a:r>
              <a:rPr lang="en-US" dirty="0" smtClean="0"/>
              <a:t>methods, where </a:t>
            </a:r>
            <a:r>
              <a:rPr lang="en-US" dirty="0"/>
              <a:t>the ratios are the upper quartile and median </a:t>
            </a:r>
            <a:r>
              <a:rPr lang="en-US" dirty="0" smtClean="0"/>
              <a:t>read counts</a:t>
            </a:r>
            <a:r>
              <a:rPr lang="en-US" dirty="0"/>
              <a:t>, </a:t>
            </a:r>
            <a:r>
              <a:rPr lang="en-US" dirty="0" smtClean="0"/>
              <a:t>respectively.</a:t>
            </a:r>
          </a:p>
          <a:p>
            <a:r>
              <a:rPr lang="en-US" dirty="0" smtClean="0"/>
              <a:t>These </a:t>
            </a:r>
            <a:r>
              <a:rPr lang="en-US" dirty="0"/>
              <a:t>values are computed </a:t>
            </a:r>
            <a:r>
              <a:rPr lang="en-US" dirty="0" smtClean="0"/>
              <a:t>after removing </a:t>
            </a:r>
            <a:r>
              <a:rPr lang="en-US" dirty="0"/>
              <a:t>genes having zero read counts for all samples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6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Pseudo-reference across samples(geometric mean) </a:t>
            </a:r>
          </a:p>
          <a:p>
            <a:r>
              <a:rPr lang="en-US" dirty="0" smtClean="0"/>
              <a:t>Ratio of a sample/geometric mean</a:t>
            </a:r>
          </a:p>
          <a:p>
            <a:r>
              <a:rPr lang="en-US" dirty="0" smtClean="0"/>
              <a:t>Calculate norm factors across columns</a:t>
            </a:r>
          </a:p>
          <a:p>
            <a:r>
              <a:rPr lang="en-US" dirty="0" smtClean="0"/>
              <a:t>Divide values for count norm factor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83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3986" y="1936658"/>
            <a:ext cx="6175435" cy="2799933"/>
          </a:xfrm>
        </p:spPr>
        <p:txBody>
          <a:bodyPr>
            <a:normAutofit/>
          </a:bodyPr>
          <a:lstStyle/>
          <a:p>
            <a:r>
              <a:rPr lang="en-US" dirty="0" smtClean="0"/>
              <a:t>Scales </a:t>
            </a:r>
            <a:r>
              <a:rPr lang="en-US" dirty="0"/>
              <a:t>read counts by </a:t>
            </a:r>
            <a:r>
              <a:rPr lang="en-US" dirty="0" smtClean="0"/>
              <a:t>the weighted </a:t>
            </a:r>
            <a:r>
              <a:rPr lang="en-US" dirty="0"/>
              <a:t>log-fold-change values of a reference </a:t>
            </a:r>
            <a:r>
              <a:rPr lang="en-US" dirty="0" smtClean="0"/>
              <a:t>sample with </a:t>
            </a:r>
            <a:r>
              <a:rPr lang="en-US" dirty="0"/>
              <a:t>genes that have extreme log-fold-changes (</a:t>
            </a:r>
            <a:r>
              <a:rPr lang="en-US" dirty="0" smtClean="0"/>
              <a:t>M values</a:t>
            </a:r>
            <a:r>
              <a:rPr lang="en-US" dirty="0"/>
              <a:t>) and extreme absolute expression levels (A </a:t>
            </a:r>
            <a:r>
              <a:rPr lang="en-US" dirty="0" smtClean="0"/>
              <a:t>values) removed </a:t>
            </a:r>
            <a:r>
              <a:rPr lang="en-US" dirty="0"/>
              <a:t>from the data.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623" y="1520403"/>
            <a:ext cx="2428875" cy="962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2969911"/>
            <a:ext cx="43148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r>
              <a:rPr lang="en-US" dirty="0" smtClean="0"/>
              <a:t>Find maximally expressed gene in each sample </a:t>
            </a:r>
          </a:p>
          <a:p>
            <a:r>
              <a:rPr lang="en-US" dirty="0" smtClean="0"/>
              <a:t>Calculate mean of this genes</a:t>
            </a:r>
          </a:p>
          <a:p>
            <a:r>
              <a:rPr lang="en-US" dirty="0" smtClean="0"/>
              <a:t>Say that this mean is the new value for this gene </a:t>
            </a:r>
          </a:p>
          <a:p>
            <a:r>
              <a:rPr lang="en-US" dirty="0" smtClean="0"/>
              <a:t>The same with all other genes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84" y="1825626"/>
            <a:ext cx="4910446" cy="25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9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79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184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Методы нормализации </vt:lpstr>
      <vt:lpstr>Simple</vt:lpstr>
      <vt:lpstr>TC &amp; UQ &amp; Med</vt:lpstr>
      <vt:lpstr>DESeq2</vt:lpstr>
      <vt:lpstr>TMM</vt:lpstr>
      <vt:lpstr>Quantile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нормализации </dc:title>
  <dc:creator>user</dc:creator>
  <cp:lastModifiedBy>user</cp:lastModifiedBy>
  <cp:revision>4</cp:revision>
  <dcterms:created xsi:type="dcterms:W3CDTF">2020-09-16T08:02:32Z</dcterms:created>
  <dcterms:modified xsi:type="dcterms:W3CDTF">2020-09-16T08:57:25Z</dcterms:modified>
</cp:coreProperties>
</file>