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915" r:id="rId2"/>
    <p:sldId id="917" r:id="rId3"/>
    <p:sldId id="941" r:id="rId4"/>
    <p:sldId id="931" r:id="rId5"/>
    <p:sldId id="935" r:id="rId6"/>
    <p:sldId id="932" r:id="rId7"/>
    <p:sldId id="933" r:id="rId8"/>
    <p:sldId id="942" r:id="rId9"/>
    <p:sldId id="934" r:id="rId10"/>
    <p:sldId id="936" r:id="rId11"/>
    <p:sldId id="950" r:id="rId12"/>
    <p:sldId id="938" r:id="rId13"/>
    <p:sldId id="947" r:id="rId14"/>
    <p:sldId id="952" r:id="rId15"/>
    <p:sldId id="939" r:id="rId16"/>
    <p:sldId id="940" r:id="rId17"/>
    <p:sldId id="943" r:id="rId18"/>
    <p:sldId id="937" r:id="rId19"/>
    <p:sldId id="925" r:id="rId20"/>
    <p:sldId id="948" r:id="rId21"/>
    <p:sldId id="919" r:id="rId22"/>
    <p:sldId id="920" r:id="rId23"/>
    <p:sldId id="923" r:id="rId24"/>
    <p:sldId id="924" r:id="rId25"/>
    <p:sldId id="956" r:id="rId26"/>
    <p:sldId id="953" r:id="rId27"/>
    <p:sldId id="957" r:id="rId28"/>
    <p:sldId id="958" r:id="rId29"/>
    <p:sldId id="944" r:id="rId30"/>
    <p:sldId id="928" r:id="rId31"/>
    <p:sldId id="946" r:id="rId32"/>
    <p:sldId id="929" r:id="rId33"/>
    <p:sldId id="930" r:id="rId34"/>
    <p:sldId id="945" r:id="rId35"/>
    <p:sldId id="949"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9">
          <p15:clr>
            <a:srgbClr val="A4A3A4"/>
          </p15:clr>
        </p15:guide>
        <p15:guide id="2" orient="horz" pos="1518">
          <p15:clr>
            <a:srgbClr val="A4A3A4"/>
          </p15:clr>
        </p15:guide>
        <p15:guide id="3" orient="horz" pos="1977">
          <p15:clr>
            <a:srgbClr val="A4A3A4"/>
          </p15:clr>
        </p15:guide>
        <p15:guide id="4" orient="horz" pos="2437">
          <p15:clr>
            <a:srgbClr val="A4A3A4"/>
          </p15:clr>
        </p15:guide>
        <p15:guide id="5" orient="horz" pos="2896">
          <p15:clr>
            <a:srgbClr val="A4A3A4"/>
          </p15:clr>
        </p15:guide>
        <p15:guide id="6" pos="272">
          <p15:clr>
            <a:srgbClr val="A4A3A4"/>
          </p15:clr>
        </p15:guide>
        <p15:guide id="7" pos="1247">
          <p15:clr>
            <a:srgbClr val="A4A3A4"/>
          </p15:clr>
        </p15:guide>
        <p15:guide id="8" pos="2358">
          <p15:clr>
            <a:srgbClr val="A4A3A4"/>
          </p15:clr>
        </p15:guide>
        <p15:guide id="9" pos="3402">
          <p15:clr>
            <a:srgbClr val="A4A3A4"/>
          </p15:clr>
        </p15:guide>
        <p15:guide id="10" pos="4445">
          <p15:clr>
            <a:srgbClr val="A4A3A4"/>
          </p15:clr>
        </p15:guide>
        <p15:guide id="11" pos="54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7B4C1"/>
    <a:srgbClr val="4C4C4C"/>
    <a:srgbClr val="000000"/>
    <a:srgbClr val="66CCFF"/>
    <a:srgbClr val="80FF00"/>
    <a:srgbClr val="6FC500"/>
    <a:srgbClr val="88CD00"/>
    <a:srgbClr val="404040"/>
    <a:srgbClr val="FABF2C"/>
    <a:srgbClr val="E2F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22"/>
    <p:restoredTop sz="74925" autoAdjust="0"/>
  </p:normalViewPr>
  <p:slideViewPr>
    <p:cSldViewPr snapToObjects="1">
      <p:cViewPr>
        <p:scale>
          <a:sx n="114" d="100"/>
          <a:sy n="114" d="100"/>
        </p:scale>
        <p:origin x="144" y="144"/>
      </p:cViewPr>
      <p:guideLst>
        <p:guide orient="horz" pos="1059"/>
        <p:guide orient="horz" pos="1518"/>
        <p:guide orient="horz" pos="1977"/>
        <p:guide orient="horz" pos="2437"/>
        <p:guide orient="horz" pos="2896"/>
        <p:guide pos="272"/>
        <p:guide pos="1247"/>
        <p:guide pos="2358"/>
        <p:guide pos="3402"/>
        <p:guide pos="4445"/>
        <p:guide pos="5488"/>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1" d="100"/>
          <a:sy n="81" d="100"/>
        </p:scale>
        <p:origin x="-3560" y="-12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ctr" anchorCtr="0"/>
          <a:lstStyle/>
          <a:p>
            <a:pPr algn="r"/>
            <a:fld id="{86CAA531-2DA4-48F8-977D-328C232F2D93}" type="slidenum">
              <a:rPr lang="zh-CN" altLang="en-US" sz="1000">
                <a:latin typeface="微软雅黑" pitchFamily="34" charset="-122"/>
                <a:ea typeface="微软雅黑" pitchFamily="34" charset="-122"/>
              </a:rPr>
              <a:pPr algn="r"/>
              <a:t>‹#›</a:t>
            </a:fld>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1387582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8172A-7FB4-47A4-955D-D2D19B9CB097}" type="datetimeFigureOut">
              <a:rPr lang="zh-CN" altLang="en-US" smtClean="0"/>
              <a:pPr/>
              <a:t>2018/8/22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9ED29-F079-4E8C-8A2A-A01EA1626273}" type="slidenum">
              <a:rPr lang="zh-CN" altLang="en-US" smtClean="0"/>
              <a:pPr/>
              <a:t>‹#›</a:t>
            </a:fld>
            <a:endParaRPr lang="zh-CN" altLang="en-US"/>
          </a:p>
        </p:txBody>
      </p:sp>
    </p:spTree>
    <p:extLst>
      <p:ext uri="{BB962C8B-B14F-4D97-AF65-F5344CB8AC3E}">
        <p14:creationId xmlns:p14="http://schemas.microsoft.com/office/powerpoint/2010/main" val="1639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各位老师好，我是</a:t>
            </a:r>
            <a:r>
              <a:rPr kumimoji="1" lang="en-US" altLang="zh-CN" dirty="0" smtClean="0"/>
              <a:t>18</a:t>
            </a:r>
            <a:r>
              <a:rPr kumimoji="1" lang="zh-CN" altLang="en-US" dirty="0" smtClean="0"/>
              <a:t>组组长孔祥宜，我们的课题是知识图谱助力电影推荐，非常荣幸今天能在这里汇报我们的成果。</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a:t>
            </a:fld>
            <a:endParaRPr lang="zh-CN" altLang="en-US"/>
          </a:p>
        </p:txBody>
      </p:sp>
    </p:spTree>
    <p:extLst>
      <p:ext uri="{BB962C8B-B14F-4D97-AF65-F5344CB8AC3E}">
        <p14:creationId xmlns:p14="http://schemas.microsoft.com/office/powerpoint/2010/main" val="210915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对于电影的基本信息，我们可以看到这个数据集共有</a:t>
            </a:r>
            <a:r>
              <a:rPr lang="en-US" altLang="zh-CN" dirty="0" smtClean="0"/>
              <a:t>8</a:t>
            </a:r>
            <a:r>
              <a:rPr lang="zh-CN" altLang="en-US" dirty="0" smtClean="0"/>
              <a:t>万多部电影，但是非常不规整，有很多空格、括号、数字等无效信息，还有前后矛盾的信息，于是我们进行了相应的处理，使这个数据集更加规范。</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10</a:t>
            </a:fld>
            <a:endParaRPr lang="zh-CN" altLang="en-US"/>
          </a:p>
        </p:txBody>
      </p:sp>
    </p:spTree>
    <p:extLst>
      <p:ext uri="{BB962C8B-B14F-4D97-AF65-F5344CB8AC3E}">
        <p14:creationId xmlns:p14="http://schemas.microsoft.com/office/powerpoint/2010/main" val="204008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而对于训练集，一共有</a:t>
            </a:r>
            <a:r>
              <a:rPr lang="en-US" altLang="zh-CN" dirty="0" smtClean="0"/>
              <a:t>4</a:t>
            </a:r>
            <a:r>
              <a:rPr lang="zh-CN" altLang="en-US" dirty="0" smtClean="0"/>
              <a:t>万多用户评分，</a:t>
            </a:r>
            <a:r>
              <a:rPr lang="en-US" altLang="zh-CN" dirty="0" smtClean="0"/>
              <a:t>7</a:t>
            </a:r>
            <a:r>
              <a:rPr lang="zh-CN" altLang="en-US" dirty="0" smtClean="0"/>
              <a:t>万多电影被评分，总共的用户评分条目高达</a:t>
            </a:r>
            <a:r>
              <a:rPr lang="en-US" altLang="zh-CN" dirty="0" smtClean="0"/>
              <a:t>877</a:t>
            </a:r>
            <a:r>
              <a:rPr lang="zh-CN" altLang="en-US" dirty="0" smtClean="0"/>
              <a:t>万多条，但这个数据非常不平衡</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11</a:t>
            </a:fld>
            <a:endParaRPr lang="zh-CN" altLang="en-US"/>
          </a:p>
        </p:txBody>
      </p:sp>
    </p:spTree>
    <p:extLst>
      <p:ext uri="{BB962C8B-B14F-4D97-AF65-F5344CB8AC3E}">
        <p14:creationId xmlns:p14="http://schemas.microsoft.com/office/powerpoint/2010/main" val="59302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首先对于用户来说，我们可以看到大多数用户评分数量为</a:t>
            </a:r>
            <a:r>
              <a:rPr lang="en-US" altLang="zh-CN" dirty="0" smtClean="0"/>
              <a:t>1000</a:t>
            </a:r>
            <a:r>
              <a:rPr lang="zh-CN" altLang="en-US" dirty="0" smtClean="0"/>
              <a:t>以下，但奇怪的是有的用户竟然评分高达数千上万条。如果一天看一部电影，那么看</a:t>
            </a:r>
            <a:r>
              <a:rPr lang="en-US" altLang="zh-CN" dirty="0" smtClean="0"/>
              <a:t>5000</a:t>
            </a:r>
            <a:r>
              <a:rPr lang="zh-CN" altLang="en-US" dirty="0" smtClean="0"/>
              <a:t>部电影就要</a:t>
            </a:r>
            <a:r>
              <a:rPr lang="en-US" altLang="zh-CN" dirty="0" smtClean="0"/>
              <a:t>13</a:t>
            </a:r>
            <a:r>
              <a:rPr lang="zh-CN" altLang="en-US" dirty="0" smtClean="0"/>
              <a:t>年，并且还要坚持在网站打分，这显然不符合大多数人的状况。我们猜测这些用户中可能存在异常用户，在进行刷分。于是我们试着剔除了这部分用户，训练集评分条目下降至</a:t>
            </a:r>
            <a:r>
              <a:rPr lang="en-US" altLang="zh-CN" dirty="0" smtClean="0"/>
              <a:t>819</a:t>
            </a:r>
            <a:r>
              <a:rPr lang="zh-CN" altLang="en-US" dirty="0" smtClean="0"/>
              <a:t>万条。</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12</a:t>
            </a:fld>
            <a:endParaRPr lang="zh-CN" altLang="en-US"/>
          </a:p>
        </p:txBody>
      </p:sp>
    </p:spTree>
    <p:extLst>
      <p:ext uri="{BB962C8B-B14F-4D97-AF65-F5344CB8AC3E}">
        <p14:creationId xmlns:p14="http://schemas.microsoft.com/office/powerpoint/2010/main" val="156026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至于电影与电影之间，更是有着相当显著的差距，对</a:t>
            </a:r>
            <a:r>
              <a:rPr lang="en-US" altLang="zh-CN" dirty="0" smtClean="0"/>
              <a:t>7</a:t>
            </a:r>
            <a:r>
              <a:rPr lang="zh-CN" altLang="en-US" dirty="0" smtClean="0"/>
              <a:t>万多电影评分数量进行排序后，我们画出了这样一张图。可以看到，大多数的评分集中在前面几千部电影中，有的电影评分数量非常多。但是大多数电影的评分数量在</a:t>
            </a:r>
            <a:r>
              <a:rPr lang="en-US" altLang="zh-CN" dirty="0" smtClean="0"/>
              <a:t>100</a:t>
            </a:r>
            <a:r>
              <a:rPr lang="zh-CN" altLang="en-US" dirty="0" smtClean="0"/>
              <a:t>以下。这启发我们抽取了热门电影集和冷门电影集，作为后续模型的参考。</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13</a:t>
            </a:fld>
            <a:endParaRPr lang="zh-CN" altLang="en-US"/>
          </a:p>
        </p:txBody>
      </p:sp>
    </p:spTree>
    <p:extLst>
      <p:ext uri="{BB962C8B-B14F-4D97-AF65-F5344CB8AC3E}">
        <p14:creationId xmlns:p14="http://schemas.microsoft.com/office/powerpoint/2010/main" val="144424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另外，这个训练集只包含正例，我们只知道用户喜欢什么电影、不知道他讨厌什么电影，这对后面的推荐非常不利，因为推荐时难以对用户可能喜欢的电影拉开差距，因此我们需要自己生成负例，我们采用了五种方式，这五种方式在后面的模型介绍部分会详细介绍。</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14</a:t>
            </a:fld>
            <a:endParaRPr lang="zh-CN" altLang="en-US"/>
          </a:p>
        </p:txBody>
      </p:sp>
    </p:spTree>
    <p:extLst>
      <p:ext uri="{BB962C8B-B14F-4D97-AF65-F5344CB8AC3E}">
        <p14:creationId xmlns:p14="http://schemas.microsoft.com/office/powerpoint/2010/main" val="1244442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15</a:t>
            </a:fld>
            <a:endParaRPr lang="zh-CN" altLang="en-US"/>
          </a:p>
        </p:txBody>
      </p:sp>
    </p:spTree>
    <p:extLst>
      <p:ext uri="{BB962C8B-B14F-4D97-AF65-F5344CB8AC3E}">
        <p14:creationId xmlns:p14="http://schemas.microsoft.com/office/powerpoint/2010/main" val="88253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16</a:t>
            </a:fld>
            <a:endParaRPr lang="zh-CN" altLang="en-US"/>
          </a:p>
        </p:txBody>
      </p:sp>
    </p:spTree>
    <p:extLst>
      <p:ext uri="{BB962C8B-B14F-4D97-AF65-F5344CB8AC3E}">
        <p14:creationId xmlns:p14="http://schemas.microsoft.com/office/powerpoint/2010/main" val="376138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然后我来介绍一下我们的模型</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17</a:t>
            </a:fld>
            <a:endParaRPr lang="zh-CN" altLang="en-US"/>
          </a:p>
        </p:txBody>
      </p:sp>
    </p:spTree>
    <p:extLst>
      <p:ext uri="{BB962C8B-B14F-4D97-AF65-F5344CB8AC3E}">
        <p14:creationId xmlns:p14="http://schemas.microsoft.com/office/powerpoint/2010/main" val="917056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模型对应我们的任务，分为推荐和文本生成两大部分</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18</a:t>
            </a:fld>
            <a:endParaRPr lang="zh-CN" altLang="en-US"/>
          </a:p>
        </p:txBody>
      </p:sp>
    </p:spTree>
    <p:extLst>
      <p:ext uri="{BB962C8B-B14F-4D97-AF65-F5344CB8AC3E}">
        <p14:creationId xmlns:p14="http://schemas.microsoft.com/office/powerpoint/2010/main" val="1540676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我们尝试过</a:t>
            </a:r>
            <a:r>
              <a:rPr kumimoji="1" lang="en-US" altLang="zh-CN" dirty="0" smtClean="0"/>
              <a:t>DKN</a:t>
            </a:r>
            <a:r>
              <a:rPr kumimoji="1" lang="zh-CN" altLang="en-US" dirty="0" smtClean="0"/>
              <a:t>模型，这个模型使用了知识图谱来辅助生成新闻的向量，使用</a:t>
            </a:r>
            <a:r>
              <a:rPr kumimoji="1" lang="en-US" altLang="zh-CN" dirty="0" smtClean="0"/>
              <a:t>Attention</a:t>
            </a:r>
            <a:r>
              <a:rPr kumimoji="1" lang="zh-CN" altLang="en-US" dirty="0" smtClean="0"/>
              <a:t>来生成点击过的新闻针对推荐候选新闻的权重，然后进行加和，再通过</a:t>
            </a:r>
            <a:r>
              <a:rPr kumimoji="1" lang="en-US" altLang="zh-CN" dirty="0" smtClean="0"/>
              <a:t>DNN</a:t>
            </a:r>
            <a:r>
              <a:rPr kumimoji="1" lang="zh-CN" altLang="en-US" dirty="0" smtClean="0"/>
              <a:t>进行推荐与否的决策。</a:t>
            </a:r>
            <a:endParaRPr kumimoji="1" lang="en-US" altLang="zh-CN" dirty="0" smtClean="0"/>
          </a:p>
          <a:p>
            <a:r>
              <a:rPr kumimoji="1" lang="zh-CN" altLang="en-US" dirty="0" smtClean="0"/>
              <a:t>但是应用到我们本次的任务时，会有一些问题，就是这个将新闻利用知识图谱进行</a:t>
            </a:r>
            <a:r>
              <a:rPr kumimoji="1" lang="en-US" altLang="zh-CN" dirty="0" smtClean="0"/>
              <a:t>embedding</a:t>
            </a:r>
            <a:r>
              <a:rPr kumimoji="1" lang="zh-CN" altLang="en-US" dirty="0" smtClean="0"/>
              <a:t>的模型部分。</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19</a:t>
            </a:fld>
            <a:endParaRPr lang="zh-CN" altLang="en-US"/>
          </a:p>
        </p:txBody>
      </p:sp>
    </p:spTree>
    <p:extLst>
      <p:ext uri="{BB962C8B-B14F-4D97-AF65-F5344CB8AC3E}">
        <p14:creationId xmlns:p14="http://schemas.microsoft.com/office/powerpoint/2010/main" val="109577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汇报分为四个部分，分别是项目介绍、数据处理、模型分析、结果展示，最后附录是我们组的分工和参考文献。</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2</a:t>
            </a:fld>
            <a:endParaRPr lang="zh-CN" altLang="en-US"/>
          </a:p>
        </p:txBody>
      </p:sp>
    </p:spTree>
    <p:extLst>
      <p:ext uri="{BB962C8B-B14F-4D97-AF65-F5344CB8AC3E}">
        <p14:creationId xmlns:p14="http://schemas.microsoft.com/office/powerpoint/2010/main" val="642453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新闻是非结构化的数据，有标题、正文，中间可能包括多个实体，而电影我们的信息是结构化的信息，每个电影仅仅对于一个实体，那么我们就有两种设想来解决这个问题，首先我们已经通过</a:t>
            </a:r>
            <a:r>
              <a:rPr kumimoji="1" lang="en-US" altLang="zh-CN" dirty="0" err="1" smtClean="0"/>
              <a:t>transE</a:t>
            </a:r>
            <a:r>
              <a:rPr kumimoji="1" lang="zh-CN" altLang="en-US" dirty="0" smtClean="0"/>
              <a:t>得到了对于电影的</a:t>
            </a:r>
            <a:r>
              <a:rPr kumimoji="1" lang="en-US" altLang="zh-CN" dirty="0" smtClean="0"/>
              <a:t>embedding</a:t>
            </a:r>
            <a:r>
              <a:rPr kumimoji="1" lang="zh-CN" altLang="en-US" dirty="0" smtClean="0"/>
              <a:t>，那么我们也许可以完全不要</a:t>
            </a:r>
            <a:r>
              <a:rPr kumimoji="1" lang="en-US" altLang="zh-CN" dirty="0" smtClean="0"/>
              <a:t>KCNN</a:t>
            </a:r>
            <a:r>
              <a:rPr kumimoji="1" lang="zh-CN" altLang="en-US" dirty="0" smtClean="0"/>
              <a:t>，直接输入电影的</a:t>
            </a:r>
            <a:r>
              <a:rPr kumimoji="1" lang="en-US" altLang="zh-CN" dirty="0" smtClean="0"/>
              <a:t>embedding</a:t>
            </a:r>
            <a:r>
              <a:rPr kumimoji="1" lang="zh-CN" altLang="en-US" dirty="0" smtClean="0"/>
              <a:t>。或者把电影的结构化数据通过一些句式模版转化为一段文本，成为非结构化数据。</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20</a:t>
            </a:fld>
            <a:endParaRPr lang="zh-CN" altLang="en-US"/>
          </a:p>
        </p:txBody>
      </p:sp>
    </p:spTree>
    <p:extLst>
      <p:ext uri="{BB962C8B-B14F-4D97-AF65-F5344CB8AC3E}">
        <p14:creationId xmlns:p14="http://schemas.microsoft.com/office/powerpoint/2010/main" val="1645255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说完了</a:t>
            </a:r>
            <a:r>
              <a:rPr kumimoji="1" lang="en-US" altLang="zh-CN" dirty="0" smtClean="0"/>
              <a:t>DKN</a:t>
            </a:r>
            <a:r>
              <a:rPr kumimoji="1" lang="zh-CN" altLang="en-US" dirty="0" smtClean="0"/>
              <a:t>，我们来讲一讲</a:t>
            </a:r>
            <a:r>
              <a:rPr kumimoji="1" lang="en-US" altLang="zh-CN" dirty="0" err="1" smtClean="0"/>
              <a:t>xDeepFM</a:t>
            </a:r>
            <a:r>
              <a:rPr kumimoji="1" lang="zh-CN" altLang="en-US" dirty="0" smtClean="0"/>
              <a:t>模型。讲到</a:t>
            </a:r>
            <a:r>
              <a:rPr kumimoji="1" lang="en-US" altLang="zh-CN" dirty="0" err="1" smtClean="0"/>
              <a:t>xDeepFM</a:t>
            </a:r>
            <a:r>
              <a:rPr kumimoji="1" lang="zh-CN" altLang="en-US" dirty="0" smtClean="0"/>
              <a:t>，我们需要先来说一下</a:t>
            </a:r>
            <a:r>
              <a:rPr kumimoji="1" lang="en-US" altLang="zh-CN" dirty="0" err="1" smtClean="0"/>
              <a:t>Fm</a:t>
            </a:r>
            <a:r>
              <a:rPr kumimoji="1" lang="zh-CN" altLang="en-US" dirty="0" smtClean="0"/>
              <a:t>模型。</a:t>
            </a:r>
            <a:r>
              <a:rPr kumimoji="1" lang="en-US" altLang="zh-CN" dirty="0" err="1" smtClean="0"/>
              <a:t>Fm</a:t>
            </a:r>
            <a:r>
              <a:rPr kumimoji="1" lang="zh-CN" altLang="en-US" dirty="0" smtClean="0"/>
              <a:t>模型由比线性模型多了特征的二阶组合，能够捕捉到更丰富的特征信息。</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21</a:t>
            </a:fld>
            <a:endParaRPr lang="zh-CN" altLang="en-US"/>
          </a:p>
        </p:txBody>
      </p:sp>
    </p:spTree>
    <p:extLst>
      <p:ext uri="{BB962C8B-B14F-4D97-AF65-F5344CB8AC3E}">
        <p14:creationId xmlns:p14="http://schemas.microsoft.com/office/powerpoint/2010/main" val="990241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而</a:t>
            </a:r>
            <a:r>
              <a:rPr kumimoji="1" lang="en-US" altLang="zh-CN" dirty="0" err="1" smtClean="0"/>
              <a:t>DeepFM</a:t>
            </a:r>
            <a:r>
              <a:rPr kumimoji="1" lang="zh-CN" altLang="en-US" dirty="0" smtClean="0"/>
              <a:t>模型则是与</a:t>
            </a:r>
            <a:r>
              <a:rPr kumimoji="1" lang="en-US" altLang="zh-CN" dirty="0" err="1" smtClean="0"/>
              <a:t>Fm</a:t>
            </a:r>
            <a:r>
              <a:rPr kumimoji="1" lang="zh-CN" altLang="en-US" dirty="0" smtClean="0"/>
              <a:t>并行的加入了一个</a:t>
            </a:r>
            <a:r>
              <a:rPr kumimoji="1" lang="en-US" altLang="zh-CN" dirty="0" smtClean="0"/>
              <a:t>DNN</a:t>
            </a:r>
            <a:r>
              <a:rPr kumimoji="1" lang="zh-CN" altLang="en-US" dirty="0" smtClean="0"/>
              <a:t>模型，希望能捕捉到更高阶的特征</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22</a:t>
            </a:fld>
            <a:endParaRPr lang="zh-CN" altLang="en-US"/>
          </a:p>
        </p:txBody>
      </p:sp>
    </p:spTree>
    <p:extLst>
      <p:ext uri="{BB962C8B-B14F-4D97-AF65-F5344CB8AC3E}">
        <p14:creationId xmlns:p14="http://schemas.microsoft.com/office/powerpoint/2010/main" val="976848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u="none" strike="noStrike" kern="1200" dirty="0" smtClean="0">
                <a:solidFill>
                  <a:schemeClr val="tx1"/>
                </a:solidFill>
                <a:effectLst/>
                <a:latin typeface="+mn-lt"/>
                <a:ea typeface="+mn-ea"/>
                <a:cs typeface="+mn-cs"/>
              </a:rPr>
              <a:t>但是</a:t>
            </a:r>
            <a:r>
              <a:rPr lang="en-US" altLang="zh-CN" sz="1200" b="1" i="0" u="none" strike="noStrike" kern="1200" dirty="0" err="1" smtClean="0">
                <a:solidFill>
                  <a:schemeClr val="tx1"/>
                </a:solidFill>
                <a:effectLst/>
                <a:latin typeface="+mn-lt"/>
                <a:ea typeface="+mn-ea"/>
                <a:cs typeface="+mn-cs"/>
              </a:rPr>
              <a:t>Fm</a:t>
            </a:r>
            <a:r>
              <a:rPr lang="zh-CN" altLang="en-US" sz="1200" b="1" i="0" u="none" strike="noStrike" kern="1200" dirty="0" smtClean="0">
                <a:solidFill>
                  <a:schemeClr val="tx1"/>
                </a:solidFill>
                <a:effectLst/>
                <a:latin typeface="+mn-lt"/>
                <a:ea typeface="+mn-ea"/>
                <a:cs typeface="+mn-cs"/>
              </a:rPr>
              <a:t>有时候捕捉特征的效果可能并不好，</a:t>
            </a:r>
            <a:r>
              <a:rPr lang="en-US" altLang="zh-CN" sz="1200" b="1" i="0" u="none" strike="noStrike" kern="1200" dirty="0" smtClean="0">
                <a:solidFill>
                  <a:schemeClr val="tx1"/>
                </a:solidFill>
                <a:effectLst/>
                <a:latin typeface="+mn-lt"/>
                <a:ea typeface="+mn-ea"/>
                <a:cs typeface="+mn-cs"/>
              </a:rPr>
              <a:t>DCN</a:t>
            </a:r>
            <a:r>
              <a:rPr lang="zh-CN" altLang="en-US" sz="1200" b="1" i="0" u="none" strike="noStrike" kern="1200" dirty="0" smtClean="0">
                <a:solidFill>
                  <a:schemeClr val="tx1"/>
                </a:solidFill>
                <a:effectLst/>
                <a:latin typeface="+mn-lt"/>
                <a:ea typeface="+mn-ea"/>
                <a:cs typeface="+mn-cs"/>
              </a:rPr>
              <a:t>模型通过交叉网络代替了</a:t>
            </a:r>
            <a:r>
              <a:rPr lang="en-US" altLang="zh-CN" sz="1200" b="1" i="0" u="none" strike="noStrike" kern="1200" dirty="0" smtClean="0">
                <a:solidFill>
                  <a:schemeClr val="tx1"/>
                </a:solidFill>
                <a:effectLst/>
                <a:latin typeface="+mn-lt"/>
                <a:ea typeface="+mn-ea"/>
                <a:cs typeface="+mn-cs"/>
              </a:rPr>
              <a:t>FM</a:t>
            </a:r>
            <a:r>
              <a:rPr lang="zh-CN" altLang="en-US" sz="1200" b="1" i="0" u="none" strike="noStrike" kern="1200" dirty="0" smtClean="0">
                <a:solidFill>
                  <a:schemeClr val="tx1"/>
                </a:solidFill>
                <a:effectLst/>
                <a:latin typeface="+mn-lt"/>
                <a:ea typeface="+mn-ea"/>
                <a:cs typeface="+mn-cs"/>
              </a:rPr>
              <a:t>。交叉</a:t>
            </a:r>
            <a:r>
              <a:rPr lang="zh-CN" altLang="en-US" sz="1200" b="1" i="0" u="none" strike="noStrike" kern="1200" dirty="0" smtClean="0">
                <a:solidFill>
                  <a:schemeClr val="tx1"/>
                </a:solidFill>
                <a:effectLst/>
                <a:latin typeface="+mn-lt"/>
                <a:ea typeface="+mn-ea"/>
                <a:cs typeface="+mn-cs"/>
              </a:rPr>
              <a:t>特征高度交互</a:t>
            </a:r>
            <a:r>
              <a:rPr lang="zh-CN" altLang="en-US" sz="1200" b="0" i="0" u="none" strike="noStrike" kern="1200" dirty="0" smtClean="0">
                <a:solidFill>
                  <a:schemeClr val="tx1"/>
                </a:solidFill>
                <a:effectLst/>
                <a:latin typeface="+mn-lt"/>
                <a:ea typeface="+mn-ea"/>
                <a:cs typeface="+mn-cs"/>
              </a:rPr>
              <a:t>。交叉网络的特殊结构使交叉特征的程度随着层深度的增加而增大</a:t>
            </a:r>
            <a:r>
              <a:rPr lang="zh-CN" altLang="en-US" sz="1200" b="0" i="0" u="none" strike="noStrike" kern="1200" dirty="0" smtClean="0">
                <a:solidFill>
                  <a:schemeClr val="tx1"/>
                </a:solidFill>
                <a:effectLst/>
                <a:latin typeface="+mn-lt"/>
                <a:ea typeface="+mn-ea"/>
                <a:cs typeface="+mn-cs"/>
              </a:rPr>
              <a:t>。那么它可以既捕捉到低阶特征也捕捉到高阶特征。</a:t>
            </a:r>
            <a:endParaRPr lang="en-US" altLang="zh-CN"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23</a:t>
            </a:fld>
            <a:endParaRPr lang="zh-CN" altLang="en-US"/>
          </a:p>
        </p:txBody>
      </p:sp>
    </p:spTree>
    <p:extLst>
      <p:ext uri="{BB962C8B-B14F-4D97-AF65-F5344CB8AC3E}">
        <p14:creationId xmlns:p14="http://schemas.microsoft.com/office/powerpoint/2010/main" val="56099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但交叉网络被证实捕捉到的所谓高阶特征存在线性关系，我们这次使用的</a:t>
            </a:r>
            <a:r>
              <a:rPr kumimoji="1" lang="en-US" altLang="zh-CN" dirty="0" err="1" smtClean="0"/>
              <a:t>xDeepFM</a:t>
            </a:r>
            <a:r>
              <a:rPr kumimoji="1" lang="zh-CN" altLang="en-US" dirty="0" smtClean="0"/>
              <a:t>模型则对交叉网络进行了改进，在向量级别上进行特征组合。</a:t>
            </a:r>
            <a:r>
              <a:rPr kumimoji="1" lang="en-US" altLang="zh-CN" dirty="0" smtClean="0"/>
              <a:t>DNN</a:t>
            </a:r>
            <a:r>
              <a:rPr kumimoji="1" lang="zh-CN" altLang="en-US" dirty="0" smtClean="0"/>
              <a:t>则在位级别上进行特征组合。同时加入一个线性模型作为补充。这是我们这次使用的模型。</a:t>
            </a:r>
            <a:endParaRPr kumimoji="1" lang="en-US" altLang="zh-CN" dirty="0" smtClean="0"/>
          </a:p>
          <a:p>
            <a:endParaRPr kumimoji="1" lang="en-US" altLang="zh-CN" dirty="0" smtClean="0"/>
          </a:p>
          <a:p>
            <a:r>
              <a:rPr lang="zh-CN" altLang="en-US" dirty="0" smtClean="0"/>
              <a:t>在向量级别上进行特征组合（相乘），而不是在位级别上</a:t>
            </a:r>
            <a:endParaRPr lang="en-US" altLang="zh-CN" dirty="0" smtClean="0"/>
          </a:p>
          <a:p>
            <a:r>
              <a:rPr lang="zh-CN" altLang="en-US" dirty="0" smtClean="0"/>
              <a:t>可以指定最高多少阶</a:t>
            </a:r>
            <a:endParaRPr lang="en-US" altLang="zh-CN" dirty="0" smtClean="0"/>
          </a:p>
          <a:p>
            <a:r>
              <a:rPr lang="zh-CN" altLang="en-US" dirty="0" smtClean="0"/>
              <a:t>明确高阶组合特征，而不是像</a:t>
            </a:r>
            <a:r>
              <a:rPr lang="en-US" altLang="zh-CN" dirty="0" err="1" smtClean="0"/>
              <a:t>CrossNet</a:t>
            </a:r>
            <a:r>
              <a:rPr lang="zh-CN" altLang="en-US" dirty="0" smtClean="0"/>
              <a:t>一样，存在线性关系。</a:t>
            </a:r>
            <a:br>
              <a:rPr lang="zh-CN" altLang="en-US" dirty="0" smtClean="0"/>
            </a:b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24</a:t>
            </a:fld>
            <a:endParaRPr lang="zh-CN" altLang="en-US"/>
          </a:p>
        </p:txBody>
      </p:sp>
    </p:spTree>
    <p:extLst>
      <p:ext uri="{BB962C8B-B14F-4D97-AF65-F5344CB8AC3E}">
        <p14:creationId xmlns:p14="http://schemas.microsoft.com/office/powerpoint/2010/main" val="69089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的推荐模型：回归模型和二分类问题，在我们这个项目之中所要做的是二分类，即推荐与不推荐，既然是二分类我们就需要正例与负例，那么负例如何产生，负例应该是什么？根据现有信息模拟用户的评分，评分低即为负例，在广告</a:t>
            </a:r>
            <a:r>
              <a:rPr lang="en-US" altLang="zh-CN" dirty="0"/>
              <a:t>ctr</a:t>
            </a:r>
            <a:r>
              <a:rPr lang="zh-CN" altLang="en-US" dirty="0"/>
              <a:t>预估中未点击即为负例，我们这里是否可以呢？</a:t>
            </a:r>
            <a:endParaRPr lang="en-US" altLang="zh-CN" dirty="0"/>
          </a:p>
          <a:p>
            <a:r>
              <a:rPr lang="zh-CN" altLang="en-US" dirty="0"/>
              <a:t>随机生成：问题在于我们根本没有去利用现有数据</a:t>
            </a:r>
            <a:endParaRPr lang="en-US" altLang="zh-CN" dirty="0"/>
          </a:p>
          <a:p>
            <a:r>
              <a:rPr lang="zh-CN" altLang="en-US" dirty="0"/>
              <a:t>基于热门电影：问题在于热门电影仍旧是推荐主流</a:t>
            </a:r>
            <a:endParaRPr lang="en-US" altLang="zh-CN" dirty="0"/>
          </a:p>
          <a:p>
            <a:r>
              <a:rPr lang="zh-CN" altLang="en-US" dirty="0"/>
              <a:t>反向协同过滤：</a:t>
            </a:r>
            <a:r>
              <a:rPr lang="en-US" altLang="zh-CN" dirty="0"/>
              <a:t>item*item</a:t>
            </a:r>
            <a:r>
              <a:rPr lang="zh-CN" altLang="en-US" dirty="0"/>
              <a:t>的矩阵</a:t>
            </a:r>
            <a:r>
              <a:rPr lang="en-US" altLang="zh-CN" dirty="0"/>
              <a:t>cos</a:t>
            </a:r>
            <a:r>
              <a:rPr lang="zh-CN" altLang="en-US" dirty="0"/>
              <a:t>，</a:t>
            </a:r>
            <a:r>
              <a:rPr lang="en-US" altLang="zh-CN" dirty="0" err="1"/>
              <a:t>jaccard</a:t>
            </a:r>
            <a:r>
              <a:rPr lang="zh-CN" altLang="en-US" dirty="0"/>
              <a:t>，</a:t>
            </a:r>
            <a:r>
              <a:rPr lang="en-US" altLang="zh-CN" dirty="0" err="1"/>
              <a:t>pearson</a:t>
            </a:r>
            <a:r>
              <a:rPr lang="zh-CN" altLang="en-US" dirty="0"/>
              <a:t>都十分耗时，数据量巨大，同时协同过滤具有过拟合的缺点，所以在我们测试的时候效果不好</a:t>
            </a:r>
            <a:endParaRPr lang="en-US" altLang="zh-CN" dirty="0"/>
          </a:p>
          <a:p>
            <a:r>
              <a:rPr lang="en-US" altLang="zh-CN" dirty="0"/>
              <a:t>ALS</a:t>
            </a:r>
            <a:r>
              <a:rPr lang="zh-CN" altLang="en-US" dirty="0"/>
              <a:t>：只是矩阵分解中计算损失函数的一种方法进行迭代</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BPMF</a:t>
            </a:r>
            <a:r>
              <a:rPr lang="zh-CN" altLang="en-US" dirty="0"/>
              <a:t>：这里就是我们最终使用的模型</a:t>
            </a:r>
            <a:r>
              <a:rPr lang="zh-CN" altLang="en-US" dirty="0" smtClean="0"/>
              <a:t>：</a:t>
            </a:r>
            <a:r>
              <a:rPr lang="en-US" altLang="zh-CN" sz="1200" kern="1200" dirty="0" smtClean="0">
                <a:solidFill>
                  <a:schemeClr val="tx1"/>
                </a:solidFill>
                <a:effectLst/>
                <a:latin typeface="+mn-lt"/>
                <a:ea typeface="+mn-ea"/>
                <a:cs typeface="+mn-cs"/>
              </a:rPr>
              <a:t>PMF</a:t>
            </a:r>
            <a:r>
              <a:rPr lang="zh-CN" altLang="en-US" sz="1200" kern="1200" dirty="0" smtClean="0">
                <a:solidFill>
                  <a:schemeClr val="tx1"/>
                </a:solidFill>
                <a:effectLst/>
                <a:latin typeface="+mn-lt"/>
                <a:ea typeface="+mn-ea"/>
                <a:cs typeface="+mn-cs"/>
              </a:rPr>
              <a:t>（概率矩阵分解）是一个包含高斯观测噪声的概率线性模型，那么</a:t>
            </a:r>
            <a:r>
              <a:rPr lang="en-US" altLang="zh-CN" sz="1200" kern="1200" dirty="0" smtClean="0">
                <a:solidFill>
                  <a:schemeClr val="tx1"/>
                </a:solidFill>
                <a:effectLst/>
                <a:latin typeface="+mn-lt"/>
                <a:ea typeface="+mn-ea"/>
                <a:cs typeface="+mn-cs"/>
              </a:rPr>
              <a:t>BPMF</a:t>
            </a:r>
            <a:r>
              <a:rPr lang="zh-CN" altLang="en-US" sz="1200" kern="1200" dirty="0" smtClean="0">
                <a:solidFill>
                  <a:schemeClr val="tx1"/>
                </a:solidFill>
                <a:effectLst/>
                <a:latin typeface="+mn-lt"/>
                <a:ea typeface="+mn-ea"/>
                <a:cs typeface="+mn-cs"/>
              </a:rPr>
              <a:t>相较与</a:t>
            </a:r>
            <a:r>
              <a:rPr lang="en-US" altLang="zh-CN" sz="1200" kern="1200" dirty="0" smtClean="0">
                <a:solidFill>
                  <a:schemeClr val="tx1"/>
                </a:solidFill>
                <a:effectLst/>
                <a:latin typeface="+mn-lt"/>
                <a:ea typeface="+mn-ea"/>
                <a:cs typeface="+mn-cs"/>
              </a:rPr>
              <a:t>PMF</a:t>
            </a:r>
            <a:r>
              <a:rPr lang="zh-CN" altLang="en-US" sz="1200" kern="1200" dirty="0" smtClean="0">
                <a:solidFill>
                  <a:schemeClr val="tx1"/>
                </a:solidFill>
                <a:effectLst/>
                <a:latin typeface="+mn-lt"/>
                <a:ea typeface="+mn-ea"/>
                <a:cs typeface="+mn-cs"/>
              </a:rPr>
              <a:t>多出了贝叶斯计算，贝叶斯计算就需要先验概率，可以避免，过拟合的现象，用户与项目的特征向量的的先验分布被假定是高斯分布的，我们进一步将用户与项目的超参数和的先验置为高斯</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威沙特分布，用户对项目的评分值的预测分布，可以通过求取模型参数与超参数的边缘积分获得。由于后验分布的复杂性，该预测分布的精确评估是无法分析获得得，因此我们转向近似推断，可以用变分法进行近似推断，在这里我们基于</a:t>
            </a:r>
            <a:r>
              <a:rPr lang="en-US" altLang="zh-CN" sz="1200" kern="1200" dirty="0" smtClean="0">
                <a:solidFill>
                  <a:schemeClr val="tx1"/>
                </a:solidFill>
                <a:effectLst/>
                <a:latin typeface="+mn-lt"/>
                <a:ea typeface="+mn-ea"/>
                <a:cs typeface="+mn-cs"/>
              </a:rPr>
              <a:t>MCMC</a:t>
            </a:r>
            <a:r>
              <a:rPr lang="zh-CN" altLang="en-US" sz="1200" kern="1200" dirty="0" smtClean="0">
                <a:solidFill>
                  <a:schemeClr val="tx1"/>
                </a:solidFill>
                <a:effectLst/>
                <a:latin typeface="+mn-lt"/>
                <a:ea typeface="+mn-ea"/>
                <a:cs typeface="+mn-cs"/>
              </a:rPr>
              <a:t>的方法利用蒙特卡罗近似推断评分值的预测分布。</a:t>
            </a:r>
          </a:p>
          <a:p>
            <a:endParaRPr lang="en-US" altLang="zh-CN" dirty="0"/>
          </a:p>
          <a:p>
            <a:r>
              <a:rPr lang="zh-CN" altLang="en-US" dirty="0"/>
              <a:t>挑选出</a:t>
            </a:r>
            <a:r>
              <a:rPr lang="en-US" altLang="zh-CN" dirty="0"/>
              <a:t>1</a:t>
            </a:r>
            <a:r>
              <a:rPr lang="zh-CN" altLang="en-US" dirty="0"/>
              <a:t>：</a:t>
            </a:r>
            <a:r>
              <a:rPr lang="en-US" altLang="zh-CN" dirty="0"/>
              <a:t>10</a:t>
            </a:r>
            <a:r>
              <a:rPr lang="zh-CN" altLang="en-US" dirty="0"/>
              <a:t>比例的负例然后进行</a:t>
            </a:r>
            <a:r>
              <a:rPr lang="en-US" altLang="zh-CN" dirty="0" err="1"/>
              <a:t>imbanlanced</a:t>
            </a:r>
            <a:r>
              <a:rPr lang="en-US" altLang="zh-CN" dirty="0"/>
              <a:t>-learning</a:t>
            </a:r>
            <a:r>
              <a:rPr lang="zh-CN" altLang="en-US" dirty="0"/>
              <a:t>，这是针对不平衡数据集的处理，利用将负例聚类计算正例与负例的距离来保留样本，就是</a:t>
            </a:r>
            <a:r>
              <a:rPr lang="en-US" altLang="zh-CN" dirty="0"/>
              <a:t>under-sampling</a:t>
            </a:r>
            <a:r>
              <a:rPr lang="zh-CN" altLang="en-US" dirty="0"/>
              <a:t>，欠抽样</a:t>
            </a:r>
            <a:r>
              <a:rPr lang="zh-CN" altLang="en-US" dirty="0" smtClean="0"/>
              <a:t>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BB9ED29-F079-4E8C-8A2A-A01EA1626273}" type="slidenum">
              <a:rPr lang="zh-CN" altLang="en-US" smtClean="0"/>
              <a:pPr/>
              <a:t>25</a:t>
            </a:fld>
            <a:endParaRPr lang="zh-CN" altLang="en-US"/>
          </a:p>
        </p:txBody>
      </p:sp>
    </p:spTree>
    <p:extLst>
      <p:ext uri="{BB962C8B-B14F-4D97-AF65-F5344CB8AC3E}">
        <p14:creationId xmlns:p14="http://schemas.microsoft.com/office/powerpoint/2010/main" val="1099872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这里我们需要看我们的需求是什么</a:t>
            </a:r>
            <a:endParaRPr lang="en-US" altLang="zh-CN" dirty="0"/>
          </a:p>
          <a:p>
            <a:r>
              <a:rPr lang="zh-CN" altLang="en-US" dirty="0"/>
              <a:t>这里可以面向两个需求：通过解释性语言调试推荐模型，像用户传达可理解的原因</a:t>
            </a:r>
            <a:endParaRPr lang="en-US" altLang="zh-CN" dirty="0"/>
          </a:p>
          <a:p>
            <a:endParaRPr lang="en-US" altLang="zh-CN" dirty="0"/>
          </a:p>
          <a:p>
            <a:r>
              <a:rPr lang="zh-CN" altLang="en-US" dirty="0"/>
              <a:t>这里我采用了基于知识图谱路径的推荐理由生成</a:t>
            </a:r>
            <a:endParaRPr lang="en-US" altLang="zh-CN" dirty="0"/>
          </a:p>
          <a:p>
            <a:endParaRPr lang="en-US" altLang="zh-CN" dirty="0"/>
          </a:p>
          <a:p>
            <a:r>
              <a:rPr lang="zh-CN" altLang="en-US" dirty="0"/>
              <a:t>如上述所说我们使用的</a:t>
            </a:r>
            <a:r>
              <a:rPr lang="en-US" altLang="zh-CN" dirty="0" err="1"/>
              <a:t>xdeepfm</a:t>
            </a:r>
            <a:r>
              <a:rPr lang="zh-CN" altLang="en-US" dirty="0"/>
              <a:t>模型是深度网络模型，其本身很难具备可解释性，所以我们只能完成第二个需求，满足用户</a:t>
            </a:r>
            <a:endParaRPr lang="en-US" altLang="zh-CN" dirty="0"/>
          </a:p>
          <a:p>
            <a:r>
              <a:rPr lang="zh-CN" altLang="en-US" dirty="0"/>
              <a:t>如果使用</a:t>
            </a:r>
            <a:r>
              <a:rPr lang="en-US" altLang="zh-CN" dirty="0" err="1"/>
              <a:t>ripplenet</a:t>
            </a:r>
            <a:r>
              <a:rPr lang="zh-CN" altLang="en-US" dirty="0"/>
              <a:t>，</a:t>
            </a:r>
            <a:r>
              <a:rPr lang="en-US" altLang="zh-CN" dirty="0"/>
              <a:t>DKN</a:t>
            </a:r>
            <a:r>
              <a:rPr lang="zh-CN" altLang="en-US" dirty="0"/>
              <a:t>这样的基于知识图谱路径的模型我们便可以满足两个需求，但光从推荐角度，若不丰富知识图谱，我们</a:t>
            </a:r>
            <a:r>
              <a:rPr lang="en-US" altLang="zh-CN" dirty="0" err="1"/>
              <a:t>xdeepfm</a:t>
            </a:r>
            <a:r>
              <a:rPr lang="zh-CN" altLang="en-US" dirty="0"/>
              <a:t>所用的数据更加完整，推荐效果更好，所以这是需要取舍的</a:t>
            </a:r>
            <a:endParaRPr lang="en-US" altLang="zh-CN" dirty="0"/>
          </a:p>
          <a:p>
            <a:endParaRPr lang="en-US" altLang="zh-CN" dirty="0"/>
          </a:p>
          <a:p>
            <a:r>
              <a:rPr lang="zh-CN" altLang="en-US" dirty="0"/>
              <a:t>这是我们</a:t>
            </a:r>
            <a:r>
              <a:rPr lang="en-US" altLang="zh-CN" dirty="0" err="1"/>
              <a:t>tranE</a:t>
            </a:r>
            <a:r>
              <a:rPr lang="zh-CN" altLang="en-US" dirty="0"/>
              <a:t>所训练出来的</a:t>
            </a:r>
            <a:r>
              <a:rPr lang="en-US" altLang="zh-CN" dirty="0"/>
              <a:t>embedding</a:t>
            </a:r>
            <a:r>
              <a:rPr lang="zh-CN" altLang="en-US" dirty="0"/>
              <a:t>向量所具有的特征</a:t>
            </a:r>
            <a:endParaRPr lang="en-US" altLang="zh-CN" dirty="0"/>
          </a:p>
          <a:p>
            <a:r>
              <a:rPr lang="zh-CN" altLang="en-US" dirty="0"/>
              <a:t>线性模型，实体向量之间具有线性关系</a:t>
            </a:r>
            <a:endParaRPr lang="en-US" altLang="zh-CN" dirty="0"/>
          </a:p>
          <a:p>
            <a:r>
              <a:rPr lang="zh-CN" altLang="en-US" dirty="0"/>
              <a:t>通过这样的向量特征我们可以得到路径</a:t>
            </a:r>
          </a:p>
        </p:txBody>
      </p:sp>
      <p:sp>
        <p:nvSpPr>
          <p:cNvPr id="4" name="灯片编号占位符 3"/>
          <p:cNvSpPr>
            <a:spLocks noGrp="1"/>
          </p:cNvSpPr>
          <p:nvPr>
            <p:ph type="sldNum" sz="quarter" idx="10"/>
          </p:nvPr>
        </p:nvSpPr>
        <p:spPr/>
        <p:txBody>
          <a:bodyPr/>
          <a:lstStyle/>
          <a:p>
            <a:fld id="{DBB9ED29-F079-4E8C-8A2A-A01EA1626273}" type="slidenum">
              <a:rPr lang="zh-CN" altLang="en-US" smtClean="0"/>
              <a:pPr/>
              <a:t>27</a:t>
            </a:fld>
            <a:endParaRPr lang="zh-CN" altLang="en-US"/>
          </a:p>
        </p:txBody>
      </p:sp>
    </p:spTree>
    <p:extLst>
      <p:ext uri="{BB962C8B-B14F-4D97-AF65-F5344CB8AC3E}">
        <p14:creationId xmlns:p14="http://schemas.microsoft.com/office/powerpoint/2010/main" val="15643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以用户和推荐的电影分别为中心，向外扩散，即广度优先的搜索，存储实体集合和路径，与概率</a:t>
            </a:r>
            <a:endParaRPr lang="en-US" altLang="zh-CN" dirty="0"/>
          </a:p>
          <a:p>
            <a:endParaRPr lang="en-US" altLang="zh-CN" dirty="0"/>
          </a:p>
          <a:p>
            <a:r>
              <a:rPr lang="zh-CN" altLang="en-US" dirty="0"/>
              <a:t>概率见图中公式，这是一个</a:t>
            </a:r>
            <a:r>
              <a:rPr lang="en-US" altLang="zh-CN" dirty="0"/>
              <a:t>entity soft matching</a:t>
            </a:r>
            <a:r>
              <a:rPr lang="zh-CN" altLang="en-US" dirty="0"/>
              <a:t>的公式，利用</a:t>
            </a:r>
            <a:r>
              <a:rPr lang="en-US" altLang="zh-CN" dirty="0" err="1"/>
              <a:t>softmax</a:t>
            </a:r>
            <a:r>
              <a:rPr lang="zh-CN" altLang="en-US" dirty="0"/>
              <a:t>概率来计算</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取交集即可获得当前两部电影之间的关联，关联最大的点即为我们两者相连最强的实体，其路径即为两个电影之间相连的关系，这样我们就有了一系列的关键词将其联系，这就是我们推荐的理由生成</a:t>
            </a:r>
            <a:endParaRPr lang="en-US" altLang="zh-CN" dirty="0"/>
          </a:p>
          <a:p>
            <a:endParaRPr lang="en-US" altLang="zh-CN" dirty="0"/>
          </a:p>
          <a:p>
            <a:r>
              <a:rPr lang="zh-CN" altLang="en-US" dirty="0"/>
              <a:t>我们这里采用的是基于模板填词，其实也可以推过训练模型得到句子（基于关键字的方法），但是在这个方面的训练集很少，爬数据得到的信息量也不够，所以使用了模板填词的方法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BB9ED29-F079-4E8C-8A2A-A01EA1626273}" type="slidenum">
              <a:rPr lang="zh-CN" altLang="en-US" smtClean="0"/>
              <a:pPr/>
              <a:t>28</a:t>
            </a:fld>
            <a:endParaRPr lang="zh-CN" altLang="en-US"/>
          </a:p>
        </p:txBody>
      </p:sp>
    </p:spTree>
    <p:extLst>
      <p:ext uri="{BB962C8B-B14F-4D97-AF65-F5344CB8AC3E}">
        <p14:creationId xmlns:p14="http://schemas.microsoft.com/office/powerpoint/2010/main" val="1733828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通常来说，知识图谱特征学习得到的向量会更适合于知识图谱内的任务，比如连接预测、实体分类等，并非完全适合特定的推荐任务。在缺乏推荐模块的监督信号的情况下，学习得到的实体向量是否真的对推荐任务有帮助，还需要通过进一步的实验来推断。</a:t>
            </a:r>
            <a:endParaRPr lang="en-US" altLang="zh-CN" sz="1200" b="0" i="0" u="none" strike="noStrike" kern="1200" dirty="0" smtClean="0">
              <a:solidFill>
                <a:schemeClr val="tx1"/>
              </a:solidFill>
              <a:effectLst/>
              <a:latin typeface="+mn-lt"/>
              <a:ea typeface="+mn-ea"/>
              <a:cs typeface="+mn-cs"/>
            </a:endParaRPr>
          </a:p>
          <a:p>
            <a:r>
              <a:rPr lang="zh-CN" altLang="en-US" sz="1200" b="1" i="0" u="none" strike="noStrike" kern="1200" dirty="0" smtClean="0">
                <a:solidFill>
                  <a:schemeClr val="tx1"/>
                </a:solidFill>
                <a:effectLst/>
                <a:latin typeface="+mn-lt"/>
                <a:ea typeface="+mn-ea"/>
                <a:cs typeface="+mn-cs"/>
              </a:rPr>
              <a:t>联合学习的核心是将推荐算法和知识图谱特征学习的目标融合，并在一个端到端的优化目标中进行训练</a:t>
            </a:r>
            <a:r>
              <a:rPr lang="zh-CN" altLang="en-US" sz="1200" b="0" i="0" u="none" strike="noStrike" kern="1200" dirty="0" smtClean="0">
                <a:solidFill>
                  <a:schemeClr val="tx1"/>
                </a:solidFill>
                <a:effectLst/>
                <a:latin typeface="+mn-lt"/>
                <a:ea typeface="+mn-ea"/>
                <a:cs typeface="+mn-cs"/>
              </a:rPr>
              <a:t>。这样得到的实体向量会更适合训练任务。</a:t>
            </a:r>
            <a:endParaRPr lang="en-US" altLang="zh-CN" sz="1200" b="0" i="0" u="none" strike="noStrike" kern="1200" dirty="0" smtClean="0">
              <a:solidFill>
                <a:schemeClr val="tx1"/>
              </a:solidFill>
              <a:effectLst/>
              <a:latin typeface="+mn-lt"/>
              <a:ea typeface="+mn-ea"/>
              <a:cs typeface="+mn-cs"/>
            </a:endParaRPr>
          </a:p>
          <a:p>
            <a:r>
              <a:rPr kumimoji="1" lang="en-US" altLang="zh-CN" sz="1200" b="0" i="0" u="none" strike="noStrike" kern="1200" dirty="0" smtClean="0">
                <a:solidFill>
                  <a:schemeClr val="tx1"/>
                </a:solidFill>
                <a:effectLst/>
                <a:latin typeface="+mn-lt"/>
                <a:ea typeface="+mn-ea"/>
                <a:cs typeface="+mn-cs"/>
              </a:rPr>
              <a:t>CKE</a:t>
            </a:r>
            <a:r>
              <a:rPr kumimoji="1" lang="zh-CN" altLang="en-US" sz="1200" b="0" i="0" u="none" strike="noStrike" kern="1200" dirty="0" smtClean="0">
                <a:solidFill>
                  <a:schemeClr val="tx1"/>
                </a:solidFill>
                <a:effectLst/>
                <a:latin typeface="+mn-lt"/>
                <a:ea typeface="+mn-ea"/>
                <a:cs typeface="+mn-cs"/>
              </a:rPr>
              <a:t>模型就是基于这个思想，它的模型训练和</a:t>
            </a:r>
            <a:r>
              <a:rPr kumimoji="1" lang="en-US" altLang="zh-CN" sz="1200" b="0" i="0" u="none" strike="noStrike" kern="1200" dirty="0" err="1" smtClean="0">
                <a:solidFill>
                  <a:schemeClr val="tx1"/>
                </a:solidFill>
                <a:effectLst/>
                <a:latin typeface="+mn-lt"/>
                <a:ea typeface="+mn-ea"/>
                <a:cs typeface="+mn-cs"/>
              </a:rPr>
              <a:t>transR</a:t>
            </a:r>
            <a:r>
              <a:rPr kumimoji="1" lang="zh-CN" altLang="en-US" sz="1200" b="0" i="0" u="none" strike="noStrike" kern="1200" dirty="0" smtClean="0">
                <a:solidFill>
                  <a:schemeClr val="tx1"/>
                </a:solidFill>
                <a:effectLst/>
                <a:latin typeface="+mn-lt"/>
                <a:ea typeface="+mn-ea"/>
                <a:cs typeface="+mn-cs"/>
              </a:rPr>
              <a:t>的训练是一体的。但是我们在应用这个模型的过程中，发现很多需要的数据我们并没有，用户信息、文本信息、图片信息，去除这些信息，可以看到模型剩下的部分已经很少了，最后预测的效果可能也会不好。于是我们中途放弃了这个模型，写了的代码也废弃掉了。但是把推荐算法和知识图谱特征学习融合这个方法还是非常有启发的，我认为它也可以应用到另一些模型上改进效果。</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35</a:t>
            </a:fld>
            <a:endParaRPr lang="zh-CN" altLang="en-US"/>
          </a:p>
        </p:txBody>
      </p:sp>
    </p:spTree>
    <p:extLst>
      <p:ext uri="{BB962C8B-B14F-4D97-AF65-F5344CB8AC3E}">
        <p14:creationId xmlns:p14="http://schemas.microsoft.com/office/powerpoint/2010/main" val="201771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首先我来简要介绍一下我们的项目。</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3</a:t>
            </a:fld>
            <a:endParaRPr lang="zh-CN" altLang="en-US"/>
          </a:p>
        </p:txBody>
      </p:sp>
    </p:spTree>
    <p:extLst>
      <p:ext uri="{BB962C8B-B14F-4D97-AF65-F5344CB8AC3E}">
        <p14:creationId xmlns:p14="http://schemas.microsoft.com/office/powerpoint/2010/main" val="415887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r>
              <a:rPr lang="zh-CN" altLang="en-US" dirty="0" smtClean="0">
                <a:solidFill>
                  <a:srgbClr val="191919"/>
                </a:solidFill>
                <a:latin typeface="PingFang SC" charset="-122"/>
              </a:rPr>
              <a:t>进入二十一世纪以来，人们的精神生活日益丰富，观看电影的人数逐年上涨。</a:t>
            </a:r>
            <a:r>
              <a:rPr lang="en-US" altLang="zh-CN" dirty="0" smtClean="0">
                <a:solidFill>
                  <a:srgbClr val="191919"/>
                </a:solidFill>
                <a:latin typeface="PingFang SC" charset="-122"/>
              </a:rPr>
              <a:t>2017</a:t>
            </a:r>
            <a:r>
              <a:rPr lang="zh-CN" altLang="en-US" dirty="0" smtClean="0">
                <a:solidFill>
                  <a:srgbClr val="191919"/>
                </a:solidFill>
                <a:latin typeface="PingFang SC" charset="-122"/>
              </a:rPr>
              <a:t>年我国电影市场仍然维持高增速，</a:t>
            </a:r>
            <a:r>
              <a:rPr kumimoji="1" lang="zh-CN" altLang="en-US" sz="1200" dirty="0" smtClean="0">
                <a:solidFill>
                  <a:schemeClr val="tx2"/>
                </a:solidFill>
              </a:rPr>
              <a:t>银幕增长 </a:t>
            </a:r>
            <a:r>
              <a:rPr kumimoji="1" lang="en-US" altLang="zh-CN" sz="1200" dirty="0" smtClean="0">
                <a:solidFill>
                  <a:schemeClr val="tx2"/>
                </a:solidFill>
              </a:rPr>
              <a:t>23.3%</a:t>
            </a:r>
            <a:r>
              <a:rPr kumimoji="1" lang="zh-CN" altLang="en-US" sz="1200" dirty="0" smtClean="0">
                <a:solidFill>
                  <a:schemeClr val="tx2"/>
                </a:solidFill>
              </a:rPr>
              <a:t>、票房增长 </a:t>
            </a:r>
            <a:r>
              <a:rPr kumimoji="1" lang="en-US" altLang="zh-CN" sz="1200" dirty="0" smtClean="0">
                <a:solidFill>
                  <a:schemeClr val="tx2"/>
                </a:solidFill>
              </a:rPr>
              <a:t>22.3%</a:t>
            </a:r>
            <a:r>
              <a:rPr kumimoji="1" lang="zh-CN" altLang="en-US" sz="1200" dirty="0" smtClean="0">
                <a:solidFill>
                  <a:schemeClr val="tx2"/>
                </a:solidFill>
              </a:rPr>
              <a:t>、观影人数增长 </a:t>
            </a:r>
            <a:r>
              <a:rPr kumimoji="1" lang="en-US" altLang="zh-CN" sz="1200" dirty="0" smtClean="0">
                <a:solidFill>
                  <a:schemeClr val="tx2"/>
                </a:solidFill>
              </a:rPr>
              <a:t>18.1%</a:t>
            </a:r>
            <a:r>
              <a:rPr kumimoji="1" lang="zh-CN" altLang="en-US" sz="1200" dirty="0" smtClean="0">
                <a:solidFill>
                  <a:schemeClr val="tx2"/>
                </a:solidFill>
              </a:rPr>
              <a:t>。而合适的推荐算法可以给用户推荐感兴趣的电影，进一步挖掘隐藏的市场。</a:t>
            </a:r>
            <a:endParaRPr lang="en-US" altLang="zh-CN" dirty="0" smtClean="0">
              <a:solidFill>
                <a:srgbClr val="191919"/>
              </a:solidFill>
              <a:latin typeface="PingFang SC"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191919"/>
                </a:solidFill>
                <a:latin typeface="PingFang SC" charset="-122"/>
              </a:rPr>
              <a:t>用户可能像这个图上一样，已经看过了一些电影并给出了自己的分数。但是，所有的电影数量可能高达数万部，面对海量的电影，如何发现电影内容与用户之间的相关性，找到用户的感兴趣的电影呢？</a:t>
            </a:r>
            <a:endParaRPr lang="en-US" altLang="zh-CN" dirty="0" smtClean="0">
              <a:solidFill>
                <a:srgbClr val="191919"/>
              </a:solidFill>
              <a:latin typeface="PingFang SC" charset="-122"/>
            </a:endParaRPr>
          </a:p>
          <a:p>
            <a:r>
              <a:rPr lang="zh-CN" altLang="en-US" sz="1200" b="0" i="0" u="none" strike="noStrike" kern="1200" dirty="0" smtClean="0">
                <a:solidFill>
                  <a:schemeClr val="tx1"/>
                </a:solidFill>
                <a:effectLst/>
                <a:latin typeface="+mn-lt"/>
                <a:ea typeface="+mn-ea"/>
                <a:cs typeface="+mn-cs"/>
              </a:rPr>
              <a:t>传统的推荐系统只使用用户和物品的历史交互信息作为输入，这会带来两个问题：一，在实际场景中，用户和物品的交互信息往往是非常稀疏（</a:t>
            </a:r>
            <a:r>
              <a:rPr lang="en-US" altLang="zh-CN" sz="1200" b="0" i="0" u="none" strike="noStrike" kern="1200" dirty="0" smtClean="0">
                <a:solidFill>
                  <a:schemeClr val="tx1"/>
                </a:solidFill>
                <a:effectLst/>
                <a:latin typeface="+mn-lt"/>
                <a:ea typeface="+mn-ea"/>
                <a:cs typeface="+mn-cs"/>
              </a:rPr>
              <a:t>sparse</a:t>
            </a:r>
            <a:r>
              <a:rPr lang="zh-CN" altLang="en-US" sz="1200" b="0" i="0" u="none" strike="noStrike" kern="1200" dirty="0" smtClean="0">
                <a:solidFill>
                  <a:schemeClr val="tx1"/>
                </a:solidFill>
                <a:effectLst/>
                <a:latin typeface="+mn-lt"/>
                <a:ea typeface="+mn-ea"/>
                <a:cs typeface="+mn-cs"/>
              </a:rPr>
              <a:t>）的。例如，一个电影类</a:t>
            </a:r>
            <a:r>
              <a:rPr lang="en-US" altLang="zh-CN" sz="1200" b="0" i="0" u="none" strike="noStrike" kern="1200" dirty="0" smtClean="0">
                <a:solidFill>
                  <a:schemeClr val="tx1"/>
                </a:solidFill>
                <a:effectLst/>
                <a:latin typeface="+mn-lt"/>
                <a:ea typeface="+mn-ea"/>
                <a:cs typeface="+mn-cs"/>
              </a:rPr>
              <a:t>APP</a:t>
            </a:r>
            <a:r>
              <a:rPr lang="zh-CN" altLang="en-US" sz="1200" b="0" i="0" u="none" strike="noStrike" kern="1200" dirty="0" smtClean="0">
                <a:solidFill>
                  <a:schemeClr val="tx1"/>
                </a:solidFill>
                <a:effectLst/>
                <a:latin typeface="+mn-lt"/>
                <a:ea typeface="+mn-ea"/>
                <a:cs typeface="+mn-cs"/>
              </a:rPr>
              <a:t>可能包含了上万部电影，然而一个用户打过分的电影可能平均只有几十部。使用如此少量的已观测数据来预测大量的未知信息，会极大地增加算法的过拟合（</a:t>
            </a:r>
            <a:r>
              <a:rPr lang="en-US" altLang="zh-CN" sz="1200" b="0" i="0" u="none" strike="noStrike" kern="1200" dirty="0" smtClean="0">
                <a:solidFill>
                  <a:schemeClr val="tx1"/>
                </a:solidFill>
                <a:effectLst/>
                <a:latin typeface="+mn-lt"/>
                <a:ea typeface="+mn-ea"/>
                <a:cs typeface="+mn-cs"/>
              </a:rPr>
              <a:t>overfitting</a:t>
            </a:r>
            <a:r>
              <a:rPr lang="zh-CN" altLang="en-US"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风险</a:t>
            </a:r>
            <a:endParaRPr lang="zh-CN" altLang="en-US"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解决稀疏性和冷启动问题的一个常见思路是在推荐算法中额外引入一些辅助信息（</a:t>
            </a:r>
            <a:r>
              <a:rPr lang="en-US" altLang="zh-CN" sz="1200" b="0" i="0" u="none" strike="noStrike" kern="1200" dirty="0" smtClean="0">
                <a:solidFill>
                  <a:schemeClr val="tx1"/>
                </a:solidFill>
                <a:effectLst/>
                <a:latin typeface="+mn-lt"/>
                <a:ea typeface="+mn-ea"/>
                <a:cs typeface="+mn-cs"/>
              </a:rPr>
              <a:t>side information</a:t>
            </a:r>
            <a:r>
              <a:rPr lang="zh-CN" altLang="en-US" sz="1200" b="0" i="0" u="none" strike="noStrike" kern="1200" dirty="0" smtClean="0">
                <a:solidFill>
                  <a:schemeClr val="tx1"/>
                </a:solidFill>
                <a:effectLst/>
                <a:latin typeface="+mn-lt"/>
                <a:ea typeface="+mn-ea"/>
                <a:cs typeface="+mn-cs"/>
              </a:rPr>
              <a:t>）作为输入。辅助信息可以丰富对用户和物品的描述、增强推荐算法的挖掘能力，从而有效地弥补交互信息的稀疏或缺失。</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4</a:t>
            </a:fld>
            <a:endParaRPr lang="zh-CN" altLang="en-US"/>
          </a:p>
        </p:txBody>
      </p:sp>
    </p:spTree>
    <p:extLst>
      <p:ext uri="{BB962C8B-B14F-4D97-AF65-F5344CB8AC3E}">
        <p14:creationId xmlns:p14="http://schemas.microsoft.com/office/powerpoint/2010/main" val="87915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smtClean="0">
                <a:solidFill>
                  <a:schemeClr val="tx1"/>
                </a:solidFill>
                <a:effectLst/>
                <a:latin typeface="+mn-lt"/>
                <a:ea typeface="+mn-ea"/>
                <a:cs typeface="+mn-cs"/>
              </a:rPr>
              <a:t>在各种辅助信息中，知识图谱作为一种新兴类型的辅助信息近几年逐渐引起了研究人员的关注。知识图谱是一种关系网络，其结点代表实体，边代表实体之间的各种关系。一个知识图谱由若干个三元组（</a:t>
            </a:r>
            <a:r>
              <a:rPr lang="en-US" altLang="zh-CN" sz="1200" b="0" i="0" u="none" strike="noStrike" kern="1200" dirty="0" smtClean="0">
                <a:solidFill>
                  <a:schemeClr val="tx1"/>
                </a:solidFill>
                <a:effectLst/>
                <a:latin typeface="+mn-lt"/>
                <a:ea typeface="+mn-ea"/>
                <a:cs typeface="+mn-cs"/>
              </a:rPr>
              <a:t>h</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r</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t</a:t>
            </a:r>
            <a:r>
              <a:rPr lang="zh-CN" altLang="en-US" sz="1200" b="0" i="0" u="none" strike="noStrike" kern="1200" dirty="0" smtClean="0">
                <a:solidFill>
                  <a:schemeClr val="tx1"/>
                </a:solidFill>
                <a:effectLst/>
                <a:latin typeface="+mn-lt"/>
                <a:ea typeface="+mn-ea"/>
                <a:cs typeface="+mn-cs"/>
              </a:rPr>
              <a:t>）组成，其中</a:t>
            </a:r>
            <a:r>
              <a:rPr lang="en-US" altLang="zh-CN" sz="1200" b="0" i="0" u="none" strike="noStrike" kern="1200" dirty="0" smtClean="0">
                <a:solidFill>
                  <a:schemeClr val="tx1"/>
                </a:solidFill>
                <a:effectLst/>
                <a:latin typeface="+mn-lt"/>
                <a:ea typeface="+mn-ea"/>
                <a:cs typeface="+mn-cs"/>
              </a:rPr>
              <a:t>h</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smtClean="0">
                <a:solidFill>
                  <a:schemeClr val="tx1"/>
                </a:solidFill>
                <a:effectLst/>
                <a:latin typeface="+mn-lt"/>
                <a:ea typeface="+mn-ea"/>
                <a:cs typeface="+mn-cs"/>
              </a:rPr>
              <a:t>t</a:t>
            </a:r>
            <a:r>
              <a:rPr lang="zh-CN" altLang="en-US" sz="1200" b="0" i="0" u="none" strike="noStrike" kern="1200" dirty="0" smtClean="0">
                <a:solidFill>
                  <a:schemeClr val="tx1"/>
                </a:solidFill>
                <a:effectLst/>
                <a:latin typeface="+mn-lt"/>
                <a:ea typeface="+mn-ea"/>
                <a:cs typeface="+mn-cs"/>
              </a:rPr>
              <a:t>代表一条关系的头结点和尾节点，</a:t>
            </a:r>
            <a:r>
              <a:rPr lang="en-US" altLang="zh-CN" sz="1200" b="0" i="0" u="none" strike="noStrike" kern="1200" dirty="0" smtClean="0">
                <a:solidFill>
                  <a:schemeClr val="tx1"/>
                </a:solidFill>
                <a:effectLst/>
                <a:latin typeface="+mn-lt"/>
                <a:ea typeface="+mn-ea"/>
                <a:cs typeface="+mn-cs"/>
              </a:rPr>
              <a:t>r</a:t>
            </a:r>
            <a:r>
              <a:rPr lang="zh-CN" altLang="en-US" sz="1200" b="0" i="0" u="none" strike="noStrike" kern="1200" dirty="0" smtClean="0">
                <a:solidFill>
                  <a:schemeClr val="tx1"/>
                </a:solidFill>
                <a:effectLst/>
                <a:latin typeface="+mn-lt"/>
                <a:ea typeface="+mn-ea"/>
                <a:cs typeface="+mn-cs"/>
              </a:rPr>
              <a:t>代表关系。</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5</a:t>
            </a:fld>
            <a:endParaRPr lang="zh-CN" altLang="en-US"/>
          </a:p>
        </p:txBody>
      </p:sp>
    </p:spTree>
    <p:extLst>
      <p:ext uri="{BB962C8B-B14F-4D97-AF65-F5344CB8AC3E}">
        <p14:creationId xmlns:p14="http://schemas.microsoft.com/office/powerpoint/2010/main" val="179227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191919"/>
                </a:solidFill>
                <a:latin typeface="PingFang SC" charset="-122"/>
              </a:rPr>
              <a:t>引入了包含实体间丰富的语义的知识图谱作为辅助信息帮助电影推荐后，具有很多优点：</a:t>
            </a:r>
            <a:endParaRPr lang="en-US" altLang="zh-CN" dirty="0" smtClean="0">
              <a:solidFill>
                <a:srgbClr val="191919"/>
              </a:solidFill>
              <a:latin typeface="PingFang SC"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smtClean="0">
                <a:solidFill>
                  <a:schemeClr val="tx1"/>
                </a:solidFill>
                <a:effectLst/>
                <a:latin typeface="+mn-lt"/>
                <a:ea typeface="+mn-ea"/>
                <a:cs typeface="+mn-cs"/>
              </a:rPr>
              <a:t>精确性（</a:t>
            </a:r>
            <a:r>
              <a:rPr lang="en-US" altLang="zh-CN" sz="1200" b="0" i="0" u="none" strike="noStrike" kern="1200" dirty="0" smtClean="0">
                <a:solidFill>
                  <a:schemeClr val="tx1"/>
                </a:solidFill>
                <a:effectLst/>
                <a:latin typeface="+mn-lt"/>
                <a:ea typeface="+mn-ea"/>
                <a:cs typeface="+mn-cs"/>
              </a:rPr>
              <a:t>precision</a:t>
            </a:r>
            <a:r>
              <a:rPr lang="zh-CN" altLang="en-US" sz="1200" b="0" i="0" u="none" strike="noStrike" kern="1200" dirty="0" smtClean="0">
                <a:solidFill>
                  <a:schemeClr val="tx1"/>
                </a:solidFill>
                <a:effectLst/>
                <a:latin typeface="+mn-lt"/>
                <a:ea typeface="+mn-ea"/>
                <a:cs typeface="+mn-cs"/>
              </a:rPr>
              <a:t>）。知识图谱为物品引入了更多的语义关系，可以深层次地发现用户兴趣，比如说这幅图，如果是传统的推荐模型，我们只能知道神探夏洛克的主演是本尼，模仿游戏的主演也是本尼，但是这两个本尼是分开的，我们不知道这两个本尼原来指的是一个人！通过把本尼设置为知识图谱中的一个实体，本尼成为了链接这两部影片的桥梁，于是我们才能够发现这两部影片的关联，从而推荐。</a:t>
            </a:r>
            <a:endParaRPr lang="en-US" altLang="zh-CN" sz="1200" b="0" i="0" u="none" strike="noStrike"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smtClean="0">
                <a:solidFill>
                  <a:schemeClr val="tx1"/>
                </a:solidFill>
                <a:effectLst/>
                <a:latin typeface="+mn-lt"/>
                <a:ea typeface="+mn-ea"/>
                <a:cs typeface="+mn-cs"/>
              </a:rPr>
              <a:t>可解释性（</a:t>
            </a:r>
            <a:r>
              <a:rPr lang="en-US" altLang="zh-CN" sz="1200" b="0" i="0" u="none" strike="noStrike" kern="1200" dirty="0" err="1" smtClean="0">
                <a:solidFill>
                  <a:schemeClr val="tx1"/>
                </a:solidFill>
                <a:effectLst/>
                <a:latin typeface="+mn-lt"/>
                <a:ea typeface="+mn-ea"/>
                <a:cs typeface="+mn-cs"/>
              </a:rPr>
              <a:t>explainability</a:t>
            </a:r>
            <a:r>
              <a:rPr lang="zh-CN" altLang="en-US" sz="1200" b="0" i="0" u="none" strike="noStrike" kern="1200" dirty="0" smtClean="0">
                <a:solidFill>
                  <a:schemeClr val="tx1"/>
                </a:solidFill>
                <a:effectLst/>
                <a:latin typeface="+mn-lt"/>
                <a:ea typeface="+mn-ea"/>
                <a:cs typeface="+mn-cs"/>
              </a:rPr>
              <a:t>）深度学习模型往往缺乏可解释性，我们并不知道是哪个特征具体起了什么作用，而使用知识图谱，通过实体、关系的路径，我们可以找到为什么给用户推荐这个电影。在这幅图上，给用户推荐模仿游戏就是因为主演都是本尼，这个是非常清楚的。</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6</a:t>
            </a:fld>
            <a:endParaRPr lang="zh-CN" altLang="en-US"/>
          </a:p>
        </p:txBody>
      </p:sp>
    </p:spTree>
    <p:extLst>
      <p:ext uri="{BB962C8B-B14F-4D97-AF65-F5344CB8AC3E}">
        <p14:creationId xmlns:p14="http://schemas.microsoft.com/office/powerpoint/2010/main" val="81453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具体到我们本次项目的任务，只能算是把知识图谱应用到推荐模型的一次小小的尝试</a:t>
            </a:r>
            <a:r>
              <a:rPr lang="zh-CN" altLang="en-US" dirty="0" smtClean="0"/>
              <a:t>。</a:t>
            </a:r>
            <a:endParaRPr lang="en-US" altLang="zh-CN"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7</a:t>
            </a:fld>
            <a:endParaRPr lang="zh-CN" altLang="en-US"/>
          </a:p>
        </p:txBody>
      </p:sp>
    </p:spTree>
    <p:extLst>
      <p:ext uri="{BB962C8B-B14F-4D97-AF65-F5344CB8AC3E}">
        <p14:creationId xmlns:p14="http://schemas.microsoft.com/office/powerpoint/2010/main" val="42610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接下来我来介绍一下我们处理数据的过程</a:t>
            </a:r>
            <a:endParaRPr kumimoji="1" lang="zh-CN" altLang="en-US" dirty="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8</a:t>
            </a:fld>
            <a:endParaRPr lang="zh-CN" altLang="en-US"/>
          </a:p>
        </p:txBody>
      </p:sp>
    </p:spTree>
    <p:extLst>
      <p:ext uri="{BB962C8B-B14F-4D97-AF65-F5344CB8AC3E}">
        <p14:creationId xmlns:p14="http://schemas.microsoft.com/office/powerpoint/2010/main" val="77051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首先介绍一下我们本次模型的数据集，一个是电影的基本信息，一个是知识图谱，最后一个是我们的训练集。我们分别对这些数据集做了自己的分析和处理</a:t>
            </a:r>
            <a:endParaRPr lang="zh-CN" altLang="en-US" dirty="0" smtClean="0"/>
          </a:p>
        </p:txBody>
      </p:sp>
      <p:sp>
        <p:nvSpPr>
          <p:cNvPr id="4" name="Slide Number Placeholder 3"/>
          <p:cNvSpPr>
            <a:spLocks noGrp="1"/>
          </p:cNvSpPr>
          <p:nvPr>
            <p:ph type="sldNum" sz="quarter" idx="10"/>
          </p:nvPr>
        </p:nvSpPr>
        <p:spPr/>
        <p:txBody>
          <a:bodyPr/>
          <a:lstStyle/>
          <a:p>
            <a:fld id="{DBB9ED29-F079-4E8C-8A2A-A01EA1626273}" type="slidenum">
              <a:rPr lang="zh-CN" altLang="en-US" smtClean="0"/>
              <a:pPr/>
              <a:t>9</a:t>
            </a:fld>
            <a:endParaRPr lang="zh-CN" altLang="en-US"/>
          </a:p>
        </p:txBody>
      </p:sp>
    </p:spTree>
    <p:extLst>
      <p:ext uri="{BB962C8B-B14F-4D97-AF65-F5344CB8AC3E}">
        <p14:creationId xmlns:p14="http://schemas.microsoft.com/office/powerpoint/2010/main" val="206370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3658"/>
            <a:ext cx="7772400" cy="1102519"/>
          </a:xfrm>
          <a:effectLst/>
        </p:spPr>
        <p:txBody>
          <a:bodyPr>
            <a:normAutofit/>
          </a:bodyPr>
          <a:lstStyle>
            <a:lvl1pPr>
              <a:defRPr sz="4800">
                <a:solidFill>
                  <a:schemeClr val="tx2"/>
                </a:soli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2846177"/>
            <a:ext cx="6400800" cy="1314450"/>
          </a:xfrm>
          <a:effectLst/>
        </p:spPr>
        <p:txBody>
          <a:bodyPr anchor="t">
            <a:normAutofit/>
          </a:bodyPr>
          <a:lstStyle>
            <a:lvl1pPr marL="0" indent="0" algn="ctr">
              <a:buNone/>
              <a:defRPr sz="180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pic>
        <p:nvPicPr>
          <p:cNvPr id="7" name="Picture 8">
            <a:extLst>
              <a:ext uri="{FF2B5EF4-FFF2-40B4-BE49-F238E27FC236}">
                <a16:creationId xmlns="" xmlns:a16="http://schemas.microsoft.com/office/drawing/2014/main" id="{C1ADA982-09B9-2A42-B99B-F8220EF303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4758" y="415357"/>
            <a:ext cx="4314484" cy="9617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71"/>
            <a:ext cx="8229600" cy="719999"/>
          </a:xfrm>
          <a:effectLst/>
        </p:spPr>
        <p:txBody>
          <a:bodyPr>
            <a:normAutofit/>
          </a:bodyPr>
          <a:lstStyle>
            <a:lvl1pPr algn="l">
              <a:defRPr sz="3600">
                <a:solidFill>
                  <a:schemeClr val="tx2"/>
                </a:solidFill>
                <a:effectLst/>
              </a:defRPr>
            </a:lvl1pPr>
          </a:lstStyle>
          <a:p>
            <a:r>
              <a:rPr lang="zh-CN" altLang="en-US" dirty="0"/>
              <a:t>单击此处编辑母版标题样式</a:t>
            </a:r>
          </a:p>
        </p:txBody>
      </p:sp>
      <p:sp>
        <p:nvSpPr>
          <p:cNvPr id="3" name="内容占位符 2"/>
          <p:cNvSpPr>
            <a:spLocks noGrp="1"/>
          </p:cNvSpPr>
          <p:nvPr>
            <p:ph idx="1" hasCustomPrompt="1"/>
          </p:nvPr>
        </p:nvSpPr>
        <p:spPr>
          <a:xfrm>
            <a:off x="457200" y="1095586"/>
            <a:ext cx="8229600" cy="3715061"/>
          </a:xfrm>
        </p:spPr>
        <p:txBody>
          <a:bodyPr/>
          <a:lstStyle>
            <a:lvl1pPr>
              <a:lnSpc>
                <a:spcPct val="120000"/>
              </a:lnSpc>
              <a:spcBef>
                <a:spcPts val="0"/>
              </a:spcBef>
              <a:spcAft>
                <a:spcPts val="1000"/>
              </a:spcAft>
              <a:defRPr sz="3000">
                <a:solidFill>
                  <a:schemeClr val="tx2"/>
                </a:solidFill>
              </a:defRPr>
            </a:lvl1pPr>
            <a:lvl2pPr>
              <a:lnSpc>
                <a:spcPct val="120000"/>
              </a:lnSpc>
              <a:spcBef>
                <a:spcPts val="0"/>
              </a:spcBef>
              <a:spcAft>
                <a:spcPts val="1000"/>
              </a:spcAft>
              <a:defRPr sz="2400">
                <a:solidFill>
                  <a:schemeClr val="tx2"/>
                </a:solidFill>
              </a:defRPr>
            </a:lvl2pPr>
            <a:lvl3pPr>
              <a:lnSpc>
                <a:spcPct val="120000"/>
              </a:lnSpc>
              <a:spcBef>
                <a:spcPts val="0"/>
              </a:spcBef>
              <a:spcAft>
                <a:spcPts val="1000"/>
              </a:spcAft>
              <a:defRPr sz="1800">
                <a:solidFill>
                  <a:schemeClr val="tx2"/>
                </a:solidFill>
              </a:defRPr>
            </a:lvl3pPr>
            <a:lvl4pPr>
              <a:lnSpc>
                <a:spcPct val="120000"/>
              </a:lnSpc>
              <a:spcBef>
                <a:spcPts val="0"/>
              </a:spcBef>
              <a:spcAft>
                <a:spcPts val="1000"/>
              </a:spcAft>
              <a:defRPr sz="1800">
                <a:solidFill>
                  <a:schemeClr val="tx2"/>
                </a:solidFill>
              </a:defRPr>
            </a:lvl4pPr>
            <a:lvl5pPr marL="1828800" indent="0">
              <a:lnSpc>
                <a:spcPct val="120000"/>
              </a:lnSpc>
              <a:spcBef>
                <a:spcPts val="0"/>
              </a:spcBef>
              <a:spcAft>
                <a:spcPts val="1000"/>
              </a:spcAft>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pic>
        <p:nvPicPr>
          <p:cNvPr id="6" name="Picture 8">
            <a:extLst>
              <a:ext uri="{FF2B5EF4-FFF2-40B4-BE49-F238E27FC236}">
                <a16:creationId xmlns="" xmlns:a16="http://schemas.microsoft.com/office/drawing/2014/main" id="{F987ADFB-DBC3-8D45-93CB-F6A25DD1980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292" y="231490"/>
            <a:ext cx="1759978" cy="392310"/>
          </a:xfrm>
          <a:prstGeom prst="rect">
            <a:avLst/>
          </a:prstGeom>
        </p:spPr>
      </p:pic>
    </p:spTree>
    <p:extLst>
      <p:ext uri="{BB962C8B-B14F-4D97-AF65-F5344CB8AC3E}">
        <p14:creationId xmlns:p14="http://schemas.microsoft.com/office/powerpoint/2010/main" val="251036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3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71"/>
            <a:ext cx="8229600" cy="719999"/>
          </a:xfrm>
          <a:effectLst/>
        </p:spPr>
        <p:txBody>
          <a:bodyPr>
            <a:normAutofit/>
          </a:bodyPr>
          <a:lstStyle>
            <a:lvl1pPr algn="l">
              <a:defRPr sz="3600">
                <a:solidFill>
                  <a:schemeClr val="tx2"/>
                </a:solidFill>
                <a:effectLst/>
              </a:defRPr>
            </a:lvl1pPr>
          </a:lstStyle>
          <a:p>
            <a:r>
              <a:rPr lang="zh-CN" altLang="en-US" dirty="0"/>
              <a:t>单击此处编辑母版标题样式</a:t>
            </a:r>
          </a:p>
        </p:txBody>
      </p:sp>
      <p:sp>
        <p:nvSpPr>
          <p:cNvPr id="3" name="内容占位符 2"/>
          <p:cNvSpPr>
            <a:spLocks noGrp="1"/>
          </p:cNvSpPr>
          <p:nvPr>
            <p:ph idx="1" hasCustomPrompt="1"/>
          </p:nvPr>
        </p:nvSpPr>
        <p:spPr>
          <a:xfrm>
            <a:off x="457200" y="1095586"/>
            <a:ext cx="8229600" cy="3715061"/>
          </a:xfrm>
        </p:spPr>
        <p:txBody>
          <a:bodyPr/>
          <a:lstStyle>
            <a:lvl1pPr>
              <a:lnSpc>
                <a:spcPct val="120000"/>
              </a:lnSpc>
              <a:spcBef>
                <a:spcPts val="0"/>
              </a:spcBef>
              <a:spcAft>
                <a:spcPts val="1000"/>
              </a:spcAft>
              <a:defRPr sz="3000">
                <a:solidFill>
                  <a:schemeClr val="tx2"/>
                </a:solidFill>
              </a:defRPr>
            </a:lvl1pPr>
            <a:lvl2pPr>
              <a:lnSpc>
                <a:spcPct val="120000"/>
              </a:lnSpc>
              <a:spcBef>
                <a:spcPts val="0"/>
              </a:spcBef>
              <a:spcAft>
                <a:spcPts val="1000"/>
              </a:spcAft>
              <a:defRPr sz="2400">
                <a:solidFill>
                  <a:schemeClr val="tx2"/>
                </a:solidFill>
              </a:defRPr>
            </a:lvl2pPr>
            <a:lvl3pPr>
              <a:lnSpc>
                <a:spcPct val="120000"/>
              </a:lnSpc>
              <a:spcBef>
                <a:spcPts val="0"/>
              </a:spcBef>
              <a:spcAft>
                <a:spcPts val="1000"/>
              </a:spcAft>
              <a:defRPr sz="1800">
                <a:solidFill>
                  <a:schemeClr val="tx2"/>
                </a:solidFill>
              </a:defRPr>
            </a:lvl3pPr>
            <a:lvl4pPr>
              <a:lnSpc>
                <a:spcPct val="120000"/>
              </a:lnSpc>
              <a:spcBef>
                <a:spcPts val="0"/>
              </a:spcBef>
              <a:spcAft>
                <a:spcPts val="1000"/>
              </a:spcAft>
              <a:defRPr sz="1800">
                <a:solidFill>
                  <a:schemeClr val="tx2"/>
                </a:solidFill>
              </a:defRPr>
            </a:lvl4pPr>
            <a:lvl5pPr marL="1828800" indent="0">
              <a:lnSpc>
                <a:spcPct val="120000"/>
              </a:lnSpc>
              <a:spcBef>
                <a:spcPts val="0"/>
              </a:spcBef>
              <a:spcAft>
                <a:spcPts val="1000"/>
              </a:spcAft>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74021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ctrTitle" hasCustomPrompt="1"/>
          </p:nvPr>
        </p:nvSpPr>
        <p:spPr>
          <a:xfrm>
            <a:off x="685800" y="1812131"/>
            <a:ext cx="7772400" cy="1102519"/>
          </a:xfrm>
          <a:effectLst/>
        </p:spPr>
        <p:txBody>
          <a:bodyPr>
            <a:normAutofit/>
          </a:bodyPr>
          <a:lstStyle>
            <a:lvl1pPr>
              <a:defRPr sz="4800">
                <a:solidFill>
                  <a:schemeClr val="tx2"/>
                </a:solidFill>
              </a:defRPr>
            </a:lvl1pPr>
          </a:lstStyle>
          <a:p>
            <a:r>
              <a:rPr lang="en-US" altLang="zh-CN" dirty="0"/>
              <a:t>Thanks!</a:t>
            </a:r>
            <a:endParaRPr lang="zh-CN" altLang="en-US" dirty="0"/>
          </a:p>
        </p:txBody>
      </p:sp>
      <p:sp>
        <p:nvSpPr>
          <p:cNvPr id="7" name="副标题 2"/>
          <p:cNvSpPr>
            <a:spLocks noGrp="1"/>
          </p:cNvSpPr>
          <p:nvPr>
            <p:ph type="subTitle" idx="1"/>
          </p:nvPr>
        </p:nvSpPr>
        <p:spPr>
          <a:xfrm>
            <a:off x="1371600" y="2914650"/>
            <a:ext cx="6400800" cy="1314450"/>
          </a:xfrm>
          <a:effectLst/>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pic>
        <p:nvPicPr>
          <p:cNvPr id="9" name="Picture 8">
            <a:extLst>
              <a:ext uri="{FF2B5EF4-FFF2-40B4-BE49-F238E27FC236}">
                <a16:creationId xmlns="" xmlns:a16="http://schemas.microsoft.com/office/drawing/2014/main" id="{60739A99-6A66-5E45-AF28-1DCC82052B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4758" y="415357"/>
            <a:ext cx="4314484" cy="961725"/>
          </a:xfrm>
          <a:prstGeom prst="rect">
            <a:avLst/>
          </a:prstGeom>
        </p:spPr>
      </p:pic>
    </p:spTree>
    <p:extLst>
      <p:ext uri="{BB962C8B-B14F-4D97-AF65-F5344CB8AC3E}">
        <p14:creationId xmlns:p14="http://schemas.microsoft.com/office/powerpoint/2010/main" val="2214384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D373369-AC0C-4126-BF8F-865DFD5BBD5D}" type="datetime1">
              <a:rPr lang="zh-CN" altLang="en-US" smtClean="0"/>
              <a:pPr/>
              <a:t>2018/8/22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76" r:id="rId2"/>
    <p:sldLayoutId id="2147483677" r:id="rId3"/>
    <p:sldLayoutId id="2147483665" r:id="rId4"/>
  </p:sldLayoutIdLst>
  <p:hf hdr="0" ftr="0" dt="0"/>
  <p:txStyles>
    <p:titleStyle>
      <a:lvl1pPr algn="ctr" defTabSz="914400" rtl="0" eaLnBrk="1" latinLnBrk="0" hangingPunct="1">
        <a:lnSpc>
          <a:spcPct val="110000"/>
        </a:lnSpc>
        <a:spcBef>
          <a:spcPct val="0"/>
        </a:spcBef>
        <a:buNone/>
        <a:defRPr sz="48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20000"/>
        </a:lnSpc>
        <a:spcBef>
          <a:spcPts val="0"/>
        </a:spcBef>
        <a:buFont typeface="Arial" pitchFamily="34" charset="0"/>
        <a:buChar char="•"/>
        <a:defRPr sz="32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ts val="0"/>
        </a:spcBef>
        <a:buFont typeface="Arial"/>
        <a:buChar char="•"/>
        <a:defRPr sz="28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0"/>
        </a:spcBef>
        <a:buFont typeface="Arial" pitchFamily="34" charset="0"/>
        <a:buChar char="•"/>
        <a:defRPr sz="24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0"/>
        </a:spcBef>
        <a:buFont typeface="Arial"/>
        <a:buChar char="•"/>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0"/>
        </a:spcBef>
        <a:buFont typeface="Arial"/>
        <a:buChar char="•"/>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tiff"/><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10A9B2-C1A2-5E4F-B3C5-9D94A031E7FA}"/>
              </a:ext>
            </a:extLst>
          </p:cNvPr>
          <p:cNvSpPr>
            <a:spLocks noGrp="1"/>
          </p:cNvSpPr>
          <p:nvPr>
            <p:ph type="ctrTitle"/>
          </p:nvPr>
        </p:nvSpPr>
        <p:spPr/>
        <p:txBody>
          <a:bodyPr/>
          <a:lstStyle/>
          <a:p>
            <a:r>
              <a:rPr kumimoji="1" lang="zh-CN" altLang="en-US" dirty="0" smtClean="0"/>
              <a:t>知识图谱助力电影推荐</a:t>
            </a:r>
            <a:endParaRPr kumimoji="1" lang="zh-CN" altLang="en-US" dirty="0"/>
          </a:p>
        </p:txBody>
      </p:sp>
      <p:sp>
        <p:nvSpPr>
          <p:cNvPr id="3" name="副标题 2">
            <a:extLst>
              <a:ext uri="{FF2B5EF4-FFF2-40B4-BE49-F238E27FC236}">
                <a16:creationId xmlns="" xmlns:a16="http://schemas.microsoft.com/office/drawing/2014/main" id="{F2B4E415-E983-4F4D-9170-A8F20A60A154}"/>
              </a:ext>
            </a:extLst>
          </p:cNvPr>
          <p:cNvSpPr>
            <a:spLocks noGrp="1"/>
          </p:cNvSpPr>
          <p:nvPr>
            <p:ph type="subTitle" idx="1"/>
          </p:nvPr>
        </p:nvSpPr>
        <p:spPr>
          <a:xfrm>
            <a:off x="1371600" y="2846177"/>
            <a:ext cx="3956484" cy="1314450"/>
          </a:xfrm>
        </p:spPr>
        <p:txBody>
          <a:bodyPr/>
          <a:lstStyle/>
          <a:p>
            <a:r>
              <a:rPr kumimoji="1" lang="en-US" altLang="zh-CN" dirty="0" smtClean="0"/>
              <a:t>18</a:t>
            </a:r>
            <a:endParaRPr kumimoji="1" lang="en-US" altLang="zh-CN" dirty="0" smtClean="0">
              <a:solidFill>
                <a:srgbClr val="67B4C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550" y="2661072"/>
            <a:ext cx="891726" cy="84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625" y="2958737"/>
            <a:ext cx="668381" cy="15856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997" y="2958736"/>
            <a:ext cx="860887" cy="158569"/>
          </a:xfrm>
          <a:prstGeom prst="rect">
            <a:avLst/>
          </a:prstGeom>
        </p:spPr>
      </p:pic>
    </p:spTree>
    <p:extLst>
      <p:ext uri="{BB962C8B-B14F-4D97-AF65-F5344CB8AC3E}">
        <p14:creationId xmlns:p14="http://schemas.microsoft.com/office/powerpoint/2010/main" val="316645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-Movie.txt</a:t>
            </a:r>
            <a:endParaRPr kumimoji="1" lang="zh-CN" alt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985" r="51094" b="29821"/>
          <a:stretch/>
        </p:blipFill>
        <p:spPr>
          <a:xfrm>
            <a:off x="457200" y="1095586"/>
            <a:ext cx="4282954" cy="3708411"/>
          </a:xfrm>
        </p:spPr>
      </p:pic>
      <p:sp>
        <p:nvSpPr>
          <p:cNvPr id="5" name="TextBox 4"/>
          <p:cNvSpPr txBox="1"/>
          <p:nvPr/>
        </p:nvSpPr>
        <p:spPr>
          <a:xfrm>
            <a:off x="5508806" y="2499742"/>
            <a:ext cx="2069797" cy="1015663"/>
          </a:xfrm>
          <a:prstGeom prst="rect">
            <a:avLst/>
          </a:prstGeom>
          <a:noFill/>
        </p:spPr>
        <p:txBody>
          <a:bodyPr wrap="none" rtlCol="0">
            <a:spAutoFit/>
          </a:bodyPr>
          <a:lstStyle/>
          <a:p>
            <a:pPr marL="342900" indent="-342900">
              <a:buFont typeface="Arial" charset="0"/>
              <a:buChar char="•"/>
            </a:pPr>
            <a:r>
              <a:rPr kumimoji="1" lang="zh-CN" altLang="en-US" sz="2000" dirty="0" smtClean="0">
                <a:solidFill>
                  <a:schemeClr val="tx2"/>
                </a:solidFill>
              </a:rPr>
              <a:t>去除冗余信息</a:t>
            </a:r>
            <a:endParaRPr kumimoji="1" lang="en-US" altLang="zh-CN" sz="2000" dirty="0" smtClean="0">
              <a:solidFill>
                <a:schemeClr val="tx2"/>
              </a:solidFill>
            </a:endParaRPr>
          </a:p>
          <a:p>
            <a:pPr marL="342900" indent="-342900">
              <a:buFont typeface="Arial" charset="0"/>
              <a:buChar char="•"/>
            </a:pPr>
            <a:r>
              <a:rPr kumimoji="1" lang="zh-CN" altLang="en-US" sz="2000" dirty="0" smtClean="0">
                <a:solidFill>
                  <a:schemeClr val="tx2"/>
                </a:solidFill>
              </a:rPr>
              <a:t>统一数据格式</a:t>
            </a:r>
            <a:endParaRPr kumimoji="1" lang="en-US" altLang="zh-CN" sz="2000" dirty="0" smtClean="0">
              <a:solidFill>
                <a:schemeClr val="tx2"/>
              </a:solidFill>
            </a:endParaRPr>
          </a:p>
          <a:p>
            <a:pPr marL="342900" indent="-342900">
              <a:buFont typeface="Arial" charset="0"/>
              <a:buChar char="•"/>
            </a:pPr>
            <a:r>
              <a:rPr kumimoji="1" lang="zh-CN" altLang="en-US" sz="2000" dirty="0" smtClean="0">
                <a:solidFill>
                  <a:schemeClr val="tx2"/>
                </a:solidFill>
              </a:rPr>
              <a:t>调整矛盾数据</a:t>
            </a:r>
            <a:endParaRPr kumimoji="1" lang="zh-CN" altLang="en-US" sz="2000" dirty="0">
              <a:solidFill>
                <a:schemeClr val="tx2"/>
              </a:solidFill>
            </a:endParaRPr>
          </a:p>
        </p:txBody>
      </p:sp>
      <p:sp>
        <p:nvSpPr>
          <p:cNvPr id="6" name="TextBox 5"/>
          <p:cNvSpPr txBox="1"/>
          <p:nvPr/>
        </p:nvSpPr>
        <p:spPr>
          <a:xfrm>
            <a:off x="5508103" y="1305802"/>
            <a:ext cx="2180405" cy="400110"/>
          </a:xfrm>
          <a:prstGeom prst="rect">
            <a:avLst/>
          </a:prstGeom>
          <a:noFill/>
        </p:spPr>
        <p:txBody>
          <a:bodyPr wrap="none" rtlCol="0">
            <a:spAutoFit/>
          </a:bodyPr>
          <a:lstStyle/>
          <a:p>
            <a:r>
              <a:rPr kumimoji="1" lang="zh-CN" altLang="en-US" sz="2000" dirty="0" smtClean="0">
                <a:solidFill>
                  <a:schemeClr val="tx2"/>
                </a:solidFill>
              </a:rPr>
              <a:t>电影数量：</a:t>
            </a:r>
            <a:r>
              <a:rPr kumimoji="1" lang="en-US" altLang="zh-CN" sz="2000" dirty="0" smtClean="0">
                <a:solidFill>
                  <a:schemeClr val="tx2"/>
                </a:solidFill>
              </a:rPr>
              <a:t>82866</a:t>
            </a:r>
            <a:endParaRPr kumimoji="1" lang="zh-CN" altLang="en-US" sz="2000" dirty="0">
              <a:solidFill>
                <a:schemeClr val="tx2"/>
              </a:solidFill>
            </a:endParaRPr>
          </a:p>
        </p:txBody>
      </p:sp>
    </p:spTree>
    <p:extLst>
      <p:ext uri="{BB962C8B-B14F-4D97-AF65-F5344CB8AC3E}">
        <p14:creationId xmlns:p14="http://schemas.microsoft.com/office/powerpoint/2010/main" val="1855898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a:t>
            </a:r>
            <a:r>
              <a:rPr kumimoji="1" lang="zh-CN" altLang="en-US" dirty="0" smtClean="0"/>
              <a:t>训练集</a:t>
            </a:r>
            <a:endParaRPr kumimoji="1" lang="zh-CN"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798" y="1275606"/>
            <a:ext cx="4762500" cy="3346450"/>
          </a:xfrm>
        </p:spPr>
      </p:pic>
      <p:sp>
        <p:nvSpPr>
          <p:cNvPr id="5" name="TextBox 4"/>
          <p:cNvSpPr txBox="1"/>
          <p:nvPr/>
        </p:nvSpPr>
        <p:spPr>
          <a:xfrm>
            <a:off x="5616116" y="1291124"/>
            <a:ext cx="2949846" cy="1015663"/>
          </a:xfrm>
          <a:prstGeom prst="rect">
            <a:avLst/>
          </a:prstGeom>
          <a:noFill/>
        </p:spPr>
        <p:txBody>
          <a:bodyPr wrap="none" rtlCol="0">
            <a:spAutoFit/>
          </a:bodyPr>
          <a:lstStyle/>
          <a:p>
            <a:r>
              <a:rPr kumimoji="1" lang="zh-CN" altLang="en-US" sz="2000" dirty="0" smtClean="0">
                <a:solidFill>
                  <a:schemeClr val="tx2"/>
                </a:solidFill>
              </a:rPr>
              <a:t>评分条数：</a:t>
            </a:r>
            <a:r>
              <a:rPr kumimoji="1" lang="en-US" altLang="zh-CN" sz="2000" dirty="0" smtClean="0">
                <a:solidFill>
                  <a:schemeClr val="tx2"/>
                </a:solidFill>
              </a:rPr>
              <a:t>8777260</a:t>
            </a:r>
          </a:p>
          <a:p>
            <a:r>
              <a:rPr kumimoji="1" lang="zh-CN" altLang="en-US" sz="2000" dirty="0" smtClean="0">
                <a:solidFill>
                  <a:schemeClr val="tx2"/>
                </a:solidFill>
              </a:rPr>
              <a:t>用户数量：</a:t>
            </a:r>
            <a:r>
              <a:rPr kumimoji="1" lang="en-US" altLang="zh-CN" sz="2000" dirty="0" smtClean="0">
                <a:solidFill>
                  <a:schemeClr val="tx2"/>
                </a:solidFill>
              </a:rPr>
              <a:t>48765</a:t>
            </a:r>
          </a:p>
          <a:p>
            <a:r>
              <a:rPr kumimoji="1" lang="zh-CN" altLang="en-US" sz="2000" dirty="0" smtClean="0">
                <a:solidFill>
                  <a:schemeClr val="tx2"/>
                </a:solidFill>
              </a:rPr>
              <a:t>被评分电影数量：</a:t>
            </a:r>
            <a:r>
              <a:rPr kumimoji="1" lang="en-US" altLang="zh-CN" sz="2000" dirty="0" smtClean="0">
                <a:solidFill>
                  <a:schemeClr val="tx2"/>
                </a:solidFill>
              </a:rPr>
              <a:t>72656</a:t>
            </a:r>
          </a:p>
        </p:txBody>
      </p:sp>
      <p:sp>
        <p:nvSpPr>
          <p:cNvPr id="6" name="TextBox 5"/>
          <p:cNvSpPr txBox="1"/>
          <p:nvPr/>
        </p:nvSpPr>
        <p:spPr>
          <a:xfrm>
            <a:off x="5616116" y="2831007"/>
            <a:ext cx="2236510" cy="400110"/>
          </a:xfrm>
          <a:prstGeom prst="rect">
            <a:avLst/>
          </a:prstGeom>
          <a:noFill/>
        </p:spPr>
        <p:txBody>
          <a:bodyPr wrap="none" rtlCol="0">
            <a:spAutoFit/>
          </a:bodyPr>
          <a:lstStyle/>
          <a:p>
            <a:r>
              <a:rPr kumimoji="1" lang="zh-CN" altLang="en-US" sz="2000" dirty="0" smtClean="0">
                <a:solidFill>
                  <a:schemeClr val="tx2"/>
                </a:solidFill>
              </a:rPr>
              <a:t>数据非常不平衡！</a:t>
            </a:r>
            <a:endParaRPr kumimoji="1" lang="en-US" altLang="zh-CN" sz="2000" dirty="0" smtClean="0">
              <a:solidFill>
                <a:schemeClr val="tx2"/>
              </a:solidFill>
            </a:endParaRPr>
          </a:p>
        </p:txBody>
      </p:sp>
    </p:spTree>
    <p:extLst>
      <p:ext uri="{BB962C8B-B14F-4D97-AF65-F5344CB8AC3E}">
        <p14:creationId xmlns:p14="http://schemas.microsoft.com/office/powerpoint/2010/main" val="60568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a:t>
            </a:r>
            <a:r>
              <a:rPr kumimoji="1" lang="zh-CN" altLang="en-US" dirty="0" smtClean="0"/>
              <a:t>训练集</a:t>
            </a:r>
            <a:endParaRPr kumimoji="1" lang="zh-CN" alt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15500263"/>
              </p:ext>
            </p:extLst>
          </p:nvPr>
        </p:nvGraphicFramePr>
        <p:xfrm>
          <a:off x="457200" y="1095586"/>
          <a:ext cx="3610744" cy="3703320"/>
        </p:xfrm>
        <a:graphic>
          <a:graphicData uri="http://schemas.openxmlformats.org/drawingml/2006/table">
            <a:tbl>
              <a:tblPr firstRow="1" bandRow="1">
                <a:tableStyleId>{5C22544A-7EE6-4342-B048-85BDC9FD1C3A}</a:tableStyleId>
              </a:tblPr>
              <a:tblGrid>
                <a:gridCol w="1805372"/>
                <a:gridCol w="1805372"/>
              </a:tblGrid>
              <a:tr h="185740">
                <a:tc>
                  <a:txBody>
                    <a:bodyPr/>
                    <a:lstStyle/>
                    <a:p>
                      <a:r>
                        <a:rPr lang="zh-CN" altLang="en-US" dirty="0" smtClean="0"/>
                        <a:t>评分数量</a:t>
                      </a:r>
                      <a:endParaRPr lang="zh-CN" altLang="en-US" dirty="0"/>
                    </a:p>
                  </a:txBody>
                  <a:tcPr/>
                </a:tc>
                <a:tc>
                  <a:txBody>
                    <a:bodyPr/>
                    <a:lstStyle/>
                    <a:p>
                      <a:r>
                        <a:rPr lang="zh-CN" altLang="en-US" dirty="0" smtClean="0"/>
                        <a:t>用户数量</a:t>
                      </a:r>
                      <a:endParaRPr lang="zh-CN" altLang="en-US" dirty="0"/>
                    </a:p>
                  </a:txBody>
                  <a:tcPr/>
                </a:tc>
              </a:tr>
              <a:tr h="370840">
                <a:tc>
                  <a:txBody>
                    <a:bodyPr/>
                    <a:lstStyle/>
                    <a:p>
                      <a:r>
                        <a:rPr lang="en-US" altLang="zh-CN" dirty="0" smtClean="0">
                          <a:solidFill>
                            <a:schemeClr val="tx2"/>
                          </a:solidFill>
                        </a:rPr>
                        <a:t>0-1000</a:t>
                      </a:r>
                      <a:endParaRPr lang="zh-CN" altLang="en-US" dirty="0">
                        <a:solidFill>
                          <a:schemeClr val="tx2"/>
                        </a:solidFill>
                      </a:endParaRPr>
                    </a:p>
                  </a:txBody>
                  <a:tcPr/>
                </a:tc>
                <a:tc>
                  <a:txBody>
                    <a:bodyPr/>
                    <a:lstStyle/>
                    <a:p>
                      <a:r>
                        <a:rPr lang="en-US" altLang="zh-CN" dirty="0" smtClean="0">
                          <a:solidFill>
                            <a:schemeClr val="tx2"/>
                          </a:solidFill>
                        </a:rPr>
                        <a:t>47772</a:t>
                      </a:r>
                      <a:endParaRPr lang="zh-CN" altLang="en-US" dirty="0">
                        <a:solidFill>
                          <a:schemeClr val="tx2"/>
                        </a:solidFill>
                      </a:endParaRPr>
                    </a:p>
                  </a:txBody>
                  <a:tcPr/>
                </a:tc>
              </a:tr>
              <a:tr h="370840">
                <a:tc>
                  <a:txBody>
                    <a:bodyPr/>
                    <a:lstStyle/>
                    <a:p>
                      <a:r>
                        <a:rPr lang="en-US" altLang="zh-CN" dirty="0" smtClean="0">
                          <a:solidFill>
                            <a:schemeClr val="tx2"/>
                          </a:solidFill>
                        </a:rPr>
                        <a:t>1000-2000</a:t>
                      </a:r>
                      <a:endParaRPr lang="zh-CN" altLang="en-US" dirty="0">
                        <a:solidFill>
                          <a:schemeClr val="tx2"/>
                        </a:solidFill>
                      </a:endParaRPr>
                    </a:p>
                  </a:txBody>
                  <a:tcPr/>
                </a:tc>
                <a:tc>
                  <a:txBody>
                    <a:bodyPr/>
                    <a:lstStyle/>
                    <a:p>
                      <a:r>
                        <a:rPr lang="en-US" altLang="zh-CN" dirty="0" smtClean="0">
                          <a:solidFill>
                            <a:schemeClr val="tx2"/>
                          </a:solidFill>
                        </a:rPr>
                        <a:t>791</a:t>
                      </a:r>
                      <a:endParaRPr lang="zh-CN" altLang="en-US" dirty="0">
                        <a:solidFill>
                          <a:schemeClr val="tx2"/>
                        </a:solidFill>
                      </a:endParaRPr>
                    </a:p>
                  </a:txBody>
                  <a:tcPr/>
                </a:tc>
              </a:tr>
              <a:tr h="370840">
                <a:tc>
                  <a:txBody>
                    <a:bodyPr/>
                    <a:lstStyle/>
                    <a:p>
                      <a:r>
                        <a:rPr lang="en-US" altLang="zh-CN" dirty="0" smtClean="0">
                          <a:solidFill>
                            <a:schemeClr val="tx2"/>
                          </a:solidFill>
                        </a:rPr>
                        <a:t>2000-3000</a:t>
                      </a:r>
                      <a:endParaRPr lang="zh-CN" altLang="en-US" dirty="0">
                        <a:solidFill>
                          <a:schemeClr val="tx2"/>
                        </a:solidFill>
                      </a:endParaRPr>
                    </a:p>
                  </a:txBody>
                  <a:tcPr/>
                </a:tc>
                <a:tc>
                  <a:txBody>
                    <a:bodyPr/>
                    <a:lstStyle/>
                    <a:p>
                      <a:r>
                        <a:rPr lang="en-US" altLang="zh-CN" dirty="0" smtClean="0">
                          <a:solidFill>
                            <a:schemeClr val="tx2"/>
                          </a:solidFill>
                        </a:rPr>
                        <a:t>127</a:t>
                      </a:r>
                      <a:endParaRPr lang="zh-CN" altLang="en-US" dirty="0">
                        <a:solidFill>
                          <a:schemeClr val="tx2"/>
                        </a:solidFill>
                      </a:endParaRPr>
                    </a:p>
                  </a:txBody>
                  <a:tcPr/>
                </a:tc>
              </a:tr>
              <a:tr h="370840">
                <a:tc>
                  <a:txBody>
                    <a:bodyPr/>
                    <a:lstStyle/>
                    <a:p>
                      <a:r>
                        <a:rPr lang="en-US" altLang="zh-CN" dirty="0" smtClean="0">
                          <a:solidFill>
                            <a:schemeClr val="tx2"/>
                          </a:solidFill>
                        </a:rPr>
                        <a:t>3000-4000</a:t>
                      </a:r>
                      <a:endParaRPr lang="zh-CN" altLang="en-US" dirty="0">
                        <a:solidFill>
                          <a:schemeClr val="tx2"/>
                        </a:solidFill>
                      </a:endParaRPr>
                    </a:p>
                  </a:txBody>
                  <a:tcPr/>
                </a:tc>
                <a:tc>
                  <a:txBody>
                    <a:bodyPr/>
                    <a:lstStyle/>
                    <a:p>
                      <a:r>
                        <a:rPr lang="en-US" altLang="zh-CN" dirty="0" smtClean="0">
                          <a:solidFill>
                            <a:schemeClr val="tx2"/>
                          </a:solidFill>
                        </a:rPr>
                        <a:t>31</a:t>
                      </a:r>
                      <a:endParaRPr lang="zh-CN" altLang="en-US" dirty="0">
                        <a:solidFill>
                          <a:schemeClr val="tx2"/>
                        </a:solidFill>
                      </a:endParaRPr>
                    </a:p>
                  </a:txBody>
                  <a:tcPr/>
                </a:tc>
              </a:tr>
              <a:tr h="370840">
                <a:tc>
                  <a:txBody>
                    <a:bodyPr/>
                    <a:lstStyle/>
                    <a:p>
                      <a:r>
                        <a:rPr lang="en-US" altLang="zh-CN" dirty="0" smtClean="0">
                          <a:solidFill>
                            <a:schemeClr val="tx2"/>
                          </a:solidFill>
                        </a:rPr>
                        <a:t>4000-5000</a:t>
                      </a:r>
                      <a:endParaRPr lang="zh-CN" altLang="en-US" dirty="0">
                        <a:solidFill>
                          <a:schemeClr val="tx2"/>
                        </a:solidFill>
                      </a:endParaRPr>
                    </a:p>
                  </a:txBody>
                  <a:tcPr/>
                </a:tc>
                <a:tc>
                  <a:txBody>
                    <a:bodyPr/>
                    <a:lstStyle/>
                    <a:p>
                      <a:r>
                        <a:rPr lang="en-US" altLang="zh-CN" dirty="0" smtClean="0">
                          <a:solidFill>
                            <a:schemeClr val="tx2"/>
                          </a:solidFill>
                        </a:rPr>
                        <a:t>15</a:t>
                      </a:r>
                      <a:endParaRPr lang="zh-CN" altLang="en-US" dirty="0">
                        <a:solidFill>
                          <a:schemeClr val="tx2"/>
                        </a:solidFill>
                      </a:endParaRPr>
                    </a:p>
                  </a:txBody>
                  <a:tcPr/>
                </a:tc>
              </a:tr>
              <a:tr h="370840">
                <a:tc>
                  <a:txBody>
                    <a:bodyPr/>
                    <a:lstStyle/>
                    <a:p>
                      <a:r>
                        <a:rPr lang="en-US" altLang="zh-CN" dirty="0" smtClean="0">
                          <a:solidFill>
                            <a:schemeClr val="tx2"/>
                          </a:solidFill>
                        </a:rPr>
                        <a:t>5000-6000</a:t>
                      </a:r>
                      <a:endParaRPr lang="zh-CN" altLang="en-US" dirty="0">
                        <a:solidFill>
                          <a:schemeClr val="tx2"/>
                        </a:solidFill>
                      </a:endParaRPr>
                    </a:p>
                  </a:txBody>
                  <a:tcPr/>
                </a:tc>
                <a:tc>
                  <a:txBody>
                    <a:bodyPr/>
                    <a:lstStyle/>
                    <a:p>
                      <a:r>
                        <a:rPr lang="en-US" altLang="zh-CN" dirty="0" smtClean="0">
                          <a:solidFill>
                            <a:schemeClr val="tx2"/>
                          </a:solidFill>
                        </a:rPr>
                        <a:t>8</a:t>
                      </a:r>
                      <a:endParaRPr lang="zh-CN" altLang="en-US" dirty="0">
                        <a:solidFill>
                          <a:schemeClr val="tx2"/>
                        </a:solidFill>
                      </a:endParaRPr>
                    </a:p>
                  </a:txBody>
                  <a:tcPr/>
                </a:tc>
              </a:tr>
              <a:tr h="370840">
                <a:tc>
                  <a:txBody>
                    <a:bodyPr/>
                    <a:lstStyle/>
                    <a:p>
                      <a:r>
                        <a:rPr lang="en-US" altLang="zh-CN" dirty="0" smtClean="0">
                          <a:solidFill>
                            <a:schemeClr val="tx2"/>
                          </a:solidFill>
                        </a:rPr>
                        <a:t>6000-7000</a:t>
                      </a:r>
                      <a:endParaRPr lang="zh-CN" altLang="en-US" dirty="0">
                        <a:solidFill>
                          <a:schemeClr val="tx2"/>
                        </a:solidFill>
                      </a:endParaRPr>
                    </a:p>
                  </a:txBody>
                  <a:tcPr/>
                </a:tc>
                <a:tc>
                  <a:txBody>
                    <a:bodyPr/>
                    <a:lstStyle/>
                    <a:p>
                      <a:r>
                        <a:rPr lang="en-US" altLang="zh-CN" dirty="0" smtClean="0">
                          <a:solidFill>
                            <a:schemeClr val="tx2"/>
                          </a:solidFill>
                        </a:rPr>
                        <a:t>5</a:t>
                      </a:r>
                      <a:endParaRPr lang="zh-CN" altLang="en-US" dirty="0">
                        <a:solidFill>
                          <a:schemeClr val="tx2"/>
                        </a:solidFill>
                      </a:endParaRPr>
                    </a:p>
                  </a:txBody>
                  <a:tcPr/>
                </a:tc>
              </a:tr>
              <a:tr h="370840">
                <a:tc>
                  <a:txBody>
                    <a:bodyPr/>
                    <a:lstStyle/>
                    <a:p>
                      <a:r>
                        <a:rPr lang="en-US" altLang="zh-CN" dirty="0" smtClean="0">
                          <a:solidFill>
                            <a:schemeClr val="tx2"/>
                          </a:solidFill>
                        </a:rPr>
                        <a:t>7000-8000</a:t>
                      </a:r>
                      <a:endParaRPr lang="zh-CN" altLang="en-US" dirty="0">
                        <a:solidFill>
                          <a:schemeClr val="tx2"/>
                        </a:solidFill>
                      </a:endParaRPr>
                    </a:p>
                  </a:txBody>
                  <a:tcPr/>
                </a:tc>
                <a:tc>
                  <a:txBody>
                    <a:bodyPr/>
                    <a:lstStyle/>
                    <a:p>
                      <a:r>
                        <a:rPr lang="en-US" altLang="zh-CN" dirty="0" smtClean="0">
                          <a:solidFill>
                            <a:schemeClr val="tx2"/>
                          </a:solidFill>
                        </a:rPr>
                        <a:t>3</a:t>
                      </a:r>
                      <a:endParaRPr lang="zh-CN" altLang="en-US" dirty="0">
                        <a:solidFill>
                          <a:schemeClr val="tx2"/>
                        </a:solidFill>
                      </a:endParaRPr>
                    </a:p>
                  </a:txBody>
                  <a:tcPr/>
                </a:tc>
              </a:tr>
              <a:tr h="370840">
                <a:tc>
                  <a:txBody>
                    <a:bodyPr/>
                    <a:lstStyle/>
                    <a:p>
                      <a:r>
                        <a:rPr lang="en-US" altLang="zh-CN" dirty="0" smtClean="0">
                          <a:solidFill>
                            <a:schemeClr val="tx2"/>
                          </a:solidFill>
                        </a:rPr>
                        <a:t>8000</a:t>
                      </a:r>
                      <a:r>
                        <a:rPr lang="zh-CN" altLang="en-US" dirty="0" smtClean="0">
                          <a:solidFill>
                            <a:schemeClr val="tx2"/>
                          </a:solidFill>
                        </a:rPr>
                        <a:t>以上</a:t>
                      </a:r>
                      <a:endParaRPr lang="zh-CN" altLang="en-US" dirty="0">
                        <a:solidFill>
                          <a:schemeClr val="tx2"/>
                        </a:solidFill>
                      </a:endParaRPr>
                    </a:p>
                  </a:txBody>
                  <a:tcPr/>
                </a:tc>
                <a:tc>
                  <a:txBody>
                    <a:bodyPr/>
                    <a:lstStyle/>
                    <a:p>
                      <a:r>
                        <a:rPr lang="en-US" altLang="zh-CN" dirty="0" smtClean="0">
                          <a:solidFill>
                            <a:schemeClr val="tx2"/>
                          </a:solidFill>
                        </a:rPr>
                        <a:t>13</a:t>
                      </a:r>
                      <a:endParaRPr lang="zh-CN" altLang="en-US" dirty="0">
                        <a:solidFill>
                          <a:schemeClr val="tx2"/>
                        </a:solidFill>
                      </a:endParaRPr>
                    </a:p>
                  </a:txBody>
                  <a:tcPr/>
                </a:tc>
              </a:tr>
            </a:tbl>
          </a:graphicData>
        </a:graphic>
      </p:graphicFrame>
      <p:sp>
        <p:nvSpPr>
          <p:cNvPr id="11" name="TextBox 10"/>
          <p:cNvSpPr txBox="1"/>
          <p:nvPr/>
        </p:nvSpPr>
        <p:spPr>
          <a:xfrm>
            <a:off x="4572000" y="1095586"/>
            <a:ext cx="4176464" cy="1015663"/>
          </a:xfrm>
          <a:prstGeom prst="rect">
            <a:avLst/>
          </a:prstGeom>
          <a:noFill/>
        </p:spPr>
        <p:txBody>
          <a:bodyPr wrap="square" rtlCol="0">
            <a:spAutoFit/>
          </a:bodyPr>
          <a:lstStyle/>
          <a:p>
            <a:r>
              <a:rPr kumimoji="1" lang="zh-CN" altLang="en-US" sz="2000" dirty="0" smtClean="0">
                <a:solidFill>
                  <a:schemeClr val="tx2"/>
                </a:solidFill>
              </a:rPr>
              <a:t>问题：</a:t>
            </a:r>
            <a:endParaRPr kumimoji="1" lang="en-US" altLang="zh-CN" sz="2000" dirty="0" smtClean="0">
              <a:solidFill>
                <a:schemeClr val="tx2"/>
              </a:solidFill>
            </a:endParaRPr>
          </a:p>
          <a:p>
            <a:r>
              <a:rPr kumimoji="1" lang="zh-CN" altLang="en-US" sz="2000" dirty="0" smtClean="0">
                <a:solidFill>
                  <a:schemeClr val="tx2"/>
                </a:solidFill>
              </a:rPr>
              <a:t>用户评分数量集中在</a:t>
            </a:r>
            <a:r>
              <a:rPr kumimoji="1" lang="en-US" altLang="zh-CN" sz="2000" dirty="0" smtClean="0">
                <a:solidFill>
                  <a:schemeClr val="tx2"/>
                </a:solidFill>
              </a:rPr>
              <a:t>1000</a:t>
            </a:r>
            <a:r>
              <a:rPr kumimoji="1" lang="zh-CN" altLang="en-US" sz="2000" dirty="0" smtClean="0">
                <a:solidFill>
                  <a:schemeClr val="tx2"/>
                </a:solidFill>
              </a:rPr>
              <a:t>条以下，占所有用户的</a:t>
            </a:r>
            <a:r>
              <a:rPr kumimoji="1" lang="en-US" altLang="zh-CN" sz="2000" dirty="0" smtClean="0">
                <a:solidFill>
                  <a:schemeClr val="tx2"/>
                </a:solidFill>
              </a:rPr>
              <a:t>98%</a:t>
            </a:r>
            <a:endParaRPr kumimoji="1" lang="zh-CN" altLang="en-US" sz="2000" dirty="0">
              <a:solidFill>
                <a:schemeClr val="tx2"/>
              </a:solidFill>
            </a:endParaRPr>
          </a:p>
        </p:txBody>
      </p:sp>
      <p:sp>
        <p:nvSpPr>
          <p:cNvPr id="12" name="TextBox 11"/>
          <p:cNvSpPr txBox="1"/>
          <p:nvPr/>
        </p:nvSpPr>
        <p:spPr>
          <a:xfrm>
            <a:off x="4570504" y="2035179"/>
            <a:ext cx="4176464" cy="707886"/>
          </a:xfrm>
          <a:prstGeom prst="rect">
            <a:avLst/>
          </a:prstGeom>
          <a:noFill/>
        </p:spPr>
        <p:txBody>
          <a:bodyPr wrap="square" rtlCol="0">
            <a:spAutoFit/>
          </a:bodyPr>
          <a:lstStyle/>
          <a:p>
            <a:r>
              <a:rPr kumimoji="1" lang="zh-CN" altLang="en-US" sz="2000" dirty="0" smtClean="0">
                <a:solidFill>
                  <a:schemeClr val="tx2"/>
                </a:solidFill>
              </a:rPr>
              <a:t>部分用户评分数量过多</a:t>
            </a:r>
            <a:r>
              <a:rPr kumimoji="1" lang="en-US" altLang="zh-CN" sz="2000" dirty="0" smtClean="0">
                <a:solidFill>
                  <a:schemeClr val="tx2"/>
                </a:solidFill>
              </a:rPr>
              <a:t>——</a:t>
            </a:r>
            <a:r>
              <a:rPr kumimoji="1" lang="zh-CN" altLang="en-US" sz="2000" dirty="0" smtClean="0">
                <a:solidFill>
                  <a:schemeClr val="tx2"/>
                </a:solidFill>
              </a:rPr>
              <a:t>是否是水军？</a:t>
            </a:r>
            <a:endParaRPr kumimoji="1" lang="zh-CN" altLang="en-US" sz="2000" dirty="0">
              <a:solidFill>
                <a:schemeClr val="tx2"/>
              </a:solidFill>
            </a:endParaRPr>
          </a:p>
        </p:txBody>
      </p:sp>
      <p:sp>
        <p:nvSpPr>
          <p:cNvPr id="13" name="TextBox 12"/>
          <p:cNvSpPr txBox="1"/>
          <p:nvPr/>
        </p:nvSpPr>
        <p:spPr>
          <a:xfrm>
            <a:off x="4570504" y="3615866"/>
            <a:ext cx="4176464" cy="707886"/>
          </a:xfrm>
          <a:prstGeom prst="rect">
            <a:avLst/>
          </a:prstGeom>
          <a:noFill/>
        </p:spPr>
        <p:txBody>
          <a:bodyPr wrap="square" rtlCol="0">
            <a:spAutoFit/>
          </a:bodyPr>
          <a:lstStyle/>
          <a:p>
            <a:r>
              <a:rPr kumimoji="1" lang="zh-CN" altLang="en-US" sz="2000" dirty="0" smtClean="0">
                <a:solidFill>
                  <a:schemeClr val="tx2"/>
                </a:solidFill>
              </a:rPr>
              <a:t>删掉评分过多（</a:t>
            </a:r>
            <a:r>
              <a:rPr kumimoji="1" lang="en-US" altLang="zh-CN" sz="2000" dirty="0" smtClean="0">
                <a:solidFill>
                  <a:schemeClr val="tx2"/>
                </a:solidFill>
              </a:rPr>
              <a:t>&gt;4000</a:t>
            </a:r>
            <a:r>
              <a:rPr kumimoji="1" lang="zh-CN" altLang="en-US" sz="2000" dirty="0" smtClean="0">
                <a:solidFill>
                  <a:schemeClr val="tx2"/>
                </a:solidFill>
              </a:rPr>
              <a:t>）的人的评论，避免异常用户影响整体模型。</a:t>
            </a:r>
            <a:endParaRPr kumimoji="1" lang="en-US" altLang="zh-CN" sz="2000" dirty="0" smtClean="0">
              <a:solidFill>
                <a:schemeClr val="tx2"/>
              </a:solidFill>
            </a:endParaRPr>
          </a:p>
        </p:txBody>
      </p:sp>
      <p:sp>
        <p:nvSpPr>
          <p:cNvPr id="14" name="Down Arrow 13"/>
          <p:cNvSpPr/>
          <p:nvPr/>
        </p:nvSpPr>
        <p:spPr>
          <a:xfrm>
            <a:off x="6426206" y="2872750"/>
            <a:ext cx="234026" cy="596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4570504" y="4323752"/>
            <a:ext cx="4176464" cy="400110"/>
          </a:xfrm>
          <a:prstGeom prst="rect">
            <a:avLst/>
          </a:prstGeom>
          <a:noFill/>
        </p:spPr>
        <p:txBody>
          <a:bodyPr wrap="square" rtlCol="0">
            <a:spAutoFit/>
          </a:bodyPr>
          <a:lstStyle/>
          <a:p>
            <a:r>
              <a:rPr kumimoji="1" lang="zh-CN" altLang="en-US" sz="2000" dirty="0" smtClean="0">
                <a:solidFill>
                  <a:schemeClr val="tx2"/>
                </a:solidFill>
              </a:rPr>
              <a:t>训练集下降到</a:t>
            </a:r>
            <a:r>
              <a:rPr kumimoji="1" lang="en-US" altLang="zh-CN" sz="2000" dirty="0" smtClean="0">
                <a:solidFill>
                  <a:schemeClr val="tx2"/>
                </a:solidFill>
              </a:rPr>
              <a:t>819</a:t>
            </a:r>
            <a:r>
              <a:rPr kumimoji="1" lang="zh-CN" altLang="en-US" sz="2000" dirty="0" smtClean="0">
                <a:solidFill>
                  <a:schemeClr val="tx2"/>
                </a:solidFill>
              </a:rPr>
              <a:t>万条左右</a:t>
            </a:r>
            <a:endParaRPr kumimoji="1" lang="en-US" altLang="zh-CN" sz="2000" dirty="0" smtClean="0">
              <a:solidFill>
                <a:schemeClr val="tx2"/>
              </a:solidFill>
            </a:endParaRPr>
          </a:p>
        </p:txBody>
      </p:sp>
    </p:spTree>
    <p:extLst>
      <p:ext uri="{BB962C8B-B14F-4D97-AF65-F5344CB8AC3E}">
        <p14:creationId xmlns:p14="http://schemas.microsoft.com/office/powerpoint/2010/main" val="172809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a:t>
            </a:r>
            <a:r>
              <a:rPr kumimoji="1" lang="zh-CN" altLang="en-US" dirty="0" smtClean="0"/>
              <a:t>训练集</a:t>
            </a:r>
            <a:endParaRPr kumimoji="1" lang="zh-CN"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19622"/>
            <a:ext cx="4537508" cy="3082900"/>
          </a:xfrm>
        </p:spPr>
      </p:pic>
      <p:sp>
        <p:nvSpPr>
          <p:cNvPr id="5" name="TextBox 4"/>
          <p:cNvSpPr txBox="1"/>
          <p:nvPr/>
        </p:nvSpPr>
        <p:spPr>
          <a:xfrm>
            <a:off x="4765341" y="3939902"/>
            <a:ext cx="1107996" cy="369332"/>
          </a:xfrm>
          <a:prstGeom prst="rect">
            <a:avLst/>
          </a:prstGeom>
          <a:noFill/>
        </p:spPr>
        <p:txBody>
          <a:bodyPr wrap="none" rtlCol="0">
            <a:spAutoFit/>
          </a:bodyPr>
          <a:lstStyle/>
          <a:p>
            <a:r>
              <a:rPr kumimoji="1" lang="zh-CN" altLang="en-US" dirty="0" smtClean="0">
                <a:solidFill>
                  <a:schemeClr val="tx2"/>
                </a:solidFill>
                <a:latin typeface="STSong" charset="-122"/>
                <a:ea typeface="STSong" charset="-122"/>
                <a:cs typeface="STSong" charset="-122"/>
              </a:rPr>
              <a:t>电影编号</a:t>
            </a:r>
            <a:endParaRPr kumimoji="1" lang="zh-CN" altLang="en-US" dirty="0">
              <a:solidFill>
                <a:schemeClr val="tx2"/>
              </a:solidFill>
              <a:latin typeface="STSong" charset="-122"/>
              <a:ea typeface="STSong" charset="-122"/>
              <a:cs typeface="STSong" charset="-122"/>
            </a:endParaRPr>
          </a:p>
        </p:txBody>
      </p:sp>
      <p:sp>
        <p:nvSpPr>
          <p:cNvPr id="6" name="TextBox 5"/>
          <p:cNvSpPr txBox="1"/>
          <p:nvPr/>
        </p:nvSpPr>
        <p:spPr>
          <a:xfrm>
            <a:off x="457200" y="1131590"/>
            <a:ext cx="1133644" cy="369332"/>
          </a:xfrm>
          <a:prstGeom prst="rect">
            <a:avLst/>
          </a:prstGeom>
          <a:noFill/>
        </p:spPr>
        <p:txBody>
          <a:bodyPr wrap="none" rtlCol="0">
            <a:spAutoFit/>
          </a:bodyPr>
          <a:lstStyle/>
          <a:p>
            <a:r>
              <a:rPr kumimoji="1" lang="zh-CN" altLang="en-US" dirty="0" smtClean="0">
                <a:solidFill>
                  <a:schemeClr val="tx2"/>
                </a:solidFill>
                <a:latin typeface="STSong" charset="-122"/>
                <a:ea typeface="STSong" charset="-122"/>
                <a:cs typeface="STSong" charset="-122"/>
              </a:rPr>
              <a:t>评论数量</a:t>
            </a:r>
            <a:endParaRPr kumimoji="1" lang="zh-CN" altLang="en-US" dirty="0">
              <a:solidFill>
                <a:schemeClr val="tx2"/>
              </a:solidFill>
              <a:latin typeface="STSong" charset="-122"/>
              <a:ea typeface="STSong" charset="-122"/>
              <a:cs typeface="STSong" charset="-122"/>
            </a:endParaRPr>
          </a:p>
        </p:txBody>
      </p:sp>
      <p:sp>
        <p:nvSpPr>
          <p:cNvPr id="7" name="TextBox 6"/>
          <p:cNvSpPr txBox="1"/>
          <p:nvPr/>
        </p:nvSpPr>
        <p:spPr>
          <a:xfrm>
            <a:off x="4996174" y="1500922"/>
            <a:ext cx="3690626" cy="1323439"/>
          </a:xfrm>
          <a:prstGeom prst="rect">
            <a:avLst/>
          </a:prstGeom>
          <a:noFill/>
        </p:spPr>
        <p:txBody>
          <a:bodyPr wrap="square" rtlCol="0">
            <a:spAutoFit/>
          </a:bodyPr>
          <a:lstStyle/>
          <a:p>
            <a:r>
              <a:rPr kumimoji="1" lang="zh-CN" altLang="en-US" sz="2000" dirty="0" smtClean="0">
                <a:solidFill>
                  <a:schemeClr val="tx2"/>
                </a:solidFill>
              </a:rPr>
              <a:t>问题：</a:t>
            </a:r>
            <a:endParaRPr kumimoji="1" lang="en-US" altLang="zh-CN" sz="2000" dirty="0" smtClean="0">
              <a:solidFill>
                <a:schemeClr val="tx2"/>
              </a:solidFill>
            </a:endParaRPr>
          </a:p>
          <a:p>
            <a:r>
              <a:rPr kumimoji="1" lang="zh-CN" altLang="en-US" sz="2000" dirty="0" smtClean="0">
                <a:solidFill>
                  <a:schemeClr val="tx2"/>
                </a:solidFill>
              </a:rPr>
              <a:t>热门电影集中在几千部之中，有</a:t>
            </a:r>
            <a:r>
              <a:rPr kumimoji="1" lang="en-US" altLang="zh-CN" sz="2000" dirty="0" smtClean="0">
                <a:solidFill>
                  <a:schemeClr val="tx2"/>
                </a:solidFill>
              </a:rPr>
              <a:t>6</a:t>
            </a:r>
            <a:r>
              <a:rPr kumimoji="1" lang="zh-CN" altLang="en-US" sz="2000" dirty="0" smtClean="0">
                <a:solidFill>
                  <a:schemeClr val="tx2"/>
                </a:solidFill>
              </a:rPr>
              <a:t>万多部电影评分数量小于</a:t>
            </a:r>
            <a:r>
              <a:rPr kumimoji="1" lang="en-US" altLang="zh-CN" sz="2000" dirty="0" smtClean="0">
                <a:solidFill>
                  <a:schemeClr val="tx2"/>
                </a:solidFill>
              </a:rPr>
              <a:t>100</a:t>
            </a:r>
            <a:r>
              <a:rPr kumimoji="1" lang="zh-CN" altLang="en-US" sz="2000" dirty="0" smtClean="0">
                <a:solidFill>
                  <a:schemeClr val="tx2"/>
                </a:solidFill>
              </a:rPr>
              <a:t>，一万多部电影没有评分</a:t>
            </a:r>
            <a:endParaRPr kumimoji="1" lang="zh-CN" altLang="en-US" sz="2000" dirty="0">
              <a:solidFill>
                <a:schemeClr val="tx2"/>
              </a:solidFill>
            </a:endParaRPr>
          </a:p>
        </p:txBody>
      </p:sp>
      <p:sp>
        <p:nvSpPr>
          <p:cNvPr id="8" name="Down Arrow 7"/>
          <p:cNvSpPr/>
          <p:nvPr/>
        </p:nvSpPr>
        <p:spPr>
          <a:xfrm>
            <a:off x="6610415" y="2824361"/>
            <a:ext cx="234026" cy="596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Box 8"/>
          <p:cNvSpPr txBox="1"/>
          <p:nvPr/>
        </p:nvSpPr>
        <p:spPr>
          <a:xfrm>
            <a:off x="4994708" y="3513389"/>
            <a:ext cx="3690626" cy="400110"/>
          </a:xfrm>
          <a:prstGeom prst="rect">
            <a:avLst/>
          </a:prstGeom>
          <a:noFill/>
        </p:spPr>
        <p:txBody>
          <a:bodyPr wrap="square" rtlCol="0">
            <a:spAutoFit/>
          </a:bodyPr>
          <a:lstStyle/>
          <a:p>
            <a:r>
              <a:rPr kumimoji="1" lang="zh-CN" altLang="en-US" sz="2000" dirty="0" smtClean="0">
                <a:solidFill>
                  <a:schemeClr val="tx2"/>
                </a:solidFill>
              </a:rPr>
              <a:t>抽取热门电影集和冷门电影集</a:t>
            </a:r>
            <a:endParaRPr kumimoji="1" lang="zh-CN" altLang="en-US" sz="2000" dirty="0">
              <a:solidFill>
                <a:schemeClr val="tx2"/>
              </a:solidFill>
            </a:endParaRPr>
          </a:p>
        </p:txBody>
      </p:sp>
    </p:spTree>
    <p:extLst>
      <p:ext uri="{BB962C8B-B14F-4D97-AF65-F5344CB8AC3E}">
        <p14:creationId xmlns:p14="http://schemas.microsoft.com/office/powerpoint/2010/main" val="119323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a:t>
            </a:r>
            <a:r>
              <a:rPr kumimoji="1" lang="zh-CN" altLang="en-US" dirty="0" smtClean="0"/>
              <a:t>训练集</a:t>
            </a:r>
            <a:endParaRPr kumimoji="1" lang="zh-CN" altLang="en-US" dirty="0"/>
          </a:p>
        </p:txBody>
      </p:sp>
      <p:sp>
        <p:nvSpPr>
          <p:cNvPr id="4" name="TextBox 3"/>
          <p:cNvSpPr txBox="1"/>
          <p:nvPr/>
        </p:nvSpPr>
        <p:spPr>
          <a:xfrm>
            <a:off x="2303748" y="1203598"/>
            <a:ext cx="7823212" cy="1015663"/>
          </a:xfrm>
          <a:prstGeom prst="rect">
            <a:avLst/>
          </a:prstGeom>
          <a:noFill/>
        </p:spPr>
        <p:txBody>
          <a:bodyPr wrap="square" rtlCol="0">
            <a:spAutoFit/>
          </a:bodyPr>
          <a:lstStyle/>
          <a:p>
            <a:r>
              <a:rPr kumimoji="1" lang="zh-CN" altLang="en-US" sz="2000" dirty="0" smtClean="0">
                <a:solidFill>
                  <a:schemeClr val="tx2"/>
                </a:solidFill>
              </a:rPr>
              <a:t>问题：</a:t>
            </a:r>
            <a:endParaRPr kumimoji="1" lang="en-US" altLang="zh-CN" sz="2000" dirty="0" smtClean="0">
              <a:solidFill>
                <a:schemeClr val="tx2"/>
              </a:solidFill>
            </a:endParaRPr>
          </a:p>
          <a:p>
            <a:r>
              <a:rPr kumimoji="1" lang="zh-CN" altLang="en-US" sz="2000" dirty="0" smtClean="0">
                <a:solidFill>
                  <a:schemeClr val="tx2"/>
                </a:solidFill>
              </a:rPr>
              <a:t>训练集只有正例（评分为</a:t>
            </a:r>
            <a:r>
              <a:rPr kumimoji="1" lang="en-US" altLang="zh-CN" sz="2000" dirty="0" smtClean="0">
                <a:solidFill>
                  <a:schemeClr val="tx2"/>
                </a:solidFill>
              </a:rPr>
              <a:t>3</a:t>
            </a:r>
            <a:r>
              <a:rPr kumimoji="1" lang="zh-CN" altLang="en-US" sz="2000" dirty="0" smtClean="0">
                <a:solidFill>
                  <a:schemeClr val="tx2"/>
                </a:solidFill>
              </a:rPr>
              <a:t>、</a:t>
            </a:r>
            <a:r>
              <a:rPr kumimoji="1" lang="en-US" altLang="zh-CN" sz="2000" dirty="0" smtClean="0">
                <a:solidFill>
                  <a:schemeClr val="tx2"/>
                </a:solidFill>
              </a:rPr>
              <a:t>4</a:t>
            </a:r>
            <a:r>
              <a:rPr kumimoji="1" lang="zh-CN" altLang="en-US" sz="2000" dirty="0">
                <a:solidFill>
                  <a:schemeClr val="tx2"/>
                </a:solidFill>
              </a:rPr>
              <a:t>、</a:t>
            </a:r>
            <a:r>
              <a:rPr kumimoji="1" lang="en-US" altLang="zh-CN" sz="2000" dirty="0" smtClean="0">
                <a:solidFill>
                  <a:schemeClr val="tx2"/>
                </a:solidFill>
              </a:rPr>
              <a:t>5</a:t>
            </a:r>
            <a:r>
              <a:rPr kumimoji="1" lang="zh-CN" altLang="en-US" sz="2000" dirty="0" smtClean="0">
                <a:solidFill>
                  <a:schemeClr val="tx2"/>
                </a:solidFill>
              </a:rPr>
              <a:t>的电影），</a:t>
            </a:r>
            <a:endParaRPr kumimoji="1" lang="en-US" altLang="zh-CN" sz="2000" dirty="0">
              <a:solidFill>
                <a:schemeClr val="tx2"/>
              </a:solidFill>
            </a:endParaRPr>
          </a:p>
          <a:p>
            <a:r>
              <a:rPr kumimoji="1" lang="zh-CN" altLang="en-US" sz="2000" dirty="0" smtClean="0">
                <a:solidFill>
                  <a:schemeClr val="tx2"/>
                </a:solidFill>
              </a:rPr>
              <a:t>推荐时难以拉开电影之间的差距。</a:t>
            </a:r>
            <a:endParaRPr kumimoji="1" lang="zh-CN" altLang="en-US" sz="2000" dirty="0">
              <a:solidFill>
                <a:schemeClr val="tx2"/>
              </a:solidFill>
            </a:endParaRPr>
          </a:p>
        </p:txBody>
      </p:sp>
      <p:pic>
        <p:nvPicPr>
          <p:cNvPr id="6"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80125"/>
          <a:stretch/>
        </p:blipFill>
        <p:spPr>
          <a:xfrm>
            <a:off x="647564" y="1203598"/>
            <a:ext cx="1018084" cy="3346450"/>
          </a:xfrm>
          <a:prstGeom prst="rect">
            <a:avLst/>
          </a:prstGeom>
        </p:spPr>
      </p:pic>
      <p:sp>
        <p:nvSpPr>
          <p:cNvPr id="7" name="Down Arrow 6"/>
          <p:cNvSpPr/>
          <p:nvPr/>
        </p:nvSpPr>
        <p:spPr>
          <a:xfrm>
            <a:off x="3923928" y="2280211"/>
            <a:ext cx="234026" cy="596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2303748" y="3039802"/>
            <a:ext cx="6012668" cy="1631216"/>
          </a:xfrm>
          <a:prstGeom prst="rect">
            <a:avLst/>
          </a:prstGeom>
          <a:noFill/>
        </p:spPr>
        <p:txBody>
          <a:bodyPr wrap="square" rtlCol="0">
            <a:spAutoFit/>
          </a:bodyPr>
          <a:lstStyle/>
          <a:p>
            <a:pPr marL="457200" indent="-457200">
              <a:buFont typeface="+mj-lt"/>
              <a:buAutoNum type="arabicPeriod"/>
            </a:pPr>
            <a:r>
              <a:rPr kumimoji="1" lang="zh-CN" altLang="en-US" sz="2000" dirty="0" smtClean="0">
                <a:solidFill>
                  <a:schemeClr val="tx2"/>
                </a:solidFill>
              </a:rPr>
              <a:t>随机生成</a:t>
            </a:r>
            <a:endParaRPr kumimoji="1" lang="en-US" altLang="zh-CN" sz="2000" dirty="0" smtClean="0">
              <a:solidFill>
                <a:schemeClr val="tx2"/>
              </a:solidFill>
            </a:endParaRPr>
          </a:p>
          <a:p>
            <a:pPr marL="457200" indent="-457200">
              <a:buFont typeface="+mj-lt"/>
              <a:buAutoNum type="arabicPeriod"/>
            </a:pPr>
            <a:r>
              <a:rPr kumimoji="1" lang="zh-CN" altLang="en-US" sz="2000" dirty="0" smtClean="0">
                <a:solidFill>
                  <a:schemeClr val="tx2"/>
                </a:solidFill>
              </a:rPr>
              <a:t>基于热门电影生成</a:t>
            </a:r>
            <a:endParaRPr kumimoji="1" lang="en-US" altLang="zh-CN" sz="2000" dirty="0">
              <a:solidFill>
                <a:schemeClr val="tx2"/>
              </a:solidFill>
            </a:endParaRPr>
          </a:p>
          <a:p>
            <a:pPr marL="457200" indent="-457200">
              <a:buFont typeface="+mj-lt"/>
              <a:buAutoNum type="arabicPeriod"/>
            </a:pPr>
            <a:r>
              <a:rPr kumimoji="1" lang="zh-CN" altLang="en-US" sz="2000" dirty="0" smtClean="0">
                <a:solidFill>
                  <a:schemeClr val="tx2"/>
                </a:solidFill>
              </a:rPr>
              <a:t>协同过滤</a:t>
            </a:r>
            <a:endParaRPr kumimoji="1" lang="en-US" altLang="zh-CN" sz="2000" dirty="0" smtClean="0">
              <a:solidFill>
                <a:schemeClr val="tx2"/>
              </a:solidFill>
            </a:endParaRPr>
          </a:p>
          <a:p>
            <a:pPr marL="457200" indent="-457200">
              <a:buFont typeface="+mj-lt"/>
              <a:buAutoNum type="arabicPeriod"/>
            </a:pPr>
            <a:r>
              <a:rPr kumimoji="1" lang="en-US" altLang="zh-CN" sz="2000" dirty="0" smtClean="0">
                <a:solidFill>
                  <a:schemeClr val="tx2"/>
                </a:solidFill>
              </a:rPr>
              <a:t>ALS</a:t>
            </a:r>
          </a:p>
          <a:p>
            <a:pPr marL="457200" indent="-457200">
              <a:buFont typeface="+mj-lt"/>
              <a:buAutoNum type="arabicPeriod"/>
            </a:pPr>
            <a:r>
              <a:rPr kumimoji="1" lang="en-US" altLang="zh-CN" sz="2000" dirty="0" smtClean="0">
                <a:solidFill>
                  <a:schemeClr val="tx2"/>
                </a:solidFill>
              </a:rPr>
              <a:t>BPMF</a:t>
            </a:r>
            <a:r>
              <a:rPr kumimoji="1" lang="zh-CN" altLang="en-US" sz="2000" dirty="0" smtClean="0">
                <a:solidFill>
                  <a:schemeClr val="tx2"/>
                </a:solidFill>
              </a:rPr>
              <a:t>（基于热门</a:t>
            </a:r>
            <a:r>
              <a:rPr kumimoji="1" lang="en-US" altLang="zh-CN" sz="2000" dirty="0" smtClean="0">
                <a:solidFill>
                  <a:schemeClr val="tx2"/>
                </a:solidFill>
              </a:rPr>
              <a:t>/</a:t>
            </a:r>
            <a:r>
              <a:rPr kumimoji="1" lang="zh-CN" altLang="en-US" sz="2000" dirty="0" smtClean="0">
                <a:solidFill>
                  <a:schemeClr val="tx2"/>
                </a:solidFill>
              </a:rPr>
              <a:t>基于</a:t>
            </a:r>
            <a:r>
              <a:rPr kumimoji="1" lang="en-US" altLang="zh-CN" sz="2000" dirty="0" smtClean="0">
                <a:solidFill>
                  <a:schemeClr val="tx2"/>
                </a:solidFill>
              </a:rPr>
              <a:t>imbalanced</a:t>
            </a:r>
            <a:r>
              <a:rPr kumimoji="1" lang="zh-CN" altLang="en-US" sz="2000" dirty="0" smtClean="0">
                <a:solidFill>
                  <a:schemeClr val="tx2"/>
                </a:solidFill>
              </a:rPr>
              <a:t> </a:t>
            </a:r>
            <a:r>
              <a:rPr kumimoji="1" lang="en-US" altLang="zh-CN" sz="2000" dirty="0" smtClean="0">
                <a:solidFill>
                  <a:schemeClr val="tx2"/>
                </a:solidFill>
              </a:rPr>
              <a:t>learning</a:t>
            </a:r>
            <a:r>
              <a:rPr kumimoji="1" lang="zh-CN" altLang="en-US" sz="2000" dirty="0" smtClean="0">
                <a:solidFill>
                  <a:schemeClr val="tx2"/>
                </a:solidFill>
              </a:rPr>
              <a:t>）</a:t>
            </a:r>
            <a:endParaRPr kumimoji="1" lang="en-US" altLang="zh-CN" sz="2000" dirty="0" smtClean="0">
              <a:solidFill>
                <a:schemeClr val="tx2"/>
              </a:solidFill>
            </a:endParaRPr>
          </a:p>
        </p:txBody>
      </p:sp>
      <p:sp>
        <p:nvSpPr>
          <p:cNvPr id="9" name="TextBox 8"/>
          <p:cNvSpPr txBox="1"/>
          <p:nvPr/>
        </p:nvSpPr>
        <p:spPr>
          <a:xfrm>
            <a:off x="4427984" y="2382240"/>
            <a:ext cx="1107996" cy="369332"/>
          </a:xfrm>
          <a:prstGeom prst="rect">
            <a:avLst/>
          </a:prstGeom>
          <a:noFill/>
        </p:spPr>
        <p:txBody>
          <a:bodyPr wrap="none" rtlCol="0">
            <a:spAutoFit/>
          </a:bodyPr>
          <a:lstStyle/>
          <a:p>
            <a:r>
              <a:rPr kumimoji="1" lang="zh-CN" altLang="en-US" dirty="0" smtClean="0">
                <a:solidFill>
                  <a:schemeClr val="tx2"/>
                </a:solidFill>
              </a:rPr>
              <a:t>生成负例</a:t>
            </a:r>
            <a:endParaRPr kumimoji="1" lang="zh-CN" altLang="en-US" dirty="0">
              <a:solidFill>
                <a:schemeClr val="tx2"/>
              </a:solidFill>
            </a:endParaRPr>
          </a:p>
        </p:txBody>
      </p:sp>
    </p:spTree>
    <p:extLst>
      <p:ext uri="{BB962C8B-B14F-4D97-AF65-F5344CB8AC3E}">
        <p14:creationId xmlns:p14="http://schemas.microsoft.com/office/powerpoint/2010/main" val="213005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a:t>
            </a:r>
            <a:r>
              <a:rPr kumimoji="1" lang="zh-CN" altLang="en-US" dirty="0" smtClean="0"/>
              <a:t>知识图谱</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endParaRPr kumimoji="1" lang="zh-CN" altLang="en-US" dirty="0"/>
          </a:p>
        </p:txBody>
      </p:sp>
      <p:pic>
        <p:nvPicPr>
          <p:cNvPr id="4" name="Picture 3"/>
          <p:cNvPicPr>
            <a:picLocks noChangeAspect="1"/>
          </p:cNvPicPr>
          <p:nvPr/>
        </p:nvPicPr>
        <p:blipFill>
          <a:blip r:embed="rId3"/>
          <a:stretch>
            <a:fillRect/>
          </a:stretch>
        </p:blipFill>
        <p:spPr>
          <a:xfrm>
            <a:off x="457200" y="1419622"/>
            <a:ext cx="5356489" cy="2758084"/>
          </a:xfrm>
          <a:prstGeom prst="rect">
            <a:avLst/>
          </a:prstGeom>
        </p:spPr>
      </p:pic>
      <p:sp>
        <p:nvSpPr>
          <p:cNvPr id="5" name="TextBox 4"/>
          <p:cNvSpPr txBox="1"/>
          <p:nvPr/>
        </p:nvSpPr>
        <p:spPr>
          <a:xfrm>
            <a:off x="5966099" y="958487"/>
            <a:ext cx="2550698" cy="1200329"/>
          </a:xfrm>
          <a:prstGeom prst="rect">
            <a:avLst/>
          </a:prstGeom>
          <a:noFill/>
        </p:spPr>
        <p:txBody>
          <a:bodyPr wrap="none" rtlCol="0">
            <a:spAutoFit/>
          </a:bodyPr>
          <a:lstStyle/>
          <a:p>
            <a:pPr marL="285750" indent="-285750">
              <a:buFont typeface="Arial" charset="0"/>
              <a:buChar char="•"/>
            </a:pPr>
            <a:r>
              <a:rPr lang="zh-CN" altLang="en-US" dirty="0">
                <a:solidFill>
                  <a:schemeClr val="tx2"/>
                </a:solidFill>
                <a:latin typeface="+mn-ea"/>
                <a:cs typeface="SimSun" charset="-122"/>
              </a:rPr>
              <a:t>去除空、孤立</a:t>
            </a:r>
            <a:r>
              <a:rPr lang="zh-CN" altLang="en-US" dirty="0" smtClean="0">
                <a:solidFill>
                  <a:schemeClr val="tx2"/>
                </a:solidFill>
                <a:latin typeface="+mn-ea"/>
                <a:cs typeface="SimSun" charset="-122"/>
              </a:rPr>
              <a:t>节点</a:t>
            </a:r>
            <a:endParaRPr lang="en-US" altLang="zh-CN" dirty="0" smtClean="0">
              <a:solidFill>
                <a:schemeClr val="tx2"/>
              </a:solidFill>
              <a:latin typeface="+mn-ea"/>
              <a:cs typeface="SimSun" charset="-122"/>
            </a:endParaRPr>
          </a:p>
          <a:p>
            <a:pPr marL="285750" indent="-285750">
              <a:buFont typeface="Arial" charset="0"/>
              <a:buChar char="•"/>
            </a:pPr>
            <a:r>
              <a:rPr lang="zh-CN" altLang="en-US" dirty="0" smtClean="0">
                <a:solidFill>
                  <a:schemeClr val="tx2"/>
                </a:solidFill>
                <a:latin typeface="+mn-ea"/>
                <a:cs typeface="SimSun" charset="-122"/>
              </a:rPr>
              <a:t>合并</a:t>
            </a:r>
            <a:r>
              <a:rPr lang="zh-CN" altLang="en-US" dirty="0">
                <a:solidFill>
                  <a:schemeClr val="tx2"/>
                </a:solidFill>
                <a:latin typeface="+mn-ea"/>
                <a:cs typeface="SimSun" charset="-122"/>
              </a:rPr>
              <a:t>相似的</a:t>
            </a:r>
            <a:r>
              <a:rPr lang="zh-CN" altLang="en-US" dirty="0" smtClean="0">
                <a:solidFill>
                  <a:schemeClr val="tx2"/>
                </a:solidFill>
                <a:latin typeface="+mn-ea"/>
                <a:cs typeface="SimSun" charset="-122"/>
              </a:rPr>
              <a:t>关系</a:t>
            </a:r>
            <a:endParaRPr lang="en-US" altLang="zh-CN" dirty="0" smtClean="0">
              <a:solidFill>
                <a:schemeClr val="tx2"/>
              </a:solidFill>
              <a:latin typeface="+mn-ea"/>
              <a:cs typeface="SimSun" charset="-122"/>
            </a:endParaRPr>
          </a:p>
          <a:p>
            <a:pPr marL="285750" indent="-285750">
              <a:buFont typeface="Arial" charset="0"/>
              <a:buChar char="•"/>
            </a:pPr>
            <a:r>
              <a:rPr lang="zh-CN" altLang="en-US" dirty="0" smtClean="0">
                <a:solidFill>
                  <a:schemeClr val="tx2"/>
                </a:solidFill>
                <a:latin typeface="+mn-ea"/>
                <a:cs typeface="SimSun" charset="-122"/>
              </a:rPr>
              <a:t>去除</a:t>
            </a:r>
            <a:r>
              <a:rPr lang="zh-CN" altLang="en-US" dirty="0">
                <a:solidFill>
                  <a:schemeClr val="tx2"/>
                </a:solidFill>
                <a:latin typeface="+mn-ea"/>
                <a:cs typeface="SimSun" charset="-122"/>
              </a:rPr>
              <a:t>括号数字等字</a:t>
            </a:r>
            <a:r>
              <a:rPr lang="zh-CN" altLang="en-US" dirty="0" smtClean="0">
                <a:solidFill>
                  <a:schemeClr val="tx2"/>
                </a:solidFill>
                <a:latin typeface="+mn-ea"/>
                <a:cs typeface="SimSun" charset="-122"/>
              </a:rPr>
              <a:t>符</a:t>
            </a:r>
            <a:endParaRPr lang="en-US" altLang="zh-CN" dirty="0" smtClean="0">
              <a:solidFill>
                <a:schemeClr val="tx2"/>
              </a:solidFill>
              <a:latin typeface="+mn-ea"/>
              <a:cs typeface="SimSun" charset="-122"/>
            </a:endParaRPr>
          </a:p>
          <a:p>
            <a:endParaRPr kumimoji="1" lang="zh-CN" altLang="en-US" dirty="0"/>
          </a:p>
        </p:txBody>
      </p:sp>
      <p:sp>
        <p:nvSpPr>
          <p:cNvPr id="6" name="TextBox 5"/>
          <p:cNvSpPr txBox="1"/>
          <p:nvPr/>
        </p:nvSpPr>
        <p:spPr>
          <a:xfrm>
            <a:off x="6072062" y="3686024"/>
            <a:ext cx="2377574" cy="646331"/>
          </a:xfrm>
          <a:prstGeom prst="rect">
            <a:avLst/>
          </a:prstGeom>
          <a:noFill/>
        </p:spPr>
        <p:txBody>
          <a:bodyPr wrap="non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zh-CN" altLang="en-US" dirty="0" smtClean="0">
                <a:solidFill>
                  <a:schemeClr val="tx2"/>
                </a:solidFill>
                <a:latin typeface="+mn-ea"/>
                <a:cs typeface="SimSun" charset="-122"/>
              </a:rPr>
              <a:t>添加</a:t>
            </a:r>
            <a:r>
              <a:rPr lang="en-US" altLang="zh-CN" dirty="0" smtClean="0">
                <a:solidFill>
                  <a:schemeClr val="tx2"/>
                </a:solidFill>
                <a:latin typeface="+mn-ea"/>
                <a:cs typeface="SimSun" charset="-122"/>
              </a:rPr>
              <a:t>Movie.txt</a:t>
            </a:r>
            <a:r>
              <a:rPr lang="zh-CN" altLang="en-US" dirty="0" smtClean="0">
                <a:solidFill>
                  <a:schemeClr val="tx2"/>
                </a:solidFill>
                <a:latin typeface="+mn-ea"/>
                <a:cs typeface="SimSun" charset="-122"/>
              </a:rPr>
              <a:t>的信息</a:t>
            </a:r>
            <a:endParaRPr lang="en-US" altLang="zh-CN" dirty="0" smtClean="0">
              <a:solidFill>
                <a:schemeClr val="tx2"/>
              </a:solidFill>
              <a:latin typeface="+mn-ea"/>
              <a:cs typeface="SimSun" charset="-122"/>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zh-CN" altLang="en-US" dirty="0" smtClean="0">
                <a:solidFill>
                  <a:schemeClr val="tx2"/>
                </a:solidFill>
                <a:latin typeface="+mn-ea"/>
                <a:cs typeface="SimSun" charset="-122"/>
              </a:rPr>
              <a:t>三元组增添至</a:t>
            </a:r>
            <a:r>
              <a:rPr lang="en-US" altLang="zh-CN" dirty="0" smtClean="0">
                <a:solidFill>
                  <a:schemeClr val="tx2"/>
                </a:solidFill>
                <a:latin typeface="+mn-ea"/>
                <a:cs typeface="SimSun" charset="-122"/>
              </a:rPr>
              <a:t>XXX</a:t>
            </a:r>
            <a:r>
              <a:rPr lang="zh-CN" altLang="en-US" dirty="0" smtClean="0">
                <a:solidFill>
                  <a:schemeClr val="tx2"/>
                </a:solidFill>
                <a:latin typeface="+mn-ea"/>
                <a:cs typeface="SimSun" charset="-122"/>
              </a:rPr>
              <a:t>条</a:t>
            </a:r>
            <a:endParaRPr lang="en-US" altLang="zh-CN" dirty="0" smtClean="0">
              <a:solidFill>
                <a:schemeClr val="tx2"/>
              </a:solidFill>
              <a:latin typeface="+mn-ea"/>
              <a:cs typeface="SimSun" charset="-122"/>
            </a:endParaRPr>
          </a:p>
        </p:txBody>
      </p:sp>
      <p:sp>
        <p:nvSpPr>
          <p:cNvPr id="7" name="TextBox 6"/>
          <p:cNvSpPr txBox="1"/>
          <p:nvPr/>
        </p:nvSpPr>
        <p:spPr>
          <a:xfrm>
            <a:off x="6072062" y="2007403"/>
            <a:ext cx="2614737"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zh-CN" altLang="en-US" dirty="0" smtClean="0">
                <a:solidFill>
                  <a:schemeClr val="tx2"/>
                </a:solidFill>
                <a:latin typeface="+mn-ea"/>
                <a:cs typeface="SimSun" charset="-122"/>
              </a:rPr>
              <a:t>问题：</a:t>
            </a:r>
            <a:endParaRPr lang="en-US" altLang="zh-CN" dirty="0" smtClean="0">
              <a:solidFill>
                <a:schemeClr val="tx2"/>
              </a:solidFill>
              <a:latin typeface="+mn-ea"/>
              <a:cs typeface="SimSun" charset="-122"/>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zh-CN" altLang="en-US" dirty="0" smtClean="0">
                <a:solidFill>
                  <a:schemeClr val="tx2"/>
                </a:solidFill>
                <a:latin typeface="+mn-ea"/>
                <a:cs typeface="SimSun" charset="-122"/>
              </a:rPr>
              <a:t>抽取出的三元组有条</a:t>
            </a:r>
            <a:endParaRPr lang="en-US" altLang="zh-CN" dirty="0" smtClean="0">
              <a:solidFill>
                <a:schemeClr val="tx2"/>
              </a:solidFill>
              <a:latin typeface="+mn-ea"/>
              <a:cs typeface="SimSun" charset="-122"/>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zh-CN" altLang="en-US" dirty="0" smtClean="0">
                <a:solidFill>
                  <a:schemeClr val="tx2"/>
                </a:solidFill>
                <a:latin typeface="+mn-ea"/>
                <a:cs typeface="SimSun" charset="-122"/>
              </a:rPr>
              <a:t>，电影实体仅有</a:t>
            </a:r>
            <a:r>
              <a:rPr lang="en-US" altLang="zh-CN" dirty="0" smtClean="0">
                <a:solidFill>
                  <a:schemeClr val="tx2"/>
                </a:solidFill>
                <a:latin typeface="+mn-ea"/>
                <a:cs typeface="SimSun" charset="-122"/>
              </a:rPr>
              <a:t>1</a:t>
            </a:r>
            <a:r>
              <a:rPr lang="zh-CN" altLang="en-US" dirty="0" smtClean="0">
                <a:solidFill>
                  <a:schemeClr val="tx2"/>
                </a:solidFill>
                <a:latin typeface="+mn-ea"/>
                <a:cs typeface="SimSun" charset="-122"/>
              </a:rPr>
              <a:t>万</a:t>
            </a:r>
            <a:endParaRPr lang="en-US" altLang="zh-CN" dirty="0" smtClean="0">
              <a:solidFill>
                <a:schemeClr val="tx2"/>
              </a:solidFill>
              <a:latin typeface="+mn-ea"/>
              <a:cs typeface="SimSun" charset="-122"/>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zh-CN" altLang="en-US" dirty="0" smtClean="0">
                <a:solidFill>
                  <a:schemeClr val="tx2"/>
                </a:solidFill>
                <a:latin typeface="+mn-ea"/>
                <a:cs typeface="SimSun" charset="-122"/>
              </a:rPr>
              <a:t>多部，信息缺失严重</a:t>
            </a:r>
            <a:endParaRPr lang="en-US" altLang="zh-CN" dirty="0" smtClean="0">
              <a:solidFill>
                <a:schemeClr val="tx2"/>
              </a:solidFill>
              <a:latin typeface="+mn-ea"/>
              <a:cs typeface="SimSun" charset="-122"/>
            </a:endParaRPr>
          </a:p>
        </p:txBody>
      </p:sp>
      <p:sp>
        <p:nvSpPr>
          <p:cNvPr id="8" name="Down Arrow 7"/>
          <p:cNvSpPr/>
          <p:nvPr/>
        </p:nvSpPr>
        <p:spPr>
          <a:xfrm>
            <a:off x="7145404" y="3177143"/>
            <a:ext cx="234026" cy="596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621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r>
              <a:rPr kumimoji="1" lang="en-US" altLang="zh-CN" dirty="0" smtClean="0"/>
              <a:t>-</a:t>
            </a:r>
            <a:r>
              <a:rPr kumimoji="1" lang="zh-CN" altLang="en-US" dirty="0" smtClean="0"/>
              <a:t>知识图谱</a:t>
            </a:r>
            <a:endParaRPr kumimoji="1" lang="zh-CN" altLang="en-US" dirty="0"/>
          </a:p>
        </p:txBody>
      </p:sp>
      <p:sp>
        <p:nvSpPr>
          <p:cNvPr id="4" name="TextBox 3"/>
          <p:cNvSpPr txBox="1"/>
          <p:nvPr/>
        </p:nvSpPr>
        <p:spPr>
          <a:xfrm>
            <a:off x="539552" y="1239602"/>
            <a:ext cx="3775393" cy="707886"/>
          </a:xfrm>
          <a:prstGeom prst="rect">
            <a:avLst/>
          </a:prstGeom>
          <a:noFill/>
        </p:spPr>
        <p:txBody>
          <a:bodyPr wrap="none" rtlCol="0">
            <a:spAutoFit/>
          </a:bodyPr>
          <a:lstStyle/>
          <a:p>
            <a:r>
              <a:rPr kumimoji="1" lang="zh-CN" altLang="en-US" sz="2000" dirty="0" smtClean="0">
                <a:solidFill>
                  <a:schemeClr val="tx2"/>
                </a:solidFill>
              </a:rPr>
              <a:t>问题：</a:t>
            </a:r>
            <a:endParaRPr kumimoji="1" lang="en-US" altLang="zh-CN" sz="2000" dirty="0" smtClean="0">
              <a:solidFill>
                <a:schemeClr val="tx2"/>
              </a:solidFill>
            </a:endParaRPr>
          </a:p>
          <a:p>
            <a:r>
              <a:rPr kumimoji="1" lang="zh-CN" altLang="en-US" sz="2000" dirty="0" smtClean="0">
                <a:solidFill>
                  <a:schemeClr val="tx2"/>
                </a:solidFill>
              </a:rPr>
              <a:t>知识图谱如何应用到深度学习？</a:t>
            </a:r>
            <a:endParaRPr kumimoji="1" lang="zh-CN" altLang="en-US" sz="2000" dirty="0">
              <a:solidFill>
                <a:schemeClr val="tx2"/>
              </a:solidFill>
            </a:endParaRPr>
          </a:p>
        </p:txBody>
      </p:sp>
      <p:sp>
        <p:nvSpPr>
          <p:cNvPr id="5" name="Down Arrow 4"/>
          <p:cNvSpPr/>
          <p:nvPr/>
        </p:nvSpPr>
        <p:spPr>
          <a:xfrm>
            <a:off x="2087724" y="2235520"/>
            <a:ext cx="234026" cy="596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extBox 5"/>
          <p:cNvSpPr txBox="1"/>
          <p:nvPr/>
        </p:nvSpPr>
        <p:spPr>
          <a:xfrm>
            <a:off x="539552" y="3121031"/>
            <a:ext cx="3775393" cy="707886"/>
          </a:xfrm>
          <a:prstGeom prst="rect">
            <a:avLst/>
          </a:prstGeom>
          <a:noFill/>
        </p:spPr>
        <p:txBody>
          <a:bodyPr wrap="square" rtlCol="0">
            <a:spAutoFit/>
          </a:bodyPr>
          <a:lstStyle/>
          <a:p>
            <a:r>
              <a:rPr kumimoji="1" lang="zh-CN" altLang="en-US" sz="2000" dirty="0" smtClean="0">
                <a:solidFill>
                  <a:schemeClr val="tx2"/>
                </a:solidFill>
              </a:rPr>
              <a:t>通过知识图谱特征学习，将实体和关系映射为低维向量</a:t>
            </a:r>
            <a:endParaRPr kumimoji="1" lang="zh-CN" altLang="en-US" sz="2000" dirty="0">
              <a:solidFill>
                <a:schemeClr val="tx2"/>
              </a:solidFill>
            </a:endParaRPr>
          </a:p>
        </p:txBody>
      </p:sp>
      <p:pic>
        <p:nvPicPr>
          <p:cNvPr id="7"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099" y="1225777"/>
            <a:ext cx="4636984" cy="3212710"/>
          </a:xfrm>
          <a:prstGeom prst="rect">
            <a:avLst/>
          </a:prstGeom>
        </p:spPr>
      </p:pic>
    </p:spTree>
    <p:extLst>
      <p:ext uri="{BB962C8B-B14F-4D97-AF65-F5344CB8AC3E}">
        <p14:creationId xmlns:p14="http://schemas.microsoft.com/office/powerpoint/2010/main" val="1712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项目介绍</a:t>
            </a:r>
            <a:endParaRPr kumimoji="1" lang="en-US" altLang="zh-CN" dirty="0" smtClean="0"/>
          </a:p>
          <a:p>
            <a:r>
              <a:rPr kumimoji="1" lang="zh-CN" altLang="en-US" dirty="0"/>
              <a:t>数据处理</a:t>
            </a:r>
            <a:endParaRPr kumimoji="1" lang="en-US" altLang="zh-CN" dirty="0"/>
          </a:p>
          <a:p>
            <a:r>
              <a:rPr kumimoji="1" lang="zh-CN" altLang="en-US" b="1" dirty="0" smtClean="0">
                <a:solidFill>
                  <a:schemeClr val="accent1"/>
                </a:solidFill>
              </a:rPr>
              <a:t>模型分析</a:t>
            </a:r>
            <a:endParaRPr kumimoji="1" lang="en-US" altLang="zh-CN" b="1" dirty="0" smtClean="0">
              <a:solidFill>
                <a:schemeClr val="accent1"/>
              </a:solidFill>
            </a:endParaRPr>
          </a:p>
          <a:p>
            <a:r>
              <a:rPr kumimoji="1" lang="zh-CN" altLang="en-US" dirty="0" smtClean="0"/>
              <a:t>结果展示</a:t>
            </a:r>
            <a:endParaRPr kumimoji="1" lang="en-US" altLang="zh-CN" dirty="0" smtClean="0"/>
          </a:p>
          <a:p>
            <a:r>
              <a:rPr kumimoji="1" lang="zh-CN" altLang="en-US" dirty="0" smtClean="0"/>
              <a:t>附录</a:t>
            </a:r>
            <a:endParaRPr kumimoji="1" lang="zh-CN" altLang="en-US" dirty="0"/>
          </a:p>
        </p:txBody>
      </p:sp>
    </p:spTree>
    <p:extLst>
      <p:ext uri="{BB962C8B-B14F-4D97-AF65-F5344CB8AC3E}">
        <p14:creationId xmlns:p14="http://schemas.microsoft.com/office/powerpoint/2010/main" val="610662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推荐模型</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a:xfrm>
            <a:off x="457200" y="1095587"/>
            <a:ext cx="8229600" cy="1512086"/>
          </a:xfrm>
        </p:spPr>
        <p:txBody>
          <a:bodyPr>
            <a:normAutofit/>
          </a:bodyPr>
          <a:lstStyle/>
          <a:p>
            <a:r>
              <a:rPr kumimoji="1" lang="en-US" altLang="zh-CN" dirty="0" smtClean="0"/>
              <a:t>DKN</a:t>
            </a:r>
            <a:r>
              <a:rPr kumimoji="1" lang="zh-CN" altLang="en-US" dirty="0" smtClean="0"/>
              <a:t>模型</a:t>
            </a:r>
            <a:endParaRPr kumimoji="1" lang="en-US" altLang="zh-CN" dirty="0" smtClean="0"/>
          </a:p>
          <a:p>
            <a:r>
              <a:rPr kumimoji="1" lang="en-US" altLang="zh-CN" dirty="0" err="1" smtClean="0"/>
              <a:t>xDeepFM</a:t>
            </a:r>
            <a:r>
              <a:rPr kumimoji="1" lang="zh-CN" altLang="en-US" dirty="0" smtClean="0"/>
              <a:t>模型</a:t>
            </a:r>
            <a:endParaRPr kumimoji="1" lang="en-US" altLang="zh-CN" dirty="0" smtClean="0"/>
          </a:p>
          <a:p>
            <a:endParaRPr kumimoji="1" lang="en-US" altLang="zh-CN" dirty="0" smtClean="0"/>
          </a:p>
          <a:p>
            <a:endParaRPr kumimoji="1" lang="zh-CN" altLang="en-US" dirty="0"/>
          </a:p>
        </p:txBody>
      </p:sp>
      <p:sp>
        <p:nvSpPr>
          <p:cNvPr id="4" name="标题 1">
            <a:extLst>
              <a:ext uri="{FF2B5EF4-FFF2-40B4-BE49-F238E27FC236}">
                <a16:creationId xmlns="" xmlns:a16="http://schemas.microsoft.com/office/drawing/2014/main" id="{26E16494-B06A-104E-AB8C-73A0D27CB7C0}"/>
              </a:ext>
            </a:extLst>
          </p:cNvPr>
          <p:cNvSpPr txBox="1">
            <a:spLocks/>
          </p:cNvSpPr>
          <p:nvPr/>
        </p:nvSpPr>
        <p:spPr>
          <a:xfrm>
            <a:off x="457200" y="2787774"/>
            <a:ext cx="8229600" cy="719999"/>
          </a:xfrm>
          <a:prstGeom prst="rect">
            <a:avLst/>
          </a:prstGeom>
          <a:effectLst/>
        </p:spPr>
        <p:txBody>
          <a:bodyPr vert="horz" lIns="91440" tIns="45720" rIns="91440" bIns="45720" rtlCol="0" anchor="ctr">
            <a:normAutofit/>
          </a:bodyPr>
          <a:lstStyle>
            <a:lvl1pPr algn="l" defTabSz="914400" rtl="0" eaLnBrk="1" latinLnBrk="0" hangingPunct="1">
              <a:lnSpc>
                <a:spcPct val="110000"/>
              </a:lnSpc>
              <a:spcBef>
                <a:spcPct val="0"/>
              </a:spcBef>
              <a:buNone/>
              <a:defRPr sz="3600" kern="1200">
                <a:solidFill>
                  <a:schemeClr val="tx2"/>
                </a:solidFill>
                <a:effectLst/>
                <a:latin typeface="微软雅黑" panose="020B0503020204020204" pitchFamily="34" charset="-122"/>
                <a:ea typeface="微软雅黑" panose="020B0503020204020204" pitchFamily="34" charset="-122"/>
                <a:cs typeface="+mj-cs"/>
              </a:defRPr>
            </a:lvl1pPr>
          </a:lstStyle>
          <a:p>
            <a:r>
              <a:rPr kumimoji="1" lang="zh-CN" altLang="en-US" dirty="0" smtClean="0"/>
              <a:t>文本生成</a:t>
            </a:r>
            <a:endParaRPr kumimoji="1" lang="zh-CN" altLang="en-US" dirty="0"/>
          </a:p>
        </p:txBody>
      </p:sp>
      <p:sp>
        <p:nvSpPr>
          <p:cNvPr id="5" name="内容占位符 2">
            <a:extLst>
              <a:ext uri="{FF2B5EF4-FFF2-40B4-BE49-F238E27FC236}">
                <a16:creationId xmlns="" xmlns:a16="http://schemas.microsoft.com/office/drawing/2014/main" id="{52EB7CF9-A655-3444-8354-5749CF3B388F}"/>
              </a:ext>
            </a:extLst>
          </p:cNvPr>
          <p:cNvSpPr txBox="1">
            <a:spLocks/>
          </p:cNvSpPr>
          <p:nvPr/>
        </p:nvSpPr>
        <p:spPr>
          <a:xfrm>
            <a:off x="609600" y="3687875"/>
            <a:ext cx="8229600" cy="1008112"/>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0"/>
              </a:spcBef>
              <a:spcAft>
                <a:spcPts val="1000"/>
              </a:spcAft>
              <a:buFont typeface="Arial" pitchFamily="34" charset="0"/>
              <a:buChar char="•"/>
              <a:defRPr sz="30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ts val="0"/>
              </a:spcBef>
              <a:spcAft>
                <a:spcPts val="1000"/>
              </a:spcAft>
              <a:buFont typeface="Arial"/>
              <a:buChar char="•"/>
              <a:defRPr sz="24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0"/>
              </a:spcBef>
              <a:spcAft>
                <a:spcPts val="1000"/>
              </a:spcAft>
              <a:buFont typeface="Arial" pitchFamily="34" charset="0"/>
              <a:buChar char="•"/>
              <a:defRPr sz="18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0"/>
              </a:spcBef>
              <a:spcAft>
                <a:spcPts val="1000"/>
              </a:spcAft>
              <a:buFont typeface="Arial"/>
              <a:buChar char="•"/>
              <a:defRPr sz="1800" kern="1200">
                <a:solidFill>
                  <a:schemeClr val="tx2"/>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0"/>
              </a:spcBef>
              <a:spcAft>
                <a:spcPts val="1000"/>
              </a:spcAft>
              <a:buFont typeface="Arial"/>
              <a:buNone/>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altLang="zh-CN" dirty="0" smtClean="0"/>
          </a:p>
          <a:p>
            <a:endParaRPr kumimoji="1" lang="zh-CN" altLang="en-US" dirty="0"/>
          </a:p>
        </p:txBody>
      </p:sp>
    </p:spTree>
    <p:extLst>
      <p:ext uri="{BB962C8B-B14F-4D97-AF65-F5344CB8AC3E}">
        <p14:creationId xmlns:p14="http://schemas.microsoft.com/office/powerpoint/2010/main" val="1034671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en-US" altLang="zh-CN" dirty="0" smtClean="0"/>
              <a:t>DKN</a:t>
            </a:r>
            <a:r>
              <a:rPr kumimoji="1" lang="zh-CN" altLang="en-US" dirty="0" smtClean="0"/>
              <a:t>模型</a:t>
            </a:r>
            <a:endParaRPr kumimoji="1" lang="zh-CN" altLang="en-US" dirty="0"/>
          </a:p>
        </p:txBody>
      </p:sp>
      <p:cxnSp>
        <p:nvCxnSpPr>
          <p:cNvPr id="21" name="Curved Connector 20"/>
          <p:cNvCxnSpPr>
            <a:stCxn id="13" idx="0"/>
          </p:cNvCxnSpPr>
          <p:nvPr/>
        </p:nvCxnSpPr>
        <p:spPr>
          <a:xfrm rot="16200000" flipV="1">
            <a:off x="3138207" y="2560114"/>
            <a:ext cx="593723" cy="617681"/>
          </a:xfrm>
          <a:prstGeom prst="curvedConnector3">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22" name="Curved Connector 21"/>
          <p:cNvCxnSpPr>
            <a:stCxn id="14" idx="0"/>
          </p:cNvCxnSpPr>
          <p:nvPr/>
        </p:nvCxnSpPr>
        <p:spPr>
          <a:xfrm rot="16200000" flipV="1">
            <a:off x="4066211" y="1632110"/>
            <a:ext cx="593723" cy="2473689"/>
          </a:xfrm>
          <a:prstGeom prst="curvedConnector3">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26" name="Curved Connector 25"/>
          <p:cNvCxnSpPr/>
          <p:nvPr/>
        </p:nvCxnSpPr>
        <p:spPr>
          <a:xfrm rot="16200000" flipV="1">
            <a:off x="4965410" y="588258"/>
            <a:ext cx="593723" cy="4362097"/>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29" name="Curved Connector 28"/>
          <p:cNvCxnSpPr>
            <a:stCxn id="7" idx="0"/>
          </p:cNvCxnSpPr>
          <p:nvPr/>
        </p:nvCxnSpPr>
        <p:spPr>
          <a:xfrm rot="5400000" flipH="1" flipV="1">
            <a:off x="5419225" y="3730311"/>
            <a:ext cx="406482"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36" name="Curved Connector 35"/>
          <p:cNvCxnSpPr>
            <a:stCxn id="8" idx="0"/>
            <a:endCxn id="15" idx="2"/>
          </p:cNvCxnSpPr>
          <p:nvPr/>
        </p:nvCxnSpPr>
        <p:spPr>
          <a:xfrm rot="5400000" flipH="1" flipV="1">
            <a:off x="7299303" y="3750881"/>
            <a:ext cx="378042"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39" name="Curved Connector 38"/>
          <p:cNvCxnSpPr/>
          <p:nvPr/>
        </p:nvCxnSpPr>
        <p:spPr>
          <a:xfrm rot="5400000" flipH="1" flipV="1">
            <a:off x="3561237" y="3716091"/>
            <a:ext cx="378042"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40" name="Curved Connector 39"/>
          <p:cNvCxnSpPr>
            <a:stCxn id="5" idx="0"/>
            <a:endCxn id="12" idx="2"/>
          </p:cNvCxnSpPr>
          <p:nvPr/>
        </p:nvCxnSpPr>
        <p:spPr>
          <a:xfrm rot="5400000" flipH="1" flipV="1">
            <a:off x="1359427" y="3751666"/>
            <a:ext cx="376472" cy="12700"/>
          </a:xfrm>
          <a:prstGeom prst="curvedConnector3">
            <a:avLst>
              <a:gd name="adj1" fmla="val 50000"/>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3" name="Curved Connector 42"/>
          <p:cNvCxnSpPr>
            <a:stCxn id="12" idx="0"/>
          </p:cNvCxnSpPr>
          <p:nvPr/>
        </p:nvCxnSpPr>
        <p:spPr>
          <a:xfrm rot="5400000" flipH="1" flipV="1">
            <a:off x="2039299" y="2080458"/>
            <a:ext cx="595293" cy="1578564"/>
          </a:xfrm>
          <a:prstGeom prst="curvedConnector3">
            <a:avLst>
              <a:gd name="adj1" fmla="val 50000"/>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46" name="Oval 45"/>
          <p:cNvSpPr/>
          <p:nvPr/>
        </p:nvSpPr>
        <p:spPr>
          <a:xfrm>
            <a:off x="3563908" y="1704373"/>
            <a:ext cx="360000" cy="360000"/>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dirty="0">
              <a:solidFill>
                <a:schemeClr val="bg1"/>
              </a:solidFill>
            </a:endParaRPr>
          </a:p>
        </p:txBody>
      </p:sp>
      <p:sp>
        <p:nvSpPr>
          <p:cNvPr id="55" name="Oval 54"/>
          <p:cNvSpPr/>
          <p:nvPr/>
        </p:nvSpPr>
        <p:spPr>
          <a:xfrm>
            <a:off x="5419916" y="1704373"/>
            <a:ext cx="360000" cy="360000"/>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56" name="Oval 55"/>
          <p:cNvSpPr/>
          <p:nvPr/>
        </p:nvSpPr>
        <p:spPr>
          <a:xfrm>
            <a:off x="7275924" y="1704373"/>
            <a:ext cx="360000" cy="360000"/>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57" name="Oval 56"/>
          <p:cNvSpPr/>
          <p:nvPr/>
        </p:nvSpPr>
        <p:spPr>
          <a:xfrm>
            <a:off x="5419916" y="1184315"/>
            <a:ext cx="360000" cy="360000"/>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66" name="Curved Connector 65"/>
          <p:cNvCxnSpPr>
            <a:stCxn id="62" idx="0"/>
            <a:endCxn id="46" idx="4"/>
          </p:cNvCxnSpPr>
          <p:nvPr/>
        </p:nvCxnSpPr>
        <p:spPr>
          <a:xfrm rot="5400000" flipH="1" flipV="1">
            <a:off x="3367500" y="1875568"/>
            <a:ext cx="187603" cy="565214"/>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69" name="Curved Connector 68"/>
          <p:cNvCxnSpPr>
            <a:stCxn id="62" idx="0"/>
            <a:endCxn id="55" idx="4"/>
          </p:cNvCxnSpPr>
          <p:nvPr/>
        </p:nvCxnSpPr>
        <p:spPr>
          <a:xfrm rot="5400000" flipH="1" flipV="1">
            <a:off x="4295504" y="947564"/>
            <a:ext cx="187603" cy="2421222"/>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96" name="Curved Connector 95"/>
          <p:cNvCxnSpPr>
            <a:stCxn id="55" idx="0"/>
            <a:endCxn id="57" idx="4"/>
          </p:cNvCxnSpPr>
          <p:nvPr/>
        </p:nvCxnSpPr>
        <p:spPr>
          <a:xfrm rot="5400000" flipH="1" flipV="1">
            <a:off x="5519887" y="1624344"/>
            <a:ext cx="160058"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669580" y="4477146"/>
            <a:ext cx="1838965" cy="369332"/>
          </a:xfrm>
          <a:prstGeom prst="rect">
            <a:avLst/>
          </a:prstGeom>
          <a:noFill/>
        </p:spPr>
        <p:txBody>
          <a:bodyPr wrap="none" rtlCol="0">
            <a:spAutoFit/>
          </a:bodyPr>
          <a:lstStyle/>
          <a:p>
            <a:r>
              <a:rPr kumimoji="1" lang="en-US" altLang="zh-CN" dirty="0" smtClean="0">
                <a:solidFill>
                  <a:schemeClr val="tx2"/>
                </a:solidFill>
              </a:rPr>
              <a:t>Candidate</a:t>
            </a:r>
            <a:r>
              <a:rPr kumimoji="1" lang="zh-CN" altLang="en-US" dirty="0" smtClean="0">
                <a:solidFill>
                  <a:schemeClr val="tx2"/>
                </a:solidFill>
              </a:rPr>
              <a:t> </a:t>
            </a:r>
            <a:r>
              <a:rPr kumimoji="1" lang="en-US" altLang="zh-CN" dirty="0" smtClean="0">
                <a:solidFill>
                  <a:schemeClr val="tx2"/>
                </a:solidFill>
              </a:rPr>
              <a:t>news</a:t>
            </a:r>
            <a:endParaRPr kumimoji="1" lang="zh-CN" altLang="en-US" dirty="0">
              <a:solidFill>
                <a:schemeClr val="tx2"/>
              </a:solidFill>
            </a:endParaRPr>
          </a:p>
        </p:txBody>
      </p:sp>
      <p:sp>
        <p:nvSpPr>
          <p:cNvPr id="10" name="TextBox 9"/>
          <p:cNvSpPr txBox="1"/>
          <p:nvPr/>
        </p:nvSpPr>
        <p:spPr>
          <a:xfrm>
            <a:off x="4510685" y="4774168"/>
            <a:ext cx="2210862" cy="369332"/>
          </a:xfrm>
          <a:prstGeom prst="rect">
            <a:avLst/>
          </a:prstGeom>
          <a:noFill/>
        </p:spPr>
        <p:txBody>
          <a:bodyPr wrap="none" rtlCol="0">
            <a:spAutoFit/>
          </a:bodyPr>
          <a:lstStyle/>
          <a:p>
            <a:r>
              <a:rPr kumimoji="1" lang="en-US" altLang="zh-CN" dirty="0" smtClean="0">
                <a:solidFill>
                  <a:schemeClr val="tx2"/>
                </a:solidFill>
              </a:rPr>
              <a:t>User‘s clicked news</a:t>
            </a:r>
            <a:endParaRPr kumimoji="1" lang="zh-CN" altLang="en-US" dirty="0">
              <a:solidFill>
                <a:schemeClr val="tx2"/>
              </a:solidFill>
            </a:endParaRPr>
          </a:p>
        </p:txBody>
      </p:sp>
      <p:sp>
        <p:nvSpPr>
          <p:cNvPr id="11" name="Left Brace 10"/>
          <p:cNvSpPr/>
          <p:nvPr/>
        </p:nvSpPr>
        <p:spPr>
          <a:xfrm rot="16200000">
            <a:off x="5461556" y="2803058"/>
            <a:ext cx="309121" cy="36544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grpSp>
        <p:nvGrpSpPr>
          <p:cNvPr id="120" name="Group 119"/>
          <p:cNvGrpSpPr/>
          <p:nvPr/>
        </p:nvGrpSpPr>
        <p:grpSpPr>
          <a:xfrm>
            <a:off x="1090619" y="26546"/>
            <a:ext cx="6854749" cy="4345404"/>
            <a:chOff x="1090619" y="26546"/>
            <a:chExt cx="6854749" cy="4345404"/>
          </a:xfrm>
        </p:grpSpPr>
        <p:sp>
          <p:nvSpPr>
            <p:cNvPr id="5" name="Rectangular Callout 4"/>
            <p:cNvSpPr/>
            <p:nvPr/>
          </p:nvSpPr>
          <p:spPr>
            <a:xfrm>
              <a:off x="1223627" y="3939902"/>
              <a:ext cx="648072" cy="432048"/>
            </a:xfrm>
            <a:prstGeom prst="wedgeRect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ular Callout 5"/>
            <p:cNvSpPr/>
            <p:nvPr/>
          </p:nvSpPr>
          <p:spPr>
            <a:xfrm>
              <a:off x="3419872" y="3939902"/>
              <a:ext cx="648072" cy="432048"/>
            </a:xfrm>
            <a:prstGeom prst="wedgeRectCallout">
              <a:avLst/>
            </a:prstGeom>
            <a:solidFill>
              <a:srgbClr val="67B4C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7" name="Rectangular Callout 6"/>
            <p:cNvSpPr/>
            <p:nvPr/>
          </p:nvSpPr>
          <p:spPr>
            <a:xfrm>
              <a:off x="5292080" y="3939902"/>
              <a:ext cx="648072" cy="432048"/>
            </a:xfrm>
            <a:prstGeom prst="wedgeRectCallout">
              <a:avLst/>
            </a:prstGeom>
            <a:solidFill>
              <a:srgbClr val="67B4C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8" name="Rectangular Callout 7"/>
            <p:cNvSpPr/>
            <p:nvPr/>
          </p:nvSpPr>
          <p:spPr>
            <a:xfrm>
              <a:off x="7164288" y="3939902"/>
              <a:ext cx="648072" cy="432048"/>
            </a:xfrm>
            <a:prstGeom prst="wedgeRectCallout">
              <a:avLst/>
            </a:prstGeom>
            <a:solidFill>
              <a:srgbClr val="67B4C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2" name="Rounded Rectangle 11"/>
            <p:cNvSpPr/>
            <p:nvPr/>
          </p:nvSpPr>
          <p:spPr>
            <a:xfrm>
              <a:off x="1090619" y="316738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3" name="Rounded Rectangle 12"/>
            <p:cNvSpPr/>
            <p:nvPr/>
          </p:nvSpPr>
          <p:spPr>
            <a:xfrm>
              <a:off x="3286864" y="316581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4" name="Rounded Rectangle 13"/>
            <p:cNvSpPr/>
            <p:nvPr/>
          </p:nvSpPr>
          <p:spPr>
            <a:xfrm>
              <a:off x="5142872" y="316581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5" name="Rounded Rectangle 14"/>
            <p:cNvSpPr/>
            <p:nvPr/>
          </p:nvSpPr>
          <p:spPr>
            <a:xfrm>
              <a:off x="7031280" y="316581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62" name="Rounded Rectangle 61"/>
            <p:cNvSpPr/>
            <p:nvPr/>
          </p:nvSpPr>
          <p:spPr>
            <a:xfrm>
              <a:off x="2613480" y="2251976"/>
              <a:ext cx="1130428" cy="32011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2"/>
                  </a:solidFill>
                </a:rPr>
                <a:t>Attention</a:t>
              </a:r>
              <a:endParaRPr kumimoji="1" lang="zh-CN" altLang="en-US" dirty="0">
                <a:solidFill>
                  <a:schemeClr val="tx2"/>
                </a:solidFill>
              </a:endParaRPr>
            </a:p>
          </p:txBody>
        </p:sp>
        <p:cxnSp>
          <p:nvCxnSpPr>
            <p:cNvPr id="63" name="Curved Connector 62"/>
            <p:cNvCxnSpPr>
              <a:stCxn id="13" idx="0"/>
              <a:endCxn id="46" idx="4"/>
            </p:cNvCxnSpPr>
            <p:nvPr/>
          </p:nvCxnSpPr>
          <p:spPr>
            <a:xfrm rot="5400000" flipH="1" flipV="1">
              <a:off x="3193187" y="2615095"/>
              <a:ext cx="1101443" cy="12700"/>
            </a:xfrm>
            <a:prstGeom prst="curvedConnector3">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72" name="Curved Connector 71"/>
            <p:cNvCxnSpPr>
              <a:stCxn id="62" idx="0"/>
              <a:endCxn id="56" idx="4"/>
            </p:cNvCxnSpPr>
            <p:nvPr/>
          </p:nvCxnSpPr>
          <p:spPr>
            <a:xfrm rot="5400000" flipH="1" flipV="1">
              <a:off x="5223508" y="19560"/>
              <a:ext cx="187603" cy="427723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75" name="Curved Connector 74"/>
            <p:cNvCxnSpPr>
              <a:stCxn id="15" idx="0"/>
              <a:endCxn id="56" idx="4"/>
            </p:cNvCxnSpPr>
            <p:nvPr/>
          </p:nvCxnSpPr>
          <p:spPr>
            <a:xfrm rot="16200000" flipV="1">
              <a:off x="6921403" y="2598895"/>
              <a:ext cx="1101443" cy="324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78" name="Curved Connector 77"/>
            <p:cNvCxnSpPr>
              <a:stCxn id="14" idx="0"/>
              <a:endCxn id="55" idx="4"/>
            </p:cNvCxnSpPr>
            <p:nvPr/>
          </p:nvCxnSpPr>
          <p:spPr>
            <a:xfrm rot="5400000" flipH="1" flipV="1">
              <a:off x="5049195" y="2615095"/>
              <a:ext cx="1101443"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grpSp>
          <p:nvGrpSpPr>
            <p:cNvPr id="119" name="Group 118"/>
            <p:cNvGrpSpPr/>
            <p:nvPr/>
          </p:nvGrpSpPr>
          <p:grpSpPr>
            <a:xfrm>
              <a:off x="1547662" y="26546"/>
              <a:ext cx="6046783" cy="3140841"/>
              <a:chOff x="1547662" y="26546"/>
              <a:chExt cx="6046783" cy="3140841"/>
            </a:xfrm>
          </p:grpSpPr>
          <p:sp>
            <p:nvSpPr>
              <p:cNvPr id="81" name="Multiply 80"/>
              <p:cNvSpPr/>
              <p:nvPr/>
            </p:nvSpPr>
            <p:spPr>
              <a:xfrm>
                <a:off x="3584647" y="1702803"/>
                <a:ext cx="318522" cy="336555"/>
              </a:xfrm>
              <a:prstGeom prst="mathMultiply">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Multiply 81"/>
              <p:cNvSpPr/>
              <p:nvPr/>
            </p:nvSpPr>
            <p:spPr>
              <a:xfrm>
                <a:off x="5430285" y="1697482"/>
                <a:ext cx="318522" cy="336555"/>
              </a:xfrm>
              <a:prstGeom prst="mathMultiply">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Multiply 82"/>
              <p:cNvSpPr/>
              <p:nvPr/>
            </p:nvSpPr>
            <p:spPr>
              <a:xfrm>
                <a:off x="7275923" y="1692161"/>
                <a:ext cx="318522" cy="336555"/>
              </a:xfrm>
              <a:prstGeom prst="mathMultiply">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Plus 83"/>
              <p:cNvSpPr/>
              <p:nvPr/>
            </p:nvSpPr>
            <p:spPr>
              <a:xfrm>
                <a:off x="5437714" y="1193318"/>
                <a:ext cx="311335" cy="304753"/>
              </a:xfrm>
              <a:prstGeom prst="math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7" name="Curved Connector 86"/>
              <p:cNvCxnSpPr>
                <a:stCxn id="12" idx="0"/>
                <a:endCxn id="85" idx="2"/>
              </p:cNvCxnSpPr>
              <p:nvPr/>
            </p:nvCxnSpPr>
            <p:spPr>
              <a:xfrm rot="5400000" flipH="1" flipV="1">
                <a:off x="1417024" y="1398555"/>
                <a:ext cx="1899470" cy="1638193"/>
              </a:xfrm>
              <a:prstGeom prst="curvedConnector3">
                <a:avLst>
                  <a:gd name="adj1" fmla="val 50000"/>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90" name="Curved Connector 89"/>
              <p:cNvCxnSpPr>
                <a:stCxn id="46" idx="0"/>
                <a:endCxn id="57" idx="4"/>
              </p:cNvCxnSpPr>
              <p:nvPr/>
            </p:nvCxnSpPr>
            <p:spPr>
              <a:xfrm rot="5400000" flipH="1" flipV="1">
                <a:off x="4591883" y="696340"/>
                <a:ext cx="160058" cy="1856008"/>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93" name="Curved Connector 92"/>
              <p:cNvCxnSpPr>
                <a:stCxn id="56" idx="0"/>
                <a:endCxn id="57" idx="4"/>
              </p:cNvCxnSpPr>
              <p:nvPr/>
            </p:nvCxnSpPr>
            <p:spPr>
              <a:xfrm rot="16200000" flipV="1">
                <a:off x="6447891" y="696340"/>
                <a:ext cx="160058" cy="1856008"/>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99" name="Curved Connector 98"/>
              <p:cNvCxnSpPr>
                <a:stCxn id="57" idx="0"/>
                <a:endCxn id="86" idx="2"/>
              </p:cNvCxnSpPr>
              <p:nvPr/>
            </p:nvCxnSpPr>
            <p:spPr>
              <a:xfrm rot="16200000" flipH="1" flipV="1">
                <a:off x="4716936" y="391286"/>
                <a:ext cx="89951" cy="1676008"/>
              </a:xfrm>
              <a:prstGeom prst="curvedConnector5">
                <a:avLst>
                  <a:gd name="adj1" fmla="val -254138"/>
                  <a:gd name="adj2" fmla="val 44092"/>
                  <a:gd name="adj3" fmla="val 354138"/>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grpSp>
            <p:nvGrpSpPr>
              <p:cNvPr id="118" name="Group 117"/>
              <p:cNvGrpSpPr/>
              <p:nvPr/>
            </p:nvGrpSpPr>
            <p:grpSpPr>
              <a:xfrm>
                <a:off x="2807804" y="26546"/>
                <a:ext cx="1698721" cy="1247720"/>
                <a:chOff x="2807804" y="26546"/>
                <a:chExt cx="1698721" cy="1247720"/>
              </a:xfrm>
            </p:grpSpPr>
            <p:sp>
              <p:nvSpPr>
                <p:cNvPr id="85" name="Rectangle 84"/>
                <p:cNvSpPr/>
                <p:nvPr/>
              </p:nvSpPr>
              <p:spPr>
                <a:xfrm>
                  <a:off x="2807804" y="1022278"/>
                  <a:ext cx="756104" cy="24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Rectangle 85"/>
                <p:cNvSpPr/>
                <p:nvPr/>
              </p:nvSpPr>
              <p:spPr>
                <a:xfrm>
                  <a:off x="3545856" y="1022278"/>
                  <a:ext cx="756104" cy="251988"/>
                </a:xfrm>
                <a:prstGeom prst="rect">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Rounded Rectangle 102"/>
                <p:cNvSpPr/>
                <p:nvPr/>
              </p:nvSpPr>
              <p:spPr>
                <a:xfrm>
                  <a:off x="3088812" y="456653"/>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smtClean="0"/>
                    <a:t>DNN</a:t>
                  </a:r>
                  <a:endParaRPr kumimoji="1" lang="zh-CN" altLang="en-US" dirty="0"/>
                </a:p>
              </p:txBody>
            </p:sp>
            <p:cxnSp>
              <p:nvCxnSpPr>
                <p:cNvPr id="112" name="Straight Arrow Connector 111"/>
                <p:cNvCxnSpPr/>
                <p:nvPr/>
              </p:nvCxnSpPr>
              <p:spPr>
                <a:xfrm flipV="1">
                  <a:off x="3545856" y="852697"/>
                  <a:ext cx="0" cy="169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3" name="Straight Arrow Connector 112"/>
                <p:cNvCxnSpPr>
                  <a:stCxn id="103" idx="0"/>
                </p:cNvCxnSpPr>
                <p:nvPr/>
              </p:nvCxnSpPr>
              <p:spPr>
                <a:xfrm flipV="1">
                  <a:off x="3545856" y="269880"/>
                  <a:ext cx="0" cy="1867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7" name="TextBox 116"/>
                <p:cNvSpPr txBox="1"/>
                <p:nvPr/>
              </p:nvSpPr>
              <p:spPr>
                <a:xfrm>
                  <a:off x="3629362" y="26546"/>
                  <a:ext cx="877163" cy="369332"/>
                </a:xfrm>
                <a:prstGeom prst="rect">
                  <a:avLst/>
                </a:prstGeom>
                <a:noFill/>
              </p:spPr>
              <p:txBody>
                <a:bodyPr wrap="none" rtlCol="0">
                  <a:spAutoFit/>
                </a:bodyPr>
                <a:lstStyle/>
                <a:p>
                  <a:r>
                    <a:rPr kumimoji="1" lang="en-US" altLang="zh-CN" dirty="0" smtClean="0"/>
                    <a:t>Output</a:t>
                  </a:r>
                  <a:endParaRPr kumimoji="1" lang="zh-CN" altLang="en-US" dirty="0"/>
                </a:p>
              </p:txBody>
            </p:sp>
          </p:grpSp>
        </p:grpSp>
      </p:grpSp>
      <p:sp>
        <p:nvSpPr>
          <p:cNvPr id="122" name="Rounded Rectangle 121"/>
          <p:cNvSpPr/>
          <p:nvPr/>
        </p:nvSpPr>
        <p:spPr>
          <a:xfrm>
            <a:off x="781525" y="2958814"/>
            <a:ext cx="7450000" cy="2097212"/>
          </a:xfrm>
          <a:prstGeom prst="roundRect">
            <a:avLst/>
          </a:prstGeom>
          <a:noFill/>
          <a:ln w="57150">
            <a:solidFill>
              <a:srgbClr val="FF000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535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blinds(horizontal)">
                                      <p:cBhvr>
                                        <p:cTn id="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项目介绍</a:t>
            </a:r>
            <a:endParaRPr kumimoji="1" lang="en-US" altLang="zh-CN" dirty="0" smtClean="0"/>
          </a:p>
          <a:p>
            <a:r>
              <a:rPr kumimoji="1" lang="zh-CN" altLang="en-US" dirty="0"/>
              <a:t>数据处理</a:t>
            </a:r>
            <a:endParaRPr kumimoji="1" lang="en-US" altLang="zh-CN" dirty="0"/>
          </a:p>
          <a:p>
            <a:r>
              <a:rPr kumimoji="1" lang="zh-CN" altLang="en-US" dirty="0" smtClean="0"/>
              <a:t>模型分析</a:t>
            </a:r>
            <a:endParaRPr kumimoji="1" lang="en-US" altLang="zh-CN" dirty="0" smtClean="0"/>
          </a:p>
          <a:p>
            <a:r>
              <a:rPr kumimoji="1" lang="zh-CN" altLang="en-US" dirty="0" smtClean="0"/>
              <a:t>结果展示</a:t>
            </a:r>
            <a:endParaRPr kumimoji="1" lang="en-US" altLang="zh-CN" dirty="0" smtClean="0"/>
          </a:p>
          <a:p>
            <a:r>
              <a:rPr kumimoji="1" lang="zh-CN" altLang="en-US" dirty="0" smtClean="0"/>
              <a:t>附录</a:t>
            </a:r>
            <a:endParaRPr kumimoji="1" lang="zh-CN" altLang="en-US" dirty="0"/>
          </a:p>
        </p:txBody>
      </p:sp>
    </p:spTree>
    <p:extLst>
      <p:ext uri="{BB962C8B-B14F-4D97-AF65-F5344CB8AC3E}">
        <p14:creationId xmlns:p14="http://schemas.microsoft.com/office/powerpoint/2010/main" val="4118902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en-US" altLang="zh-CN" dirty="0" smtClean="0"/>
              <a:t>DKN</a:t>
            </a:r>
            <a:r>
              <a:rPr kumimoji="1" lang="zh-CN" altLang="en-US" dirty="0" smtClean="0"/>
              <a:t>模型</a:t>
            </a:r>
            <a:endParaRPr kumimoji="1" lang="zh-CN" altLang="en-US" dirty="0"/>
          </a:p>
        </p:txBody>
      </p:sp>
      <p:cxnSp>
        <p:nvCxnSpPr>
          <p:cNvPr id="29" name="Curved Connector 28"/>
          <p:cNvCxnSpPr>
            <a:stCxn id="7" idx="0"/>
          </p:cNvCxnSpPr>
          <p:nvPr/>
        </p:nvCxnSpPr>
        <p:spPr>
          <a:xfrm rot="5400000" flipH="1" flipV="1">
            <a:off x="5419225" y="3730311"/>
            <a:ext cx="406482"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36" name="Curved Connector 35"/>
          <p:cNvCxnSpPr>
            <a:stCxn id="8" idx="0"/>
            <a:endCxn id="15" idx="2"/>
          </p:cNvCxnSpPr>
          <p:nvPr/>
        </p:nvCxnSpPr>
        <p:spPr>
          <a:xfrm rot="5400000" flipH="1" flipV="1">
            <a:off x="7299303" y="3750881"/>
            <a:ext cx="378042"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39" name="Curved Connector 38"/>
          <p:cNvCxnSpPr/>
          <p:nvPr/>
        </p:nvCxnSpPr>
        <p:spPr>
          <a:xfrm rot="5400000" flipH="1" flipV="1">
            <a:off x="3561237" y="3716091"/>
            <a:ext cx="378042" cy="12700"/>
          </a:xfrm>
          <a:prstGeom prst="curvedConnector3">
            <a:avLst>
              <a:gd name="adj1" fmla="val 50000"/>
            </a:avLst>
          </a:prstGeom>
          <a:ln>
            <a:solidFill>
              <a:srgbClr val="67B4C1"/>
            </a:solidFill>
            <a:tailEnd type="triangle"/>
          </a:ln>
        </p:spPr>
        <p:style>
          <a:lnRef idx="2">
            <a:schemeClr val="dk1"/>
          </a:lnRef>
          <a:fillRef idx="0">
            <a:schemeClr val="dk1"/>
          </a:fillRef>
          <a:effectRef idx="1">
            <a:schemeClr val="dk1"/>
          </a:effectRef>
          <a:fontRef idx="minor">
            <a:schemeClr val="tx1"/>
          </a:fontRef>
        </p:style>
      </p:cxnSp>
      <p:cxnSp>
        <p:nvCxnSpPr>
          <p:cNvPr id="40" name="Curved Connector 39"/>
          <p:cNvCxnSpPr>
            <a:stCxn id="5" idx="0"/>
            <a:endCxn id="12" idx="2"/>
          </p:cNvCxnSpPr>
          <p:nvPr/>
        </p:nvCxnSpPr>
        <p:spPr>
          <a:xfrm rot="5400000" flipH="1" flipV="1">
            <a:off x="1359427" y="3751666"/>
            <a:ext cx="376472" cy="12700"/>
          </a:xfrm>
          <a:prstGeom prst="curvedConnector3">
            <a:avLst>
              <a:gd name="adj1" fmla="val 50000"/>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669580" y="4477146"/>
            <a:ext cx="1838965" cy="369332"/>
          </a:xfrm>
          <a:prstGeom prst="rect">
            <a:avLst/>
          </a:prstGeom>
          <a:noFill/>
        </p:spPr>
        <p:txBody>
          <a:bodyPr wrap="none" rtlCol="0">
            <a:spAutoFit/>
          </a:bodyPr>
          <a:lstStyle/>
          <a:p>
            <a:r>
              <a:rPr kumimoji="1" lang="en-US" altLang="zh-CN" dirty="0" smtClean="0">
                <a:solidFill>
                  <a:schemeClr val="tx2"/>
                </a:solidFill>
              </a:rPr>
              <a:t>Candidate</a:t>
            </a:r>
            <a:r>
              <a:rPr kumimoji="1" lang="zh-CN" altLang="en-US" dirty="0" smtClean="0">
                <a:solidFill>
                  <a:schemeClr val="tx2"/>
                </a:solidFill>
              </a:rPr>
              <a:t> </a:t>
            </a:r>
            <a:r>
              <a:rPr kumimoji="1" lang="en-US" altLang="zh-CN" dirty="0" smtClean="0">
                <a:solidFill>
                  <a:schemeClr val="tx2"/>
                </a:solidFill>
              </a:rPr>
              <a:t>news</a:t>
            </a:r>
            <a:endParaRPr kumimoji="1" lang="zh-CN" altLang="en-US" dirty="0">
              <a:solidFill>
                <a:schemeClr val="tx2"/>
              </a:solidFill>
            </a:endParaRPr>
          </a:p>
        </p:txBody>
      </p:sp>
      <p:sp>
        <p:nvSpPr>
          <p:cNvPr id="10" name="TextBox 9"/>
          <p:cNvSpPr txBox="1"/>
          <p:nvPr/>
        </p:nvSpPr>
        <p:spPr>
          <a:xfrm>
            <a:off x="4510685" y="4774168"/>
            <a:ext cx="2210862" cy="369332"/>
          </a:xfrm>
          <a:prstGeom prst="rect">
            <a:avLst/>
          </a:prstGeom>
          <a:noFill/>
        </p:spPr>
        <p:txBody>
          <a:bodyPr wrap="none" rtlCol="0">
            <a:spAutoFit/>
          </a:bodyPr>
          <a:lstStyle/>
          <a:p>
            <a:r>
              <a:rPr kumimoji="1" lang="en-US" altLang="zh-CN" dirty="0" smtClean="0">
                <a:solidFill>
                  <a:schemeClr val="tx2"/>
                </a:solidFill>
              </a:rPr>
              <a:t>User‘s clicked news</a:t>
            </a:r>
            <a:endParaRPr kumimoji="1" lang="zh-CN" altLang="en-US" dirty="0">
              <a:solidFill>
                <a:schemeClr val="tx2"/>
              </a:solidFill>
            </a:endParaRPr>
          </a:p>
        </p:txBody>
      </p:sp>
      <p:sp>
        <p:nvSpPr>
          <p:cNvPr id="11" name="Left Brace 10"/>
          <p:cNvSpPr/>
          <p:nvPr/>
        </p:nvSpPr>
        <p:spPr>
          <a:xfrm rot="16200000">
            <a:off x="5461556" y="2803058"/>
            <a:ext cx="309121" cy="36544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5" name="Rectangular Callout 4"/>
          <p:cNvSpPr/>
          <p:nvPr/>
        </p:nvSpPr>
        <p:spPr>
          <a:xfrm>
            <a:off x="1223627" y="3939902"/>
            <a:ext cx="648072" cy="432048"/>
          </a:xfrm>
          <a:prstGeom prst="wedgeRect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ular Callout 5"/>
          <p:cNvSpPr/>
          <p:nvPr/>
        </p:nvSpPr>
        <p:spPr>
          <a:xfrm>
            <a:off x="3419872" y="3939902"/>
            <a:ext cx="648072" cy="432048"/>
          </a:xfrm>
          <a:prstGeom prst="wedgeRectCallout">
            <a:avLst/>
          </a:prstGeom>
          <a:solidFill>
            <a:srgbClr val="67B4C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7" name="Rectangular Callout 6"/>
          <p:cNvSpPr/>
          <p:nvPr/>
        </p:nvSpPr>
        <p:spPr>
          <a:xfrm>
            <a:off x="5292080" y="3939902"/>
            <a:ext cx="648072" cy="432048"/>
          </a:xfrm>
          <a:prstGeom prst="wedgeRectCallout">
            <a:avLst/>
          </a:prstGeom>
          <a:solidFill>
            <a:srgbClr val="67B4C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8" name="Rectangular Callout 7"/>
          <p:cNvSpPr/>
          <p:nvPr/>
        </p:nvSpPr>
        <p:spPr>
          <a:xfrm>
            <a:off x="7164288" y="3939902"/>
            <a:ext cx="648072" cy="432048"/>
          </a:xfrm>
          <a:prstGeom prst="wedgeRectCallout">
            <a:avLst/>
          </a:prstGeom>
          <a:solidFill>
            <a:srgbClr val="67B4C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2" name="Rounded Rectangle 11"/>
          <p:cNvSpPr/>
          <p:nvPr/>
        </p:nvSpPr>
        <p:spPr>
          <a:xfrm>
            <a:off x="1090619" y="316738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3" name="Rounded Rectangle 12"/>
          <p:cNvSpPr/>
          <p:nvPr/>
        </p:nvSpPr>
        <p:spPr>
          <a:xfrm>
            <a:off x="3286864" y="316581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4" name="Rounded Rectangle 13"/>
          <p:cNvSpPr/>
          <p:nvPr/>
        </p:nvSpPr>
        <p:spPr>
          <a:xfrm>
            <a:off x="5142872" y="316581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5" name="Rounded Rectangle 14"/>
          <p:cNvSpPr/>
          <p:nvPr/>
        </p:nvSpPr>
        <p:spPr>
          <a:xfrm>
            <a:off x="7031280" y="3165816"/>
            <a:ext cx="91408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KCNN</a:t>
            </a:r>
            <a:endParaRPr kumimoji="1" lang="zh-CN" altLang="en-US" dirty="0"/>
          </a:p>
        </p:txBody>
      </p:sp>
      <p:sp>
        <p:nvSpPr>
          <p:cNvPr id="122" name="Rounded Rectangle 121"/>
          <p:cNvSpPr/>
          <p:nvPr/>
        </p:nvSpPr>
        <p:spPr>
          <a:xfrm>
            <a:off x="781525" y="2958814"/>
            <a:ext cx="7450000" cy="2097212"/>
          </a:xfrm>
          <a:prstGeom prst="roundRect">
            <a:avLst/>
          </a:prstGeom>
          <a:noFill/>
          <a:ln w="57150">
            <a:solidFill>
              <a:srgbClr val="FF000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 name="TextBox 3"/>
          <p:cNvSpPr txBox="1"/>
          <p:nvPr/>
        </p:nvSpPr>
        <p:spPr>
          <a:xfrm>
            <a:off x="719572" y="1262771"/>
            <a:ext cx="4572508" cy="1128579"/>
          </a:xfrm>
          <a:prstGeom prst="rect">
            <a:avLst/>
          </a:prstGeom>
          <a:noFill/>
        </p:spPr>
        <p:txBody>
          <a:bodyPr wrap="square" rtlCol="0">
            <a:spAutoFit/>
          </a:bodyPr>
          <a:lstStyle/>
          <a:p>
            <a:pPr>
              <a:lnSpc>
                <a:spcPct val="150000"/>
              </a:lnSpc>
            </a:pPr>
            <a:r>
              <a:rPr kumimoji="1" lang="zh-CN" altLang="en-US" sz="2400" dirty="0" smtClean="0">
                <a:solidFill>
                  <a:schemeClr val="tx2"/>
                </a:solidFill>
              </a:rPr>
              <a:t>新闻：非结构化数据，多个实体</a:t>
            </a:r>
            <a:endParaRPr kumimoji="1" lang="en-US" altLang="zh-CN" sz="2400" dirty="0" smtClean="0">
              <a:solidFill>
                <a:schemeClr val="tx2"/>
              </a:solidFill>
            </a:endParaRPr>
          </a:p>
          <a:p>
            <a:pPr>
              <a:lnSpc>
                <a:spcPct val="150000"/>
              </a:lnSpc>
            </a:pPr>
            <a:r>
              <a:rPr kumimoji="1" lang="zh-CN" altLang="en-US" sz="2400" dirty="0" smtClean="0">
                <a:solidFill>
                  <a:schemeClr val="tx2"/>
                </a:solidFill>
              </a:rPr>
              <a:t>电影：结构化数据，一个实体</a:t>
            </a:r>
            <a:endParaRPr kumimoji="1" lang="en-US" altLang="zh-CN" sz="2400" dirty="0" smtClean="0">
              <a:solidFill>
                <a:schemeClr val="tx2"/>
              </a:solidFill>
            </a:endParaRPr>
          </a:p>
        </p:txBody>
      </p:sp>
      <p:sp>
        <p:nvSpPr>
          <p:cNvPr id="16" name="Right Arrow 15"/>
          <p:cNvSpPr/>
          <p:nvPr/>
        </p:nvSpPr>
        <p:spPr>
          <a:xfrm rot="20635869">
            <a:off x="5238932" y="1499997"/>
            <a:ext cx="1051221" cy="185195"/>
          </a:xfrm>
          <a:prstGeom prst="rightArrow">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TextBox 16"/>
          <p:cNvSpPr txBox="1"/>
          <p:nvPr/>
        </p:nvSpPr>
        <p:spPr>
          <a:xfrm>
            <a:off x="6343301" y="1006446"/>
            <a:ext cx="2343499" cy="646331"/>
          </a:xfrm>
          <a:prstGeom prst="rect">
            <a:avLst/>
          </a:prstGeom>
          <a:noFill/>
        </p:spPr>
        <p:txBody>
          <a:bodyPr wrap="square" rtlCol="0">
            <a:spAutoFit/>
          </a:bodyPr>
          <a:lstStyle/>
          <a:p>
            <a:r>
              <a:rPr kumimoji="1" lang="zh-CN" altLang="en-US" dirty="0" smtClean="0">
                <a:solidFill>
                  <a:schemeClr val="tx2"/>
                </a:solidFill>
              </a:rPr>
              <a:t>去掉</a:t>
            </a:r>
            <a:r>
              <a:rPr kumimoji="1" lang="en-US" altLang="zh-CN" dirty="0" smtClean="0">
                <a:solidFill>
                  <a:schemeClr val="tx2"/>
                </a:solidFill>
              </a:rPr>
              <a:t>KCNN</a:t>
            </a:r>
            <a:r>
              <a:rPr kumimoji="1" lang="zh-CN" altLang="en-US" dirty="0" smtClean="0">
                <a:solidFill>
                  <a:schemeClr val="tx2"/>
                </a:solidFill>
              </a:rPr>
              <a:t>，直接输入电影的</a:t>
            </a:r>
            <a:r>
              <a:rPr kumimoji="1" lang="en-US" altLang="zh-CN" dirty="0" smtClean="0">
                <a:solidFill>
                  <a:schemeClr val="tx2"/>
                </a:solidFill>
              </a:rPr>
              <a:t>embedding</a:t>
            </a:r>
            <a:r>
              <a:rPr kumimoji="1" lang="zh-CN" altLang="en-US" dirty="0" smtClean="0">
                <a:solidFill>
                  <a:schemeClr val="tx2"/>
                </a:solidFill>
              </a:rPr>
              <a:t>？</a:t>
            </a:r>
            <a:endParaRPr kumimoji="1" lang="zh-CN" altLang="en-US" dirty="0">
              <a:solidFill>
                <a:schemeClr val="tx2"/>
              </a:solidFill>
            </a:endParaRPr>
          </a:p>
        </p:txBody>
      </p:sp>
      <p:sp>
        <p:nvSpPr>
          <p:cNvPr id="58" name="Right Arrow 57"/>
          <p:cNvSpPr/>
          <p:nvPr/>
        </p:nvSpPr>
        <p:spPr>
          <a:xfrm rot="369407">
            <a:off x="5149771" y="2011201"/>
            <a:ext cx="1051221" cy="185195"/>
          </a:xfrm>
          <a:prstGeom prst="rightArrow">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TextBox 58"/>
          <p:cNvSpPr txBox="1"/>
          <p:nvPr/>
        </p:nvSpPr>
        <p:spPr>
          <a:xfrm>
            <a:off x="6343301" y="1920286"/>
            <a:ext cx="2343499" cy="646331"/>
          </a:xfrm>
          <a:prstGeom prst="rect">
            <a:avLst/>
          </a:prstGeom>
          <a:noFill/>
        </p:spPr>
        <p:txBody>
          <a:bodyPr wrap="square" rtlCol="0">
            <a:spAutoFit/>
          </a:bodyPr>
          <a:lstStyle/>
          <a:p>
            <a:r>
              <a:rPr kumimoji="1" lang="zh-CN" altLang="en-US" dirty="0" smtClean="0">
                <a:solidFill>
                  <a:schemeClr val="tx2"/>
                </a:solidFill>
              </a:rPr>
              <a:t>把电影的结构化数据转化为非结构化数据？</a:t>
            </a:r>
            <a:endParaRPr kumimoji="1" lang="zh-CN" altLang="en-US" dirty="0">
              <a:solidFill>
                <a:schemeClr val="tx2"/>
              </a:solidFill>
            </a:endParaRPr>
          </a:p>
        </p:txBody>
      </p:sp>
    </p:spTree>
    <p:extLst>
      <p:ext uri="{BB962C8B-B14F-4D97-AF65-F5344CB8AC3E}">
        <p14:creationId xmlns:p14="http://schemas.microsoft.com/office/powerpoint/2010/main" val="3925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linds(horizontal)">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p:bldP spid="58" grpId="0" animBg="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en-US" altLang="zh-CN" dirty="0" smtClean="0"/>
              <a:t>FM</a:t>
            </a:r>
            <a:r>
              <a:rPr kumimoji="1" lang="zh-CN" altLang="en-US" dirty="0" smtClean="0"/>
              <a:t>模型</a:t>
            </a:r>
            <a:endParaRPr kumimoji="1"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1516963" y="3024522"/>
                <a:ext cx="5239448"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𝑦</m:t>
                          </m:r>
                        </m:e>
                        <m:sub>
                          <m:r>
                            <a:rPr kumimoji="1" lang="en-US" altLang="zh-CN" sz="2400" b="0" i="1" smtClean="0">
                              <a:solidFill>
                                <a:schemeClr val="tx2"/>
                              </a:solidFill>
                              <a:latin typeface="Cambria Math" charset="0"/>
                            </a:rPr>
                            <m:t>𝐹𝑀</m:t>
                          </m:r>
                        </m:sub>
                      </m:sSub>
                      <m:r>
                        <a:rPr kumimoji="1" lang="en-US" altLang="zh-CN" sz="2400" b="0" i="1" smtClean="0">
                          <a:solidFill>
                            <a:schemeClr val="tx2"/>
                          </a:solidFill>
                          <a:latin typeface="Cambria Math" charset="0"/>
                        </a:rPr>
                        <m:t>=</m:t>
                      </m:r>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𝑤</m:t>
                          </m:r>
                        </m:e>
                        <m:sub>
                          <m:r>
                            <a:rPr kumimoji="1" lang="en-US" altLang="zh-CN" sz="2400" b="0" i="1" smtClean="0">
                              <a:solidFill>
                                <a:schemeClr val="tx2"/>
                              </a:solidFill>
                              <a:latin typeface="Cambria Math" charset="0"/>
                            </a:rPr>
                            <m:t>0</m:t>
                          </m:r>
                        </m:sub>
                      </m:sSub>
                      <m:r>
                        <a:rPr kumimoji="1" lang="en-US" altLang="zh-CN" sz="2400" b="0" i="1" smtClean="0">
                          <a:solidFill>
                            <a:schemeClr val="tx2"/>
                          </a:solidFill>
                          <a:latin typeface="Cambria Math" charset="0"/>
                        </a:rPr>
                        <m:t>+</m:t>
                      </m:r>
                      <m:nary>
                        <m:naryPr>
                          <m:chr m:val="∑"/>
                          <m:ctrlPr>
                            <a:rPr kumimoji="1" lang="mr-IN" altLang="zh-CN" sz="2400" b="0" i="1" smtClean="0">
                              <a:solidFill>
                                <a:schemeClr val="tx2"/>
                              </a:solidFill>
                              <a:latin typeface="Cambria Math" charset="0"/>
                            </a:rPr>
                          </m:ctrlPr>
                        </m:naryPr>
                        <m:sub>
                          <m:r>
                            <m:rPr>
                              <m:brk m:alnAt="23"/>
                            </m:rPr>
                            <a:rPr kumimoji="1" lang="en-US" altLang="zh-CN" sz="2400" b="0" i="1" smtClean="0">
                              <a:solidFill>
                                <a:schemeClr val="tx2"/>
                              </a:solidFill>
                              <a:latin typeface="Cambria Math" charset="0"/>
                            </a:rPr>
                            <m:t>𝑖</m:t>
                          </m:r>
                          <m:r>
                            <a:rPr kumimoji="1" lang="mr-IN" altLang="zh-CN" sz="2400" b="0" i="1" smtClean="0">
                              <a:solidFill>
                                <a:schemeClr val="tx2"/>
                              </a:solidFill>
                              <a:latin typeface="Cambria Math" charset="0"/>
                            </a:rPr>
                            <m:t>=</m:t>
                          </m:r>
                          <m:r>
                            <a:rPr kumimoji="1" lang="en-US" altLang="zh-CN" sz="2400" b="0" i="1" smtClean="0">
                              <a:solidFill>
                                <a:schemeClr val="tx2"/>
                              </a:solidFill>
                              <a:latin typeface="Cambria Math" charset="0"/>
                            </a:rPr>
                            <m:t>1</m:t>
                          </m:r>
                        </m:sub>
                        <m:sup>
                          <m:r>
                            <a:rPr kumimoji="1" lang="mr-IN" altLang="zh-CN" sz="2400" b="0" i="1" smtClean="0">
                              <a:solidFill>
                                <a:schemeClr val="tx2"/>
                              </a:solidFill>
                              <a:latin typeface="Cambria Math" charset="0"/>
                            </a:rPr>
                            <m:t>𝑛</m:t>
                          </m:r>
                        </m:sup>
                        <m:e>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𝑤</m:t>
                              </m:r>
                            </m:e>
                            <m:sub>
                              <m:r>
                                <a:rPr kumimoji="1" lang="en-US" altLang="zh-CN" sz="2400" b="0" i="1" smtClean="0">
                                  <a:solidFill>
                                    <a:schemeClr val="tx2"/>
                                  </a:solidFill>
                                  <a:latin typeface="Cambria Math" charset="0"/>
                                </a:rPr>
                                <m:t>𝑖</m:t>
                              </m:r>
                            </m:sub>
                          </m:sSub>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𝑥</m:t>
                              </m:r>
                            </m:e>
                            <m:sub>
                              <m:r>
                                <a:rPr kumimoji="1" lang="en-US" altLang="zh-CN" sz="2400" b="0" i="1" smtClean="0">
                                  <a:solidFill>
                                    <a:schemeClr val="tx2"/>
                                  </a:solidFill>
                                  <a:latin typeface="Cambria Math" charset="0"/>
                                </a:rPr>
                                <m:t>𝑖</m:t>
                              </m:r>
                            </m:sub>
                          </m:sSub>
                        </m:e>
                      </m:nary>
                      <m:r>
                        <a:rPr kumimoji="1" lang="en-US" altLang="zh-CN" sz="2400" b="0" i="1" smtClean="0">
                          <a:solidFill>
                            <a:schemeClr val="tx2"/>
                          </a:solidFill>
                          <a:latin typeface="Cambria Math" charset="0"/>
                        </a:rPr>
                        <m:t>+</m:t>
                      </m:r>
                      <m:nary>
                        <m:naryPr>
                          <m:chr m:val="∑"/>
                          <m:ctrlPr>
                            <a:rPr kumimoji="1" lang="is-IS" altLang="zh-CN" sz="2400" i="1">
                              <a:solidFill>
                                <a:srgbClr val="FF0000"/>
                              </a:solidFill>
                              <a:latin typeface="Cambria Math" charset="0"/>
                            </a:rPr>
                          </m:ctrlPr>
                        </m:naryPr>
                        <m:sub>
                          <m:r>
                            <m:rPr>
                              <m:brk m:alnAt="23"/>
                            </m:rPr>
                            <a:rPr kumimoji="1" lang="en-US" altLang="zh-CN" sz="2400" i="1">
                              <a:solidFill>
                                <a:srgbClr val="FF0000"/>
                              </a:solidFill>
                              <a:latin typeface="Cambria Math" charset="0"/>
                            </a:rPr>
                            <m:t>𝑖</m:t>
                          </m:r>
                          <m:r>
                            <a:rPr kumimoji="1" lang="en-US" altLang="zh-CN" sz="2400" i="1">
                              <a:solidFill>
                                <a:srgbClr val="FF0000"/>
                              </a:solidFill>
                              <a:latin typeface="Cambria Math" charset="0"/>
                            </a:rPr>
                            <m:t>=1</m:t>
                          </m:r>
                        </m:sub>
                        <m:sup>
                          <m:r>
                            <a:rPr kumimoji="1" lang="en-US" altLang="zh-CN" sz="2400" i="1">
                              <a:solidFill>
                                <a:srgbClr val="FF0000"/>
                              </a:solidFill>
                              <a:latin typeface="Cambria Math" charset="0"/>
                            </a:rPr>
                            <m:t>𝑛</m:t>
                          </m:r>
                        </m:sup>
                        <m:e>
                          <m:nary>
                            <m:naryPr>
                              <m:chr m:val="∑"/>
                              <m:ctrlPr>
                                <a:rPr kumimoji="1" lang="is-IS" altLang="zh-CN" sz="2400" i="1">
                                  <a:solidFill>
                                    <a:srgbClr val="FF0000"/>
                                  </a:solidFill>
                                  <a:latin typeface="Cambria Math" charset="0"/>
                                </a:rPr>
                              </m:ctrlPr>
                            </m:naryPr>
                            <m:sub>
                              <m:r>
                                <m:rPr>
                                  <m:brk m:alnAt="23"/>
                                </m:rPr>
                                <a:rPr kumimoji="1" lang="en-US" altLang="zh-CN" sz="2400" i="1">
                                  <a:solidFill>
                                    <a:srgbClr val="FF0000"/>
                                  </a:solidFill>
                                  <a:latin typeface="Cambria Math" charset="0"/>
                                </a:rPr>
                                <m:t>𝑗</m:t>
                              </m:r>
                              <m:r>
                                <a:rPr kumimoji="1" lang="en-US" altLang="zh-CN" sz="2400" i="1">
                                  <a:solidFill>
                                    <a:srgbClr val="FF0000"/>
                                  </a:solidFill>
                                  <a:latin typeface="Cambria Math" charset="0"/>
                                </a:rPr>
                                <m:t>=</m:t>
                              </m:r>
                              <m:r>
                                <a:rPr kumimoji="1" lang="en-US" altLang="zh-CN" sz="2400" i="1">
                                  <a:solidFill>
                                    <a:srgbClr val="FF0000"/>
                                  </a:solidFill>
                                  <a:latin typeface="Cambria Math" charset="0"/>
                                </a:rPr>
                                <m:t>𝑖</m:t>
                              </m:r>
                              <m:r>
                                <a:rPr kumimoji="1" lang="en-US" altLang="zh-CN" sz="2400" i="1">
                                  <a:solidFill>
                                    <a:srgbClr val="FF0000"/>
                                  </a:solidFill>
                                  <a:latin typeface="Cambria Math" charset="0"/>
                                </a:rPr>
                                <m:t>+1</m:t>
                              </m:r>
                            </m:sub>
                            <m:sup>
                              <m:r>
                                <a:rPr kumimoji="1" lang="en-US" altLang="zh-CN" sz="2400" i="1">
                                  <a:solidFill>
                                    <a:srgbClr val="FF0000"/>
                                  </a:solidFill>
                                  <a:latin typeface="Cambria Math" charset="0"/>
                                </a:rPr>
                                <m:t>𝑛</m:t>
                              </m:r>
                            </m:sup>
                            <m:e>
                              <m:sSub>
                                <m:sSubPr>
                                  <m:ctrlPr>
                                    <a:rPr kumimoji="1" lang="en-US" altLang="zh-CN" sz="2400" i="1">
                                      <a:solidFill>
                                        <a:srgbClr val="FF0000"/>
                                      </a:solidFill>
                                      <a:latin typeface="Cambria Math" charset="0"/>
                                    </a:rPr>
                                  </m:ctrlPr>
                                </m:sSubPr>
                                <m:e>
                                  <m:r>
                                    <a:rPr kumimoji="1" lang="en-US" altLang="zh-CN" sz="2400" i="1">
                                      <a:solidFill>
                                        <a:srgbClr val="FF0000"/>
                                      </a:solidFill>
                                      <a:latin typeface="Cambria Math" charset="0"/>
                                    </a:rPr>
                                    <m:t>𝑤</m:t>
                                  </m:r>
                                </m:e>
                                <m:sub>
                                  <m:r>
                                    <a:rPr kumimoji="1" lang="en-US" altLang="zh-CN" sz="2400" i="1">
                                      <a:solidFill>
                                        <a:srgbClr val="FF0000"/>
                                      </a:solidFill>
                                      <a:latin typeface="Cambria Math" charset="0"/>
                                    </a:rPr>
                                    <m:t>𝑖𝑗</m:t>
                                  </m:r>
                                </m:sub>
                              </m:sSub>
                              <m:sSub>
                                <m:sSubPr>
                                  <m:ctrlPr>
                                    <a:rPr kumimoji="1" lang="en-US" altLang="zh-CN" sz="2400" i="1">
                                      <a:solidFill>
                                        <a:srgbClr val="FF0000"/>
                                      </a:solidFill>
                                      <a:latin typeface="Cambria Math" charset="0"/>
                                    </a:rPr>
                                  </m:ctrlPr>
                                </m:sSubPr>
                                <m:e>
                                  <m:r>
                                    <a:rPr kumimoji="1" lang="en-US" altLang="zh-CN" sz="2400" i="1">
                                      <a:solidFill>
                                        <a:srgbClr val="FF0000"/>
                                      </a:solidFill>
                                      <a:latin typeface="Cambria Math" charset="0"/>
                                    </a:rPr>
                                    <m:t>𝑥</m:t>
                                  </m:r>
                                </m:e>
                                <m:sub>
                                  <m:r>
                                    <a:rPr kumimoji="1" lang="en-US" altLang="zh-CN" sz="2400" i="1">
                                      <a:solidFill>
                                        <a:srgbClr val="FF0000"/>
                                      </a:solidFill>
                                      <a:latin typeface="Cambria Math" charset="0"/>
                                    </a:rPr>
                                    <m:t>𝑖</m:t>
                                  </m:r>
                                </m:sub>
                              </m:sSub>
                              <m:sSub>
                                <m:sSubPr>
                                  <m:ctrlPr>
                                    <a:rPr kumimoji="1" lang="en-US" altLang="zh-CN" sz="2400" i="1">
                                      <a:solidFill>
                                        <a:srgbClr val="FF0000"/>
                                      </a:solidFill>
                                      <a:latin typeface="Cambria Math" charset="0"/>
                                    </a:rPr>
                                  </m:ctrlPr>
                                </m:sSubPr>
                                <m:e>
                                  <m:r>
                                    <a:rPr kumimoji="1" lang="en-US" altLang="zh-CN" sz="2400" i="1">
                                      <a:solidFill>
                                        <a:srgbClr val="FF0000"/>
                                      </a:solidFill>
                                      <a:latin typeface="Cambria Math" charset="0"/>
                                    </a:rPr>
                                    <m:t>𝑥</m:t>
                                  </m:r>
                                </m:e>
                                <m:sub>
                                  <m:r>
                                    <a:rPr kumimoji="1" lang="en-US" altLang="zh-CN" sz="2400" i="1">
                                      <a:solidFill>
                                        <a:srgbClr val="FF0000"/>
                                      </a:solidFill>
                                      <a:latin typeface="Cambria Math" charset="0"/>
                                    </a:rPr>
                                    <m:t>𝑗</m:t>
                                  </m:r>
                                </m:sub>
                              </m:sSub>
                            </m:e>
                          </m:nary>
                        </m:e>
                      </m:nary>
                    </m:oMath>
                  </m:oMathPara>
                </a14:m>
                <a:endParaRPr kumimoji="1" lang="zh-CN" altLang="en-US" sz="24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16963" y="3024522"/>
                <a:ext cx="5239448" cy="1050031"/>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16963" y="1284570"/>
                <a:ext cx="2423227"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schemeClr val="tx2"/>
                          </a:solidFill>
                          <a:latin typeface="Cambria Math" charset="0"/>
                        </a:rPr>
                        <m:t>𝑦</m:t>
                      </m:r>
                      <m:r>
                        <a:rPr kumimoji="1" lang="en-US" altLang="zh-CN" sz="2400" b="0" i="1" smtClean="0">
                          <a:solidFill>
                            <a:schemeClr val="tx2"/>
                          </a:solidFill>
                          <a:latin typeface="Cambria Math" charset="0"/>
                        </a:rPr>
                        <m:t>=</m:t>
                      </m:r>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𝑤</m:t>
                          </m:r>
                        </m:e>
                        <m:sub>
                          <m:r>
                            <a:rPr kumimoji="1" lang="en-US" altLang="zh-CN" sz="2400" b="0" i="1" smtClean="0">
                              <a:solidFill>
                                <a:schemeClr val="tx2"/>
                              </a:solidFill>
                              <a:latin typeface="Cambria Math" charset="0"/>
                            </a:rPr>
                            <m:t>0</m:t>
                          </m:r>
                        </m:sub>
                      </m:sSub>
                      <m:r>
                        <a:rPr kumimoji="1" lang="en-US" altLang="zh-CN" sz="2400" b="0" i="1" smtClean="0">
                          <a:solidFill>
                            <a:schemeClr val="tx2"/>
                          </a:solidFill>
                          <a:latin typeface="Cambria Math" charset="0"/>
                        </a:rPr>
                        <m:t>+</m:t>
                      </m:r>
                      <m:nary>
                        <m:naryPr>
                          <m:chr m:val="∑"/>
                          <m:ctrlPr>
                            <a:rPr kumimoji="1" lang="mr-IN" altLang="zh-CN" sz="2400" b="0" i="1" smtClean="0">
                              <a:solidFill>
                                <a:schemeClr val="tx2"/>
                              </a:solidFill>
                              <a:latin typeface="Cambria Math" charset="0"/>
                            </a:rPr>
                          </m:ctrlPr>
                        </m:naryPr>
                        <m:sub>
                          <m:r>
                            <m:rPr>
                              <m:brk m:alnAt="23"/>
                            </m:rPr>
                            <a:rPr kumimoji="1" lang="en-US" altLang="zh-CN" sz="2400" b="0" i="1" smtClean="0">
                              <a:solidFill>
                                <a:schemeClr val="tx2"/>
                              </a:solidFill>
                              <a:latin typeface="Cambria Math" charset="0"/>
                            </a:rPr>
                            <m:t>𝑖</m:t>
                          </m:r>
                          <m:r>
                            <a:rPr kumimoji="1" lang="mr-IN" altLang="zh-CN" sz="2400" b="0" i="1" smtClean="0">
                              <a:solidFill>
                                <a:schemeClr val="tx2"/>
                              </a:solidFill>
                              <a:latin typeface="Cambria Math" charset="0"/>
                            </a:rPr>
                            <m:t>=</m:t>
                          </m:r>
                          <m:r>
                            <a:rPr kumimoji="1" lang="en-US" altLang="zh-CN" sz="2400" b="0" i="1" smtClean="0">
                              <a:solidFill>
                                <a:schemeClr val="tx2"/>
                              </a:solidFill>
                              <a:latin typeface="Cambria Math" charset="0"/>
                            </a:rPr>
                            <m:t>1</m:t>
                          </m:r>
                        </m:sub>
                        <m:sup>
                          <m:r>
                            <a:rPr kumimoji="1" lang="mr-IN" altLang="zh-CN" sz="2400" b="0" i="1" smtClean="0">
                              <a:solidFill>
                                <a:schemeClr val="tx2"/>
                              </a:solidFill>
                              <a:latin typeface="Cambria Math" charset="0"/>
                            </a:rPr>
                            <m:t>𝑛</m:t>
                          </m:r>
                        </m:sup>
                        <m:e>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𝑤</m:t>
                              </m:r>
                            </m:e>
                            <m:sub>
                              <m:r>
                                <a:rPr kumimoji="1" lang="en-US" altLang="zh-CN" sz="2400" b="0" i="1" smtClean="0">
                                  <a:solidFill>
                                    <a:schemeClr val="tx2"/>
                                  </a:solidFill>
                                  <a:latin typeface="Cambria Math" charset="0"/>
                                </a:rPr>
                                <m:t>𝑖</m:t>
                              </m:r>
                            </m:sub>
                          </m:sSub>
                          <m:sSub>
                            <m:sSubPr>
                              <m:ctrlPr>
                                <a:rPr kumimoji="1" lang="en-US" altLang="zh-CN" sz="2400" b="0" i="1" smtClean="0">
                                  <a:solidFill>
                                    <a:schemeClr val="tx2"/>
                                  </a:solidFill>
                                  <a:latin typeface="Cambria Math" charset="0"/>
                                </a:rPr>
                              </m:ctrlPr>
                            </m:sSubPr>
                            <m:e>
                              <m:r>
                                <a:rPr kumimoji="1" lang="en-US" altLang="zh-CN" sz="2400" b="0" i="1" smtClean="0">
                                  <a:solidFill>
                                    <a:schemeClr val="tx2"/>
                                  </a:solidFill>
                                  <a:latin typeface="Cambria Math" charset="0"/>
                                </a:rPr>
                                <m:t>𝑥</m:t>
                              </m:r>
                            </m:e>
                            <m:sub>
                              <m:r>
                                <a:rPr kumimoji="1" lang="en-US" altLang="zh-CN" sz="2400" b="0" i="1" smtClean="0">
                                  <a:solidFill>
                                    <a:schemeClr val="tx2"/>
                                  </a:solidFill>
                                  <a:latin typeface="Cambria Math" charset="0"/>
                                </a:rPr>
                                <m:t>𝑖</m:t>
                              </m:r>
                            </m:sub>
                          </m:sSub>
                        </m:e>
                      </m:nary>
                    </m:oMath>
                  </m:oMathPara>
                </a14:m>
                <a:endParaRPr kumimoji="1" lang="zh-CN" altLang="en-US" sz="2400"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516963" y="1284570"/>
                <a:ext cx="2423227" cy="1008225"/>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TextBox 8"/>
          <p:cNvSpPr txBox="1"/>
          <p:nvPr/>
        </p:nvSpPr>
        <p:spPr>
          <a:xfrm>
            <a:off x="7128284" y="3257149"/>
            <a:ext cx="1826141" cy="584775"/>
          </a:xfrm>
          <a:prstGeom prst="rect">
            <a:avLst/>
          </a:prstGeom>
          <a:noFill/>
        </p:spPr>
        <p:txBody>
          <a:bodyPr wrap="none" rtlCol="0">
            <a:spAutoFit/>
          </a:bodyPr>
          <a:lstStyle/>
          <a:p>
            <a:r>
              <a:rPr kumimoji="1" lang="zh-CN" altLang="en-US" sz="3200" dirty="0" smtClean="0">
                <a:solidFill>
                  <a:schemeClr val="tx1">
                    <a:lumMod val="75000"/>
                  </a:schemeClr>
                </a:solidFill>
              </a:rPr>
              <a:t>特征组合</a:t>
            </a:r>
            <a:endParaRPr kumimoji="1" lang="zh-CN" altLang="en-US" sz="3200" dirty="0">
              <a:solidFill>
                <a:schemeClr val="tx1">
                  <a:lumMod val="75000"/>
                </a:schemeClr>
              </a:solidFill>
            </a:endParaRPr>
          </a:p>
        </p:txBody>
      </p:sp>
      <p:sp>
        <p:nvSpPr>
          <p:cNvPr id="10" name="TextBox 9"/>
          <p:cNvSpPr txBox="1"/>
          <p:nvPr/>
        </p:nvSpPr>
        <p:spPr>
          <a:xfrm>
            <a:off x="4999953" y="1496294"/>
            <a:ext cx="1826141" cy="584775"/>
          </a:xfrm>
          <a:prstGeom prst="rect">
            <a:avLst/>
          </a:prstGeom>
          <a:noFill/>
        </p:spPr>
        <p:txBody>
          <a:bodyPr wrap="none" rtlCol="0">
            <a:spAutoFit/>
          </a:bodyPr>
          <a:lstStyle/>
          <a:p>
            <a:r>
              <a:rPr kumimoji="1" lang="zh-CN" altLang="en-US" sz="3200" smtClean="0">
                <a:solidFill>
                  <a:schemeClr val="tx1">
                    <a:lumMod val="75000"/>
                  </a:schemeClr>
                </a:solidFill>
              </a:rPr>
              <a:t>线性模型</a:t>
            </a:r>
            <a:endParaRPr kumimoji="1" lang="zh-CN" altLang="en-US" sz="3200" dirty="0">
              <a:solidFill>
                <a:schemeClr val="tx1">
                  <a:lumMod val="75000"/>
                </a:schemeClr>
              </a:solidFill>
            </a:endParaRPr>
          </a:p>
        </p:txBody>
      </p:sp>
    </p:spTree>
    <p:extLst>
      <p:ext uri="{BB962C8B-B14F-4D97-AF65-F5344CB8AC3E}">
        <p14:creationId xmlns:p14="http://schemas.microsoft.com/office/powerpoint/2010/main" val="213338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7764" y="2427734"/>
            <a:ext cx="2412268" cy="612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FM</a:t>
            </a:r>
            <a:r>
              <a:rPr kumimoji="1" lang="zh-CN" altLang="en-US" sz="2000" dirty="0" smtClean="0">
                <a:solidFill>
                  <a:schemeClr val="tx2"/>
                </a:solidFill>
              </a:rPr>
              <a:t> </a:t>
            </a:r>
            <a:r>
              <a:rPr kumimoji="1" lang="en-US" altLang="zh-CN" sz="2000" dirty="0" smtClean="0">
                <a:solidFill>
                  <a:schemeClr val="tx2"/>
                </a:solidFill>
              </a:rPr>
              <a:t>Layer</a:t>
            </a:r>
            <a:endParaRPr kumimoji="1" lang="zh-CN" altLang="en-US" sz="2000" dirty="0">
              <a:solidFill>
                <a:schemeClr val="tx2"/>
              </a:solidFill>
            </a:endParaRPr>
          </a:p>
        </p:txBody>
      </p:sp>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en-US" altLang="zh-CN" dirty="0" err="1" smtClean="0"/>
              <a:t>DeepFM</a:t>
            </a:r>
            <a:r>
              <a:rPr kumimoji="1" lang="zh-CN" altLang="en-US" dirty="0" smtClean="0"/>
              <a:t>模型</a:t>
            </a:r>
            <a:endParaRPr kumimoji="1" lang="zh-CN" altLang="en-US" dirty="0"/>
          </a:p>
        </p:txBody>
      </p:sp>
      <p:sp>
        <p:nvSpPr>
          <p:cNvPr id="6" name="Rectangle 5"/>
          <p:cNvSpPr/>
          <p:nvPr/>
        </p:nvSpPr>
        <p:spPr>
          <a:xfrm>
            <a:off x="5256076" y="1635646"/>
            <a:ext cx="2592288" cy="1404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DNN</a:t>
            </a:r>
            <a:endParaRPr kumimoji="1" lang="zh-CN" altLang="en-US" sz="2000" dirty="0">
              <a:solidFill>
                <a:schemeClr val="tx2"/>
              </a:solidFill>
            </a:endParaRPr>
          </a:p>
        </p:txBody>
      </p:sp>
      <p:sp>
        <p:nvSpPr>
          <p:cNvPr id="7" name="Oval 6"/>
          <p:cNvSpPr/>
          <p:nvPr/>
        </p:nvSpPr>
        <p:spPr>
          <a:xfrm>
            <a:off x="4854632" y="591570"/>
            <a:ext cx="540000" cy="5400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cxnSp>
        <p:nvCxnSpPr>
          <p:cNvPr id="9" name="Straight Arrow Connector 8"/>
          <p:cNvCxnSpPr>
            <a:stCxn id="5" idx="0"/>
            <a:endCxn id="7" idx="4"/>
          </p:cNvCxnSpPr>
          <p:nvPr/>
        </p:nvCxnSpPr>
        <p:spPr>
          <a:xfrm flipV="1">
            <a:off x="3653898" y="1131630"/>
            <a:ext cx="1470734" cy="129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H="1" flipV="1">
            <a:off x="5142664" y="1131630"/>
            <a:ext cx="1409556" cy="50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249939" y="3300452"/>
            <a:ext cx="6615133" cy="42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Embedding</a:t>
            </a:r>
            <a:r>
              <a:rPr kumimoji="1" lang="zh-CN" altLang="en-US" sz="2000" dirty="0" smtClean="0">
                <a:solidFill>
                  <a:schemeClr val="tx2"/>
                </a:solidFill>
              </a:rPr>
              <a:t> </a:t>
            </a:r>
            <a:r>
              <a:rPr kumimoji="1" lang="en-US" altLang="zh-CN" sz="2000" dirty="0" smtClean="0">
                <a:solidFill>
                  <a:schemeClr val="tx2"/>
                </a:solidFill>
              </a:rPr>
              <a:t>Layer</a:t>
            </a:r>
            <a:endParaRPr kumimoji="1" lang="zh-CN" altLang="en-US" sz="2000" dirty="0">
              <a:solidFill>
                <a:schemeClr val="tx2"/>
              </a:solidFill>
            </a:endParaRPr>
          </a:p>
        </p:txBody>
      </p:sp>
      <p:sp>
        <p:nvSpPr>
          <p:cNvPr id="13" name="Rectangle 12"/>
          <p:cNvSpPr/>
          <p:nvPr/>
        </p:nvSpPr>
        <p:spPr>
          <a:xfrm>
            <a:off x="1260843" y="3912520"/>
            <a:ext cx="6587521"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Sparse</a:t>
            </a:r>
            <a:r>
              <a:rPr kumimoji="1" lang="zh-CN" altLang="en-US" sz="2000" dirty="0" smtClean="0">
                <a:solidFill>
                  <a:schemeClr val="tx2"/>
                </a:solidFill>
              </a:rPr>
              <a:t> </a:t>
            </a:r>
            <a:r>
              <a:rPr kumimoji="1" lang="en-US" altLang="zh-CN" sz="2000" dirty="0" smtClean="0">
                <a:solidFill>
                  <a:schemeClr val="tx2"/>
                </a:solidFill>
              </a:rPr>
              <a:t>Features</a:t>
            </a:r>
            <a:endParaRPr kumimoji="1" lang="zh-CN" altLang="en-US" sz="2000" dirty="0">
              <a:solidFill>
                <a:schemeClr val="tx2"/>
              </a:solidFill>
            </a:endParaRPr>
          </a:p>
        </p:txBody>
      </p:sp>
      <p:cxnSp>
        <p:nvCxnSpPr>
          <p:cNvPr id="17" name="Straight Arrow Connector 16"/>
          <p:cNvCxnSpPr>
            <a:stCxn id="13" idx="0"/>
            <a:endCxn id="12" idx="2"/>
          </p:cNvCxnSpPr>
          <p:nvPr/>
        </p:nvCxnSpPr>
        <p:spPr>
          <a:xfrm flipV="1">
            <a:off x="4554604" y="3723878"/>
            <a:ext cx="2902" cy="18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2"/>
          </p:cNvCxnSpPr>
          <p:nvPr/>
        </p:nvCxnSpPr>
        <p:spPr>
          <a:xfrm flipV="1">
            <a:off x="3653898" y="3039802"/>
            <a:ext cx="0" cy="26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2"/>
          </p:cNvCxnSpPr>
          <p:nvPr/>
        </p:nvCxnSpPr>
        <p:spPr>
          <a:xfrm flipV="1">
            <a:off x="6552220" y="3039802"/>
            <a:ext cx="0" cy="26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04082" y="241596"/>
            <a:ext cx="877163" cy="369332"/>
          </a:xfrm>
          <a:prstGeom prst="rect">
            <a:avLst/>
          </a:prstGeom>
          <a:noFill/>
        </p:spPr>
        <p:txBody>
          <a:bodyPr wrap="none" rtlCol="0">
            <a:spAutoFit/>
          </a:bodyPr>
          <a:lstStyle/>
          <a:p>
            <a:r>
              <a:rPr kumimoji="1" lang="en-US" altLang="zh-CN" dirty="0" smtClean="0">
                <a:solidFill>
                  <a:schemeClr val="tx2"/>
                </a:solidFill>
              </a:rPr>
              <a:t>Output</a:t>
            </a:r>
            <a:endParaRPr kumimoji="1" lang="zh-CN" altLang="en-US" dirty="0">
              <a:solidFill>
                <a:schemeClr val="tx2"/>
              </a:solidFill>
            </a:endParaRPr>
          </a:p>
        </p:txBody>
      </p:sp>
      <mc:AlternateContent xmlns:mc="http://schemas.openxmlformats.org/markup-compatibility/2006" xmlns:a14="http://schemas.microsoft.com/office/drawing/2010/main">
        <mc:Choice Requires="a14">
          <p:sp>
            <p:nvSpPr>
              <p:cNvPr id="25" name="TextBox 24"/>
              <p:cNvSpPr txBox="1"/>
              <p:nvPr/>
            </p:nvSpPr>
            <p:spPr>
              <a:xfrm>
                <a:off x="5568370" y="700385"/>
                <a:ext cx="27719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b="0" i="1" smtClean="0">
                              <a:solidFill>
                                <a:schemeClr val="tx2"/>
                              </a:solidFill>
                              <a:latin typeface="Cambria Math" charset="0"/>
                            </a:rPr>
                          </m:ctrlPr>
                        </m:accPr>
                        <m:e>
                          <m:r>
                            <a:rPr kumimoji="1" lang="en-US" altLang="zh-CN" b="0" i="1" smtClean="0">
                              <a:solidFill>
                                <a:schemeClr val="tx2"/>
                              </a:solidFill>
                              <a:latin typeface="Cambria Math" charset="0"/>
                            </a:rPr>
                            <m:t>𝑦</m:t>
                          </m:r>
                        </m:e>
                      </m:acc>
                      <m:r>
                        <a:rPr kumimoji="1" lang="en-US" altLang="zh-CN" b="0" i="1" smtClean="0">
                          <a:solidFill>
                            <a:schemeClr val="tx2"/>
                          </a:solidFill>
                          <a:latin typeface="Cambria Math" charset="0"/>
                        </a:rPr>
                        <m:t>=</m:t>
                      </m:r>
                      <m:r>
                        <a:rPr kumimoji="1" lang="en-US" altLang="zh-CN" b="0" i="1" smtClean="0">
                          <a:solidFill>
                            <a:schemeClr val="tx2"/>
                          </a:solidFill>
                          <a:latin typeface="Cambria Math" charset="0"/>
                        </a:rPr>
                        <m:t>𝑠𝑖𝑔𝑚𝑜𝑖𝑑</m:t>
                      </m:r>
                      <m:r>
                        <a:rPr kumimoji="1" lang="en-US" altLang="zh-CN" b="0" i="1" smtClean="0">
                          <a:solidFill>
                            <a:schemeClr val="tx2"/>
                          </a:solidFill>
                          <a:latin typeface="Cambria Math" charset="0"/>
                        </a:rPr>
                        <m:t> (</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𝐹𝑀</m:t>
                          </m:r>
                        </m:sub>
                      </m:sSub>
                      <m:r>
                        <a:rPr kumimoji="1" lang="en-US" altLang="zh-CN" b="0" i="1" smtClean="0">
                          <a:solidFill>
                            <a:schemeClr val="tx2"/>
                          </a:solidFill>
                          <a:latin typeface="Cambria Math" charset="0"/>
                        </a:rPr>
                        <m:t>+</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𝐷𝑁𝑁</m:t>
                          </m:r>
                        </m:sub>
                      </m:sSub>
                      <m:r>
                        <a:rPr kumimoji="1" lang="en-US" altLang="zh-CN" b="0" i="1" smtClean="0">
                          <a:latin typeface="Cambria Math" charset="0"/>
                        </a:rPr>
                        <m:t>)</m:t>
                      </m:r>
                    </m:oMath>
                  </m:oMathPara>
                </a14:m>
                <a:endParaRPr kumimoji="1"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568370" y="700385"/>
                <a:ext cx="2771976" cy="276999"/>
              </a:xfrm>
              <a:prstGeom prst="rect">
                <a:avLst/>
              </a:prstGeom>
              <a:blipFill rotWithShape="0">
                <a:blip r:embed="rId3"/>
                <a:stretch>
                  <a:fillRect l="-1319" t="-144444" r="-2418" b="-184444"/>
                </a:stretch>
              </a:blipFill>
            </p:spPr>
            <p:txBody>
              <a:bodyPr/>
              <a:lstStyle/>
              <a:p>
                <a:r>
                  <a:rPr lang="zh-CN" altLang="en-US">
                    <a:noFill/>
                  </a:rPr>
                  <a:t> </a:t>
                </a:r>
              </a:p>
            </p:txBody>
          </p:sp>
        </mc:Fallback>
      </mc:AlternateContent>
      <p:sp>
        <p:nvSpPr>
          <p:cNvPr id="29" name="TextBox 28"/>
          <p:cNvSpPr txBox="1"/>
          <p:nvPr/>
        </p:nvSpPr>
        <p:spPr>
          <a:xfrm>
            <a:off x="2238892" y="1651440"/>
            <a:ext cx="1415772" cy="461665"/>
          </a:xfrm>
          <a:prstGeom prst="rect">
            <a:avLst/>
          </a:prstGeom>
          <a:noFill/>
        </p:spPr>
        <p:txBody>
          <a:bodyPr wrap="none" rtlCol="0">
            <a:spAutoFit/>
          </a:bodyPr>
          <a:lstStyle/>
          <a:p>
            <a:r>
              <a:rPr kumimoji="1" lang="zh-CN" altLang="en-US" sz="2400" dirty="0" smtClean="0">
                <a:solidFill>
                  <a:schemeClr val="tx2"/>
                </a:solidFill>
              </a:rPr>
              <a:t>低阶特征</a:t>
            </a:r>
            <a:endParaRPr kumimoji="1" lang="zh-CN" altLang="en-US" sz="2400" dirty="0">
              <a:solidFill>
                <a:schemeClr val="tx2"/>
              </a:solidFill>
            </a:endParaRPr>
          </a:p>
        </p:txBody>
      </p:sp>
      <p:sp>
        <p:nvSpPr>
          <p:cNvPr id="30" name="TextBox 29"/>
          <p:cNvSpPr txBox="1"/>
          <p:nvPr/>
        </p:nvSpPr>
        <p:spPr>
          <a:xfrm>
            <a:off x="6949062" y="1131630"/>
            <a:ext cx="1415772" cy="461665"/>
          </a:xfrm>
          <a:prstGeom prst="rect">
            <a:avLst/>
          </a:prstGeom>
          <a:noFill/>
        </p:spPr>
        <p:txBody>
          <a:bodyPr wrap="none" rtlCol="0">
            <a:spAutoFit/>
          </a:bodyPr>
          <a:lstStyle/>
          <a:p>
            <a:r>
              <a:rPr kumimoji="1" lang="zh-CN" altLang="en-US" sz="2400" dirty="0" smtClean="0">
                <a:solidFill>
                  <a:schemeClr val="tx2"/>
                </a:solidFill>
              </a:rPr>
              <a:t>高阶特征</a:t>
            </a:r>
            <a:endParaRPr kumimoji="1" lang="zh-CN" altLang="en-US" sz="2400" dirty="0">
              <a:solidFill>
                <a:schemeClr val="tx2"/>
              </a:solidFill>
            </a:endParaRPr>
          </a:p>
        </p:txBody>
      </p:sp>
    </p:spTree>
    <p:extLst>
      <p:ext uri="{BB962C8B-B14F-4D97-AF65-F5344CB8AC3E}">
        <p14:creationId xmlns:p14="http://schemas.microsoft.com/office/powerpoint/2010/main" val="142818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en-US" altLang="zh-CN" dirty="0" smtClean="0"/>
              <a:t>DCN</a:t>
            </a:r>
            <a:r>
              <a:rPr kumimoji="1" lang="zh-CN" altLang="en-US" dirty="0" smtClean="0"/>
              <a:t>模型</a:t>
            </a:r>
            <a:endParaRPr kumimoji="1" lang="zh-CN" altLang="en-US" dirty="0"/>
          </a:p>
        </p:txBody>
      </p:sp>
      <p:grpSp>
        <p:nvGrpSpPr>
          <p:cNvPr id="22" name="Group 21"/>
          <p:cNvGrpSpPr/>
          <p:nvPr/>
        </p:nvGrpSpPr>
        <p:grpSpPr>
          <a:xfrm>
            <a:off x="1249939" y="217815"/>
            <a:ext cx="6615133" cy="4126753"/>
            <a:chOff x="1249939" y="217815"/>
            <a:chExt cx="6615133" cy="4126753"/>
          </a:xfrm>
        </p:grpSpPr>
        <p:sp>
          <p:nvSpPr>
            <p:cNvPr id="5" name="Rectangle 4"/>
            <p:cNvSpPr/>
            <p:nvPr/>
          </p:nvSpPr>
          <p:spPr>
            <a:xfrm>
              <a:off x="2447764" y="2427734"/>
              <a:ext cx="2412268" cy="612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rgbClr val="FF0000"/>
                  </a:solidFill>
                </a:rPr>
                <a:t>Cross</a:t>
              </a:r>
              <a:r>
                <a:rPr kumimoji="1" lang="zh-CN" altLang="en-US" sz="2000" dirty="0" smtClean="0">
                  <a:solidFill>
                    <a:srgbClr val="FF0000"/>
                  </a:solidFill>
                </a:rPr>
                <a:t> </a:t>
              </a:r>
              <a:r>
                <a:rPr kumimoji="1" lang="en-US" altLang="zh-CN" sz="2000" dirty="0" smtClean="0">
                  <a:solidFill>
                    <a:srgbClr val="FF0000"/>
                  </a:solidFill>
                </a:rPr>
                <a:t>Network</a:t>
              </a:r>
              <a:endParaRPr kumimoji="1" lang="zh-CN" altLang="en-US" sz="2000" dirty="0">
                <a:solidFill>
                  <a:srgbClr val="FF0000"/>
                </a:solidFill>
              </a:endParaRPr>
            </a:p>
          </p:txBody>
        </p:sp>
        <p:grpSp>
          <p:nvGrpSpPr>
            <p:cNvPr id="20" name="Group 19"/>
            <p:cNvGrpSpPr/>
            <p:nvPr/>
          </p:nvGrpSpPr>
          <p:grpSpPr>
            <a:xfrm>
              <a:off x="1249939" y="217815"/>
              <a:ext cx="6615133" cy="4126753"/>
              <a:chOff x="1249939" y="217815"/>
              <a:chExt cx="6615133" cy="4126753"/>
            </a:xfrm>
          </p:grpSpPr>
          <p:sp>
            <p:nvSpPr>
              <p:cNvPr id="6" name="Rectangle 5"/>
              <p:cNvSpPr/>
              <p:nvPr/>
            </p:nvSpPr>
            <p:spPr>
              <a:xfrm>
                <a:off x="5256076" y="1635646"/>
                <a:ext cx="2592288" cy="1404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DNN</a:t>
                </a:r>
                <a:endParaRPr kumimoji="1" lang="zh-CN" altLang="en-US" sz="2000" dirty="0">
                  <a:solidFill>
                    <a:schemeClr val="tx2"/>
                  </a:solidFill>
                </a:endParaRPr>
              </a:p>
            </p:txBody>
          </p:sp>
          <p:sp>
            <p:nvSpPr>
              <p:cNvPr id="12" name="Rectangle 11"/>
              <p:cNvSpPr/>
              <p:nvPr/>
            </p:nvSpPr>
            <p:spPr>
              <a:xfrm>
                <a:off x="1249939" y="3300452"/>
                <a:ext cx="6615133" cy="42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Embedding</a:t>
                </a:r>
                <a:r>
                  <a:rPr kumimoji="1" lang="zh-CN" altLang="en-US" sz="2000" dirty="0" smtClean="0">
                    <a:solidFill>
                      <a:schemeClr val="tx2"/>
                    </a:solidFill>
                  </a:rPr>
                  <a:t> </a:t>
                </a:r>
                <a:r>
                  <a:rPr kumimoji="1" lang="en-US" altLang="zh-CN" sz="2000" dirty="0" smtClean="0">
                    <a:solidFill>
                      <a:schemeClr val="tx2"/>
                    </a:solidFill>
                  </a:rPr>
                  <a:t>Layer</a:t>
                </a:r>
                <a:endParaRPr kumimoji="1" lang="zh-CN" altLang="en-US" sz="2000" dirty="0">
                  <a:solidFill>
                    <a:schemeClr val="tx2"/>
                  </a:solidFill>
                </a:endParaRPr>
              </a:p>
            </p:txBody>
          </p:sp>
          <p:sp>
            <p:nvSpPr>
              <p:cNvPr id="13" name="Rectangle 12"/>
              <p:cNvSpPr/>
              <p:nvPr/>
            </p:nvSpPr>
            <p:spPr>
              <a:xfrm>
                <a:off x="1260843" y="3912520"/>
                <a:ext cx="6587521"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Sparse</a:t>
                </a:r>
                <a:r>
                  <a:rPr kumimoji="1" lang="zh-CN" altLang="en-US" sz="2000" dirty="0" smtClean="0">
                    <a:solidFill>
                      <a:schemeClr val="tx2"/>
                    </a:solidFill>
                  </a:rPr>
                  <a:t> </a:t>
                </a:r>
                <a:r>
                  <a:rPr kumimoji="1" lang="en-US" altLang="zh-CN" sz="2000" dirty="0" smtClean="0">
                    <a:solidFill>
                      <a:schemeClr val="tx2"/>
                    </a:solidFill>
                  </a:rPr>
                  <a:t>Features</a:t>
                </a:r>
                <a:endParaRPr kumimoji="1" lang="zh-CN" altLang="en-US" sz="2000" dirty="0">
                  <a:solidFill>
                    <a:schemeClr val="tx2"/>
                  </a:solidFill>
                </a:endParaRPr>
              </a:p>
            </p:txBody>
          </p:sp>
          <p:cxnSp>
            <p:nvCxnSpPr>
              <p:cNvPr id="17" name="Straight Arrow Connector 16"/>
              <p:cNvCxnSpPr>
                <a:stCxn id="13" idx="0"/>
                <a:endCxn id="12" idx="2"/>
              </p:cNvCxnSpPr>
              <p:nvPr/>
            </p:nvCxnSpPr>
            <p:spPr>
              <a:xfrm flipV="1">
                <a:off x="4554604" y="3723878"/>
                <a:ext cx="2902" cy="18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2"/>
              </p:cNvCxnSpPr>
              <p:nvPr/>
            </p:nvCxnSpPr>
            <p:spPr>
              <a:xfrm flipV="1">
                <a:off x="3653898" y="3039802"/>
                <a:ext cx="0" cy="26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2"/>
              </p:cNvCxnSpPr>
              <p:nvPr/>
            </p:nvCxnSpPr>
            <p:spPr>
              <a:xfrm flipV="1">
                <a:off x="6552220" y="3039802"/>
                <a:ext cx="0" cy="26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3653898" y="217815"/>
                <a:ext cx="2898322" cy="2209919"/>
                <a:chOff x="3653898" y="217815"/>
                <a:chExt cx="2898322" cy="2209919"/>
              </a:xfrm>
            </p:grpSpPr>
            <p:sp>
              <p:nvSpPr>
                <p:cNvPr id="7" name="Oval 6"/>
                <p:cNvSpPr/>
                <p:nvPr/>
              </p:nvSpPr>
              <p:spPr>
                <a:xfrm>
                  <a:off x="4854632" y="591570"/>
                  <a:ext cx="540000" cy="5400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cxnSp>
              <p:nvCxnSpPr>
                <p:cNvPr id="9" name="Straight Arrow Connector 8"/>
                <p:cNvCxnSpPr>
                  <a:stCxn id="5" idx="0"/>
                  <a:endCxn id="7" idx="4"/>
                </p:cNvCxnSpPr>
                <p:nvPr/>
              </p:nvCxnSpPr>
              <p:spPr>
                <a:xfrm flipV="1">
                  <a:off x="3653898" y="1131630"/>
                  <a:ext cx="1470734" cy="129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H="1" flipV="1">
                  <a:off x="5142664" y="1131630"/>
                  <a:ext cx="1409556" cy="50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379" y="217815"/>
                  <a:ext cx="952505" cy="400110"/>
                </a:xfrm>
                <a:prstGeom prst="rect">
                  <a:avLst/>
                </a:prstGeom>
                <a:noFill/>
              </p:spPr>
              <p:txBody>
                <a:bodyPr wrap="none" rtlCol="0">
                  <a:spAutoFit/>
                </a:bodyPr>
                <a:lstStyle/>
                <a:p>
                  <a:r>
                    <a:rPr kumimoji="1" lang="en-US" altLang="zh-CN" sz="2000" dirty="0" smtClean="0">
                      <a:solidFill>
                        <a:schemeClr val="tx2"/>
                      </a:solidFill>
                    </a:rPr>
                    <a:t>Output</a:t>
                  </a:r>
                  <a:endParaRPr kumimoji="1" lang="zh-CN" altLang="en-US" sz="2000" dirty="0">
                    <a:solidFill>
                      <a:schemeClr val="tx2"/>
                    </a:solidFill>
                  </a:endParaRPr>
                </a:p>
              </p:txBody>
            </p:sp>
          </p:grpSp>
        </p:grpSp>
      </p:grpSp>
      <p:sp>
        <p:nvSpPr>
          <p:cNvPr id="18" name="TextBox 17"/>
          <p:cNvSpPr txBox="1"/>
          <p:nvPr/>
        </p:nvSpPr>
        <p:spPr>
          <a:xfrm>
            <a:off x="1170780" y="1090901"/>
            <a:ext cx="2339102" cy="461665"/>
          </a:xfrm>
          <a:prstGeom prst="rect">
            <a:avLst/>
          </a:prstGeom>
          <a:noFill/>
        </p:spPr>
        <p:txBody>
          <a:bodyPr wrap="none" rtlCol="0">
            <a:spAutoFit/>
          </a:bodyPr>
          <a:lstStyle/>
          <a:p>
            <a:r>
              <a:rPr kumimoji="1" lang="zh-CN" altLang="en-US" sz="2400" dirty="0" smtClean="0">
                <a:solidFill>
                  <a:schemeClr val="tx2"/>
                </a:solidFill>
              </a:rPr>
              <a:t>在每层交叉特征</a:t>
            </a:r>
            <a:endParaRPr kumimoji="1" lang="zh-CN" altLang="en-US" sz="2400" dirty="0">
              <a:solidFill>
                <a:schemeClr val="tx2"/>
              </a:solidFill>
            </a:endParaRPr>
          </a:p>
        </p:txBody>
      </p:sp>
      <mc:AlternateContent xmlns:mc="http://schemas.openxmlformats.org/markup-compatibility/2006" xmlns:a14="http://schemas.microsoft.com/office/drawing/2010/main">
        <mc:Choice Requires="a14">
          <p:sp>
            <p:nvSpPr>
              <p:cNvPr id="8" name="TextBox 7"/>
              <p:cNvSpPr txBox="1"/>
              <p:nvPr/>
            </p:nvSpPr>
            <p:spPr>
              <a:xfrm>
                <a:off x="1156396" y="1632548"/>
                <a:ext cx="2440796" cy="288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𝑥</m:t>
                          </m:r>
                        </m:e>
                        <m:sub>
                          <m:r>
                            <a:rPr kumimoji="1" lang="en-US" altLang="zh-CN" b="0" i="1" smtClean="0">
                              <a:solidFill>
                                <a:schemeClr val="tx2"/>
                              </a:solidFill>
                              <a:latin typeface="Cambria Math" charset="0"/>
                            </a:rPr>
                            <m:t>𝑙</m:t>
                          </m:r>
                          <m:r>
                            <a:rPr kumimoji="1" lang="en-US" altLang="zh-CN" b="0" i="1" smtClean="0">
                              <a:solidFill>
                                <a:schemeClr val="tx2"/>
                              </a:solidFill>
                              <a:latin typeface="Cambria Math" charset="0"/>
                            </a:rPr>
                            <m:t>+1</m:t>
                          </m:r>
                        </m:sub>
                      </m:sSub>
                      <m:r>
                        <a:rPr kumimoji="1" lang="en-US" altLang="zh-CN" b="0" i="1" smtClean="0">
                          <a:solidFill>
                            <a:schemeClr val="tx2"/>
                          </a:solidFill>
                          <a:latin typeface="Cambria Math" charset="0"/>
                        </a:rPr>
                        <m:t>=</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𝑥</m:t>
                          </m:r>
                        </m:e>
                        <m:sub>
                          <m:r>
                            <a:rPr kumimoji="1" lang="en-US" altLang="zh-CN" b="0" i="1" smtClean="0">
                              <a:solidFill>
                                <a:schemeClr val="tx2"/>
                              </a:solidFill>
                              <a:latin typeface="Cambria Math" charset="0"/>
                            </a:rPr>
                            <m:t>0</m:t>
                          </m:r>
                        </m:sub>
                      </m:sSub>
                      <m:sSubSup>
                        <m:sSubSupPr>
                          <m:ctrlPr>
                            <a:rPr kumimoji="1" lang="en-US" altLang="zh-CN" b="0" i="1" smtClean="0">
                              <a:solidFill>
                                <a:schemeClr val="tx2"/>
                              </a:solidFill>
                              <a:latin typeface="Cambria Math" charset="0"/>
                            </a:rPr>
                          </m:ctrlPr>
                        </m:sSubSupPr>
                        <m:e>
                          <m:r>
                            <a:rPr kumimoji="1" lang="en-US" altLang="zh-CN" b="0" i="1" smtClean="0">
                              <a:solidFill>
                                <a:schemeClr val="tx2"/>
                              </a:solidFill>
                              <a:latin typeface="Cambria Math" charset="0"/>
                            </a:rPr>
                            <m:t>𝑥</m:t>
                          </m:r>
                        </m:e>
                        <m:sub>
                          <m:r>
                            <a:rPr kumimoji="1" lang="en-US" altLang="zh-CN" b="0" i="1" smtClean="0">
                              <a:solidFill>
                                <a:schemeClr val="tx2"/>
                              </a:solidFill>
                              <a:latin typeface="Cambria Math" charset="0"/>
                            </a:rPr>
                            <m:t>𝑙</m:t>
                          </m:r>
                        </m:sub>
                        <m:sup>
                          <m:r>
                            <a:rPr kumimoji="1" lang="en-US" altLang="zh-CN" b="0" i="1" smtClean="0">
                              <a:solidFill>
                                <a:schemeClr val="tx2"/>
                              </a:solidFill>
                              <a:latin typeface="Cambria Math" charset="0"/>
                            </a:rPr>
                            <m:t>𝑇</m:t>
                          </m:r>
                        </m:sup>
                      </m:sSubSup>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𝑤</m:t>
                          </m:r>
                        </m:e>
                        <m:sub>
                          <m:r>
                            <a:rPr kumimoji="1" lang="en-US" altLang="zh-CN" b="0" i="1" smtClean="0">
                              <a:solidFill>
                                <a:schemeClr val="tx2"/>
                              </a:solidFill>
                              <a:latin typeface="Cambria Math" charset="0"/>
                            </a:rPr>
                            <m:t>𝑙</m:t>
                          </m:r>
                        </m:sub>
                      </m:sSub>
                      <m:r>
                        <a:rPr kumimoji="1" lang="en-US" altLang="zh-CN" b="0" i="1" smtClean="0">
                          <a:solidFill>
                            <a:schemeClr val="tx2"/>
                          </a:solidFill>
                          <a:latin typeface="Cambria Math" charset="0"/>
                        </a:rPr>
                        <m:t>+</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𝑏</m:t>
                          </m:r>
                        </m:e>
                        <m:sub>
                          <m:r>
                            <a:rPr kumimoji="1" lang="en-US" altLang="zh-CN" b="0" i="1" smtClean="0">
                              <a:solidFill>
                                <a:schemeClr val="tx2"/>
                              </a:solidFill>
                              <a:latin typeface="Cambria Math" charset="0"/>
                            </a:rPr>
                            <m:t>𝑙</m:t>
                          </m:r>
                        </m:sub>
                      </m:sSub>
                      <m:r>
                        <a:rPr kumimoji="1" lang="en-US" altLang="zh-CN" b="0" i="1" smtClean="0">
                          <a:solidFill>
                            <a:schemeClr val="tx2"/>
                          </a:solidFill>
                          <a:latin typeface="Cambria Math" charset="0"/>
                        </a:rPr>
                        <m:t>+</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𝑥</m:t>
                          </m:r>
                        </m:e>
                        <m:sub>
                          <m:r>
                            <a:rPr kumimoji="1" lang="en-US" altLang="zh-CN" b="0" i="1" smtClean="0">
                              <a:solidFill>
                                <a:schemeClr val="tx2"/>
                              </a:solidFill>
                              <a:latin typeface="Cambria Math" charset="0"/>
                            </a:rPr>
                            <m:t>𝑙</m:t>
                          </m:r>
                        </m:sub>
                      </m:sSub>
                    </m:oMath>
                  </m:oMathPara>
                </a14:m>
                <a:endParaRPr kumimoji="1"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156396" y="1632548"/>
                <a:ext cx="2440796" cy="288092"/>
              </a:xfrm>
              <a:prstGeom prst="rect">
                <a:avLst/>
              </a:prstGeom>
              <a:blipFill rotWithShape="0">
                <a:blip r:embed="rId3"/>
                <a:stretch>
                  <a:fillRect l="-750" r="-250" b="-2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568370" y="700385"/>
                <a:ext cx="32308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b="0" i="1" smtClean="0">
                              <a:solidFill>
                                <a:schemeClr val="tx2"/>
                              </a:solidFill>
                              <a:latin typeface="Cambria Math" charset="0"/>
                            </a:rPr>
                          </m:ctrlPr>
                        </m:accPr>
                        <m:e>
                          <m:r>
                            <a:rPr kumimoji="1" lang="en-US" altLang="zh-CN" b="0" i="1" smtClean="0">
                              <a:solidFill>
                                <a:schemeClr val="tx2"/>
                              </a:solidFill>
                              <a:latin typeface="Cambria Math" charset="0"/>
                            </a:rPr>
                            <m:t>𝑦</m:t>
                          </m:r>
                        </m:e>
                      </m:acc>
                      <m:r>
                        <a:rPr kumimoji="1" lang="en-US" altLang="zh-CN" b="0" i="1" smtClean="0">
                          <a:solidFill>
                            <a:schemeClr val="tx2"/>
                          </a:solidFill>
                          <a:latin typeface="Cambria Math" charset="0"/>
                        </a:rPr>
                        <m:t>=</m:t>
                      </m:r>
                      <m:r>
                        <a:rPr kumimoji="1" lang="en-US" altLang="zh-CN" b="0" i="1" smtClean="0">
                          <a:solidFill>
                            <a:schemeClr val="tx2"/>
                          </a:solidFill>
                          <a:latin typeface="Cambria Math" charset="0"/>
                        </a:rPr>
                        <m:t>𝑠𝑖𝑔𝑚𝑜𝑖𝑑</m:t>
                      </m:r>
                      <m:r>
                        <a:rPr kumimoji="1" lang="en-US" altLang="zh-CN" b="0" i="1" smtClean="0">
                          <a:solidFill>
                            <a:schemeClr val="tx2"/>
                          </a:solidFill>
                          <a:latin typeface="Cambria Math" charset="0"/>
                        </a:rPr>
                        <m:t> (</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𝑐𝑟𝑜𝑠𝑠𝑛𝑒𝑡</m:t>
                          </m:r>
                        </m:sub>
                      </m:sSub>
                      <m:r>
                        <a:rPr kumimoji="1" lang="en-US" altLang="zh-CN" b="0" i="1" smtClean="0">
                          <a:solidFill>
                            <a:schemeClr val="tx2"/>
                          </a:solidFill>
                          <a:latin typeface="Cambria Math" charset="0"/>
                        </a:rPr>
                        <m:t>+</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𝐷𝑁𝑁</m:t>
                          </m:r>
                        </m:sub>
                      </m:sSub>
                      <m:r>
                        <a:rPr kumimoji="1" lang="en-US" altLang="zh-CN" b="0" i="1" smtClean="0">
                          <a:latin typeface="Cambria Math" charset="0"/>
                        </a:rPr>
                        <m:t>)</m:t>
                      </m:r>
                    </m:oMath>
                  </m:oMathPara>
                </a14:m>
                <a:endParaRPr kumimoji="1"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568370" y="700385"/>
                <a:ext cx="3230821" cy="276999"/>
              </a:xfrm>
              <a:prstGeom prst="rect">
                <a:avLst/>
              </a:prstGeom>
              <a:blipFill rotWithShape="0">
                <a:blip r:embed="rId4"/>
                <a:stretch>
                  <a:fillRect l="-943" t="-144444" r="-2075" b="-184444"/>
                </a:stretch>
              </a:blipFill>
            </p:spPr>
            <p:txBody>
              <a:bodyPr/>
              <a:lstStyle/>
              <a:p>
                <a:r>
                  <a:rPr lang="zh-CN" altLang="en-US">
                    <a:noFill/>
                  </a:rPr>
                  <a:t> </a:t>
                </a:r>
              </a:p>
            </p:txBody>
          </p:sp>
        </mc:Fallback>
      </mc:AlternateContent>
      <p:pic>
        <p:nvPicPr>
          <p:cNvPr id="15" name="Picture 14"/>
          <p:cNvPicPr>
            <a:picLocks noChangeAspect="1"/>
          </p:cNvPicPr>
          <p:nvPr/>
        </p:nvPicPr>
        <p:blipFill rotWithShape="1">
          <a:blip r:embed="rId5"/>
          <a:srcRect t="3329" b="44138"/>
          <a:stretch/>
        </p:blipFill>
        <p:spPr>
          <a:xfrm>
            <a:off x="464964" y="2065234"/>
            <a:ext cx="3821585" cy="1090624"/>
          </a:xfrm>
          <a:prstGeom prst="rect">
            <a:avLst/>
          </a:prstGeom>
        </p:spPr>
      </p:pic>
    </p:spTree>
    <p:extLst>
      <p:ext uri="{BB962C8B-B14F-4D97-AF65-F5344CB8AC3E}">
        <p14:creationId xmlns:p14="http://schemas.microsoft.com/office/powerpoint/2010/main" val="1233382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en-US" altLang="zh-CN" dirty="0" err="1" smtClean="0"/>
              <a:t>xDeepFM</a:t>
            </a:r>
            <a:r>
              <a:rPr kumimoji="1" lang="zh-CN" altLang="en-US" dirty="0" smtClean="0"/>
              <a:t>模型</a:t>
            </a:r>
            <a:endParaRPr kumimoji="1" lang="zh-CN" altLang="en-US" dirty="0"/>
          </a:p>
        </p:txBody>
      </p:sp>
      <p:grpSp>
        <p:nvGrpSpPr>
          <p:cNvPr id="34" name="Group 33"/>
          <p:cNvGrpSpPr/>
          <p:nvPr/>
        </p:nvGrpSpPr>
        <p:grpSpPr>
          <a:xfrm>
            <a:off x="358350" y="158933"/>
            <a:ext cx="7506722" cy="4185635"/>
            <a:chOff x="358350" y="158933"/>
            <a:chExt cx="7506722" cy="4185635"/>
          </a:xfrm>
        </p:grpSpPr>
        <p:grpSp>
          <p:nvGrpSpPr>
            <p:cNvPr id="33" name="Group 32"/>
            <p:cNvGrpSpPr/>
            <p:nvPr/>
          </p:nvGrpSpPr>
          <p:grpSpPr>
            <a:xfrm>
              <a:off x="1249939" y="158933"/>
              <a:ext cx="6615133" cy="4185635"/>
              <a:chOff x="1249939" y="158933"/>
              <a:chExt cx="6615133" cy="4185635"/>
            </a:xfrm>
          </p:grpSpPr>
          <p:cxnSp>
            <p:nvCxnSpPr>
              <p:cNvPr id="17" name="Straight Arrow Connector 16"/>
              <p:cNvCxnSpPr>
                <a:stCxn id="13" idx="0"/>
                <a:endCxn id="12" idx="2"/>
              </p:cNvCxnSpPr>
              <p:nvPr/>
            </p:nvCxnSpPr>
            <p:spPr>
              <a:xfrm flipV="1">
                <a:off x="4554604" y="3723878"/>
                <a:ext cx="2902" cy="18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249939" y="158933"/>
                <a:ext cx="6615133" cy="4185635"/>
                <a:chOff x="1249939" y="158933"/>
                <a:chExt cx="6615133" cy="4185635"/>
              </a:xfrm>
            </p:grpSpPr>
            <p:sp>
              <p:nvSpPr>
                <p:cNvPr id="24" name="TextBox 23"/>
                <p:cNvSpPr txBox="1"/>
                <p:nvPr/>
              </p:nvSpPr>
              <p:spPr>
                <a:xfrm>
                  <a:off x="4647569" y="158933"/>
                  <a:ext cx="952505" cy="400110"/>
                </a:xfrm>
                <a:prstGeom prst="rect">
                  <a:avLst/>
                </a:prstGeom>
                <a:noFill/>
              </p:spPr>
              <p:txBody>
                <a:bodyPr wrap="none" rtlCol="0">
                  <a:spAutoFit/>
                </a:bodyPr>
                <a:lstStyle/>
                <a:p>
                  <a:r>
                    <a:rPr kumimoji="1" lang="en-US" altLang="zh-CN" sz="2000" dirty="0" smtClean="0">
                      <a:solidFill>
                        <a:schemeClr val="tx2"/>
                      </a:solidFill>
                    </a:rPr>
                    <a:t>Output</a:t>
                  </a:r>
                  <a:endParaRPr kumimoji="1" lang="zh-CN" altLang="en-US" sz="2000" dirty="0">
                    <a:solidFill>
                      <a:schemeClr val="tx2"/>
                    </a:solidFill>
                  </a:endParaRPr>
                </a:p>
              </p:txBody>
            </p:sp>
            <p:grpSp>
              <p:nvGrpSpPr>
                <p:cNvPr id="31" name="Group 30"/>
                <p:cNvGrpSpPr/>
                <p:nvPr/>
              </p:nvGrpSpPr>
              <p:grpSpPr>
                <a:xfrm>
                  <a:off x="1249939" y="591570"/>
                  <a:ext cx="6615133" cy="3752998"/>
                  <a:chOff x="1249939" y="591570"/>
                  <a:chExt cx="6615133" cy="3752998"/>
                </a:xfrm>
              </p:grpSpPr>
              <p:grpSp>
                <p:nvGrpSpPr>
                  <p:cNvPr id="30" name="Group 29"/>
                  <p:cNvGrpSpPr/>
                  <p:nvPr/>
                </p:nvGrpSpPr>
                <p:grpSpPr>
                  <a:xfrm>
                    <a:off x="1249939" y="2401500"/>
                    <a:ext cx="5302281" cy="898952"/>
                    <a:chOff x="1249939" y="2401500"/>
                    <a:chExt cx="5302281" cy="898952"/>
                  </a:xfrm>
                </p:grpSpPr>
                <p:cxnSp>
                  <p:nvCxnSpPr>
                    <p:cNvPr id="19" name="Straight Arrow Connector 18"/>
                    <p:cNvCxnSpPr>
                      <a:endCxn id="5" idx="2"/>
                    </p:cNvCxnSpPr>
                    <p:nvPr/>
                  </p:nvCxnSpPr>
                  <p:spPr>
                    <a:xfrm flipV="1">
                      <a:off x="3653898" y="3039802"/>
                      <a:ext cx="0" cy="26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2"/>
                    </p:cNvCxnSpPr>
                    <p:nvPr/>
                  </p:nvCxnSpPr>
                  <p:spPr>
                    <a:xfrm flipV="1">
                      <a:off x="6552220" y="3039802"/>
                      <a:ext cx="0" cy="26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249939" y="2401500"/>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 name="Straight Arrow Connector 7"/>
                    <p:cNvCxnSpPr>
                      <a:endCxn id="3" idx="4"/>
                    </p:cNvCxnSpPr>
                    <p:nvPr/>
                  </p:nvCxnSpPr>
                  <p:spPr>
                    <a:xfrm flipV="1">
                      <a:off x="1519939" y="2941500"/>
                      <a:ext cx="0" cy="35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249939" y="591570"/>
                    <a:ext cx="6615133" cy="3752998"/>
                    <a:chOff x="1249939" y="591570"/>
                    <a:chExt cx="6615133" cy="3752998"/>
                  </a:xfrm>
                </p:grpSpPr>
                <p:sp>
                  <p:nvSpPr>
                    <p:cNvPr id="5" name="Rectangle 4"/>
                    <p:cNvSpPr/>
                    <p:nvPr/>
                  </p:nvSpPr>
                  <p:spPr>
                    <a:xfrm>
                      <a:off x="2447764" y="2427734"/>
                      <a:ext cx="2412268" cy="612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rgbClr val="FF0000"/>
                          </a:solidFill>
                        </a:rPr>
                        <a:t>CIN</a:t>
                      </a:r>
                      <a:endParaRPr kumimoji="1" lang="zh-CN" altLang="en-US" sz="2000" dirty="0">
                        <a:solidFill>
                          <a:srgbClr val="FF0000"/>
                        </a:solidFill>
                      </a:endParaRPr>
                    </a:p>
                  </p:txBody>
                </p:sp>
                <p:sp>
                  <p:nvSpPr>
                    <p:cNvPr id="6" name="Rectangle 5"/>
                    <p:cNvSpPr/>
                    <p:nvPr/>
                  </p:nvSpPr>
                  <p:spPr>
                    <a:xfrm>
                      <a:off x="5256076" y="1635646"/>
                      <a:ext cx="2592288" cy="1404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DNN</a:t>
                      </a:r>
                      <a:endParaRPr kumimoji="1" lang="zh-CN" altLang="en-US" sz="2000" dirty="0">
                        <a:solidFill>
                          <a:schemeClr val="tx2"/>
                        </a:solidFill>
                      </a:endParaRPr>
                    </a:p>
                  </p:txBody>
                </p:sp>
                <p:sp>
                  <p:nvSpPr>
                    <p:cNvPr id="7" name="Oval 6"/>
                    <p:cNvSpPr/>
                    <p:nvPr/>
                  </p:nvSpPr>
                  <p:spPr>
                    <a:xfrm>
                      <a:off x="4854632" y="591570"/>
                      <a:ext cx="540000" cy="5400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cxnSp>
                  <p:nvCxnSpPr>
                    <p:cNvPr id="9" name="Straight Arrow Connector 8"/>
                    <p:cNvCxnSpPr>
                      <a:stCxn id="5" idx="0"/>
                      <a:endCxn id="7" idx="4"/>
                    </p:cNvCxnSpPr>
                    <p:nvPr/>
                  </p:nvCxnSpPr>
                  <p:spPr>
                    <a:xfrm flipV="1">
                      <a:off x="3653898" y="1131630"/>
                      <a:ext cx="1470734" cy="129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H="1" flipV="1">
                      <a:off x="5142664" y="1131630"/>
                      <a:ext cx="1409556" cy="50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249939" y="3300452"/>
                      <a:ext cx="6615133" cy="42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Embedding</a:t>
                      </a:r>
                      <a:r>
                        <a:rPr kumimoji="1" lang="zh-CN" altLang="en-US" sz="2000" dirty="0" smtClean="0">
                          <a:solidFill>
                            <a:schemeClr val="tx2"/>
                          </a:solidFill>
                        </a:rPr>
                        <a:t> </a:t>
                      </a:r>
                      <a:r>
                        <a:rPr kumimoji="1" lang="en-US" altLang="zh-CN" sz="2000" dirty="0" smtClean="0">
                          <a:solidFill>
                            <a:schemeClr val="tx2"/>
                          </a:solidFill>
                        </a:rPr>
                        <a:t>Layer</a:t>
                      </a:r>
                      <a:endParaRPr kumimoji="1" lang="zh-CN" altLang="en-US" sz="2000" dirty="0">
                        <a:solidFill>
                          <a:schemeClr val="tx2"/>
                        </a:solidFill>
                      </a:endParaRPr>
                    </a:p>
                  </p:txBody>
                </p:sp>
                <p:sp>
                  <p:nvSpPr>
                    <p:cNvPr id="13" name="Rectangle 12"/>
                    <p:cNvSpPr/>
                    <p:nvPr/>
                  </p:nvSpPr>
                  <p:spPr>
                    <a:xfrm>
                      <a:off x="1260843" y="3912520"/>
                      <a:ext cx="6587521"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smtClean="0">
                          <a:solidFill>
                            <a:schemeClr val="tx2"/>
                          </a:solidFill>
                        </a:rPr>
                        <a:t>Sparse</a:t>
                      </a:r>
                      <a:r>
                        <a:rPr kumimoji="1" lang="zh-CN" altLang="en-US" sz="2000" dirty="0" smtClean="0">
                          <a:solidFill>
                            <a:schemeClr val="tx2"/>
                          </a:solidFill>
                        </a:rPr>
                        <a:t> </a:t>
                      </a:r>
                      <a:r>
                        <a:rPr kumimoji="1" lang="en-US" altLang="zh-CN" sz="2000" dirty="0" smtClean="0">
                          <a:solidFill>
                            <a:schemeClr val="tx2"/>
                          </a:solidFill>
                        </a:rPr>
                        <a:t>Features</a:t>
                      </a:r>
                      <a:endParaRPr kumimoji="1" lang="zh-CN" altLang="en-US" sz="2000" dirty="0">
                        <a:solidFill>
                          <a:schemeClr val="tx2"/>
                        </a:solidFill>
                      </a:endParaRPr>
                    </a:p>
                  </p:txBody>
                </p:sp>
                <p:cxnSp>
                  <p:nvCxnSpPr>
                    <p:cNvPr id="23" name="Straight Arrow Connector 22"/>
                    <p:cNvCxnSpPr>
                      <a:stCxn id="3" idx="0"/>
                      <a:endCxn id="7" idx="4"/>
                    </p:cNvCxnSpPr>
                    <p:nvPr/>
                  </p:nvCxnSpPr>
                  <p:spPr>
                    <a:xfrm flipV="1">
                      <a:off x="1519939" y="1131630"/>
                      <a:ext cx="3604693" cy="126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sp>
          <p:nvSpPr>
            <p:cNvPr id="26" name="TextBox 25"/>
            <p:cNvSpPr txBox="1"/>
            <p:nvPr/>
          </p:nvSpPr>
          <p:spPr>
            <a:xfrm>
              <a:off x="358350" y="2486834"/>
              <a:ext cx="825867" cy="369332"/>
            </a:xfrm>
            <a:prstGeom prst="rect">
              <a:avLst/>
            </a:prstGeom>
            <a:noFill/>
          </p:spPr>
          <p:txBody>
            <a:bodyPr wrap="none" rtlCol="0">
              <a:spAutoFit/>
            </a:bodyPr>
            <a:lstStyle/>
            <a:p>
              <a:r>
                <a:rPr kumimoji="1" lang="en-US" altLang="zh-CN" smtClean="0"/>
                <a:t>Linear</a:t>
              </a:r>
              <a:endParaRPr kumimoji="1" lang="zh-CN" altLang="en-US" dirty="0"/>
            </a:p>
          </p:txBody>
        </p:sp>
      </p:grpSp>
      <mc:AlternateContent xmlns:mc="http://schemas.openxmlformats.org/markup-compatibility/2006" xmlns:a14="http://schemas.microsoft.com/office/drawing/2010/main">
        <mc:Choice Requires="a14">
          <p:sp>
            <p:nvSpPr>
              <p:cNvPr id="27" name="TextBox 26"/>
              <p:cNvSpPr txBox="1"/>
              <p:nvPr/>
            </p:nvSpPr>
            <p:spPr>
              <a:xfrm>
                <a:off x="5402527" y="685288"/>
                <a:ext cx="37414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b="0" i="1" smtClean="0">
                              <a:solidFill>
                                <a:schemeClr val="tx2"/>
                              </a:solidFill>
                              <a:latin typeface="Cambria Math" charset="0"/>
                            </a:rPr>
                          </m:ctrlPr>
                        </m:accPr>
                        <m:e>
                          <m:r>
                            <a:rPr kumimoji="1" lang="en-US" altLang="zh-CN" b="0" i="1" smtClean="0">
                              <a:solidFill>
                                <a:schemeClr val="tx2"/>
                              </a:solidFill>
                              <a:latin typeface="Cambria Math" charset="0"/>
                            </a:rPr>
                            <m:t>𝑦</m:t>
                          </m:r>
                        </m:e>
                      </m:acc>
                      <m:r>
                        <a:rPr kumimoji="1" lang="en-US" altLang="zh-CN" b="0" i="1" smtClean="0">
                          <a:solidFill>
                            <a:schemeClr val="tx2"/>
                          </a:solidFill>
                          <a:latin typeface="Cambria Math" charset="0"/>
                        </a:rPr>
                        <m:t>=</m:t>
                      </m:r>
                      <m:r>
                        <a:rPr kumimoji="1" lang="en-US" altLang="zh-CN" b="0" i="1" smtClean="0">
                          <a:solidFill>
                            <a:schemeClr val="tx2"/>
                          </a:solidFill>
                          <a:latin typeface="Cambria Math" charset="0"/>
                        </a:rPr>
                        <m:t>𝑠𝑖𝑔𝑚𝑜𝑖𝑑</m:t>
                      </m:r>
                      <m:r>
                        <a:rPr kumimoji="1" lang="en-US" altLang="zh-CN" b="0" i="1" smtClean="0">
                          <a:solidFill>
                            <a:schemeClr val="tx2"/>
                          </a:solidFill>
                          <a:latin typeface="Cambria Math" charset="0"/>
                        </a:rPr>
                        <m:t> (</m:t>
                      </m:r>
                      <m:sSub>
                        <m:sSubPr>
                          <m:ctrlPr>
                            <a:rPr kumimoji="1" lang="en-US" altLang="zh-CN" b="0" i="1" smtClean="0">
                              <a:solidFill>
                                <a:schemeClr val="tx2"/>
                              </a:solidFill>
                              <a:latin typeface="Cambria Math" charset="0"/>
                            </a:rPr>
                          </m:ctrlPr>
                        </m:sSubPr>
                        <m:e>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𝑙𝑖𝑛𝑒𝑎𝑟</m:t>
                              </m:r>
                            </m:sub>
                          </m:sSub>
                          <m:r>
                            <a:rPr kumimoji="1" lang="en-US" altLang="zh-CN" b="0" i="1" smtClean="0">
                              <a:solidFill>
                                <a:schemeClr val="tx2"/>
                              </a:solidFill>
                              <a:latin typeface="Cambria Math" charset="0"/>
                            </a:rPr>
                            <m:t>+</m:t>
                          </m:r>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𝐶𝐼𝑁</m:t>
                          </m:r>
                        </m:sub>
                      </m:sSub>
                      <m:r>
                        <a:rPr kumimoji="1" lang="en-US" altLang="zh-CN" b="0" i="1" smtClean="0">
                          <a:solidFill>
                            <a:schemeClr val="tx2"/>
                          </a:solidFill>
                          <a:latin typeface="Cambria Math" charset="0"/>
                        </a:rPr>
                        <m:t>+</m:t>
                      </m:r>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𝑦</m:t>
                          </m:r>
                        </m:e>
                        <m:sub>
                          <m:r>
                            <a:rPr kumimoji="1" lang="en-US" altLang="zh-CN" b="0" i="1" smtClean="0">
                              <a:solidFill>
                                <a:schemeClr val="tx2"/>
                              </a:solidFill>
                              <a:latin typeface="Cambria Math" charset="0"/>
                            </a:rPr>
                            <m:t>𝐷𝑁𝑁</m:t>
                          </m:r>
                        </m:sub>
                      </m:sSub>
                      <m:r>
                        <a:rPr kumimoji="1" lang="en-US" altLang="zh-CN" b="0" i="1" smtClean="0">
                          <a:latin typeface="Cambria Math" charset="0"/>
                        </a:rPr>
                        <m:t>)</m:t>
                      </m:r>
                    </m:oMath>
                  </m:oMathPara>
                </a14:m>
                <a:endParaRPr kumimoji="1" lang="zh-CN"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5402527" y="685288"/>
                <a:ext cx="3741473" cy="276999"/>
              </a:xfrm>
              <a:prstGeom prst="rect">
                <a:avLst/>
              </a:prstGeom>
              <a:blipFill rotWithShape="0">
                <a:blip r:embed="rId3"/>
                <a:stretch>
                  <a:fillRect l="-814" t="-141304" r="-1629" b="-178261"/>
                </a:stretch>
              </a:blipFill>
            </p:spPr>
            <p:txBody>
              <a:bodyPr/>
              <a:lstStyle/>
              <a:p>
                <a:r>
                  <a:rPr lang="zh-CN" altLang="en-US">
                    <a:noFill/>
                  </a:rPr>
                  <a:t> </a:t>
                </a:r>
              </a:p>
            </p:txBody>
          </p:sp>
        </mc:Fallback>
      </mc:AlternateContent>
      <p:pic>
        <p:nvPicPr>
          <p:cNvPr id="28" name="Picture 27"/>
          <p:cNvPicPr>
            <a:picLocks noChangeAspect="1"/>
          </p:cNvPicPr>
          <p:nvPr/>
        </p:nvPicPr>
        <p:blipFill rotWithShape="1">
          <a:blip r:embed="rId4"/>
          <a:srcRect l="-269" t="-23713" r="269" b="23713"/>
          <a:stretch/>
        </p:blipFill>
        <p:spPr>
          <a:xfrm>
            <a:off x="-32337" y="559043"/>
            <a:ext cx="2545687" cy="2725782"/>
          </a:xfrm>
          <a:prstGeom prst="rect">
            <a:avLst/>
          </a:prstGeom>
        </p:spPr>
      </p:pic>
      <mc:AlternateContent xmlns:mc="http://schemas.openxmlformats.org/markup-compatibility/2006" xmlns:a14="http://schemas.microsoft.com/office/drawing/2010/main">
        <mc:Choice Requires="a14">
          <p:sp>
            <p:nvSpPr>
              <p:cNvPr id="35" name="TextBox 34"/>
              <p:cNvSpPr txBox="1"/>
              <p:nvPr/>
            </p:nvSpPr>
            <p:spPr>
              <a:xfrm>
                <a:off x="218920" y="3426386"/>
                <a:ext cx="3434978" cy="902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smtClean="0">
                              <a:solidFill>
                                <a:schemeClr val="tx2"/>
                              </a:solidFill>
                              <a:latin typeface="Cambria Math" charset="0"/>
                            </a:rPr>
                          </m:ctrlPr>
                        </m:sSubSupPr>
                        <m:e>
                          <m:r>
                            <a:rPr kumimoji="1" lang="en-US" altLang="zh-CN" b="0" i="1" smtClean="0">
                              <a:solidFill>
                                <a:schemeClr val="tx2"/>
                              </a:solidFill>
                              <a:latin typeface="Cambria Math" charset="0"/>
                            </a:rPr>
                            <m:t>𝑋</m:t>
                          </m:r>
                        </m:e>
                        <m:sub>
                          <m:r>
                            <a:rPr kumimoji="1" lang="en-US" altLang="zh-CN" b="0" i="1" smtClean="0">
                              <a:solidFill>
                                <a:schemeClr val="tx2"/>
                              </a:solidFill>
                              <a:latin typeface="Cambria Math" charset="0"/>
                            </a:rPr>
                            <m:t>h</m:t>
                          </m:r>
                          <m:r>
                            <a:rPr kumimoji="1" lang="en-US" altLang="zh-CN" b="0" i="1" smtClean="0">
                              <a:solidFill>
                                <a:schemeClr val="tx2"/>
                              </a:solidFill>
                              <a:latin typeface="Cambria Math" charset="0"/>
                            </a:rPr>
                            <m:t>,∗</m:t>
                          </m:r>
                        </m:sub>
                        <m:sup>
                          <m:r>
                            <a:rPr kumimoji="1" lang="en-US" altLang="zh-CN" b="0" i="1" smtClean="0">
                              <a:solidFill>
                                <a:schemeClr val="tx2"/>
                              </a:solidFill>
                              <a:latin typeface="Cambria Math" charset="0"/>
                            </a:rPr>
                            <m:t>𝑘</m:t>
                          </m:r>
                        </m:sup>
                      </m:sSubSup>
                      <m:r>
                        <a:rPr kumimoji="1" lang="en-US" altLang="zh-CN" b="0" i="1" smtClean="0">
                          <a:solidFill>
                            <a:schemeClr val="tx2"/>
                          </a:solidFill>
                          <a:latin typeface="Cambria Math" charset="0"/>
                        </a:rPr>
                        <m:t>=</m:t>
                      </m:r>
                      <m:nary>
                        <m:naryPr>
                          <m:chr m:val="∑"/>
                          <m:ctrlPr>
                            <a:rPr kumimoji="1" lang="is-IS" altLang="zh-CN" b="0" i="1" smtClean="0">
                              <a:solidFill>
                                <a:schemeClr val="tx2"/>
                              </a:solidFill>
                              <a:latin typeface="Cambria Math" charset="0"/>
                            </a:rPr>
                          </m:ctrlPr>
                        </m:naryPr>
                        <m:sub>
                          <m:r>
                            <m:rPr>
                              <m:brk m:alnAt="23"/>
                            </m:rPr>
                            <a:rPr kumimoji="1" lang="en-US" altLang="zh-CN" b="0" i="1" smtClean="0">
                              <a:solidFill>
                                <a:schemeClr val="tx2"/>
                              </a:solidFill>
                              <a:latin typeface="Cambria Math" charset="0"/>
                            </a:rPr>
                            <m:t>𝑖</m:t>
                          </m:r>
                          <m:r>
                            <a:rPr kumimoji="1" lang="en-US" altLang="zh-CN" b="0" i="1" smtClean="0">
                              <a:solidFill>
                                <a:schemeClr val="tx2"/>
                              </a:solidFill>
                              <a:latin typeface="Cambria Math" charset="0"/>
                            </a:rPr>
                            <m:t>=1</m:t>
                          </m:r>
                        </m:sub>
                        <m:sup>
                          <m:sSub>
                            <m:sSubPr>
                              <m:ctrlPr>
                                <a:rPr kumimoji="1" lang="en-US" altLang="zh-CN" b="0" i="1" smtClean="0">
                                  <a:solidFill>
                                    <a:schemeClr val="tx2"/>
                                  </a:solidFill>
                                  <a:latin typeface="Cambria Math" charset="0"/>
                                </a:rPr>
                              </m:ctrlPr>
                            </m:sSubPr>
                            <m:e>
                              <m:r>
                                <a:rPr kumimoji="1" lang="en-US" altLang="zh-CN" b="0" i="1" smtClean="0">
                                  <a:solidFill>
                                    <a:schemeClr val="tx2"/>
                                  </a:solidFill>
                                  <a:latin typeface="Cambria Math" charset="0"/>
                                </a:rPr>
                                <m:t>𝐻</m:t>
                              </m:r>
                            </m:e>
                            <m:sub>
                              <m:r>
                                <a:rPr kumimoji="1" lang="en-US" altLang="zh-CN" b="0" i="1" smtClean="0">
                                  <a:solidFill>
                                    <a:schemeClr val="tx2"/>
                                  </a:solidFill>
                                  <a:latin typeface="Cambria Math" charset="0"/>
                                </a:rPr>
                                <m:t>𝑘</m:t>
                              </m:r>
                              <m:r>
                                <a:rPr kumimoji="1" lang="en-US" altLang="zh-CN" b="0" i="1" smtClean="0">
                                  <a:solidFill>
                                    <a:schemeClr val="tx2"/>
                                  </a:solidFill>
                                  <a:latin typeface="Cambria Math" charset="0"/>
                                </a:rPr>
                                <m:t>−1</m:t>
                              </m:r>
                            </m:sub>
                          </m:sSub>
                        </m:sup>
                        <m:e>
                          <m:nary>
                            <m:naryPr>
                              <m:chr m:val="∑"/>
                              <m:ctrlPr>
                                <a:rPr kumimoji="1" lang="is-IS" altLang="zh-CN" b="0" i="1" smtClean="0">
                                  <a:solidFill>
                                    <a:schemeClr val="tx2"/>
                                  </a:solidFill>
                                  <a:latin typeface="Cambria Math" charset="0"/>
                                </a:rPr>
                              </m:ctrlPr>
                            </m:naryPr>
                            <m:sub>
                              <m:r>
                                <m:rPr>
                                  <m:brk m:alnAt="23"/>
                                </m:rPr>
                                <a:rPr kumimoji="1" lang="en-US" altLang="zh-CN" b="0" i="1" smtClean="0">
                                  <a:solidFill>
                                    <a:schemeClr val="tx2"/>
                                  </a:solidFill>
                                  <a:latin typeface="Cambria Math" charset="0"/>
                                </a:rPr>
                                <m:t>𝑗</m:t>
                              </m:r>
                              <m:r>
                                <a:rPr kumimoji="1" lang="en-US" altLang="zh-CN" b="0" i="1" smtClean="0">
                                  <a:solidFill>
                                    <a:schemeClr val="tx2"/>
                                  </a:solidFill>
                                  <a:latin typeface="Cambria Math" charset="0"/>
                                </a:rPr>
                                <m:t>=1</m:t>
                              </m:r>
                            </m:sub>
                            <m:sup>
                              <m:r>
                                <a:rPr kumimoji="1" lang="en-US" altLang="zh-CN" b="0" i="1" smtClean="0">
                                  <a:solidFill>
                                    <a:schemeClr val="tx2"/>
                                  </a:solidFill>
                                  <a:latin typeface="Cambria Math" charset="0"/>
                                </a:rPr>
                                <m:t>𝑚</m:t>
                              </m:r>
                            </m:sup>
                            <m:e>
                              <m:sSubSup>
                                <m:sSubSupPr>
                                  <m:ctrlPr>
                                    <a:rPr kumimoji="1" lang="en-US" altLang="zh-CN" b="0" i="1" smtClean="0">
                                      <a:solidFill>
                                        <a:schemeClr val="tx2"/>
                                      </a:solidFill>
                                      <a:latin typeface="Cambria Math" charset="0"/>
                                    </a:rPr>
                                  </m:ctrlPr>
                                </m:sSubSupPr>
                                <m:e>
                                  <m:r>
                                    <a:rPr kumimoji="1" lang="en-US" altLang="zh-CN" b="0" i="1" smtClean="0">
                                      <a:solidFill>
                                        <a:schemeClr val="tx2"/>
                                      </a:solidFill>
                                      <a:latin typeface="Cambria Math" charset="0"/>
                                    </a:rPr>
                                    <m:t>𝑊</m:t>
                                  </m:r>
                                </m:e>
                                <m:sub>
                                  <m:r>
                                    <a:rPr kumimoji="1" lang="en-US" altLang="zh-CN" b="0" i="1" smtClean="0">
                                      <a:solidFill>
                                        <a:schemeClr val="tx2"/>
                                      </a:solidFill>
                                      <a:latin typeface="Cambria Math" charset="0"/>
                                    </a:rPr>
                                    <m:t>𝑖𝑗</m:t>
                                  </m:r>
                                </m:sub>
                                <m:sup>
                                  <m:r>
                                    <a:rPr kumimoji="1" lang="en-US" altLang="zh-CN" b="0" i="1" smtClean="0">
                                      <a:solidFill>
                                        <a:schemeClr val="tx2"/>
                                      </a:solidFill>
                                      <a:latin typeface="Cambria Math" charset="0"/>
                                    </a:rPr>
                                    <m:t>𝑘</m:t>
                                  </m:r>
                                  <m:r>
                                    <a:rPr kumimoji="1" lang="en-US" altLang="zh-CN" b="0" i="1" smtClean="0">
                                      <a:solidFill>
                                        <a:schemeClr val="tx2"/>
                                      </a:solidFill>
                                      <a:latin typeface="Cambria Math" charset="0"/>
                                    </a:rPr>
                                    <m:t>,</m:t>
                                  </m:r>
                                  <m:r>
                                    <a:rPr kumimoji="1" lang="en-US" altLang="zh-CN" b="0" i="1" smtClean="0">
                                      <a:solidFill>
                                        <a:schemeClr val="tx2"/>
                                      </a:solidFill>
                                      <a:latin typeface="Cambria Math" charset="0"/>
                                    </a:rPr>
                                    <m:t>h</m:t>
                                  </m:r>
                                </m:sup>
                              </m:sSubSup>
                              <m:r>
                                <a:rPr kumimoji="1" lang="en-US" altLang="zh-CN" b="0" i="1" smtClean="0">
                                  <a:solidFill>
                                    <a:schemeClr val="tx2"/>
                                  </a:solidFill>
                                  <a:latin typeface="Cambria Math" charset="0"/>
                                </a:rPr>
                                <m:t>(</m:t>
                              </m:r>
                              <m:sSubSup>
                                <m:sSubSupPr>
                                  <m:ctrlPr>
                                    <a:rPr kumimoji="1" lang="en-US" altLang="zh-CN" b="0" i="1" smtClean="0">
                                      <a:solidFill>
                                        <a:schemeClr val="tx2"/>
                                      </a:solidFill>
                                      <a:latin typeface="Cambria Math" charset="0"/>
                                    </a:rPr>
                                  </m:ctrlPr>
                                </m:sSubSupPr>
                                <m:e>
                                  <m:r>
                                    <a:rPr kumimoji="1" lang="en-US" altLang="zh-CN" b="0" i="1" smtClean="0">
                                      <a:solidFill>
                                        <a:schemeClr val="tx2"/>
                                      </a:solidFill>
                                      <a:latin typeface="Cambria Math" charset="0"/>
                                    </a:rPr>
                                    <m:t>𝑋</m:t>
                                  </m:r>
                                </m:e>
                                <m:sub>
                                  <m:r>
                                    <a:rPr kumimoji="1" lang="en-US" altLang="zh-CN" b="0" i="1" smtClean="0">
                                      <a:solidFill>
                                        <a:schemeClr val="tx2"/>
                                      </a:solidFill>
                                      <a:latin typeface="Cambria Math" charset="0"/>
                                    </a:rPr>
                                    <m:t>𝑖</m:t>
                                  </m:r>
                                  <m:r>
                                    <a:rPr kumimoji="1" lang="en-US" altLang="zh-CN" b="0" i="1" smtClean="0">
                                      <a:solidFill>
                                        <a:schemeClr val="tx2"/>
                                      </a:solidFill>
                                      <a:latin typeface="Cambria Math" charset="0"/>
                                    </a:rPr>
                                    <m:t>,∗</m:t>
                                  </m:r>
                                </m:sub>
                                <m:sup>
                                  <m:r>
                                    <a:rPr kumimoji="1" lang="en-US" altLang="zh-CN" b="0" i="1" smtClean="0">
                                      <a:solidFill>
                                        <a:schemeClr val="tx2"/>
                                      </a:solidFill>
                                      <a:latin typeface="Cambria Math" charset="0"/>
                                    </a:rPr>
                                    <m:t>𝑘</m:t>
                                  </m:r>
                                  <m:r>
                                    <a:rPr kumimoji="1" lang="en-US" altLang="zh-CN" b="0" i="1" smtClean="0">
                                      <a:solidFill>
                                        <a:schemeClr val="tx2"/>
                                      </a:solidFill>
                                      <a:latin typeface="Cambria Math" charset="0"/>
                                    </a:rPr>
                                    <m:t>−1</m:t>
                                  </m:r>
                                </m:sup>
                              </m:sSubSup>
                              <m:r>
                                <a:rPr kumimoji="1" lang="en-US" altLang="zh-CN" b="0" i="1" smtClean="0">
                                  <a:solidFill>
                                    <a:schemeClr val="tx2"/>
                                  </a:solidFill>
                                  <a:latin typeface="Cambria Math" charset="0"/>
                                  <a:ea typeface="Cambria Math" charset="0"/>
                                  <a:cs typeface="Cambria Math" charset="0"/>
                                </a:rPr>
                                <m:t>∘</m:t>
                              </m:r>
                              <m:sSubSup>
                                <m:sSubSupPr>
                                  <m:ctrlPr>
                                    <a:rPr kumimoji="1" lang="en-US" altLang="zh-CN" b="0" i="1" smtClean="0">
                                      <a:solidFill>
                                        <a:schemeClr val="tx2"/>
                                      </a:solidFill>
                                      <a:latin typeface="Cambria Math" charset="0"/>
                                      <a:ea typeface="Cambria Math" charset="0"/>
                                      <a:cs typeface="Cambria Math" charset="0"/>
                                    </a:rPr>
                                  </m:ctrlPr>
                                </m:sSubSupPr>
                                <m:e>
                                  <m:r>
                                    <a:rPr kumimoji="1" lang="en-US" altLang="zh-CN" b="0" i="1" smtClean="0">
                                      <a:solidFill>
                                        <a:schemeClr val="tx2"/>
                                      </a:solidFill>
                                      <a:latin typeface="Cambria Math" charset="0"/>
                                      <a:ea typeface="Cambria Math" charset="0"/>
                                      <a:cs typeface="Cambria Math" charset="0"/>
                                    </a:rPr>
                                    <m:t>𝑋</m:t>
                                  </m:r>
                                </m:e>
                                <m:sub>
                                  <m:r>
                                    <a:rPr kumimoji="1" lang="en-US" altLang="zh-CN" b="0" i="1" smtClean="0">
                                      <a:solidFill>
                                        <a:schemeClr val="tx2"/>
                                      </a:solidFill>
                                      <a:latin typeface="Cambria Math" charset="0"/>
                                      <a:ea typeface="Cambria Math" charset="0"/>
                                      <a:cs typeface="Cambria Math" charset="0"/>
                                    </a:rPr>
                                    <m:t>𝑗</m:t>
                                  </m:r>
                                  <m:r>
                                    <a:rPr kumimoji="1" lang="en-US" altLang="zh-CN" b="0" i="1" smtClean="0">
                                      <a:solidFill>
                                        <a:schemeClr val="tx2"/>
                                      </a:solidFill>
                                      <a:latin typeface="Cambria Math" charset="0"/>
                                      <a:ea typeface="Cambria Math" charset="0"/>
                                      <a:cs typeface="Cambria Math" charset="0"/>
                                    </a:rPr>
                                    <m:t>,∗</m:t>
                                  </m:r>
                                </m:sub>
                                <m:sup>
                                  <m:r>
                                    <a:rPr kumimoji="1" lang="en-US" altLang="zh-CN" b="0" i="1" smtClean="0">
                                      <a:solidFill>
                                        <a:schemeClr val="tx2"/>
                                      </a:solidFill>
                                      <a:latin typeface="Cambria Math" charset="0"/>
                                      <a:ea typeface="Cambria Math" charset="0"/>
                                      <a:cs typeface="Cambria Math" charset="0"/>
                                    </a:rPr>
                                    <m:t>0</m:t>
                                  </m:r>
                                </m:sup>
                              </m:sSubSup>
                              <m:r>
                                <a:rPr kumimoji="1" lang="en-US" altLang="zh-CN" b="0" i="1" smtClean="0">
                                  <a:solidFill>
                                    <a:schemeClr val="tx2"/>
                                  </a:solidFill>
                                  <a:latin typeface="Cambria Math" charset="0"/>
                                  <a:ea typeface="Cambria Math" charset="0"/>
                                  <a:cs typeface="Cambria Math" charset="0"/>
                                </a:rPr>
                                <m:t>)</m:t>
                              </m:r>
                            </m:e>
                          </m:nary>
                        </m:e>
                      </m:nary>
                    </m:oMath>
                  </m:oMathPara>
                </a14:m>
                <a:endParaRPr kumimoji="1"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218920" y="3426386"/>
                <a:ext cx="3434978" cy="902555"/>
              </a:xfrm>
              <a:prstGeom prst="rect">
                <a:avLst/>
              </a:prstGeom>
              <a:blipFill rotWithShape="0">
                <a:blip r:embed="rId5"/>
                <a:stretch>
                  <a:fillRect/>
                </a:stretch>
              </a:blipFill>
            </p:spPr>
            <p:txBody>
              <a:bodyPr/>
              <a:lstStyle/>
              <a:p>
                <a:r>
                  <a:rPr lang="zh-CN" altLang="en-US">
                    <a:noFill/>
                  </a:rPr>
                  <a:t> </a:t>
                </a:r>
              </a:p>
            </p:txBody>
          </p:sp>
        </mc:Fallback>
      </mc:AlternateContent>
      <p:sp>
        <p:nvSpPr>
          <p:cNvPr id="36" name="TextBox 35"/>
          <p:cNvSpPr txBox="1"/>
          <p:nvPr/>
        </p:nvSpPr>
        <p:spPr>
          <a:xfrm>
            <a:off x="234397" y="4441392"/>
            <a:ext cx="3877985" cy="461665"/>
          </a:xfrm>
          <a:prstGeom prst="rect">
            <a:avLst/>
          </a:prstGeom>
          <a:noFill/>
        </p:spPr>
        <p:txBody>
          <a:bodyPr wrap="none" rtlCol="0">
            <a:spAutoFit/>
          </a:bodyPr>
          <a:lstStyle/>
          <a:p>
            <a:r>
              <a:rPr lang="zh-CN" altLang="en-US" sz="2400" dirty="0">
                <a:solidFill>
                  <a:schemeClr val="tx2"/>
                </a:solidFill>
              </a:rPr>
              <a:t>在向量级别上进行特征组合</a:t>
            </a:r>
            <a:endParaRPr kumimoji="1" lang="zh-CN" altLang="en-US" sz="2400" dirty="0">
              <a:solidFill>
                <a:schemeClr val="tx2"/>
              </a:solidFill>
            </a:endParaRPr>
          </a:p>
        </p:txBody>
      </p:sp>
      <p:sp>
        <p:nvSpPr>
          <p:cNvPr id="37" name="TextBox 36"/>
          <p:cNvSpPr txBox="1"/>
          <p:nvPr/>
        </p:nvSpPr>
        <p:spPr>
          <a:xfrm>
            <a:off x="5253331" y="4441391"/>
            <a:ext cx="3570208" cy="461665"/>
          </a:xfrm>
          <a:prstGeom prst="rect">
            <a:avLst/>
          </a:prstGeom>
          <a:noFill/>
        </p:spPr>
        <p:txBody>
          <a:bodyPr wrap="none" rtlCol="0">
            <a:spAutoFit/>
          </a:bodyPr>
          <a:lstStyle/>
          <a:p>
            <a:r>
              <a:rPr lang="zh-CN" altLang="en-US" sz="2400" smtClean="0">
                <a:solidFill>
                  <a:schemeClr val="tx2"/>
                </a:solidFill>
              </a:rPr>
              <a:t>在位级别</a:t>
            </a:r>
            <a:r>
              <a:rPr lang="zh-CN" altLang="en-US" sz="2400" dirty="0">
                <a:solidFill>
                  <a:schemeClr val="tx2"/>
                </a:solidFill>
              </a:rPr>
              <a:t>上进行特征组合</a:t>
            </a:r>
            <a:endParaRPr kumimoji="1" lang="zh-CN" altLang="en-US" sz="2400" dirty="0">
              <a:solidFill>
                <a:schemeClr val="tx2"/>
              </a:solidFill>
            </a:endParaRPr>
          </a:p>
        </p:txBody>
      </p:sp>
      <p:sp>
        <p:nvSpPr>
          <p:cNvPr id="15" name="TextBox 14"/>
          <p:cNvSpPr txBox="1"/>
          <p:nvPr/>
        </p:nvSpPr>
        <p:spPr>
          <a:xfrm>
            <a:off x="5887844" y="-591015"/>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5125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34"/>
                                        </p:tgtEl>
                                      </p:cBhvr>
                                      <p:by x="50000" y="50000"/>
                                    </p:animScale>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linds(horizontal)">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36"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负例生成</a:t>
            </a:r>
          </a:p>
        </p:txBody>
      </p:sp>
      <p:sp>
        <p:nvSpPr>
          <p:cNvPr id="3" name="Content Placeholder 2"/>
          <p:cNvSpPr>
            <a:spLocks noGrp="1"/>
          </p:cNvSpPr>
          <p:nvPr>
            <p:ph idx="1"/>
          </p:nvPr>
        </p:nvSpPr>
        <p:spPr/>
        <p:txBody>
          <a:bodyPr>
            <a:normAutofit/>
          </a:bodyPr>
          <a:lstStyle/>
          <a:p>
            <a:r>
              <a:rPr kumimoji="1" lang="zh-CN" altLang="en-US" sz="2400" dirty="0"/>
              <a:t>随机生成（</a:t>
            </a:r>
            <a:r>
              <a:rPr kumimoji="1" lang="en-US" altLang="zh-CN" sz="2400" dirty="0"/>
              <a:t>v1.0)</a:t>
            </a:r>
          </a:p>
          <a:p>
            <a:r>
              <a:rPr kumimoji="1" lang="zh-CN" altLang="en-US" sz="2400" dirty="0"/>
              <a:t>基于热门电影生成</a:t>
            </a:r>
            <a:r>
              <a:rPr kumimoji="1" lang="en-US" altLang="zh-CN" sz="2400" dirty="0"/>
              <a:t>(v2.0)</a:t>
            </a:r>
          </a:p>
          <a:p>
            <a:r>
              <a:rPr kumimoji="1" lang="zh-CN" altLang="en-US" sz="2400" dirty="0"/>
              <a:t>协同过滤</a:t>
            </a:r>
            <a:r>
              <a:rPr kumimoji="1" lang="en-US" altLang="zh-CN" sz="2400" dirty="0"/>
              <a:t>(v3.0)</a:t>
            </a:r>
          </a:p>
          <a:p>
            <a:r>
              <a:rPr kumimoji="1" lang="en-US" altLang="zh-CN" sz="2400" dirty="0"/>
              <a:t>ALS(v4.0)</a:t>
            </a:r>
          </a:p>
          <a:p>
            <a:r>
              <a:rPr kumimoji="1" lang="en-US" altLang="zh-CN" sz="2400" dirty="0"/>
              <a:t>BPMF</a:t>
            </a:r>
            <a:r>
              <a:rPr kumimoji="1" lang="zh-CN" altLang="en-US" sz="2400" dirty="0"/>
              <a:t>（</a:t>
            </a:r>
            <a:r>
              <a:rPr kumimoji="1" lang="en-US" altLang="zh-CN" sz="2400" dirty="0"/>
              <a:t>+imbalanced</a:t>
            </a:r>
            <a:r>
              <a:rPr kumimoji="1" lang="zh-CN" altLang="en-US" sz="2400" dirty="0"/>
              <a:t> </a:t>
            </a:r>
            <a:r>
              <a:rPr kumimoji="1" lang="en-US" altLang="zh-CN" sz="2400" dirty="0"/>
              <a:t>learning</a:t>
            </a:r>
            <a:r>
              <a:rPr kumimoji="1" lang="zh-CN" altLang="en-US" sz="3200" dirty="0"/>
              <a:t>）</a:t>
            </a:r>
            <a:r>
              <a:rPr kumimoji="1" lang="en-US" altLang="zh-CN" sz="3200" dirty="0"/>
              <a:t>(v5.0)</a:t>
            </a:r>
            <a:endParaRPr kumimoji="1" lang="zh-CN" altLang="en-US" dirty="0"/>
          </a:p>
        </p:txBody>
      </p:sp>
    </p:spTree>
    <p:extLst>
      <p:ext uri="{BB962C8B-B14F-4D97-AF65-F5344CB8AC3E}">
        <p14:creationId xmlns:p14="http://schemas.microsoft.com/office/powerpoint/2010/main" val="103561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本次电影推荐的效果</a:t>
            </a:r>
            <a:endParaRPr kumimoji="1"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342908"/>
              </p:ext>
            </p:extLst>
          </p:nvPr>
        </p:nvGraphicFramePr>
        <p:xfrm>
          <a:off x="457200" y="1347614"/>
          <a:ext cx="8229600" cy="29667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zh-CN" altLang="en-US" dirty="0" smtClean="0"/>
                        <a:t>负例</a:t>
                      </a:r>
                      <a:endParaRPr lang="zh-CN" altLang="en-US" dirty="0"/>
                    </a:p>
                  </a:txBody>
                  <a:tcPr/>
                </a:tc>
                <a:tc>
                  <a:txBody>
                    <a:bodyPr/>
                    <a:lstStyle/>
                    <a:p>
                      <a:r>
                        <a:rPr lang="en-US" altLang="zh-CN" dirty="0" smtClean="0"/>
                        <a:t>Precision</a:t>
                      </a:r>
                      <a:endParaRPr lang="zh-CN" altLang="en-US" dirty="0"/>
                    </a:p>
                  </a:txBody>
                  <a:tcPr/>
                </a:tc>
                <a:tc>
                  <a:txBody>
                    <a:bodyPr/>
                    <a:lstStyle/>
                    <a:p>
                      <a:r>
                        <a:rPr lang="en-US" altLang="zh-CN" dirty="0" smtClean="0"/>
                        <a:t>Recall</a:t>
                      </a:r>
                      <a:endParaRPr lang="zh-CN" altLang="en-US" dirty="0"/>
                    </a:p>
                  </a:txBody>
                  <a:tcPr/>
                </a:tc>
                <a:tc>
                  <a:txBody>
                    <a:bodyPr/>
                    <a:lstStyle/>
                    <a:p>
                      <a:r>
                        <a:rPr lang="en-US" altLang="zh-CN" dirty="0" smtClean="0"/>
                        <a:t>F1</a:t>
                      </a:r>
                      <a:endParaRPr lang="zh-CN" altLang="en-US" dirty="0"/>
                    </a:p>
                  </a:txBody>
                  <a:tcPr/>
                </a:tc>
              </a:tr>
              <a:tr h="370840">
                <a:tc>
                  <a:txBody>
                    <a:bodyPr/>
                    <a:lstStyle/>
                    <a:p>
                      <a:r>
                        <a:rPr lang="zh-CN" altLang="en-US" dirty="0" smtClean="0">
                          <a:solidFill>
                            <a:schemeClr val="tx2"/>
                          </a:solidFill>
                        </a:rPr>
                        <a:t>随机生成（</a:t>
                      </a:r>
                      <a:r>
                        <a:rPr lang="en-US" altLang="zh-CN" dirty="0" smtClean="0">
                          <a:solidFill>
                            <a:schemeClr val="tx2"/>
                          </a:solidFill>
                        </a:rPr>
                        <a:t>1</a:t>
                      </a:r>
                      <a:r>
                        <a:rPr lang="zh-CN" altLang="en-US" dirty="0" smtClean="0">
                          <a:solidFill>
                            <a:schemeClr val="tx2"/>
                          </a:solidFill>
                          <a:sym typeface="Wingdings"/>
                        </a:rPr>
                        <a:t>：</a:t>
                      </a:r>
                      <a:r>
                        <a:rPr lang="en-US" altLang="zh-CN" dirty="0" smtClean="0">
                          <a:solidFill>
                            <a:schemeClr val="tx2"/>
                          </a:solidFill>
                          <a:sym typeface="Wingdings"/>
                        </a:rPr>
                        <a:t>1</a:t>
                      </a:r>
                      <a:r>
                        <a:rPr lang="zh-CN" altLang="en-US" dirty="0" smtClean="0">
                          <a:solidFill>
                            <a:schemeClr val="tx2"/>
                          </a:solidFill>
                          <a:sym typeface="Wingdings"/>
                        </a:rPr>
                        <a:t>）</a:t>
                      </a:r>
                      <a:endParaRPr lang="en-US" altLang="zh-CN" dirty="0" smtClean="0">
                        <a:solidFill>
                          <a:schemeClr val="tx2"/>
                        </a:solidFill>
                      </a:endParaRPr>
                    </a:p>
                  </a:txBody>
                  <a:tcPr/>
                </a:tc>
                <a:tc>
                  <a:txBody>
                    <a:bodyPr/>
                    <a:lstStyle/>
                    <a:p>
                      <a:r>
                        <a:rPr lang="en-US" altLang="zh-CN" dirty="0" smtClean="0">
                          <a:solidFill>
                            <a:schemeClr val="tx2"/>
                          </a:solidFill>
                        </a:rPr>
                        <a:t>0.0613</a:t>
                      </a:r>
                      <a:endParaRPr lang="zh-CN" altLang="en-US" dirty="0">
                        <a:solidFill>
                          <a:schemeClr val="tx2"/>
                        </a:solidFill>
                      </a:endParaRPr>
                    </a:p>
                  </a:txBody>
                  <a:tcPr/>
                </a:tc>
                <a:tc>
                  <a:txBody>
                    <a:bodyPr/>
                    <a:lstStyle/>
                    <a:p>
                      <a:r>
                        <a:rPr lang="en-US" altLang="zh-CN" dirty="0" smtClean="0">
                          <a:solidFill>
                            <a:schemeClr val="tx2"/>
                          </a:solidFill>
                        </a:rPr>
                        <a:t>0.071</a:t>
                      </a:r>
                      <a:endParaRPr lang="zh-CN" altLang="en-US" dirty="0">
                        <a:solidFill>
                          <a:schemeClr val="tx2"/>
                        </a:solidFill>
                      </a:endParaRPr>
                    </a:p>
                  </a:txBody>
                  <a:tcPr/>
                </a:tc>
                <a:tc>
                  <a:txBody>
                    <a:bodyPr/>
                    <a:lstStyle/>
                    <a:p>
                      <a:r>
                        <a:rPr lang="en-US" altLang="zh-CN" dirty="0" smtClean="0">
                          <a:solidFill>
                            <a:schemeClr val="tx2"/>
                          </a:solidFill>
                        </a:rPr>
                        <a:t>0.066</a:t>
                      </a:r>
                      <a:endParaRPr lang="zh-CN" altLang="en-US" dirty="0">
                        <a:solidFill>
                          <a:schemeClr val="tx2"/>
                        </a:solidFill>
                      </a:endParaRPr>
                    </a:p>
                  </a:txBody>
                  <a:tcPr/>
                </a:tc>
              </a:tr>
              <a:tr h="370840">
                <a:tc>
                  <a:txBody>
                    <a:bodyPr/>
                    <a:lstStyle/>
                    <a:p>
                      <a:r>
                        <a:rPr lang="zh-CN" altLang="en-US" dirty="0" smtClean="0">
                          <a:solidFill>
                            <a:schemeClr val="tx2"/>
                          </a:solidFill>
                        </a:rPr>
                        <a:t>基于热门（</a:t>
                      </a:r>
                      <a:r>
                        <a:rPr lang="en-US" altLang="zh-CN" dirty="0" smtClean="0">
                          <a:solidFill>
                            <a:schemeClr val="tx2"/>
                          </a:solidFill>
                        </a:rPr>
                        <a:t>1</a:t>
                      </a:r>
                      <a:r>
                        <a:rPr lang="zh-CN" altLang="en-US" dirty="0" smtClean="0">
                          <a:solidFill>
                            <a:schemeClr val="tx2"/>
                          </a:solidFill>
                        </a:rPr>
                        <a:t>：</a:t>
                      </a:r>
                      <a:r>
                        <a:rPr lang="en-US" altLang="zh-CN" dirty="0" smtClean="0">
                          <a:solidFill>
                            <a:schemeClr val="tx2"/>
                          </a:solidFill>
                        </a:rPr>
                        <a:t>1</a:t>
                      </a:r>
                      <a:r>
                        <a:rPr lang="zh-CN" altLang="en-US" dirty="0" smtClean="0">
                          <a:solidFill>
                            <a:schemeClr val="tx2"/>
                          </a:solidFill>
                        </a:rPr>
                        <a:t>）</a:t>
                      </a:r>
                      <a:endParaRPr lang="zh-CN" altLang="en-US" dirty="0">
                        <a:solidFill>
                          <a:schemeClr val="tx2"/>
                        </a:solidFill>
                      </a:endParaRPr>
                    </a:p>
                  </a:txBody>
                  <a:tcPr/>
                </a:tc>
                <a:tc>
                  <a:txBody>
                    <a:bodyPr/>
                    <a:lstStyle/>
                    <a:p>
                      <a:r>
                        <a:rPr lang="en-US" altLang="zh-CN" dirty="0" smtClean="0">
                          <a:solidFill>
                            <a:schemeClr val="tx2"/>
                          </a:solidFill>
                        </a:rPr>
                        <a:t>0.0613</a:t>
                      </a:r>
                      <a:endParaRPr lang="zh-CN" altLang="en-US" dirty="0">
                        <a:solidFill>
                          <a:schemeClr val="tx2"/>
                        </a:solidFill>
                      </a:endParaRPr>
                    </a:p>
                  </a:txBody>
                  <a:tcPr/>
                </a:tc>
                <a:tc>
                  <a:txBody>
                    <a:bodyPr/>
                    <a:lstStyle/>
                    <a:p>
                      <a:r>
                        <a:rPr lang="en-US" altLang="zh-CN" dirty="0" smtClean="0">
                          <a:solidFill>
                            <a:schemeClr val="tx2"/>
                          </a:solidFill>
                        </a:rPr>
                        <a:t>0.070</a:t>
                      </a:r>
                      <a:endParaRPr lang="zh-CN" altLang="en-US" dirty="0">
                        <a:solidFill>
                          <a:schemeClr val="tx2"/>
                        </a:solidFill>
                      </a:endParaRPr>
                    </a:p>
                  </a:txBody>
                  <a:tcPr/>
                </a:tc>
                <a:tc>
                  <a:txBody>
                    <a:bodyPr/>
                    <a:lstStyle/>
                    <a:p>
                      <a:r>
                        <a:rPr lang="en-US" altLang="zh-CN" dirty="0" smtClean="0">
                          <a:solidFill>
                            <a:schemeClr val="tx2"/>
                          </a:solidFill>
                        </a:rPr>
                        <a:t>0.064</a:t>
                      </a:r>
                      <a:endParaRPr lang="zh-CN" altLang="en-US" dirty="0">
                        <a:solidFill>
                          <a:schemeClr val="tx2"/>
                        </a:solidFill>
                      </a:endParaRPr>
                    </a:p>
                  </a:txBody>
                  <a:tcPr/>
                </a:tc>
              </a:tr>
              <a:tr h="370840">
                <a:tc>
                  <a:txBody>
                    <a:bodyPr/>
                    <a:lstStyle/>
                    <a:p>
                      <a:r>
                        <a:rPr lang="zh-CN" altLang="en-US" dirty="0" smtClean="0">
                          <a:solidFill>
                            <a:schemeClr val="tx2"/>
                          </a:solidFill>
                        </a:rPr>
                        <a:t>协同过滤（</a:t>
                      </a:r>
                      <a:r>
                        <a:rPr lang="en-US" altLang="zh-CN" dirty="0" smtClean="0">
                          <a:solidFill>
                            <a:schemeClr val="tx2"/>
                          </a:solidFill>
                        </a:rPr>
                        <a:t>1</a:t>
                      </a:r>
                      <a:r>
                        <a:rPr lang="zh-CN" altLang="en-US" dirty="0" smtClean="0">
                          <a:solidFill>
                            <a:schemeClr val="tx2"/>
                          </a:solidFill>
                        </a:rPr>
                        <a:t>：</a:t>
                      </a:r>
                      <a:r>
                        <a:rPr lang="en-US" altLang="zh-CN" dirty="0" smtClean="0">
                          <a:solidFill>
                            <a:schemeClr val="tx2"/>
                          </a:solidFill>
                        </a:rPr>
                        <a:t>3</a:t>
                      </a:r>
                      <a:r>
                        <a:rPr lang="zh-CN" altLang="en-US" dirty="0" smtClean="0">
                          <a:solidFill>
                            <a:schemeClr val="tx2"/>
                          </a:solidFill>
                        </a:rPr>
                        <a:t>）</a:t>
                      </a:r>
                      <a:endParaRPr lang="zh-CN" altLang="en-US" dirty="0">
                        <a:solidFill>
                          <a:schemeClr val="tx2"/>
                        </a:solidFill>
                      </a:endParaRPr>
                    </a:p>
                  </a:txBody>
                  <a:tcPr/>
                </a:tc>
                <a:tc>
                  <a:txBody>
                    <a:bodyPr/>
                    <a:lstStyle/>
                    <a:p>
                      <a:r>
                        <a:rPr lang="en-US" altLang="zh-CN" dirty="0" smtClean="0">
                          <a:solidFill>
                            <a:schemeClr val="tx2"/>
                          </a:solidFill>
                        </a:rPr>
                        <a:t>0.1113</a:t>
                      </a:r>
                      <a:endParaRPr lang="zh-CN" altLang="en-US" dirty="0">
                        <a:solidFill>
                          <a:schemeClr val="tx2"/>
                        </a:solidFill>
                      </a:endParaRPr>
                    </a:p>
                  </a:txBody>
                  <a:tcPr/>
                </a:tc>
                <a:tc>
                  <a:txBody>
                    <a:bodyPr/>
                    <a:lstStyle/>
                    <a:p>
                      <a:r>
                        <a:rPr lang="en-US" altLang="zh-CN" dirty="0" smtClean="0">
                          <a:solidFill>
                            <a:schemeClr val="tx2"/>
                          </a:solidFill>
                        </a:rPr>
                        <a:t>0.074</a:t>
                      </a:r>
                      <a:endParaRPr lang="zh-CN" altLang="en-US" dirty="0">
                        <a:solidFill>
                          <a:schemeClr val="tx2"/>
                        </a:solidFill>
                      </a:endParaRPr>
                    </a:p>
                  </a:txBody>
                  <a:tcPr/>
                </a:tc>
                <a:tc>
                  <a:txBody>
                    <a:bodyPr/>
                    <a:lstStyle/>
                    <a:p>
                      <a:r>
                        <a:rPr lang="en-US" altLang="zh-CN" dirty="0" smtClean="0">
                          <a:solidFill>
                            <a:schemeClr val="tx2"/>
                          </a:solidFill>
                        </a:rPr>
                        <a:t>0.089</a:t>
                      </a:r>
                      <a:endParaRPr lang="zh-CN" altLang="en-US" dirty="0">
                        <a:solidFill>
                          <a:schemeClr val="tx2"/>
                        </a:solidFill>
                      </a:endParaRPr>
                    </a:p>
                  </a:txBody>
                  <a:tcPr/>
                </a:tc>
              </a:tr>
              <a:tr h="370840">
                <a:tc>
                  <a:txBody>
                    <a:bodyPr/>
                    <a:lstStyle/>
                    <a:p>
                      <a:r>
                        <a:rPr lang="zh-CN" altLang="en-US" dirty="0" smtClean="0">
                          <a:solidFill>
                            <a:schemeClr val="tx2"/>
                          </a:solidFill>
                        </a:rPr>
                        <a:t>同上，去水军</a:t>
                      </a:r>
                      <a:endParaRPr lang="zh-CN" altLang="en-US" dirty="0">
                        <a:solidFill>
                          <a:schemeClr val="tx2"/>
                        </a:solidFill>
                      </a:endParaRPr>
                    </a:p>
                  </a:txBody>
                  <a:tcPr/>
                </a:tc>
                <a:tc>
                  <a:txBody>
                    <a:bodyPr/>
                    <a:lstStyle/>
                    <a:p>
                      <a:r>
                        <a:rPr lang="en-US" altLang="zh-CN" dirty="0" smtClean="0">
                          <a:solidFill>
                            <a:schemeClr val="tx2"/>
                          </a:solidFill>
                        </a:rPr>
                        <a:t>0.1114</a:t>
                      </a:r>
                      <a:endParaRPr lang="zh-CN" altLang="en-US" dirty="0">
                        <a:solidFill>
                          <a:schemeClr val="tx2"/>
                        </a:solidFill>
                      </a:endParaRPr>
                    </a:p>
                  </a:txBody>
                  <a:tcPr/>
                </a:tc>
                <a:tc>
                  <a:txBody>
                    <a:bodyPr/>
                    <a:lstStyle/>
                    <a:p>
                      <a:r>
                        <a:rPr lang="en-US" altLang="zh-CN" dirty="0" smtClean="0">
                          <a:solidFill>
                            <a:schemeClr val="tx2"/>
                          </a:solidFill>
                        </a:rPr>
                        <a:t>0.074</a:t>
                      </a:r>
                      <a:endParaRPr lang="zh-CN" altLang="en-US" dirty="0">
                        <a:solidFill>
                          <a:schemeClr val="tx2"/>
                        </a:solidFill>
                      </a:endParaRPr>
                    </a:p>
                  </a:txBody>
                  <a:tcPr/>
                </a:tc>
                <a:tc>
                  <a:txBody>
                    <a:bodyPr/>
                    <a:lstStyle/>
                    <a:p>
                      <a:r>
                        <a:rPr lang="en-US" altLang="zh-CN" dirty="0" smtClean="0">
                          <a:solidFill>
                            <a:schemeClr val="tx2"/>
                          </a:solidFill>
                        </a:rPr>
                        <a:t>0.089</a:t>
                      </a:r>
                      <a:endParaRPr lang="zh-CN" altLang="en-US" dirty="0">
                        <a:solidFill>
                          <a:schemeClr val="tx2"/>
                        </a:solidFill>
                      </a:endParaRPr>
                    </a:p>
                  </a:txBody>
                  <a:tcPr/>
                </a:tc>
              </a:tr>
              <a:tr h="370840">
                <a:tc>
                  <a:txBody>
                    <a:bodyPr/>
                    <a:lstStyle/>
                    <a:p>
                      <a:r>
                        <a:rPr lang="en-US" altLang="zh-CN" dirty="0" smtClean="0">
                          <a:solidFill>
                            <a:schemeClr val="tx2"/>
                          </a:solidFill>
                        </a:rPr>
                        <a:t>ALS</a:t>
                      </a:r>
                      <a:r>
                        <a:rPr lang="zh-CN" altLang="en-US" dirty="0" smtClean="0">
                          <a:solidFill>
                            <a:schemeClr val="tx2"/>
                          </a:solidFill>
                        </a:rPr>
                        <a:t>（</a:t>
                      </a:r>
                      <a:r>
                        <a:rPr lang="en-US" altLang="zh-CN" dirty="0" smtClean="0">
                          <a:solidFill>
                            <a:schemeClr val="tx2"/>
                          </a:solidFill>
                        </a:rPr>
                        <a:t>1</a:t>
                      </a:r>
                      <a:r>
                        <a:rPr lang="zh-CN" altLang="en-US" dirty="0" smtClean="0">
                          <a:solidFill>
                            <a:schemeClr val="tx2"/>
                          </a:solidFill>
                        </a:rPr>
                        <a:t>：</a:t>
                      </a:r>
                      <a:r>
                        <a:rPr lang="en-US" altLang="zh-CN" dirty="0" smtClean="0">
                          <a:solidFill>
                            <a:schemeClr val="tx2"/>
                          </a:solidFill>
                        </a:rPr>
                        <a:t>3</a:t>
                      </a:r>
                      <a:r>
                        <a:rPr lang="zh-CN" altLang="en-US" dirty="0" smtClean="0">
                          <a:solidFill>
                            <a:schemeClr val="tx2"/>
                          </a:solidFill>
                        </a:rPr>
                        <a:t>）</a:t>
                      </a:r>
                      <a:endParaRPr lang="zh-CN" altLang="en-US" dirty="0">
                        <a:solidFill>
                          <a:schemeClr val="tx2"/>
                        </a:solidFill>
                      </a:endParaRPr>
                    </a:p>
                  </a:txBody>
                  <a:tcPr/>
                </a:tc>
                <a:tc>
                  <a:txBody>
                    <a:bodyPr/>
                    <a:lstStyle/>
                    <a:p>
                      <a:r>
                        <a:rPr lang="en-US" altLang="zh-CN" dirty="0" smtClean="0">
                          <a:solidFill>
                            <a:schemeClr val="tx2"/>
                          </a:solidFill>
                        </a:rPr>
                        <a:t>0.1120</a:t>
                      </a:r>
                      <a:endParaRPr lang="zh-CN" altLang="en-US" dirty="0">
                        <a:solidFill>
                          <a:schemeClr val="tx2"/>
                        </a:solidFill>
                      </a:endParaRPr>
                    </a:p>
                  </a:txBody>
                  <a:tcPr/>
                </a:tc>
                <a:tc>
                  <a:txBody>
                    <a:bodyPr/>
                    <a:lstStyle/>
                    <a:p>
                      <a:r>
                        <a:rPr lang="en-US" altLang="zh-CN" dirty="0" smtClean="0">
                          <a:solidFill>
                            <a:schemeClr val="tx2"/>
                          </a:solidFill>
                        </a:rPr>
                        <a:t>0.075</a:t>
                      </a:r>
                      <a:endParaRPr lang="zh-CN" altLang="en-US" dirty="0">
                        <a:solidFill>
                          <a:schemeClr val="tx2"/>
                        </a:solidFill>
                      </a:endParaRPr>
                    </a:p>
                  </a:txBody>
                  <a:tcPr/>
                </a:tc>
                <a:tc>
                  <a:txBody>
                    <a:bodyPr/>
                    <a:lstStyle/>
                    <a:p>
                      <a:r>
                        <a:rPr lang="en-US" altLang="zh-CN" dirty="0" smtClean="0">
                          <a:solidFill>
                            <a:schemeClr val="tx2"/>
                          </a:solidFill>
                        </a:rPr>
                        <a:t>0.089</a:t>
                      </a:r>
                      <a:endParaRPr lang="zh-CN" altLang="en-US" dirty="0">
                        <a:solidFill>
                          <a:schemeClr val="tx2"/>
                        </a:solidFill>
                      </a:endParaRPr>
                    </a:p>
                  </a:txBody>
                  <a:tcPr/>
                </a:tc>
              </a:tr>
              <a:tr h="370840">
                <a:tc>
                  <a:txBody>
                    <a:bodyPr/>
                    <a:lstStyle/>
                    <a:p>
                      <a:r>
                        <a:rPr lang="en-US" altLang="zh-CN" dirty="0" smtClean="0">
                          <a:solidFill>
                            <a:schemeClr val="tx2"/>
                          </a:solidFill>
                        </a:rPr>
                        <a:t>BRMF</a:t>
                      </a:r>
                      <a:r>
                        <a:rPr lang="zh-CN" altLang="en-US" dirty="0" smtClean="0">
                          <a:solidFill>
                            <a:schemeClr val="tx2"/>
                          </a:solidFill>
                        </a:rPr>
                        <a:t>（</a:t>
                      </a:r>
                      <a:r>
                        <a:rPr lang="en-US" altLang="zh-CN" dirty="0" smtClean="0">
                          <a:solidFill>
                            <a:schemeClr val="tx2"/>
                          </a:solidFill>
                        </a:rPr>
                        <a:t>1</a:t>
                      </a:r>
                      <a:r>
                        <a:rPr lang="zh-CN" altLang="en-US" dirty="0" smtClean="0">
                          <a:solidFill>
                            <a:schemeClr val="tx2"/>
                          </a:solidFill>
                        </a:rPr>
                        <a:t>：</a:t>
                      </a:r>
                      <a:r>
                        <a:rPr lang="en-US" altLang="zh-CN" dirty="0" smtClean="0">
                          <a:solidFill>
                            <a:schemeClr val="tx2"/>
                          </a:solidFill>
                        </a:rPr>
                        <a:t>3</a:t>
                      </a:r>
                      <a:r>
                        <a:rPr lang="zh-CN" altLang="en-US" dirty="0" smtClean="0">
                          <a:solidFill>
                            <a:schemeClr val="tx2"/>
                          </a:solidFill>
                        </a:rPr>
                        <a:t>）</a:t>
                      </a:r>
                      <a:endParaRPr lang="zh-CN" altLang="en-US" dirty="0">
                        <a:solidFill>
                          <a:schemeClr val="tx2"/>
                        </a:solidFill>
                      </a:endParaRPr>
                    </a:p>
                  </a:txBody>
                  <a:tcPr/>
                </a:tc>
                <a:tc>
                  <a:txBody>
                    <a:bodyPr/>
                    <a:lstStyle/>
                    <a:p>
                      <a:r>
                        <a:rPr lang="en-US" altLang="zh-CN" dirty="0" smtClean="0">
                          <a:solidFill>
                            <a:schemeClr val="tx2"/>
                          </a:solidFill>
                        </a:rPr>
                        <a:t>0.1108</a:t>
                      </a:r>
                      <a:endParaRPr lang="zh-CN" altLang="en-US" dirty="0">
                        <a:solidFill>
                          <a:schemeClr val="tx2"/>
                        </a:solidFill>
                      </a:endParaRPr>
                    </a:p>
                  </a:txBody>
                  <a:tcPr/>
                </a:tc>
                <a:tc>
                  <a:txBody>
                    <a:bodyPr/>
                    <a:lstStyle/>
                    <a:p>
                      <a:r>
                        <a:rPr lang="en-US" altLang="zh-CN" dirty="0" smtClean="0">
                          <a:solidFill>
                            <a:schemeClr val="tx2"/>
                          </a:solidFill>
                        </a:rPr>
                        <a:t>0.074</a:t>
                      </a:r>
                      <a:endParaRPr lang="zh-CN" altLang="en-US" dirty="0">
                        <a:solidFill>
                          <a:schemeClr val="tx2"/>
                        </a:solidFill>
                      </a:endParaRPr>
                    </a:p>
                  </a:txBody>
                  <a:tcPr/>
                </a:tc>
                <a:tc>
                  <a:txBody>
                    <a:bodyPr/>
                    <a:lstStyle/>
                    <a:p>
                      <a:r>
                        <a:rPr lang="en-US" altLang="zh-CN" dirty="0" smtClean="0">
                          <a:solidFill>
                            <a:schemeClr val="tx2"/>
                          </a:solidFill>
                        </a:rPr>
                        <a:t>0.088</a:t>
                      </a:r>
                      <a:endParaRPr lang="zh-CN" altLang="en-US" dirty="0">
                        <a:solidFill>
                          <a:schemeClr val="tx2"/>
                        </a:solidFill>
                      </a:endParaRPr>
                    </a:p>
                  </a:txBody>
                  <a:tcPr/>
                </a:tc>
              </a:tr>
              <a:tr h="370840">
                <a:tc>
                  <a:txBody>
                    <a:bodyPr/>
                    <a:lstStyle/>
                    <a:p>
                      <a:r>
                        <a:rPr lang="zh-CN" altLang="en-US" dirty="0" smtClean="0">
                          <a:solidFill>
                            <a:schemeClr val="tx2"/>
                          </a:solidFill>
                        </a:rPr>
                        <a:t>同上，去水军 </a:t>
                      </a:r>
                      <a:endParaRPr lang="zh-CN" altLang="en-US" dirty="0">
                        <a:solidFill>
                          <a:schemeClr val="tx2"/>
                        </a:solidFill>
                      </a:endParaRPr>
                    </a:p>
                  </a:txBody>
                  <a:tcPr/>
                </a:tc>
                <a:tc>
                  <a:txBody>
                    <a:bodyPr/>
                    <a:lstStyle/>
                    <a:p>
                      <a:r>
                        <a:rPr lang="en-US" altLang="zh-CN" dirty="0" smtClean="0">
                          <a:solidFill>
                            <a:schemeClr val="tx2"/>
                          </a:solidFill>
                        </a:rPr>
                        <a:t>0.1111</a:t>
                      </a:r>
                      <a:endParaRPr lang="zh-CN" altLang="en-US" dirty="0">
                        <a:solidFill>
                          <a:schemeClr val="tx2"/>
                        </a:solidFill>
                      </a:endParaRPr>
                    </a:p>
                  </a:txBody>
                  <a:tcPr/>
                </a:tc>
                <a:tc>
                  <a:txBody>
                    <a:bodyPr/>
                    <a:lstStyle/>
                    <a:p>
                      <a:r>
                        <a:rPr lang="en-US" altLang="zh-CN" dirty="0" smtClean="0">
                          <a:solidFill>
                            <a:schemeClr val="tx2"/>
                          </a:solidFill>
                        </a:rPr>
                        <a:t>0.074</a:t>
                      </a:r>
                      <a:endParaRPr lang="zh-CN" altLang="en-US" dirty="0">
                        <a:solidFill>
                          <a:schemeClr val="tx2"/>
                        </a:solidFill>
                      </a:endParaRPr>
                    </a:p>
                  </a:txBody>
                  <a:tcPr/>
                </a:tc>
                <a:tc>
                  <a:txBody>
                    <a:bodyPr/>
                    <a:lstStyle/>
                    <a:p>
                      <a:r>
                        <a:rPr lang="en-US" altLang="zh-CN" dirty="0" smtClean="0">
                          <a:solidFill>
                            <a:schemeClr val="tx2"/>
                          </a:solidFill>
                        </a:rPr>
                        <a:t>0.089</a:t>
                      </a:r>
                      <a:endParaRPr lang="zh-CN" altLang="en-US" dirty="0">
                        <a:solidFill>
                          <a:schemeClr val="tx2"/>
                        </a:solidFill>
                      </a:endParaRPr>
                    </a:p>
                  </a:txBody>
                  <a:tcPr/>
                </a:tc>
              </a:tr>
            </a:tbl>
          </a:graphicData>
        </a:graphic>
      </p:graphicFrame>
    </p:spTree>
    <p:extLst>
      <p:ext uri="{BB962C8B-B14F-4D97-AF65-F5344CB8AC3E}">
        <p14:creationId xmlns:p14="http://schemas.microsoft.com/office/powerpoint/2010/main" val="728708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文字生成模型</a:t>
            </a:r>
          </a:p>
        </p:txBody>
      </p:sp>
      <p:pic>
        <p:nvPicPr>
          <p:cNvPr id="4" name="内容占位符 3">
            <a:extLst>
              <a:ext uri="{FF2B5EF4-FFF2-40B4-BE49-F238E27FC236}">
                <a16:creationId xmlns:a16="http://schemas.microsoft.com/office/drawing/2014/main" xmlns="" id="{2B9B7855-5816-4533-A747-A77DEA8E3AB6}"/>
              </a:ext>
            </a:extLst>
          </p:cNvPr>
          <p:cNvPicPr>
            <a:picLocks noGrp="1" noChangeAspect="1"/>
          </p:cNvPicPr>
          <p:nvPr>
            <p:ph idx="1"/>
          </p:nvPr>
        </p:nvPicPr>
        <p:blipFill>
          <a:blip r:embed="rId3"/>
          <a:stretch>
            <a:fillRect/>
          </a:stretch>
        </p:blipFill>
        <p:spPr>
          <a:xfrm>
            <a:off x="457200" y="1520294"/>
            <a:ext cx="8229600" cy="2864911"/>
          </a:xfrm>
          <a:prstGeom prst="rect">
            <a:avLst/>
          </a:prstGeom>
        </p:spPr>
      </p:pic>
    </p:spTree>
    <p:extLst>
      <p:ext uri="{BB962C8B-B14F-4D97-AF65-F5344CB8AC3E}">
        <p14:creationId xmlns:p14="http://schemas.microsoft.com/office/powerpoint/2010/main" val="78206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C5ECB0-CCC0-4944-AB73-9448A8D25397}"/>
              </a:ext>
            </a:extLst>
          </p:cNvPr>
          <p:cNvSpPr>
            <a:spLocks noGrp="1"/>
          </p:cNvSpPr>
          <p:nvPr>
            <p:ph type="title"/>
          </p:nvPr>
        </p:nvSpPr>
        <p:spPr/>
        <p:txBody>
          <a:bodyPr/>
          <a:lstStyle/>
          <a:p>
            <a:r>
              <a:rPr lang="zh-CN" altLang="en-US" dirty="0" smtClean="0"/>
              <a:t>文字生成模型</a:t>
            </a:r>
            <a:endParaRPr lang="zh-CN" altLang="en-US" dirty="0"/>
          </a:p>
        </p:txBody>
      </p:sp>
      <p:pic>
        <p:nvPicPr>
          <p:cNvPr id="4" name="内容占位符 3">
            <a:extLst>
              <a:ext uri="{FF2B5EF4-FFF2-40B4-BE49-F238E27FC236}">
                <a16:creationId xmlns:a16="http://schemas.microsoft.com/office/drawing/2014/main" xmlns="" id="{26848B27-6E56-4517-8737-9E654DC288F6}"/>
              </a:ext>
            </a:extLst>
          </p:cNvPr>
          <p:cNvPicPr>
            <a:picLocks noGrp="1" noChangeAspect="1"/>
          </p:cNvPicPr>
          <p:nvPr>
            <p:ph idx="1"/>
          </p:nvPr>
        </p:nvPicPr>
        <p:blipFill>
          <a:blip r:embed="rId3"/>
          <a:stretch>
            <a:fillRect/>
          </a:stretch>
        </p:blipFill>
        <p:spPr>
          <a:xfrm>
            <a:off x="1366814" y="1476338"/>
            <a:ext cx="6410372" cy="3128985"/>
          </a:xfrm>
          <a:prstGeom prst="rect">
            <a:avLst/>
          </a:prstGeom>
        </p:spPr>
      </p:pic>
      <p:pic>
        <p:nvPicPr>
          <p:cNvPr id="5" name="图片 4">
            <a:extLst>
              <a:ext uri="{FF2B5EF4-FFF2-40B4-BE49-F238E27FC236}">
                <a16:creationId xmlns:a16="http://schemas.microsoft.com/office/drawing/2014/main" xmlns="" id="{ECA5FD8D-E768-4CA7-A446-153579268B04}"/>
              </a:ext>
            </a:extLst>
          </p:cNvPr>
          <p:cNvPicPr>
            <a:picLocks noChangeAspect="1"/>
          </p:cNvPicPr>
          <p:nvPr/>
        </p:nvPicPr>
        <p:blipFill>
          <a:blip r:embed="rId4"/>
          <a:stretch>
            <a:fillRect/>
          </a:stretch>
        </p:blipFill>
        <p:spPr>
          <a:xfrm>
            <a:off x="2686036" y="897246"/>
            <a:ext cx="3771928" cy="633417"/>
          </a:xfrm>
          <a:prstGeom prst="rect">
            <a:avLst/>
          </a:prstGeom>
        </p:spPr>
      </p:pic>
    </p:spTree>
    <p:extLst>
      <p:ext uri="{BB962C8B-B14F-4D97-AF65-F5344CB8AC3E}">
        <p14:creationId xmlns:p14="http://schemas.microsoft.com/office/powerpoint/2010/main" val="68381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项目介绍</a:t>
            </a:r>
            <a:endParaRPr kumimoji="1" lang="en-US" altLang="zh-CN" dirty="0" smtClean="0"/>
          </a:p>
          <a:p>
            <a:r>
              <a:rPr kumimoji="1" lang="zh-CN" altLang="en-US" dirty="0"/>
              <a:t>数据处理</a:t>
            </a:r>
            <a:endParaRPr kumimoji="1" lang="en-US" altLang="zh-CN" dirty="0"/>
          </a:p>
          <a:p>
            <a:r>
              <a:rPr kumimoji="1" lang="zh-CN" altLang="en-US" dirty="0" smtClean="0"/>
              <a:t>模型分析</a:t>
            </a:r>
            <a:endParaRPr kumimoji="1" lang="en-US" altLang="zh-CN" dirty="0" smtClean="0"/>
          </a:p>
          <a:p>
            <a:r>
              <a:rPr kumimoji="1" lang="zh-CN" altLang="en-US" b="1" dirty="0" smtClean="0">
                <a:solidFill>
                  <a:schemeClr val="accent1"/>
                </a:solidFill>
              </a:rPr>
              <a:t>结果展示</a:t>
            </a:r>
            <a:endParaRPr kumimoji="1" lang="en-US" altLang="zh-CN" b="1" dirty="0" smtClean="0">
              <a:solidFill>
                <a:schemeClr val="accent1"/>
              </a:solidFill>
            </a:endParaRPr>
          </a:p>
          <a:p>
            <a:r>
              <a:rPr kumimoji="1" lang="zh-CN" altLang="en-US" dirty="0" smtClean="0"/>
              <a:t>附录</a:t>
            </a:r>
            <a:endParaRPr kumimoji="1" lang="zh-CN" altLang="en-US" dirty="0"/>
          </a:p>
        </p:txBody>
      </p:sp>
    </p:spTree>
    <p:extLst>
      <p:ext uri="{BB962C8B-B14F-4D97-AF65-F5344CB8AC3E}">
        <p14:creationId xmlns:p14="http://schemas.microsoft.com/office/powerpoint/2010/main" val="587481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b="1" dirty="0" smtClean="0">
                <a:solidFill>
                  <a:schemeClr val="accent1"/>
                </a:solidFill>
              </a:rPr>
              <a:t>项目介绍</a:t>
            </a:r>
            <a:endParaRPr kumimoji="1" lang="en-US" altLang="zh-CN" b="1" dirty="0" smtClean="0">
              <a:solidFill>
                <a:schemeClr val="accent1"/>
              </a:solidFill>
            </a:endParaRPr>
          </a:p>
          <a:p>
            <a:r>
              <a:rPr kumimoji="1" lang="zh-CN" altLang="en-US" dirty="0"/>
              <a:t>数据处理</a:t>
            </a:r>
            <a:endParaRPr kumimoji="1" lang="en-US" altLang="zh-CN" dirty="0"/>
          </a:p>
          <a:p>
            <a:r>
              <a:rPr kumimoji="1" lang="zh-CN" altLang="en-US" dirty="0" smtClean="0"/>
              <a:t>模型分析</a:t>
            </a:r>
            <a:endParaRPr kumimoji="1" lang="en-US" altLang="zh-CN" dirty="0" smtClean="0"/>
          </a:p>
          <a:p>
            <a:r>
              <a:rPr kumimoji="1" lang="zh-CN" altLang="en-US" dirty="0" smtClean="0"/>
              <a:t>结果展示</a:t>
            </a:r>
            <a:endParaRPr kumimoji="1" lang="en-US" altLang="zh-CN" dirty="0" smtClean="0"/>
          </a:p>
          <a:p>
            <a:r>
              <a:rPr kumimoji="1" lang="zh-CN" altLang="en-US" dirty="0" smtClean="0"/>
              <a:t>附录</a:t>
            </a:r>
            <a:endParaRPr kumimoji="1" lang="zh-CN" altLang="en-US" dirty="0"/>
          </a:p>
        </p:txBody>
      </p:sp>
    </p:spTree>
    <p:extLst>
      <p:ext uri="{BB962C8B-B14F-4D97-AF65-F5344CB8AC3E}">
        <p14:creationId xmlns:p14="http://schemas.microsoft.com/office/powerpoint/2010/main" val="1166076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结果展示</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03575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项目介绍</a:t>
            </a:r>
            <a:endParaRPr kumimoji="1" lang="en-US" altLang="zh-CN" dirty="0" smtClean="0"/>
          </a:p>
          <a:p>
            <a:r>
              <a:rPr kumimoji="1" lang="zh-CN" altLang="en-US" dirty="0"/>
              <a:t>数据处理</a:t>
            </a:r>
            <a:endParaRPr kumimoji="1" lang="en-US" altLang="zh-CN" dirty="0"/>
          </a:p>
          <a:p>
            <a:r>
              <a:rPr kumimoji="1" lang="zh-CN" altLang="en-US" dirty="0" smtClean="0"/>
              <a:t>模型分析</a:t>
            </a:r>
            <a:endParaRPr kumimoji="1" lang="en-US" altLang="zh-CN" dirty="0" smtClean="0"/>
          </a:p>
          <a:p>
            <a:r>
              <a:rPr kumimoji="1" lang="zh-CN" altLang="en-US" dirty="0" smtClean="0"/>
              <a:t>结果展示</a:t>
            </a:r>
            <a:endParaRPr kumimoji="1" lang="en-US" altLang="zh-CN" dirty="0" smtClean="0"/>
          </a:p>
          <a:p>
            <a:r>
              <a:rPr kumimoji="1" lang="zh-CN" altLang="en-US" b="1" dirty="0" smtClean="0">
                <a:solidFill>
                  <a:schemeClr val="accent1"/>
                </a:solidFill>
              </a:rPr>
              <a:t>附录</a:t>
            </a:r>
            <a:endParaRPr kumimoji="1" lang="zh-CN" altLang="en-US" b="1" dirty="0">
              <a:solidFill>
                <a:schemeClr val="accent1"/>
              </a:solidFill>
            </a:endParaRPr>
          </a:p>
        </p:txBody>
      </p:sp>
    </p:spTree>
    <p:extLst>
      <p:ext uri="{BB962C8B-B14F-4D97-AF65-F5344CB8AC3E}">
        <p14:creationId xmlns:p14="http://schemas.microsoft.com/office/powerpoint/2010/main" val="2069097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附录</a:t>
            </a:r>
            <a:r>
              <a:rPr kumimoji="1" lang="en-US" altLang="zh-CN" dirty="0" smtClean="0"/>
              <a:t>-</a:t>
            </a:r>
            <a:r>
              <a:rPr kumimoji="1" lang="zh-CN" altLang="en-US" dirty="0" smtClean="0"/>
              <a:t>成员分工</a:t>
            </a:r>
            <a:endParaRPr kumimoji="1" lang="zh-CN" altLang="en-US" dirty="0"/>
          </a:p>
        </p:txBody>
      </p:sp>
      <p:sp>
        <p:nvSpPr>
          <p:cNvPr id="4" name="Oval 3"/>
          <p:cNvSpPr/>
          <p:nvPr/>
        </p:nvSpPr>
        <p:spPr>
          <a:xfrm>
            <a:off x="1151620" y="1563638"/>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3427067" y="2593116"/>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151620" y="3622594"/>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5702514" y="3622594"/>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Oval 8"/>
          <p:cNvSpPr/>
          <p:nvPr/>
        </p:nvSpPr>
        <p:spPr>
          <a:xfrm>
            <a:off x="5688124" y="1563638"/>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Oval 9"/>
          <p:cNvSpPr/>
          <p:nvPr/>
        </p:nvSpPr>
        <p:spPr>
          <a:xfrm>
            <a:off x="3419872" y="1563638"/>
            <a:ext cx="720000" cy="720000"/>
          </a:xfrm>
          <a:prstGeom prst="ellipse">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Oval 10"/>
          <p:cNvSpPr/>
          <p:nvPr/>
        </p:nvSpPr>
        <p:spPr>
          <a:xfrm>
            <a:off x="1151620" y="2593116"/>
            <a:ext cx="720000" cy="720000"/>
          </a:xfrm>
          <a:prstGeom prst="ellipse">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3427067" y="3622594"/>
            <a:ext cx="720000" cy="720000"/>
          </a:xfrm>
          <a:prstGeom prst="ellipse">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5688124" y="2593116"/>
            <a:ext cx="720000" cy="720000"/>
          </a:xfrm>
          <a:prstGeom prst="ellipse">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TextBox 13"/>
          <p:cNvSpPr txBox="1"/>
          <p:nvPr/>
        </p:nvSpPr>
        <p:spPr>
          <a:xfrm>
            <a:off x="1871620" y="1532652"/>
            <a:ext cx="954107" cy="400110"/>
          </a:xfrm>
          <a:prstGeom prst="rect">
            <a:avLst/>
          </a:prstGeom>
          <a:noFill/>
        </p:spPr>
        <p:txBody>
          <a:bodyPr wrap="none" rtlCol="0">
            <a:spAutoFit/>
          </a:bodyPr>
          <a:lstStyle/>
          <a:p>
            <a:r>
              <a:rPr kumimoji="1" lang="zh-CN" altLang="en-US" sz="2000" dirty="0" smtClean="0">
                <a:solidFill>
                  <a:schemeClr val="tx2"/>
                </a:solidFill>
              </a:rPr>
              <a:t>孔祥宜</a:t>
            </a:r>
            <a:endParaRPr kumimoji="1" lang="zh-CN" altLang="en-US" sz="2000" dirty="0">
              <a:solidFill>
                <a:schemeClr val="tx2"/>
              </a:solidFill>
            </a:endParaRPr>
          </a:p>
        </p:txBody>
      </p:sp>
      <p:sp>
        <p:nvSpPr>
          <p:cNvPr id="15" name="TextBox 14"/>
          <p:cNvSpPr txBox="1"/>
          <p:nvPr/>
        </p:nvSpPr>
        <p:spPr>
          <a:xfrm>
            <a:off x="4181428" y="1532652"/>
            <a:ext cx="697627" cy="400110"/>
          </a:xfrm>
          <a:prstGeom prst="rect">
            <a:avLst/>
          </a:prstGeom>
          <a:noFill/>
        </p:spPr>
        <p:txBody>
          <a:bodyPr wrap="none" rtlCol="0">
            <a:spAutoFit/>
          </a:bodyPr>
          <a:lstStyle/>
          <a:p>
            <a:r>
              <a:rPr kumimoji="1" lang="zh-CN" altLang="en-US" sz="2000" dirty="0" smtClean="0">
                <a:solidFill>
                  <a:schemeClr val="tx2"/>
                </a:solidFill>
              </a:rPr>
              <a:t>黄锦</a:t>
            </a:r>
            <a:endParaRPr kumimoji="1" lang="zh-CN" altLang="en-US" sz="2000" dirty="0">
              <a:solidFill>
                <a:schemeClr val="tx2"/>
              </a:solidFill>
            </a:endParaRPr>
          </a:p>
        </p:txBody>
      </p:sp>
      <p:sp>
        <p:nvSpPr>
          <p:cNvPr id="16" name="TextBox 15"/>
          <p:cNvSpPr txBox="1"/>
          <p:nvPr/>
        </p:nvSpPr>
        <p:spPr>
          <a:xfrm>
            <a:off x="6491236" y="1532652"/>
            <a:ext cx="697627" cy="400110"/>
          </a:xfrm>
          <a:prstGeom prst="rect">
            <a:avLst/>
          </a:prstGeom>
          <a:noFill/>
        </p:spPr>
        <p:txBody>
          <a:bodyPr wrap="none" rtlCol="0">
            <a:spAutoFit/>
          </a:bodyPr>
          <a:lstStyle/>
          <a:p>
            <a:r>
              <a:rPr kumimoji="1" lang="zh-CN" altLang="en-US" sz="2000" dirty="0" smtClean="0">
                <a:solidFill>
                  <a:schemeClr val="tx2"/>
                </a:solidFill>
              </a:rPr>
              <a:t>李可</a:t>
            </a:r>
            <a:endParaRPr kumimoji="1" lang="zh-CN" altLang="en-US" sz="2000" dirty="0">
              <a:solidFill>
                <a:schemeClr val="tx2"/>
              </a:solidFill>
            </a:endParaRPr>
          </a:p>
        </p:txBody>
      </p:sp>
      <p:sp>
        <p:nvSpPr>
          <p:cNvPr id="17" name="TextBox 16"/>
          <p:cNvSpPr txBox="1"/>
          <p:nvPr/>
        </p:nvSpPr>
        <p:spPr>
          <a:xfrm>
            <a:off x="1921167" y="2606734"/>
            <a:ext cx="954107" cy="400110"/>
          </a:xfrm>
          <a:prstGeom prst="rect">
            <a:avLst/>
          </a:prstGeom>
          <a:noFill/>
        </p:spPr>
        <p:txBody>
          <a:bodyPr wrap="none" rtlCol="0">
            <a:spAutoFit/>
          </a:bodyPr>
          <a:lstStyle/>
          <a:p>
            <a:r>
              <a:rPr kumimoji="1" lang="zh-CN" altLang="en-US" sz="2000" dirty="0" smtClean="0">
                <a:solidFill>
                  <a:schemeClr val="tx2"/>
                </a:solidFill>
              </a:rPr>
              <a:t>姜会全</a:t>
            </a:r>
            <a:endParaRPr kumimoji="1" lang="zh-CN" altLang="en-US" sz="2000" dirty="0">
              <a:solidFill>
                <a:schemeClr val="tx2"/>
              </a:solidFill>
            </a:endParaRPr>
          </a:p>
        </p:txBody>
      </p:sp>
      <p:sp>
        <p:nvSpPr>
          <p:cNvPr id="18" name="TextBox 17"/>
          <p:cNvSpPr txBox="1"/>
          <p:nvPr/>
        </p:nvSpPr>
        <p:spPr>
          <a:xfrm>
            <a:off x="4248834" y="3680434"/>
            <a:ext cx="954107" cy="400110"/>
          </a:xfrm>
          <a:prstGeom prst="rect">
            <a:avLst/>
          </a:prstGeom>
          <a:noFill/>
        </p:spPr>
        <p:txBody>
          <a:bodyPr wrap="none" rtlCol="0">
            <a:spAutoFit/>
          </a:bodyPr>
          <a:lstStyle/>
          <a:p>
            <a:r>
              <a:rPr kumimoji="1" lang="zh-CN" altLang="en-US" sz="2000" dirty="0" smtClean="0">
                <a:solidFill>
                  <a:schemeClr val="tx2"/>
                </a:solidFill>
              </a:rPr>
              <a:t>李东扬</a:t>
            </a:r>
            <a:endParaRPr kumimoji="1" lang="zh-CN" altLang="en-US" sz="2000" dirty="0">
              <a:solidFill>
                <a:schemeClr val="tx2"/>
              </a:solidFill>
            </a:endParaRPr>
          </a:p>
        </p:txBody>
      </p:sp>
      <p:sp>
        <p:nvSpPr>
          <p:cNvPr id="19" name="TextBox 18"/>
          <p:cNvSpPr txBox="1"/>
          <p:nvPr/>
        </p:nvSpPr>
        <p:spPr>
          <a:xfrm>
            <a:off x="4181428" y="2583784"/>
            <a:ext cx="697627" cy="400110"/>
          </a:xfrm>
          <a:prstGeom prst="rect">
            <a:avLst/>
          </a:prstGeom>
          <a:noFill/>
        </p:spPr>
        <p:txBody>
          <a:bodyPr wrap="none" rtlCol="0">
            <a:spAutoFit/>
          </a:bodyPr>
          <a:lstStyle/>
          <a:p>
            <a:r>
              <a:rPr kumimoji="1" lang="zh-CN" altLang="en-US" sz="2000" dirty="0" smtClean="0">
                <a:solidFill>
                  <a:schemeClr val="tx2"/>
                </a:solidFill>
              </a:rPr>
              <a:t>刘轩</a:t>
            </a:r>
            <a:endParaRPr kumimoji="1" lang="zh-CN" altLang="en-US" sz="2000" dirty="0">
              <a:solidFill>
                <a:schemeClr val="tx2"/>
              </a:solidFill>
            </a:endParaRPr>
          </a:p>
        </p:txBody>
      </p:sp>
      <p:sp>
        <p:nvSpPr>
          <p:cNvPr id="20" name="TextBox 19"/>
          <p:cNvSpPr txBox="1"/>
          <p:nvPr/>
        </p:nvSpPr>
        <p:spPr>
          <a:xfrm>
            <a:off x="6441689" y="2560834"/>
            <a:ext cx="954107" cy="400110"/>
          </a:xfrm>
          <a:prstGeom prst="rect">
            <a:avLst/>
          </a:prstGeom>
          <a:noFill/>
        </p:spPr>
        <p:txBody>
          <a:bodyPr wrap="none" rtlCol="0">
            <a:spAutoFit/>
          </a:bodyPr>
          <a:lstStyle/>
          <a:p>
            <a:r>
              <a:rPr kumimoji="1" lang="zh-CN" altLang="en-US" sz="2000" dirty="0" smtClean="0">
                <a:solidFill>
                  <a:schemeClr val="tx2"/>
                </a:solidFill>
              </a:rPr>
              <a:t>贾清源</a:t>
            </a:r>
            <a:endParaRPr kumimoji="1" lang="zh-CN" altLang="en-US" sz="2000" dirty="0">
              <a:solidFill>
                <a:schemeClr val="tx2"/>
              </a:solidFill>
            </a:endParaRPr>
          </a:p>
        </p:txBody>
      </p:sp>
      <p:sp>
        <p:nvSpPr>
          <p:cNvPr id="21" name="TextBox 20"/>
          <p:cNvSpPr txBox="1"/>
          <p:nvPr/>
        </p:nvSpPr>
        <p:spPr>
          <a:xfrm>
            <a:off x="1919709" y="3680816"/>
            <a:ext cx="954107" cy="400110"/>
          </a:xfrm>
          <a:prstGeom prst="rect">
            <a:avLst/>
          </a:prstGeom>
          <a:noFill/>
        </p:spPr>
        <p:txBody>
          <a:bodyPr wrap="none" rtlCol="0">
            <a:spAutoFit/>
          </a:bodyPr>
          <a:lstStyle/>
          <a:p>
            <a:r>
              <a:rPr kumimoji="1" lang="zh-CN" altLang="en-US" sz="2000" dirty="0" smtClean="0">
                <a:solidFill>
                  <a:schemeClr val="tx2"/>
                </a:solidFill>
              </a:rPr>
              <a:t>李嘉骐</a:t>
            </a:r>
            <a:endParaRPr kumimoji="1" lang="zh-CN" altLang="en-US" sz="2000" dirty="0">
              <a:solidFill>
                <a:schemeClr val="tx2"/>
              </a:solidFill>
            </a:endParaRPr>
          </a:p>
        </p:txBody>
      </p:sp>
      <p:sp>
        <p:nvSpPr>
          <p:cNvPr id="22" name="TextBox 21"/>
          <p:cNvSpPr txBox="1"/>
          <p:nvPr/>
        </p:nvSpPr>
        <p:spPr>
          <a:xfrm>
            <a:off x="6441689" y="3680434"/>
            <a:ext cx="954107" cy="400110"/>
          </a:xfrm>
          <a:prstGeom prst="rect">
            <a:avLst/>
          </a:prstGeom>
          <a:noFill/>
        </p:spPr>
        <p:txBody>
          <a:bodyPr wrap="none" rtlCol="0">
            <a:spAutoFit/>
          </a:bodyPr>
          <a:lstStyle/>
          <a:p>
            <a:r>
              <a:rPr kumimoji="1" lang="zh-CN" altLang="en-US" sz="2000" dirty="0" smtClean="0">
                <a:solidFill>
                  <a:schemeClr val="tx2"/>
                </a:solidFill>
              </a:rPr>
              <a:t>孙袆婧</a:t>
            </a:r>
            <a:endParaRPr kumimoji="1" lang="zh-CN" altLang="en-US" sz="2000" dirty="0">
              <a:solidFill>
                <a:schemeClr val="tx2"/>
              </a:solidFill>
            </a:endParaRPr>
          </a:p>
        </p:txBody>
      </p:sp>
      <p:sp>
        <p:nvSpPr>
          <p:cNvPr id="23" name="TextBox 22"/>
          <p:cNvSpPr txBox="1"/>
          <p:nvPr/>
        </p:nvSpPr>
        <p:spPr>
          <a:xfrm>
            <a:off x="1871619" y="1888366"/>
            <a:ext cx="1258041" cy="523220"/>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数据清洗，网页、</a:t>
            </a:r>
            <a:r>
              <a:rPr kumimoji="1" lang="en-US" altLang="zh-CN" sz="1400" dirty="0" err="1" smtClean="0">
                <a:latin typeface="STSong" charset="-122"/>
                <a:ea typeface="STSong" charset="-122"/>
                <a:cs typeface="STSong" charset="-122"/>
              </a:rPr>
              <a:t>ppt</a:t>
            </a:r>
            <a:r>
              <a:rPr kumimoji="1" lang="zh-CN" altLang="en-US" sz="1400" dirty="0" smtClean="0">
                <a:latin typeface="STSong" charset="-122"/>
                <a:ea typeface="STSong" charset="-122"/>
                <a:cs typeface="STSong" charset="-122"/>
              </a:rPr>
              <a:t>制作</a:t>
            </a:r>
            <a:endParaRPr kumimoji="1" lang="zh-CN" altLang="en-US" sz="1400" dirty="0">
              <a:latin typeface="STSong" charset="-122"/>
              <a:ea typeface="STSong" charset="-122"/>
              <a:cs typeface="STSong" charset="-122"/>
            </a:endParaRPr>
          </a:p>
        </p:txBody>
      </p:sp>
      <p:sp>
        <p:nvSpPr>
          <p:cNvPr id="24" name="TextBox 23"/>
          <p:cNvSpPr txBox="1"/>
          <p:nvPr/>
        </p:nvSpPr>
        <p:spPr>
          <a:xfrm>
            <a:off x="4139989" y="1888366"/>
            <a:ext cx="1250729" cy="523220"/>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知识图谱抽取，网页制作</a:t>
            </a:r>
            <a:endParaRPr kumimoji="1" lang="zh-CN" altLang="en-US" sz="1400" dirty="0">
              <a:latin typeface="STSong" charset="-122"/>
              <a:ea typeface="STSong" charset="-122"/>
              <a:cs typeface="STSong" charset="-122"/>
            </a:endParaRPr>
          </a:p>
        </p:txBody>
      </p:sp>
      <p:sp>
        <p:nvSpPr>
          <p:cNvPr id="25" name="TextBox 24"/>
          <p:cNvSpPr txBox="1"/>
          <p:nvPr/>
        </p:nvSpPr>
        <p:spPr>
          <a:xfrm>
            <a:off x="6408124" y="1882875"/>
            <a:ext cx="1404236" cy="523220"/>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知识图谱</a:t>
            </a:r>
            <a:r>
              <a:rPr kumimoji="1" lang="en-US" altLang="zh-CN" sz="1400" dirty="0" err="1" smtClean="0">
                <a:latin typeface="STSong" charset="-122"/>
                <a:ea typeface="STSong" charset="-122"/>
                <a:cs typeface="STSong" charset="-122"/>
              </a:rPr>
              <a:t>transE</a:t>
            </a:r>
            <a:r>
              <a:rPr kumimoji="1" lang="zh-CN" altLang="en-US" sz="1400" dirty="0" smtClean="0">
                <a:latin typeface="STSong" charset="-122"/>
                <a:ea typeface="STSong" charset="-122"/>
                <a:cs typeface="STSong" charset="-122"/>
              </a:rPr>
              <a:t>建模，</a:t>
            </a:r>
            <a:r>
              <a:rPr kumimoji="1" lang="en-US" altLang="zh-CN" sz="1400" dirty="0" err="1" smtClean="0">
                <a:latin typeface="STSong" charset="-122"/>
                <a:ea typeface="STSong" charset="-122"/>
                <a:cs typeface="STSong" charset="-122"/>
              </a:rPr>
              <a:t>ppt</a:t>
            </a:r>
            <a:r>
              <a:rPr kumimoji="1" lang="zh-CN" altLang="en-US" sz="1400" dirty="0" smtClean="0">
                <a:latin typeface="STSong" charset="-122"/>
                <a:ea typeface="STSong" charset="-122"/>
                <a:cs typeface="STSong" charset="-122"/>
              </a:rPr>
              <a:t>制作</a:t>
            </a:r>
            <a:endParaRPr kumimoji="1" lang="zh-CN" altLang="en-US" sz="1400" dirty="0">
              <a:latin typeface="STSong" charset="-122"/>
              <a:ea typeface="STSong" charset="-122"/>
              <a:cs typeface="STSong" charset="-122"/>
            </a:endParaRPr>
          </a:p>
        </p:txBody>
      </p:sp>
      <p:sp>
        <p:nvSpPr>
          <p:cNvPr id="26" name="TextBox 25"/>
          <p:cNvSpPr txBox="1"/>
          <p:nvPr/>
        </p:nvSpPr>
        <p:spPr>
          <a:xfrm>
            <a:off x="1874268" y="2971426"/>
            <a:ext cx="1296421" cy="738664"/>
          </a:xfrm>
          <a:prstGeom prst="rect">
            <a:avLst/>
          </a:prstGeom>
          <a:noFill/>
        </p:spPr>
        <p:txBody>
          <a:bodyPr wrap="square" rtlCol="0">
            <a:spAutoFit/>
          </a:bodyPr>
          <a:lstStyle/>
          <a:p>
            <a:r>
              <a:rPr kumimoji="1" lang="en-US" altLang="zh-CN" sz="1400" dirty="0" smtClean="0">
                <a:latin typeface="STSong" charset="-122"/>
                <a:ea typeface="STSong" charset="-122"/>
                <a:cs typeface="STSong" charset="-122"/>
              </a:rPr>
              <a:t>CKE</a:t>
            </a:r>
            <a:r>
              <a:rPr kumimoji="1" lang="zh-CN" altLang="en-US" sz="1400" dirty="0" smtClean="0">
                <a:latin typeface="STSong" charset="-122"/>
                <a:ea typeface="STSong" charset="-122"/>
                <a:cs typeface="STSong" charset="-122"/>
              </a:rPr>
              <a:t>、</a:t>
            </a:r>
            <a:r>
              <a:rPr kumimoji="1" lang="en-US" altLang="zh-CN" sz="1400" dirty="0" smtClean="0">
                <a:latin typeface="STSong" charset="-122"/>
                <a:ea typeface="STSong" charset="-122"/>
                <a:cs typeface="STSong" charset="-122"/>
              </a:rPr>
              <a:t>Ripple</a:t>
            </a:r>
            <a:r>
              <a:rPr kumimoji="1" lang="zh-CN" altLang="en-US" sz="1400" dirty="0" smtClean="0">
                <a:latin typeface="STSong" charset="-122"/>
                <a:ea typeface="STSong" charset="-122"/>
                <a:cs typeface="STSong" charset="-122"/>
              </a:rPr>
              <a:t> </a:t>
            </a:r>
            <a:r>
              <a:rPr kumimoji="1" lang="en-US" altLang="zh-CN" sz="1400" dirty="0" smtClean="0">
                <a:latin typeface="STSong" charset="-122"/>
                <a:ea typeface="STSong" charset="-122"/>
                <a:cs typeface="STSong" charset="-122"/>
              </a:rPr>
              <a:t>Network</a:t>
            </a:r>
            <a:r>
              <a:rPr kumimoji="1" lang="zh-CN" altLang="en-US" sz="1400" dirty="0" smtClean="0">
                <a:latin typeface="STSong" charset="-122"/>
                <a:ea typeface="STSong" charset="-122"/>
                <a:cs typeface="STSong" charset="-122"/>
              </a:rPr>
              <a:t>模型构建</a:t>
            </a:r>
            <a:endParaRPr kumimoji="1" lang="zh-CN" altLang="en-US" sz="1400" dirty="0">
              <a:latin typeface="STSong" charset="-122"/>
              <a:ea typeface="STSong" charset="-122"/>
              <a:cs typeface="STSong" charset="-122"/>
            </a:endParaRPr>
          </a:p>
        </p:txBody>
      </p:sp>
      <p:sp>
        <p:nvSpPr>
          <p:cNvPr id="27" name="TextBox 26"/>
          <p:cNvSpPr txBox="1"/>
          <p:nvPr/>
        </p:nvSpPr>
        <p:spPr>
          <a:xfrm>
            <a:off x="4139990" y="2971426"/>
            <a:ext cx="1250728" cy="523220"/>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构造负例，推荐理由生成</a:t>
            </a:r>
            <a:endParaRPr kumimoji="1" lang="zh-CN" altLang="en-US" sz="1400" dirty="0">
              <a:latin typeface="STSong" charset="-122"/>
              <a:ea typeface="STSong" charset="-122"/>
              <a:cs typeface="STSong" charset="-122"/>
            </a:endParaRPr>
          </a:p>
        </p:txBody>
      </p:sp>
      <p:sp>
        <p:nvSpPr>
          <p:cNvPr id="28" name="TextBox 27"/>
          <p:cNvSpPr txBox="1"/>
          <p:nvPr/>
        </p:nvSpPr>
        <p:spPr>
          <a:xfrm>
            <a:off x="6405710" y="2944635"/>
            <a:ext cx="1406649" cy="738664"/>
          </a:xfrm>
          <a:prstGeom prst="rect">
            <a:avLst/>
          </a:prstGeom>
          <a:noFill/>
        </p:spPr>
        <p:txBody>
          <a:bodyPr wrap="square" rtlCol="0">
            <a:spAutoFit/>
          </a:bodyPr>
          <a:lstStyle/>
          <a:p>
            <a:r>
              <a:rPr kumimoji="1" lang="en-US" altLang="zh-CN" sz="1400" dirty="0" err="1" smtClean="0">
                <a:latin typeface="STSong" charset="-122"/>
                <a:ea typeface="STSong" charset="-122"/>
                <a:cs typeface="STSong" charset="-122"/>
              </a:rPr>
              <a:t>xDeepFM</a:t>
            </a:r>
            <a:r>
              <a:rPr kumimoji="1" lang="zh-CN" altLang="en-US" sz="1400" dirty="0" smtClean="0">
                <a:latin typeface="STSong" charset="-122"/>
                <a:ea typeface="STSong" charset="-122"/>
                <a:cs typeface="STSong" charset="-122"/>
              </a:rPr>
              <a:t>模型构建，服务器配置</a:t>
            </a:r>
            <a:endParaRPr kumimoji="1" lang="zh-CN" altLang="en-US" sz="1400" dirty="0">
              <a:latin typeface="STSong" charset="-122"/>
              <a:ea typeface="STSong" charset="-122"/>
              <a:cs typeface="STSong" charset="-122"/>
            </a:endParaRPr>
          </a:p>
        </p:txBody>
      </p:sp>
      <p:sp>
        <p:nvSpPr>
          <p:cNvPr id="29" name="TextBox 28"/>
          <p:cNvSpPr txBox="1"/>
          <p:nvPr/>
        </p:nvSpPr>
        <p:spPr>
          <a:xfrm>
            <a:off x="1871620" y="4071001"/>
            <a:ext cx="1078144" cy="523220"/>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数据编码，服务器管理</a:t>
            </a:r>
            <a:endParaRPr kumimoji="1" lang="zh-CN" altLang="en-US" sz="1400" dirty="0">
              <a:latin typeface="STSong" charset="-122"/>
              <a:ea typeface="STSong" charset="-122"/>
              <a:cs typeface="STSong" charset="-122"/>
            </a:endParaRPr>
          </a:p>
        </p:txBody>
      </p:sp>
      <p:sp>
        <p:nvSpPr>
          <p:cNvPr id="30" name="TextBox 29"/>
          <p:cNvSpPr txBox="1"/>
          <p:nvPr/>
        </p:nvSpPr>
        <p:spPr>
          <a:xfrm>
            <a:off x="4147067" y="4049252"/>
            <a:ext cx="1078144" cy="307777"/>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看论文</a:t>
            </a:r>
            <a:endParaRPr kumimoji="1" lang="zh-CN" altLang="en-US" sz="1400" dirty="0">
              <a:latin typeface="STSong" charset="-122"/>
              <a:ea typeface="STSong" charset="-122"/>
              <a:cs typeface="STSong" charset="-122"/>
            </a:endParaRPr>
          </a:p>
        </p:txBody>
      </p:sp>
      <p:sp>
        <p:nvSpPr>
          <p:cNvPr id="31" name="TextBox 30"/>
          <p:cNvSpPr txBox="1"/>
          <p:nvPr/>
        </p:nvSpPr>
        <p:spPr>
          <a:xfrm>
            <a:off x="6422514" y="4027503"/>
            <a:ext cx="1078144" cy="523220"/>
          </a:xfrm>
          <a:prstGeom prst="rect">
            <a:avLst/>
          </a:prstGeom>
          <a:noFill/>
        </p:spPr>
        <p:txBody>
          <a:bodyPr wrap="square" rtlCol="0">
            <a:spAutoFit/>
          </a:bodyPr>
          <a:lstStyle/>
          <a:p>
            <a:r>
              <a:rPr kumimoji="1" lang="zh-CN" altLang="en-US" sz="1400" dirty="0" smtClean="0">
                <a:latin typeface="STSong" charset="-122"/>
                <a:ea typeface="STSong" charset="-122"/>
                <a:cs typeface="STSong" charset="-122"/>
              </a:rPr>
              <a:t>视频制作与宣传</a:t>
            </a:r>
            <a:endParaRPr kumimoji="1" lang="zh-CN" altLang="en-US" sz="1400" dirty="0">
              <a:latin typeface="STSong" charset="-122"/>
              <a:ea typeface="STSong" charset="-122"/>
              <a:cs typeface="STSong" charset="-122"/>
            </a:endParaRPr>
          </a:p>
        </p:txBody>
      </p:sp>
    </p:spTree>
    <p:extLst>
      <p:ext uri="{BB962C8B-B14F-4D97-AF65-F5344CB8AC3E}">
        <p14:creationId xmlns:p14="http://schemas.microsoft.com/office/powerpoint/2010/main" val="1026888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附录</a:t>
            </a:r>
            <a:r>
              <a:rPr kumimoji="1" lang="en-US" altLang="zh-CN" dirty="0" smtClean="0"/>
              <a:t>-</a:t>
            </a:r>
            <a:r>
              <a:rPr kumimoji="1" lang="zh-CN" altLang="en-US" dirty="0" smtClean="0"/>
              <a:t>参考文献</a:t>
            </a:r>
            <a:endParaRPr kumimoji="1" lang="zh-CN" altLang="en-US" dirty="0"/>
          </a:p>
        </p:txBody>
      </p:sp>
      <p:sp>
        <p:nvSpPr>
          <p:cNvPr id="4" name="TextBox 3"/>
          <p:cNvSpPr txBox="1"/>
          <p:nvPr/>
        </p:nvSpPr>
        <p:spPr>
          <a:xfrm>
            <a:off x="460857" y="1239602"/>
            <a:ext cx="7524836" cy="4062651"/>
          </a:xfrm>
          <a:prstGeom prst="rect">
            <a:avLst/>
          </a:prstGeom>
          <a:noFill/>
        </p:spPr>
        <p:txBody>
          <a:bodyPr wrap="square" rtlCol="0">
            <a:spAutoFit/>
          </a:bodyPr>
          <a:lstStyle/>
          <a:p>
            <a:pPr>
              <a:lnSpc>
                <a:spcPct val="150000"/>
              </a:lnSpc>
            </a:pPr>
            <a:r>
              <a:rPr kumimoji="1" lang="en-US" altLang="zh-CN" sz="1600" dirty="0" smtClean="0">
                <a:solidFill>
                  <a:schemeClr val="tx2"/>
                </a:solidFill>
                <a:latin typeface="Times New Roman" charset="0"/>
                <a:ea typeface="Times New Roman" charset="0"/>
                <a:cs typeface="Times New Roman" charset="0"/>
              </a:rPr>
              <a:t>[1]</a:t>
            </a:r>
            <a:r>
              <a:rPr kumimoji="1" lang="zh-CN" altLang="en-US" sz="1600" dirty="0" smtClean="0">
                <a:solidFill>
                  <a:schemeClr val="tx2"/>
                </a:solidFill>
                <a:latin typeface="Times New Roman" charset="0"/>
                <a:ea typeface="Times New Roman" charset="0"/>
                <a:cs typeface="Times New Roman" charset="0"/>
              </a:rPr>
              <a:t> </a:t>
            </a:r>
            <a:r>
              <a:rPr lang="en-US" altLang="zh-CN" sz="1600" dirty="0" smtClean="0">
                <a:solidFill>
                  <a:schemeClr val="tx2"/>
                </a:solidFill>
                <a:latin typeface="Times New Roman" charset="0"/>
                <a:ea typeface="Times New Roman" charset="0"/>
                <a:cs typeface="Times New Roman" charset="0"/>
              </a:rPr>
              <a:t>Factorization </a:t>
            </a:r>
            <a:r>
              <a:rPr lang="en-US" altLang="zh-CN" sz="1600" dirty="0">
                <a:solidFill>
                  <a:schemeClr val="tx2"/>
                </a:solidFill>
                <a:latin typeface="Times New Roman" charset="0"/>
                <a:ea typeface="Times New Roman" charset="0"/>
                <a:cs typeface="Times New Roman" charset="0"/>
              </a:rPr>
              <a:t>machines with </a:t>
            </a:r>
            <a:r>
              <a:rPr lang="en-US" altLang="zh-CN" sz="1600" dirty="0" err="1">
                <a:solidFill>
                  <a:schemeClr val="tx2"/>
                </a:solidFill>
                <a:latin typeface="Times New Roman" charset="0"/>
                <a:ea typeface="Times New Roman" charset="0"/>
                <a:cs typeface="Times New Roman" charset="0"/>
              </a:rPr>
              <a:t>libfm</a:t>
            </a:r>
            <a:endParaRPr kumimoji="1" lang="en-US" altLang="zh-CN" sz="1600" dirty="0" smtClean="0">
              <a:solidFill>
                <a:schemeClr val="tx2"/>
              </a:solidFill>
              <a:latin typeface="Times New Roman" charset="0"/>
              <a:ea typeface="Times New Roman" charset="0"/>
              <a:cs typeface="Times New Roman" charset="0"/>
            </a:endParaRPr>
          </a:p>
          <a:p>
            <a:pPr>
              <a:lnSpc>
                <a:spcPct val="150000"/>
              </a:lnSpc>
            </a:pPr>
            <a:r>
              <a:rPr kumimoji="1" lang="en-US" altLang="zh-CN" sz="1600" dirty="0" smtClean="0">
                <a:solidFill>
                  <a:schemeClr val="tx2"/>
                </a:solidFill>
                <a:latin typeface="Times New Roman" charset="0"/>
                <a:ea typeface="Times New Roman" charset="0"/>
                <a:cs typeface="Times New Roman" charset="0"/>
              </a:rPr>
              <a:t>[2]</a:t>
            </a:r>
            <a:r>
              <a:rPr kumimoji="1" lang="zh-CN" altLang="en-US" sz="1600" dirty="0" smtClean="0">
                <a:solidFill>
                  <a:schemeClr val="tx2"/>
                </a:solidFill>
                <a:latin typeface="Times New Roman" charset="0"/>
                <a:ea typeface="Times New Roman" charset="0"/>
                <a:cs typeface="Times New Roman" charset="0"/>
              </a:rPr>
              <a:t> </a:t>
            </a:r>
            <a:r>
              <a:rPr lang="en-US" altLang="zh-CN" sz="1600" dirty="0" err="1" smtClean="0">
                <a:solidFill>
                  <a:schemeClr val="tx2"/>
                </a:solidFill>
                <a:latin typeface="Times New Roman" charset="0"/>
                <a:ea typeface="Times New Roman" charset="0"/>
                <a:cs typeface="Times New Roman" charset="0"/>
              </a:rPr>
              <a:t>DeepFM</a:t>
            </a:r>
            <a:r>
              <a:rPr lang="en-US" altLang="zh-CN" sz="1600" dirty="0" smtClean="0">
                <a:solidFill>
                  <a:schemeClr val="tx2"/>
                </a:solidFill>
                <a:latin typeface="Times New Roman" charset="0"/>
                <a:ea typeface="Times New Roman" charset="0"/>
                <a:cs typeface="Times New Roman" charset="0"/>
              </a:rPr>
              <a:t>:</a:t>
            </a:r>
            <a:r>
              <a:rPr lang="zh-CN" altLang="en-US" sz="1600" dirty="0" smtClean="0">
                <a:solidFill>
                  <a:schemeClr val="tx2"/>
                </a:solidFill>
                <a:latin typeface="Times New Roman" charset="0"/>
                <a:ea typeface="Times New Roman" charset="0"/>
                <a:cs typeface="Times New Roman" charset="0"/>
              </a:rPr>
              <a:t> </a:t>
            </a:r>
            <a:r>
              <a:rPr lang="en-US" altLang="zh-CN" sz="1600" dirty="0" smtClean="0">
                <a:solidFill>
                  <a:schemeClr val="tx2"/>
                </a:solidFill>
                <a:latin typeface="Times New Roman" charset="0"/>
                <a:ea typeface="Times New Roman" charset="0"/>
                <a:cs typeface="Times New Roman" charset="0"/>
              </a:rPr>
              <a:t>A</a:t>
            </a:r>
            <a:r>
              <a:rPr lang="zh-CN" altLang="en-US" sz="1600" dirty="0" smtClean="0">
                <a:solidFill>
                  <a:schemeClr val="tx2"/>
                </a:solidFill>
                <a:latin typeface="Times New Roman" charset="0"/>
                <a:ea typeface="Times New Roman" charset="0"/>
                <a:cs typeface="Times New Roman" charset="0"/>
              </a:rPr>
              <a:t> </a:t>
            </a:r>
            <a:r>
              <a:rPr lang="en-US" altLang="zh-CN" sz="1600" dirty="0" smtClean="0">
                <a:solidFill>
                  <a:schemeClr val="tx2"/>
                </a:solidFill>
                <a:latin typeface="Times New Roman" charset="0"/>
                <a:ea typeface="Times New Roman" charset="0"/>
                <a:cs typeface="Times New Roman" charset="0"/>
              </a:rPr>
              <a:t>Factorization-Machine </a:t>
            </a:r>
            <a:r>
              <a:rPr lang="en-US" altLang="zh-CN" sz="1600" dirty="0">
                <a:solidFill>
                  <a:schemeClr val="tx2"/>
                </a:solidFill>
                <a:latin typeface="Times New Roman" charset="0"/>
                <a:ea typeface="Times New Roman" charset="0"/>
                <a:cs typeface="Times New Roman" charset="0"/>
              </a:rPr>
              <a:t>based Neural Network for CTR </a:t>
            </a:r>
            <a:r>
              <a:rPr lang="en-US" altLang="zh-CN" sz="1600" dirty="0" smtClean="0">
                <a:solidFill>
                  <a:schemeClr val="tx2"/>
                </a:solidFill>
                <a:latin typeface="Times New Roman" charset="0"/>
                <a:ea typeface="Times New Roman" charset="0"/>
                <a:cs typeface="Times New Roman" charset="0"/>
              </a:rPr>
              <a:t>Prediction</a:t>
            </a:r>
            <a:endParaRPr kumimoji="1" lang="en-US" altLang="zh-CN" sz="1600" dirty="0" smtClean="0">
              <a:solidFill>
                <a:schemeClr val="tx2"/>
              </a:solidFill>
              <a:latin typeface="Times New Roman" charset="0"/>
              <a:ea typeface="Times New Roman" charset="0"/>
              <a:cs typeface="Times New Roman" charset="0"/>
            </a:endParaRPr>
          </a:p>
          <a:p>
            <a:pPr>
              <a:lnSpc>
                <a:spcPct val="150000"/>
              </a:lnSpc>
            </a:pPr>
            <a:r>
              <a:rPr kumimoji="1" lang="en-US" altLang="zh-CN" sz="1600" dirty="0" smtClean="0">
                <a:solidFill>
                  <a:schemeClr val="tx2"/>
                </a:solidFill>
                <a:latin typeface="Times New Roman" charset="0"/>
                <a:ea typeface="Times New Roman" charset="0"/>
                <a:cs typeface="Times New Roman" charset="0"/>
              </a:rPr>
              <a:t>[3]</a:t>
            </a:r>
            <a:r>
              <a:rPr kumimoji="1" lang="zh-CN" altLang="en-US" sz="1600" dirty="0" smtClean="0">
                <a:solidFill>
                  <a:schemeClr val="tx2"/>
                </a:solidFill>
                <a:latin typeface="Times New Roman" charset="0"/>
                <a:ea typeface="Times New Roman" charset="0"/>
                <a:cs typeface="Times New Roman" charset="0"/>
              </a:rPr>
              <a:t> </a:t>
            </a:r>
            <a:r>
              <a:rPr lang="en-US" altLang="zh-CN" sz="1600" dirty="0" smtClean="0">
                <a:solidFill>
                  <a:schemeClr val="tx2"/>
                </a:solidFill>
                <a:latin typeface="Times New Roman" charset="0"/>
                <a:ea typeface="Times New Roman" charset="0"/>
                <a:cs typeface="Times New Roman" charset="0"/>
              </a:rPr>
              <a:t>Deep </a:t>
            </a:r>
            <a:r>
              <a:rPr lang="en-US" altLang="zh-CN" sz="1600" dirty="0">
                <a:solidFill>
                  <a:schemeClr val="tx2"/>
                </a:solidFill>
                <a:latin typeface="Times New Roman" charset="0"/>
                <a:ea typeface="Times New Roman" charset="0"/>
                <a:cs typeface="Times New Roman" charset="0"/>
              </a:rPr>
              <a:t>&amp; Cross Network for Ad Click </a:t>
            </a:r>
            <a:r>
              <a:rPr lang="en-US" altLang="zh-CN" sz="1600" dirty="0" smtClean="0">
                <a:solidFill>
                  <a:schemeClr val="tx2"/>
                </a:solidFill>
                <a:latin typeface="Times New Roman" charset="0"/>
                <a:ea typeface="Times New Roman" charset="0"/>
                <a:cs typeface="Times New Roman" charset="0"/>
              </a:rPr>
              <a:t>Predictions</a:t>
            </a:r>
            <a:endParaRPr kumimoji="1" lang="en-US" altLang="zh-CN" sz="1600" dirty="0" smtClean="0">
              <a:solidFill>
                <a:schemeClr val="tx2"/>
              </a:solidFill>
              <a:latin typeface="Times New Roman" charset="0"/>
              <a:ea typeface="Times New Roman" charset="0"/>
              <a:cs typeface="Times New Roman" charset="0"/>
            </a:endParaRPr>
          </a:p>
          <a:p>
            <a:pPr>
              <a:lnSpc>
                <a:spcPct val="150000"/>
              </a:lnSpc>
            </a:pPr>
            <a:r>
              <a:rPr kumimoji="1" lang="en-US" altLang="zh-CN" sz="1600" dirty="0" smtClean="0">
                <a:solidFill>
                  <a:schemeClr val="tx2"/>
                </a:solidFill>
                <a:latin typeface="Times New Roman" charset="0"/>
                <a:ea typeface="Times New Roman" charset="0"/>
                <a:cs typeface="Times New Roman" charset="0"/>
              </a:rPr>
              <a:t>[4]</a:t>
            </a:r>
            <a:r>
              <a:rPr kumimoji="1" lang="zh-CN" altLang="en-US" sz="1600" dirty="0" smtClean="0">
                <a:solidFill>
                  <a:schemeClr val="tx2"/>
                </a:solidFill>
                <a:latin typeface="Times New Roman" charset="0"/>
                <a:ea typeface="Times New Roman" charset="0"/>
                <a:cs typeface="Times New Roman" charset="0"/>
              </a:rPr>
              <a:t> </a:t>
            </a:r>
            <a:r>
              <a:rPr lang="en-US" altLang="zh-CN" sz="1600" dirty="0" err="1" smtClean="0">
                <a:solidFill>
                  <a:schemeClr val="tx2"/>
                </a:solidFill>
                <a:latin typeface="Times New Roman" charset="0"/>
                <a:ea typeface="Times New Roman" charset="0"/>
                <a:cs typeface="Times New Roman" charset="0"/>
              </a:rPr>
              <a:t>xDeepFM</a:t>
            </a:r>
            <a:r>
              <a:rPr lang="en-US" altLang="zh-CN" sz="1600" dirty="0">
                <a:solidFill>
                  <a:schemeClr val="tx2"/>
                </a:solidFill>
                <a:latin typeface="Times New Roman" charset="0"/>
                <a:ea typeface="Times New Roman" charset="0"/>
                <a:cs typeface="Times New Roman" charset="0"/>
              </a:rPr>
              <a:t>: Combining Explicit and Implicit Feature Interactions for </a:t>
            </a:r>
            <a:r>
              <a:rPr lang="en-US" altLang="zh-CN" sz="1600" dirty="0" smtClean="0">
                <a:solidFill>
                  <a:schemeClr val="tx2"/>
                </a:solidFill>
                <a:latin typeface="Times New Roman" charset="0"/>
                <a:ea typeface="Times New Roman" charset="0"/>
                <a:cs typeface="Times New Roman" charset="0"/>
              </a:rPr>
              <a:t>Recommender Systems</a:t>
            </a:r>
          </a:p>
          <a:p>
            <a:pPr>
              <a:lnSpc>
                <a:spcPct val="150000"/>
              </a:lnSpc>
            </a:pPr>
            <a:r>
              <a:rPr lang="en-US" altLang="zh-CN" sz="1600" dirty="0" smtClean="0">
                <a:solidFill>
                  <a:schemeClr val="tx2"/>
                </a:solidFill>
                <a:latin typeface="Times New Roman" charset="0"/>
                <a:ea typeface="Times New Roman" charset="0"/>
                <a:cs typeface="Times New Roman" charset="0"/>
              </a:rPr>
              <a:t>[5]</a:t>
            </a:r>
            <a:r>
              <a:rPr lang="zh-CN" altLang="en-US" sz="1600" dirty="0" smtClean="0">
                <a:solidFill>
                  <a:schemeClr val="tx2"/>
                </a:solidFill>
                <a:latin typeface="Times New Roman" charset="0"/>
                <a:ea typeface="Times New Roman" charset="0"/>
                <a:cs typeface="Times New Roman" charset="0"/>
              </a:rPr>
              <a:t> </a:t>
            </a:r>
            <a:r>
              <a:rPr lang="en-US" altLang="zh-CN" sz="1600" dirty="0" smtClean="0">
                <a:solidFill>
                  <a:schemeClr val="tx2"/>
                </a:solidFill>
                <a:latin typeface="Times New Roman" charset="0"/>
                <a:ea typeface="Times New Roman" charset="0"/>
                <a:cs typeface="Times New Roman" charset="0"/>
              </a:rPr>
              <a:t>DKN</a:t>
            </a:r>
            <a:r>
              <a:rPr lang="en-US" altLang="zh-CN" sz="1600" dirty="0">
                <a:solidFill>
                  <a:schemeClr val="tx2"/>
                </a:solidFill>
                <a:latin typeface="Times New Roman" charset="0"/>
                <a:ea typeface="Times New Roman" charset="0"/>
                <a:cs typeface="Times New Roman" charset="0"/>
              </a:rPr>
              <a:t>: Deep Knowledge-Aware Network for News </a:t>
            </a:r>
            <a:r>
              <a:rPr lang="en-US" altLang="zh-CN" sz="1600" dirty="0" smtClean="0">
                <a:solidFill>
                  <a:schemeClr val="tx2"/>
                </a:solidFill>
                <a:latin typeface="Times New Roman" charset="0"/>
                <a:ea typeface="Times New Roman" charset="0"/>
                <a:cs typeface="Times New Roman" charset="0"/>
              </a:rPr>
              <a:t>Recommendation</a:t>
            </a:r>
            <a:endParaRPr lang="en-US" altLang="zh-CN" sz="1600" dirty="0">
              <a:solidFill>
                <a:schemeClr val="tx2"/>
              </a:solidFill>
              <a:latin typeface="Times New Roman" charset="0"/>
              <a:ea typeface="Times New Roman" charset="0"/>
              <a:cs typeface="Times New Roman" charset="0"/>
            </a:endParaRPr>
          </a:p>
          <a:p>
            <a:pPr>
              <a:lnSpc>
                <a:spcPct val="150000"/>
              </a:lnSpc>
            </a:pPr>
            <a:r>
              <a:rPr lang="en-US" altLang="zh-CN" sz="1600" dirty="0" smtClean="0">
                <a:solidFill>
                  <a:schemeClr val="tx2"/>
                </a:solidFill>
                <a:latin typeface="Times New Roman" charset="0"/>
                <a:ea typeface="Times New Roman" charset="0"/>
                <a:cs typeface="Times New Roman" charset="0"/>
              </a:rPr>
              <a:t>[6]</a:t>
            </a:r>
            <a:r>
              <a:rPr lang="zh-CN" altLang="en-US" sz="1600" dirty="0" smtClean="0">
                <a:solidFill>
                  <a:schemeClr val="tx2"/>
                </a:solidFill>
                <a:latin typeface="Times New Roman" charset="0"/>
                <a:ea typeface="Times New Roman" charset="0"/>
                <a:cs typeface="Times New Roman" charset="0"/>
              </a:rPr>
              <a:t> </a:t>
            </a:r>
            <a:r>
              <a:rPr lang="en-US" altLang="zh-CN" sz="1600" dirty="0" smtClean="0">
                <a:solidFill>
                  <a:schemeClr val="tx2"/>
                </a:solidFill>
                <a:latin typeface="Times New Roman" charset="0"/>
                <a:ea typeface="Times New Roman" charset="0"/>
                <a:cs typeface="Times New Roman" charset="0"/>
              </a:rPr>
              <a:t>Collaborative </a:t>
            </a:r>
            <a:r>
              <a:rPr lang="en-US" altLang="zh-CN" sz="1600" dirty="0">
                <a:solidFill>
                  <a:schemeClr val="tx2"/>
                </a:solidFill>
                <a:latin typeface="Times New Roman" charset="0"/>
                <a:ea typeface="Times New Roman" charset="0"/>
                <a:cs typeface="Times New Roman" charset="0"/>
              </a:rPr>
              <a:t>knowledge base embedding for recommender systems</a:t>
            </a:r>
            <a:r>
              <a:rPr lang="en-US" altLang="zh-CN" sz="1600" dirty="0" smtClean="0">
                <a:solidFill>
                  <a:schemeClr val="tx2"/>
                </a:solidFill>
                <a:latin typeface="Times New Roman" charset="0"/>
                <a:ea typeface="Times New Roman" charset="0"/>
                <a:cs typeface="Times New Roman" charset="0"/>
              </a:rPr>
              <a:t>.</a:t>
            </a:r>
          </a:p>
          <a:p>
            <a:pPr>
              <a:lnSpc>
                <a:spcPct val="150000"/>
              </a:lnSpc>
            </a:pPr>
            <a:r>
              <a:rPr lang="en-US" altLang="zh-CN" sz="1600" dirty="0" smtClean="0">
                <a:solidFill>
                  <a:schemeClr val="tx2"/>
                </a:solidFill>
                <a:latin typeface="Times New Roman" charset="0"/>
                <a:ea typeface="Times New Roman" charset="0"/>
                <a:cs typeface="Times New Roman" charset="0"/>
              </a:rPr>
              <a:t>[7</a:t>
            </a:r>
            <a:r>
              <a:rPr lang="en-US" altLang="zh-CN" sz="1600" dirty="0" smtClean="0">
                <a:solidFill>
                  <a:schemeClr val="tx2"/>
                </a:solidFill>
                <a:latin typeface="Times New Roman" charset="0"/>
                <a:ea typeface="Times New Roman" charset="0"/>
                <a:cs typeface="Times New Roman" charset="0"/>
              </a:rPr>
              <a:t>]</a:t>
            </a:r>
            <a:r>
              <a:rPr lang="zh-CN" altLang="en-US" sz="1600" dirty="0" smtClean="0">
                <a:solidFill>
                  <a:schemeClr val="tx2"/>
                </a:solidFill>
                <a:latin typeface="Times New Roman" charset="0"/>
                <a:ea typeface="Times New Roman" charset="0"/>
                <a:cs typeface="Times New Roman" charset="0"/>
              </a:rPr>
              <a:t> </a:t>
            </a:r>
            <a:r>
              <a:rPr lang="en-US" altLang="zh-CN" sz="1600" dirty="0">
                <a:solidFill>
                  <a:schemeClr val="tx2"/>
                </a:solidFill>
                <a:latin typeface="Times New Roman" charset="0"/>
                <a:ea typeface="Times New Roman" charset="0"/>
                <a:cs typeface="Times New Roman" charset="0"/>
              </a:rPr>
              <a:t>Imbalanced-learn: A Python Toolbox to Tackle the Curse of Imbalanced Datasets in Machine Learning </a:t>
            </a:r>
            <a:endParaRPr lang="en-US" altLang="zh-CN" sz="1600" dirty="0" smtClean="0">
              <a:solidFill>
                <a:schemeClr val="tx2"/>
              </a:solidFill>
              <a:latin typeface="Times New Roman" charset="0"/>
              <a:ea typeface="Times New Roman" charset="0"/>
              <a:cs typeface="Times New Roman" charset="0"/>
            </a:endParaRPr>
          </a:p>
          <a:p>
            <a:pPr>
              <a:lnSpc>
                <a:spcPct val="150000"/>
              </a:lnSpc>
            </a:pPr>
            <a:r>
              <a:rPr lang="en-US" altLang="zh-CN" sz="1600" dirty="0" smtClean="0">
                <a:solidFill>
                  <a:schemeClr val="tx2"/>
                </a:solidFill>
                <a:latin typeface="Times New Roman" charset="0"/>
                <a:ea typeface="Times New Roman" charset="0"/>
                <a:cs typeface="Times New Roman" charset="0"/>
              </a:rPr>
              <a:t>[8]</a:t>
            </a:r>
            <a:r>
              <a:rPr lang="en-US" altLang="zh-CN" sz="1600" dirty="0">
                <a:solidFill>
                  <a:schemeClr val="tx2"/>
                </a:solidFill>
                <a:latin typeface="Times New Roman" charset="0"/>
                <a:ea typeface="Times New Roman" charset="0"/>
                <a:cs typeface="Times New Roman" charset="0"/>
              </a:rPr>
              <a:t> Explaining Collaborative Filtering Recommendations </a:t>
            </a:r>
            <a:endParaRPr lang="en-US" altLang="zh-CN" sz="1600" dirty="0">
              <a:solidFill>
                <a:schemeClr val="tx2"/>
              </a:solidFill>
              <a:latin typeface="Times New Roman" charset="0"/>
              <a:ea typeface="Times New Roman" charset="0"/>
              <a:cs typeface="Times New Roman" charset="0"/>
            </a:endParaRPr>
          </a:p>
          <a:p>
            <a:endParaRPr lang="en-US" altLang="zh-CN" dirty="0" smtClean="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741743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3219822"/>
            <a:ext cx="2492990" cy="1015663"/>
          </a:xfrm>
          <a:prstGeom prst="rect">
            <a:avLst/>
          </a:prstGeom>
          <a:noFill/>
        </p:spPr>
        <p:txBody>
          <a:bodyPr wrap="none" rtlCol="0">
            <a:spAutoFit/>
          </a:bodyPr>
          <a:lstStyle/>
          <a:p>
            <a:r>
              <a:rPr kumimoji="1" lang="zh-CN" altLang="en-US" sz="6000" b="1" dirty="0" smtClean="0">
                <a:solidFill>
                  <a:schemeClr val="accent1"/>
                </a:solidFill>
              </a:rPr>
              <a:t>谢谢！</a:t>
            </a:r>
            <a:endParaRPr kumimoji="1" lang="zh-CN" altLang="en-US" sz="6000" b="1"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87574"/>
            <a:ext cx="2178050" cy="2057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738" y="1401296"/>
            <a:ext cx="2682490" cy="6364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9225" y="2212545"/>
            <a:ext cx="2927515" cy="539225"/>
          </a:xfrm>
          <a:prstGeom prst="rect">
            <a:avLst/>
          </a:prstGeom>
        </p:spPr>
      </p:pic>
    </p:spTree>
    <p:extLst>
      <p:ext uri="{BB962C8B-B14F-4D97-AF65-F5344CB8AC3E}">
        <p14:creationId xmlns:p14="http://schemas.microsoft.com/office/powerpoint/2010/main" val="6709500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CKE</a:t>
            </a:r>
            <a:r>
              <a:rPr kumimoji="1" lang="zh-CN" altLang="en-US" dirty="0" smtClean="0"/>
              <a:t>模型</a:t>
            </a:r>
            <a:endParaRPr kumimoji="1" lang="zh-CN" altLang="en-US" dirty="0"/>
          </a:p>
        </p:txBody>
      </p:sp>
      <p:sp>
        <p:nvSpPr>
          <p:cNvPr id="6" name="Rectangle 5"/>
          <p:cNvSpPr/>
          <p:nvPr/>
        </p:nvSpPr>
        <p:spPr>
          <a:xfrm>
            <a:off x="3725907" y="3975906"/>
            <a:ext cx="1656184" cy="468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知识图谱信息</a:t>
            </a:r>
            <a:endParaRPr kumimoji="1" lang="zh-CN" altLang="en-US" dirty="0"/>
          </a:p>
        </p:txBody>
      </p:sp>
      <p:sp>
        <p:nvSpPr>
          <p:cNvPr id="9" name="Rounded Rectangle 8"/>
          <p:cNvSpPr/>
          <p:nvPr/>
        </p:nvSpPr>
        <p:spPr>
          <a:xfrm>
            <a:off x="4067945" y="3019069"/>
            <a:ext cx="97210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mtClean="0"/>
              <a:t>TransR</a:t>
            </a:r>
            <a:endParaRPr kumimoji="1" lang="zh-CN" altLang="en-US" dirty="0"/>
          </a:p>
        </p:txBody>
      </p:sp>
      <p:sp>
        <p:nvSpPr>
          <p:cNvPr id="12" name="Rectangle 11"/>
          <p:cNvSpPr/>
          <p:nvPr/>
        </p:nvSpPr>
        <p:spPr>
          <a:xfrm>
            <a:off x="2253440" y="3970059"/>
            <a:ext cx="1175784" cy="468052"/>
          </a:xfrm>
          <a:prstGeom prst="rect">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电影信息</a:t>
            </a:r>
            <a:endParaRPr kumimoji="1" lang="zh-CN" altLang="en-US" dirty="0"/>
          </a:p>
        </p:txBody>
      </p:sp>
      <p:sp>
        <p:nvSpPr>
          <p:cNvPr id="13" name="Rectangle 12"/>
          <p:cNvSpPr/>
          <p:nvPr/>
        </p:nvSpPr>
        <p:spPr>
          <a:xfrm>
            <a:off x="688243" y="1965002"/>
            <a:ext cx="1368152" cy="3960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mtClean="0"/>
              <a:t>用户隐向量</a:t>
            </a:r>
            <a:endParaRPr kumimoji="1" lang="zh-CN" altLang="en-US"/>
          </a:p>
        </p:txBody>
      </p:sp>
      <p:sp>
        <p:nvSpPr>
          <p:cNvPr id="14" name="Rectangle 13"/>
          <p:cNvSpPr/>
          <p:nvPr/>
        </p:nvSpPr>
        <p:spPr>
          <a:xfrm>
            <a:off x="3041831" y="1965002"/>
            <a:ext cx="1368152" cy="3960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mtClean="0"/>
              <a:t>电影隐向量</a:t>
            </a:r>
            <a:endParaRPr kumimoji="1" lang="zh-CN" altLang="en-US"/>
          </a:p>
        </p:txBody>
      </p:sp>
      <p:grpSp>
        <p:nvGrpSpPr>
          <p:cNvPr id="46" name="Group 45"/>
          <p:cNvGrpSpPr/>
          <p:nvPr/>
        </p:nvGrpSpPr>
        <p:grpSpPr>
          <a:xfrm>
            <a:off x="784427" y="2361046"/>
            <a:ext cx="1175784" cy="2077533"/>
            <a:chOff x="784427" y="2361046"/>
            <a:chExt cx="1175784" cy="2077533"/>
          </a:xfrm>
        </p:grpSpPr>
        <p:sp>
          <p:nvSpPr>
            <p:cNvPr id="5" name="Rectangle 4"/>
            <p:cNvSpPr/>
            <p:nvPr/>
          </p:nvSpPr>
          <p:spPr>
            <a:xfrm>
              <a:off x="784427" y="3970527"/>
              <a:ext cx="1175784" cy="468052"/>
            </a:xfrm>
            <a:prstGeom prst="rect">
              <a:avLst/>
            </a:prstGeom>
            <a:solidFill>
              <a:srgbClr val="67B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用户信息</a:t>
              </a:r>
              <a:endParaRPr kumimoji="1" lang="zh-CN" altLang="en-US" dirty="0"/>
            </a:p>
          </p:txBody>
        </p:sp>
        <p:cxnSp>
          <p:nvCxnSpPr>
            <p:cNvPr id="16" name="Straight Arrow Connector 15"/>
            <p:cNvCxnSpPr>
              <a:stCxn id="5" idx="0"/>
              <a:endCxn id="13" idx="2"/>
            </p:cNvCxnSpPr>
            <p:nvPr/>
          </p:nvCxnSpPr>
          <p:spPr>
            <a:xfrm flipV="1">
              <a:off x="1372319" y="2361046"/>
              <a:ext cx="0" cy="16094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18" name="Straight Arrow Connector 17"/>
          <p:cNvCxnSpPr>
            <a:stCxn id="6" idx="0"/>
            <a:endCxn id="9" idx="2"/>
          </p:cNvCxnSpPr>
          <p:nvPr/>
        </p:nvCxnSpPr>
        <p:spPr>
          <a:xfrm flipV="1">
            <a:off x="4553999" y="3415113"/>
            <a:ext cx="0" cy="5607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0"/>
            <a:endCxn id="14" idx="2"/>
          </p:cNvCxnSpPr>
          <p:nvPr/>
        </p:nvCxnSpPr>
        <p:spPr>
          <a:xfrm flipH="1" flipV="1">
            <a:off x="3725907" y="2361046"/>
            <a:ext cx="828092" cy="6580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8" name="Group 47"/>
          <p:cNvGrpSpPr/>
          <p:nvPr/>
        </p:nvGrpSpPr>
        <p:grpSpPr>
          <a:xfrm>
            <a:off x="3725907" y="2361046"/>
            <a:ext cx="4673907" cy="2065839"/>
            <a:chOff x="3725907" y="2361046"/>
            <a:chExt cx="4673907" cy="2065839"/>
          </a:xfrm>
        </p:grpSpPr>
        <p:sp>
          <p:nvSpPr>
            <p:cNvPr id="8" name="Rectangle 7"/>
            <p:cNvSpPr/>
            <p:nvPr/>
          </p:nvSpPr>
          <p:spPr>
            <a:xfrm>
              <a:off x="7144333" y="3970527"/>
              <a:ext cx="1255481" cy="456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图片信息</a:t>
              </a:r>
              <a:endParaRPr kumimoji="1" lang="en-US" altLang="zh-CN" dirty="0" smtClean="0"/>
            </a:p>
          </p:txBody>
        </p:sp>
        <p:sp>
          <p:nvSpPr>
            <p:cNvPr id="11" name="Rounded Rectangle 10"/>
            <p:cNvSpPr/>
            <p:nvPr/>
          </p:nvSpPr>
          <p:spPr>
            <a:xfrm>
              <a:off x="7286019" y="3019069"/>
              <a:ext cx="97210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smtClean="0"/>
                <a:t>SCAE</a:t>
              </a:r>
              <a:endParaRPr kumimoji="1" lang="zh-CN" altLang="en-US" dirty="0"/>
            </a:p>
          </p:txBody>
        </p:sp>
        <p:cxnSp>
          <p:nvCxnSpPr>
            <p:cNvPr id="21" name="Straight Arrow Connector 20"/>
            <p:cNvCxnSpPr>
              <a:stCxn id="11" idx="0"/>
              <a:endCxn id="14" idx="2"/>
            </p:cNvCxnSpPr>
            <p:nvPr/>
          </p:nvCxnSpPr>
          <p:spPr>
            <a:xfrm flipH="1" flipV="1">
              <a:off x="3725907" y="2361046"/>
              <a:ext cx="4046166" cy="6580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8" idx="0"/>
              <a:endCxn id="11" idx="2"/>
            </p:cNvCxnSpPr>
            <p:nvPr/>
          </p:nvCxnSpPr>
          <p:spPr>
            <a:xfrm flipH="1" flipV="1">
              <a:off x="7772073" y="3415113"/>
              <a:ext cx="1" cy="555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47" name="Group 46"/>
          <p:cNvGrpSpPr/>
          <p:nvPr/>
        </p:nvGrpSpPr>
        <p:grpSpPr>
          <a:xfrm>
            <a:off x="3725907" y="2361046"/>
            <a:ext cx="3184401" cy="2077065"/>
            <a:chOff x="3725907" y="2361046"/>
            <a:chExt cx="3184401" cy="2077065"/>
          </a:xfrm>
        </p:grpSpPr>
        <p:sp>
          <p:nvSpPr>
            <p:cNvPr id="7" name="Rectangle 6"/>
            <p:cNvSpPr/>
            <p:nvPr/>
          </p:nvSpPr>
          <p:spPr>
            <a:xfrm>
              <a:off x="5616116" y="3981753"/>
              <a:ext cx="1294192" cy="456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文本信息</a:t>
              </a:r>
              <a:endParaRPr kumimoji="1" lang="zh-CN" altLang="en-US" dirty="0"/>
            </a:p>
          </p:txBody>
        </p:sp>
        <p:sp>
          <p:nvSpPr>
            <p:cNvPr id="10" name="Rounded Rectangle 9"/>
            <p:cNvSpPr/>
            <p:nvPr/>
          </p:nvSpPr>
          <p:spPr>
            <a:xfrm>
              <a:off x="5777158" y="3019069"/>
              <a:ext cx="972108" cy="39604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smtClean="0"/>
                <a:t>SDAE</a:t>
              </a:r>
              <a:endParaRPr kumimoji="1" lang="zh-CN" altLang="en-US" dirty="0"/>
            </a:p>
          </p:txBody>
        </p:sp>
        <p:cxnSp>
          <p:nvCxnSpPr>
            <p:cNvPr id="22" name="Straight Arrow Connector 21"/>
            <p:cNvCxnSpPr>
              <a:stCxn id="10" idx="0"/>
              <a:endCxn id="14" idx="2"/>
            </p:cNvCxnSpPr>
            <p:nvPr/>
          </p:nvCxnSpPr>
          <p:spPr>
            <a:xfrm flipH="1" flipV="1">
              <a:off x="3725907" y="2361046"/>
              <a:ext cx="2537305" cy="6580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0"/>
              <a:endCxn id="10" idx="2"/>
            </p:cNvCxnSpPr>
            <p:nvPr/>
          </p:nvCxnSpPr>
          <p:spPr>
            <a:xfrm flipV="1">
              <a:off x="6263212" y="3415113"/>
              <a:ext cx="0" cy="5666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37" name="Straight Arrow Connector 36"/>
          <p:cNvCxnSpPr>
            <a:stCxn id="12" idx="0"/>
            <a:endCxn id="14" idx="2"/>
          </p:cNvCxnSpPr>
          <p:nvPr/>
        </p:nvCxnSpPr>
        <p:spPr>
          <a:xfrm flipV="1">
            <a:off x="2841332" y="2361046"/>
            <a:ext cx="884575" cy="16090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Rounded Rectangle 49"/>
          <p:cNvSpPr/>
          <p:nvPr/>
        </p:nvSpPr>
        <p:spPr>
          <a:xfrm>
            <a:off x="688243" y="1058959"/>
            <a:ext cx="3721740" cy="360040"/>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Collaborative Joint </a:t>
            </a:r>
            <a:r>
              <a:rPr lang="en-US" altLang="zh-CN" dirty="0" smtClean="0"/>
              <a:t>Learning</a:t>
            </a:r>
            <a:endParaRPr lang="en-US" altLang="zh-CN" dirty="0"/>
          </a:p>
        </p:txBody>
      </p:sp>
      <p:cxnSp>
        <p:nvCxnSpPr>
          <p:cNvPr id="52" name="Straight Arrow Connector 51"/>
          <p:cNvCxnSpPr>
            <a:stCxn id="13" idx="0"/>
          </p:cNvCxnSpPr>
          <p:nvPr/>
        </p:nvCxnSpPr>
        <p:spPr>
          <a:xfrm flipV="1">
            <a:off x="1372319" y="1418999"/>
            <a:ext cx="0" cy="5460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14" idx="0"/>
          </p:cNvCxnSpPr>
          <p:nvPr/>
        </p:nvCxnSpPr>
        <p:spPr>
          <a:xfrm flipV="1">
            <a:off x="3725907" y="1418999"/>
            <a:ext cx="0" cy="5460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5616116" y="957334"/>
            <a:ext cx="2031325" cy="461665"/>
          </a:xfrm>
          <a:prstGeom prst="rect">
            <a:avLst/>
          </a:prstGeom>
          <a:noFill/>
        </p:spPr>
        <p:txBody>
          <a:bodyPr wrap="none" rtlCol="0">
            <a:spAutoFit/>
          </a:bodyPr>
          <a:lstStyle/>
          <a:p>
            <a:r>
              <a:rPr kumimoji="1" lang="zh-CN" altLang="en-US" sz="2400" dirty="0" smtClean="0">
                <a:solidFill>
                  <a:schemeClr val="tx2"/>
                </a:solidFill>
              </a:rPr>
              <a:t>数据缺失严重</a:t>
            </a:r>
            <a:endParaRPr kumimoji="1" lang="zh-CN" altLang="en-US" sz="2400" dirty="0">
              <a:solidFill>
                <a:schemeClr val="tx2"/>
              </a:solidFill>
            </a:endParaRPr>
          </a:p>
        </p:txBody>
      </p:sp>
    </p:spTree>
    <p:extLst>
      <p:ext uri="{BB962C8B-B14F-4D97-AF65-F5344CB8AC3E}">
        <p14:creationId xmlns:p14="http://schemas.microsoft.com/office/powerpoint/2010/main" val="4209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7"/>
                                        </p:tgtEl>
                                      </p:cBhvr>
                                    </p:animEffect>
                                    <p:set>
                                      <p:cBhvr>
                                        <p:cTn id="12" dur="1" fill="hold">
                                          <p:stCondLst>
                                            <p:cond delay="499"/>
                                          </p:stCondLst>
                                        </p:cTn>
                                        <p:tgtEl>
                                          <p:spTgt spid="4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linds(horizontal)">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项目介绍</a:t>
            </a:r>
            <a:endParaRPr kumimoji="1" lang="zh-CN" altLang="en-US" dirty="0"/>
          </a:p>
        </p:txBody>
      </p:sp>
      <p:pic>
        <p:nvPicPr>
          <p:cNvPr id="4"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256" y="1023578"/>
            <a:ext cx="5445770" cy="3046828"/>
          </a:xfrm>
          <a:prstGeom prst="rect">
            <a:avLst/>
          </a:prstGeom>
        </p:spPr>
      </p:pic>
      <p:sp>
        <p:nvSpPr>
          <p:cNvPr id="5" name="TextBox 4"/>
          <p:cNvSpPr txBox="1"/>
          <p:nvPr/>
        </p:nvSpPr>
        <p:spPr>
          <a:xfrm>
            <a:off x="3239852" y="4070406"/>
            <a:ext cx="3366627" cy="461665"/>
          </a:xfrm>
          <a:prstGeom prst="rect">
            <a:avLst/>
          </a:prstGeom>
          <a:noFill/>
        </p:spPr>
        <p:txBody>
          <a:bodyPr wrap="none" rtlCol="0">
            <a:spAutoFit/>
          </a:bodyPr>
          <a:lstStyle/>
          <a:p>
            <a:r>
              <a:rPr kumimoji="1" lang="zh-CN" altLang="en-US" sz="2400" smtClean="0">
                <a:solidFill>
                  <a:schemeClr val="tx2"/>
                </a:solidFill>
              </a:rPr>
              <a:t>该推荐</a:t>
            </a:r>
            <a:r>
              <a:rPr kumimoji="1" lang="zh-CN" altLang="en-US" sz="2400" dirty="0" smtClean="0">
                <a:solidFill>
                  <a:schemeClr val="tx2"/>
                </a:solidFill>
              </a:rPr>
              <a:t>哪一</a:t>
            </a:r>
            <a:r>
              <a:rPr kumimoji="1" lang="zh-CN" altLang="en-US" sz="2400" smtClean="0">
                <a:solidFill>
                  <a:schemeClr val="tx2"/>
                </a:solidFill>
              </a:rPr>
              <a:t>部电影呢？</a:t>
            </a:r>
            <a:endParaRPr kumimoji="1" lang="zh-CN" altLang="en-US" sz="2400" dirty="0">
              <a:solidFill>
                <a:schemeClr val="tx2"/>
              </a:solidFill>
            </a:endParaRPr>
          </a:p>
        </p:txBody>
      </p:sp>
    </p:spTree>
    <p:extLst>
      <p:ext uri="{BB962C8B-B14F-4D97-AF65-F5344CB8AC3E}">
        <p14:creationId xmlns:p14="http://schemas.microsoft.com/office/powerpoint/2010/main" val="1628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项目介绍</a:t>
            </a:r>
            <a:endParaRPr kumimoji="1" lang="zh-CN" altLang="en-US" dirty="0"/>
          </a:p>
        </p:txBody>
      </p:sp>
      <p:sp>
        <p:nvSpPr>
          <p:cNvPr id="6" name="Oval 5"/>
          <p:cNvSpPr/>
          <p:nvPr/>
        </p:nvSpPr>
        <p:spPr>
          <a:xfrm>
            <a:off x="3070726" y="2395942"/>
            <a:ext cx="1260000" cy="1260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5004048" y="851113"/>
            <a:ext cx="1260000" cy="1260000"/>
          </a:xfrm>
          <a:prstGeom prst="ellipse">
            <a:avLst/>
          </a:prstGeom>
          <a:solidFill>
            <a:srgbClr val="67B4C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8" name="Oval 7"/>
          <p:cNvSpPr/>
          <p:nvPr/>
        </p:nvSpPr>
        <p:spPr>
          <a:xfrm>
            <a:off x="4803403" y="2301690"/>
            <a:ext cx="720000" cy="720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Oval 8"/>
          <p:cNvSpPr/>
          <p:nvPr/>
        </p:nvSpPr>
        <p:spPr>
          <a:xfrm>
            <a:off x="2520610" y="1167674"/>
            <a:ext cx="720000" cy="720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Oval 9"/>
          <p:cNvSpPr/>
          <p:nvPr/>
        </p:nvSpPr>
        <p:spPr>
          <a:xfrm>
            <a:off x="6745101" y="1314466"/>
            <a:ext cx="720000" cy="720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Oval 10"/>
          <p:cNvSpPr/>
          <p:nvPr/>
        </p:nvSpPr>
        <p:spPr>
          <a:xfrm>
            <a:off x="6385101" y="2644854"/>
            <a:ext cx="720000" cy="720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5131545" y="3295942"/>
            <a:ext cx="720000" cy="720000"/>
          </a:xfrm>
          <a:prstGeom prst="ellipse">
            <a:avLst/>
          </a:prstGeom>
          <a:solidFill>
            <a:srgbClr val="67B4C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3" name="Oval 12"/>
          <p:cNvSpPr/>
          <p:nvPr/>
        </p:nvSpPr>
        <p:spPr>
          <a:xfrm>
            <a:off x="3658121" y="1455586"/>
            <a:ext cx="720000" cy="720000"/>
          </a:xfrm>
          <a:prstGeom prst="ellipse">
            <a:avLst/>
          </a:prstGeom>
          <a:solidFill>
            <a:srgbClr val="67B4C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4" name="Oval 13"/>
          <p:cNvSpPr/>
          <p:nvPr/>
        </p:nvSpPr>
        <p:spPr>
          <a:xfrm>
            <a:off x="1383099" y="1772732"/>
            <a:ext cx="900000" cy="900000"/>
          </a:xfrm>
          <a:prstGeom prst="ellipse">
            <a:avLst/>
          </a:prstGeom>
          <a:solidFill>
            <a:srgbClr val="67B4C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5" name="Oval 14"/>
          <p:cNvSpPr/>
          <p:nvPr/>
        </p:nvSpPr>
        <p:spPr>
          <a:xfrm>
            <a:off x="1962389" y="2816748"/>
            <a:ext cx="720000" cy="720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Straight Connector 16"/>
          <p:cNvCxnSpPr/>
          <p:nvPr/>
        </p:nvCxnSpPr>
        <p:spPr>
          <a:xfrm>
            <a:off x="1990818" y="2623864"/>
            <a:ext cx="105442" cy="277336"/>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stCxn id="9" idx="3"/>
          </p:cNvCxnSpPr>
          <p:nvPr/>
        </p:nvCxnSpPr>
        <p:spPr>
          <a:xfrm flipH="1">
            <a:off x="2222838" y="1782232"/>
            <a:ext cx="403214" cy="24945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endCxn id="13" idx="1"/>
          </p:cNvCxnSpPr>
          <p:nvPr/>
        </p:nvCxnSpPr>
        <p:spPr>
          <a:xfrm>
            <a:off x="3260687" y="1500998"/>
            <a:ext cx="502876" cy="6003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a:stCxn id="15" idx="5"/>
          </p:cNvCxnSpPr>
          <p:nvPr/>
        </p:nvCxnSpPr>
        <p:spPr>
          <a:xfrm flipV="1">
            <a:off x="2576947" y="3364854"/>
            <a:ext cx="638998" cy="6645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endCxn id="6" idx="1"/>
          </p:cNvCxnSpPr>
          <p:nvPr/>
        </p:nvCxnSpPr>
        <p:spPr>
          <a:xfrm>
            <a:off x="2243691" y="2328736"/>
            <a:ext cx="1011558" cy="25172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a:endCxn id="8" idx="1"/>
          </p:cNvCxnSpPr>
          <p:nvPr/>
        </p:nvCxnSpPr>
        <p:spPr>
          <a:xfrm>
            <a:off x="4333611" y="2008428"/>
            <a:ext cx="575234" cy="39870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H="1">
            <a:off x="3876050" y="2136169"/>
            <a:ext cx="36629" cy="293184"/>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endCxn id="12" idx="2"/>
          </p:cNvCxnSpPr>
          <p:nvPr/>
        </p:nvCxnSpPr>
        <p:spPr>
          <a:xfrm>
            <a:off x="4287926" y="3259412"/>
            <a:ext cx="843619" cy="39653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5491545" y="2675780"/>
            <a:ext cx="893556" cy="22542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endCxn id="12" idx="0"/>
          </p:cNvCxnSpPr>
          <p:nvPr/>
        </p:nvCxnSpPr>
        <p:spPr>
          <a:xfrm>
            <a:off x="5243194" y="2966235"/>
            <a:ext cx="248351" cy="329707"/>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7" idx="6"/>
            <a:endCxn id="10" idx="2"/>
          </p:cNvCxnSpPr>
          <p:nvPr/>
        </p:nvCxnSpPr>
        <p:spPr>
          <a:xfrm>
            <a:off x="6264048" y="1481113"/>
            <a:ext cx="481053" cy="193353"/>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13" idx="6"/>
            <a:endCxn id="7" idx="2"/>
          </p:cNvCxnSpPr>
          <p:nvPr/>
        </p:nvCxnSpPr>
        <p:spPr>
          <a:xfrm flipV="1">
            <a:off x="4378121" y="1481113"/>
            <a:ext cx="625927" cy="334473"/>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stCxn id="12" idx="7"/>
            <a:endCxn id="11" idx="3"/>
          </p:cNvCxnSpPr>
          <p:nvPr/>
        </p:nvCxnSpPr>
        <p:spPr>
          <a:xfrm flipV="1">
            <a:off x="5746103" y="3259412"/>
            <a:ext cx="744440" cy="141972"/>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a:stCxn id="7" idx="4"/>
            <a:endCxn id="8" idx="7"/>
          </p:cNvCxnSpPr>
          <p:nvPr/>
        </p:nvCxnSpPr>
        <p:spPr>
          <a:xfrm flipH="1">
            <a:off x="5417961" y="2111113"/>
            <a:ext cx="216087" cy="296019"/>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a:stCxn id="10" idx="4"/>
            <a:endCxn id="11" idx="0"/>
          </p:cNvCxnSpPr>
          <p:nvPr/>
        </p:nvCxnSpPr>
        <p:spPr>
          <a:xfrm flipH="1">
            <a:off x="6745101" y="2034466"/>
            <a:ext cx="360000" cy="610388"/>
          </a:xfrm>
          <a:prstGeom prst="line">
            <a:avLst/>
          </a:prstGeom>
        </p:spPr>
        <p:style>
          <a:lnRef idx="3">
            <a:schemeClr val="dk1"/>
          </a:lnRef>
          <a:fillRef idx="0">
            <a:schemeClr val="dk1"/>
          </a:fillRef>
          <a:effectRef idx="2">
            <a:schemeClr val="dk1"/>
          </a:effectRef>
          <a:fontRef idx="minor">
            <a:schemeClr val="tx1"/>
          </a:fontRef>
        </p:style>
      </p:cxnSp>
      <p:pic>
        <p:nvPicPr>
          <p:cNvPr id="62" name="Content Placeholder 6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0140" y="2992442"/>
            <a:ext cx="396968" cy="396968"/>
          </a:xfrm>
        </p:spPr>
      </p:pic>
      <p:pic>
        <p:nvPicPr>
          <p:cNvPr id="63" name="Content Placeholder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105" y="1687143"/>
            <a:ext cx="307937" cy="307937"/>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723" y="2499283"/>
            <a:ext cx="371663" cy="371663"/>
          </a:xfrm>
          <a:prstGeom prst="rect">
            <a:avLst/>
          </a:prstGeom>
        </p:spPr>
      </p:pic>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370" y="2729228"/>
            <a:ext cx="601170" cy="601170"/>
          </a:xfrm>
          <a:prstGeom prst="rect">
            <a:avLst/>
          </a:prstGeom>
        </p:spPr>
      </p:pic>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513" y="2053027"/>
            <a:ext cx="371663" cy="371663"/>
          </a:xfrm>
          <a:prstGeom prst="rect">
            <a:avLst/>
          </a:prstGeom>
        </p:spPr>
      </p:pic>
      <p:pic>
        <p:nvPicPr>
          <p:cNvPr id="68" name="Picture 6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4760" y="1358735"/>
            <a:ext cx="382115" cy="382115"/>
          </a:xfrm>
          <a:prstGeom prst="rect">
            <a:avLst/>
          </a:prstGeom>
        </p:spPr>
      </p:pic>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5520" y="1482373"/>
            <a:ext cx="419162" cy="419162"/>
          </a:xfrm>
          <a:prstGeom prst="rect">
            <a:avLst/>
          </a:prstGeom>
        </p:spPr>
      </p:pic>
      <p:pic>
        <p:nvPicPr>
          <p:cNvPr id="70" name="Picture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84536" y="1075949"/>
            <a:ext cx="690878" cy="690878"/>
          </a:xfrm>
          <a:prstGeom prst="rect">
            <a:avLst/>
          </a:prstGeom>
        </p:spPr>
      </p:pic>
      <p:pic>
        <p:nvPicPr>
          <p:cNvPr id="71" name="Picture 7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3004" y="3449963"/>
            <a:ext cx="390854" cy="411957"/>
          </a:xfrm>
          <a:prstGeom prst="rect">
            <a:avLst/>
          </a:prstGeom>
        </p:spPr>
      </p:pic>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823" y="2729228"/>
            <a:ext cx="476250" cy="476250"/>
          </a:xfrm>
          <a:prstGeom prst="rect">
            <a:avLst/>
          </a:prstGeom>
        </p:spPr>
      </p:pic>
      <p:sp>
        <p:nvSpPr>
          <p:cNvPr id="74" name="TextBox 73"/>
          <p:cNvSpPr txBox="1"/>
          <p:nvPr/>
        </p:nvSpPr>
        <p:spPr>
          <a:xfrm>
            <a:off x="3872450" y="4159419"/>
            <a:ext cx="1620957" cy="523220"/>
          </a:xfrm>
          <a:prstGeom prst="rect">
            <a:avLst/>
          </a:prstGeom>
          <a:noFill/>
        </p:spPr>
        <p:txBody>
          <a:bodyPr wrap="none" rtlCol="0">
            <a:spAutoFit/>
          </a:bodyPr>
          <a:lstStyle/>
          <a:p>
            <a:r>
              <a:rPr kumimoji="1" lang="zh-CN" altLang="en-US" sz="2800" dirty="0" smtClean="0">
                <a:solidFill>
                  <a:schemeClr val="tx2"/>
                </a:solidFill>
              </a:rPr>
              <a:t>知识图谱</a:t>
            </a:r>
            <a:endParaRPr kumimoji="1" lang="zh-CN" altLang="en-US" sz="2800" dirty="0">
              <a:solidFill>
                <a:schemeClr val="tx2"/>
              </a:solidFill>
            </a:endParaRPr>
          </a:p>
        </p:txBody>
      </p:sp>
      <p:sp>
        <p:nvSpPr>
          <p:cNvPr id="75" name="TextBox 74"/>
          <p:cNvSpPr txBox="1"/>
          <p:nvPr/>
        </p:nvSpPr>
        <p:spPr>
          <a:xfrm>
            <a:off x="633330" y="1716869"/>
            <a:ext cx="646331" cy="369332"/>
          </a:xfrm>
          <a:prstGeom prst="rect">
            <a:avLst/>
          </a:prstGeom>
          <a:noFill/>
        </p:spPr>
        <p:txBody>
          <a:bodyPr wrap="none" rtlCol="0">
            <a:spAutoFit/>
          </a:bodyPr>
          <a:lstStyle/>
          <a:p>
            <a:r>
              <a:rPr kumimoji="1" lang="zh-CN" altLang="en-US" dirty="0" smtClean="0">
                <a:solidFill>
                  <a:schemeClr val="tx2"/>
                </a:solidFill>
              </a:rPr>
              <a:t>实体</a:t>
            </a:r>
            <a:endParaRPr kumimoji="1" lang="zh-CN" altLang="en-US" dirty="0">
              <a:solidFill>
                <a:schemeClr val="tx2"/>
              </a:solidFill>
            </a:endParaRPr>
          </a:p>
        </p:txBody>
      </p:sp>
      <p:sp>
        <p:nvSpPr>
          <p:cNvPr id="76" name="TextBox 75"/>
          <p:cNvSpPr txBox="1"/>
          <p:nvPr/>
        </p:nvSpPr>
        <p:spPr>
          <a:xfrm>
            <a:off x="1309742" y="2687932"/>
            <a:ext cx="646331" cy="369332"/>
          </a:xfrm>
          <a:prstGeom prst="rect">
            <a:avLst/>
          </a:prstGeom>
          <a:noFill/>
        </p:spPr>
        <p:txBody>
          <a:bodyPr wrap="none" rtlCol="0">
            <a:spAutoFit/>
          </a:bodyPr>
          <a:lstStyle/>
          <a:p>
            <a:r>
              <a:rPr kumimoji="1" lang="zh-CN" altLang="en-US" dirty="0" smtClean="0">
                <a:solidFill>
                  <a:schemeClr val="tx2"/>
                </a:solidFill>
              </a:rPr>
              <a:t>关系</a:t>
            </a:r>
            <a:endParaRPr kumimoji="1" lang="zh-CN" altLang="en-US" dirty="0">
              <a:solidFill>
                <a:schemeClr val="tx2"/>
              </a:solidFill>
            </a:endParaRPr>
          </a:p>
        </p:txBody>
      </p:sp>
      <p:sp>
        <p:nvSpPr>
          <p:cNvPr id="77" name="TextBox 76"/>
          <p:cNvSpPr txBox="1"/>
          <p:nvPr/>
        </p:nvSpPr>
        <p:spPr>
          <a:xfrm>
            <a:off x="1930616" y="3568184"/>
            <a:ext cx="646331" cy="369332"/>
          </a:xfrm>
          <a:prstGeom prst="rect">
            <a:avLst/>
          </a:prstGeom>
          <a:noFill/>
        </p:spPr>
        <p:txBody>
          <a:bodyPr wrap="none" rtlCol="0">
            <a:spAutoFit/>
          </a:bodyPr>
          <a:lstStyle/>
          <a:p>
            <a:r>
              <a:rPr kumimoji="1" lang="zh-CN" altLang="en-US" dirty="0" smtClean="0">
                <a:solidFill>
                  <a:schemeClr val="tx2"/>
                </a:solidFill>
              </a:rPr>
              <a:t>实体</a:t>
            </a:r>
            <a:endParaRPr kumimoji="1" lang="zh-CN" altLang="en-US" dirty="0">
              <a:solidFill>
                <a:schemeClr val="tx2"/>
              </a:solidFill>
            </a:endParaRPr>
          </a:p>
        </p:txBody>
      </p:sp>
      <p:cxnSp>
        <p:nvCxnSpPr>
          <p:cNvPr id="79" name="Straight Connector 78"/>
          <p:cNvCxnSpPr>
            <a:stCxn id="6" idx="6"/>
            <a:endCxn id="8" idx="2"/>
          </p:cNvCxnSpPr>
          <p:nvPr/>
        </p:nvCxnSpPr>
        <p:spPr>
          <a:xfrm flipV="1">
            <a:off x="4330726" y="2661690"/>
            <a:ext cx="472677" cy="36425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5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blinds(horizontal)">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blinds(horizontal)">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a:xfrm>
            <a:off x="467544" y="375506"/>
            <a:ext cx="8229600" cy="719999"/>
          </a:xfrm>
        </p:spPr>
        <p:txBody>
          <a:bodyPr/>
          <a:lstStyle/>
          <a:p>
            <a:r>
              <a:rPr kumimoji="1" lang="zh-CN" altLang="en-US" dirty="0" smtClean="0"/>
              <a:t>项目介绍</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951570"/>
            <a:ext cx="5904656" cy="3326040"/>
          </a:xfrm>
          <a:prstGeom prst="rect">
            <a:avLst/>
          </a:prstGeom>
        </p:spPr>
      </p:pic>
      <p:sp>
        <p:nvSpPr>
          <p:cNvPr id="5" name="Oval 4"/>
          <p:cNvSpPr/>
          <p:nvPr/>
        </p:nvSpPr>
        <p:spPr>
          <a:xfrm>
            <a:off x="1403648" y="3003798"/>
            <a:ext cx="2340260" cy="1008112"/>
          </a:xfrm>
          <a:prstGeom prst="ellipse">
            <a:avLst/>
          </a:prstGeom>
          <a:noFill/>
          <a:ln w="57150">
            <a:solidFill>
              <a:srgbClr val="FF000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TextBox 5"/>
          <p:cNvSpPr txBox="1"/>
          <p:nvPr/>
        </p:nvSpPr>
        <p:spPr>
          <a:xfrm>
            <a:off x="3662730" y="4008431"/>
            <a:ext cx="1261884" cy="523220"/>
          </a:xfrm>
          <a:prstGeom prst="rect">
            <a:avLst/>
          </a:prstGeom>
          <a:noFill/>
        </p:spPr>
        <p:txBody>
          <a:bodyPr wrap="none" rtlCol="0">
            <a:spAutoFit/>
          </a:bodyPr>
          <a:lstStyle/>
          <a:p>
            <a:r>
              <a:rPr kumimoji="1" lang="zh-CN" altLang="en-US" sz="2800" dirty="0" smtClean="0">
                <a:solidFill>
                  <a:schemeClr val="accent1"/>
                </a:solidFill>
              </a:rPr>
              <a:t>推荐！</a:t>
            </a:r>
            <a:endParaRPr kumimoji="1" lang="zh-CN" altLang="en-US" sz="2800" dirty="0">
              <a:solidFill>
                <a:schemeClr val="accent1"/>
              </a:solidFill>
            </a:endParaRPr>
          </a:p>
        </p:txBody>
      </p:sp>
    </p:spTree>
    <p:extLst>
      <p:ext uri="{BB962C8B-B14F-4D97-AF65-F5344CB8AC3E}">
        <p14:creationId xmlns:p14="http://schemas.microsoft.com/office/powerpoint/2010/main" val="96908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项目介绍</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任务</a:t>
            </a:r>
            <a:r>
              <a:rPr kumimoji="1" lang="en-US" altLang="zh-CN" dirty="0" smtClean="0"/>
              <a:t>1</a:t>
            </a:r>
          </a:p>
          <a:p>
            <a:endParaRPr kumimoji="1" lang="en-US" altLang="zh-CN" dirty="0"/>
          </a:p>
          <a:p>
            <a:endParaRPr kumimoji="1" lang="en-US" altLang="zh-CN" dirty="0" smtClean="0"/>
          </a:p>
          <a:p>
            <a:r>
              <a:rPr kumimoji="1" lang="zh-CN" altLang="en-US" dirty="0" smtClean="0"/>
              <a:t>任务</a:t>
            </a:r>
            <a:r>
              <a:rPr kumimoji="1" lang="en-US" altLang="zh-CN" dirty="0" smtClean="0"/>
              <a:t>2</a:t>
            </a:r>
            <a:endParaRPr kumimoji="1" lang="zh-CN" altLang="en-US" dirty="0"/>
          </a:p>
        </p:txBody>
      </p:sp>
      <p:sp>
        <p:nvSpPr>
          <p:cNvPr id="4" name="TextBox 3"/>
          <p:cNvSpPr txBox="1"/>
          <p:nvPr/>
        </p:nvSpPr>
        <p:spPr>
          <a:xfrm>
            <a:off x="791580" y="1841356"/>
            <a:ext cx="7158117" cy="1128579"/>
          </a:xfrm>
          <a:prstGeom prst="rect">
            <a:avLst/>
          </a:prstGeom>
          <a:noFill/>
        </p:spPr>
        <p:txBody>
          <a:bodyPr wrap="square" rtlCol="0">
            <a:spAutoFit/>
          </a:bodyPr>
          <a:lstStyle/>
          <a:p>
            <a:pPr>
              <a:lnSpc>
                <a:spcPct val="150000"/>
              </a:lnSpc>
            </a:pPr>
            <a:r>
              <a:rPr kumimoji="1" lang="zh-CN" altLang="en-US" sz="2400" dirty="0" smtClean="0">
                <a:solidFill>
                  <a:schemeClr val="tx2"/>
                </a:solidFill>
              </a:rPr>
              <a:t>根据给定的数据集，建立推荐模型，对每个训练集中的用户推荐</a:t>
            </a:r>
            <a:r>
              <a:rPr kumimoji="1" lang="en-US" altLang="zh-CN" sz="2400" dirty="0" smtClean="0">
                <a:solidFill>
                  <a:schemeClr val="tx2"/>
                </a:solidFill>
              </a:rPr>
              <a:t>50</a:t>
            </a:r>
            <a:r>
              <a:rPr kumimoji="1" lang="zh-CN" altLang="en-US" sz="2400" dirty="0" smtClean="0">
                <a:solidFill>
                  <a:schemeClr val="tx2"/>
                </a:solidFill>
              </a:rPr>
              <a:t>部电影。</a:t>
            </a:r>
            <a:endParaRPr kumimoji="1" lang="zh-CN" altLang="en-US" sz="2400" dirty="0">
              <a:solidFill>
                <a:schemeClr val="tx2"/>
              </a:solidFill>
            </a:endParaRPr>
          </a:p>
        </p:txBody>
      </p:sp>
      <p:sp>
        <p:nvSpPr>
          <p:cNvPr id="5" name="TextBox 4"/>
          <p:cNvSpPr txBox="1"/>
          <p:nvPr/>
        </p:nvSpPr>
        <p:spPr>
          <a:xfrm>
            <a:off x="791579" y="3672187"/>
            <a:ext cx="7158117" cy="577850"/>
          </a:xfrm>
          <a:prstGeom prst="rect">
            <a:avLst/>
          </a:prstGeom>
          <a:noFill/>
        </p:spPr>
        <p:txBody>
          <a:bodyPr wrap="square" rtlCol="0">
            <a:spAutoFit/>
          </a:bodyPr>
          <a:lstStyle/>
          <a:p>
            <a:pPr>
              <a:lnSpc>
                <a:spcPct val="150000"/>
              </a:lnSpc>
            </a:pPr>
            <a:r>
              <a:rPr kumimoji="1" lang="zh-CN" altLang="en-US" sz="2400" dirty="0" smtClean="0">
                <a:solidFill>
                  <a:schemeClr val="tx2"/>
                </a:solidFill>
              </a:rPr>
              <a:t>建立模型，对推荐的电影生成一句推荐理由。</a:t>
            </a:r>
            <a:endParaRPr kumimoji="1" lang="zh-CN" altLang="en-US" sz="2400" dirty="0">
              <a:solidFill>
                <a:schemeClr val="tx2"/>
              </a:solidFill>
            </a:endParaRPr>
          </a:p>
        </p:txBody>
      </p:sp>
    </p:spTree>
    <p:extLst>
      <p:ext uri="{BB962C8B-B14F-4D97-AF65-F5344CB8AC3E}">
        <p14:creationId xmlns:p14="http://schemas.microsoft.com/office/powerpoint/2010/main" val="121719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项目介绍</a:t>
            </a:r>
            <a:endParaRPr kumimoji="1" lang="en-US" altLang="zh-CN" dirty="0" smtClean="0"/>
          </a:p>
          <a:p>
            <a:r>
              <a:rPr kumimoji="1" lang="zh-CN" altLang="en-US" b="1" dirty="0">
                <a:solidFill>
                  <a:schemeClr val="accent1"/>
                </a:solidFill>
              </a:rPr>
              <a:t>数据处理</a:t>
            </a:r>
            <a:endParaRPr kumimoji="1" lang="en-US" altLang="zh-CN" b="1" dirty="0">
              <a:solidFill>
                <a:schemeClr val="accent1"/>
              </a:solidFill>
            </a:endParaRPr>
          </a:p>
          <a:p>
            <a:r>
              <a:rPr kumimoji="1" lang="zh-CN" altLang="en-US" dirty="0" smtClean="0"/>
              <a:t>模型分析</a:t>
            </a:r>
            <a:endParaRPr kumimoji="1" lang="en-US" altLang="zh-CN" dirty="0" smtClean="0"/>
          </a:p>
          <a:p>
            <a:r>
              <a:rPr kumimoji="1" lang="zh-CN" altLang="en-US" dirty="0" smtClean="0"/>
              <a:t>结果展示</a:t>
            </a:r>
            <a:endParaRPr kumimoji="1" lang="en-US" altLang="zh-CN" dirty="0" smtClean="0"/>
          </a:p>
          <a:p>
            <a:r>
              <a:rPr kumimoji="1" lang="zh-CN" altLang="en-US" dirty="0" smtClean="0"/>
              <a:t>附录</a:t>
            </a:r>
            <a:endParaRPr kumimoji="1" lang="zh-CN" altLang="en-US" dirty="0"/>
          </a:p>
        </p:txBody>
      </p:sp>
    </p:spTree>
    <p:extLst>
      <p:ext uri="{BB962C8B-B14F-4D97-AF65-F5344CB8AC3E}">
        <p14:creationId xmlns:p14="http://schemas.microsoft.com/office/powerpoint/2010/main" val="307586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16494-B06A-104E-AB8C-73A0D27CB7C0}"/>
              </a:ext>
            </a:extLst>
          </p:cNvPr>
          <p:cNvSpPr>
            <a:spLocks noGrp="1"/>
          </p:cNvSpPr>
          <p:nvPr>
            <p:ph type="title"/>
          </p:nvPr>
        </p:nvSpPr>
        <p:spPr/>
        <p:txBody>
          <a:bodyPr/>
          <a:lstStyle/>
          <a:p>
            <a:r>
              <a:rPr kumimoji="1" lang="zh-CN" altLang="en-US" dirty="0" smtClean="0"/>
              <a:t>数据处理</a:t>
            </a:r>
            <a:endParaRPr kumimoji="1" lang="zh-CN" altLang="en-US" dirty="0"/>
          </a:p>
        </p:txBody>
      </p:sp>
      <p:sp>
        <p:nvSpPr>
          <p:cNvPr id="3" name="内容占位符 2">
            <a:extLst>
              <a:ext uri="{FF2B5EF4-FFF2-40B4-BE49-F238E27FC236}">
                <a16:creationId xmlns="" xmlns:a16="http://schemas.microsoft.com/office/drawing/2014/main" id="{52EB7CF9-A655-3444-8354-5749CF3B388F}"/>
              </a:ext>
            </a:extLst>
          </p:cNvPr>
          <p:cNvSpPr>
            <a:spLocks noGrp="1"/>
          </p:cNvSpPr>
          <p:nvPr>
            <p:ph idx="1"/>
          </p:nvPr>
        </p:nvSpPr>
        <p:spPr/>
        <p:txBody>
          <a:bodyPr/>
          <a:lstStyle/>
          <a:p>
            <a:r>
              <a:rPr kumimoji="1" lang="zh-CN" altLang="en-US" dirty="0" smtClean="0"/>
              <a:t>数据集</a:t>
            </a:r>
            <a:endParaRPr kumimoji="1" lang="zh-CN" altLang="en-US" dirty="0"/>
          </a:p>
        </p:txBody>
      </p:sp>
      <p:sp>
        <p:nvSpPr>
          <p:cNvPr id="4" name="TextBox 3"/>
          <p:cNvSpPr txBox="1"/>
          <p:nvPr/>
        </p:nvSpPr>
        <p:spPr>
          <a:xfrm>
            <a:off x="611561" y="1959682"/>
            <a:ext cx="8208912" cy="2308324"/>
          </a:xfrm>
          <a:prstGeom prst="rect">
            <a:avLst/>
          </a:prstGeom>
          <a:noFill/>
        </p:spPr>
        <p:txBody>
          <a:bodyPr wrap="square" rtlCol="0">
            <a:spAutoFit/>
          </a:bodyPr>
          <a:lstStyle/>
          <a:p>
            <a:pPr marL="342900" indent="-342900">
              <a:lnSpc>
                <a:spcPct val="200000"/>
              </a:lnSpc>
              <a:buFont typeface="+mj-lt"/>
              <a:buAutoNum type="arabicPeriod"/>
            </a:pPr>
            <a:r>
              <a:rPr kumimoji="1" lang="en-US" altLang="zh-CN" sz="2400" dirty="0" smtClean="0">
                <a:solidFill>
                  <a:schemeClr val="tx2"/>
                </a:solidFill>
              </a:rPr>
              <a:t>Movie.txt    </a:t>
            </a:r>
            <a:r>
              <a:rPr kumimoji="1" lang="zh-CN" altLang="en-US" sz="2400" dirty="0" smtClean="0">
                <a:solidFill>
                  <a:schemeClr val="tx2"/>
                </a:solidFill>
              </a:rPr>
              <a:t>电影基本信息，包括电影</a:t>
            </a:r>
            <a:r>
              <a:rPr kumimoji="1" lang="en-US" altLang="zh-CN" sz="2400" dirty="0" smtClean="0">
                <a:solidFill>
                  <a:schemeClr val="tx2"/>
                </a:solidFill>
              </a:rPr>
              <a:t>id</a:t>
            </a:r>
            <a:r>
              <a:rPr kumimoji="1" lang="zh-CN" altLang="en-US" sz="2400" dirty="0" smtClean="0">
                <a:solidFill>
                  <a:schemeClr val="tx2"/>
                </a:solidFill>
              </a:rPr>
              <a:t>、电影名、主演等</a:t>
            </a:r>
            <a:endParaRPr kumimoji="1" lang="en-US" altLang="zh-CN" sz="2400" dirty="0" smtClean="0">
              <a:solidFill>
                <a:schemeClr val="tx2"/>
              </a:solidFill>
            </a:endParaRPr>
          </a:p>
          <a:p>
            <a:pPr marL="342900" indent="-342900">
              <a:lnSpc>
                <a:spcPct val="200000"/>
              </a:lnSpc>
              <a:buFont typeface="+mj-lt"/>
              <a:buAutoNum type="arabicPeriod"/>
            </a:pPr>
            <a:r>
              <a:rPr kumimoji="1" lang="en-US" altLang="zh-CN" sz="2400" dirty="0" err="1" smtClean="0">
                <a:solidFill>
                  <a:schemeClr val="tx2"/>
                </a:solidFill>
              </a:rPr>
              <a:t>all_instances.owl</a:t>
            </a:r>
            <a:r>
              <a:rPr kumimoji="1" lang="zh-CN" altLang="en-US" sz="2400" dirty="0" smtClean="0">
                <a:solidFill>
                  <a:schemeClr val="tx2"/>
                </a:solidFill>
              </a:rPr>
              <a:t>     </a:t>
            </a:r>
            <a:r>
              <a:rPr kumimoji="1" lang="en-US" altLang="zh-CN" sz="2400" dirty="0" smtClean="0">
                <a:solidFill>
                  <a:schemeClr val="tx2"/>
                </a:solidFill>
              </a:rPr>
              <a:t>OWL</a:t>
            </a:r>
            <a:r>
              <a:rPr kumimoji="1" lang="zh-CN" altLang="en-US" sz="2400" dirty="0" smtClean="0">
                <a:solidFill>
                  <a:schemeClr val="tx2"/>
                </a:solidFill>
              </a:rPr>
              <a:t>格式的知识图谱</a:t>
            </a:r>
            <a:endParaRPr kumimoji="1" lang="en-US" altLang="zh-CN" sz="2400" dirty="0" smtClean="0">
              <a:solidFill>
                <a:schemeClr val="tx2"/>
              </a:solidFill>
            </a:endParaRPr>
          </a:p>
          <a:p>
            <a:pPr marL="342900" indent="-342900">
              <a:lnSpc>
                <a:spcPct val="200000"/>
              </a:lnSpc>
              <a:buFont typeface="+mj-lt"/>
              <a:buAutoNum type="arabicPeriod"/>
            </a:pPr>
            <a:r>
              <a:rPr kumimoji="1" lang="en-US" altLang="zh-CN" sz="2400" dirty="0" err="1" smtClean="0">
                <a:solidFill>
                  <a:schemeClr val="tx2"/>
                </a:solidFill>
              </a:rPr>
              <a:t>UserMovie_train.txt</a:t>
            </a:r>
            <a:r>
              <a:rPr kumimoji="1" lang="zh-CN" altLang="en-US" sz="2400" dirty="0" smtClean="0">
                <a:solidFill>
                  <a:schemeClr val="tx2"/>
                </a:solidFill>
              </a:rPr>
              <a:t>。</a:t>
            </a:r>
            <a:endParaRPr kumimoji="1" lang="zh-CN" altLang="en-US" sz="2400" dirty="0">
              <a:solidFill>
                <a:schemeClr val="tx2"/>
              </a:solidFill>
            </a:endParaRPr>
          </a:p>
        </p:txBody>
      </p:sp>
      <p:sp>
        <p:nvSpPr>
          <p:cNvPr id="5" name="TextBox 4"/>
          <p:cNvSpPr txBox="1"/>
          <p:nvPr/>
        </p:nvSpPr>
        <p:spPr>
          <a:xfrm>
            <a:off x="4031940" y="3649371"/>
            <a:ext cx="4654860" cy="830997"/>
          </a:xfrm>
          <a:prstGeom prst="rect">
            <a:avLst/>
          </a:prstGeom>
          <a:noFill/>
        </p:spPr>
        <p:txBody>
          <a:bodyPr wrap="square" rtlCol="0">
            <a:spAutoFit/>
          </a:bodyPr>
          <a:lstStyle/>
          <a:p>
            <a:r>
              <a:rPr kumimoji="1" lang="zh-CN" altLang="en-US" sz="2400" dirty="0">
                <a:solidFill>
                  <a:schemeClr val="tx2"/>
                </a:solidFill>
              </a:rPr>
              <a:t>训练集，包括用户</a:t>
            </a:r>
            <a:r>
              <a:rPr kumimoji="1" lang="en-US" altLang="zh-CN" sz="2400" dirty="0">
                <a:solidFill>
                  <a:schemeClr val="tx2"/>
                </a:solidFill>
              </a:rPr>
              <a:t>id</a:t>
            </a:r>
            <a:r>
              <a:rPr kumimoji="1" lang="zh-CN" altLang="en-US" sz="2400" dirty="0">
                <a:solidFill>
                  <a:schemeClr val="tx2"/>
                </a:solidFill>
              </a:rPr>
              <a:t>、电影</a:t>
            </a:r>
            <a:r>
              <a:rPr kumimoji="1" lang="en-US" altLang="zh-CN" sz="2400" dirty="0">
                <a:solidFill>
                  <a:schemeClr val="tx2"/>
                </a:solidFill>
              </a:rPr>
              <a:t>id</a:t>
            </a:r>
            <a:r>
              <a:rPr kumimoji="1" lang="zh-CN" altLang="en-US" sz="2400" dirty="0">
                <a:solidFill>
                  <a:schemeClr val="tx2"/>
                </a:solidFill>
              </a:rPr>
              <a:t>、时间戳、</a:t>
            </a:r>
            <a:r>
              <a:rPr kumimoji="1" lang="zh-CN" altLang="en-US" sz="2400" dirty="0" smtClean="0">
                <a:solidFill>
                  <a:schemeClr val="tx2"/>
                </a:solidFill>
              </a:rPr>
              <a:t>评分</a:t>
            </a:r>
            <a:endParaRPr kumimoji="1" lang="en-US" altLang="zh-CN" sz="2400" dirty="0">
              <a:solidFill>
                <a:schemeClr val="tx2"/>
              </a:solidFill>
            </a:endParaRPr>
          </a:p>
        </p:txBody>
      </p:sp>
    </p:spTree>
    <p:extLst>
      <p:ext uri="{BB962C8B-B14F-4D97-AF65-F5344CB8AC3E}">
        <p14:creationId xmlns:p14="http://schemas.microsoft.com/office/powerpoint/2010/main" val="1768758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SV1">
      <a:dk1>
        <a:srgbClr val="666666"/>
      </a:dk1>
      <a:lt1>
        <a:sysClr val="window" lastClr="FFFFFF"/>
      </a:lt1>
      <a:dk2>
        <a:srgbClr val="000000"/>
      </a:dk2>
      <a:lt2>
        <a:srgbClr val="FFFFFF"/>
      </a:lt2>
      <a:accent1>
        <a:srgbClr val="F28400"/>
      </a:accent1>
      <a:accent2>
        <a:srgbClr val="EE6B00"/>
      </a:accent2>
      <a:accent3>
        <a:srgbClr val="3D8007"/>
      </a:accent3>
      <a:accent4>
        <a:srgbClr val="8EC727"/>
      </a:accent4>
      <a:accent5>
        <a:srgbClr val="00B0F0"/>
      </a:accent5>
      <a:accent6>
        <a:srgbClr val="0070C0"/>
      </a:accent6>
      <a:hlink>
        <a:srgbClr val="FF6600"/>
      </a:hlink>
      <a:folHlink>
        <a:srgbClr val="CC33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41473</TotalTime>
  <Words>3610</Words>
  <Application>Microsoft Macintosh PowerPoint</Application>
  <PresentationFormat>On-screen Show (16:9)</PresentationFormat>
  <Paragraphs>358</Paragraphs>
  <Slides>35</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Calibri</vt:lpstr>
      <vt:lpstr>Cambria Math</vt:lpstr>
      <vt:lpstr>Mangal</vt:lpstr>
      <vt:lpstr>PingFang SC</vt:lpstr>
      <vt:lpstr>SimSun</vt:lpstr>
      <vt:lpstr>STSong</vt:lpstr>
      <vt:lpstr>Times New Roman</vt:lpstr>
      <vt:lpstr>Wingdings</vt:lpstr>
      <vt:lpstr>宋体</vt:lpstr>
      <vt:lpstr>微软雅黑</vt:lpstr>
      <vt:lpstr>黑体</vt:lpstr>
      <vt:lpstr>Arial</vt:lpstr>
      <vt:lpstr>Office 主题</vt:lpstr>
      <vt:lpstr>知识图谱助力电影推荐</vt:lpstr>
      <vt:lpstr>目录</vt:lpstr>
      <vt:lpstr>目录</vt:lpstr>
      <vt:lpstr>项目介绍</vt:lpstr>
      <vt:lpstr>项目介绍</vt:lpstr>
      <vt:lpstr>项目介绍</vt:lpstr>
      <vt:lpstr>项目介绍</vt:lpstr>
      <vt:lpstr>目录</vt:lpstr>
      <vt:lpstr>数据处理</vt:lpstr>
      <vt:lpstr>数据处理-Movie.txt</vt:lpstr>
      <vt:lpstr>数据处理-训练集</vt:lpstr>
      <vt:lpstr>数据处理-训练集</vt:lpstr>
      <vt:lpstr>数据处理-训练集</vt:lpstr>
      <vt:lpstr>数据处理-训练集</vt:lpstr>
      <vt:lpstr>数据处理-知识图谱</vt:lpstr>
      <vt:lpstr>数据处理-知识图谱</vt:lpstr>
      <vt:lpstr>目录</vt:lpstr>
      <vt:lpstr>推荐模型</vt:lpstr>
      <vt:lpstr>DKN模型</vt:lpstr>
      <vt:lpstr>DKN模型</vt:lpstr>
      <vt:lpstr>FM模型</vt:lpstr>
      <vt:lpstr>DeepFM模型</vt:lpstr>
      <vt:lpstr>DCN模型</vt:lpstr>
      <vt:lpstr>xDeepFM模型</vt:lpstr>
      <vt:lpstr>负例生成</vt:lpstr>
      <vt:lpstr>本次电影推荐的效果</vt:lpstr>
      <vt:lpstr>文字生成模型</vt:lpstr>
      <vt:lpstr>文字生成模型</vt:lpstr>
      <vt:lpstr>目录</vt:lpstr>
      <vt:lpstr>结果展示</vt:lpstr>
      <vt:lpstr>目录</vt:lpstr>
      <vt:lpstr>附录-成员分工</vt:lpstr>
      <vt:lpstr>附录-参考文献</vt:lpstr>
      <vt:lpstr>PowerPoint Presentation</vt:lpstr>
      <vt:lpstr>CKE模型</vt:lpstr>
    </vt:vector>
  </TitlesOfParts>
  <Manager/>
  <Company/>
  <LinksUpToDate>false</LinksUpToDate>
  <SharedDoc>false</SharedDoc>
  <HyperlinkBase/>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这是一个标题</dc:title>
  <dc:subject/>
  <dc:creator>Sinovation Ventures</dc:creator>
  <cp:keywords/>
  <dc:description/>
  <cp:lastModifiedBy>孔 祥宜</cp:lastModifiedBy>
  <cp:revision>3406</cp:revision>
  <cp:lastPrinted>2014-03-05T03:10:02Z</cp:lastPrinted>
  <dcterms:created xsi:type="dcterms:W3CDTF">2012-04-29T04:12:22Z</dcterms:created>
  <dcterms:modified xsi:type="dcterms:W3CDTF">2018-08-22T07:42:06Z</dcterms:modified>
  <cp:category/>
</cp:coreProperties>
</file>