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937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9">
          <p15:clr>
            <a:srgbClr val="A4A3A4"/>
          </p15:clr>
        </p15:guide>
        <p15:guide id="2" orient="horz" pos="1518">
          <p15:clr>
            <a:srgbClr val="A4A3A4"/>
          </p15:clr>
        </p15:guide>
        <p15:guide id="3" orient="horz" pos="1977">
          <p15:clr>
            <a:srgbClr val="A4A3A4"/>
          </p15:clr>
        </p15:guide>
        <p15:guide id="4" orient="horz" pos="2437">
          <p15:clr>
            <a:srgbClr val="A4A3A4"/>
          </p15:clr>
        </p15:guide>
        <p15:guide id="5" orient="horz" pos="2896">
          <p15:clr>
            <a:srgbClr val="A4A3A4"/>
          </p15:clr>
        </p15:guide>
        <p15:guide id="6" pos="272">
          <p15:clr>
            <a:srgbClr val="A4A3A4"/>
          </p15:clr>
        </p15:guide>
        <p15:guide id="7" pos="1247">
          <p15:clr>
            <a:srgbClr val="A4A3A4"/>
          </p15:clr>
        </p15:guide>
        <p15:guide id="8" pos="2358">
          <p15:clr>
            <a:srgbClr val="A4A3A4"/>
          </p15:clr>
        </p15:guide>
        <p15:guide id="9" pos="3402">
          <p15:clr>
            <a:srgbClr val="A4A3A4"/>
          </p15:clr>
        </p15:guide>
        <p15:guide id="10" pos="4445">
          <p15:clr>
            <a:srgbClr val="A4A3A4"/>
          </p15:clr>
        </p15:guide>
        <p15:guide id="11" pos="54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E9127"/>
    <a:srgbClr val="42C0BF"/>
    <a:srgbClr val="4C4C4C"/>
    <a:srgbClr val="000000"/>
    <a:srgbClr val="66CCFF"/>
    <a:srgbClr val="80FF00"/>
    <a:srgbClr val="6FC500"/>
    <a:srgbClr val="88CD00"/>
    <a:srgbClr val="404040"/>
    <a:srgbClr val="FAB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2"/>
    <p:restoredTop sz="92836" autoAdjust="0"/>
  </p:normalViewPr>
  <p:slideViewPr>
    <p:cSldViewPr snapToObjects="1">
      <p:cViewPr varScale="1">
        <p:scale>
          <a:sx n="131" d="100"/>
          <a:sy n="131" d="100"/>
        </p:scale>
        <p:origin x="176" y="344"/>
      </p:cViewPr>
      <p:guideLst>
        <p:guide orient="horz" pos="1059"/>
        <p:guide orient="horz" pos="1518"/>
        <p:guide orient="horz" pos="1977"/>
        <p:guide orient="horz" pos="2437"/>
        <p:guide orient="horz" pos="2896"/>
        <p:guide pos="272"/>
        <p:guide pos="1247"/>
        <p:guide pos="2358"/>
        <p:guide pos="3402"/>
        <p:guide pos="4445"/>
        <p:guide pos="54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3560" y="-12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/>
          <a:p>
            <a:pPr algn="r"/>
            <a:fld id="{86CAA531-2DA4-48F8-977D-328C232F2D93}" type="slidenum">
              <a:rPr lang="zh-CN" altLang="en-US" sz="1000"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582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172A-7FB4-47A4-955D-D2D19B9CB097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9ED29-F079-4E8C-8A2A-A01EA16262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3658"/>
            <a:ext cx="7772400" cy="1102519"/>
          </a:xfrm>
          <a:effectLst/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46177"/>
            <a:ext cx="6400800" cy="1314450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="" xmlns:a16="http://schemas.microsoft.com/office/drawing/2014/main" id="{C1ADA982-09B9-2A42-B99B-F8220EF303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58" y="415357"/>
            <a:ext cx="4314484" cy="9617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571"/>
            <a:ext cx="8229600" cy="719999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095586"/>
            <a:ext cx="8229600" cy="3715061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="" xmlns:a16="http://schemas.microsoft.com/office/drawing/2014/main" id="{F987ADFB-DBC3-8D45-93CB-F6A25DD198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92" y="231490"/>
            <a:ext cx="1759978" cy="3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571"/>
            <a:ext cx="8229600" cy="719999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095586"/>
            <a:ext cx="8229600" cy="3715061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F987ADFB-DBC3-8D45-93CB-F6A25DD198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11" y="4614492"/>
            <a:ext cx="1759978" cy="3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812131"/>
            <a:ext cx="7772400" cy="1102519"/>
          </a:xfrm>
          <a:effectLst/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0739A99-6A66-5E45-AF28-1DCC82052B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58" y="415357"/>
            <a:ext cx="4314484" cy="9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7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3369-AC0C-4126-BF8F-865DFD5BBD5D}" type="datetime1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  <p:sldLayoutId id="2147483665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10000"/>
        </a:lnSpc>
        <a:spcBef>
          <a:spcPct val="0"/>
        </a:spcBef>
        <a:buNone/>
        <a:defRPr sz="4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buFont typeface="Arial" pitchFamily="34" charset="0"/>
        <a:buChar char="•"/>
        <a:defRPr sz="3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itchFamily="34" charset="0"/>
        <a:buChar char="•"/>
        <a:defRPr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200" y="3686400"/>
            <a:ext cx="3419872" cy="1334466"/>
            <a:chOff x="5724128" y="2751770"/>
            <a:chExt cx="3419872" cy="133446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140" y="3770970"/>
              <a:ext cx="3240360" cy="315266"/>
            </a:xfrm>
            <a:prstGeom prst="rect">
              <a:avLst/>
            </a:prstGeom>
          </p:spPr>
        </p:pic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6569664"/>
                </p:ext>
              </p:extLst>
            </p:nvPr>
          </p:nvGraphicFramePr>
          <p:xfrm>
            <a:off x="5724128" y="2751770"/>
            <a:ext cx="3419872" cy="912749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828092"/>
                  <a:gridCol w="2591780"/>
                </a:tblGrid>
                <a:tr h="221731">
                  <a:tc>
                    <a:txBody>
                      <a:bodyPr/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r>
                          <a:rPr lang="zh-TW" altLang="en-US" sz="1200" dirty="0" smtClean="0">
                            <a:solidFill>
                              <a:srgbClr val="666666"/>
                            </a:solidFill>
                          </a:rPr>
                          <a:t>团队</a:t>
                        </a:r>
                        <a:r>
                          <a:rPr lang="zh-TW" altLang="en-US" sz="1200" dirty="0" smtClean="0">
                            <a:solidFill>
                              <a:srgbClr val="666666"/>
                            </a:solidFill>
                          </a:rPr>
                          <a:t>名称</a:t>
                        </a:r>
                        <a:r>
                          <a:rPr lang="zh-CN" altLang="en-US" sz="1200" dirty="0" smtClean="0">
                            <a:solidFill>
                              <a:srgbClr val="666666"/>
                            </a:solidFill>
                          </a:rPr>
                          <a:t> </a:t>
                        </a:r>
                        <a:endParaRPr lang="en-US" sz="1200" dirty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CN" sz="1200" dirty="0" smtClean="0">
                            <a:solidFill>
                              <a:srgbClr val="666666"/>
                            </a:solidFill>
                          </a:rPr>
                          <a:t>Deep</a:t>
                        </a:r>
                        <a:r>
                          <a:rPr lang="zh-CN" altLang="en-US" sz="1200" dirty="0" smtClean="0">
                            <a:solidFill>
                              <a:srgbClr val="666666"/>
                            </a:solidFill>
                          </a:rPr>
                          <a:t> </a:t>
                        </a:r>
                        <a:r>
                          <a:rPr lang="en-US" altLang="zh-CN" sz="1200" dirty="0" smtClean="0">
                            <a:solidFill>
                              <a:srgbClr val="666666"/>
                            </a:solidFill>
                          </a:rPr>
                          <a:t>Train</a:t>
                        </a:r>
                        <a:endParaRPr lang="en-US" sz="1200" dirty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21731">
                  <a:tc>
                    <a:txBody>
                      <a:bodyPr/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r>
                          <a:rPr lang="zh-TW" altLang="en-US" sz="1200" dirty="0" smtClean="0">
                            <a:solidFill>
                              <a:srgbClr val="666666"/>
                            </a:solidFill>
                          </a:rPr>
                          <a:t>项目名称</a:t>
                        </a:r>
                        <a:endParaRPr lang="en-US" sz="1200" dirty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1200" dirty="0" smtClean="0">
                            <a:solidFill>
                              <a:srgbClr val="666666"/>
                            </a:solidFill>
                          </a:rPr>
                          <a:t>知识图谱助力电影推荐</a:t>
                        </a:r>
                        <a:endParaRPr lang="en-US" sz="1200" dirty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21731">
                  <a:tc>
                    <a:txBody>
                      <a:bodyPr/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r>
                          <a:rPr lang="zh-CN" altLang="en-US" sz="1200" dirty="0" smtClean="0">
                            <a:solidFill>
                              <a:srgbClr val="666666"/>
                            </a:solidFill>
                          </a:rPr>
                          <a:t>辅导公司</a:t>
                        </a:r>
                        <a:endParaRPr lang="en-US" sz="1200" dirty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1200" dirty="0" smtClean="0">
                            <a:solidFill>
                              <a:srgbClr val="666666"/>
                            </a:solidFill>
                          </a:rPr>
                          <a:t>美团</a:t>
                        </a:r>
                        <a:endParaRPr lang="en-US" altLang="en-US" sz="1200" dirty="0" smtClean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276" y="3075806"/>
            <a:ext cx="1800200" cy="18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105" y="3099418"/>
            <a:ext cx="3091746" cy="1765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8923" y="226850"/>
            <a:ext cx="3078149" cy="1702510"/>
            <a:chOff x="358350" y="591570"/>
            <a:chExt cx="7506722" cy="3752998"/>
          </a:xfrm>
        </p:grpSpPr>
        <p:grpSp>
          <p:nvGrpSpPr>
            <p:cNvPr id="13" name="Group 12"/>
            <p:cNvGrpSpPr/>
            <p:nvPr/>
          </p:nvGrpSpPr>
          <p:grpSpPr>
            <a:xfrm>
              <a:off x="1249939" y="591570"/>
              <a:ext cx="6615133" cy="3752998"/>
              <a:chOff x="1249939" y="591570"/>
              <a:chExt cx="6615133" cy="3752998"/>
            </a:xfrm>
          </p:grpSpPr>
          <p:cxnSp>
            <p:nvCxnSpPr>
              <p:cNvPr id="15" name="Straight Arrow Connector 14"/>
              <p:cNvCxnSpPr>
                <a:stCxn id="23" idx="0"/>
                <a:endCxn id="22" idx="2"/>
              </p:cNvCxnSpPr>
              <p:nvPr/>
            </p:nvCxnSpPr>
            <p:spPr>
              <a:xfrm flipV="1">
                <a:off x="4554604" y="3723878"/>
                <a:ext cx="2902" cy="188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1249939" y="591570"/>
                <a:ext cx="6615133" cy="3752998"/>
                <a:chOff x="1249939" y="591570"/>
                <a:chExt cx="6615133" cy="3752998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249939" y="2401500"/>
                  <a:ext cx="5302281" cy="898952"/>
                  <a:chOff x="1249939" y="2401500"/>
                  <a:chExt cx="5302281" cy="898952"/>
                </a:xfrm>
              </p:grpSpPr>
              <p:cxnSp>
                <p:nvCxnSpPr>
                  <p:cNvPr id="29" name="Straight Arrow Connector 28"/>
                  <p:cNvCxnSpPr>
                    <a:endCxn id="15" idx="2"/>
                  </p:cNvCxnSpPr>
                  <p:nvPr/>
                </p:nvCxnSpPr>
                <p:spPr>
                  <a:xfrm flipV="1">
                    <a:off x="3653898" y="3039802"/>
                    <a:ext cx="0" cy="2606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6552220" y="3039802"/>
                    <a:ext cx="0" cy="2606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Oval 30"/>
                  <p:cNvSpPr/>
                  <p:nvPr/>
                </p:nvSpPr>
                <p:spPr>
                  <a:xfrm>
                    <a:off x="1249939" y="2401500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13" idx="4"/>
                  </p:cNvCxnSpPr>
                  <p:nvPr/>
                </p:nvCxnSpPr>
                <p:spPr>
                  <a:xfrm flipV="1">
                    <a:off x="1519939" y="2941500"/>
                    <a:ext cx="0" cy="3589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1249939" y="591570"/>
                  <a:ext cx="6615133" cy="3752998"/>
                  <a:chOff x="1249939" y="591570"/>
                  <a:chExt cx="6615133" cy="3752998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2447764" y="2427734"/>
                    <a:ext cx="2412268" cy="612068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 smtClean="0">
                        <a:solidFill>
                          <a:srgbClr val="FF0000"/>
                        </a:solidFill>
                      </a:rPr>
                      <a:t>CIN</a:t>
                    </a:r>
                    <a:endParaRPr kumimoji="1" lang="zh-CN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5256076" y="1635647"/>
                    <a:ext cx="2592288" cy="1404155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 smtClean="0">
                        <a:solidFill>
                          <a:schemeClr val="tx2"/>
                        </a:solidFill>
                      </a:rPr>
                      <a:t>DNN</a:t>
                    </a:r>
                    <a:endParaRPr kumimoji="1" lang="zh-CN" altLang="en-US" sz="120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854632" y="591570"/>
                    <a:ext cx="540000" cy="54006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24" name="Straight Arrow Connector 23"/>
                  <p:cNvCxnSpPr>
                    <a:stCxn id="15" idx="0"/>
                  </p:cNvCxnSpPr>
                  <p:nvPr/>
                </p:nvCxnSpPr>
                <p:spPr>
                  <a:xfrm flipV="1">
                    <a:off x="3653898" y="1131630"/>
                    <a:ext cx="1470734" cy="12961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 flipV="1">
                    <a:off x="5142664" y="1131630"/>
                    <a:ext cx="1409556" cy="5040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Rectangle 25"/>
                  <p:cNvSpPr/>
                  <p:nvPr/>
                </p:nvSpPr>
                <p:spPr>
                  <a:xfrm>
                    <a:off x="1249939" y="3300452"/>
                    <a:ext cx="6615133" cy="423426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 smtClean="0">
                        <a:solidFill>
                          <a:schemeClr val="tx2"/>
                        </a:solidFill>
                      </a:rPr>
                      <a:t>Embedding</a:t>
                    </a:r>
                    <a:r>
                      <a:rPr kumimoji="1" lang="zh-CN" altLang="en-US" sz="1200" dirty="0" smtClean="0">
                        <a:solidFill>
                          <a:schemeClr val="tx2"/>
                        </a:solidFill>
                      </a:rPr>
                      <a:t> </a:t>
                    </a:r>
                    <a:r>
                      <a:rPr kumimoji="1" lang="en-US" altLang="zh-CN" sz="1200" dirty="0" smtClean="0">
                        <a:solidFill>
                          <a:schemeClr val="tx2"/>
                        </a:solidFill>
                      </a:rPr>
                      <a:t>Layer</a:t>
                    </a:r>
                    <a:endParaRPr kumimoji="1" lang="zh-CN" altLang="en-US" sz="120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1260843" y="3912520"/>
                    <a:ext cx="6587521" cy="432048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 smtClean="0">
                        <a:solidFill>
                          <a:schemeClr val="tx2"/>
                        </a:solidFill>
                      </a:rPr>
                      <a:t>Sparse</a:t>
                    </a:r>
                    <a:r>
                      <a:rPr kumimoji="1" lang="zh-CN" altLang="en-US" sz="1200" dirty="0" smtClean="0">
                        <a:solidFill>
                          <a:schemeClr val="tx2"/>
                        </a:solidFill>
                      </a:rPr>
                      <a:t> </a:t>
                    </a:r>
                    <a:r>
                      <a:rPr kumimoji="1" lang="en-US" altLang="zh-CN" sz="1200" dirty="0" smtClean="0">
                        <a:solidFill>
                          <a:schemeClr val="tx2"/>
                        </a:solidFill>
                      </a:rPr>
                      <a:t>Features</a:t>
                    </a:r>
                    <a:endParaRPr kumimoji="1" lang="zh-CN" altLang="en-US" sz="1200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28" name="Straight Arrow Connector 27"/>
                  <p:cNvCxnSpPr>
                    <a:stCxn id="13" idx="0"/>
                  </p:cNvCxnSpPr>
                  <p:nvPr/>
                </p:nvCxnSpPr>
                <p:spPr>
                  <a:xfrm flipV="1">
                    <a:off x="1519939" y="1131630"/>
                    <a:ext cx="3604693" cy="12698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4" name="TextBox 13"/>
            <p:cNvSpPr txBox="1"/>
            <p:nvPr/>
          </p:nvSpPr>
          <p:spPr>
            <a:xfrm>
              <a:off x="358350" y="2486834"/>
              <a:ext cx="461297" cy="776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4072" y="2111784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2"/>
                </a:solidFill>
              </a:rPr>
              <a:t>推荐模型 </a:t>
            </a:r>
            <a:r>
              <a:rPr kumimoji="1" lang="en-US" altLang="zh-CN" sz="1400" dirty="0">
                <a:solidFill>
                  <a:schemeClr val="tx2"/>
                </a:solidFill>
              </a:rPr>
              <a:t>——</a:t>
            </a:r>
            <a:r>
              <a:rPr kumimoji="1" lang="zh-CN" altLang="en-US" sz="14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tx2"/>
                </a:solidFill>
              </a:rPr>
              <a:t>xDeepFM</a:t>
            </a:r>
            <a:endParaRPr kumimoji="1"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178" y="2439572"/>
            <a:ext cx="309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2"/>
                </a:solidFill>
              </a:rPr>
              <a:t>负例生成 </a:t>
            </a:r>
            <a:r>
              <a:rPr kumimoji="1" lang="en-US" altLang="zh-CN" sz="1200" dirty="0">
                <a:solidFill>
                  <a:schemeClr val="tx2"/>
                </a:solidFill>
              </a:rPr>
              <a:t>——</a:t>
            </a:r>
            <a:r>
              <a:rPr kumimoji="1" lang="zh-CN" altLang="en-US" sz="12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2"/>
                </a:solidFill>
              </a:rPr>
              <a:t>BPMF</a:t>
            </a:r>
            <a:r>
              <a:rPr kumimoji="1" lang="zh-CN" altLang="en-US" sz="12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2"/>
                </a:solidFill>
              </a:rPr>
              <a:t>+</a:t>
            </a:r>
            <a:r>
              <a:rPr kumimoji="1" lang="zh-CN" altLang="en-US" sz="12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200" dirty="0" err="1" smtClean="0">
                <a:solidFill>
                  <a:schemeClr val="tx2"/>
                </a:solidFill>
              </a:rPr>
              <a:t>imbalaned</a:t>
            </a:r>
            <a:r>
              <a:rPr kumimoji="1" lang="zh-CN" altLang="en-US" sz="12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2"/>
                </a:solidFill>
              </a:rPr>
              <a:t>learning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99643" y="2122368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tx2"/>
                </a:solidFill>
              </a:rPr>
              <a:t>推荐</a:t>
            </a:r>
            <a:r>
              <a:rPr kumimoji="1" lang="zh-CN" altLang="en-US" sz="1400" smtClean="0">
                <a:solidFill>
                  <a:schemeClr val="tx2"/>
                </a:solidFill>
              </a:rPr>
              <a:t>理由生成 </a:t>
            </a:r>
            <a:r>
              <a:rPr kumimoji="1" lang="en-US" altLang="zh-CN" sz="1400" dirty="0">
                <a:solidFill>
                  <a:schemeClr val="tx2"/>
                </a:solidFill>
              </a:rPr>
              <a:t>——</a:t>
            </a:r>
            <a:r>
              <a:rPr kumimoji="1" lang="zh-CN" altLang="en-US" sz="1400" dirty="0" smtClean="0">
                <a:solidFill>
                  <a:schemeClr val="tx2"/>
                </a:solidFill>
              </a:rPr>
              <a:t> 基于知识图谱路径</a:t>
            </a:r>
            <a:endParaRPr kumimoji="1" lang="zh-CN" altLang="en-US" sz="1400" dirty="0">
              <a:solidFill>
                <a:schemeClr val="tx2"/>
              </a:solidFill>
            </a:endParaRPr>
          </a:p>
        </p:txBody>
      </p:sp>
      <p:pic>
        <p:nvPicPr>
          <p:cNvPr id="35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40" y="61452"/>
            <a:ext cx="2959295" cy="2050332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7997402" y="313575"/>
            <a:ext cx="715810" cy="2047782"/>
            <a:chOff x="7236296" y="574409"/>
            <a:chExt cx="715810" cy="2047782"/>
          </a:xfrm>
        </p:grpSpPr>
        <p:sp>
          <p:nvSpPr>
            <p:cNvPr id="42" name="Oval 41"/>
            <p:cNvSpPr/>
            <p:nvPr/>
          </p:nvSpPr>
          <p:spPr>
            <a:xfrm>
              <a:off x="7237229" y="1982425"/>
              <a:ext cx="152400" cy="1346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237229" y="2207083"/>
              <a:ext cx="152400" cy="1346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237229" y="2431741"/>
              <a:ext cx="152400" cy="1346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236296" y="574409"/>
              <a:ext cx="713387" cy="1377982"/>
              <a:chOff x="7236296" y="574409"/>
              <a:chExt cx="713387" cy="13779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237229" y="1533109"/>
                <a:ext cx="152400" cy="13468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237229" y="1757767"/>
                <a:ext cx="152400" cy="13468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7236296" y="574409"/>
                <a:ext cx="713387" cy="937219"/>
                <a:chOff x="7236296" y="574409"/>
                <a:chExt cx="713387" cy="937219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236296" y="628485"/>
                  <a:ext cx="144000" cy="144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7237229" y="859135"/>
                  <a:ext cx="152400" cy="13468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7237229" y="1083793"/>
                  <a:ext cx="152400" cy="13468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7237229" y="1308451"/>
                  <a:ext cx="152400" cy="13468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380296" y="574409"/>
                  <a:ext cx="569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000" dirty="0" smtClean="0">
                      <a:solidFill>
                        <a:schemeClr val="tx2"/>
                      </a:solidFill>
                    </a:rPr>
                    <a:t>孔祥宜</a:t>
                  </a:r>
                  <a:endParaRPr kumimoji="1" lang="zh-CN" altLang="en-US" sz="1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389629" y="818319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000" smtClean="0">
                      <a:solidFill>
                        <a:schemeClr val="tx2"/>
                      </a:solidFill>
                    </a:rPr>
                    <a:t>李可</a:t>
                  </a:r>
                  <a:endParaRPr kumimoji="1" lang="zh-CN" altLang="en-US" sz="1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380296" y="1034354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000" dirty="0" smtClean="0">
                      <a:solidFill>
                        <a:schemeClr val="tx2"/>
                      </a:solidFill>
                    </a:rPr>
                    <a:t>黄锦</a:t>
                  </a:r>
                  <a:endParaRPr kumimoji="1" lang="zh-CN" altLang="en-US" sz="1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380295" y="1265407"/>
                  <a:ext cx="569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000" dirty="0" smtClean="0">
                      <a:solidFill>
                        <a:schemeClr val="tx2"/>
                      </a:solidFill>
                    </a:rPr>
                    <a:t>姜会全</a:t>
                  </a:r>
                  <a:endParaRPr kumimoji="1" lang="zh-CN" altLang="en-US" sz="1000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89629" y="1500805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000" dirty="0" smtClean="0">
                    <a:solidFill>
                      <a:schemeClr val="tx2"/>
                    </a:solidFill>
                  </a:rPr>
                  <a:t>刘轩</a:t>
                </a:r>
                <a:endParaRPr kumimoji="1" lang="zh-CN" alt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80294" y="1706170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000" dirty="0" smtClean="0">
                    <a:solidFill>
                      <a:schemeClr val="tx2"/>
                    </a:solidFill>
                  </a:rPr>
                  <a:t>贾清源</a:t>
                </a:r>
                <a:endParaRPr kumimoji="1" lang="zh-CN" altLang="en-US" sz="1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382719" y="193407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chemeClr val="tx2"/>
                  </a:solidFill>
                </a:rPr>
                <a:t>李嘉骐</a:t>
              </a:r>
              <a:endParaRPr kumimoji="1" lang="zh-CN" alt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66244" y="2154794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chemeClr val="tx2"/>
                  </a:solidFill>
                </a:rPr>
                <a:t>李东扬</a:t>
              </a:r>
              <a:endParaRPr kumimoji="1" lang="zh-CN" alt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75767" y="237597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chemeClr val="tx2"/>
                  </a:solidFill>
                </a:rPr>
                <a:t>孙袆婧</a:t>
              </a:r>
              <a:endParaRPr kumimoji="1" lang="zh-CN" altLang="en-US" sz="1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8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SV1">
      <a:dk1>
        <a:srgbClr val="666666"/>
      </a:dk1>
      <a:lt1>
        <a:sysClr val="window" lastClr="FFFFFF"/>
      </a:lt1>
      <a:dk2>
        <a:srgbClr val="000000"/>
      </a:dk2>
      <a:lt2>
        <a:srgbClr val="FFFFFF"/>
      </a:lt2>
      <a:accent1>
        <a:srgbClr val="F28400"/>
      </a:accent1>
      <a:accent2>
        <a:srgbClr val="EE6B00"/>
      </a:accent2>
      <a:accent3>
        <a:srgbClr val="3D8007"/>
      </a:accent3>
      <a:accent4>
        <a:srgbClr val="8EC727"/>
      </a:accent4>
      <a:accent5>
        <a:srgbClr val="00B0F0"/>
      </a:accent5>
      <a:accent6>
        <a:srgbClr val="0070C0"/>
      </a:accent6>
      <a:hlink>
        <a:srgbClr val="FF6600"/>
      </a:hlink>
      <a:folHlink>
        <a:srgbClr val="CC33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41067</TotalTime>
  <Words>63</Words>
  <Application>Microsoft Macintosh PowerPoint</Application>
  <PresentationFormat>On-screen Show (16:9)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宋体</vt:lpstr>
      <vt:lpstr>微軟正黑體</vt:lpstr>
      <vt:lpstr>微软雅黑</vt:lpstr>
      <vt:lpstr>黑体</vt:lpstr>
      <vt:lpstr>Arial</vt:lpstr>
      <vt:lpstr>Office 主题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这是一个标题</dc:title>
  <dc:subject/>
  <dc:creator>Sinovation Ventures</dc:creator>
  <cp:keywords/>
  <dc:description/>
  <cp:lastModifiedBy>孔 祥宜</cp:lastModifiedBy>
  <cp:revision>3463</cp:revision>
  <cp:lastPrinted>2018-07-18T10:31:15Z</cp:lastPrinted>
  <dcterms:created xsi:type="dcterms:W3CDTF">2012-04-29T04:12:22Z</dcterms:created>
  <dcterms:modified xsi:type="dcterms:W3CDTF">2018-08-22T12:14:31Z</dcterms:modified>
  <cp:category/>
</cp:coreProperties>
</file>