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97" r:id="rId4"/>
    <p:sldId id="261" r:id="rId5"/>
    <p:sldId id="263" r:id="rId6"/>
    <p:sldId id="264" r:id="rId7"/>
    <p:sldId id="275" r:id="rId8"/>
    <p:sldId id="298" r:id="rId9"/>
    <p:sldId id="274" r:id="rId10"/>
    <p:sldId id="287" r:id="rId11"/>
    <p:sldId id="299" r:id="rId12"/>
    <p:sldId id="262" r:id="rId13"/>
    <p:sldId id="268" r:id="rId14"/>
    <p:sldId id="282" r:id="rId15"/>
    <p:sldId id="295" r:id="rId16"/>
    <p:sldId id="283" r:id="rId17"/>
    <p:sldId id="280" r:id="rId18"/>
    <p:sldId id="296" r:id="rId19"/>
    <p:sldId id="279" r:id="rId20"/>
    <p:sldId id="284" r:id="rId21"/>
    <p:sldId id="273" r:id="rId22"/>
    <p:sldId id="285" r:id="rId23"/>
    <p:sldId id="289" r:id="rId24"/>
    <p:sldId id="286" r:id="rId25"/>
    <p:sldId id="300" r:id="rId26"/>
    <p:sldId id="301" r:id="rId27"/>
    <p:sldId id="303" r:id="rId28"/>
    <p:sldId id="302" r:id="rId29"/>
    <p:sldId id="290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8E4"/>
    <a:srgbClr val="ACE5F2"/>
    <a:srgbClr val="863DCA"/>
    <a:srgbClr val="0D0D0D"/>
    <a:srgbClr val="D03B7F"/>
    <a:srgbClr val="DA4972"/>
    <a:srgbClr val="995AD2"/>
    <a:srgbClr val="FFFFFF"/>
    <a:srgbClr val="C7A4E6"/>
    <a:srgbClr val="B48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6353" autoAdjust="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5DFF-793D-47EB-ACC9-F84497DF3CEC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6BD0-5D15-4571-80F1-87A744ADB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2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96BD0-5D15-4571-80F1-87A744ADB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5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751B6-6FF9-45DB-A2AD-4E172E13A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C2643-DCDF-4E23-BEE4-FF855A5D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0DAC-DFD4-41C0-8B61-F3BB22E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31719-BF1C-42F2-9B9C-53CBD0C9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86A9F-7A73-4576-B1D7-815D297B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776E0-1C59-445E-8E09-FE82B74D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C6016-134F-4199-90F2-C57357341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F8BA9-922A-4B35-A99D-2CCC0A57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47D51-57B0-4CCE-BBCE-0D2BA5A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00D21-D706-4A4B-B95E-BA811EB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2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168E8D-3DAC-4554-80AA-FB7C6A832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58731-5BF3-4169-B15A-AAB3E60E6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D2AF3-9777-4553-A289-C2A95A2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97CC4-829C-4B9E-B132-EBC8E5D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840BD-A40A-4EB8-A7C0-DED29899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56FA1-95CD-46CB-BE8D-03AB4C9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3FEC-E739-450A-80B5-0F8888F2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8C57C-5917-4C43-8280-8B90790D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67BAC-0028-4643-BD0E-ABF763F0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8E796-B042-4AB8-9B77-544A5B74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3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CDE09-9AF2-47C8-B4CA-15693A4E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18BCE-A6EB-4728-B8AC-79E925F2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A68E2-0FE5-4866-8AC5-D1DF46B1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D8308-7A4C-4E07-9E09-13F59EAB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016AC-0B21-4B20-A9D7-B8AB0541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D781-15EC-4F1D-8076-11812980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AE354-1DF5-4E44-8AEB-C3736F4D8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826AC-C097-4AB2-8EBA-7429069F6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622C-D862-49C0-A35A-9A02D24D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1B5E3-E78E-4375-A309-3725A920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904D-77CE-425F-9147-F357B3EB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367AF-D62B-47EB-8598-DD095C8C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A9804-B9F7-4331-ACD4-023152BC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30723-0E01-430F-8C27-FBBCB579F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35210-7353-4289-9953-74AD4753F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6E126E-0CDD-4DBC-8FA7-603367225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BDF41B-BD95-4D34-BC4C-CB10C80E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DDA5D-5323-4E1D-9E36-0DFBBF57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EC7A5-6008-44CC-BCEA-8A4D5683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A5F12-660A-4C35-9F37-D6700E93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EBFF32-73FA-471E-AA7A-CD19158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48CBB-69E6-4B3D-9D4C-C224249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164BFF-B64C-45BE-AAC0-31413DB7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B36D2A-0865-4D36-AFF6-637E8C6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164A78-9F15-4474-8F03-49F0E548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2D197-7465-4BB5-A458-DFCCF36A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8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57CB2-A6EE-4B05-B855-D2648A82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88031-651B-47A1-9670-AA520B5E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79316-50EB-4B09-A45A-68B343D9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3270D-2D0D-4AB1-B910-125688C6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07A69-28D7-47A4-A83C-4AA470B2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76863-9517-462E-B241-6A9CD2F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A4EC7-07AA-48C1-B5C5-8FBAE3C8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327BD-6794-4BE7-9147-F1C65CE51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F63E2E-C492-464B-B3B4-5A47C6BE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C2816-34A4-4B70-8D9E-CE0CBE0E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1E7A3-5EBC-4509-909E-3DB2A7E1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3C716-034A-4A70-A179-8ED1CFD6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3C6962-B776-4C7D-AD8C-42FDFC1A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44380-CBD2-4E0B-AA05-E63C3B0E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6D884-EBF5-464A-9571-5EFA86C0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D315-D05B-491D-9DEE-91EF167ABB1E}" type="datetimeFigureOut">
              <a:rPr lang="ko-KR" altLang="en-US" smtClean="0"/>
              <a:pPr/>
              <a:t>2021-03-14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FA0CD-FEB2-482E-926D-B0F626D6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540E0-FE7D-43DE-8465-DF6E2976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20C3-AFBF-49F1-9429-1111E80CC3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C05F05-36A1-4EF5-86B5-DBF1C372D304}"/>
              </a:ext>
            </a:extLst>
          </p:cNvPr>
          <p:cNvGrpSpPr/>
          <p:nvPr/>
        </p:nvGrpSpPr>
        <p:grpSpPr>
          <a:xfrm>
            <a:off x="2735944" y="1597406"/>
            <a:ext cx="6720109" cy="2010774"/>
            <a:chOff x="2735944" y="1563376"/>
            <a:chExt cx="6720109" cy="201077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478B651-4E54-4E3A-A44C-A7D17696F530}"/>
                </a:ext>
              </a:extLst>
            </p:cNvPr>
            <p:cNvSpPr/>
            <p:nvPr/>
          </p:nvSpPr>
          <p:spPr>
            <a:xfrm>
              <a:off x="4423790" y="3112485"/>
              <a:ext cx="3344416" cy="46166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D829D9-1B7A-48A0-B024-2EC05B9AEB2A}"/>
                </a:ext>
              </a:extLst>
            </p:cNvPr>
            <p:cNvSpPr txBox="1"/>
            <p:nvPr/>
          </p:nvSpPr>
          <p:spPr>
            <a:xfrm>
              <a:off x="2735944" y="2165011"/>
              <a:ext cx="6720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SNS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정보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활용한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소상공인 발전 가능성 평가 </a:t>
              </a:r>
              <a:r>
                <a:rPr lang="ko-KR" altLang="en-US" sz="24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서비스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7378C-33AB-45D6-BD93-44517C85002E}"/>
                </a:ext>
              </a:extLst>
            </p:cNvPr>
            <p:cNvSpPr txBox="1"/>
            <p:nvPr/>
          </p:nvSpPr>
          <p:spPr>
            <a:xfrm>
              <a:off x="4873548" y="1563376"/>
              <a:ext cx="2444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산학협력캡스톤설계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CCC2C-8760-4746-AA41-4C04318171D1}"/>
                </a:ext>
              </a:extLst>
            </p:cNvPr>
            <p:cNvSpPr txBox="1"/>
            <p:nvPr/>
          </p:nvSpPr>
          <p:spPr>
            <a:xfrm>
              <a:off x="5352846" y="315865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bg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조 중간 발표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05A9EF-92D7-41AD-B573-F222060681EF}"/>
              </a:ext>
            </a:extLst>
          </p:cNvPr>
          <p:cNvGrpSpPr/>
          <p:nvPr/>
        </p:nvGrpSpPr>
        <p:grpSpPr>
          <a:xfrm>
            <a:off x="4866871" y="4373655"/>
            <a:ext cx="2458254" cy="1446105"/>
            <a:chOff x="8546194" y="4818273"/>
            <a:chExt cx="2458254" cy="14461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167A78-9329-4662-B6FB-C65C07375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194" y="4818273"/>
              <a:ext cx="446165" cy="44616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790A35-2F42-4A06-A59A-DBAAD896B058}"/>
                </a:ext>
              </a:extLst>
            </p:cNvPr>
            <p:cNvSpPr txBox="1"/>
            <p:nvPr/>
          </p:nvSpPr>
          <p:spPr>
            <a:xfrm>
              <a:off x="8992359" y="4872078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2018204035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한정수</a:t>
              </a:r>
              <a:endParaRPr lang="en-US" altLang="ko-KR" sz="1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7A50A4C-7D32-4FA5-9783-691987300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194" y="5318243"/>
              <a:ext cx="446165" cy="44616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9F0607-3A07-4F3C-83B7-FC5A0E61B9B2}"/>
                </a:ext>
              </a:extLst>
            </p:cNvPr>
            <p:cNvSpPr txBox="1"/>
            <p:nvPr/>
          </p:nvSpPr>
          <p:spPr>
            <a:xfrm>
              <a:off x="8992359" y="5372048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2018204036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윤서안</a:t>
              </a:r>
              <a:endParaRPr lang="en-US" altLang="ko-KR" sz="1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2FDBC68-21C2-4D5D-936F-282848B0A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194" y="5818213"/>
              <a:ext cx="446165" cy="44616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CF344C-BA81-4E2A-9F4F-4B2295AED37B}"/>
                </a:ext>
              </a:extLst>
            </p:cNvPr>
            <p:cNvSpPr txBox="1"/>
            <p:nvPr/>
          </p:nvSpPr>
          <p:spPr>
            <a:xfrm>
              <a:off x="8992359" y="5872018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2018204046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조민경</a:t>
              </a:r>
              <a:endParaRPr lang="en-US" altLang="ko-KR" sz="16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6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EAB750-5BBC-4F8B-9479-55FE280706BD}"/>
              </a:ext>
            </a:extLst>
          </p:cNvPr>
          <p:cNvSpPr/>
          <p:nvPr/>
        </p:nvSpPr>
        <p:spPr>
          <a:xfrm>
            <a:off x="296091" y="280851"/>
            <a:ext cx="11591110" cy="629629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5A41D-9A7D-4159-A669-22A8F2D170FC}"/>
              </a:ext>
            </a:extLst>
          </p:cNvPr>
          <p:cNvSpPr txBox="1"/>
          <p:nvPr/>
        </p:nvSpPr>
        <p:spPr>
          <a:xfrm>
            <a:off x="5191055" y="731133"/>
            <a:ext cx="180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회의 방식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1568D67-AAFA-4EBF-A29F-2A135FDB9C57}"/>
              </a:ext>
            </a:extLst>
          </p:cNvPr>
          <p:cNvGrpSpPr/>
          <p:nvPr/>
        </p:nvGrpSpPr>
        <p:grpSpPr>
          <a:xfrm>
            <a:off x="678239" y="1649998"/>
            <a:ext cx="10835522" cy="4015204"/>
            <a:chOff x="404348" y="1421398"/>
            <a:chExt cx="10835522" cy="401520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85B9A-D0DB-4505-A00F-467D157E615B}"/>
                </a:ext>
              </a:extLst>
            </p:cNvPr>
            <p:cNvGrpSpPr/>
            <p:nvPr/>
          </p:nvGrpSpPr>
          <p:grpSpPr>
            <a:xfrm>
              <a:off x="404348" y="1652171"/>
              <a:ext cx="5601213" cy="3351238"/>
              <a:chOff x="404348" y="1652171"/>
              <a:chExt cx="5601213" cy="335123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16764BA-8A6A-49E6-A596-44DC09B78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6786" y="2235201"/>
                <a:ext cx="5496339" cy="276820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1590A2-F3FF-4134-B5DF-184BA1128F14}"/>
                  </a:ext>
                </a:extLst>
              </p:cNvPr>
              <p:cNvSpPr txBox="1"/>
              <p:nvPr/>
            </p:nvSpPr>
            <p:spPr>
              <a:xfrm>
                <a:off x="404348" y="1652171"/>
                <a:ext cx="56012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클라우드 기반 팀 협업 도구인 </a:t>
                </a:r>
                <a:r>
                  <a:rPr lang="en-US" altLang="ko-K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Slack</a:t>
                </a:r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를 이용하여 자료와 코드 공유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8F1E5F8-CFBF-441E-A61C-FE8DA967964E}"/>
                </a:ext>
              </a:extLst>
            </p:cNvPr>
            <p:cNvGrpSpPr/>
            <p:nvPr/>
          </p:nvGrpSpPr>
          <p:grpSpPr>
            <a:xfrm>
              <a:off x="6362702" y="1421398"/>
              <a:ext cx="4877168" cy="4015204"/>
              <a:chOff x="6238877" y="1652171"/>
              <a:chExt cx="4877168" cy="4015204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1FE78C6-2C7D-4B80-B72B-3EB92D290F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868" t="657" r="357" b="-1"/>
              <a:stretch/>
            </p:blipFill>
            <p:spPr>
              <a:xfrm>
                <a:off x="6238877" y="2235201"/>
                <a:ext cx="4877168" cy="3432174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D23138-78E0-43C8-8B86-1C2C1F01CEF7}"/>
                  </a:ext>
                </a:extLst>
              </p:cNvPr>
              <p:cNvSpPr txBox="1"/>
              <p:nvPr/>
            </p:nvSpPr>
            <p:spPr>
              <a:xfrm>
                <a:off x="6483358" y="1652171"/>
                <a:ext cx="43973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디스코드</a:t>
                </a:r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와 </a:t>
                </a:r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카카오톡</a:t>
                </a:r>
                <a:r>
                  <a:rPr lang="ko-KR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을 사용하여 비대면 회의 진행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593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7504" y="3250195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진행 상황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44054" y="4131573"/>
            <a:ext cx="3483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현재까지의 상황 및 중간 결과물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64B77C-BFFC-4A02-BABC-0723A3CD3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49" y="1869542"/>
            <a:ext cx="1219099" cy="1219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BE2D78EF-17D1-422F-A5E0-A6DC8590FF7E}"/>
              </a:ext>
            </a:extLst>
          </p:cNvPr>
          <p:cNvGrpSpPr/>
          <p:nvPr/>
        </p:nvGrpSpPr>
        <p:grpSpPr>
          <a:xfrm>
            <a:off x="589171" y="558245"/>
            <a:ext cx="4419788" cy="2693648"/>
            <a:chOff x="623794" y="304801"/>
            <a:chExt cx="4419788" cy="2693648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24AECE3-BE05-4772-B49A-5639CC47287E}"/>
                </a:ext>
              </a:extLst>
            </p:cNvPr>
            <p:cNvGrpSpPr/>
            <p:nvPr/>
          </p:nvGrpSpPr>
          <p:grpSpPr>
            <a:xfrm>
              <a:off x="623794" y="304801"/>
              <a:ext cx="4419788" cy="2693648"/>
              <a:chOff x="771526" y="371476"/>
              <a:chExt cx="4943474" cy="2876550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761C60A9-BF33-4590-8E22-301D8EA8C79C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위쪽 모서리 70">
                <a:extLst>
                  <a:ext uri="{FF2B5EF4-FFF2-40B4-BE49-F238E27FC236}">
                    <a16:creationId xmlns:a16="http://schemas.microsoft.com/office/drawing/2014/main" id="{8BB05E60-803D-4F9C-AE26-7F067E8CD8DD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733265-0B77-477B-B3AE-AB131E5EFA8C}"/>
                </a:ext>
              </a:extLst>
            </p:cNvPr>
            <p:cNvSpPr txBox="1"/>
            <p:nvPr/>
          </p:nvSpPr>
          <p:spPr>
            <a:xfrm>
              <a:off x="1259377" y="985196"/>
              <a:ext cx="3148619" cy="1903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 프로젝트 수행 계획서 작성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8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퍼센트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회사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와의 대면 미팅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자료 공유를 위해 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Slack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페이지 생성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사전 조사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방학 동안 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주에 한번씩 회의 진행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2AD1EA-4B8A-479B-A05B-586C74D85F2E}"/>
                </a:ext>
              </a:extLst>
            </p:cNvPr>
            <p:cNvSpPr txBox="1"/>
            <p:nvPr/>
          </p:nvSpPr>
          <p:spPr>
            <a:xfrm>
              <a:off x="1857298" y="462208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~ 8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3F9AA969-3CBF-46CF-AD62-6DAB9191469B}"/>
              </a:ext>
            </a:extLst>
          </p:cNvPr>
          <p:cNvGrpSpPr/>
          <p:nvPr/>
        </p:nvGrpSpPr>
        <p:grpSpPr>
          <a:xfrm>
            <a:off x="589169" y="3606107"/>
            <a:ext cx="4419788" cy="2693648"/>
            <a:chOff x="6652408" y="625124"/>
            <a:chExt cx="4419788" cy="2693648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31957C4-7508-4EE3-8551-CB30CFA99743}"/>
                </a:ext>
              </a:extLst>
            </p:cNvPr>
            <p:cNvGrpSpPr/>
            <p:nvPr/>
          </p:nvGrpSpPr>
          <p:grpSpPr>
            <a:xfrm>
              <a:off x="6652408" y="625124"/>
              <a:ext cx="4419788" cy="2693648"/>
              <a:chOff x="771526" y="371476"/>
              <a:chExt cx="4943474" cy="2876550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3B018F51-8579-46E4-95CB-07D6EADB769F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사각형: 둥근 위쪽 모서리 85">
                <a:extLst>
                  <a:ext uri="{FF2B5EF4-FFF2-40B4-BE49-F238E27FC236}">
                    <a16:creationId xmlns:a16="http://schemas.microsoft.com/office/drawing/2014/main" id="{A0154C2A-7677-4698-A154-18E0EC28B26A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6ECF8B-9652-474F-A792-7E74B533A7BF}"/>
                </a:ext>
              </a:extLst>
            </p:cNvPr>
            <p:cNvSpPr txBox="1"/>
            <p:nvPr/>
          </p:nvSpPr>
          <p:spPr>
            <a:xfrm>
              <a:off x="7816983" y="760781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2020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~ 12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4FC7B4-0AD1-4F92-AAD6-CE0C0AD72121}"/>
                </a:ext>
              </a:extLst>
            </p:cNvPr>
            <p:cNvSpPr txBox="1"/>
            <p:nvPr/>
          </p:nvSpPr>
          <p:spPr>
            <a:xfrm>
              <a:off x="7458711" y="1464311"/>
              <a:ext cx="2807179" cy="1534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학기 중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진행 느림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인스타그램 크롤링 코드 작성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생성 후 연결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 프로젝트 중간 보고서 작성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298D6B2-A6D0-446E-B5ED-95F03E7681EE}"/>
              </a:ext>
            </a:extLst>
          </p:cNvPr>
          <p:cNvGrpSpPr/>
          <p:nvPr/>
        </p:nvGrpSpPr>
        <p:grpSpPr>
          <a:xfrm>
            <a:off x="7183041" y="3606108"/>
            <a:ext cx="4419788" cy="2693648"/>
            <a:chOff x="6340328" y="3865746"/>
            <a:chExt cx="4419788" cy="2693648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4BADC18-A754-4922-9B67-D17B20E262C9}"/>
                </a:ext>
              </a:extLst>
            </p:cNvPr>
            <p:cNvGrpSpPr/>
            <p:nvPr/>
          </p:nvGrpSpPr>
          <p:grpSpPr>
            <a:xfrm>
              <a:off x="6340328" y="3865746"/>
              <a:ext cx="4419788" cy="2693648"/>
              <a:chOff x="771526" y="371476"/>
              <a:chExt cx="4943474" cy="287655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F327AA09-76EF-4612-B887-C6C0623747A9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사각형: 둥근 위쪽 모서리 91">
                <a:extLst>
                  <a:ext uri="{FF2B5EF4-FFF2-40B4-BE49-F238E27FC236}">
                    <a16:creationId xmlns:a16="http://schemas.microsoft.com/office/drawing/2014/main" id="{61038BB3-5BDE-45E4-8A07-681763DEC804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7464AF-4BCE-4AFE-991D-EDDB6333FD1C}"/>
                </a:ext>
              </a:extLst>
            </p:cNvPr>
            <p:cNvSpPr txBox="1"/>
            <p:nvPr/>
          </p:nvSpPr>
          <p:spPr>
            <a:xfrm>
              <a:off x="7874396" y="40014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74FB22-B10E-4A1B-83C2-7268F630A27A}"/>
                </a:ext>
              </a:extLst>
            </p:cNvPr>
            <p:cNvSpPr txBox="1"/>
            <p:nvPr/>
          </p:nvSpPr>
          <p:spPr>
            <a:xfrm>
              <a:off x="6635276" y="4995952"/>
              <a:ext cx="3829895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8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퍼센트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교수님과의 대면 미팅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R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이용하여 분석을 위한 여러 컬럼들 생성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3478695-E7C6-4B6F-81D2-7E90D4160716}"/>
              </a:ext>
            </a:extLst>
          </p:cNvPr>
          <p:cNvGrpSpPr/>
          <p:nvPr/>
        </p:nvGrpSpPr>
        <p:grpSpPr>
          <a:xfrm>
            <a:off x="7183039" y="558244"/>
            <a:ext cx="4419788" cy="2693648"/>
            <a:chOff x="1115202" y="3495501"/>
            <a:chExt cx="4419788" cy="2693648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65F98A6-B902-4FB2-ABA8-5C532778590F}"/>
                </a:ext>
              </a:extLst>
            </p:cNvPr>
            <p:cNvGrpSpPr/>
            <p:nvPr/>
          </p:nvGrpSpPr>
          <p:grpSpPr>
            <a:xfrm>
              <a:off x="1115202" y="3495501"/>
              <a:ext cx="4419788" cy="2693648"/>
              <a:chOff x="771526" y="371476"/>
              <a:chExt cx="4943474" cy="2876550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4C3D6103-CCCC-42A2-8BFE-67E5A09F144B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45C66FD8-226C-43FE-AB91-10C38A2BFF07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1B1F41E-3953-4F39-8008-FC5C979FC564}"/>
                </a:ext>
              </a:extLst>
            </p:cNvPr>
            <p:cNvSpPr txBox="1"/>
            <p:nvPr/>
          </p:nvSpPr>
          <p:spPr>
            <a:xfrm>
              <a:off x="2649270" y="363652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1742B2-EB4B-4073-B6C3-E222530AA6B9}"/>
                </a:ext>
              </a:extLst>
            </p:cNvPr>
            <p:cNvSpPr txBox="1"/>
            <p:nvPr/>
          </p:nvSpPr>
          <p:spPr>
            <a:xfrm>
              <a:off x="2040129" y="4165585"/>
              <a:ext cx="256993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담당 교수님과의 비대면 미팅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주제 변경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주 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3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회 회의 방식으로 변경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작성했던 코드 대규모 수정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크롤링 데이터 수집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05842F-CE54-497B-BD33-2ED7E9D27E48}"/>
              </a:ext>
            </a:extLst>
          </p:cNvPr>
          <p:cNvSpPr txBox="1"/>
          <p:nvPr/>
        </p:nvSpPr>
        <p:spPr>
          <a:xfrm rot="19655611">
            <a:off x="4994859" y="3067226"/>
            <a:ext cx="220227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현재까지의</a:t>
            </a:r>
            <a:r>
              <a:rPr lang="en-US" altLang="ko-KR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39032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686426" y="-5686426"/>
            <a:ext cx="819150" cy="1219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AF2DCB-671F-41FD-9D68-2186670C8D76}"/>
              </a:ext>
            </a:extLst>
          </p:cNvPr>
          <p:cNvSpPr txBox="1"/>
          <p:nvPr/>
        </p:nvSpPr>
        <p:spPr>
          <a:xfrm>
            <a:off x="164583" y="178741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상황 및 중간 결과물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B1A73E-E569-47CC-93F5-5FF1F6949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811" y="34333"/>
            <a:ext cx="745606" cy="750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43066-BEC3-49DE-8F3D-2806E59C6D71}"/>
              </a:ext>
            </a:extLst>
          </p:cNvPr>
          <p:cNvSpPr txBox="1"/>
          <p:nvPr/>
        </p:nvSpPr>
        <p:spPr>
          <a:xfrm>
            <a:off x="564633" y="1277561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인스타그램에서 활동 중인 소상공인들의 계정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랜덤으로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4375D-7D1B-4F8B-A1F8-48606DFD2077}"/>
              </a:ext>
            </a:extLst>
          </p:cNvPr>
          <p:cNvSpPr txBox="1"/>
          <p:nvPr/>
        </p:nvSpPr>
        <p:spPr>
          <a:xfrm>
            <a:off x="564633" y="1830291"/>
            <a:ext cx="8071440" cy="1534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마켓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쇼핑몰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패션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주문제작 등 인스타 마켓과 관련도가 높은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23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해시태그로 게시물 검색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해시태그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개당 약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500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개의 최근 게시물 크롤링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게시물을 업로드한 계정이 소상공인 계정이 맞는지 아래와 같이 확인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 제거 후 메모장에 저장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CB2FFCB-3824-4803-8AE5-604DF1F59B61}"/>
              </a:ext>
            </a:extLst>
          </p:cNvPr>
          <p:cNvSpPr/>
          <p:nvPr/>
        </p:nvSpPr>
        <p:spPr>
          <a:xfrm>
            <a:off x="990601" y="3752850"/>
            <a:ext cx="10210798" cy="2389234"/>
          </a:xfrm>
          <a:prstGeom prst="roundRect">
            <a:avLst>
              <a:gd name="adj" fmla="val 24485"/>
            </a:avLst>
          </a:prstGeom>
          <a:noFill/>
          <a:ln w="15875">
            <a:gradFill>
              <a:gsLst>
                <a:gs pos="0">
                  <a:srgbClr val="863DCA"/>
                </a:gs>
                <a:gs pos="100000">
                  <a:srgbClr val="BD329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ADA51-1A87-4BB0-8312-6A60BAE7BB59}"/>
              </a:ext>
            </a:extLst>
          </p:cNvPr>
          <p:cNvSpPr txBox="1"/>
          <p:nvPr/>
        </p:nvSpPr>
        <p:spPr>
          <a:xfrm>
            <a:off x="1198429" y="4142269"/>
            <a:ext cx="97862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큰 회사나 유명인을 거르기 위해       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‘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인증됨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’ 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마크가 있는 계정 제외</a:t>
            </a:r>
            <a:endParaRPr lang="en-US" altLang="ko-KR" sz="1600" dirty="0">
              <a:latin typeface="나눔스퀘어_ac Light" pitchFamily="50" charset="-127"/>
              <a:ea typeface="나눔스퀘어_ac Light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이미 성공하여 자리를 잡아 대출 가능성이 별로 없는 계정을 거르기 위 팔로워 수가 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100,000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명이 넘는 계정 제외</a:t>
            </a:r>
            <a:endParaRPr lang="en-US" altLang="ko-KR" sz="1600" dirty="0">
              <a:latin typeface="나눔스퀘어_ac Light" pitchFamily="50" charset="-127"/>
              <a:ea typeface="나눔스퀘어_ac Light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소개글에 문의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, 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이벤트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, 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주문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, 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판매 등 상품 판매 계정이 자주 사용하는 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35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개의 단어 중 하나를 사용하면 계정 </a:t>
            </a:r>
            <a:r>
              <a:rPr lang="en-US" altLang="ko-KR" sz="1600" dirty="0">
                <a:latin typeface="나눔스퀘어_ac Light" pitchFamily="50" charset="-127"/>
                <a:ea typeface="나눔스퀘어_ac Light" pitchFamily="50" charset="-127"/>
              </a:rPr>
              <a:t>ID </a:t>
            </a:r>
            <a:r>
              <a:rPr lang="ko-KR" altLang="en-US" sz="1600" dirty="0">
                <a:latin typeface="나눔스퀘어_ac Light" pitchFamily="50" charset="-127"/>
                <a:ea typeface="나눔스퀘어_ac Light" pitchFamily="50" charset="-127"/>
              </a:rPr>
              <a:t>수집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9261" r="10659" b="20296"/>
          <a:stretch>
            <a:fillRect/>
          </a:stretch>
        </p:blipFill>
        <p:spPr bwMode="auto">
          <a:xfrm>
            <a:off x="6002867" y="4361316"/>
            <a:ext cx="297150" cy="28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0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347780" y="566712"/>
            <a:ext cx="9488358" cy="5720765"/>
            <a:chOff x="340246" y="566712"/>
            <a:chExt cx="9488358" cy="572076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10AD2E3-4963-4C55-B6B0-209AC4437B85}"/>
                </a:ext>
              </a:extLst>
            </p:cNvPr>
            <p:cNvGrpSpPr/>
            <p:nvPr/>
          </p:nvGrpSpPr>
          <p:grpSpPr>
            <a:xfrm>
              <a:off x="7436552" y="890064"/>
              <a:ext cx="2392052" cy="5381562"/>
              <a:chOff x="5176191" y="738219"/>
              <a:chExt cx="2392052" cy="538156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6590100-7EC3-42DF-A276-8F80CF3E9F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2372" t="1190" r="953" b="341"/>
              <a:stretch/>
            </p:blipFill>
            <p:spPr>
              <a:xfrm>
                <a:off x="5176191" y="1310760"/>
                <a:ext cx="2392052" cy="4809021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88611-D59B-4F97-A329-B1929874AFB9}"/>
                  </a:ext>
                </a:extLst>
              </p:cNvPr>
              <p:cNvSpPr txBox="1"/>
              <p:nvPr/>
            </p:nvSpPr>
            <p:spPr>
              <a:xfrm>
                <a:off x="5209329" y="738219"/>
                <a:ext cx="2328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 Light" pitchFamily="50" charset="-127"/>
                    <a:ea typeface="나눔스퀘어_ac Light" pitchFamily="50" charset="-127"/>
                  </a:rPr>
                  <a:t>수집한 </a:t>
                </a:r>
                <a:r>
                  <a:rPr lang="en-US" altLang="ko-KR" dirty="0">
                    <a:latin typeface="나눔스퀘어_ac Light" pitchFamily="50" charset="-127"/>
                    <a:ea typeface="나눔스퀘어_ac Light" pitchFamily="50" charset="-127"/>
                  </a:rPr>
                  <a:t>instagram </a:t>
                </a:r>
                <a:r>
                  <a:rPr lang="ko-KR" altLang="en-US" dirty="0">
                    <a:latin typeface="나눔스퀘어_ac Light" pitchFamily="50" charset="-127"/>
                    <a:ea typeface="나눔스퀘어_ac Light" pitchFamily="50" charset="-127"/>
                  </a:rPr>
                  <a:t>계정</a:t>
                </a: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0246" y="4486869"/>
              <a:ext cx="6506198" cy="1800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8861" y="566712"/>
              <a:ext cx="4900473" cy="2879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347857" y="3403603"/>
              <a:ext cx="1963999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크롤링 코드 일부</a:t>
              </a:r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84292" y="3992941"/>
              <a:ext cx="196524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소상공인 계정 판단</a:t>
              </a:r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43066-BEC3-49DE-8F3D-2806E59C6D71}"/>
              </a:ext>
            </a:extLst>
          </p:cNvPr>
          <p:cNvSpPr txBox="1"/>
          <p:nvPr/>
        </p:nvSpPr>
        <p:spPr>
          <a:xfrm>
            <a:off x="882646" y="921962"/>
            <a:ext cx="356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수집한 소상공인 계정을 크롤링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4375D-7D1B-4F8B-A1F8-48606DFD2077}"/>
              </a:ext>
            </a:extLst>
          </p:cNvPr>
          <p:cNvSpPr txBox="1"/>
          <p:nvPr/>
        </p:nvSpPr>
        <p:spPr>
          <a:xfrm>
            <a:off x="886366" y="1381556"/>
            <a:ext cx="7529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소상공인 계정을 수집한 메모장 파일을 이용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계정의 정보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계정 이름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팔로워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팔로잉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소개문 등의 데이터를 수집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정보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위치정보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해시태그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좋아요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본문 내용 등의 데이터를 수집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수집한 데이터를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DB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각각 따로 저장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 descr="python-logo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3945" y="4297514"/>
            <a:ext cx="3314162" cy="962046"/>
          </a:xfrm>
          <a:prstGeom prst="rect">
            <a:avLst/>
          </a:prstGeom>
        </p:spPr>
      </p:pic>
      <p:pic>
        <p:nvPicPr>
          <p:cNvPr id="14" name="그림 13" descr="kisspng-logo-phpmyadmin-mysql-font-5b776a8b7ad027.47030981153455271550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8678" y="3816770"/>
            <a:ext cx="2592946" cy="144511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33398" y="534931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81827" y="5359688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데이터베이스와 연결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둥근 모서리 13">
            <a:extLst>
              <a:ext uri="{FF2B5EF4-FFF2-40B4-BE49-F238E27FC236}">
                <a16:creationId xmlns:a16="http://schemas.microsoft.com/office/drawing/2014/main" id="{3CB2FFCB-3824-4803-8AE5-604DF1F59B61}"/>
              </a:ext>
            </a:extLst>
          </p:cNvPr>
          <p:cNvSpPr/>
          <p:nvPr/>
        </p:nvSpPr>
        <p:spPr>
          <a:xfrm>
            <a:off x="1413933" y="3462866"/>
            <a:ext cx="9364134" cy="2523067"/>
          </a:xfrm>
          <a:prstGeom prst="roundRect">
            <a:avLst>
              <a:gd name="adj" fmla="val 24485"/>
            </a:avLst>
          </a:prstGeom>
          <a:noFill/>
          <a:ln w="15875">
            <a:gradFill>
              <a:gsLst>
                <a:gs pos="0">
                  <a:srgbClr val="863DCA"/>
                </a:gs>
                <a:gs pos="100000">
                  <a:srgbClr val="BD329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7">
            <a:extLst>
              <a:ext uri="{FF2B5EF4-FFF2-40B4-BE49-F238E27FC236}">
                <a16:creationId xmlns:a16="http://schemas.microsoft.com/office/drawing/2014/main" id="{EA4CDACF-712A-4067-8A6A-87E4896FD515}"/>
              </a:ext>
            </a:extLst>
          </p:cNvPr>
          <p:cNvSpPr/>
          <p:nvPr/>
        </p:nvSpPr>
        <p:spPr>
          <a:xfrm>
            <a:off x="5704928" y="4632189"/>
            <a:ext cx="780538" cy="289732"/>
          </a:xfrm>
          <a:prstGeom prst="rightArrow">
            <a:avLst>
              <a:gd name="adj1" fmla="val 55715"/>
              <a:gd name="adj2" fmla="val 69732"/>
            </a:avLst>
          </a:prstGeom>
          <a:solidFill>
            <a:srgbClr val="863D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06ACFEA-0204-4CE6-8F0F-F08D80A31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3037"/>
          <a:stretch/>
        </p:blipFill>
        <p:spPr bwMode="auto">
          <a:xfrm>
            <a:off x="792559" y="4395984"/>
            <a:ext cx="4347580" cy="1507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1824" y="1053665"/>
            <a:ext cx="4505878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0955" y="1049945"/>
            <a:ext cx="3419768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B433816-F8A0-4378-9E26-495468B89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/>
          <a:srcRect l="878" t="1019" r="819" b="432"/>
          <a:stretch/>
        </p:blipFill>
        <p:spPr bwMode="auto">
          <a:xfrm>
            <a:off x="8246013" y="4206113"/>
            <a:ext cx="3257575" cy="209799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1267" y="524933"/>
            <a:ext cx="3176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Profile</a:t>
            </a:r>
            <a:r>
              <a:rPr lang="en-US" altLang="ko-KR" dirty="0"/>
              <a:t> </a:t>
            </a:r>
            <a:r>
              <a:rPr lang="ko-KR" altLang="en-US" dirty="0">
                <a:latin typeface="나눔스퀘어_ac Light" pitchFamily="50" charset="-127"/>
                <a:ea typeface="나눔스퀘어_ac Light" pitchFamily="50" charset="-127"/>
              </a:rPr>
              <a:t>계정 기본 정보 크롤링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3934" y="524933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Post</a:t>
            </a:r>
            <a:r>
              <a:rPr lang="en-US" altLang="ko-KR" dirty="0"/>
              <a:t> </a:t>
            </a:r>
            <a:r>
              <a:rPr lang="ko-KR" altLang="en-US" dirty="0">
                <a:latin typeface="나눔스퀘어_ac Light" pitchFamily="50" charset="-127"/>
                <a:ea typeface="나눔스퀘어_ac Light" pitchFamily="50" charset="-127"/>
              </a:rPr>
              <a:t>해당 계정의 게시물들 크롤링</a:t>
            </a:r>
          </a:p>
        </p:txBody>
      </p:sp>
    </p:spTree>
    <p:extLst>
      <p:ext uri="{BB962C8B-B14F-4D97-AF65-F5344CB8AC3E}">
        <p14:creationId xmlns:p14="http://schemas.microsoft.com/office/powerpoint/2010/main" val="32383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pic>
        <p:nvPicPr>
          <p:cNvPr id="22" name="Picture 3">
            <a:extLst>
              <a:ext uri="{FF2B5EF4-FFF2-40B4-BE49-F238E27FC236}">
                <a16:creationId xmlns:a16="http://schemas.microsoft.com/office/drawing/2014/main" id="{F3B35CEF-92BA-49AF-9A06-AA912578C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301" b="775"/>
          <a:stretch/>
        </p:blipFill>
        <p:spPr bwMode="auto">
          <a:xfrm>
            <a:off x="439688" y="939983"/>
            <a:ext cx="5370562" cy="190839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9AB12479-30D4-444B-91AF-76543D7C8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599"/>
          <a:stretch/>
        </p:blipFill>
        <p:spPr bwMode="auto">
          <a:xfrm>
            <a:off x="439688" y="3301393"/>
            <a:ext cx="4960987" cy="261662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C10848-C5EF-4568-A37B-4563DBF5640F}"/>
              </a:ext>
            </a:extLst>
          </p:cNvPr>
          <p:cNvGrpSpPr/>
          <p:nvPr/>
        </p:nvGrpSpPr>
        <p:grpSpPr>
          <a:xfrm>
            <a:off x="6095999" y="1286474"/>
            <a:ext cx="5115503" cy="1215415"/>
            <a:chOff x="6095999" y="1270510"/>
            <a:chExt cx="5115503" cy="12154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B26E46-7AB0-40B6-881A-8C93E6BE9BD7}"/>
                </a:ext>
              </a:extLst>
            </p:cNvPr>
            <p:cNvSpPr txBox="1"/>
            <p:nvPr/>
          </p:nvSpPr>
          <p:spPr>
            <a:xfrm>
              <a:off x="6095999" y="1690451"/>
              <a:ext cx="5115503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계정의 정보 크롤링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인스타그램 주소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ID,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게시물 수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팔로워 수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팔로잉 수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소개문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98FD79-5BA3-42D0-99A6-306F6F571F14}"/>
                </a:ext>
              </a:extLst>
            </p:cNvPr>
            <p:cNvSpPr txBox="1"/>
            <p:nvPr/>
          </p:nvSpPr>
          <p:spPr>
            <a:xfrm>
              <a:off x="6095999" y="1270510"/>
              <a:ext cx="2520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company_profile DB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B39029-2401-4712-A66E-76436A5D2400}"/>
              </a:ext>
            </a:extLst>
          </p:cNvPr>
          <p:cNvGrpSpPr/>
          <p:nvPr/>
        </p:nvGrpSpPr>
        <p:grpSpPr>
          <a:xfrm>
            <a:off x="5695950" y="4001996"/>
            <a:ext cx="5392823" cy="1215415"/>
            <a:chOff x="6095999" y="1270510"/>
            <a:chExt cx="5392823" cy="12154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6A1148-2BE1-4A72-8115-362CD4F1806A}"/>
                </a:ext>
              </a:extLst>
            </p:cNvPr>
            <p:cNvSpPr txBox="1"/>
            <p:nvPr/>
          </p:nvSpPr>
          <p:spPr>
            <a:xfrm>
              <a:off x="6095999" y="1690451"/>
              <a:ext cx="5392823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계정의 게시물 크롤링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게시물 주소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작성 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ID,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위치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해시태그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내용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작성 날짜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좋아요 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AF7577-3E4F-4CCA-8E70-B0CA5A8A9731}"/>
                </a:ext>
              </a:extLst>
            </p:cNvPr>
            <p:cNvSpPr txBox="1"/>
            <p:nvPr/>
          </p:nvSpPr>
          <p:spPr>
            <a:xfrm>
              <a:off x="6095999" y="1270510"/>
              <a:ext cx="25200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company_post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9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43066-BEC3-49DE-8F3D-2806E59C6D71}"/>
              </a:ext>
            </a:extLst>
          </p:cNvPr>
          <p:cNvSpPr txBox="1"/>
          <p:nvPr/>
        </p:nvSpPr>
        <p:spPr>
          <a:xfrm>
            <a:off x="3680357" y="1404561"/>
            <a:ext cx="4828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 분석을 위한 새로운 컬럼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4375D-7D1B-4F8B-A1F8-48606DFD2077}"/>
              </a:ext>
            </a:extLst>
          </p:cNvPr>
          <p:cNvSpPr txBox="1"/>
          <p:nvPr/>
        </p:nvSpPr>
        <p:spPr>
          <a:xfrm>
            <a:off x="547698" y="2414508"/>
            <a:ext cx="110907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DB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데이터를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파일로 저장하여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 작성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Profile.csv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새로운 컬럼 추가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 게시물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일상 게시물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일주일 동안의 좋아요 평균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좋아요 평균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다수의 컬럼 생성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Post.csv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이용하여 새로운 컬럼 추가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게시물의 성격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 글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일상 글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작성 빈도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좋아요 차이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해시태그 개수 컬럼 생성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5F699-6051-449A-ADF9-176FB2231CCE}"/>
              </a:ext>
            </a:extLst>
          </p:cNvPr>
          <p:cNvSpPr txBox="1"/>
          <p:nvPr/>
        </p:nvSpPr>
        <p:spPr>
          <a:xfrm>
            <a:off x="331788" y="627061"/>
            <a:ext cx="556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컬럼 추가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profile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DDD6-2111-4E8B-B7EE-5D42FE256911}"/>
              </a:ext>
            </a:extLst>
          </p:cNvPr>
          <p:cNvSpPr txBox="1"/>
          <p:nvPr/>
        </p:nvSpPr>
        <p:spPr>
          <a:xfrm>
            <a:off x="324383" y="1144403"/>
            <a:ext cx="1060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판매 게시물 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일상 게시물 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일주일 동안의 좋아요 평균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좋아요 평균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위치 정보 기재 횟수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게시물 업로드 주기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게시물당 평균 해시태그 사용 횟수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 전체 해시태그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사용한 해시태그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많이 사용한 해시태그를 사용한 횟수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97924" y="2481693"/>
            <a:ext cx="11580810" cy="3763000"/>
            <a:chOff x="196323" y="2327076"/>
            <a:chExt cx="11799352" cy="383401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9CB2C31-058A-4B2B-95CD-B1B14CF3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23" y="2327076"/>
              <a:ext cx="8315324" cy="3834012"/>
            </a:xfrm>
            <a:prstGeom prst="rect">
              <a:avLst/>
            </a:prstGeom>
          </p:spPr>
        </p:pic>
        <p:pic>
          <p:nvPicPr>
            <p:cNvPr id="21" name="그림 20" descr="테이블이(가) 표시된 사진&#10;&#10;자동 생성된 설명">
              <a:extLst>
                <a:ext uri="{FF2B5EF4-FFF2-40B4-BE49-F238E27FC236}">
                  <a16:creationId xmlns:a16="http://schemas.microsoft.com/office/drawing/2014/main" id="{B43FC055-FA01-42A0-833E-DCBE64398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646" y="2327076"/>
              <a:ext cx="3484029" cy="383243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33083C-2969-445E-ABC1-1C6B8F980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3026" y="2566756"/>
              <a:ext cx="167772" cy="3576814"/>
            </a:xfrm>
            <a:prstGeom prst="rect">
              <a:avLst/>
            </a:prstGeom>
          </p:spPr>
        </p:pic>
        <p:pic>
          <p:nvPicPr>
            <p:cNvPr id="6" name="그림 5" descr="테이블이(가) 표시된 사진&#10;&#10;자동 생성된 설명">
              <a:extLst>
                <a:ext uri="{FF2B5EF4-FFF2-40B4-BE49-F238E27FC236}">
                  <a16:creationId xmlns:a16="http://schemas.microsoft.com/office/drawing/2014/main" id="{CF44A8E9-9D02-4B7B-9BDE-44A117E75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87" t="6254" r="515" b="877"/>
            <a:stretch/>
          </p:blipFill>
          <p:spPr>
            <a:xfrm>
              <a:off x="5077659" y="2583286"/>
              <a:ext cx="815340" cy="3539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49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9C35BEC7-91EF-4612-8EC5-5422ED878FF6}"/>
              </a:ext>
            </a:extLst>
          </p:cNvPr>
          <p:cNvGrpSpPr/>
          <p:nvPr/>
        </p:nvGrpSpPr>
        <p:grpSpPr>
          <a:xfrm rot="10800000">
            <a:off x="3352028" y="920351"/>
            <a:ext cx="8839972" cy="5017298"/>
            <a:chOff x="0" y="1408923"/>
            <a:chExt cx="11160000" cy="5017298"/>
          </a:xfrm>
        </p:grpSpPr>
        <p:sp>
          <p:nvSpPr>
            <p:cNvPr id="30" name="사각형: 둥근 위쪽 모서리 29">
              <a:extLst>
                <a:ext uri="{FF2B5EF4-FFF2-40B4-BE49-F238E27FC236}">
                  <a16:creationId xmlns:a16="http://schemas.microsoft.com/office/drawing/2014/main" id="{1874418A-BADF-4C43-A21E-30A39D17F473}"/>
                </a:ext>
              </a:extLst>
            </p:cNvPr>
            <p:cNvSpPr/>
            <p:nvPr/>
          </p:nvSpPr>
          <p:spPr>
            <a:xfrm rot="5400000">
              <a:off x="3384000" y="-1975077"/>
              <a:ext cx="1152000" cy="792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위쪽 모서리 32">
              <a:extLst>
                <a:ext uri="{FF2B5EF4-FFF2-40B4-BE49-F238E27FC236}">
                  <a16:creationId xmlns:a16="http://schemas.microsoft.com/office/drawing/2014/main" id="{7B38E96E-6403-4405-855C-CFB5AF4F7F77}"/>
                </a:ext>
              </a:extLst>
            </p:cNvPr>
            <p:cNvSpPr/>
            <p:nvPr/>
          </p:nvSpPr>
          <p:spPr>
            <a:xfrm rot="5400000">
              <a:off x="3924000" y="-1226645"/>
              <a:ext cx="1152000" cy="90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위쪽 모서리 33">
              <a:extLst>
                <a:ext uri="{FF2B5EF4-FFF2-40B4-BE49-F238E27FC236}">
                  <a16:creationId xmlns:a16="http://schemas.microsoft.com/office/drawing/2014/main" id="{B3FA8C48-8DA7-417B-BEBD-C8F41B4EF4EF}"/>
                </a:ext>
              </a:extLst>
            </p:cNvPr>
            <p:cNvSpPr/>
            <p:nvPr/>
          </p:nvSpPr>
          <p:spPr>
            <a:xfrm rot="5400000">
              <a:off x="4464000" y="-478212"/>
              <a:ext cx="1152000" cy="10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824EBB2E-ACDB-492A-8256-2C16E91D25B7}"/>
                </a:ext>
              </a:extLst>
            </p:cNvPr>
            <p:cNvSpPr/>
            <p:nvPr/>
          </p:nvSpPr>
          <p:spPr>
            <a:xfrm rot="5400000">
              <a:off x="5004000" y="270221"/>
              <a:ext cx="1152000" cy="1116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FAD327CB-6E00-4FBE-8A00-C3E5E1BEC1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09" y="2167659"/>
            <a:ext cx="1219099" cy="121909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664B77C-BFFC-4A02-BABC-0723A3CD3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90" y="3462953"/>
            <a:ext cx="1219099" cy="121909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EC2082F-9748-49BF-BDAF-AF5A22862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71" y="4750673"/>
            <a:ext cx="1219099" cy="121909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EBA8D8F-95D9-4312-9C5A-0E4310F784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39" y="886801"/>
            <a:ext cx="1219099" cy="1219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9658245-3D4B-4BE0-9E4E-62FFECAE1254}"/>
              </a:ext>
            </a:extLst>
          </p:cNvPr>
          <p:cNvSpPr txBox="1"/>
          <p:nvPr/>
        </p:nvSpPr>
        <p:spPr>
          <a:xfrm>
            <a:off x="657184" y="3015614"/>
            <a:ext cx="2358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endParaRPr lang="ko-KR" altLang="en-US" sz="4800" spc="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376F0-0D41-44AC-B7AF-457661CAFC57}"/>
              </a:ext>
            </a:extLst>
          </p:cNvPr>
          <p:cNvSpPr txBox="1"/>
          <p:nvPr/>
        </p:nvSpPr>
        <p:spPr>
          <a:xfrm>
            <a:off x="4570338" y="1265517"/>
            <a:ext cx="762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연구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 변경 이유 및 소개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A5B26C-143E-49E8-91F1-AD6E26A29253}"/>
              </a:ext>
            </a:extLst>
          </p:cNvPr>
          <p:cNvSpPr txBox="1"/>
          <p:nvPr/>
        </p:nvSpPr>
        <p:spPr>
          <a:xfrm>
            <a:off x="5426608" y="2546375"/>
            <a:ext cx="6764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소개 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팀원 별 역할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577D9-9E46-458B-B685-3328AE356E26}"/>
              </a:ext>
            </a:extLst>
          </p:cNvPr>
          <p:cNvSpPr txBox="1"/>
          <p:nvPr/>
        </p:nvSpPr>
        <p:spPr>
          <a:xfrm>
            <a:off x="6282089" y="3847473"/>
            <a:ext cx="590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상황 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현재까지의 상황 및 중간 결과물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DB62E-C0B3-4038-95EB-CAB455E3A36C}"/>
              </a:ext>
            </a:extLst>
          </p:cNvPr>
          <p:cNvSpPr txBox="1"/>
          <p:nvPr/>
        </p:nvSpPr>
        <p:spPr>
          <a:xfrm>
            <a:off x="7137571" y="5129389"/>
            <a:ext cx="505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 계획 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예상 일정 및 예상 결과물</a:t>
            </a:r>
          </a:p>
        </p:txBody>
      </p:sp>
    </p:spTree>
    <p:extLst>
      <p:ext uri="{BB962C8B-B14F-4D97-AF65-F5344CB8AC3E}">
        <p14:creationId xmlns:p14="http://schemas.microsoft.com/office/powerpoint/2010/main" val="149090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D72CD366-3BB0-4F2B-B1FA-BC924983461D}"/>
              </a:ext>
            </a:extLst>
          </p:cNvPr>
          <p:cNvGrpSpPr/>
          <p:nvPr/>
        </p:nvGrpSpPr>
        <p:grpSpPr>
          <a:xfrm>
            <a:off x="998006" y="1844506"/>
            <a:ext cx="10195986" cy="3974892"/>
            <a:chOff x="998007" y="1913564"/>
            <a:chExt cx="10195986" cy="39748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5D5B11-53CE-45F7-AD01-9177CC0E5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8221" y="1913564"/>
              <a:ext cx="5325772" cy="344899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C0BA51-EE9E-4545-8AB7-6004A2727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007" y="1913564"/>
              <a:ext cx="4376933" cy="397489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EECB83-032C-4DF2-89DE-47EA018D9871}"/>
              </a:ext>
            </a:extLst>
          </p:cNvPr>
          <p:cNvSpPr txBox="1"/>
          <p:nvPr/>
        </p:nvSpPr>
        <p:spPr>
          <a:xfrm>
            <a:off x="5028153" y="1047069"/>
            <a:ext cx="212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Profile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dirty="0">
                <a:latin typeface="나눔스퀘어_ac Light" pitchFamily="50" charset="-127"/>
                <a:ea typeface="나눔스퀘어_ac Light" pitchFamily="50" charset="-127"/>
              </a:rPr>
              <a:t>R </a:t>
            </a:r>
            <a:r>
              <a:rPr lang="ko-KR" altLang="en-US" dirty="0">
                <a:latin typeface="나눔스퀘어_ac Light" pitchFamily="50" charset="-127"/>
                <a:ea typeface="나눔스퀘어_ac Light" pitchFamily="50" charset="-127"/>
              </a:rPr>
              <a:t>코드 일부</a:t>
            </a:r>
          </a:p>
        </p:txBody>
      </p:sp>
    </p:spTree>
    <p:extLst>
      <p:ext uri="{BB962C8B-B14F-4D97-AF65-F5344CB8AC3E}">
        <p14:creationId xmlns:p14="http://schemas.microsoft.com/office/powerpoint/2010/main" val="15718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955312" y="1235297"/>
            <a:ext cx="8273590" cy="4387405"/>
            <a:chOff x="1917212" y="1235297"/>
            <a:chExt cx="8273590" cy="4387405"/>
          </a:xfrm>
        </p:grpSpPr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27E4CFCA-FEDA-41D5-B85F-4CA7B5D71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" b="313"/>
            <a:stretch/>
          </p:blipFill>
          <p:spPr>
            <a:xfrm>
              <a:off x="1917212" y="1235297"/>
              <a:ext cx="4782217" cy="438740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762DDF-DBA8-4A68-8372-2B25402B103C}"/>
                </a:ext>
              </a:extLst>
            </p:cNvPr>
            <p:cNvSpPr txBox="1"/>
            <p:nvPr/>
          </p:nvSpPr>
          <p:spPr>
            <a:xfrm>
              <a:off x="7208895" y="2269502"/>
              <a:ext cx="298190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_ac" pitchFamily="50" charset="-127"/>
                  <a:ea typeface="나눔스퀘어_ac" pitchFamily="50" charset="-127"/>
                </a:rPr>
                <a:t>새로운 컬럼 추가 </a:t>
              </a:r>
              <a:r>
                <a:rPr lang="en-US" altLang="ko-KR" dirty="0">
                  <a:latin typeface="나눔스퀘어_ac" pitchFamily="50" charset="-127"/>
                  <a:ea typeface="나눔스퀘어_ac" pitchFamily="50" charset="-127"/>
                </a:rPr>
                <a:t>- post </a:t>
              </a:r>
            </a:p>
            <a:p>
              <a:pPr>
                <a:lnSpc>
                  <a:spcPct val="150000"/>
                </a:lnSpc>
              </a:pPr>
              <a:endParaRPr lang="en-US" altLang="ko-KR" sz="105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게시물의 성격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판매 글 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or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일상 글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게시글 작성 빈도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좋아요 차이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해시태그 개수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44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38DEA82-2591-48BD-B9C5-C29114F8BFB9}"/>
              </a:ext>
            </a:extLst>
          </p:cNvPr>
          <p:cNvGrpSpPr/>
          <p:nvPr/>
        </p:nvGrpSpPr>
        <p:grpSpPr>
          <a:xfrm>
            <a:off x="609106" y="1993677"/>
            <a:ext cx="10973785" cy="3507160"/>
            <a:chOff x="390612" y="1883447"/>
            <a:chExt cx="10973785" cy="35071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FF3A845-E31F-4BE8-B245-42A63F12E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612" y="1883447"/>
              <a:ext cx="3797940" cy="350716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44F1DE-0B10-42BB-A94A-50E0698F0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905" y="1883447"/>
              <a:ext cx="4041492" cy="334837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90D342-EF5D-4334-8F07-4E6111FFD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1389" y="1883447"/>
              <a:ext cx="2648679" cy="16221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EECB83-032C-4DF2-89DE-47EA018D9871}"/>
              </a:ext>
            </a:extLst>
          </p:cNvPr>
          <p:cNvSpPr txBox="1"/>
          <p:nvPr/>
        </p:nvSpPr>
        <p:spPr>
          <a:xfrm>
            <a:off x="5155158" y="1199469"/>
            <a:ext cx="1875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Post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dirty="0">
                <a:latin typeface="나눔스퀘어_ac Light" pitchFamily="50" charset="-127"/>
                <a:ea typeface="나눔스퀘어_ac Light" pitchFamily="50" charset="-127"/>
              </a:rPr>
              <a:t>R </a:t>
            </a:r>
            <a:r>
              <a:rPr lang="ko-KR" altLang="en-US" dirty="0">
                <a:latin typeface="나눔스퀘어_ac Light" pitchFamily="50" charset="-127"/>
                <a:ea typeface="나눔스퀘어_ac Light" pitchFamily="50" charset="-127"/>
              </a:rPr>
              <a:t>코드 일부</a:t>
            </a:r>
          </a:p>
        </p:txBody>
      </p:sp>
    </p:spTree>
    <p:extLst>
      <p:ext uri="{BB962C8B-B14F-4D97-AF65-F5344CB8AC3E}">
        <p14:creationId xmlns:p14="http://schemas.microsoft.com/office/powerpoint/2010/main" val="40540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8B88B5E1-4339-43FB-9FD3-9E9528FA7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425234" y="2678610"/>
            <a:ext cx="4105636" cy="230996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5A61C-52B8-4BD8-BA93-E077E0C4DF9E}"/>
              </a:ext>
            </a:extLst>
          </p:cNvPr>
          <p:cNvSpPr txBox="1"/>
          <p:nvPr/>
        </p:nvSpPr>
        <p:spPr>
          <a:xfrm>
            <a:off x="7425234" y="2214073"/>
            <a:ext cx="2070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결측치 없음을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84E95-A5C2-403F-92A2-EF38000329D0}"/>
              </a:ext>
            </a:extLst>
          </p:cNvPr>
          <p:cNvSpPr txBox="1"/>
          <p:nvPr/>
        </p:nvSpPr>
        <p:spPr>
          <a:xfrm>
            <a:off x="643940" y="85511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 처리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599F6C-BAED-4E73-8A12-9D7366595818}"/>
              </a:ext>
            </a:extLst>
          </p:cNvPr>
          <p:cNvGrpSpPr/>
          <p:nvPr/>
        </p:nvGrpSpPr>
        <p:grpSpPr>
          <a:xfrm>
            <a:off x="643940" y="1630111"/>
            <a:ext cx="6466113" cy="4164566"/>
            <a:chOff x="643940" y="1524010"/>
            <a:chExt cx="6466113" cy="4164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900D281-417D-4B25-B469-6F068DC1F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b="17639"/>
            <a:stretch/>
          </p:blipFill>
          <p:spPr>
            <a:xfrm>
              <a:off x="4290291" y="3246883"/>
              <a:ext cx="2562587" cy="61657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613899A-CCC8-4B77-A8F2-FDF79C3288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/>
            <a:srcRect l="459" t="1257" r="583"/>
            <a:stretch/>
          </p:blipFill>
          <p:spPr>
            <a:xfrm>
              <a:off x="643940" y="1524010"/>
              <a:ext cx="6466113" cy="159889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4628913-00CB-4D5B-ABE2-96FE04583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/>
            <a:srcRect l="515" t="717" b="1252"/>
            <a:stretch/>
          </p:blipFill>
          <p:spPr>
            <a:xfrm>
              <a:off x="661130" y="4085382"/>
              <a:ext cx="6431730" cy="16031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EA4CDACF-712A-4067-8A6A-87E4896FD515}"/>
                </a:ext>
              </a:extLst>
            </p:cNvPr>
            <p:cNvSpPr/>
            <p:nvPr/>
          </p:nvSpPr>
          <p:spPr>
            <a:xfrm rot="5400000">
              <a:off x="3655996" y="3459278"/>
              <a:ext cx="441999" cy="289732"/>
            </a:xfrm>
            <a:prstGeom prst="rightArrow">
              <a:avLst>
                <a:gd name="adj1" fmla="val 55715"/>
                <a:gd name="adj2" fmla="val 69732"/>
              </a:avLst>
            </a:prstGeom>
            <a:solidFill>
              <a:srgbClr val="863D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01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62995" y="477997"/>
            <a:ext cx="11053264" cy="5889634"/>
            <a:chOff x="783137" y="545733"/>
            <a:chExt cx="11053264" cy="58896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1419" r="826" b="1482"/>
            <a:stretch>
              <a:fillRect/>
            </a:stretch>
          </p:blipFill>
          <p:spPr bwMode="auto">
            <a:xfrm>
              <a:off x="2629683" y="2810932"/>
              <a:ext cx="7056184" cy="1693333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t="1663" r="1019" b="883"/>
            <a:stretch>
              <a:fillRect/>
            </a:stretch>
          </p:blipFill>
          <p:spPr bwMode="auto">
            <a:xfrm>
              <a:off x="783137" y="939800"/>
              <a:ext cx="6735263" cy="1710267"/>
            </a:xfrm>
            <a:prstGeom prst="rect">
              <a:avLst/>
            </a:prstGeom>
            <a:noFill/>
            <a:ln w="6350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t="1470" r="562"/>
            <a:stretch>
              <a:fillRect/>
            </a:stretch>
          </p:blipFill>
          <p:spPr bwMode="auto">
            <a:xfrm>
              <a:off x="4663838" y="4648200"/>
              <a:ext cx="7172563" cy="1787167"/>
            </a:xfrm>
            <a:prstGeom prst="rect">
              <a:avLst/>
            </a:prstGeom>
            <a:noFill/>
            <a:ln w="9525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5774537" y="545733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2021-03-01(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월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937135" y="2431534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2021-03-05(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금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076817" y="4258903"/>
              <a:ext cx="1758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2021-03-08(</a:t>
              </a:r>
              <a:r>
                <a: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월</a:t>
              </a:r>
              <a:r>
                <a: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61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97504" y="3250195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진행 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69980" y="4131573"/>
            <a:ext cx="2845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예상 일정 및 예상 결과물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C2082F-9748-49BF-BDAF-AF5A22862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55" y="1871669"/>
            <a:ext cx="1219099" cy="12190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D9793521-27E6-408B-BF38-B50BD2E56D69}"/>
              </a:ext>
            </a:extLst>
          </p:cNvPr>
          <p:cNvSpPr/>
          <p:nvPr/>
        </p:nvSpPr>
        <p:spPr>
          <a:xfrm>
            <a:off x="794947" y="2682114"/>
            <a:ext cx="2251151" cy="2251151"/>
          </a:xfrm>
          <a:prstGeom prst="ellipse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1BC5D4-98A0-47B5-B6B5-F96B4A9C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22" y="3177689"/>
            <a:ext cx="1260000" cy="12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3E3C8FF-78D9-452C-B61D-CFFCF9125199}"/>
              </a:ext>
            </a:extLst>
          </p:cNvPr>
          <p:cNvSpPr txBox="1"/>
          <p:nvPr/>
        </p:nvSpPr>
        <p:spPr>
          <a:xfrm>
            <a:off x="1477130" y="5114803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DC72064-A4F8-4B92-83F5-D56B13DBE195}"/>
              </a:ext>
            </a:extLst>
          </p:cNvPr>
          <p:cNvSpPr/>
          <p:nvPr/>
        </p:nvSpPr>
        <p:spPr>
          <a:xfrm>
            <a:off x="3578598" y="2682114"/>
            <a:ext cx="2251151" cy="2251151"/>
          </a:xfrm>
          <a:prstGeom prst="ellipse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13FCC72-9CE9-4764-8660-58CACDE0BE31}"/>
              </a:ext>
            </a:extLst>
          </p:cNvPr>
          <p:cNvSpPr/>
          <p:nvPr/>
        </p:nvSpPr>
        <p:spPr>
          <a:xfrm>
            <a:off x="6362251" y="2682114"/>
            <a:ext cx="2251151" cy="2251151"/>
          </a:xfrm>
          <a:prstGeom prst="ellipse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85A93DB-97F2-4B96-B342-BBF2366428D9}"/>
              </a:ext>
            </a:extLst>
          </p:cNvPr>
          <p:cNvSpPr/>
          <p:nvPr/>
        </p:nvSpPr>
        <p:spPr>
          <a:xfrm>
            <a:off x="9145902" y="2682114"/>
            <a:ext cx="2251151" cy="2251151"/>
          </a:xfrm>
          <a:prstGeom prst="ellipse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23CE17-D0B9-4650-A593-8C2AD3B5672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686426" y="-5686426"/>
            <a:ext cx="819150" cy="12192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50B89-C575-45E9-B653-E020E96AB619}"/>
              </a:ext>
            </a:extLst>
          </p:cNvPr>
          <p:cNvSpPr txBox="1"/>
          <p:nvPr/>
        </p:nvSpPr>
        <p:spPr>
          <a:xfrm>
            <a:off x="164583" y="178741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결과물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720738-56EF-46C3-ADCA-9B06E4BDE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811" y="34333"/>
            <a:ext cx="745606" cy="7504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99F383-9A85-42A4-BCD8-A4973D11A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78" y="3177690"/>
            <a:ext cx="1260000" cy="12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CB30AF-434C-4BED-AF8F-662268AA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28" y="3177689"/>
            <a:ext cx="1260000" cy="12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19C49E-233B-4C6A-B282-3B39D7B63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26" y="3175252"/>
            <a:ext cx="1260000" cy="126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135E45-D5E2-4988-A0E1-11DC65290AFD}"/>
              </a:ext>
            </a:extLst>
          </p:cNvPr>
          <p:cNvSpPr txBox="1"/>
          <p:nvPr/>
        </p:nvSpPr>
        <p:spPr>
          <a:xfrm>
            <a:off x="3994684" y="511480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보고서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3B52B3-A766-461E-9C3A-8E2B99204CC7}"/>
              </a:ext>
            </a:extLst>
          </p:cNvPr>
          <p:cNvSpPr txBox="1"/>
          <p:nvPr/>
        </p:nvSpPr>
        <p:spPr>
          <a:xfrm>
            <a:off x="6778336" y="511480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검색용 코드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DFE99-1F9E-4E12-B849-4D292811DA7C}"/>
              </a:ext>
            </a:extLst>
          </p:cNvPr>
          <p:cNvSpPr txBox="1"/>
          <p:nvPr/>
        </p:nvSpPr>
        <p:spPr>
          <a:xfrm>
            <a:off x="9646949" y="5114803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코드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CB898-3628-46C1-B411-B9C15A09A4E1}"/>
              </a:ext>
            </a:extLst>
          </p:cNvPr>
          <p:cNvSpPr txBox="1"/>
          <p:nvPr/>
        </p:nvSpPr>
        <p:spPr>
          <a:xfrm>
            <a:off x="4753862" y="1736677"/>
            <a:ext cx="2697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산학 연계 프로젝트</a:t>
            </a:r>
          </a:p>
        </p:txBody>
      </p:sp>
    </p:spTree>
    <p:extLst>
      <p:ext uri="{BB962C8B-B14F-4D97-AF65-F5344CB8AC3E}">
        <p14:creationId xmlns:p14="http://schemas.microsoft.com/office/powerpoint/2010/main" val="141655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free-icon-csv-file-format-extension-28842.png">
            <a:extLst>
              <a:ext uri="{FF2B5EF4-FFF2-40B4-BE49-F238E27FC236}">
                <a16:creationId xmlns:a16="http://schemas.microsoft.com/office/drawing/2014/main" id="{ABD4A089-409F-4441-BD75-A45BDDEB33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8069" y="5108052"/>
            <a:ext cx="1080000" cy="108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5819F5-1CFF-420C-93BC-D967C6B4AD7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88"/>
          <a:stretch/>
        </p:blipFill>
        <p:spPr>
          <a:xfrm rot="16200000">
            <a:off x="5970001" y="-5970000"/>
            <a:ext cx="252000" cy="12192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F77C97-0137-4F69-8E08-8F9A0366640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6" r="49814"/>
          <a:stretch/>
        </p:blipFill>
        <p:spPr>
          <a:xfrm rot="16200000">
            <a:off x="5970000" y="636000"/>
            <a:ext cx="252000" cy="121920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BBF5C0-23FA-4280-9D47-BA9067939B50}"/>
              </a:ext>
            </a:extLst>
          </p:cNvPr>
          <p:cNvSpPr/>
          <p:nvPr/>
        </p:nvSpPr>
        <p:spPr>
          <a:xfrm>
            <a:off x="3482109" y="1501231"/>
            <a:ext cx="2429163" cy="3320150"/>
          </a:xfrm>
          <a:prstGeom prst="roundRect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FE8826-E799-4F1F-B626-4191D4803603}"/>
              </a:ext>
            </a:extLst>
          </p:cNvPr>
          <p:cNvSpPr/>
          <p:nvPr/>
        </p:nvSpPr>
        <p:spPr>
          <a:xfrm>
            <a:off x="6280730" y="1501231"/>
            <a:ext cx="2429163" cy="3320150"/>
          </a:xfrm>
          <a:prstGeom prst="roundRect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5E7BE66-FC16-4481-A36E-15EF53876D95}"/>
              </a:ext>
            </a:extLst>
          </p:cNvPr>
          <p:cNvSpPr/>
          <p:nvPr/>
        </p:nvSpPr>
        <p:spPr>
          <a:xfrm>
            <a:off x="683488" y="1501231"/>
            <a:ext cx="2429163" cy="3320150"/>
          </a:xfrm>
          <a:prstGeom prst="roundRect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F8020E-D698-4826-9AAE-500FB3EB9F3D}"/>
              </a:ext>
            </a:extLst>
          </p:cNvPr>
          <p:cNvSpPr/>
          <p:nvPr/>
        </p:nvSpPr>
        <p:spPr>
          <a:xfrm>
            <a:off x="9079351" y="1501231"/>
            <a:ext cx="2429163" cy="3320150"/>
          </a:xfrm>
          <a:prstGeom prst="roundRect">
            <a:avLst/>
          </a:prstGeom>
          <a:solidFill>
            <a:schemeClr val="bg1"/>
          </a:solidFill>
          <a:ln>
            <a:solidFill>
              <a:srgbClr val="863D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free-icon-report-1322263.png">
            <a:extLst>
              <a:ext uri="{FF2B5EF4-FFF2-40B4-BE49-F238E27FC236}">
                <a16:creationId xmlns:a16="http://schemas.microsoft.com/office/drawing/2014/main" id="{5C2E4DBB-8DB2-47EB-8A76-938E2D9346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6683" y="5108052"/>
            <a:ext cx="1080000" cy="1080000"/>
          </a:xfrm>
          <a:prstGeom prst="rect">
            <a:avLst/>
          </a:prstGeom>
        </p:spPr>
      </p:pic>
      <p:pic>
        <p:nvPicPr>
          <p:cNvPr id="23" name="그림 22" descr="free-icon-folder-2911235.png">
            <a:extLst>
              <a:ext uri="{FF2B5EF4-FFF2-40B4-BE49-F238E27FC236}">
                <a16:creationId xmlns:a16="http://schemas.microsoft.com/office/drawing/2014/main" id="{F0AE33D0-7C23-4504-A4D9-43F6FA650C5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53931" y="5108052"/>
            <a:ext cx="1080000" cy="10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1B5CF1-6A33-4B40-9E4C-1254253D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1" y="5108052"/>
            <a:ext cx="1080000" cy="10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DE2911-2B0E-4F9E-9579-71662E61F16F}"/>
              </a:ext>
            </a:extLst>
          </p:cNvPr>
          <p:cNvSpPr txBox="1"/>
          <p:nvPr/>
        </p:nvSpPr>
        <p:spPr>
          <a:xfrm>
            <a:off x="5098471" y="683174"/>
            <a:ext cx="199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캡스톤 프로젝트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9F2D24-0A94-4867-989A-3610A24D0BB9}"/>
              </a:ext>
            </a:extLst>
          </p:cNvPr>
          <p:cNvSpPr/>
          <p:nvPr/>
        </p:nvSpPr>
        <p:spPr>
          <a:xfrm>
            <a:off x="818622" y="2578903"/>
            <a:ext cx="2158893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유의미한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factor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포함한 정제된 데이터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profile, post csv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51D463-FEF1-49CB-9268-400AEEBE0B31}"/>
              </a:ext>
            </a:extLst>
          </p:cNvPr>
          <p:cNvSpPr/>
          <p:nvPr/>
        </p:nvSpPr>
        <p:spPr>
          <a:xfrm>
            <a:off x="3617236" y="2394236"/>
            <a:ext cx="2158893" cy="153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분석을 통해 발견한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정리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분포 시각화한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보고서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3E7807-C39E-4E72-BCC5-9246995FBA3B}"/>
              </a:ext>
            </a:extLst>
          </p:cNvPr>
          <p:cNvSpPr/>
          <p:nvPr/>
        </p:nvSpPr>
        <p:spPr>
          <a:xfrm>
            <a:off x="6415864" y="2120156"/>
            <a:ext cx="2158893" cy="2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소상공인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인스타그램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계정으로 로그인하면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시각적으로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쉽게 보여주는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(UI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제작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00FCF5-0659-4150-8288-F5F59AAB7721}"/>
              </a:ext>
            </a:extLst>
          </p:cNvPr>
          <p:cNvSpPr/>
          <p:nvPr/>
        </p:nvSpPr>
        <p:spPr>
          <a:xfrm>
            <a:off x="9214485" y="2763568"/>
            <a:ext cx="215889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코드들과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로우 데이터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11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C8E5B06-CC27-4BBB-8B7A-9741AC26C46B}"/>
              </a:ext>
            </a:extLst>
          </p:cNvPr>
          <p:cNvGrpSpPr/>
          <p:nvPr/>
        </p:nvGrpSpPr>
        <p:grpSpPr>
          <a:xfrm>
            <a:off x="1035547" y="313547"/>
            <a:ext cx="10120906" cy="6230905"/>
            <a:chOff x="4049566" y="997346"/>
            <a:chExt cx="3357736" cy="20671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77BF56-B5F8-45DD-9C35-89DA88069440}"/>
                </a:ext>
              </a:extLst>
            </p:cNvPr>
            <p:cNvSpPr/>
            <p:nvPr/>
          </p:nvSpPr>
          <p:spPr>
            <a:xfrm>
              <a:off x="4049566" y="997346"/>
              <a:ext cx="3357736" cy="2067180"/>
            </a:xfrm>
            <a:prstGeom prst="rect">
              <a:avLst/>
            </a:prstGeom>
            <a:solidFill>
              <a:schemeClr val="bg1">
                <a:lumMod val="85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EBC75F-9C45-440C-B86E-CEFD9D707A48}"/>
                </a:ext>
              </a:extLst>
            </p:cNvPr>
            <p:cNvSpPr/>
            <p:nvPr/>
          </p:nvSpPr>
          <p:spPr>
            <a:xfrm>
              <a:off x="4121374" y="1204999"/>
              <a:ext cx="3207458" cy="1722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" name="사각형: 잘린 위쪽 모서리 6">
              <a:extLst>
                <a:ext uri="{FF2B5EF4-FFF2-40B4-BE49-F238E27FC236}">
                  <a16:creationId xmlns:a16="http://schemas.microsoft.com/office/drawing/2014/main" id="{985673EF-07C2-49E3-8A44-0356791C3171}"/>
                </a:ext>
              </a:extLst>
            </p:cNvPr>
            <p:cNvSpPr/>
            <p:nvPr/>
          </p:nvSpPr>
          <p:spPr>
            <a:xfrm>
              <a:off x="4165955" y="1123027"/>
              <a:ext cx="745724" cy="454610"/>
            </a:xfrm>
            <a:prstGeom prst="snip2SameRect">
              <a:avLst>
                <a:gd name="adj1" fmla="val 23021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A272E4-6063-4839-BF98-E89BA1BEBC6E}"/>
                </a:ext>
              </a:extLst>
            </p:cNvPr>
            <p:cNvSpPr/>
            <p:nvPr/>
          </p:nvSpPr>
          <p:spPr>
            <a:xfrm>
              <a:off x="4180545" y="1251568"/>
              <a:ext cx="1393795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A5F887-AC96-4480-B86B-0309C1A744EB}"/>
                </a:ext>
              </a:extLst>
            </p:cNvPr>
            <p:cNvSpPr/>
            <p:nvPr/>
          </p:nvSpPr>
          <p:spPr>
            <a:xfrm>
              <a:off x="5611580" y="1251568"/>
              <a:ext cx="134610" cy="987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2B1C9-2402-4BF3-B833-C92F02BE69EB}"/>
                </a:ext>
              </a:extLst>
            </p:cNvPr>
            <p:cNvSpPr/>
            <p:nvPr/>
          </p:nvSpPr>
          <p:spPr>
            <a:xfrm>
              <a:off x="4189421" y="1385842"/>
              <a:ext cx="3078852" cy="1414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6CE89B6-8D53-44C0-91AC-A552D3B453F6}"/>
                </a:ext>
              </a:extLst>
            </p:cNvPr>
            <p:cNvSpPr/>
            <p:nvPr/>
          </p:nvSpPr>
          <p:spPr>
            <a:xfrm>
              <a:off x="7214933" y="1385842"/>
              <a:ext cx="62216" cy="1414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49FE735-89C1-428A-AC4A-911B83E3141A}"/>
                </a:ext>
              </a:extLst>
            </p:cNvPr>
            <p:cNvSpPr/>
            <p:nvPr/>
          </p:nvSpPr>
          <p:spPr>
            <a:xfrm>
              <a:off x="7218114" y="1822772"/>
              <a:ext cx="62472" cy="267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205D8E-0EA5-4316-8E5E-5BEEE28DA782}"/>
                </a:ext>
              </a:extLst>
            </p:cNvPr>
            <p:cNvGrpSpPr/>
            <p:nvPr/>
          </p:nvGrpSpPr>
          <p:grpSpPr>
            <a:xfrm>
              <a:off x="7084712" y="1070637"/>
              <a:ext cx="242690" cy="71418"/>
              <a:chOff x="4770120" y="2331720"/>
              <a:chExt cx="294373" cy="8662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C8793E-9796-4992-A926-F215C17A8EF1}"/>
                  </a:ext>
                </a:extLst>
              </p:cNvPr>
              <p:cNvSpPr/>
              <p:nvPr/>
            </p:nvSpPr>
            <p:spPr>
              <a:xfrm>
                <a:off x="4770120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44C638E-DED5-417A-A720-62C4A4F53AE3}"/>
                  </a:ext>
                </a:extLst>
              </p:cNvPr>
              <p:cNvSpPr/>
              <p:nvPr/>
            </p:nvSpPr>
            <p:spPr>
              <a:xfrm>
                <a:off x="4873993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FE8BCC0-A429-4912-B4BD-69325973B7FB}"/>
                  </a:ext>
                </a:extLst>
              </p:cNvPr>
              <p:cNvSpPr/>
              <p:nvPr/>
            </p:nvSpPr>
            <p:spPr>
              <a:xfrm>
                <a:off x="4977866" y="2331720"/>
                <a:ext cx="86627" cy="86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A7D74BE-83E6-4C1F-8DB5-6460F459547E}"/>
                </a:ext>
              </a:extLst>
            </p:cNvPr>
            <p:cNvGrpSpPr/>
            <p:nvPr/>
          </p:nvGrpSpPr>
          <p:grpSpPr>
            <a:xfrm>
              <a:off x="7149577" y="1268049"/>
              <a:ext cx="94512" cy="49382"/>
              <a:chOff x="5061074" y="3127860"/>
              <a:chExt cx="135563" cy="49382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273F4E1-06F7-41E8-AD8A-94F61FD65DCE}"/>
                  </a:ext>
                </a:extLst>
              </p:cNvPr>
              <p:cNvCxnSpPr/>
              <p:nvPr/>
            </p:nvCxnSpPr>
            <p:spPr>
              <a:xfrm>
                <a:off x="5061074" y="3127860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6D6A03F-E602-4EA7-8EBF-308B28D830D0}"/>
                  </a:ext>
                </a:extLst>
              </p:cNvPr>
              <p:cNvCxnSpPr/>
              <p:nvPr/>
            </p:nvCxnSpPr>
            <p:spPr>
              <a:xfrm>
                <a:off x="5061074" y="3152551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1932FD7-D5FF-4C3D-A6AB-BB5C150BCB47}"/>
                  </a:ext>
                </a:extLst>
              </p:cNvPr>
              <p:cNvCxnSpPr/>
              <p:nvPr/>
            </p:nvCxnSpPr>
            <p:spPr>
              <a:xfrm>
                <a:off x="5061074" y="3177242"/>
                <a:ext cx="135563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E7D90B1-C73A-47C4-B64B-DCB63500CEA8}"/>
              </a:ext>
            </a:extLst>
          </p:cNvPr>
          <p:cNvSpPr/>
          <p:nvPr/>
        </p:nvSpPr>
        <p:spPr>
          <a:xfrm>
            <a:off x="5541818" y="3727376"/>
            <a:ext cx="966940" cy="518116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FC3A4A60-3613-42E3-A28A-BFB372CFF04A}"/>
              </a:ext>
            </a:extLst>
          </p:cNvPr>
          <p:cNvSpPr/>
          <p:nvPr/>
        </p:nvSpPr>
        <p:spPr>
          <a:xfrm>
            <a:off x="2050861" y="2166115"/>
            <a:ext cx="1313651" cy="671479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0287CB-179C-47E8-82D6-CFAC7AC53BD6}"/>
              </a:ext>
            </a:extLst>
          </p:cNvPr>
          <p:cNvSpPr txBox="1"/>
          <p:nvPr/>
        </p:nvSpPr>
        <p:spPr>
          <a:xfrm>
            <a:off x="2001465" y="2243422"/>
            <a:ext cx="14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인스타그램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계정으로 로그인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59FC9516-A70D-4B0F-A584-ECDA379A672E}"/>
              </a:ext>
            </a:extLst>
          </p:cNvPr>
          <p:cNvSpPr/>
          <p:nvPr/>
        </p:nvSpPr>
        <p:spPr>
          <a:xfrm>
            <a:off x="5364467" y="2166115"/>
            <a:ext cx="1313651" cy="671479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DED58-2148-479A-B30B-4C5E42E63316}"/>
              </a:ext>
            </a:extLst>
          </p:cNvPr>
          <p:cNvSpPr txBox="1"/>
          <p:nvPr/>
        </p:nvSpPr>
        <p:spPr>
          <a:xfrm>
            <a:off x="5315071" y="2243422"/>
            <a:ext cx="14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C61A4D78-ECDD-4BB9-962D-1D582B77DF78}"/>
              </a:ext>
            </a:extLst>
          </p:cNvPr>
          <p:cNvSpPr/>
          <p:nvPr/>
        </p:nvSpPr>
        <p:spPr>
          <a:xfrm>
            <a:off x="3706055" y="2166115"/>
            <a:ext cx="1313651" cy="671479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2B7ECE-4DD4-4F79-B4A9-2213E71871EA}"/>
              </a:ext>
            </a:extLst>
          </p:cNvPr>
          <p:cNvSpPr txBox="1"/>
          <p:nvPr/>
        </p:nvSpPr>
        <p:spPr>
          <a:xfrm>
            <a:off x="3656659" y="2243422"/>
            <a:ext cx="14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기본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프로필 정보 출력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E7948EE-FF2B-472F-89EB-7179A2F58CE3}"/>
              </a:ext>
            </a:extLst>
          </p:cNvPr>
          <p:cNvSpPr/>
          <p:nvPr/>
        </p:nvSpPr>
        <p:spPr>
          <a:xfrm>
            <a:off x="7016834" y="2166115"/>
            <a:ext cx="1313651" cy="671479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09DC-0A35-4CA1-B946-088F685AE6A6}"/>
              </a:ext>
            </a:extLst>
          </p:cNvPr>
          <p:cNvSpPr txBox="1"/>
          <p:nvPr/>
        </p:nvSpPr>
        <p:spPr>
          <a:xfrm>
            <a:off x="6967438" y="2243422"/>
            <a:ext cx="14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발전 가능성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</a:t>
            </a: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1F6E1A91-B750-4EBC-9018-5856480AE503}"/>
              </a:ext>
            </a:extLst>
          </p:cNvPr>
          <p:cNvSpPr/>
          <p:nvPr/>
        </p:nvSpPr>
        <p:spPr>
          <a:xfrm>
            <a:off x="8665983" y="2166115"/>
            <a:ext cx="1313651" cy="671479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6D93E-30B9-4E33-B0FE-73ACCEDDA4F0}"/>
              </a:ext>
            </a:extLst>
          </p:cNvPr>
          <p:cNvSpPr txBox="1"/>
          <p:nvPr/>
        </p:nvSpPr>
        <p:spPr>
          <a:xfrm>
            <a:off x="8616587" y="2347965"/>
            <a:ext cx="141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개선 방향 제시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B6C482-E96A-4CD3-80A0-6ABC58D5D6B9}"/>
              </a:ext>
            </a:extLst>
          </p:cNvPr>
          <p:cNvSpPr txBox="1"/>
          <p:nvPr/>
        </p:nvSpPr>
        <p:spPr>
          <a:xfrm>
            <a:off x="5415470" y="3834038"/>
            <a:ext cx="12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 주기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B27FA6-F162-4E04-AB08-F3D89BB0B59C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417126" y="2505032"/>
            <a:ext cx="2395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28F27C4-C02F-405F-BDDC-65C1F041D77A}"/>
              </a:ext>
            </a:extLst>
          </p:cNvPr>
          <p:cNvCxnSpPr/>
          <p:nvPr/>
        </p:nvCxnSpPr>
        <p:spPr>
          <a:xfrm>
            <a:off x="5072320" y="2505032"/>
            <a:ext cx="2395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B4C0676-6A72-43D3-97AB-998F7C580F45}"/>
              </a:ext>
            </a:extLst>
          </p:cNvPr>
          <p:cNvCxnSpPr/>
          <p:nvPr/>
        </p:nvCxnSpPr>
        <p:spPr>
          <a:xfrm>
            <a:off x="6727905" y="2505032"/>
            <a:ext cx="2395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8F7A1BA-E77E-4E81-B153-6976CC727AC9}"/>
              </a:ext>
            </a:extLst>
          </p:cNvPr>
          <p:cNvCxnSpPr/>
          <p:nvPr/>
        </p:nvCxnSpPr>
        <p:spPr>
          <a:xfrm>
            <a:off x="8377054" y="2505032"/>
            <a:ext cx="23953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E38C470-F157-49AF-A4AE-7C5DD56D37AD}"/>
              </a:ext>
            </a:extLst>
          </p:cNvPr>
          <p:cNvSpPr/>
          <p:nvPr/>
        </p:nvSpPr>
        <p:spPr>
          <a:xfrm>
            <a:off x="5884669" y="3070729"/>
            <a:ext cx="273245" cy="482022"/>
          </a:xfrm>
          <a:prstGeom prst="downArrow">
            <a:avLst/>
          </a:prstGeom>
          <a:solidFill>
            <a:srgbClr val="AC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7EC57536-C07F-4C84-A94F-AC8099D7AC24}"/>
              </a:ext>
            </a:extLst>
          </p:cNvPr>
          <p:cNvSpPr/>
          <p:nvPr/>
        </p:nvSpPr>
        <p:spPr>
          <a:xfrm>
            <a:off x="7537036" y="3070729"/>
            <a:ext cx="273245" cy="482022"/>
          </a:xfrm>
          <a:prstGeom prst="downArrow">
            <a:avLst/>
          </a:prstGeom>
          <a:solidFill>
            <a:srgbClr val="AC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7FF5787-F62D-4175-B5E2-7FF5EDC6F444}"/>
              </a:ext>
            </a:extLst>
          </p:cNvPr>
          <p:cNvSpPr/>
          <p:nvPr/>
        </p:nvSpPr>
        <p:spPr>
          <a:xfrm>
            <a:off x="5541818" y="4320163"/>
            <a:ext cx="966940" cy="518116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3FAD5D-56E8-499B-8991-CBB78E1AF1C0}"/>
              </a:ext>
            </a:extLst>
          </p:cNvPr>
          <p:cNvSpPr txBox="1"/>
          <p:nvPr/>
        </p:nvSpPr>
        <p:spPr>
          <a:xfrm>
            <a:off x="5415470" y="4426825"/>
            <a:ext cx="12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좋아요 증감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702F3806-4603-400F-92A1-9B1FE6061F23}"/>
              </a:ext>
            </a:extLst>
          </p:cNvPr>
          <p:cNvSpPr/>
          <p:nvPr/>
        </p:nvSpPr>
        <p:spPr>
          <a:xfrm>
            <a:off x="5541818" y="4912950"/>
            <a:ext cx="966940" cy="518116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969394-D122-4755-B9BE-20CAD8CF91A4}"/>
              </a:ext>
            </a:extLst>
          </p:cNvPr>
          <p:cNvSpPr txBox="1"/>
          <p:nvPr/>
        </p:nvSpPr>
        <p:spPr>
          <a:xfrm>
            <a:off x="5415470" y="5019612"/>
            <a:ext cx="12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팔로워 분석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546E09B0-A485-453C-B8AC-F6A62D1DD1FF}"/>
              </a:ext>
            </a:extLst>
          </p:cNvPr>
          <p:cNvSpPr/>
          <p:nvPr/>
        </p:nvSpPr>
        <p:spPr>
          <a:xfrm>
            <a:off x="7200693" y="3727376"/>
            <a:ext cx="966940" cy="518116"/>
          </a:xfrm>
          <a:prstGeom prst="flowChartProcess">
            <a:avLst/>
          </a:prstGeom>
          <a:solidFill>
            <a:srgbClr val="52C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C8DCEE-FA5A-4DA7-BCCE-914F6E2723FA}"/>
              </a:ext>
            </a:extLst>
          </p:cNvPr>
          <p:cNvSpPr txBox="1"/>
          <p:nvPr/>
        </p:nvSpPr>
        <p:spPr>
          <a:xfrm>
            <a:off x="7074345" y="3834038"/>
            <a:ext cx="1211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%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A6C81-CF07-42CF-BC56-1E85FB57F87D}"/>
              </a:ext>
            </a:extLst>
          </p:cNvPr>
          <p:cNvSpPr txBox="1"/>
          <p:nvPr/>
        </p:nvSpPr>
        <p:spPr>
          <a:xfrm>
            <a:off x="1448817" y="1071194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 구상도</a:t>
            </a:r>
          </a:p>
        </p:txBody>
      </p:sp>
    </p:spTree>
    <p:extLst>
      <p:ext uri="{BB962C8B-B14F-4D97-AF65-F5344CB8AC3E}">
        <p14:creationId xmlns:p14="http://schemas.microsoft.com/office/powerpoint/2010/main" val="185062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76035B-231F-452D-B96A-A82B20C06CCD}"/>
              </a:ext>
            </a:extLst>
          </p:cNvPr>
          <p:cNvGrpSpPr/>
          <p:nvPr/>
        </p:nvGrpSpPr>
        <p:grpSpPr>
          <a:xfrm>
            <a:off x="589171" y="558245"/>
            <a:ext cx="4419788" cy="2693648"/>
            <a:chOff x="623794" y="304801"/>
            <a:chExt cx="4419788" cy="26936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60CD7A4-3B2E-43A6-9C6B-4F5DF3A6315E}"/>
                </a:ext>
              </a:extLst>
            </p:cNvPr>
            <p:cNvGrpSpPr/>
            <p:nvPr/>
          </p:nvGrpSpPr>
          <p:grpSpPr>
            <a:xfrm>
              <a:off x="623794" y="304801"/>
              <a:ext cx="4419788" cy="2693648"/>
              <a:chOff x="771526" y="371476"/>
              <a:chExt cx="4943474" cy="287655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93399A1-5197-42DC-A894-0F3928E16FB2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392C95C7-4FF1-4A0C-8BC9-45FA2AFC24EE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FC3BC7-CBF6-452B-99F1-B01520571098}"/>
                </a:ext>
              </a:extLst>
            </p:cNvPr>
            <p:cNvSpPr txBox="1"/>
            <p:nvPr/>
          </p:nvSpPr>
          <p:spPr>
            <a:xfrm>
              <a:off x="1616047" y="1460304"/>
              <a:ext cx="2435282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최종 데이터 수집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후 전처리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Factors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분석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75F7CD-A56E-46AE-B41B-8D98C9D1BCC5}"/>
                </a:ext>
              </a:extLst>
            </p:cNvPr>
            <p:cNvSpPr txBox="1"/>
            <p:nvPr/>
          </p:nvSpPr>
          <p:spPr>
            <a:xfrm>
              <a:off x="2157861" y="46220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C95350B-9DC4-473C-A24B-14ABBB9ABF6A}"/>
              </a:ext>
            </a:extLst>
          </p:cNvPr>
          <p:cNvGrpSpPr/>
          <p:nvPr/>
        </p:nvGrpSpPr>
        <p:grpSpPr>
          <a:xfrm>
            <a:off x="589169" y="3606107"/>
            <a:ext cx="4419788" cy="2693648"/>
            <a:chOff x="6652408" y="625124"/>
            <a:chExt cx="4419788" cy="269364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66E47E-BDF1-41A7-B7BC-B89C37481379}"/>
                </a:ext>
              </a:extLst>
            </p:cNvPr>
            <p:cNvGrpSpPr/>
            <p:nvPr/>
          </p:nvGrpSpPr>
          <p:grpSpPr>
            <a:xfrm>
              <a:off x="6652408" y="625124"/>
              <a:ext cx="4419788" cy="2693648"/>
              <a:chOff x="771526" y="371476"/>
              <a:chExt cx="4943474" cy="287655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A6D93F2-AA64-48CC-91B1-C61407389705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위쪽 모서리 14">
                <a:extLst>
                  <a:ext uri="{FF2B5EF4-FFF2-40B4-BE49-F238E27FC236}">
                    <a16:creationId xmlns:a16="http://schemas.microsoft.com/office/drawing/2014/main" id="{0C70B3D6-5D55-45FC-A205-E0875F37ED2D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D56CE-4EB9-4CB2-9424-BA9F0EA283C1}"/>
                </a:ext>
              </a:extLst>
            </p:cNvPr>
            <p:cNvSpPr txBox="1"/>
            <p:nvPr/>
          </p:nvSpPr>
          <p:spPr>
            <a:xfrm>
              <a:off x="8186475" y="760781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7525A7-DC50-4E57-B1CD-19C740221A83}"/>
                </a:ext>
              </a:extLst>
            </p:cNvPr>
            <p:cNvSpPr txBox="1"/>
            <p:nvPr/>
          </p:nvSpPr>
          <p:spPr>
            <a:xfrm>
              <a:off x="6738972" y="1639392"/>
              <a:ext cx="4246676" cy="1164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간단한 시각화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특정 데이터를 볼 수 있는 코드 제작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 제출용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분석 보고서 작성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 제출용</a:t>
              </a: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663EAB2-30DC-4818-80DE-23C18E79EA42}"/>
              </a:ext>
            </a:extLst>
          </p:cNvPr>
          <p:cNvGrpSpPr/>
          <p:nvPr/>
        </p:nvGrpSpPr>
        <p:grpSpPr>
          <a:xfrm>
            <a:off x="7183041" y="3606108"/>
            <a:ext cx="4419788" cy="2693648"/>
            <a:chOff x="6340328" y="3865746"/>
            <a:chExt cx="4419788" cy="269364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3B4314-4F91-432E-9EA7-5E83627F05D9}"/>
                </a:ext>
              </a:extLst>
            </p:cNvPr>
            <p:cNvGrpSpPr/>
            <p:nvPr/>
          </p:nvGrpSpPr>
          <p:grpSpPr>
            <a:xfrm>
              <a:off x="6340328" y="3865746"/>
              <a:ext cx="4419788" cy="2693648"/>
              <a:chOff x="771526" y="371476"/>
              <a:chExt cx="4943474" cy="287655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9A279B5-F130-45A8-ABD2-7037AB972D93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113CF13B-1DA8-466C-A461-46358CC328FA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76EE24-6B96-4B98-9BD0-2044E3BCC983}"/>
                </a:ext>
              </a:extLst>
            </p:cNvPr>
            <p:cNvSpPr txBox="1"/>
            <p:nvPr/>
          </p:nvSpPr>
          <p:spPr>
            <a:xfrm>
              <a:off x="7504905" y="4001403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~ 10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E88FD8-714F-4BA5-B49C-5624E18D317D}"/>
                </a:ext>
              </a:extLst>
            </p:cNvPr>
            <p:cNvSpPr txBox="1"/>
            <p:nvPr/>
          </p:nvSpPr>
          <p:spPr>
            <a:xfrm>
              <a:off x="7476854" y="4880013"/>
              <a:ext cx="2146742" cy="11648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코드 수정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추가적인 분석과 시각화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 </a:t>
              </a: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제작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241EA1-8D7B-4F05-AE2B-D2CEC523BF32}"/>
              </a:ext>
            </a:extLst>
          </p:cNvPr>
          <p:cNvGrpSpPr/>
          <p:nvPr/>
        </p:nvGrpSpPr>
        <p:grpSpPr>
          <a:xfrm>
            <a:off x="7183039" y="558244"/>
            <a:ext cx="4419788" cy="2693648"/>
            <a:chOff x="1115202" y="3495501"/>
            <a:chExt cx="4419788" cy="269364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B5304A-7EBF-442A-9057-D2A67889AC17}"/>
                </a:ext>
              </a:extLst>
            </p:cNvPr>
            <p:cNvGrpSpPr/>
            <p:nvPr/>
          </p:nvGrpSpPr>
          <p:grpSpPr>
            <a:xfrm>
              <a:off x="1115202" y="3495501"/>
              <a:ext cx="4419788" cy="2693648"/>
              <a:chOff x="771526" y="371476"/>
              <a:chExt cx="4943474" cy="287655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AEDCB23-EDB7-4549-8FBB-FEFB235D316A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2876550"/>
              </a:xfrm>
              <a:prstGeom prst="roundRect">
                <a:avLst>
                  <a:gd name="adj" fmla="val 7246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위쪽 모서리 26">
                <a:extLst>
                  <a:ext uri="{FF2B5EF4-FFF2-40B4-BE49-F238E27FC236}">
                    <a16:creationId xmlns:a16="http://schemas.microsoft.com/office/drawing/2014/main" id="{A3EFC1D7-B326-44B3-BBE1-581DF776D348}"/>
                  </a:ext>
                </a:extLst>
              </p:cNvPr>
              <p:cNvSpPr/>
              <p:nvPr/>
            </p:nvSpPr>
            <p:spPr>
              <a:xfrm>
                <a:off x="771526" y="371476"/>
                <a:ext cx="4943474" cy="684147"/>
              </a:xfrm>
              <a:prstGeom prst="round2SameRect">
                <a:avLst>
                  <a:gd name="adj1" fmla="val 26413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02E56-907A-4D77-9037-E0F37C9003AC}"/>
                </a:ext>
              </a:extLst>
            </p:cNvPr>
            <p:cNvSpPr txBox="1"/>
            <p:nvPr/>
          </p:nvSpPr>
          <p:spPr>
            <a:xfrm>
              <a:off x="2649270" y="3636520"/>
              <a:ext cx="1351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2021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BB6F4E-407E-412B-8723-D0C96C399F78}"/>
                </a:ext>
              </a:extLst>
            </p:cNvPr>
            <p:cNvSpPr txBox="1"/>
            <p:nvPr/>
          </p:nvSpPr>
          <p:spPr>
            <a:xfrm>
              <a:off x="2293409" y="4651005"/>
              <a:ext cx="2063385" cy="795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코드 정리 및 최종 수정</a:t>
              </a:r>
              <a:endPara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산학 프로젝트 마무리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115F92-9607-43CC-9990-F8704D02919D}"/>
              </a:ext>
            </a:extLst>
          </p:cNvPr>
          <p:cNvSpPr txBox="1"/>
          <p:nvPr/>
        </p:nvSpPr>
        <p:spPr>
          <a:xfrm rot="19655611">
            <a:off x="4994859" y="3067226"/>
            <a:ext cx="220227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앞으로의</a:t>
            </a:r>
            <a:r>
              <a:rPr lang="en-US" altLang="ko-KR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일정</a:t>
            </a:r>
          </a:p>
        </p:txBody>
      </p:sp>
    </p:spTree>
    <p:extLst>
      <p:ext uri="{BB962C8B-B14F-4D97-AF65-F5344CB8AC3E}">
        <p14:creationId xmlns:p14="http://schemas.microsoft.com/office/powerpoint/2010/main" val="245466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BA8D8F-95D9-4312-9C5A-0E4310F78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02" y="1873630"/>
            <a:ext cx="1219099" cy="1219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7510" y="3250195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연구 주제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78626" y="4131573"/>
            <a:ext cx="2611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주제 변경 이유 및 소개 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0520" y="3075057"/>
            <a:ext cx="3030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Thank You</a:t>
            </a:r>
            <a:endParaRPr lang="ko-KR" altLang="en-US" sz="4000" spc="3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5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D0F977-AC52-404B-B0D1-1749D3E4382E}"/>
              </a:ext>
            </a:extLst>
          </p:cNvPr>
          <p:cNvSpPr/>
          <p:nvPr/>
        </p:nvSpPr>
        <p:spPr>
          <a:xfrm>
            <a:off x="-1" y="2575396"/>
            <a:ext cx="12192001" cy="428512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67A2D-7000-4693-905D-3A224B5394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9" b="16382"/>
          <a:stretch/>
        </p:blipFill>
        <p:spPr>
          <a:xfrm>
            <a:off x="-3" y="9053"/>
            <a:ext cx="12192002" cy="269793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2F3A7B-1795-4221-87E6-D4D9565FA10C}"/>
              </a:ext>
            </a:extLst>
          </p:cNvPr>
          <p:cNvSpPr/>
          <p:nvPr/>
        </p:nvSpPr>
        <p:spPr>
          <a:xfrm>
            <a:off x="6606849" y="795672"/>
            <a:ext cx="3736581" cy="24446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4258A7-EF70-4517-92FC-51DD6EF8CC9C}"/>
              </a:ext>
            </a:extLst>
          </p:cNvPr>
          <p:cNvSpPr/>
          <p:nvPr/>
        </p:nvSpPr>
        <p:spPr>
          <a:xfrm>
            <a:off x="1848569" y="795672"/>
            <a:ext cx="3736581" cy="24446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6BB34-73A7-4A0E-8032-B89FBF0E02DA}"/>
              </a:ext>
            </a:extLst>
          </p:cNvPr>
          <p:cNvSpPr txBox="1"/>
          <p:nvPr/>
        </p:nvSpPr>
        <p:spPr>
          <a:xfrm>
            <a:off x="2703331" y="1200397"/>
            <a:ext cx="2027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 주제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7A4DA-3220-4257-A082-3694B0BEBC0D}"/>
              </a:ext>
            </a:extLst>
          </p:cNvPr>
          <p:cNvSpPr txBox="1"/>
          <p:nvPr/>
        </p:nvSpPr>
        <p:spPr>
          <a:xfrm>
            <a:off x="2227186" y="1750760"/>
            <a:ext cx="297934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정보를 활용한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 신용 평가 서비스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0B683-5013-4913-8DB0-8A1F984D0A71}"/>
              </a:ext>
            </a:extLst>
          </p:cNvPr>
          <p:cNvSpPr txBox="1"/>
          <p:nvPr/>
        </p:nvSpPr>
        <p:spPr>
          <a:xfrm>
            <a:off x="7461614" y="1200397"/>
            <a:ext cx="2027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변경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B7FD64-2B2D-40D0-99F7-6498B43F9C57}"/>
              </a:ext>
            </a:extLst>
          </p:cNvPr>
          <p:cNvSpPr txBox="1"/>
          <p:nvPr/>
        </p:nvSpPr>
        <p:spPr>
          <a:xfrm>
            <a:off x="6716318" y="1747746"/>
            <a:ext cx="351764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정보를 활용한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소상공인 발전 가능성 평가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8A42FC2-BF50-4F4B-A3E0-5B388CAD48A3}"/>
              </a:ext>
            </a:extLst>
          </p:cNvPr>
          <p:cNvSpPr/>
          <p:nvPr/>
        </p:nvSpPr>
        <p:spPr>
          <a:xfrm>
            <a:off x="5875000" y="2016705"/>
            <a:ext cx="441999" cy="289732"/>
          </a:xfrm>
          <a:prstGeom prst="rightArrow">
            <a:avLst>
              <a:gd name="adj1" fmla="val 55715"/>
              <a:gd name="adj2" fmla="val 69732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539B4E-AEFC-46F9-A334-2B3C163D6527}"/>
              </a:ext>
            </a:extLst>
          </p:cNvPr>
          <p:cNvSpPr txBox="1"/>
          <p:nvPr/>
        </p:nvSpPr>
        <p:spPr>
          <a:xfrm>
            <a:off x="861076" y="3638092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</a:t>
            </a:r>
            <a:r>
              <a:rPr lang="en-US" altLang="ko-KR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SNS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만을 통한 개인 정보 수집의 한계</a:t>
            </a:r>
            <a:endParaRPr lang="en-US" altLang="ko-KR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C72AE8-5B83-4F62-AF10-787A29D3E7A6}"/>
              </a:ext>
            </a:extLst>
          </p:cNvPr>
          <p:cNvSpPr txBox="1"/>
          <p:nvPr/>
        </p:nvSpPr>
        <p:spPr>
          <a:xfrm>
            <a:off x="861076" y="4066128"/>
            <a:ext cx="10583346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게시물만으로 정확한 성별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나이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직업 등의 기본 정보를 얻기가 어려움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특성상 크게 부정적인 내용의 게시물은 잘 업로드 되지 않으며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삭제와 수정이 빈번하기 때문에 꾸준한 분석이 불가능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DF81E1-D7FF-4FA7-A85B-4F394C8D0EAC}"/>
              </a:ext>
            </a:extLst>
          </p:cNvPr>
          <p:cNvSpPr txBox="1"/>
          <p:nvPr/>
        </p:nvSpPr>
        <p:spPr>
          <a:xfrm>
            <a:off x="861076" y="5155722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　</a:t>
            </a:r>
            <a:r>
              <a:rPr lang="ko-KR" altLang="en-US" u="sng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신용 평가 관련 데이터를 구할 수 없음</a:t>
            </a:r>
            <a:endParaRPr lang="en-US" altLang="ko-KR" u="sng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8238C6-62E2-49C7-946D-F233560F6407}"/>
              </a:ext>
            </a:extLst>
          </p:cNvPr>
          <p:cNvSpPr txBox="1"/>
          <p:nvPr/>
        </p:nvSpPr>
        <p:spPr>
          <a:xfrm>
            <a:off x="861076" y="5583758"/>
            <a:ext cx="7869462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신용 평가 데이터 없이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데이터만을 통해 평가 기준을 선정하기 어려움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외부 데이터를 참고하려 했지만 크롤링한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데이터와 성격이 달라 활용이 어려움</a:t>
            </a:r>
          </a:p>
        </p:txBody>
      </p:sp>
    </p:spTree>
    <p:extLst>
      <p:ext uri="{BB962C8B-B14F-4D97-AF65-F5344CB8AC3E}">
        <p14:creationId xmlns:p14="http://schemas.microsoft.com/office/powerpoint/2010/main" val="4626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59EFD8-80B5-4207-A25B-64CACE29457C}"/>
              </a:ext>
            </a:extLst>
          </p:cNvPr>
          <p:cNvSpPr/>
          <p:nvPr/>
        </p:nvSpPr>
        <p:spPr>
          <a:xfrm>
            <a:off x="0" y="-1"/>
            <a:ext cx="12192000" cy="230269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1D27B-287B-41E7-9274-F6EE7BB21D38}"/>
              </a:ext>
            </a:extLst>
          </p:cNvPr>
          <p:cNvSpPr txBox="1"/>
          <p:nvPr/>
        </p:nvSpPr>
        <p:spPr>
          <a:xfrm>
            <a:off x="1513656" y="425969"/>
            <a:ext cx="916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 주제를 변경하기로 결정하고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SNS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사용자들을 다음과 같이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소상공인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나누었음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6601FB-B07D-4BBD-900B-04F879F00E39}"/>
              </a:ext>
            </a:extLst>
          </p:cNvPr>
          <p:cNvGrpSpPr/>
          <p:nvPr/>
        </p:nvGrpSpPr>
        <p:grpSpPr>
          <a:xfrm>
            <a:off x="1259156" y="3204872"/>
            <a:ext cx="9673687" cy="2659881"/>
            <a:chOff x="1268681" y="1713832"/>
            <a:chExt cx="9673687" cy="265988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6DE8490-8D99-4724-857E-61CDCC97E9CB}"/>
                </a:ext>
              </a:extLst>
            </p:cNvPr>
            <p:cNvGrpSpPr/>
            <p:nvPr/>
          </p:nvGrpSpPr>
          <p:grpSpPr>
            <a:xfrm>
              <a:off x="1268681" y="1713832"/>
              <a:ext cx="9673687" cy="2659881"/>
              <a:chOff x="1216294" y="1685257"/>
              <a:chExt cx="9673687" cy="2659881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36B6856-B650-4915-89E9-5D84B0460ABB}"/>
                  </a:ext>
                </a:extLst>
              </p:cNvPr>
              <p:cNvGrpSpPr/>
              <p:nvPr/>
            </p:nvGrpSpPr>
            <p:grpSpPr>
              <a:xfrm>
                <a:off x="1216294" y="1685257"/>
                <a:ext cx="4311112" cy="2659881"/>
                <a:chOff x="3940444" y="1818953"/>
                <a:chExt cx="4311112" cy="2659881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3AE661CF-6E4B-4E0E-80C1-DE3098D1D77C}"/>
                    </a:ext>
                  </a:extLst>
                </p:cNvPr>
                <p:cNvSpPr/>
                <p:nvPr/>
              </p:nvSpPr>
              <p:spPr>
                <a:xfrm>
                  <a:off x="3940444" y="2176141"/>
                  <a:ext cx="4311112" cy="2302693"/>
                </a:xfrm>
                <a:prstGeom prst="roundRect">
                  <a:avLst>
                    <a:gd name="adj" fmla="val 9638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A0E2D5F2-375E-4E9C-A444-B6572491D9D5}"/>
                    </a:ext>
                  </a:extLst>
                </p:cNvPr>
                <p:cNvSpPr/>
                <p:nvPr/>
              </p:nvSpPr>
              <p:spPr>
                <a:xfrm>
                  <a:off x="5748337" y="1818953"/>
                  <a:ext cx="714375" cy="71437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33959A5-BF42-4330-B5D5-18E7EAB97815}"/>
                  </a:ext>
                </a:extLst>
              </p:cNvPr>
              <p:cNvGrpSpPr/>
              <p:nvPr/>
            </p:nvGrpSpPr>
            <p:grpSpPr>
              <a:xfrm>
                <a:off x="6578869" y="1685257"/>
                <a:ext cx="4311112" cy="2659881"/>
                <a:chOff x="3940444" y="1818953"/>
                <a:chExt cx="4311112" cy="2659881"/>
              </a:xfrm>
            </p:grpSpPr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18956E63-CD4E-44CF-AC53-4BC90B7D671F}"/>
                    </a:ext>
                  </a:extLst>
                </p:cNvPr>
                <p:cNvSpPr/>
                <p:nvPr/>
              </p:nvSpPr>
              <p:spPr>
                <a:xfrm>
                  <a:off x="3940444" y="2176141"/>
                  <a:ext cx="4311112" cy="2302693"/>
                </a:xfrm>
                <a:prstGeom prst="roundRect">
                  <a:avLst>
                    <a:gd name="adj" fmla="val 9638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334A36B2-C280-440E-B6EA-3075FE0C79D8}"/>
                    </a:ext>
                  </a:extLst>
                </p:cNvPr>
                <p:cNvSpPr/>
                <p:nvPr/>
              </p:nvSpPr>
              <p:spPr>
                <a:xfrm>
                  <a:off x="5748337" y="1818953"/>
                  <a:ext cx="714375" cy="71437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72D464C-A02F-475A-9BAD-658773401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536" y="1753537"/>
              <a:ext cx="633600" cy="6336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FD86BD1-A61D-4694-8666-A76A16CE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89" y="1753537"/>
              <a:ext cx="634963" cy="63496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9FF95E7-C0EF-4AA5-A4B7-298B2B29EBCF}"/>
              </a:ext>
            </a:extLst>
          </p:cNvPr>
          <p:cNvSpPr/>
          <p:nvPr/>
        </p:nvSpPr>
        <p:spPr>
          <a:xfrm>
            <a:off x="1419223" y="4638094"/>
            <a:ext cx="4010025" cy="1086430"/>
          </a:xfrm>
          <a:prstGeom prst="roundRect">
            <a:avLst>
              <a:gd name="adj" fmla="val 142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6D254F-B60D-4D26-ABEB-75903EAD412E}"/>
              </a:ext>
            </a:extLst>
          </p:cNvPr>
          <p:cNvSpPr/>
          <p:nvPr/>
        </p:nvSpPr>
        <p:spPr>
          <a:xfrm>
            <a:off x="6781798" y="4638094"/>
            <a:ext cx="4010025" cy="1086430"/>
          </a:xfrm>
          <a:prstGeom prst="roundRect">
            <a:avLst>
              <a:gd name="adj" fmla="val 142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761D6-F122-43A2-B24B-E381D6B6CCBA}"/>
              </a:ext>
            </a:extLst>
          </p:cNvPr>
          <p:cNvSpPr txBox="1"/>
          <p:nvPr/>
        </p:nvSpPr>
        <p:spPr>
          <a:xfrm>
            <a:off x="1589406" y="4741657"/>
            <a:ext cx="3650611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판매가 아닌 자신의 일상 공유 등을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목적으로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활동을 하는 사람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|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4DF2CA-A29C-4CA6-B39F-D85F03039A2C}"/>
              </a:ext>
            </a:extLst>
          </p:cNvPr>
          <p:cNvSpPr txBox="1"/>
          <p:nvPr/>
        </p:nvSpPr>
        <p:spPr>
          <a:xfrm>
            <a:off x="6781798" y="4713406"/>
            <a:ext cx="3990978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상품 판매를 위해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운영하는 개인 사업자 또는 작은 규모의 사업자 </a:t>
            </a:r>
            <a:r>
              <a:rPr lang="en-US" altLang="ko-KR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|</a:t>
            </a:r>
            <a:endParaRPr lang="ko-KR" altLang="en-US" sz="1600" dirty="0">
              <a:solidFill>
                <a:schemeClr val="bg2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AC797B-48E7-48F8-90CF-5EC774CE5D2C}"/>
              </a:ext>
            </a:extLst>
          </p:cNvPr>
          <p:cNvSpPr txBox="1"/>
          <p:nvPr/>
        </p:nvSpPr>
        <p:spPr>
          <a:xfrm>
            <a:off x="3075421" y="40977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blipFill>
                  <a:blip r:embed="rId4"/>
                  <a:stretch>
                    <a:fillRect/>
                  </a:stretch>
                </a:blipFill>
                <a:latin typeface="+mn-ea"/>
              </a:rPr>
              <a:t>개인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99490-5988-40E4-88CB-73B16F12244C}"/>
              </a:ext>
            </a:extLst>
          </p:cNvPr>
          <p:cNvSpPr txBox="1"/>
          <p:nvPr/>
        </p:nvSpPr>
        <p:spPr>
          <a:xfrm>
            <a:off x="8181515" y="4097755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blipFill>
                  <a:blip r:embed="rId4"/>
                  <a:stretch>
                    <a:fillRect/>
                  </a:stretch>
                </a:blipFill>
                <a:latin typeface="+mn-ea"/>
              </a:rPr>
              <a:t>소상공인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7E015A-F8CE-4468-BB13-20EABD84BFA2}"/>
              </a:ext>
            </a:extLst>
          </p:cNvPr>
          <p:cNvSpPr/>
          <p:nvPr/>
        </p:nvSpPr>
        <p:spPr>
          <a:xfrm>
            <a:off x="576262" y="1063815"/>
            <a:ext cx="1103947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개인의 경우 여전히 앞의 문제들을 해결하기 어렵고 규모가 큰 회사들의 경우 인터넷 검색을 통해 충분히 파악이 가능하다고 판단</a:t>
            </a:r>
            <a:endParaRPr lang="en-US" altLang="ko-KR" sz="1600" dirty="0">
              <a:solidFill>
                <a:schemeClr val="bg2">
                  <a:lumMod val="1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소상공인의 데이터를 수집하고 활용</a:t>
            </a:r>
            <a:r>
              <a:rPr lang="ko-KR" altLang="en-US" sz="1600" dirty="0">
                <a:solidFill>
                  <a:schemeClr val="bg2">
                    <a:lumMod val="1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데에 집중하기로 결정</a:t>
            </a:r>
          </a:p>
        </p:txBody>
      </p:sp>
    </p:spTree>
    <p:extLst>
      <p:ext uri="{BB962C8B-B14F-4D97-AF65-F5344CB8AC3E}">
        <p14:creationId xmlns:p14="http://schemas.microsoft.com/office/powerpoint/2010/main" val="263888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7BA424-C015-4C13-8386-459A85535EE4}"/>
              </a:ext>
            </a:extLst>
          </p:cNvPr>
          <p:cNvSpPr/>
          <p:nvPr/>
        </p:nvSpPr>
        <p:spPr>
          <a:xfrm flipH="1">
            <a:off x="0" y="0"/>
            <a:ext cx="7267575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9B86627-1E09-44E5-A985-69E4594999B3}"/>
              </a:ext>
            </a:extLst>
          </p:cNvPr>
          <p:cNvGrpSpPr/>
          <p:nvPr/>
        </p:nvGrpSpPr>
        <p:grpSpPr>
          <a:xfrm>
            <a:off x="309171" y="1660858"/>
            <a:ext cx="6638930" cy="3536283"/>
            <a:chOff x="309171" y="1746198"/>
            <a:chExt cx="6638930" cy="35362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BD4542-44F2-4F61-AE64-175AD200A42F}"/>
                </a:ext>
              </a:extLst>
            </p:cNvPr>
            <p:cNvSpPr txBox="1"/>
            <p:nvPr/>
          </p:nvSpPr>
          <p:spPr>
            <a:xfrm>
              <a:off x="852099" y="1746198"/>
              <a:ext cx="5553075" cy="883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최근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SNS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통한 광고가 인기를 끌면서 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SNS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에서 상품을 팔거나 홍보하는 소상공인들이 증가하고 있는 추세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760C71-498F-465E-9E2C-3A6DFE92DBB9}"/>
                </a:ext>
              </a:extLst>
            </p:cNvPr>
            <p:cNvSpPr txBox="1"/>
            <p:nvPr/>
          </p:nvSpPr>
          <p:spPr>
            <a:xfrm>
              <a:off x="309171" y="2904678"/>
              <a:ext cx="6638930" cy="467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하지만 여전히 자산 규모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경제적 가치 등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신용도 관련 데이터가 부족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A9D0D-74B3-4694-B514-5DC4CF2E1F52}"/>
                </a:ext>
              </a:extLst>
            </p:cNvPr>
            <p:cNvSpPr txBox="1"/>
            <p:nvPr/>
          </p:nvSpPr>
          <p:spPr>
            <a:xfrm>
              <a:off x="471099" y="3983599"/>
              <a:ext cx="6315074" cy="1298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신용 평가를 하는 방향으로 진행하기보다는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SNS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통해 얻을 수 있는 인지도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신뢰도 등의 데이터를 활용하여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소상공인들의 현재 활동과 추후 발전 가능성을 평가</a:t>
              </a:r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하려고 함 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260D0F-5032-4160-8B2A-371D1E0C4DC2}"/>
              </a:ext>
            </a:extLst>
          </p:cNvPr>
          <p:cNvGrpSpPr/>
          <p:nvPr/>
        </p:nvGrpSpPr>
        <p:grpSpPr>
          <a:xfrm>
            <a:off x="8043862" y="1885079"/>
            <a:ext cx="3371850" cy="3087841"/>
            <a:chOff x="4419600" y="1628775"/>
            <a:chExt cx="3371850" cy="308784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230245C-5788-4283-9EF6-6CE153025F3F}"/>
                </a:ext>
              </a:extLst>
            </p:cNvPr>
            <p:cNvSpPr/>
            <p:nvPr/>
          </p:nvSpPr>
          <p:spPr>
            <a:xfrm>
              <a:off x="4419600" y="1628775"/>
              <a:ext cx="3371850" cy="3087841"/>
            </a:xfrm>
            <a:prstGeom prst="roundRect">
              <a:avLst>
                <a:gd name="adj" fmla="val 75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00D13FE-1B73-44A7-B749-75D52A51BB0F}"/>
                </a:ext>
              </a:extLst>
            </p:cNvPr>
            <p:cNvSpPr/>
            <p:nvPr/>
          </p:nvSpPr>
          <p:spPr>
            <a:xfrm>
              <a:off x="4748214" y="3219450"/>
              <a:ext cx="523875" cy="720000"/>
            </a:xfrm>
            <a:prstGeom prst="rect">
              <a:avLst/>
            </a:prstGeom>
            <a:solidFill>
              <a:srgbClr val="923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A67A42A-0209-4AED-9C4B-B1956FAEA948}"/>
                </a:ext>
              </a:extLst>
            </p:cNvPr>
            <p:cNvSpPr/>
            <p:nvPr/>
          </p:nvSpPr>
          <p:spPr>
            <a:xfrm>
              <a:off x="5472113" y="3039450"/>
              <a:ext cx="523875" cy="900000"/>
            </a:xfrm>
            <a:prstGeom prst="rect">
              <a:avLst/>
            </a:prstGeom>
            <a:solidFill>
              <a:srgbClr val="923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0E328A-2418-49BD-882A-67259DD7BB28}"/>
                </a:ext>
              </a:extLst>
            </p:cNvPr>
            <p:cNvSpPr/>
            <p:nvPr/>
          </p:nvSpPr>
          <p:spPr>
            <a:xfrm>
              <a:off x="6196012" y="2859450"/>
              <a:ext cx="523875" cy="1080000"/>
            </a:xfrm>
            <a:prstGeom prst="rect">
              <a:avLst/>
            </a:prstGeom>
            <a:solidFill>
              <a:srgbClr val="923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EDC852-2AE1-4510-A18C-ADF3DEA26997}"/>
                </a:ext>
              </a:extLst>
            </p:cNvPr>
            <p:cNvSpPr/>
            <p:nvPr/>
          </p:nvSpPr>
          <p:spPr>
            <a:xfrm>
              <a:off x="6919911" y="2679450"/>
              <a:ext cx="523875" cy="1260000"/>
            </a:xfrm>
            <a:prstGeom prst="rect">
              <a:avLst/>
            </a:prstGeom>
            <a:solidFill>
              <a:srgbClr val="923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10F6C2-D1FB-4A14-B6C7-BDCB1E221110}"/>
                </a:ext>
              </a:extLst>
            </p:cNvPr>
            <p:cNvSpPr txBox="1"/>
            <p:nvPr/>
          </p:nvSpPr>
          <p:spPr>
            <a:xfrm>
              <a:off x="4629152" y="4306997"/>
              <a:ext cx="2127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자료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국세청 국세통계연보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D9D6F5-7E5D-4555-B286-8A4FF397182F}"/>
                </a:ext>
              </a:extLst>
            </p:cNvPr>
            <p:cNvCxnSpPr>
              <a:cxnSpLocks/>
            </p:cNvCxnSpPr>
            <p:nvPr/>
          </p:nvCxnSpPr>
          <p:spPr>
            <a:xfrm>
              <a:off x="4667250" y="3933169"/>
              <a:ext cx="28670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D154F9-326F-4430-84A3-61CF71DD75B3}"/>
                </a:ext>
              </a:extLst>
            </p:cNvPr>
            <p:cNvSpPr txBox="1"/>
            <p:nvPr/>
          </p:nvSpPr>
          <p:spPr>
            <a:xfrm>
              <a:off x="4629152" y="397282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2014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7D5897-5B61-48EE-8DAD-0DBDE48A52CA}"/>
                </a:ext>
              </a:extLst>
            </p:cNvPr>
            <p:cNvSpPr txBox="1"/>
            <p:nvPr/>
          </p:nvSpPr>
          <p:spPr>
            <a:xfrm>
              <a:off x="5353051" y="397282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2015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2A52F8-F553-407B-97C5-D448FC4B31C0}"/>
                </a:ext>
              </a:extLst>
            </p:cNvPr>
            <p:cNvSpPr txBox="1"/>
            <p:nvPr/>
          </p:nvSpPr>
          <p:spPr>
            <a:xfrm>
              <a:off x="6076951" y="397282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23A52E-6F25-4404-9804-1C460BDBB689}"/>
                </a:ext>
              </a:extLst>
            </p:cNvPr>
            <p:cNvSpPr txBox="1"/>
            <p:nvPr/>
          </p:nvSpPr>
          <p:spPr>
            <a:xfrm>
              <a:off x="6800850" y="3972824"/>
              <a:ext cx="761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83F9E3-E9B0-445E-B26B-5631DC3010AC}"/>
                </a:ext>
              </a:extLst>
            </p:cNvPr>
            <p:cNvSpPr txBox="1"/>
            <p:nvPr/>
          </p:nvSpPr>
          <p:spPr>
            <a:xfrm>
              <a:off x="4576378" y="290569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12</a:t>
              </a:r>
              <a:r>
                <a:rPr lang="ko-KR" altLang="en-US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</a:t>
              </a:r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8342</a:t>
              </a:r>
              <a:endPara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B65B6B-DB4F-4229-9C96-EF0AB98F1B55}"/>
                </a:ext>
              </a:extLst>
            </p:cNvPr>
            <p:cNvSpPr txBox="1"/>
            <p:nvPr/>
          </p:nvSpPr>
          <p:spPr>
            <a:xfrm>
              <a:off x="5300277" y="2728429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14</a:t>
              </a:r>
              <a:r>
                <a:rPr lang="ko-KR" altLang="en-US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</a:t>
              </a:r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8337</a:t>
              </a:r>
              <a:endPara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45BC33-0C7F-401C-81B4-A17E53F6A2CF}"/>
                </a:ext>
              </a:extLst>
            </p:cNvPr>
            <p:cNvSpPr txBox="1"/>
            <p:nvPr/>
          </p:nvSpPr>
          <p:spPr>
            <a:xfrm>
              <a:off x="6019073" y="255459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16</a:t>
              </a:r>
              <a:r>
                <a:rPr lang="ko-KR" altLang="en-US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</a:t>
              </a:r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5140</a:t>
              </a:r>
              <a:endPara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03C52E-C9A3-4CB0-BA7D-3FABAE434CFE}"/>
                </a:ext>
              </a:extLst>
            </p:cNvPr>
            <p:cNvSpPr txBox="1"/>
            <p:nvPr/>
          </p:nvSpPr>
          <p:spPr>
            <a:xfrm>
              <a:off x="6743316" y="2373277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18</a:t>
              </a:r>
              <a:r>
                <a:rPr lang="ko-KR" altLang="en-US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만</a:t>
              </a:r>
              <a:r>
                <a:rPr lang="en-US" altLang="ko-KR" sz="1400" spc="-15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7809</a:t>
              </a:r>
              <a:endParaRPr lang="ko-KR" altLang="en-US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1F5BA6-A48B-4CA3-927F-809F88BD0766}"/>
                </a:ext>
              </a:extLst>
            </p:cNvPr>
            <p:cNvSpPr txBox="1"/>
            <p:nvPr/>
          </p:nvSpPr>
          <p:spPr>
            <a:xfrm>
              <a:off x="4630542" y="1813722"/>
              <a:ext cx="2941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통신판매업 사업자수 증가 추이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F09BC5-5F34-449E-BAD9-73DA1592B2E0}"/>
                </a:ext>
              </a:extLst>
            </p:cNvPr>
            <p:cNvSpPr txBox="1"/>
            <p:nvPr/>
          </p:nvSpPr>
          <p:spPr>
            <a:xfrm>
              <a:off x="4629152" y="2188062"/>
              <a:ext cx="869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단위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명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3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8C1C02-4300-44ED-A2BA-BC8DDB48FC63}"/>
              </a:ext>
            </a:extLst>
          </p:cNvPr>
          <p:cNvSpPr/>
          <p:nvPr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9BB91-D1ED-49FD-85C7-8044BD626B53}"/>
              </a:ext>
            </a:extLst>
          </p:cNvPr>
          <p:cNvSpPr txBox="1"/>
          <p:nvPr/>
        </p:nvSpPr>
        <p:spPr>
          <a:xfrm>
            <a:off x="531762" y="613759"/>
            <a:ext cx="349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왜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인스타그램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선택했는가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249D9-16BB-4C5B-9E7D-05F947125C72}"/>
              </a:ext>
            </a:extLst>
          </p:cNvPr>
          <p:cNvSpPr txBox="1"/>
          <p:nvPr/>
        </p:nvSpPr>
        <p:spPr>
          <a:xfrm>
            <a:off x="531762" y="1209794"/>
            <a:ext cx="64531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해시태그를 이용한 검색이 용이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한국인이 가장 오래 사용하는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앱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위를 기록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지난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11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 기준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미디어 이용자 수에 관하여 인스타그램이 다양한 연령층의 상위권을 차지</a:t>
            </a:r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SNS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매체 중 홍보 효과가 탁월</a:t>
            </a:r>
          </a:p>
        </p:txBody>
      </p:sp>
      <p:pic>
        <p:nvPicPr>
          <p:cNvPr id="14" name="Picture 2" descr="(사진제공=와이즈앱/와이즈리테일)">
            <a:extLst>
              <a:ext uri="{FF2B5EF4-FFF2-40B4-BE49-F238E27FC236}">
                <a16:creationId xmlns:a16="http://schemas.microsoft.com/office/drawing/2014/main" id="{15D01BFC-E90E-461E-872C-06B499A4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95" y="3667012"/>
            <a:ext cx="2996483" cy="299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351C94-392D-4DB2-A10D-52B8C1ADA1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"/>
          <a:stretch/>
        </p:blipFill>
        <p:spPr>
          <a:xfrm>
            <a:off x="506181" y="4009324"/>
            <a:ext cx="3769484" cy="231186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6E2774-ADD6-4EB3-AF42-189C91EE04BA}"/>
              </a:ext>
            </a:extLst>
          </p:cNvPr>
          <p:cNvGrpSpPr/>
          <p:nvPr/>
        </p:nvGrpSpPr>
        <p:grpSpPr>
          <a:xfrm>
            <a:off x="7879857" y="268941"/>
            <a:ext cx="4048655" cy="2891116"/>
            <a:chOff x="7753932" y="3571314"/>
            <a:chExt cx="4048655" cy="2891116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A9CEC41-FA85-4843-9D63-410731A0E1B8}"/>
                </a:ext>
              </a:extLst>
            </p:cNvPr>
            <p:cNvSpPr/>
            <p:nvPr/>
          </p:nvSpPr>
          <p:spPr>
            <a:xfrm>
              <a:off x="7753932" y="3571314"/>
              <a:ext cx="4048655" cy="2891116"/>
            </a:xfrm>
            <a:prstGeom prst="roundRect">
              <a:avLst>
                <a:gd name="adj" fmla="val 95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A376D0-418F-4B09-9172-BCDFAFE63648}"/>
                </a:ext>
              </a:extLst>
            </p:cNvPr>
            <p:cNvGrpSpPr/>
            <p:nvPr/>
          </p:nvGrpSpPr>
          <p:grpSpPr>
            <a:xfrm>
              <a:off x="8333086" y="4146965"/>
              <a:ext cx="1743743" cy="1743733"/>
              <a:chOff x="8869667" y="4091012"/>
              <a:chExt cx="1743743" cy="1743733"/>
            </a:xfrm>
          </p:grpSpPr>
          <p:sp>
            <p:nvSpPr>
              <p:cNvPr id="3" name="부분 원형 2">
                <a:extLst>
                  <a:ext uri="{FF2B5EF4-FFF2-40B4-BE49-F238E27FC236}">
                    <a16:creationId xmlns:a16="http://schemas.microsoft.com/office/drawing/2014/main" id="{B3BAFA43-F3B5-4BE8-88F1-D8F95BFAD809}"/>
                  </a:ext>
                </a:extLst>
              </p:cNvPr>
              <p:cNvSpPr/>
              <p:nvPr/>
            </p:nvSpPr>
            <p:spPr>
              <a:xfrm>
                <a:off x="8869679" y="4091014"/>
                <a:ext cx="1743731" cy="1743731"/>
              </a:xfrm>
              <a:prstGeom prst="pie">
                <a:avLst>
                  <a:gd name="adj1" fmla="val 16278197"/>
                  <a:gd name="adj2" fmla="val 1939115"/>
                </a:avLst>
              </a:prstGeom>
              <a:solidFill>
                <a:srgbClr val="863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부분 원형 17">
                <a:extLst>
                  <a:ext uri="{FF2B5EF4-FFF2-40B4-BE49-F238E27FC236}">
                    <a16:creationId xmlns:a16="http://schemas.microsoft.com/office/drawing/2014/main" id="{BAB4D8EB-5608-4C1E-A513-0E98F70810F5}"/>
                  </a:ext>
                </a:extLst>
              </p:cNvPr>
              <p:cNvSpPr/>
              <p:nvPr/>
            </p:nvSpPr>
            <p:spPr>
              <a:xfrm>
                <a:off x="8869678" y="4091014"/>
                <a:ext cx="1743731" cy="1743731"/>
              </a:xfrm>
              <a:prstGeom prst="pie">
                <a:avLst>
                  <a:gd name="adj1" fmla="val 1858095"/>
                  <a:gd name="adj2" fmla="val 6328582"/>
                </a:avLst>
              </a:prstGeom>
              <a:solidFill>
                <a:srgbClr val="995A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부분 원형 16">
                <a:extLst>
                  <a:ext uri="{FF2B5EF4-FFF2-40B4-BE49-F238E27FC236}">
                    <a16:creationId xmlns:a16="http://schemas.microsoft.com/office/drawing/2014/main" id="{9870DC2C-5A97-4199-83A9-98A03BF48004}"/>
                  </a:ext>
                </a:extLst>
              </p:cNvPr>
              <p:cNvSpPr/>
              <p:nvPr/>
            </p:nvSpPr>
            <p:spPr>
              <a:xfrm>
                <a:off x="8869677" y="4091013"/>
                <a:ext cx="1743731" cy="1743731"/>
              </a:xfrm>
              <a:prstGeom prst="pie">
                <a:avLst>
                  <a:gd name="adj1" fmla="val 6267274"/>
                  <a:gd name="adj2" fmla="val 9551735"/>
                </a:avLst>
              </a:prstGeom>
              <a:solidFill>
                <a:srgbClr val="A66E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부분 원형 19">
                <a:extLst>
                  <a:ext uri="{FF2B5EF4-FFF2-40B4-BE49-F238E27FC236}">
                    <a16:creationId xmlns:a16="http://schemas.microsoft.com/office/drawing/2014/main" id="{130211B0-4476-49E8-B64D-7A313F281F76}"/>
                  </a:ext>
                </a:extLst>
              </p:cNvPr>
              <p:cNvSpPr/>
              <p:nvPr/>
            </p:nvSpPr>
            <p:spPr>
              <a:xfrm>
                <a:off x="8869675" y="4091012"/>
                <a:ext cx="1743731" cy="1743731"/>
              </a:xfrm>
              <a:prstGeom prst="pie">
                <a:avLst>
                  <a:gd name="adj1" fmla="val 9549465"/>
                  <a:gd name="adj2" fmla="val 13268172"/>
                </a:avLst>
              </a:prstGeom>
              <a:solidFill>
                <a:srgbClr val="B486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부분 원형 21">
                <a:extLst>
                  <a:ext uri="{FF2B5EF4-FFF2-40B4-BE49-F238E27FC236}">
                    <a16:creationId xmlns:a16="http://schemas.microsoft.com/office/drawing/2014/main" id="{2449EF00-EE7C-4021-B220-5C8400A95D99}"/>
                  </a:ext>
                </a:extLst>
              </p:cNvPr>
              <p:cNvSpPr/>
              <p:nvPr/>
            </p:nvSpPr>
            <p:spPr>
              <a:xfrm>
                <a:off x="8869671" y="4091012"/>
                <a:ext cx="1743731" cy="1743731"/>
              </a:xfrm>
              <a:prstGeom prst="pie">
                <a:avLst>
                  <a:gd name="adj1" fmla="val 13223920"/>
                  <a:gd name="adj2" fmla="val 14899956"/>
                </a:avLst>
              </a:prstGeom>
              <a:solidFill>
                <a:srgbClr val="C7A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부분 원형 22">
                <a:extLst>
                  <a:ext uri="{FF2B5EF4-FFF2-40B4-BE49-F238E27FC236}">
                    <a16:creationId xmlns:a16="http://schemas.microsoft.com/office/drawing/2014/main" id="{B3C9259C-D2A0-4E15-85D4-5D527C1C3DB4}"/>
                  </a:ext>
                </a:extLst>
              </p:cNvPr>
              <p:cNvSpPr/>
              <p:nvPr/>
            </p:nvSpPr>
            <p:spPr>
              <a:xfrm>
                <a:off x="8869667" y="4091012"/>
                <a:ext cx="1743731" cy="1743731"/>
              </a:xfrm>
              <a:prstGeom prst="pie">
                <a:avLst>
                  <a:gd name="adj1" fmla="val 14862898"/>
                  <a:gd name="adj2" fmla="val 16333070"/>
                </a:avLst>
              </a:prstGeom>
              <a:solidFill>
                <a:srgbClr val="DFCB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9585233-1C72-4997-8D6E-F9F50D7A7F2D}"/>
                  </a:ext>
                </a:extLst>
              </p:cNvPr>
              <p:cNvSpPr/>
              <p:nvPr/>
            </p:nvSpPr>
            <p:spPr>
              <a:xfrm>
                <a:off x="9375772" y="4597117"/>
                <a:ext cx="731520" cy="73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4CABE6-89B9-43F3-A04E-C5A92003BC9B}"/>
                </a:ext>
              </a:extLst>
            </p:cNvPr>
            <p:cNvSpPr txBox="1"/>
            <p:nvPr/>
          </p:nvSpPr>
          <p:spPr>
            <a:xfrm>
              <a:off x="8567146" y="3684453"/>
              <a:ext cx="25122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SNS</a:t>
              </a:r>
              <a:r>
                <a:rPr lang="ko-KR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매체 별 쇼핑 경험 추이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B9D6EA-6E0B-4343-AB4C-4B24DDDACE64}"/>
                </a:ext>
              </a:extLst>
            </p:cNvPr>
            <p:cNvSpPr txBox="1"/>
            <p:nvPr/>
          </p:nvSpPr>
          <p:spPr>
            <a:xfrm>
              <a:off x="9561278" y="4434055"/>
              <a:ext cx="1031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863DCA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인스타그램</a:t>
              </a:r>
              <a:endParaRPr lang="en-US" altLang="ko-KR" sz="1400" dirty="0">
                <a:ln>
                  <a:solidFill>
                    <a:srgbClr val="863DCA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rgbClr val="863DCA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35.90%</a:t>
              </a:r>
              <a:endParaRPr lang="ko-KR" altLang="en-US" dirty="0">
                <a:ln>
                  <a:solidFill>
                    <a:srgbClr val="863DCA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D2F810-0D81-46E8-99DF-F6CB764289EB}"/>
                </a:ext>
              </a:extLst>
            </p:cNvPr>
            <p:cNvSpPr txBox="1"/>
            <p:nvPr/>
          </p:nvSpPr>
          <p:spPr>
            <a:xfrm>
              <a:off x="9025889" y="5456358"/>
              <a:ext cx="21018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</a:t>
              </a:r>
              <a:r>
                <a:rPr lang="en-US" altLang="ko-KR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다음</a:t>
              </a:r>
              <a:r>
                <a:rPr lang="en-US" altLang="ko-KR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카페</a:t>
              </a:r>
              <a:r>
                <a:rPr lang="en-US" altLang="ko-KR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/</a:t>
              </a:r>
              <a:r>
                <a:rPr lang="ko-KR" altLang="en-US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블로그</a:t>
              </a:r>
              <a:r>
                <a:rPr lang="en-US" altLang="ko-KR" sz="1400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)</a:t>
              </a:r>
            </a:p>
            <a:p>
              <a:pPr algn="ctr"/>
              <a:r>
                <a:rPr lang="en-US" altLang="ko-KR" dirty="0">
                  <a:ln>
                    <a:solidFill>
                      <a:srgbClr val="995AD2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24.40%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8457C3-0169-4023-8FFB-036CAF69FC6D}"/>
                </a:ext>
              </a:extLst>
            </p:cNvPr>
            <p:cNvSpPr txBox="1"/>
            <p:nvPr/>
          </p:nvSpPr>
          <p:spPr>
            <a:xfrm>
              <a:off x="7909937" y="5299171"/>
              <a:ext cx="11657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A66ED8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카카오스토리</a:t>
              </a:r>
              <a:endParaRPr lang="en-US" altLang="ko-KR" sz="1400" dirty="0">
                <a:ln>
                  <a:solidFill>
                    <a:srgbClr val="A66ED8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rgbClr val="A66ED8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16.30%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41C072-C109-4AFC-B019-DDE58C9B5ED6}"/>
                </a:ext>
              </a:extLst>
            </p:cNvPr>
            <p:cNvSpPr txBox="1"/>
            <p:nvPr/>
          </p:nvSpPr>
          <p:spPr>
            <a:xfrm>
              <a:off x="8108497" y="4678294"/>
              <a:ext cx="8386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rgbClr val="B486DE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페이스북</a:t>
              </a:r>
              <a:endParaRPr lang="en-US" altLang="ko-KR" sz="1400" dirty="0">
                <a:ln>
                  <a:solidFill>
                    <a:srgbClr val="B486DE"/>
                  </a:solidFill>
                </a:ln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dirty="0">
                  <a:ln>
                    <a:solidFill>
                      <a:srgbClr val="B486DE"/>
                    </a:solidFill>
                  </a:ln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16%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0DECBA-5B49-4749-A471-A1F115B091C5}"/>
                </a:ext>
              </a:extLst>
            </p:cNvPr>
            <p:cNvSpPr txBox="1"/>
            <p:nvPr/>
          </p:nvSpPr>
          <p:spPr>
            <a:xfrm>
              <a:off x="8118669" y="4186392"/>
              <a:ext cx="861133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 밴드</a:t>
              </a:r>
              <a:endParaRPr lang="en-US" altLang="ko-KR" sz="1100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14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3.60%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39E98F-2AA0-4B16-A20C-1E8C3FCD27DC}"/>
                </a:ext>
              </a:extLst>
            </p:cNvPr>
            <p:cNvSpPr txBox="1"/>
            <p:nvPr/>
          </p:nvSpPr>
          <p:spPr>
            <a:xfrm>
              <a:off x="8866590" y="4296848"/>
              <a:ext cx="4411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기타</a:t>
              </a:r>
              <a:endParaRPr lang="en-US" altLang="ko-KR" sz="1100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EA6F5D-09FC-431E-9A38-4CA6A25E0F98}"/>
                </a:ext>
              </a:extLst>
            </p:cNvPr>
            <p:cNvSpPr txBox="1"/>
            <p:nvPr/>
          </p:nvSpPr>
          <p:spPr>
            <a:xfrm>
              <a:off x="9274402" y="6094823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자료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서울시 전자상거래 센터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43D478D-3F50-4548-8335-6844C283D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8" y="3824060"/>
            <a:ext cx="4027611" cy="26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2888" y="3250195"/>
            <a:ext cx="1712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팀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48990" y="4131573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itchFamily="50" charset="-127"/>
                <a:ea typeface="나눔스퀘어 Light" pitchFamily="50" charset="-127"/>
              </a:rPr>
              <a:t>팀원 별 역할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D327CB-6E00-4FBE-8A00-C3E5E1BEC1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91" y="1868896"/>
            <a:ext cx="1219099" cy="1219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BB008039-BAC3-460D-BFC6-863C7CD4A111}"/>
              </a:ext>
            </a:extLst>
          </p:cNvPr>
          <p:cNvSpPr txBox="1"/>
          <p:nvPr/>
        </p:nvSpPr>
        <p:spPr>
          <a:xfrm>
            <a:off x="5191055" y="500164"/>
            <a:ext cx="180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 별 역할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49EC8D-28C4-4AEA-BDCA-30DEDAC3F662}"/>
              </a:ext>
            </a:extLst>
          </p:cNvPr>
          <p:cNvGrpSpPr/>
          <p:nvPr/>
        </p:nvGrpSpPr>
        <p:grpSpPr>
          <a:xfrm>
            <a:off x="637196" y="1644329"/>
            <a:ext cx="10917608" cy="4303625"/>
            <a:chOff x="637196" y="1644329"/>
            <a:chExt cx="10917608" cy="430362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DD5AC95-DDB0-47F6-96DA-89034CE64886}"/>
                </a:ext>
              </a:extLst>
            </p:cNvPr>
            <p:cNvGrpSpPr/>
            <p:nvPr/>
          </p:nvGrpSpPr>
          <p:grpSpPr>
            <a:xfrm>
              <a:off x="637196" y="1644329"/>
              <a:ext cx="2539269" cy="4303625"/>
              <a:chOff x="158225" y="1400489"/>
              <a:chExt cx="2539269" cy="430362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29C3FC6-1592-44EA-89B4-C69D780024C5}"/>
                  </a:ext>
                </a:extLst>
              </p:cNvPr>
              <p:cNvSpPr/>
              <p:nvPr/>
            </p:nvSpPr>
            <p:spPr>
              <a:xfrm>
                <a:off x="158225" y="1400489"/>
                <a:ext cx="2539269" cy="4303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C792A681-793C-4630-866E-8D5757EAC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4317553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A6C8157-573D-4389-9713-ABAB032EA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5243675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D473CA31-651D-4D51-BECC-9E7F137B5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51" y="4391024"/>
                <a:ext cx="642386" cy="261615"/>
              </a:xfrm>
              <a:prstGeom prst="rect">
                <a:avLst/>
              </a:prstGeom>
            </p:spPr>
          </p:pic>
          <p:pic>
            <p:nvPicPr>
              <p:cNvPr id="9" name="그림 8" descr="가구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55BFFD6C-0401-49C0-A805-171A6C7A1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699" y="4391024"/>
                <a:ext cx="269846" cy="25904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D91E9-357B-499D-BAFC-A12C22557D55}"/>
                  </a:ext>
                </a:extLst>
              </p:cNvPr>
              <p:cNvSpPr txBox="1"/>
              <p:nvPr/>
            </p:nvSpPr>
            <p:spPr>
              <a:xfrm>
                <a:off x="240732" y="4658775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좋아요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8,888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D10F9F-997D-4CA3-B1E8-00D6E19F4A73}"/>
                  </a:ext>
                </a:extLst>
              </p:cNvPr>
              <p:cNvSpPr txBox="1"/>
              <p:nvPr/>
            </p:nvSpPr>
            <p:spPr>
              <a:xfrm>
                <a:off x="232023" y="4910060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전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421203-932B-428A-935F-BFD0D6C3C801}"/>
                  </a:ext>
                </a:extLst>
              </p:cNvPr>
              <p:cNvSpPr txBox="1"/>
              <p:nvPr/>
            </p:nvSpPr>
            <p:spPr>
              <a:xfrm>
                <a:off x="240733" y="5321632"/>
                <a:ext cx="1231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댓글 달기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5AC8BF-7D70-4738-85AC-4197FCEB26A8}"/>
                  </a:ext>
                </a:extLst>
              </p:cNvPr>
              <p:cNvSpPr txBox="1"/>
              <p:nvPr/>
            </p:nvSpPr>
            <p:spPr>
              <a:xfrm>
                <a:off x="2226899" y="5319745"/>
                <a:ext cx="282985" cy="2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…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1C36E43-98CE-4BFC-8D1D-78C1415A8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8" y="1483263"/>
                <a:ext cx="642386" cy="654037"/>
              </a:xfrm>
              <a:prstGeom prst="rect">
                <a:avLst/>
              </a:prstGeom>
            </p:spPr>
          </p:pic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69627DC-D09D-4567-A042-77707407770E}"/>
                  </a:ext>
                </a:extLst>
              </p:cNvPr>
              <p:cNvSpPr txBox="1"/>
              <p:nvPr/>
            </p:nvSpPr>
            <p:spPr>
              <a:xfrm>
                <a:off x="835444" y="1641004"/>
                <a:ext cx="13035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한정수 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팀장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7616796-CCFA-4A0D-AB75-084E75A2E586}"/>
                </a:ext>
              </a:extLst>
            </p:cNvPr>
            <p:cNvGrpSpPr/>
            <p:nvPr/>
          </p:nvGrpSpPr>
          <p:grpSpPr>
            <a:xfrm>
              <a:off x="3431029" y="1644329"/>
              <a:ext cx="2539269" cy="4303625"/>
              <a:chOff x="158225" y="1400489"/>
              <a:chExt cx="2539269" cy="4303625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2667788-B077-4624-966C-B9AB620447C9}"/>
                  </a:ext>
                </a:extLst>
              </p:cNvPr>
              <p:cNvSpPr/>
              <p:nvPr/>
            </p:nvSpPr>
            <p:spPr>
              <a:xfrm>
                <a:off x="158225" y="1400489"/>
                <a:ext cx="2539269" cy="4303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B1EE34B0-005A-4902-BE26-0B1CBC7DE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4317553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6F5C842A-FB33-43C4-B66A-804D6C04C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5243675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F37C3D0B-BC76-4BBE-B11A-238D3B3EA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51" y="4391024"/>
                <a:ext cx="642386" cy="261615"/>
              </a:xfrm>
              <a:prstGeom prst="rect">
                <a:avLst/>
              </a:prstGeom>
            </p:spPr>
          </p:pic>
          <p:pic>
            <p:nvPicPr>
              <p:cNvPr id="58" name="그림 57" descr="가구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A94A8707-9D61-49DB-923C-8CD9E14E2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699" y="4391024"/>
                <a:ext cx="269846" cy="259042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E9E3F17-23E7-4BCD-9002-4E1DDEEECC87}"/>
                  </a:ext>
                </a:extLst>
              </p:cNvPr>
              <p:cNvSpPr txBox="1"/>
              <p:nvPr/>
            </p:nvSpPr>
            <p:spPr>
              <a:xfrm>
                <a:off x="240732" y="4658775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좋아요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8,888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D3AE2D-D5B8-4FB8-B79C-CC3F8219C4D4}"/>
                  </a:ext>
                </a:extLst>
              </p:cNvPr>
              <p:cNvSpPr txBox="1"/>
              <p:nvPr/>
            </p:nvSpPr>
            <p:spPr>
              <a:xfrm>
                <a:off x="232023" y="4910060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전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22B3923-D857-4950-841E-6A8E941BBFD0}"/>
                  </a:ext>
                </a:extLst>
              </p:cNvPr>
              <p:cNvSpPr txBox="1"/>
              <p:nvPr/>
            </p:nvSpPr>
            <p:spPr>
              <a:xfrm>
                <a:off x="240733" y="5321632"/>
                <a:ext cx="1231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댓글 달기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392648C-F752-4CFF-8794-69274610DBE0}"/>
                  </a:ext>
                </a:extLst>
              </p:cNvPr>
              <p:cNvSpPr txBox="1"/>
              <p:nvPr/>
            </p:nvSpPr>
            <p:spPr>
              <a:xfrm>
                <a:off x="2226899" y="5319745"/>
                <a:ext cx="282985" cy="2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…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C0E8D412-FAA9-4547-AC54-593F60F52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8" y="1483263"/>
                <a:ext cx="642386" cy="654037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123591C-C1E3-48B5-B8A5-4F3DF378E247}"/>
                  </a:ext>
                </a:extLst>
              </p:cNvPr>
              <p:cNvSpPr txBox="1"/>
              <p:nvPr/>
            </p:nvSpPr>
            <p:spPr>
              <a:xfrm>
                <a:off x="836857" y="1641004"/>
                <a:ext cx="7136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윤서안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BF44E5D-F924-403E-9E2E-341F168C0DD2}"/>
                </a:ext>
              </a:extLst>
            </p:cNvPr>
            <p:cNvGrpSpPr/>
            <p:nvPr/>
          </p:nvGrpSpPr>
          <p:grpSpPr>
            <a:xfrm>
              <a:off x="6224862" y="1644329"/>
              <a:ext cx="2539269" cy="4303625"/>
              <a:chOff x="158225" y="1400489"/>
              <a:chExt cx="2539269" cy="430362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5B641B-C8DF-40AE-BBDF-3B55F2903EA9}"/>
                  </a:ext>
                </a:extLst>
              </p:cNvPr>
              <p:cNvSpPr/>
              <p:nvPr/>
            </p:nvSpPr>
            <p:spPr>
              <a:xfrm>
                <a:off x="158225" y="1400489"/>
                <a:ext cx="2539269" cy="4303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813C2D2A-7A8D-4404-A149-1F17E91F0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4317553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3CEACC0-35E3-471C-8ED1-72BA18EAD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5243675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FD198A38-C905-4B27-9CC9-4084544E2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51" y="4391024"/>
                <a:ext cx="642386" cy="261615"/>
              </a:xfrm>
              <a:prstGeom prst="rect">
                <a:avLst/>
              </a:prstGeom>
            </p:spPr>
          </p:pic>
          <p:pic>
            <p:nvPicPr>
              <p:cNvPr id="105" name="그림 104" descr="가구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F15A0595-58D7-4F23-B6C0-095AD7A32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699" y="4391024"/>
                <a:ext cx="269846" cy="259042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077AFF7-3743-4285-BF07-63BA8FDC44C8}"/>
                  </a:ext>
                </a:extLst>
              </p:cNvPr>
              <p:cNvSpPr txBox="1"/>
              <p:nvPr/>
            </p:nvSpPr>
            <p:spPr>
              <a:xfrm>
                <a:off x="240732" y="4658775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좋아요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8,888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103F9A-663A-466C-B960-255A160CBAB0}"/>
                  </a:ext>
                </a:extLst>
              </p:cNvPr>
              <p:cNvSpPr txBox="1"/>
              <p:nvPr/>
            </p:nvSpPr>
            <p:spPr>
              <a:xfrm>
                <a:off x="232023" y="4910060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전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A86490F-A077-471C-975D-F8A6E0802800}"/>
                  </a:ext>
                </a:extLst>
              </p:cNvPr>
              <p:cNvSpPr txBox="1"/>
              <p:nvPr/>
            </p:nvSpPr>
            <p:spPr>
              <a:xfrm>
                <a:off x="240733" y="5321632"/>
                <a:ext cx="1231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댓글 달기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87B9C9B-15AA-4DAE-AA4E-664B906FEDF5}"/>
                  </a:ext>
                </a:extLst>
              </p:cNvPr>
              <p:cNvSpPr txBox="1"/>
              <p:nvPr/>
            </p:nvSpPr>
            <p:spPr>
              <a:xfrm>
                <a:off x="2226899" y="5319745"/>
                <a:ext cx="282985" cy="2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…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FDC63B6F-82DD-43BE-B9C7-5F790C4B6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8" y="1483263"/>
                <a:ext cx="642386" cy="65403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D42B3BD-D100-4DDB-89BB-89E17CC9D620}"/>
                  </a:ext>
                </a:extLst>
              </p:cNvPr>
              <p:cNvSpPr txBox="1"/>
              <p:nvPr/>
            </p:nvSpPr>
            <p:spPr>
              <a:xfrm>
                <a:off x="835238" y="1641004"/>
                <a:ext cx="7136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조민경</a:t>
                </a: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3DAC5983-C0AC-4C82-AEFD-47661559264E}"/>
                </a:ext>
              </a:extLst>
            </p:cNvPr>
            <p:cNvGrpSpPr/>
            <p:nvPr/>
          </p:nvGrpSpPr>
          <p:grpSpPr>
            <a:xfrm>
              <a:off x="9015535" y="1644329"/>
              <a:ext cx="2539269" cy="4303625"/>
              <a:chOff x="158225" y="1400489"/>
              <a:chExt cx="2539269" cy="4303625"/>
            </a:xfrm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17AB721-247D-4EC9-B398-B0C17387A4BD}"/>
                  </a:ext>
                </a:extLst>
              </p:cNvPr>
              <p:cNvSpPr/>
              <p:nvPr/>
            </p:nvSpPr>
            <p:spPr>
              <a:xfrm>
                <a:off x="158225" y="1400489"/>
                <a:ext cx="2539269" cy="4303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25F73D3-4CEF-41E1-9B7A-1FF9655D8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4317553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497D2477-7BFF-4E21-AB27-23E7E3315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51" y="5243675"/>
                <a:ext cx="2222095" cy="1"/>
              </a:xfrm>
              <a:prstGeom prst="line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B4F01640-A81B-4D75-AABA-967EF5FFB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451" y="4391024"/>
                <a:ext cx="642386" cy="261615"/>
              </a:xfrm>
              <a:prstGeom prst="rect">
                <a:avLst/>
              </a:prstGeom>
            </p:spPr>
          </p:pic>
          <p:pic>
            <p:nvPicPr>
              <p:cNvPr id="169" name="그림 168" descr="가구이(가) 표시된 사진&#10;&#10;매우 높은 신뢰도로 생성된 설명">
                <a:extLst>
                  <a:ext uri="{FF2B5EF4-FFF2-40B4-BE49-F238E27FC236}">
                    <a16:creationId xmlns:a16="http://schemas.microsoft.com/office/drawing/2014/main" id="{1493EF19-3B19-48C2-BB1F-E3E345012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4699" y="4391024"/>
                <a:ext cx="269846" cy="259042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DF2B623-4BA2-4F90-97F7-38E1D170EEBD}"/>
                  </a:ext>
                </a:extLst>
              </p:cNvPr>
              <p:cNvSpPr txBox="1"/>
              <p:nvPr/>
            </p:nvSpPr>
            <p:spPr>
              <a:xfrm>
                <a:off x="240732" y="4658775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좋아요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8,888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697187F-B6E3-47BA-AAF2-88DCC4907F1D}"/>
                  </a:ext>
                </a:extLst>
              </p:cNvPr>
              <p:cNvSpPr txBox="1"/>
              <p:nvPr/>
            </p:nvSpPr>
            <p:spPr>
              <a:xfrm>
                <a:off x="232023" y="4910060"/>
                <a:ext cx="12310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전</a:t>
                </a:r>
                <a:endParaRPr lang="en-US" altLang="ko-KR" sz="1200" dirty="0">
                  <a:solidFill>
                    <a:schemeClr val="bg1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36B01E3-79F6-434E-A86C-10354E657334}"/>
                  </a:ext>
                </a:extLst>
              </p:cNvPr>
              <p:cNvSpPr txBox="1"/>
              <p:nvPr/>
            </p:nvSpPr>
            <p:spPr>
              <a:xfrm>
                <a:off x="240733" y="5321632"/>
                <a:ext cx="1231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댓글 달기</a:t>
                </a:r>
                <a:r>
                  <a:rPr lang="en-US" altLang="ko-KR" sz="1200" dirty="0">
                    <a:solidFill>
                      <a:schemeClr val="bg1">
                        <a:lumMod val="7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...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BC3576B-269D-40A9-9F8B-8E6F7343B069}"/>
                  </a:ext>
                </a:extLst>
              </p:cNvPr>
              <p:cNvSpPr txBox="1"/>
              <p:nvPr/>
            </p:nvSpPr>
            <p:spPr>
              <a:xfrm>
                <a:off x="2226899" y="5319745"/>
                <a:ext cx="282985" cy="2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…</a:t>
                </a:r>
                <a:endPara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A33BFB85-1807-40D4-B296-41177FA20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8" y="1483263"/>
                <a:ext cx="642386" cy="654037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2888730-9CC9-4C1B-A704-FBB895DFB6D3}"/>
                  </a:ext>
                </a:extLst>
              </p:cNvPr>
              <p:cNvSpPr txBox="1"/>
              <p:nvPr/>
            </p:nvSpPr>
            <p:spPr>
              <a:xfrm>
                <a:off x="832743" y="1641004"/>
                <a:ext cx="1576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그 외 휴학생 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명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C6BD391-17F5-47F9-A8B5-F4E255E1C08D}"/>
              </a:ext>
            </a:extLst>
          </p:cNvPr>
          <p:cNvSpPr txBox="1"/>
          <p:nvPr/>
        </p:nvSpPr>
        <p:spPr>
          <a:xfrm>
            <a:off x="637196" y="2538881"/>
            <a:ext cx="2536109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크롤링을 위한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게시물 데이터 관련 코드 유지보수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좋아요 분석용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수집 및 데이터베이스 관리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제작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7D13856-0E24-4CAF-8F4F-0BFE9A91A783}"/>
              </a:ext>
            </a:extLst>
          </p:cNvPr>
          <p:cNvSpPr txBox="1"/>
          <p:nvPr/>
        </p:nvSpPr>
        <p:spPr>
          <a:xfrm>
            <a:off x="3427869" y="2538881"/>
            <a:ext cx="2539269" cy="1653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크롤링을 위한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3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해시태그 데이터 관련 코드 유지보수</a:t>
            </a:r>
            <a:endParaRPr lang="en-US" altLang="ko-KR" sz="13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해시태그 분석용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수집 및 데이터베이스 관리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디자인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9762FA2-73E2-4E2B-8528-72FA3244788E}"/>
              </a:ext>
            </a:extLst>
          </p:cNvPr>
          <p:cNvSpPr txBox="1"/>
          <p:nvPr/>
        </p:nvSpPr>
        <p:spPr>
          <a:xfrm>
            <a:off x="6227252" y="2538881"/>
            <a:ext cx="2536880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크롤링을 위한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프로필 데이터 관련 코드 유지보수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게시글 분류용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시각화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제작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C04DA86-487F-445B-A54C-281E5CA0EB5A}"/>
              </a:ext>
            </a:extLst>
          </p:cNvPr>
          <p:cNvSpPr txBox="1"/>
          <p:nvPr/>
        </p:nvSpPr>
        <p:spPr>
          <a:xfrm>
            <a:off x="9015534" y="2538881"/>
            <a:ext cx="2536880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크롤링을 위한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Python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위치 데이터 관련 코드 유지보수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날짜 분석용 </a:t>
            </a: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R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코드 작성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 시각화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UI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디자인</a:t>
            </a:r>
            <a:endParaRPr lang="en-US" altLang="ko-KR" sz="1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66" name="그림 65" descr="KakaoTalk_20210313_213615071.jpg"/>
          <p:cNvPicPr>
            <a:picLocks noChangeAspect="1"/>
          </p:cNvPicPr>
          <p:nvPr/>
        </p:nvPicPr>
        <p:blipFill>
          <a:blip r:embed="rId5" cstate="print"/>
          <a:srcRect l="21779" t="18350" r="8166" b="29109"/>
          <a:stretch>
            <a:fillRect/>
          </a:stretch>
        </p:blipFill>
        <p:spPr>
          <a:xfrm>
            <a:off x="6423817" y="1863552"/>
            <a:ext cx="409002" cy="409002"/>
          </a:xfrm>
          <a:prstGeom prst="ellipse">
            <a:avLst/>
          </a:prstGeom>
        </p:spPr>
      </p:pic>
      <p:pic>
        <p:nvPicPr>
          <p:cNvPr id="67" name="그림 66" descr="KakaoTalk_20210313_21390375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10722" y="1861811"/>
            <a:ext cx="410400" cy="410400"/>
          </a:xfrm>
          <a:prstGeom prst="ellipse">
            <a:avLst/>
          </a:prstGeom>
        </p:spPr>
      </p:pic>
      <p:pic>
        <p:nvPicPr>
          <p:cNvPr id="68" name="그림 67" descr="KakaoTalk_20210313_213859691.jpg"/>
          <p:cNvPicPr>
            <a:picLocks noChangeAspect="1"/>
          </p:cNvPicPr>
          <p:nvPr/>
        </p:nvPicPr>
        <p:blipFill>
          <a:blip r:embed="rId7" cstate="print"/>
          <a:srcRect r="543" b="2765"/>
          <a:stretch>
            <a:fillRect/>
          </a:stretch>
        </p:blipFill>
        <p:spPr>
          <a:xfrm>
            <a:off x="3627688" y="1865080"/>
            <a:ext cx="410073" cy="410400"/>
          </a:xfrm>
          <a:prstGeom prst="ellipse">
            <a:avLst/>
          </a:prstGeom>
        </p:spPr>
      </p:pic>
      <p:pic>
        <p:nvPicPr>
          <p:cNvPr id="69" name="그림 68" descr="free-icon-cat-3677115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266" y="1859986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9D18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1237</Words>
  <Application>Microsoft Office PowerPoint</Application>
  <PresentationFormat>와이드스크린</PresentationFormat>
  <Paragraphs>243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나눔스퀘어</vt:lpstr>
      <vt:lpstr>나눔스퀘어 Bold</vt:lpstr>
      <vt:lpstr>나눔스퀘어 ExtraBold</vt:lpstr>
      <vt:lpstr>나눔스퀘어 Light</vt:lpstr>
      <vt:lpstr>나눔스퀘어_ac</vt:lpstr>
      <vt:lpstr>나눔스퀘어_ac Bold</vt:lpstr>
      <vt:lpstr>나눔스퀘어_ac Light</vt:lpstr>
      <vt:lpstr>나눔스퀘어라운드 Bold</vt:lpstr>
      <vt:lpstr>나눔스퀘어라운드 ExtraBold</vt:lpstr>
      <vt:lpstr>나눔스퀘어라운드 Light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ysa</dc:creator>
  <cp:lastModifiedBy>ysa</cp:lastModifiedBy>
  <cp:revision>216</cp:revision>
  <dcterms:created xsi:type="dcterms:W3CDTF">2021-03-12T04:10:06Z</dcterms:created>
  <dcterms:modified xsi:type="dcterms:W3CDTF">2021-03-14T04:51:19Z</dcterms:modified>
</cp:coreProperties>
</file>