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0" r:id="rId5"/>
    <p:sldId id="271" r:id="rId6"/>
    <p:sldId id="272" r:id="rId7"/>
    <p:sldId id="273" r:id="rId8"/>
    <p:sldId id="275" r:id="rId9"/>
    <p:sldId id="276" r:id="rId10"/>
    <p:sldId id="297" r:id="rId11"/>
    <p:sldId id="277" r:id="rId12"/>
    <p:sldId id="298" r:id="rId13"/>
    <p:sldId id="292" r:id="rId14"/>
    <p:sldId id="293" r:id="rId15"/>
    <p:sldId id="295" r:id="rId16"/>
    <p:sldId id="299" r:id="rId17"/>
    <p:sldId id="263" r:id="rId18"/>
    <p:sldId id="265"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A8000-2EB0-4834-BE95-CA20B98BCF23}" type="datetimeFigureOut">
              <a:rPr lang="en-US" smtClean="0"/>
              <a:t>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2136B-CF9F-4ED9-8E61-980978E8BA4C}" type="slidenum">
              <a:rPr lang="en-US" smtClean="0"/>
              <a:t>‹#›</a:t>
            </a:fld>
            <a:endParaRPr lang="en-US"/>
          </a:p>
        </p:txBody>
      </p:sp>
    </p:spTree>
    <p:extLst>
      <p:ext uri="{BB962C8B-B14F-4D97-AF65-F5344CB8AC3E}">
        <p14:creationId xmlns:p14="http://schemas.microsoft.com/office/powerpoint/2010/main" val="35250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2136B-CF9F-4ED9-8E61-980978E8BA4C}"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C04DCD-C289-4775-ACE1-0FE5DCC90529}"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E1C31-0F32-4E0B-A753-3F9035F4EB34}"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E0E71-9A9B-46B7-8D7A-D78E61DD0014}"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AD64AF-F985-473A-8CB3-2885D7F851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653236-A802-4E00-BDEB-DF9406D95299}"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61A32E-5365-4344-98B9-B648CCF9C354}"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AD64AF-F985-473A-8CB3-2885D7F851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10E4290-594A-4958-BC67-788BFA90CBFD}"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5BFD5-BF0F-41B7-95B8-8E6AC810D88B}"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AD64AF-F985-473A-8CB3-2885D7F851A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ABF8AB-5039-4607-9C92-46303A90A1D3}"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AD64AF-F985-473A-8CB3-2885D7F851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54A8FB-8EB1-48DA-B0EF-1BA23767FECC}"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AD64AF-F985-473A-8CB3-2885D7F851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F1BE74-7E11-41F8-BD76-4A4B4BF0D04E}" type="datetime1">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4C494A-7EB8-45F2-81C9-6D30172F459A}"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D43884-7EF0-4DFF-B533-9256F32D8B03}" type="datetime1">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AD64AF-F985-473A-8CB3-2885D7F851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84EB73-14CB-4AC4-9E1B-65DA00A4BC9B}" type="datetime1">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AD64AF-F985-473A-8CB3-2885D7F851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82A8F-CF74-48D6-B9E8-7824F57E0FC4}" type="datetime1">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AD64AF-F985-473A-8CB3-2885D7F851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2B174-265D-491E-A3E0-B31CFB822F0D}"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AD64AF-F985-473A-8CB3-2885D7F851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ACBCE-A52D-479F-AE83-3B0055C55121}" type="datetime1">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AD64AF-F985-473A-8CB3-2885D7F851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5E51A5C-9830-49C3-B447-65E1E9C9CA20}" type="datetime1">
              <a:rPr lang="en-US" smtClean="0"/>
              <a:t>5/12/2019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AD64AF-F985-473A-8CB3-2885D7F851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Linear_classifier"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2AD64AF-F985-473A-8CB3-2885D7F851AD}" type="slidenum">
              <a:rPr lang="en-US" smtClean="0"/>
              <a:t>1</a:t>
            </a:fld>
            <a:endParaRPr lang="en-US"/>
          </a:p>
        </p:txBody>
      </p:sp>
      <p:sp>
        <p:nvSpPr>
          <p:cNvPr id="6" name="Subtitle 5"/>
          <p:cNvSpPr>
            <a:spLocks noGrp="1"/>
          </p:cNvSpPr>
          <p:nvPr>
            <p:ph type="subTitle" idx="1"/>
          </p:nvPr>
        </p:nvSpPr>
        <p:spPr>
          <a:xfrm>
            <a:off x="850006" y="707654"/>
            <a:ext cx="11011435" cy="1146903"/>
          </a:xfrm>
        </p:spPr>
        <p:txBody>
          <a:bodyPr>
            <a:normAutofit/>
          </a:bodyPr>
          <a:lstStyle/>
          <a:p>
            <a:pPr algn="ctr"/>
            <a:r>
              <a:rPr lang="en-US" sz="2800" b="1" dirty="0" smtClean="0">
                <a:effectLst>
                  <a:outerShdw blurRad="38100" dist="38100" dir="2700000" algn="tl">
                    <a:srgbClr val="000000">
                      <a:alpha val="43137"/>
                    </a:srgbClr>
                  </a:outerShdw>
                </a:effectLst>
              </a:rPr>
              <a:t>Identification &amp; Classification Of Rice Species Using Image Processing &amp; Soft Computing Techniques</a:t>
            </a:r>
            <a:endParaRPr lang="en-US" sz="2800" b="1" dirty="0">
              <a:effectLst>
                <a:outerShdw blurRad="38100" dist="38100" dir="2700000" algn="tl">
                  <a:srgbClr val="000000">
                    <a:alpha val="43137"/>
                  </a:srgbClr>
                </a:outerShdw>
              </a:effectLst>
            </a:endParaRPr>
          </a:p>
        </p:txBody>
      </p:sp>
      <p:sp>
        <p:nvSpPr>
          <p:cNvPr id="8" name="Rectangle 7"/>
          <p:cNvSpPr/>
          <p:nvPr/>
        </p:nvSpPr>
        <p:spPr>
          <a:xfrm>
            <a:off x="1180585" y="2261053"/>
            <a:ext cx="9981126" cy="707886"/>
          </a:xfrm>
          <a:prstGeom prst="rect">
            <a:avLst/>
          </a:prstGeom>
        </p:spPr>
        <p:txBody>
          <a:bodyPr wrap="square">
            <a:spAutoFit/>
          </a:bodyPr>
          <a:lstStyle/>
          <a:p>
            <a:pPr algn="ctr"/>
            <a:r>
              <a:rPr lang="en-US" sz="2000" spc="300" dirty="0" smtClean="0">
                <a:effectLst>
                  <a:outerShdw blurRad="38100" dist="38100" dir="2700000" algn="tl">
                    <a:srgbClr val="000000">
                      <a:alpha val="43137"/>
                    </a:srgbClr>
                  </a:outerShdw>
                </a:effectLst>
              </a:rPr>
              <a:t>JALPAIGURI GOVERNMENT ENGINEERING COLLEGE</a:t>
            </a:r>
          </a:p>
          <a:p>
            <a:pPr algn="ctr"/>
            <a:r>
              <a:rPr lang="en-US" sz="2000" dirty="0" smtClean="0">
                <a:effectLst>
                  <a:outerShdw blurRad="38100" dist="38100" dir="2700000" algn="tl">
                    <a:srgbClr val="000000">
                      <a:alpha val="43137"/>
                    </a:srgbClr>
                  </a:outerShdw>
                </a:effectLst>
              </a:rPr>
              <a:t>(COMPUTER SCIENCE &amp; ENGINEERING)</a:t>
            </a:r>
            <a:endParaRPr lang="en-US" sz="2000" dirty="0">
              <a:effectLst>
                <a:outerShdw blurRad="38100" dist="38100" dir="2700000" algn="tl">
                  <a:srgbClr val="000000">
                    <a:alpha val="43137"/>
                  </a:srgbClr>
                </a:outerShdw>
              </a:effectLst>
            </a:endParaRPr>
          </a:p>
        </p:txBody>
      </p:sp>
      <p:sp>
        <p:nvSpPr>
          <p:cNvPr id="9" name="Rectangle 8"/>
          <p:cNvSpPr/>
          <p:nvPr/>
        </p:nvSpPr>
        <p:spPr>
          <a:xfrm>
            <a:off x="8178600" y="4975760"/>
            <a:ext cx="4013400" cy="1754326"/>
          </a:xfrm>
          <a:prstGeom prst="rect">
            <a:avLst/>
          </a:prstGeom>
        </p:spPr>
        <p:txBody>
          <a:bodyPr wrap="square">
            <a:spAutoFit/>
          </a:bodyPr>
          <a:lstStyle/>
          <a:p>
            <a:r>
              <a:rPr lang="en-US" b="1" u="sng" dirty="0" smtClean="0"/>
              <a:t>Presented by :</a:t>
            </a:r>
          </a:p>
          <a:p>
            <a:endParaRPr lang="en-US" b="1" u="sng" dirty="0" smtClean="0"/>
          </a:p>
          <a:p>
            <a:r>
              <a:rPr lang="en-US" i="1" dirty="0" err="1" smtClean="0"/>
              <a:t>Swarna</a:t>
            </a:r>
            <a:r>
              <a:rPr lang="en-US" i="1" dirty="0" smtClean="0"/>
              <a:t> Kamal </a:t>
            </a:r>
            <a:r>
              <a:rPr lang="en-US" i="1" dirty="0" err="1" smtClean="0"/>
              <a:t>Dhyawala</a:t>
            </a:r>
            <a:endParaRPr lang="en-US" i="1" dirty="0" smtClean="0"/>
          </a:p>
          <a:p>
            <a:r>
              <a:rPr lang="en-US" i="1" dirty="0" err="1" smtClean="0"/>
              <a:t>Ankit</a:t>
            </a:r>
            <a:r>
              <a:rPr lang="en-US" i="1" dirty="0" smtClean="0"/>
              <a:t> Srivastava</a:t>
            </a:r>
          </a:p>
          <a:p>
            <a:r>
              <a:rPr lang="en-US" i="1" dirty="0" err="1" smtClean="0"/>
              <a:t>Souvik</a:t>
            </a:r>
            <a:r>
              <a:rPr lang="en-US" i="1" dirty="0" smtClean="0"/>
              <a:t> Pal</a:t>
            </a:r>
          </a:p>
          <a:p>
            <a:r>
              <a:rPr lang="en-US" i="1" dirty="0" err="1" smtClean="0"/>
              <a:t>Pema</a:t>
            </a:r>
            <a:r>
              <a:rPr lang="en-US" i="1" dirty="0" smtClean="0"/>
              <a:t> </a:t>
            </a:r>
            <a:r>
              <a:rPr lang="en-US" i="1" dirty="0" err="1" smtClean="0"/>
              <a:t>Lamu</a:t>
            </a:r>
            <a:r>
              <a:rPr lang="en-US" i="1" dirty="0" smtClean="0"/>
              <a:t> </a:t>
            </a:r>
            <a:r>
              <a:rPr lang="en-US" i="1" dirty="0" err="1" smtClean="0"/>
              <a:t>Bhutia</a:t>
            </a:r>
            <a:endParaRPr lang="en-US" i="1" dirty="0"/>
          </a:p>
        </p:txBody>
      </p:sp>
      <p:sp>
        <p:nvSpPr>
          <p:cNvPr id="10" name="Rectangle 9"/>
          <p:cNvSpPr/>
          <p:nvPr/>
        </p:nvSpPr>
        <p:spPr>
          <a:xfrm>
            <a:off x="1541171" y="4975760"/>
            <a:ext cx="3893713" cy="1384995"/>
          </a:xfrm>
          <a:prstGeom prst="rect">
            <a:avLst/>
          </a:prstGeom>
        </p:spPr>
        <p:txBody>
          <a:bodyPr wrap="square">
            <a:spAutoFit/>
          </a:bodyPr>
          <a:lstStyle/>
          <a:p>
            <a:r>
              <a:rPr lang="en-US" sz="2800" b="1" u="sng" dirty="0" smtClean="0"/>
              <a:t>Project Supervisor :</a:t>
            </a:r>
          </a:p>
          <a:p>
            <a:endParaRPr lang="en-US" sz="2800" b="1" u="sng" dirty="0" smtClean="0"/>
          </a:p>
          <a:p>
            <a:r>
              <a:rPr lang="en-US" sz="2800" b="1" dirty="0" smtClean="0">
                <a:effectLst>
                  <a:outerShdw blurRad="38100" dist="38100" dir="2700000" algn="tl">
                    <a:srgbClr val="000000">
                      <a:alpha val="43137"/>
                    </a:srgbClr>
                  </a:outerShdw>
                </a:effectLst>
              </a:rPr>
              <a:t>Mr. </a:t>
            </a:r>
            <a:r>
              <a:rPr lang="en-US" sz="2800" b="1" dirty="0" err="1" smtClean="0">
                <a:effectLst>
                  <a:outerShdw blurRad="38100" dist="38100" dir="2700000" algn="tl">
                    <a:srgbClr val="000000">
                      <a:alpha val="43137"/>
                    </a:srgbClr>
                  </a:outerShdw>
                </a:effectLst>
              </a:rPr>
              <a:t>Dhiman</a:t>
            </a:r>
            <a:r>
              <a:rPr lang="en-US" sz="2800" b="1" dirty="0" smtClean="0">
                <a:effectLst>
                  <a:outerShdw blurRad="38100" dist="38100" dir="2700000" algn="tl">
                    <a:srgbClr val="000000">
                      <a:alpha val="43137"/>
                    </a:srgbClr>
                  </a:outerShdw>
                </a:effectLst>
              </a:rPr>
              <a:t> </a:t>
            </a:r>
            <a:r>
              <a:rPr lang="en-US" sz="2800" b="1" dirty="0" err="1" smtClean="0">
                <a:effectLst>
                  <a:outerShdw blurRad="38100" dist="38100" dir="2700000" algn="tl">
                    <a:srgbClr val="000000">
                      <a:alpha val="43137"/>
                    </a:srgbClr>
                  </a:outerShdw>
                </a:effectLst>
              </a:rPr>
              <a:t>Mondal</a:t>
            </a:r>
            <a:r>
              <a:rPr lang="en-US" sz="2800" b="1" dirty="0" smtClean="0">
                <a:effectLst>
                  <a:outerShdw blurRad="38100" dist="38100" dir="2700000" algn="tl">
                    <a:srgbClr val="000000">
                      <a:alpha val="43137"/>
                    </a:srgbClr>
                  </a:outerShdw>
                </a:effectLst>
              </a:rPr>
              <a:t> </a:t>
            </a:r>
            <a:endParaRPr lang="en-US" sz="28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884" y="3066944"/>
            <a:ext cx="1378041" cy="118708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2730" y="1827530"/>
            <a:ext cx="5028565" cy="676910"/>
          </a:xfrm>
        </p:spPr>
        <p:txBody>
          <a:bodyPr/>
          <a:lstStyle/>
          <a:p>
            <a:pPr algn="ctr"/>
            <a:endParaRPr lang="en-US" sz="24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42AD64AF-F985-473A-8CB3-2885D7F851AD}" type="slidenum">
              <a:rPr lang="en-US" smtClean="0"/>
              <a:t>10</a:t>
            </a:fld>
            <a:endParaRPr lang="en-US"/>
          </a:p>
        </p:txBody>
      </p:sp>
      <p:sp>
        <p:nvSpPr>
          <p:cNvPr id="6" name="Text Box 5"/>
          <p:cNvSpPr txBox="1"/>
          <p:nvPr/>
        </p:nvSpPr>
        <p:spPr>
          <a:xfrm>
            <a:off x="1739899" y="2504440"/>
            <a:ext cx="5446511" cy="2677656"/>
          </a:xfrm>
          <a:prstGeom prst="rect">
            <a:avLst/>
          </a:prstGeom>
          <a:noFill/>
        </p:spPr>
        <p:txBody>
          <a:bodyPr wrap="square" rtlCol="0" anchor="t">
            <a:spAutoFit/>
          </a:bodyPr>
          <a:lstStyle/>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Energy</a:t>
            </a:r>
            <a:endParaRPr lang="en-US" sz="2400" dirty="0">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Mean</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Standard Deviation</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Correlation</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Entropy</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Contrast</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err="1" smtClean="0">
                <a:effectLst>
                  <a:outerShdw blurRad="38100" dist="38100" dir="2700000" algn="tl">
                    <a:srgbClr val="000000">
                      <a:alpha val="43137"/>
                    </a:srgbClr>
                  </a:outerShdw>
                </a:effectLst>
                <a:sym typeface="+mn-ea"/>
              </a:rPr>
              <a:t>Homogenity</a:t>
            </a:r>
            <a:endParaRPr lang="en-US" sz="2400" dirty="0">
              <a:effectLst>
                <a:outerShdw blurRad="38100" dist="38100" dir="2700000" algn="tl">
                  <a:srgbClr val="000000">
                    <a:alpha val="43137"/>
                  </a:srgbClr>
                </a:outerShdw>
              </a:effectLst>
              <a:sym typeface="+mn-ea"/>
            </a:endParaRPr>
          </a:p>
        </p:txBody>
      </p:sp>
      <p:sp>
        <p:nvSpPr>
          <p:cNvPr id="3" name="Title 1"/>
          <p:cNvSpPr>
            <a:spLocks noGrp="1"/>
          </p:cNvSpPr>
          <p:nvPr/>
        </p:nvSpPr>
        <p:spPr>
          <a:xfrm>
            <a:off x="1311275" y="1827530"/>
            <a:ext cx="5292090" cy="676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effectLst>
                  <a:outerShdw blurRad="38100" dist="38100" dir="2700000" algn="tl">
                    <a:srgbClr val="000000">
                      <a:alpha val="43137"/>
                    </a:srgbClr>
                  </a:outerShdw>
                </a:effectLst>
              </a:rPr>
              <a:t>: </a:t>
            </a:r>
            <a:r>
              <a:rPr lang="en-US" sz="2400" b="1" dirty="0" smtClean="0">
                <a:effectLst>
                  <a:outerShdw blurRad="38100" dist="38100" dir="2700000" algn="tl">
                    <a:srgbClr val="000000">
                      <a:alpha val="43137"/>
                    </a:srgbClr>
                  </a:outerShdw>
                </a:effectLst>
              </a:rPr>
              <a:t>Texture Feature</a:t>
            </a:r>
            <a:r>
              <a:rPr lang="en-US" sz="2400" b="1" dirty="0" smtClean="0">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a:t>
            </a:r>
          </a:p>
        </p:txBody>
      </p:sp>
      <p:sp>
        <p:nvSpPr>
          <p:cNvPr id="4" name="Title 1"/>
          <p:cNvSpPr>
            <a:spLocks noGrp="1"/>
          </p:cNvSpPr>
          <p:nvPr/>
        </p:nvSpPr>
        <p:spPr>
          <a:xfrm>
            <a:off x="1311275" y="897121"/>
            <a:ext cx="10504170" cy="676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effectLst>
                  <a:outerShdw blurRad="38100" dist="38100" dir="2700000" algn="tl">
                    <a:srgbClr val="000000">
                      <a:alpha val="43137"/>
                    </a:srgbClr>
                  </a:outerShdw>
                </a:effectLst>
              </a:rPr>
              <a:t>: FEATURE EXTRACTION :</a:t>
            </a:r>
          </a:p>
        </p:txBody>
      </p:sp>
    </p:spTree>
    <p:extLst>
      <p:ext uri="{BB962C8B-B14F-4D97-AF65-F5344CB8AC3E}">
        <p14:creationId xmlns:p14="http://schemas.microsoft.com/office/powerpoint/2010/main" val="12205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775" y="788035"/>
            <a:ext cx="10383520" cy="1116965"/>
          </a:xfrm>
        </p:spPr>
        <p:txBody>
          <a:bodyPr/>
          <a:lstStyle/>
          <a:p>
            <a:pPr algn="ctr"/>
            <a:r>
              <a:rPr lang="en-US" sz="2800" b="1" dirty="0">
                <a:effectLst>
                  <a:outerShdw blurRad="38100" dist="38100" dir="2700000" algn="tl">
                    <a:srgbClr val="000000">
                      <a:alpha val="43137"/>
                    </a:srgbClr>
                  </a:outerShdw>
                </a:effectLst>
              </a:rPr>
              <a:t>: FEATURE SELECTION </a:t>
            </a:r>
            <a:r>
              <a:rPr lang="en-US" sz="2800" b="1" dirty="0" smtClean="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a:t>
            </a:r>
          </a:p>
        </p:txBody>
      </p:sp>
      <p:sp>
        <p:nvSpPr>
          <p:cNvPr id="4" name="Content Placeholder 3"/>
          <p:cNvSpPr>
            <a:spLocks noGrp="1"/>
          </p:cNvSpPr>
          <p:nvPr>
            <p:ph sz="half" idx="2"/>
          </p:nvPr>
        </p:nvSpPr>
        <p:spPr>
          <a:xfrm>
            <a:off x="1657350" y="2660651"/>
            <a:ext cx="9846945" cy="1293164"/>
          </a:xfrm>
        </p:spPr>
        <p:txBody>
          <a:bodyPr>
            <a:normAutofit fontScale="92500" lnSpcReduction="20000"/>
          </a:bodyPr>
          <a:lstStyle/>
          <a:p>
            <a:pPr marL="0" indent="0" algn="just">
              <a:buNone/>
            </a:pPr>
            <a:r>
              <a:rPr lang="en-US" sz="2400" i="1" dirty="0"/>
              <a:t>The Spearman's rank-order correlation is the nonparametric version of the </a:t>
            </a:r>
            <a:r>
              <a:rPr lang="en-US" sz="2400" i="1" dirty="0" smtClean="0"/>
              <a:t>Pearson product-relation correlation. </a:t>
            </a:r>
            <a:r>
              <a:rPr lang="en-US" sz="2400" i="1" dirty="0"/>
              <a:t>Spearman's correlation coefficient, (ρ, also signified by </a:t>
            </a:r>
            <a:r>
              <a:rPr lang="en-US" sz="2400" i="1" dirty="0" err="1"/>
              <a:t>r</a:t>
            </a:r>
            <a:r>
              <a:rPr lang="en-US" sz="2400" i="1" baseline="-25000" dirty="0" err="1"/>
              <a:t>s</a:t>
            </a:r>
            <a:r>
              <a:rPr lang="en-US" sz="2400" i="1" dirty="0"/>
              <a:t>) measures the strength and direction of association between two ranked variables.</a:t>
            </a:r>
            <a:r>
              <a:rPr lang="en-US" sz="2400" i="1" dirty="0" smtClean="0">
                <a:effectLst/>
              </a:rPr>
              <a:t>.</a:t>
            </a:r>
            <a:endParaRPr lang="en-US" sz="3600" i="1" dirty="0" smtClean="0">
              <a:effectLst>
                <a:outerShdw blurRad="38100" dist="38100" dir="2700000" algn="tl">
                  <a:srgbClr val="000000">
                    <a:alpha val="43137"/>
                  </a:srgbClr>
                </a:outerShdw>
              </a:effectLst>
            </a:endParaRPr>
          </a:p>
          <a:p>
            <a:pPr marL="0" indent="0" algn="just">
              <a:buNone/>
            </a:pPr>
            <a:endParaRPr lang="en-US" sz="2000" i="1" dirty="0" smtClean="0">
              <a:effectLst>
                <a:outerShdw blurRad="38100" dist="38100" dir="2700000" algn="tl">
                  <a:srgbClr val="000000">
                    <a:alpha val="43137"/>
                  </a:srgbClr>
                </a:outerShdw>
              </a:effectLst>
            </a:endParaRPr>
          </a:p>
          <a:p>
            <a:pPr lvl="3" algn="just"/>
            <a:endParaRPr lang="en-US" sz="1400" i="1" dirty="0">
              <a:effectLst>
                <a:outerShdw blurRad="38100" dist="38100" dir="2700000" algn="tl">
                  <a:srgbClr val="000000">
                    <a:alpha val="43137"/>
                  </a:srgbClr>
                </a:outerShdw>
              </a:effectLst>
            </a:endParaRPr>
          </a:p>
          <a:p>
            <a:pPr marL="0" indent="0" algn="just">
              <a:buNone/>
            </a:pPr>
            <a:endParaRPr lang="en-US" sz="6600" i="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42AD64AF-F985-473A-8CB3-2885D7F851AD}" type="slidenum">
              <a:rPr lang="en-US" smtClean="0"/>
              <a:t>11</a:t>
            </a:fld>
            <a:endParaRPr lang="en-US"/>
          </a:p>
        </p:txBody>
      </p:sp>
      <p:sp>
        <p:nvSpPr>
          <p:cNvPr id="7" name="Text Box 6"/>
          <p:cNvSpPr txBox="1"/>
          <p:nvPr/>
        </p:nvSpPr>
        <p:spPr>
          <a:xfrm>
            <a:off x="2619375" y="1905000"/>
            <a:ext cx="7485380" cy="460375"/>
          </a:xfrm>
          <a:prstGeom prst="rect">
            <a:avLst/>
          </a:prstGeom>
          <a:noFill/>
        </p:spPr>
        <p:txBody>
          <a:bodyPr wrap="square" rtlCol="0" anchor="t">
            <a:spAutoFit/>
          </a:bodyPr>
          <a:lstStyle/>
          <a:p>
            <a:pPr algn="ctr"/>
            <a:r>
              <a:rPr lang="en-US" sz="2400" b="1" dirty="0" smtClean="0">
                <a:effectLst>
                  <a:outerShdw blurRad="38100" dist="38100" dir="2700000" algn="tl">
                    <a:srgbClr val="000000">
                      <a:alpha val="43137"/>
                    </a:srgbClr>
                  </a:outerShdw>
                </a:effectLst>
                <a:sym typeface="+mn-ea"/>
              </a:rPr>
              <a:t>:</a:t>
            </a:r>
            <a:r>
              <a:rPr lang="en-US" sz="2400" b="1" i="1" dirty="0" smtClean="0">
                <a:effectLst>
                  <a:outerShdw blurRad="38100" dist="38100" dir="2700000" algn="tl">
                    <a:srgbClr val="000000">
                      <a:alpha val="43137"/>
                    </a:srgbClr>
                  </a:outerShdw>
                </a:effectLst>
                <a:sym typeface="+mn-ea"/>
              </a:rPr>
              <a:t>Spearman Algorithm</a:t>
            </a:r>
            <a:r>
              <a:rPr lang="en-US" sz="2400" b="1" dirty="0" smtClean="0">
                <a:effectLst>
                  <a:outerShdw blurRad="38100" dist="38100" dir="2700000" algn="tl">
                    <a:srgbClr val="000000">
                      <a:alpha val="43137"/>
                    </a:srgbClr>
                  </a:outerShdw>
                </a:effectLst>
                <a:sym typeface="+mn-ea"/>
              </a:rPr>
              <a:t> </a:t>
            </a:r>
            <a:r>
              <a:rPr lang="en-US" sz="2400" b="1" dirty="0">
                <a:effectLst>
                  <a:outerShdw blurRad="38100" dist="38100" dir="2700000" algn="tl">
                    <a:srgbClr val="000000">
                      <a:alpha val="43137"/>
                    </a:srgbClr>
                  </a:outerShdw>
                </a:effectLst>
                <a:sym typeface="+mn-ea"/>
              </a:rPr>
              <a:t>:</a:t>
            </a:r>
            <a:endParaRPr lang="en-US" sz="2400" b="1" dirty="0">
              <a:effectLst>
                <a:outerShdw blurRad="38100" dist="38100" dir="2700000" algn="tl">
                  <a:srgbClr val="000000">
                    <a:alpha val="43137"/>
                  </a:srgbClr>
                </a:outerShdw>
              </a:effectLst>
            </a:endParaRPr>
          </a:p>
        </p:txBody>
      </p:sp>
      <p:sp>
        <p:nvSpPr>
          <p:cNvPr id="3" name="TextBox 2"/>
          <p:cNvSpPr txBox="1"/>
          <p:nvPr/>
        </p:nvSpPr>
        <p:spPr>
          <a:xfrm>
            <a:off x="1635617" y="3889420"/>
            <a:ext cx="9613980" cy="2862322"/>
          </a:xfrm>
          <a:prstGeom prst="rect">
            <a:avLst/>
          </a:prstGeom>
          <a:noFill/>
        </p:spPr>
        <p:txBody>
          <a:bodyPr wrap="square" numCol="2" rtlCol="0">
            <a:spAutoFit/>
          </a:bodyPr>
          <a:lstStyle/>
          <a:p>
            <a:r>
              <a:rPr lang="en-US" dirty="0"/>
              <a:t> </a:t>
            </a:r>
            <a:r>
              <a:rPr lang="en-US" dirty="0" smtClean="0"/>
              <a:t>   </a:t>
            </a:r>
            <a:r>
              <a:rPr lang="en-US" sz="2400" b="1" i="1" dirty="0" smtClean="0">
                <a:solidFill>
                  <a:schemeClr val="accent6">
                    <a:lumMod val="50000"/>
                  </a:schemeClr>
                </a:solidFill>
                <a:effectLst>
                  <a:outerShdw blurRad="38100" dist="38100" dir="2700000" algn="tl">
                    <a:srgbClr val="000000">
                      <a:alpha val="43137"/>
                    </a:srgbClr>
                  </a:outerShdw>
                </a:effectLst>
              </a:rPr>
              <a:t>Feature  Selection:-</a:t>
            </a:r>
          </a:p>
          <a:p>
            <a:pPr marL="285750" indent="-285750">
              <a:buFont typeface="Arial" pitchFamily="34" charset="0"/>
              <a:buChar char="•"/>
            </a:pPr>
            <a:r>
              <a:rPr lang="en-US" i="1" dirty="0" smtClean="0">
                <a:effectLst>
                  <a:outerShdw blurRad="38100" dist="38100" dir="2700000" algn="tl">
                    <a:srgbClr val="000000">
                      <a:alpha val="43137"/>
                    </a:srgbClr>
                  </a:outerShdw>
                </a:effectLst>
              </a:rPr>
              <a:t>Angle from front</a:t>
            </a:r>
          </a:p>
          <a:p>
            <a:pPr marL="285750" indent="-285750">
              <a:buFont typeface="Arial" pitchFamily="34" charset="0"/>
              <a:buChar char="•"/>
            </a:pPr>
            <a:r>
              <a:rPr lang="en-US" i="1" dirty="0" smtClean="0">
                <a:effectLst>
                  <a:outerShdw blurRad="38100" dist="38100" dir="2700000" algn="tl">
                    <a:srgbClr val="000000">
                      <a:alpha val="43137"/>
                    </a:srgbClr>
                  </a:outerShdw>
                </a:effectLst>
              </a:rPr>
              <a:t>Eccentricity</a:t>
            </a:r>
          </a:p>
          <a:p>
            <a:pPr marL="285750" indent="-285750">
              <a:buFont typeface="Arial" pitchFamily="34" charset="0"/>
              <a:buChar char="•"/>
            </a:pPr>
            <a:r>
              <a:rPr lang="en-US" i="1" dirty="0" smtClean="0">
                <a:effectLst>
                  <a:outerShdw blurRad="38100" dist="38100" dir="2700000" algn="tl">
                    <a:srgbClr val="000000">
                      <a:alpha val="43137"/>
                    </a:srgbClr>
                  </a:outerShdw>
                </a:effectLst>
              </a:rPr>
              <a:t>Entropy</a:t>
            </a:r>
          </a:p>
          <a:p>
            <a:pPr marL="285750" indent="-285750">
              <a:buFont typeface="Arial" pitchFamily="34" charset="0"/>
              <a:buChar char="•"/>
            </a:pPr>
            <a:r>
              <a:rPr lang="en-US" i="1" dirty="0" smtClean="0">
                <a:effectLst>
                  <a:outerShdw blurRad="38100" dist="38100" dir="2700000" algn="tl">
                    <a:srgbClr val="000000">
                      <a:alpha val="43137"/>
                    </a:srgbClr>
                  </a:outerShdw>
                </a:effectLst>
              </a:rPr>
              <a:t>Contrast</a:t>
            </a:r>
          </a:p>
          <a:p>
            <a:pPr marL="285750" indent="-285750">
              <a:buFont typeface="Arial" pitchFamily="34" charset="0"/>
              <a:buChar char="•"/>
            </a:pPr>
            <a:r>
              <a:rPr lang="en-US" i="1" dirty="0" smtClean="0">
                <a:effectLst>
                  <a:outerShdw blurRad="38100" dist="38100" dir="2700000" algn="tl">
                    <a:srgbClr val="000000">
                      <a:alpha val="43137"/>
                    </a:srgbClr>
                  </a:outerShdw>
                </a:effectLst>
              </a:rPr>
              <a:t>Homogeneity</a:t>
            </a:r>
          </a:p>
          <a:p>
            <a:pPr marL="285750" indent="-285750">
              <a:buFont typeface="Arial" pitchFamily="34" charset="0"/>
              <a:buChar char="•"/>
            </a:pPr>
            <a:r>
              <a:rPr lang="en-US" i="1" dirty="0" smtClean="0">
                <a:effectLst>
                  <a:outerShdw blurRad="38100" dist="38100" dir="2700000" algn="tl">
                    <a:srgbClr val="000000">
                      <a:alpha val="43137"/>
                    </a:srgbClr>
                  </a:outerShdw>
                </a:effectLst>
              </a:rPr>
              <a:t>Centroid</a:t>
            </a:r>
          </a:p>
          <a:p>
            <a:pPr marL="285750" indent="-285750">
              <a:buFont typeface="Arial" pitchFamily="34" charset="0"/>
              <a:buChar char="•"/>
            </a:pPr>
            <a:r>
              <a:rPr lang="en-US" i="1" dirty="0" smtClean="0">
                <a:effectLst>
                  <a:outerShdw blurRad="38100" dist="38100" dir="2700000" algn="tl">
                    <a:srgbClr val="000000">
                      <a:alpha val="43137"/>
                    </a:srgbClr>
                  </a:outerShdw>
                </a:effectLst>
              </a:rPr>
              <a:t>Rectangularity</a:t>
            </a:r>
          </a:p>
          <a:p>
            <a:pPr marL="285750" indent="-285750">
              <a:buFont typeface="Arial" pitchFamily="34" charset="0"/>
              <a:buChar char="•"/>
            </a:pPr>
            <a:r>
              <a:rPr lang="en-US" i="1" dirty="0" smtClean="0">
                <a:effectLst>
                  <a:outerShdw blurRad="38100" dist="38100" dir="2700000" algn="tl">
                    <a:srgbClr val="000000">
                      <a:alpha val="43137"/>
                    </a:srgbClr>
                  </a:outerShdw>
                </a:effectLst>
              </a:rPr>
              <a:t>Circularity</a:t>
            </a:r>
          </a:p>
          <a:p>
            <a:endParaRPr lang="en-US" i="1" dirty="0" smtClean="0">
              <a:effectLst>
                <a:outerShdw blurRad="38100" dist="38100" dir="2700000" algn="tl">
                  <a:srgbClr val="000000">
                    <a:alpha val="43137"/>
                  </a:srgbClr>
                </a:outerShdw>
              </a:effectLst>
            </a:endParaRPr>
          </a:p>
          <a:p>
            <a:pPr marL="285750" indent="-285750">
              <a:buFont typeface="Arial" pitchFamily="34" charset="0"/>
              <a:buChar char="•"/>
            </a:pPr>
            <a:r>
              <a:rPr lang="en-US" i="1" dirty="0" smtClean="0">
                <a:effectLst>
                  <a:outerShdw blurRad="38100" dist="38100" dir="2700000" algn="tl">
                    <a:srgbClr val="000000">
                      <a:alpha val="43137"/>
                    </a:srgbClr>
                  </a:outerShdw>
                </a:effectLst>
              </a:rPr>
              <a:t>Extent</a:t>
            </a:r>
            <a:endParaRPr lang="en-US" i="1" dirty="0">
              <a:effectLst>
                <a:outerShdw blurRad="38100" dist="38100" dir="2700000" algn="tl">
                  <a:srgbClr val="000000">
                    <a:alpha val="43137"/>
                  </a:srgbClr>
                </a:outerShdw>
              </a:effectLst>
            </a:endParaRPr>
          </a:p>
          <a:p>
            <a:pPr marL="285750" indent="-285750">
              <a:buFont typeface="Arial" pitchFamily="34" charset="0"/>
              <a:buChar char="•"/>
            </a:pPr>
            <a:r>
              <a:rPr lang="en-US" i="1" dirty="0" smtClean="0">
                <a:effectLst>
                  <a:outerShdw blurRad="38100" dist="38100" dir="2700000" algn="tl">
                    <a:srgbClr val="000000">
                      <a:alpha val="43137"/>
                    </a:srgbClr>
                  </a:outerShdw>
                </a:effectLst>
              </a:rPr>
              <a:t>Angle from back</a:t>
            </a:r>
          </a:p>
          <a:p>
            <a:pPr marL="285750" indent="-285750">
              <a:buFont typeface="Arial" pitchFamily="34" charset="0"/>
              <a:buChar char="•"/>
            </a:pPr>
            <a:r>
              <a:rPr lang="en-US" i="1" dirty="0" smtClean="0">
                <a:effectLst>
                  <a:outerShdw blurRad="38100" dist="38100" dir="2700000" algn="tl">
                    <a:srgbClr val="000000">
                      <a:alpha val="43137"/>
                    </a:srgbClr>
                  </a:outerShdw>
                </a:effectLst>
              </a:rPr>
              <a:t>Area</a:t>
            </a:r>
          </a:p>
          <a:p>
            <a:pPr marL="285750" indent="-285750">
              <a:buFont typeface="Arial" pitchFamily="34" charset="0"/>
              <a:buChar char="•"/>
            </a:pPr>
            <a:r>
              <a:rPr lang="en-US" i="1" dirty="0" smtClean="0">
                <a:effectLst>
                  <a:outerShdw blurRad="38100" dist="38100" dir="2700000" algn="tl">
                    <a:srgbClr val="000000">
                      <a:alpha val="43137"/>
                    </a:srgbClr>
                  </a:outerShdw>
                </a:effectLst>
              </a:rPr>
              <a:t>Awn</a:t>
            </a:r>
          </a:p>
          <a:p>
            <a:pPr marL="285750" indent="-285750">
              <a:buFont typeface="Arial" pitchFamily="34" charset="0"/>
              <a:buChar char="•"/>
            </a:pPr>
            <a:r>
              <a:rPr lang="en-US" i="1" dirty="0" smtClean="0">
                <a:effectLst>
                  <a:outerShdw blurRad="38100" dist="38100" dir="2700000" algn="tl">
                    <a:srgbClr val="000000">
                      <a:alpha val="43137"/>
                    </a:srgbClr>
                  </a:outerShdw>
                </a:effectLst>
              </a:rPr>
              <a:t>Minor  Axis Length</a:t>
            </a:r>
          </a:p>
          <a:p>
            <a:pPr marL="285750" indent="-285750">
              <a:buFont typeface="Arial" pitchFamily="34" charset="0"/>
              <a:buChar char="•"/>
            </a:pPr>
            <a:r>
              <a:rPr lang="en-US" i="1" dirty="0" smtClean="0">
                <a:effectLst>
                  <a:outerShdw blurRad="38100" dist="38100" dir="2700000" algn="tl">
                    <a:srgbClr val="000000">
                      <a:alpha val="43137"/>
                    </a:srgbClr>
                  </a:outerShdw>
                </a:effectLst>
              </a:rPr>
              <a:t>Major Axis  Length</a:t>
            </a:r>
          </a:p>
          <a:p>
            <a:pPr marL="285750" indent="-285750">
              <a:buFont typeface="Arial" pitchFamily="34" charset="0"/>
              <a:buChar char="•"/>
            </a:pPr>
            <a:r>
              <a:rPr lang="en-US" i="1" dirty="0" smtClean="0">
                <a:effectLst>
                  <a:outerShdw blurRad="38100" dist="38100" dir="2700000" algn="tl">
                    <a:srgbClr val="000000">
                      <a:alpha val="43137"/>
                    </a:srgbClr>
                  </a:outerShdw>
                </a:effectLst>
              </a:rPr>
              <a:t>Mean</a:t>
            </a:r>
          </a:p>
          <a:p>
            <a:pPr marL="285750" indent="-285750">
              <a:buFont typeface="Arial" pitchFamily="34" charset="0"/>
              <a:buChar char="•"/>
            </a:pPr>
            <a:r>
              <a:rPr lang="en-US" i="1" dirty="0" smtClean="0">
                <a:effectLst>
                  <a:outerShdw blurRad="38100" dist="38100" dir="2700000" algn="tl">
                    <a:srgbClr val="000000">
                      <a:alpha val="43137"/>
                    </a:srgbClr>
                  </a:outerShdw>
                </a:effectLst>
              </a:rPr>
              <a:t>Solidity</a:t>
            </a:r>
            <a:endParaRPr lang="en-US" dirty="0" smtClean="0"/>
          </a:p>
          <a:p>
            <a:pPr marL="285750" indent="-285750">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775" y="788035"/>
            <a:ext cx="10383520" cy="860461"/>
          </a:xfrm>
        </p:spPr>
        <p:txBody>
          <a:bodyPr/>
          <a:lstStyle/>
          <a:p>
            <a:pPr algn="ctr"/>
            <a:r>
              <a:rPr lang="en-US" sz="2800" b="1" dirty="0">
                <a:effectLst>
                  <a:outerShdw blurRad="38100" dist="38100" dir="2700000" algn="tl">
                    <a:srgbClr val="000000">
                      <a:alpha val="43137"/>
                    </a:srgbClr>
                  </a:outerShdw>
                </a:effectLst>
              </a:rPr>
              <a:t>: </a:t>
            </a:r>
            <a:r>
              <a:rPr lang="en-US" sz="2800" b="1" dirty="0" smtClean="0">
                <a:effectLst>
                  <a:outerShdw blurRad="38100" dist="38100" dir="2700000" algn="tl">
                    <a:srgbClr val="000000">
                      <a:alpha val="43137"/>
                    </a:srgbClr>
                  </a:outerShdw>
                </a:effectLst>
              </a:rPr>
              <a:t>CLASSIFICATION </a:t>
            </a:r>
            <a:r>
              <a:rPr lang="en-US" sz="2800" b="1" dirty="0">
                <a:effectLst>
                  <a:outerShdw blurRad="38100" dist="38100" dir="2700000" algn="tl">
                    <a:srgbClr val="000000">
                      <a:alpha val="43137"/>
                    </a:srgbClr>
                  </a:outerShdw>
                </a:effectLst>
              </a:rPr>
              <a:t>:</a:t>
            </a:r>
          </a:p>
        </p:txBody>
      </p:sp>
      <p:sp>
        <p:nvSpPr>
          <p:cNvPr id="4" name="Content Placeholder 3"/>
          <p:cNvSpPr>
            <a:spLocks noGrp="1"/>
          </p:cNvSpPr>
          <p:nvPr>
            <p:ph sz="half" idx="2"/>
          </p:nvPr>
        </p:nvSpPr>
        <p:spPr>
          <a:xfrm>
            <a:off x="1584102" y="2060620"/>
            <a:ext cx="9920194" cy="4333195"/>
          </a:xfrm>
        </p:spPr>
        <p:txBody>
          <a:bodyPr>
            <a:normAutofit/>
          </a:bodyPr>
          <a:lstStyle/>
          <a:p>
            <a:pPr marL="0" indent="0" algn="just">
              <a:buNone/>
            </a:pPr>
            <a:r>
              <a:rPr lang="en-US" sz="2000" i="1" dirty="0"/>
              <a:t>A </a:t>
            </a:r>
            <a:r>
              <a:rPr lang="en-US" sz="2000" b="1" i="1" dirty="0"/>
              <a:t>quadratic classifier</a:t>
            </a:r>
            <a:r>
              <a:rPr lang="en-US" sz="2000" i="1" dirty="0"/>
              <a:t> is used in machine learning and statistical</a:t>
            </a:r>
            <a:r>
              <a:rPr lang="en-US" sz="2000" i="1" u="sng" dirty="0"/>
              <a:t> </a:t>
            </a:r>
            <a:r>
              <a:rPr lang="en-US" sz="2000" i="1" dirty="0" smtClean="0"/>
              <a:t>classification</a:t>
            </a:r>
            <a:r>
              <a:rPr lang="en-US" sz="2000" i="1" dirty="0"/>
              <a:t> to separate measurements of two or more classes of objects or events by a quadric </a:t>
            </a:r>
            <a:r>
              <a:rPr lang="en-US" sz="2000" i="1" dirty="0" smtClean="0"/>
              <a:t>surface. </a:t>
            </a:r>
            <a:r>
              <a:rPr lang="en-US" sz="2000" i="1" dirty="0"/>
              <a:t>It is a more general version of the </a:t>
            </a:r>
            <a:r>
              <a:rPr lang="en-US" sz="2000" i="1" dirty="0">
                <a:hlinkClick r:id="rId2"/>
              </a:rPr>
              <a:t>linear </a:t>
            </a:r>
            <a:r>
              <a:rPr lang="en-US" sz="2000" i="1" dirty="0" smtClean="0">
                <a:hlinkClick r:id="rId2"/>
              </a:rPr>
              <a:t>classifier</a:t>
            </a:r>
            <a:r>
              <a:rPr lang="en-US" sz="2000" i="1" u="sng" dirty="0" smtClean="0"/>
              <a:t>.</a:t>
            </a:r>
          </a:p>
          <a:p>
            <a:pPr marL="0" indent="0" algn="just">
              <a:buNone/>
            </a:pPr>
            <a:r>
              <a:rPr lang="en-US" sz="2000" i="1" dirty="0"/>
              <a:t>The QDA classifier assumes that the observations from each class of Y are drawn from a Gaussian distribution. QDA assumes that each class has its own covariance matrix. It finds a quadratic function of the independent </a:t>
            </a:r>
            <a:r>
              <a:rPr lang="en-US" sz="2000" i="1" dirty="0" smtClean="0"/>
              <a:t>variables.</a:t>
            </a:r>
          </a:p>
          <a:p>
            <a:pPr marL="0" indent="0" algn="just">
              <a:buNone/>
            </a:pPr>
            <a:endParaRPr lang="en-US" sz="2000" i="1" dirty="0">
              <a:effectLst>
                <a:outerShdw blurRad="38100" dist="38100" dir="2700000" algn="tl">
                  <a:srgbClr val="000000">
                    <a:alpha val="43137"/>
                  </a:srgbClr>
                </a:outerShdw>
              </a:effectLst>
            </a:endParaRPr>
          </a:p>
          <a:p>
            <a:pPr marL="0" indent="0" algn="just">
              <a:buNone/>
            </a:pPr>
            <a:endParaRPr lang="en-US" sz="1400" i="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42AD64AF-F985-473A-8CB3-2885D7F851AD}" type="slidenum">
              <a:rPr lang="en-US" smtClean="0"/>
              <a:t>12</a:t>
            </a:fld>
            <a:endParaRPr lang="en-US"/>
          </a:p>
        </p:txBody>
      </p:sp>
      <p:sp>
        <p:nvSpPr>
          <p:cNvPr id="7" name="Text Box 6"/>
          <p:cNvSpPr txBox="1"/>
          <p:nvPr/>
        </p:nvSpPr>
        <p:spPr>
          <a:xfrm>
            <a:off x="2421228" y="1403798"/>
            <a:ext cx="7683527" cy="461665"/>
          </a:xfrm>
          <a:prstGeom prst="rect">
            <a:avLst/>
          </a:prstGeom>
          <a:noFill/>
        </p:spPr>
        <p:txBody>
          <a:bodyPr wrap="square" rtlCol="0" anchor="t">
            <a:spAutoFit/>
          </a:bodyPr>
          <a:lstStyle/>
          <a:p>
            <a:pPr algn="ctr"/>
            <a:r>
              <a:rPr lang="en-US" sz="2400" b="1" dirty="0" smtClean="0">
                <a:effectLst>
                  <a:outerShdw blurRad="38100" dist="38100" dir="2700000" algn="tl">
                    <a:srgbClr val="000000">
                      <a:alpha val="43137"/>
                    </a:srgbClr>
                  </a:outerShdw>
                </a:effectLst>
                <a:sym typeface="+mn-ea"/>
              </a:rPr>
              <a:t>:</a:t>
            </a:r>
            <a:r>
              <a:rPr lang="en-US" sz="2400" b="1" i="1" dirty="0" smtClean="0">
                <a:effectLst>
                  <a:outerShdw blurRad="38100" dist="38100" dir="2700000" algn="tl">
                    <a:srgbClr val="000000">
                      <a:alpha val="43137"/>
                    </a:srgbClr>
                  </a:outerShdw>
                </a:effectLst>
                <a:sym typeface="+mn-ea"/>
              </a:rPr>
              <a:t>Quadratic Discriminant Analysis</a:t>
            </a:r>
            <a:r>
              <a:rPr lang="en-US" sz="2400" b="1" dirty="0" smtClean="0">
                <a:effectLst>
                  <a:outerShdw blurRad="38100" dist="38100" dir="2700000" algn="tl">
                    <a:srgbClr val="000000">
                      <a:alpha val="43137"/>
                    </a:srgbClr>
                  </a:outerShdw>
                </a:effectLst>
                <a:sym typeface="+mn-ea"/>
              </a:rPr>
              <a:t>:</a:t>
            </a:r>
            <a:endParaRPr lang="en-US" sz="2400" b="1" dirty="0">
              <a:effectLst>
                <a:outerShdw blurRad="38100" dist="38100" dir="2700000" algn="tl">
                  <a:srgbClr val="000000">
                    <a:alpha val="43137"/>
                  </a:srgbClr>
                </a:outerShdw>
              </a:effectLst>
            </a:endParaRPr>
          </a:p>
        </p:txBody>
      </p:sp>
      <p:pic>
        <p:nvPicPr>
          <p:cNvPr id="6" name="Picture 5" descr="C:\Users\user s\Desktop\Capture.PNG"/>
          <p:cNvPicPr/>
          <p:nvPr/>
        </p:nvPicPr>
        <p:blipFill>
          <a:blip r:embed="rId3">
            <a:extLst>
              <a:ext uri="{28A0092B-C50C-407E-A947-70E740481C1C}">
                <a14:useLocalDpi xmlns:a14="http://schemas.microsoft.com/office/drawing/2010/main" val="0"/>
              </a:ext>
            </a:extLst>
          </a:blip>
          <a:srcRect l="31090" b="70871"/>
          <a:stretch>
            <a:fillRect/>
          </a:stretch>
        </p:blipFill>
        <p:spPr>
          <a:xfrm>
            <a:off x="4215116" y="4402172"/>
            <a:ext cx="4095750" cy="450215"/>
          </a:xfrm>
          <a:prstGeom prst="rect">
            <a:avLst/>
          </a:prstGeom>
          <a:noFill/>
          <a:ln>
            <a:noFill/>
          </a:ln>
        </p:spPr>
      </p:pic>
      <p:pic>
        <p:nvPicPr>
          <p:cNvPr id="8" name="Picture 7" descr="C:\Users\user s\Desktop\Capture.PNG"/>
          <p:cNvPicPr/>
          <p:nvPr/>
        </p:nvPicPr>
        <p:blipFill>
          <a:blip r:embed="rId3">
            <a:extLst>
              <a:ext uri="{28A0092B-C50C-407E-A947-70E740481C1C}">
                <a14:useLocalDpi xmlns:a14="http://schemas.microsoft.com/office/drawing/2010/main" val="0"/>
              </a:ext>
            </a:extLst>
          </a:blip>
          <a:srcRect t="26500" r="36058"/>
          <a:stretch>
            <a:fillRect/>
          </a:stretch>
        </p:blipFill>
        <p:spPr>
          <a:xfrm>
            <a:off x="4215117" y="4984124"/>
            <a:ext cx="4095750" cy="1571222"/>
          </a:xfrm>
          <a:prstGeom prst="rect">
            <a:avLst/>
          </a:prstGeom>
          <a:noFill/>
          <a:ln>
            <a:noFill/>
          </a:ln>
        </p:spPr>
      </p:pic>
    </p:spTree>
    <p:extLst>
      <p:ext uri="{BB962C8B-B14F-4D97-AF65-F5344CB8AC3E}">
        <p14:creationId xmlns:p14="http://schemas.microsoft.com/office/powerpoint/2010/main" val="63209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825" y="624205"/>
            <a:ext cx="9983470" cy="753110"/>
          </a:xfrm>
        </p:spPr>
        <p:txBody>
          <a:bodyPr/>
          <a:lstStyle/>
          <a:p>
            <a:pPr algn="ctr"/>
            <a:r>
              <a:rPr lang="en-US" sz="2800" b="1">
                <a:effectLst>
                  <a:outerShdw blurRad="38100" dist="38100" dir="2700000" algn="tl">
                    <a:srgbClr val="000000">
                      <a:alpha val="43137"/>
                    </a:srgbClr>
                  </a:outerShdw>
                </a:effectLst>
              </a:rPr>
              <a:t>:RESULTS &amp; DISCUSSIONS:</a:t>
            </a:r>
          </a:p>
        </p:txBody>
      </p:sp>
      <p:sp>
        <p:nvSpPr>
          <p:cNvPr id="3" name="Content Placeholder 2"/>
          <p:cNvSpPr>
            <a:spLocks noGrp="1"/>
          </p:cNvSpPr>
          <p:nvPr>
            <p:ph sz="half" idx="1"/>
          </p:nvPr>
        </p:nvSpPr>
        <p:spPr>
          <a:xfrm>
            <a:off x="1160145" y="1377315"/>
            <a:ext cx="10192385" cy="1134110"/>
          </a:xfrm>
        </p:spPr>
        <p:txBody>
          <a:bodyPr/>
          <a:lstStyle/>
          <a:p>
            <a:pPr marL="0" indent="0">
              <a:buNone/>
            </a:pPr>
            <a:r>
              <a:rPr lang="en-US" sz="2000" dirty="0"/>
              <a:t>This section illustrate the accuracy and evolution matrix for the selected features of </a:t>
            </a:r>
            <a:r>
              <a:rPr lang="en-US" sz="2000" dirty="0" err="1"/>
              <a:t>multilleveled</a:t>
            </a:r>
            <a:r>
              <a:rPr lang="en-US" sz="2000" dirty="0"/>
              <a:t> dataset. The rice variety dataset contains </a:t>
            </a:r>
            <a:r>
              <a:rPr lang="en-US" sz="2000" dirty="0" smtClean="0"/>
              <a:t>15 </a:t>
            </a:r>
            <a:r>
              <a:rPr lang="en-US" sz="2000" dirty="0"/>
              <a:t>features and 900 objects of 9 varieties.</a:t>
            </a:r>
          </a:p>
        </p:txBody>
      </p:sp>
      <p:sp>
        <p:nvSpPr>
          <p:cNvPr id="5" name="Slide Number Placeholder 4"/>
          <p:cNvSpPr>
            <a:spLocks noGrp="1"/>
          </p:cNvSpPr>
          <p:nvPr>
            <p:ph type="sldNum" sz="quarter" idx="12"/>
          </p:nvPr>
        </p:nvSpPr>
        <p:spPr/>
        <p:txBody>
          <a:bodyPr/>
          <a:lstStyle/>
          <a:p>
            <a:fld id="{42AD64AF-F985-473A-8CB3-2885D7F851AD}" type="slidenum">
              <a:rPr lang="en-US" smtClean="0"/>
              <a:t>13</a:t>
            </a:fld>
            <a:endParaRPr lang="en-US"/>
          </a:p>
        </p:txBody>
      </p:sp>
      <p:sp>
        <p:nvSpPr>
          <p:cNvPr id="100" name="Text Box 99"/>
          <p:cNvSpPr txBox="1"/>
          <p:nvPr/>
        </p:nvSpPr>
        <p:spPr>
          <a:xfrm>
            <a:off x="2051050" y="5102225"/>
            <a:ext cx="9512300" cy="398780"/>
          </a:xfrm>
          <a:prstGeom prst="rect">
            <a:avLst/>
          </a:prstGeom>
          <a:noFill/>
          <a:ln w="9525">
            <a:noFill/>
          </a:ln>
        </p:spPr>
        <p:txBody>
          <a:bodyPr wrap="square">
            <a:spAutoFit/>
          </a:bodyPr>
          <a:lstStyle/>
          <a:p>
            <a:pPr indent="0"/>
            <a:r>
              <a:rPr lang="en-US" sz="2000" b="1" dirty="0" smtClean="0">
                <a:latin typeface="+mj-lt"/>
                <a:cs typeface="+mj-lt"/>
              </a:rPr>
              <a:t>            Confusion Matrix obtained from R Studio</a:t>
            </a:r>
            <a:endParaRPr lang="en-US" sz="2000" b="1" dirty="0">
              <a:latin typeface="+mj-lt"/>
              <a:cs typeface="+mj-lt"/>
            </a:endParaRPr>
          </a:p>
        </p:txBody>
      </p:sp>
      <p:sp>
        <p:nvSpPr>
          <p:cNvPr id="4" name="Content Placeholder 3"/>
          <p:cNvSpPr>
            <a:spLocks noGrp="1"/>
          </p:cNvSpPr>
          <p:nvPr>
            <p:ph sz="half" idx="2"/>
          </p:nvPr>
        </p:nvSpPr>
        <p:spPr/>
        <p:txBody>
          <a:bodyPr/>
          <a:lstStyle/>
          <a:p>
            <a:endParaRPr lang="en-US" dirty="0"/>
          </a:p>
        </p:txBody>
      </p:sp>
      <p:pic>
        <p:nvPicPr>
          <p:cNvPr id="1026" name="Picture 2" descr="C:\Users\user s\Desktop\rice\qd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594" y="2615886"/>
            <a:ext cx="5357612" cy="2486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2AD64AF-F985-473A-8CB3-2885D7F851AD}" type="slidenum">
              <a:rPr lang="en-US" smtClean="0"/>
              <a:t>14</a:t>
            </a:fld>
            <a:endParaRPr lang="en-US"/>
          </a:p>
        </p:txBody>
      </p:sp>
      <p:sp>
        <p:nvSpPr>
          <p:cNvPr id="100" name="Text Box 99"/>
          <p:cNvSpPr txBox="1"/>
          <p:nvPr/>
        </p:nvSpPr>
        <p:spPr>
          <a:xfrm>
            <a:off x="3696550" y="4732807"/>
            <a:ext cx="7387590" cy="398780"/>
          </a:xfrm>
          <a:prstGeom prst="rect">
            <a:avLst/>
          </a:prstGeom>
          <a:noFill/>
          <a:ln w="9525">
            <a:noFill/>
          </a:ln>
        </p:spPr>
        <p:txBody>
          <a:bodyPr wrap="square">
            <a:spAutoFit/>
          </a:bodyPr>
          <a:lstStyle/>
          <a:p>
            <a:pPr indent="0"/>
            <a:r>
              <a:rPr lang="en-US" sz="2000" b="1" dirty="0" smtClean="0">
                <a:solidFill>
                  <a:srgbClr val="111111"/>
                </a:solidFill>
                <a:latin typeface="+mj-lt"/>
                <a:ea typeface="SimSun" panose="02010600030101010101" pitchFamily="2" charset="-122"/>
                <a:cs typeface="+mj-lt"/>
              </a:rPr>
              <a:t>10 Fold Cross Validation</a:t>
            </a:r>
            <a:endParaRPr lang="en-US" sz="2000" b="1" dirty="0">
              <a:latin typeface="+mj-lt"/>
              <a:cs typeface="+mj-lt"/>
            </a:endParaRPr>
          </a:p>
        </p:txBody>
      </p:sp>
      <p:sp>
        <p:nvSpPr>
          <p:cNvPr id="8" name="Text Box 7"/>
          <p:cNvSpPr txBox="1"/>
          <p:nvPr/>
        </p:nvSpPr>
        <p:spPr>
          <a:xfrm>
            <a:off x="2571750" y="788035"/>
            <a:ext cx="7935595" cy="521970"/>
          </a:xfrm>
          <a:prstGeom prst="rect">
            <a:avLst/>
          </a:prstGeom>
          <a:noFill/>
        </p:spPr>
        <p:txBody>
          <a:bodyPr wrap="square" rtlCol="0" anchor="t">
            <a:spAutoFit/>
          </a:bodyPr>
          <a:lstStyle/>
          <a:p>
            <a:pPr algn="ctr"/>
            <a:r>
              <a:rPr lang="en-US" sz="2800" b="1">
                <a:effectLst>
                  <a:outerShdw blurRad="38100" dist="38100" dir="2700000" algn="tl">
                    <a:srgbClr val="000000">
                      <a:alpha val="43137"/>
                    </a:srgbClr>
                  </a:outerShdw>
                </a:effectLst>
                <a:sym typeface="+mn-ea"/>
              </a:rPr>
              <a:t>:RESULTS &amp; DISCUSSIONS (CONTINUED) :</a:t>
            </a:r>
            <a:endParaRPr lang="en-US" sz="2800"/>
          </a:p>
        </p:txBody>
      </p:sp>
      <p:pic>
        <p:nvPicPr>
          <p:cNvPr id="2050" name="Picture 2" descr="C:\Users\user s\Desktop\rice\qda4.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713632" y="1596980"/>
            <a:ext cx="5190186" cy="31102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 s\Desktop\rice\qd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550" y="5271859"/>
            <a:ext cx="4958053" cy="1373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10" y="624205"/>
            <a:ext cx="10192385" cy="1280795"/>
          </a:xfrm>
        </p:spPr>
        <p:txBody>
          <a:bodyPr/>
          <a:lstStyle/>
          <a:p>
            <a:pPr algn="ctr"/>
            <a:r>
              <a:rPr lang="en-US" sz="2800" b="1" dirty="0">
                <a:effectLst>
                  <a:outerShdw blurRad="38100" dist="38100" dir="2700000" algn="tl">
                    <a:srgbClr val="000000">
                      <a:alpha val="43137"/>
                    </a:srgbClr>
                  </a:outerShdw>
                </a:effectLst>
                <a:sym typeface="+mn-ea"/>
              </a:rPr>
              <a:t>: </a:t>
            </a:r>
            <a:r>
              <a:rPr lang="en-US" sz="2800" b="1" dirty="0" smtClean="0">
                <a:effectLst>
                  <a:outerShdw blurRad="38100" dist="38100" dir="2700000" algn="tl">
                    <a:srgbClr val="000000">
                      <a:alpha val="43137"/>
                    </a:srgbClr>
                  </a:outerShdw>
                </a:effectLst>
                <a:sym typeface="+mn-ea"/>
              </a:rPr>
              <a:t>Result &amp; Discussion </a:t>
            </a:r>
            <a:r>
              <a:rPr lang="en-US" sz="2800" b="1" dirty="0">
                <a:effectLst>
                  <a:outerShdw blurRad="38100" dist="38100" dir="2700000" algn="tl">
                    <a:srgbClr val="000000">
                      <a:alpha val="43137"/>
                    </a:srgbClr>
                  </a:outerShdw>
                </a:effectLst>
                <a:sym typeface="+mn-ea"/>
              </a:rPr>
              <a:t>:</a:t>
            </a:r>
            <a:r>
              <a:rPr lang="en-US" sz="2800" b="1" dirty="0">
                <a:effectLst>
                  <a:outerShdw blurRad="38100" dist="38100" dir="2700000" algn="tl">
                    <a:srgbClr val="000000">
                      <a:alpha val="43137"/>
                    </a:srgbClr>
                  </a:outerShdw>
                </a:effectLst>
              </a:rPr>
              <a:t/>
            </a:r>
            <a:br>
              <a:rPr lang="en-US" sz="2800" b="1" dirty="0">
                <a:effectLst>
                  <a:outerShdw blurRad="38100" dist="38100" dir="2700000" algn="tl">
                    <a:srgbClr val="000000">
                      <a:alpha val="43137"/>
                    </a:srgbClr>
                  </a:outerShdw>
                </a:effectLst>
              </a:rPr>
            </a:br>
            <a:endParaRPr lang="en-US" sz="2800" dirty="0"/>
          </a:p>
        </p:txBody>
      </p:sp>
      <p:sp>
        <p:nvSpPr>
          <p:cNvPr id="5" name="Slide Number Placeholder 4"/>
          <p:cNvSpPr>
            <a:spLocks noGrp="1"/>
          </p:cNvSpPr>
          <p:nvPr>
            <p:ph type="sldNum" sz="quarter" idx="12"/>
          </p:nvPr>
        </p:nvSpPr>
        <p:spPr/>
        <p:txBody>
          <a:bodyPr/>
          <a:lstStyle/>
          <a:p>
            <a:fld id="{42AD64AF-F985-473A-8CB3-2885D7F851AD}" type="slidenum">
              <a:rPr lang="en-US" smtClean="0"/>
              <a:t>15</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041900735"/>
              </p:ext>
            </p:extLst>
          </p:nvPr>
        </p:nvGraphicFramePr>
        <p:xfrm>
          <a:off x="1251585" y="2133600"/>
          <a:ext cx="10046970" cy="2724150"/>
        </p:xfrm>
        <a:graphic>
          <a:graphicData uri="http://schemas.openxmlformats.org/drawingml/2006/table">
            <a:tbl>
              <a:tblPr firstRow="1" bandRow="1">
                <a:tableStyleId>{5C22544A-7EE6-4342-B048-85BDC9FD1C3A}</a:tableStyleId>
              </a:tblPr>
              <a:tblGrid>
                <a:gridCol w="1018540"/>
                <a:gridCol w="5692731"/>
                <a:gridCol w="3335699"/>
              </a:tblGrid>
              <a:tr h="544830">
                <a:tc>
                  <a:txBody>
                    <a:bodyPr/>
                    <a:lstStyle/>
                    <a:p>
                      <a:pPr algn="ctr">
                        <a:buNone/>
                      </a:pPr>
                      <a:r>
                        <a:rPr lang="en-US" dirty="0" err="1"/>
                        <a:t>Sl</a:t>
                      </a:r>
                      <a:r>
                        <a:rPr lang="en-US" dirty="0"/>
                        <a:t> No.</a:t>
                      </a:r>
                    </a:p>
                  </a:txBody>
                  <a:tcPr/>
                </a:tc>
                <a:tc>
                  <a:txBody>
                    <a:bodyPr/>
                    <a:lstStyle/>
                    <a:p>
                      <a:pPr algn="ctr">
                        <a:buNone/>
                      </a:pPr>
                      <a:r>
                        <a:rPr lang="en-US"/>
                        <a:t>ALGORITHM USED</a:t>
                      </a:r>
                    </a:p>
                  </a:txBody>
                  <a:tcPr/>
                </a:tc>
                <a:tc>
                  <a:txBody>
                    <a:bodyPr/>
                    <a:lstStyle/>
                    <a:p>
                      <a:pPr algn="ctr">
                        <a:buNone/>
                      </a:pPr>
                      <a:r>
                        <a:rPr lang="en-US"/>
                        <a:t>ERRORS</a:t>
                      </a:r>
                    </a:p>
                  </a:txBody>
                  <a:tcPr/>
                </a:tc>
              </a:tr>
              <a:tr h="544830">
                <a:tc>
                  <a:txBody>
                    <a:bodyPr/>
                    <a:lstStyle/>
                    <a:p>
                      <a:pPr algn="ctr">
                        <a:buNone/>
                      </a:pPr>
                      <a:r>
                        <a:rPr lang="en-US"/>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RANDOM FOREST</a:t>
                      </a:r>
                    </a:p>
                  </a:txBody>
                  <a:tcPr/>
                </a:tc>
                <a:tc>
                  <a:txBody>
                    <a:bodyPr/>
                    <a:lstStyle/>
                    <a:p>
                      <a:pPr algn="ctr">
                        <a:buNone/>
                      </a:pPr>
                      <a:r>
                        <a:rPr lang="en-US" dirty="0" smtClean="0"/>
                        <a:t>80.77%</a:t>
                      </a:r>
                      <a:endParaRPr lang="en-US" dirty="0"/>
                    </a:p>
                  </a:txBody>
                  <a:tcPr/>
                </a:tc>
              </a:tr>
              <a:tr h="544830">
                <a:tc>
                  <a:txBody>
                    <a:bodyPr/>
                    <a:lstStyle/>
                    <a:p>
                      <a:pPr algn="ctr">
                        <a:buNone/>
                      </a:pPr>
                      <a:r>
                        <a:rPr lang="en-US"/>
                        <a:t>2</a:t>
                      </a:r>
                    </a:p>
                  </a:txBody>
                  <a:tcPr/>
                </a:tc>
                <a:tc>
                  <a:txBody>
                    <a:bodyPr/>
                    <a:lstStyle/>
                    <a:p>
                      <a:pPr algn="ctr">
                        <a:buNone/>
                      </a:pPr>
                      <a:r>
                        <a:rPr lang="en-US" dirty="0" smtClean="0"/>
                        <a:t>NEURAL</a:t>
                      </a:r>
                      <a:r>
                        <a:rPr lang="en-US" baseline="0" dirty="0" smtClean="0"/>
                        <a:t> NETWORK</a:t>
                      </a:r>
                      <a:endParaRPr lang="en-US" dirty="0"/>
                    </a:p>
                  </a:txBody>
                  <a:tcPr/>
                </a:tc>
                <a:tc>
                  <a:txBody>
                    <a:bodyPr/>
                    <a:lstStyle/>
                    <a:p>
                      <a:pPr algn="ctr">
                        <a:buNone/>
                      </a:pPr>
                      <a:r>
                        <a:rPr lang="en-US" dirty="0" smtClean="0"/>
                        <a:t>83%</a:t>
                      </a:r>
                      <a:endParaRPr lang="en-US" dirty="0"/>
                    </a:p>
                  </a:txBody>
                  <a:tcPr/>
                </a:tc>
              </a:tr>
              <a:tr h="544830">
                <a:tc>
                  <a:txBody>
                    <a:bodyPr/>
                    <a:lstStyle/>
                    <a:p>
                      <a:pPr algn="ctr">
                        <a:buNone/>
                      </a:pPr>
                      <a:r>
                        <a:rPr lang="en-US"/>
                        <a:t>3</a:t>
                      </a:r>
                    </a:p>
                  </a:txBody>
                  <a:tcPr/>
                </a:tc>
                <a:tc>
                  <a:txBody>
                    <a:bodyPr/>
                    <a:lstStyle/>
                    <a:p>
                      <a:pPr algn="ctr">
                        <a:buNone/>
                      </a:pPr>
                      <a:r>
                        <a:rPr lang="en-US" dirty="0" smtClean="0"/>
                        <a:t>MARS</a:t>
                      </a:r>
                      <a:endParaRPr lang="en-US" dirty="0"/>
                    </a:p>
                  </a:txBody>
                  <a:tcPr/>
                </a:tc>
                <a:tc>
                  <a:txBody>
                    <a:bodyPr/>
                    <a:lstStyle/>
                    <a:p>
                      <a:pPr algn="ctr">
                        <a:buNone/>
                      </a:pPr>
                      <a:r>
                        <a:rPr lang="en-US" dirty="0" smtClean="0"/>
                        <a:t>84.7%</a:t>
                      </a:r>
                      <a:endParaRPr lang="en-US" dirty="0"/>
                    </a:p>
                  </a:txBody>
                  <a:tcPr/>
                </a:tc>
              </a:tr>
              <a:tr h="544830">
                <a:tc>
                  <a:txBody>
                    <a:bodyPr/>
                    <a:lstStyle/>
                    <a:p>
                      <a:pPr algn="ctr">
                        <a:buNone/>
                      </a:pPr>
                      <a:r>
                        <a:rPr lang="en-US"/>
                        <a:t>4</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QUADRATIC  DISCRIMINANT  ANALYSIS</a:t>
                      </a:r>
                    </a:p>
                  </a:txBody>
                  <a:tcPr/>
                </a:tc>
                <a:tc>
                  <a:txBody>
                    <a:bodyPr/>
                    <a:lstStyle/>
                    <a:p>
                      <a:pPr algn="ctr">
                        <a:buNone/>
                      </a:pPr>
                      <a:r>
                        <a:rPr lang="en-US" dirty="0" smtClean="0"/>
                        <a:t>86.78%</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10" y="624205"/>
            <a:ext cx="10192385" cy="1280795"/>
          </a:xfrm>
        </p:spPr>
        <p:txBody>
          <a:bodyPr/>
          <a:lstStyle/>
          <a:p>
            <a:pPr algn="ctr"/>
            <a:r>
              <a:rPr lang="en-US" sz="2800" b="1">
                <a:effectLst>
                  <a:outerShdw blurRad="38100" dist="38100" dir="2700000" algn="tl">
                    <a:srgbClr val="000000">
                      <a:alpha val="43137"/>
                    </a:srgbClr>
                  </a:outerShdw>
                </a:effectLst>
                <a:sym typeface="+mn-ea"/>
              </a:rPr>
              <a:t>: CROSS VALIDATION RESULTS :</a:t>
            </a:r>
            <a:r>
              <a:rPr lang="en-US" sz="2800" b="1">
                <a:effectLst>
                  <a:outerShdw blurRad="38100" dist="38100" dir="2700000" algn="tl">
                    <a:srgbClr val="000000">
                      <a:alpha val="43137"/>
                    </a:srgbClr>
                  </a:outerShdw>
                </a:effectLst>
              </a:rPr>
              <a:t/>
            </a:r>
            <a:br>
              <a:rPr lang="en-US" sz="2800" b="1">
                <a:effectLst>
                  <a:outerShdw blurRad="38100" dist="38100" dir="2700000" algn="tl">
                    <a:srgbClr val="000000">
                      <a:alpha val="43137"/>
                    </a:srgbClr>
                  </a:outerShdw>
                </a:effectLst>
              </a:rPr>
            </a:br>
            <a:endParaRPr lang="en-US" sz="2800"/>
          </a:p>
        </p:txBody>
      </p:sp>
      <p:sp>
        <p:nvSpPr>
          <p:cNvPr id="5" name="Slide Number Placeholder 4"/>
          <p:cNvSpPr>
            <a:spLocks noGrp="1"/>
          </p:cNvSpPr>
          <p:nvPr>
            <p:ph type="sldNum" sz="quarter" idx="12"/>
          </p:nvPr>
        </p:nvSpPr>
        <p:spPr/>
        <p:txBody>
          <a:bodyPr/>
          <a:lstStyle/>
          <a:p>
            <a:fld id="{42AD64AF-F985-473A-8CB3-2885D7F851AD}" type="slidenum">
              <a:rPr lang="en-US" smtClean="0"/>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736634304"/>
              </p:ext>
            </p:extLst>
          </p:nvPr>
        </p:nvGraphicFramePr>
        <p:xfrm>
          <a:off x="2356834" y="1674254"/>
          <a:ext cx="8281115" cy="4455943"/>
        </p:xfrm>
        <a:graphic>
          <a:graphicData uri="http://schemas.openxmlformats.org/drawingml/2006/table">
            <a:tbl>
              <a:tblPr firstRow="1" firstCol="1" bandRow="1">
                <a:tableStyleId>{5C22544A-7EE6-4342-B048-85BDC9FD1C3A}</a:tableStyleId>
              </a:tblPr>
              <a:tblGrid>
                <a:gridCol w="811475"/>
                <a:gridCol w="2575245"/>
                <a:gridCol w="1374761"/>
                <a:gridCol w="1281399"/>
                <a:gridCol w="2238235"/>
              </a:tblGrid>
              <a:tr h="576617">
                <a:tc>
                  <a:txBody>
                    <a:bodyPr/>
                    <a:lstStyle/>
                    <a:p>
                      <a:pPr marL="0" marR="0" algn="ctr">
                        <a:lnSpc>
                          <a:spcPct val="115000"/>
                        </a:lnSpc>
                        <a:spcBef>
                          <a:spcPts val="0"/>
                        </a:spcBef>
                        <a:spcAft>
                          <a:spcPts val="0"/>
                        </a:spcAft>
                      </a:pPr>
                      <a:r>
                        <a:rPr lang="en-US" sz="1200" dirty="0">
                          <a:effectLst/>
                        </a:rPr>
                        <a:t>Ref. Index</a:t>
                      </a:r>
                      <a:endParaRPr lang="en-US" sz="1200" dirty="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Features</a:t>
                      </a:r>
                    </a:p>
                    <a:p>
                      <a:pPr marL="0" marR="0" algn="ctr">
                        <a:lnSpc>
                          <a:spcPct val="115000"/>
                        </a:lnSpc>
                        <a:spcBef>
                          <a:spcPts val="0"/>
                        </a:spcBef>
                        <a:spcAft>
                          <a:spcPts val="0"/>
                        </a:spcAft>
                      </a:pPr>
                      <a:r>
                        <a:rPr lang="en-US" sz="1200">
                          <a:effectLst/>
                        </a:rPr>
                        <a:t>Used</a:t>
                      </a:r>
                      <a:endParaRPr lang="en-US" sz="120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Tech Used</a:t>
                      </a:r>
                      <a:endParaRPr lang="en-US" sz="120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No. of</a:t>
                      </a:r>
                    </a:p>
                    <a:p>
                      <a:pPr marL="0" marR="0" algn="ctr">
                        <a:lnSpc>
                          <a:spcPct val="115000"/>
                        </a:lnSpc>
                        <a:spcBef>
                          <a:spcPts val="0"/>
                        </a:spcBef>
                        <a:spcAft>
                          <a:spcPts val="0"/>
                        </a:spcAft>
                      </a:pPr>
                      <a:r>
                        <a:rPr lang="en-US" sz="1200">
                          <a:effectLst/>
                        </a:rPr>
                        <a:t>Image</a:t>
                      </a:r>
                      <a:endParaRPr lang="en-US" sz="120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Success</a:t>
                      </a:r>
                    </a:p>
                    <a:p>
                      <a:pPr marL="0" marR="0" algn="ctr">
                        <a:lnSpc>
                          <a:spcPct val="115000"/>
                        </a:lnSpc>
                        <a:spcBef>
                          <a:spcPts val="0"/>
                        </a:spcBef>
                        <a:spcAft>
                          <a:spcPts val="0"/>
                        </a:spcAft>
                      </a:pPr>
                      <a:r>
                        <a:rPr lang="en-US" sz="1200">
                          <a:effectLst/>
                        </a:rPr>
                        <a:t>Rate</a:t>
                      </a:r>
                      <a:endParaRPr lang="en-US" sz="1200">
                        <a:effectLst/>
                        <a:latin typeface="Arial"/>
                        <a:ea typeface="Arial"/>
                      </a:endParaRPr>
                    </a:p>
                  </a:txBody>
                  <a:tcPr marL="63500" marR="63500" marT="63500" marB="63500"/>
                </a:tc>
              </a:tr>
              <a:tr h="3879326">
                <a:tc>
                  <a:txBody>
                    <a:bodyPr/>
                    <a:lstStyle/>
                    <a:p>
                      <a:pPr marL="0" marR="0" algn="ctr">
                        <a:lnSpc>
                          <a:spcPct val="115000"/>
                        </a:lnSpc>
                        <a:spcBef>
                          <a:spcPts val="0"/>
                        </a:spcBef>
                        <a:spcAft>
                          <a:spcPts val="0"/>
                        </a:spcAft>
                      </a:pPr>
                      <a:r>
                        <a:rPr lang="en-US" sz="1200">
                          <a:effectLst/>
                        </a:rPr>
                        <a:t>1.</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2.</a:t>
                      </a:r>
                    </a:p>
                    <a:p>
                      <a:pPr marL="0" marR="0" algn="just">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indent="228600" algn="just">
                        <a:lnSpc>
                          <a:spcPct val="115000"/>
                        </a:lnSpc>
                        <a:spcBef>
                          <a:spcPts val="0"/>
                        </a:spcBef>
                        <a:spcAft>
                          <a:spcPts val="0"/>
                        </a:spcAft>
                      </a:pPr>
                      <a:r>
                        <a:rPr lang="en-US" sz="1200">
                          <a:effectLst/>
                        </a:rPr>
                        <a:t>3.</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4.</a:t>
                      </a:r>
                    </a:p>
                    <a:p>
                      <a:pPr marL="0" marR="0" algn="just">
                        <a:lnSpc>
                          <a:spcPct val="115000"/>
                        </a:lnSpc>
                        <a:spcBef>
                          <a:spcPts val="0"/>
                        </a:spcBef>
                        <a:spcAft>
                          <a:spcPts val="0"/>
                        </a:spcAft>
                      </a:pPr>
                      <a:r>
                        <a:rPr lang="en-US" sz="1200">
                          <a:effectLst/>
                        </a:rPr>
                        <a:t> </a:t>
                      </a:r>
                    </a:p>
                    <a:p>
                      <a:pPr marL="0" marR="0" algn="just">
                        <a:lnSpc>
                          <a:spcPct val="115000"/>
                        </a:lnSpc>
                        <a:spcBef>
                          <a:spcPts val="0"/>
                        </a:spcBef>
                        <a:spcAft>
                          <a:spcPts val="0"/>
                        </a:spcAft>
                      </a:pPr>
                      <a:r>
                        <a:rPr lang="en-US" sz="1200">
                          <a:effectLst/>
                        </a:rPr>
                        <a:t> </a:t>
                      </a:r>
                      <a:endParaRPr lang="en-US" sz="120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dirty="0">
                          <a:effectLst/>
                        </a:rPr>
                        <a:t>Major &amp; Minor</a:t>
                      </a:r>
                    </a:p>
                    <a:p>
                      <a:pPr marL="0" marR="0" algn="ctr">
                        <a:lnSpc>
                          <a:spcPct val="115000"/>
                        </a:lnSpc>
                        <a:spcBef>
                          <a:spcPts val="0"/>
                        </a:spcBef>
                        <a:spcAft>
                          <a:spcPts val="0"/>
                        </a:spcAft>
                      </a:pPr>
                      <a:r>
                        <a:rPr lang="en-US" sz="1200" dirty="0">
                          <a:effectLst/>
                        </a:rPr>
                        <a:t>Axis Length, Area</a:t>
                      </a:r>
                    </a:p>
                    <a:p>
                      <a:pPr marL="0" marR="0" algn="just">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Area, Major &amp; Minor</a:t>
                      </a:r>
                    </a:p>
                    <a:p>
                      <a:pPr marL="0" marR="0" algn="ctr">
                        <a:lnSpc>
                          <a:spcPct val="115000"/>
                        </a:lnSpc>
                        <a:spcBef>
                          <a:spcPts val="0"/>
                        </a:spcBef>
                        <a:spcAft>
                          <a:spcPts val="0"/>
                        </a:spcAft>
                      </a:pPr>
                      <a:r>
                        <a:rPr lang="en-US" sz="1200" dirty="0">
                          <a:effectLst/>
                        </a:rPr>
                        <a:t>Axis Length</a:t>
                      </a:r>
                    </a:p>
                    <a:p>
                      <a:pPr marL="0" marR="0" algn="just">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Length, Eccentricity,</a:t>
                      </a:r>
                    </a:p>
                    <a:p>
                      <a:pPr marL="0" marR="0" algn="ctr">
                        <a:lnSpc>
                          <a:spcPct val="115000"/>
                        </a:lnSpc>
                        <a:spcBef>
                          <a:spcPts val="0"/>
                        </a:spcBef>
                        <a:spcAft>
                          <a:spcPts val="0"/>
                        </a:spcAft>
                      </a:pPr>
                      <a:r>
                        <a:rPr lang="en-US" sz="1200" dirty="0">
                          <a:effectLst/>
                        </a:rPr>
                        <a:t>Major &amp; Minor Axis Length</a:t>
                      </a:r>
                    </a:p>
                    <a:p>
                      <a:pPr marL="0" marR="0" algn="just">
                        <a:lnSpc>
                          <a:spcPct val="115000"/>
                        </a:lnSpc>
                        <a:spcBef>
                          <a:spcPts val="0"/>
                        </a:spcBef>
                        <a:spcAft>
                          <a:spcPts val="0"/>
                        </a:spcAft>
                      </a:pPr>
                      <a:r>
                        <a:rPr lang="en-US" sz="1200" dirty="0">
                          <a:effectLst/>
                          <a:highlight>
                            <a:srgbClr val="FFFFFF"/>
                          </a:highlight>
                        </a:rPr>
                        <a:t> </a:t>
                      </a:r>
                      <a:endParaRPr lang="en-US" sz="1200" dirty="0">
                        <a:effectLst/>
                      </a:endParaRPr>
                    </a:p>
                    <a:p>
                      <a:pPr marL="0" marR="0" algn="just">
                        <a:lnSpc>
                          <a:spcPct val="115000"/>
                        </a:lnSpc>
                        <a:spcBef>
                          <a:spcPts val="0"/>
                        </a:spcBef>
                        <a:spcAft>
                          <a:spcPts val="0"/>
                        </a:spcAft>
                      </a:pPr>
                      <a:r>
                        <a:rPr lang="en-US" sz="1200" dirty="0">
                          <a:effectLst/>
                          <a:highlight>
                            <a:srgbClr val="FFFFFF"/>
                          </a:highlight>
                        </a:rPr>
                        <a:t> </a:t>
                      </a:r>
                      <a:endParaRPr lang="en-US" sz="1200" dirty="0">
                        <a:effectLst/>
                      </a:endParaRPr>
                    </a:p>
                    <a:p>
                      <a:pPr marL="0" marR="0" algn="ctr">
                        <a:lnSpc>
                          <a:spcPct val="115000"/>
                        </a:lnSpc>
                        <a:spcBef>
                          <a:spcPts val="0"/>
                        </a:spcBef>
                        <a:spcAft>
                          <a:spcPts val="0"/>
                        </a:spcAft>
                      </a:pPr>
                      <a:r>
                        <a:rPr lang="en-US" sz="1200" dirty="0">
                          <a:effectLst/>
                        </a:rPr>
                        <a:t>Morphological &amp; Texture Feature</a:t>
                      </a:r>
                    </a:p>
                    <a:p>
                      <a:pPr marL="0" marR="0" algn="ctr">
                        <a:lnSpc>
                          <a:spcPct val="115000"/>
                        </a:lnSpc>
                        <a:spcBef>
                          <a:spcPts val="0"/>
                        </a:spcBef>
                        <a:spcAft>
                          <a:spcPts val="0"/>
                        </a:spcAft>
                      </a:pPr>
                      <a:r>
                        <a:rPr lang="en-US" sz="1200" dirty="0">
                          <a:effectLst/>
                        </a:rPr>
                        <a:t>(Proposed Method)</a:t>
                      </a:r>
                      <a:endParaRPr lang="en-US" sz="1200" dirty="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dirty="0">
                          <a:effectLst/>
                        </a:rPr>
                        <a:t>Not clearly</a:t>
                      </a:r>
                    </a:p>
                    <a:p>
                      <a:pPr marL="0" marR="0" algn="ctr">
                        <a:lnSpc>
                          <a:spcPct val="115000"/>
                        </a:lnSpc>
                        <a:spcBef>
                          <a:spcPts val="0"/>
                        </a:spcBef>
                        <a:spcAft>
                          <a:spcPts val="0"/>
                        </a:spcAft>
                      </a:pPr>
                      <a:r>
                        <a:rPr lang="en-US" sz="1200" dirty="0">
                          <a:effectLst/>
                        </a:rPr>
                        <a:t>Mentioned</a:t>
                      </a:r>
                    </a:p>
                    <a:p>
                      <a:pPr marL="0" marR="0" algn="just">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Neural</a:t>
                      </a:r>
                    </a:p>
                    <a:p>
                      <a:pPr marL="0" marR="0" algn="ctr">
                        <a:lnSpc>
                          <a:spcPct val="115000"/>
                        </a:lnSpc>
                        <a:spcBef>
                          <a:spcPts val="0"/>
                        </a:spcBef>
                        <a:spcAft>
                          <a:spcPts val="0"/>
                        </a:spcAft>
                      </a:pPr>
                      <a:r>
                        <a:rPr lang="en-US" sz="1200" dirty="0">
                          <a:effectLst/>
                        </a:rPr>
                        <a:t>Network</a:t>
                      </a:r>
                    </a:p>
                    <a:p>
                      <a:pPr marL="0" marR="0" algn="ctr">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Based on</a:t>
                      </a:r>
                    </a:p>
                    <a:p>
                      <a:pPr marL="0" marR="0" algn="ctr">
                        <a:lnSpc>
                          <a:spcPct val="115000"/>
                        </a:lnSpc>
                        <a:spcBef>
                          <a:spcPts val="0"/>
                        </a:spcBef>
                        <a:spcAft>
                          <a:spcPts val="0"/>
                        </a:spcAft>
                      </a:pPr>
                      <a:r>
                        <a:rPr lang="en-US" sz="1200" dirty="0">
                          <a:effectLst/>
                        </a:rPr>
                        <a:t>Dimension</a:t>
                      </a:r>
                    </a:p>
                    <a:p>
                      <a:pPr marL="0" marR="0" algn="just">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Image Processing</a:t>
                      </a:r>
                    </a:p>
                    <a:p>
                      <a:pPr marL="0" marR="0" algn="ctr">
                        <a:lnSpc>
                          <a:spcPct val="115000"/>
                        </a:lnSpc>
                        <a:spcBef>
                          <a:spcPts val="0"/>
                        </a:spcBef>
                        <a:spcAft>
                          <a:spcPts val="0"/>
                        </a:spcAft>
                      </a:pPr>
                      <a:r>
                        <a:rPr lang="en-US" sz="1200" dirty="0">
                          <a:effectLst/>
                        </a:rPr>
                        <a:t>&amp;</a:t>
                      </a:r>
                    </a:p>
                    <a:p>
                      <a:pPr marL="0" marR="0" algn="ctr">
                        <a:lnSpc>
                          <a:spcPct val="115000"/>
                        </a:lnSpc>
                        <a:spcBef>
                          <a:spcPts val="0"/>
                        </a:spcBef>
                        <a:spcAft>
                          <a:spcPts val="0"/>
                        </a:spcAft>
                      </a:pPr>
                      <a:r>
                        <a:rPr lang="en-US" sz="1200" dirty="0">
                          <a:effectLst/>
                        </a:rPr>
                        <a:t>Soft Computing</a:t>
                      </a:r>
                      <a:endParaRPr lang="en-US" sz="1200" dirty="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a:effectLst/>
                        </a:rPr>
                        <a:t>105</a:t>
                      </a:r>
                    </a:p>
                    <a:p>
                      <a:pPr marL="0" marR="0" algn="ctr">
                        <a:lnSpc>
                          <a:spcPct val="115000"/>
                        </a:lnSpc>
                        <a:spcBef>
                          <a:spcPts val="0"/>
                        </a:spcBef>
                        <a:spcAft>
                          <a:spcPts val="0"/>
                        </a:spcAft>
                      </a:pPr>
                      <a:r>
                        <a:rPr lang="en-US" sz="1200">
                          <a:effectLst/>
                        </a:rPr>
                        <a:t> </a:t>
                      </a:r>
                    </a:p>
                    <a:p>
                      <a:pPr marL="0" marR="0" algn="just">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indent="400050" algn="just">
                        <a:lnSpc>
                          <a:spcPct val="115000"/>
                        </a:lnSpc>
                        <a:spcBef>
                          <a:spcPts val="0"/>
                        </a:spcBef>
                        <a:spcAft>
                          <a:spcPts val="0"/>
                        </a:spcAft>
                      </a:pPr>
                      <a:r>
                        <a:rPr lang="en-US" sz="1200">
                          <a:effectLst/>
                        </a:rPr>
                        <a:t>20</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just">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22</a:t>
                      </a:r>
                    </a:p>
                    <a:p>
                      <a:pPr marL="0" marR="0" algn="ctr">
                        <a:lnSpc>
                          <a:spcPct val="115000"/>
                        </a:lnSpc>
                        <a:spcBef>
                          <a:spcPts val="0"/>
                        </a:spcBef>
                        <a:spcAft>
                          <a:spcPts val="0"/>
                        </a:spcAft>
                      </a:pPr>
                      <a:r>
                        <a:rPr lang="en-US" sz="1200">
                          <a:effectLst/>
                        </a:rPr>
                        <a:t> </a:t>
                      </a:r>
                    </a:p>
                    <a:p>
                      <a:pPr marL="0" marR="0" algn="just">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 </a:t>
                      </a:r>
                    </a:p>
                    <a:p>
                      <a:pPr marL="0" marR="0" algn="ctr">
                        <a:lnSpc>
                          <a:spcPct val="115000"/>
                        </a:lnSpc>
                        <a:spcBef>
                          <a:spcPts val="0"/>
                        </a:spcBef>
                        <a:spcAft>
                          <a:spcPts val="0"/>
                        </a:spcAft>
                      </a:pPr>
                      <a:r>
                        <a:rPr lang="en-US" sz="1200">
                          <a:effectLst/>
                        </a:rPr>
                        <a:t>900</a:t>
                      </a:r>
                    </a:p>
                    <a:p>
                      <a:pPr marL="0" marR="0" algn="ctr">
                        <a:lnSpc>
                          <a:spcPct val="115000"/>
                        </a:lnSpc>
                        <a:spcBef>
                          <a:spcPts val="0"/>
                        </a:spcBef>
                        <a:spcAft>
                          <a:spcPts val="0"/>
                        </a:spcAft>
                      </a:pPr>
                      <a:r>
                        <a:rPr lang="en-US" sz="1200">
                          <a:effectLst/>
                        </a:rPr>
                        <a:t>(9 variety)</a:t>
                      </a:r>
                      <a:endParaRPr lang="en-US" sz="1200">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dirty="0">
                          <a:effectLst/>
                        </a:rPr>
                        <a:t>93%</a:t>
                      </a:r>
                    </a:p>
                    <a:p>
                      <a:pPr marL="0" marR="0" algn="ctr">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91.3%</a:t>
                      </a:r>
                    </a:p>
                    <a:p>
                      <a:pPr marL="0" marR="0" algn="ctr">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98.7%</a:t>
                      </a:r>
                    </a:p>
                    <a:p>
                      <a:pPr marL="0" marR="0" algn="ctr">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 </a:t>
                      </a:r>
                    </a:p>
                    <a:p>
                      <a:pPr marL="0" marR="0" algn="just">
                        <a:lnSpc>
                          <a:spcPct val="115000"/>
                        </a:lnSpc>
                        <a:spcBef>
                          <a:spcPts val="0"/>
                        </a:spcBef>
                        <a:spcAft>
                          <a:spcPts val="0"/>
                        </a:spcAft>
                      </a:pPr>
                      <a:r>
                        <a:rPr lang="en-US" sz="1200" dirty="0">
                          <a:effectLst/>
                        </a:rPr>
                        <a:t> </a:t>
                      </a:r>
                    </a:p>
                    <a:p>
                      <a:pPr marL="0" marR="0" algn="ctr">
                        <a:lnSpc>
                          <a:spcPct val="115000"/>
                        </a:lnSpc>
                        <a:spcBef>
                          <a:spcPts val="0"/>
                        </a:spcBef>
                        <a:spcAft>
                          <a:spcPts val="0"/>
                        </a:spcAft>
                      </a:pPr>
                      <a:r>
                        <a:rPr lang="en-US" sz="1200" dirty="0">
                          <a:effectLst/>
                        </a:rPr>
                        <a:t>86.78%</a:t>
                      </a:r>
                      <a:endParaRPr lang="en-US" sz="1200" dirty="0">
                        <a:effectLst/>
                        <a:latin typeface="Arial"/>
                        <a:ea typeface="Arial"/>
                      </a:endParaRPr>
                    </a:p>
                  </a:txBody>
                  <a:tcPr marL="63500" marR="63500" marT="63500" marB="63500"/>
                </a:tc>
              </a:tr>
            </a:tbl>
          </a:graphicData>
        </a:graphic>
      </p:graphicFrame>
      <p:sp>
        <p:nvSpPr>
          <p:cNvPr id="4" name="Content Placeholder 3"/>
          <p:cNvSpPr>
            <a:spLocks noGrp="1"/>
          </p:cNvSpPr>
          <p:nvPr>
            <p:ph sz="half" idx="1"/>
          </p:nvPr>
        </p:nvSpPr>
        <p:spPr/>
        <p:txBody>
          <a:bodyPr/>
          <a:lstStyle/>
          <a:p>
            <a:endParaRPr lang="en-US" dirty="0"/>
          </a:p>
        </p:txBody>
      </p:sp>
    </p:spTree>
    <p:extLst>
      <p:ext uri="{BB962C8B-B14F-4D97-AF65-F5344CB8AC3E}">
        <p14:creationId xmlns:p14="http://schemas.microsoft.com/office/powerpoint/2010/main" val="4078407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787782"/>
            <a:ext cx="11195519" cy="1280890"/>
          </a:xfrm>
        </p:spPr>
        <p:txBody>
          <a:bodyPr>
            <a:normAutofit/>
          </a:bodyPr>
          <a:lstStyle/>
          <a:p>
            <a:pPr algn="ctr"/>
            <a:r>
              <a:rPr lang="en-US" sz="2800" b="1" dirty="0" smtClean="0">
                <a:effectLst>
                  <a:outerShdw blurRad="38100" dist="38100" dir="2700000" algn="tl">
                    <a:srgbClr val="000000">
                      <a:alpha val="43137"/>
                    </a:srgbClr>
                  </a:outerShdw>
                </a:effectLst>
              </a:rPr>
              <a:t>: FUTURE WORK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21695" y="2365420"/>
            <a:ext cx="10834911" cy="3777622"/>
          </a:xfrm>
        </p:spPr>
        <p:txBody>
          <a:bodyPr>
            <a:normAutofit/>
          </a:bodyPr>
          <a:lstStyle/>
          <a:p>
            <a:pPr marL="0" indent="0">
              <a:buNone/>
            </a:pPr>
            <a:r>
              <a:rPr lang="en-US" sz="2000" i="1" dirty="0"/>
              <a:t>The preliminary work presented here could be further enhanced by focusing on different sampling methods, sample sizes, sample pre-processing techniques, different </a:t>
            </a:r>
            <a:r>
              <a:rPr lang="en-US" sz="2000" i="1" dirty="0" smtClean="0"/>
              <a:t>features and different machine learning models to match the requirements of the rice industry. </a:t>
            </a:r>
          </a:p>
          <a:p>
            <a:pPr marL="0" indent="0">
              <a:buNone/>
            </a:pPr>
            <a:r>
              <a:rPr lang="en-US" sz="2000" dirty="0" smtClean="0"/>
              <a:t>In </a:t>
            </a:r>
            <a:r>
              <a:rPr lang="en-US" sz="2000" dirty="0"/>
              <a:t>this </a:t>
            </a:r>
            <a:r>
              <a:rPr lang="en-US" sz="2000" dirty="0" smtClean="0"/>
              <a:t>project, </a:t>
            </a:r>
            <a:r>
              <a:rPr lang="en-US" sz="2000" dirty="0"/>
              <a:t>we have worked with various morphological processes on rice species and extracting features using image processing. This method is computationally efficient with more accurate result than the other existing methods. Using </a:t>
            </a:r>
            <a:r>
              <a:rPr lang="en-US" sz="2000" dirty="0" err="1"/>
              <a:t>Matlab</a:t>
            </a:r>
            <a:r>
              <a:rPr lang="en-US" sz="2000" dirty="0"/>
              <a:t> we efficiently worked with various inbuilt functions which help to get expected outcomes. All this lead to better classify and identify rice </a:t>
            </a:r>
            <a:r>
              <a:rPr lang="en-US" sz="2000" dirty="0" smtClean="0"/>
              <a:t>grains.</a:t>
            </a:r>
            <a:endParaRPr lang="en-US" sz="2000" i="1" dirty="0"/>
          </a:p>
        </p:txBody>
      </p:sp>
      <p:sp>
        <p:nvSpPr>
          <p:cNvPr id="4" name="Slide Number Placeholder 3"/>
          <p:cNvSpPr>
            <a:spLocks noGrp="1"/>
          </p:cNvSpPr>
          <p:nvPr>
            <p:ph type="sldNum" sz="quarter" idx="12"/>
          </p:nvPr>
        </p:nvSpPr>
        <p:spPr/>
        <p:txBody>
          <a:bodyPr/>
          <a:lstStyle/>
          <a:p>
            <a:fld id="{42AD64AF-F985-473A-8CB3-2885D7F851AD}"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2" y="787782"/>
            <a:ext cx="11156882" cy="1280890"/>
          </a:xfrm>
        </p:spPr>
        <p:txBody>
          <a:bodyPr>
            <a:normAutofit/>
          </a:bodyPr>
          <a:lstStyle/>
          <a:p>
            <a:pPr algn="ctr"/>
            <a:r>
              <a:rPr lang="en-US" sz="2800" b="1" dirty="0" smtClean="0">
                <a:effectLst>
                  <a:outerShdw blurRad="38100" dist="38100" dir="2700000" algn="tl">
                    <a:srgbClr val="000000">
                      <a:alpha val="43137"/>
                    </a:srgbClr>
                  </a:outerShdw>
                </a:effectLst>
              </a:rPr>
              <a:t>: BIBILIOGRAPHY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84856" y="2202287"/>
            <a:ext cx="10058400" cy="4275605"/>
          </a:xfrm>
        </p:spPr>
        <p:txBody>
          <a:bodyPr>
            <a:noAutofit/>
          </a:bodyPr>
          <a:lstStyle/>
          <a:p>
            <a:r>
              <a:rPr lang="en-US" i="1" dirty="0" err="1" smtClean="0"/>
              <a:t>Vidya</a:t>
            </a:r>
            <a:r>
              <a:rPr lang="en-US" i="1" dirty="0" smtClean="0"/>
              <a:t> </a:t>
            </a:r>
            <a:r>
              <a:rPr lang="en-US" i="1" dirty="0" err="1"/>
              <a:t>Patil</a:t>
            </a:r>
            <a:r>
              <a:rPr lang="en-US" i="1" dirty="0"/>
              <a:t>, V. S. </a:t>
            </a:r>
            <a:r>
              <a:rPr lang="en-US" i="1" dirty="0" err="1"/>
              <a:t>Malemath</a:t>
            </a:r>
            <a:r>
              <a:rPr lang="en-US" i="1" dirty="0"/>
              <a:t>,” Quality Analysis and Grading of Rice Grain Images” International Journal of Innovative Research in Computer and Communication Engineering (An ISO 3297: 2007 Certified Organization), Volume 3, Issue 6, June 2015</a:t>
            </a:r>
            <a:r>
              <a:rPr lang="en-US" i="1" dirty="0" smtClean="0"/>
              <a:t>.</a:t>
            </a:r>
          </a:p>
          <a:p>
            <a:r>
              <a:rPr lang="en-US" i="1" dirty="0" err="1" smtClean="0"/>
              <a:t>Sukhvir</a:t>
            </a:r>
            <a:r>
              <a:rPr lang="en-US" i="1" dirty="0" smtClean="0"/>
              <a:t> </a:t>
            </a:r>
            <a:r>
              <a:rPr lang="en-US" i="1" dirty="0"/>
              <a:t>Kaur, </a:t>
            </a:r>
            <a:r>
              <a:rPr lang="en-US" i="1" dirty="0" err="1"/>
              <a:t>Derminder</a:t>
            </a:r>
            <a:r>
              <a:rPr lang="en-US" i="1" dirty="0"/>
              <a:t> Singh .” Geometric Feature Extraction of Selected Rice Grains using Image Processing Techniques” International Journal of Computer Applications (0975–8887)Volume 124– No.8, August 2015. 322(10):891–921, 1905. </a:t>
            </a:r>
            <a:endParaRPr lang="en-US" i="1" dirty="0" smtClean="0"/>
          </a:p>
          <a:p>
            <a:r>
              <a:rPr lang="en-US" i="1" dirty="0" smtClean="0"/>
              <a:t>Neelamegam</a:t>
            </a:r>
            <a:r>
              <a:rPr lang="en-US" i="1" dirty="0"/>
              <a:t>, P., </a:t>
            </a:r>
            <a:r>
              <a:rPr lang="en-US" i="1" dirty="0" err="1"/>
              <a:t>Abirami</a:t>
            </a:r>
            <a:r>
              <a:rPr lang="en-US" i="1" dirty="0"/>
              <a:t>, S. Vishnu </a:t>
            </a:r>
            <a:r>
              <a:rPr lang="en-US" i="1" dirty="0" err="1"/>
              <a:t>Priya</a:t>
            </a:r>
            <a:r>
              <a:rPr lang="en-US" i="1" dirty="0"/>
              <a:t>, K. </a:t>
            </a:r>
            <a:r>
              <a:rPr lang="en-US" i="1" dirty="0" err="1"/>
              <a:t>Rubalya</a:t>
            </a:r>
            <a:r>
              <a:rPr lang="en-US" i="1" dirty="0"/>
              <a:t> </a:t>
            </a:r>
            <a:r>
              <a:rPr lang="en-US" i="1" dirty="0" err="1"/>
              <a:t>Valantina</a:t>
            </a:r>
            <a:r>
              <a:rPr lang="en-US" i="1" dirty="0"/>
              <a:t>, S.” Analysis of Rice Granules using Image Processing and Neural Network Pattern Recognition Tool” Information Communication Technologies (ICT), IEEE Conference , 879-884 , 11-12 April 2013. </a:t>
            </a:r>
            <a:endParaRPr lang="en-US" i="1" dirty="0" smtClean="0"/>
          </a:p>
          <a:p>
            <a:r>
              <a:rPr lang="en-US" i="1" dirty="0" smtClean="0"/>
              <a:t>Ajay</a:t>
            </a:r>
            <a:r>
              <a:rPr lang="en-US" i="1" dirty="0"/>
              <a:t>, G., </a:t>
            </a:r>
            <a:r>
              <a:rPr lang="en-US" i="1" dirty="0" err="1"/>
              <a:t>Suneel</a:t>
            </a:r>
            <a:r>
              <a:rPr lang="en-US" i="1" dirty="0"/>
              <a:t>, M., Kumar, K.K., Prasad, P.S.: quality Evaluation of Rice Grains Using Morphological Methods. In: International Journal of Soft Computing and Engineering (IJSCE), 2(1), (2013). </a:t>
            </a:r>
          </a:p>
        </p:txBody>
      </p:sp>
      <p:sp>
        <p:nvSpPr>
          <p:cNvPr id="4" name="Slide Number Placeholder 3"/>
          <p:cNvSpPr>
            <a:spLocks noGrp="1"/>
          </p:cNvSpPr>
          <p:nvPr>
            <p:ph type="sldNum" sz="quarter" idx="12"/>
          </p:nvPr>
        </p:nvSpPr>
        <p:spPr/>
        <p:txBody>
          <a:bodyPr/>
          <a:lstStyle/>
          <a:p>
            <a:fld id="{42AD64AF-F985-473A-8CB3-2885D7F851AD}"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87782"/>
            <a:ext cx="10972800" cy="1280890"/>
          </a:xfrm>
        </p:spPr>
        <p:txBody>
          <a:bodyPr>
            <a:normAutofit/>
          </a:bodyPr>
          <a:lstStyle/>
          <a:p>
            <a:pPr algn="ctr"/>
            <a:r>
              <a:rPr lang="en-US" sz="2800" b="1" dirty="0" smtClean="0">
                <a:effectLst>
                  <a:outerShdw blurRad="38100" dist="38100" dir="2700000" algn="tl">
                    <a:srgbClr val="000000">
                      <a:alpha val="43137"/>
                    </a:srgbClr>
                  </a:outerShdw>
                </a:effectLst>
              </a:rPr>
              <a:t>: BIBILIOGRAPHY (CONTINUED)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10614" y="2197994"/>
            <a:ext cx="10293998" cy="4292958"/>
          </a:xfrm>
        </p:spPr>
        <p:txBody>
          <a:bodyPr>
            <a:noAutofit/>
          </a:bodyPr>
          <a:lstStyle/>
          <a:p>
            <a:r>
              <a:rPr lang="en-US" i="1" dirty="0" err="1"/>
              <a:t>Anusha</a:t>
            </a:r>
            <a:r>
              <a:rPr lang="en-US" i="1" dirty="0"/>
              <a:t> A., </a:t>
            </a:r>
            <a:r>
              <a:rPr lang="en-US" i="1" dirty="0" err="1"/>
              <a:t>Shabari</a:t>
            </a:r>
            <a:r>
              <a:rPr lang="en-US" i="1" dirty="0"/>
              <a:t> S. B.: “Classification and Identification of rice grains using Neural Network” International Journal of Innovative Research in Computer and Communication Engineering (An ISO 3297: 2007 Certified Organization), Volume 4, Issue 4, April </a:t>
            </a:r>
            <a:r>
              <a:rPr lang="en-US" i="1" dirty="0" smtClean="0"/>
              <a:t>2014.</a:t>
            </a:r>
          </a:p>
          <a:p>
            <a:r>
              <a:rPr lang="en-US" i="1" dirty="0" err="1" smtClean="0"/>
              <a:t>Abirami</a:t>
            </a:r>
            <a:r>
              <a:rPr lang="en-US" i="1" dirty="0"/>
              <a:t>. S, Neelamegam. </a:t>
            </a:r>
            <a:r>
              <a:rPr lang="en-US" i="1" dirty="0" err="1"/>
              <a:t>P,Kala.H</a:t>
            </a:r>
            <a:r>
              <a:rPr lang="en-US" i="1" dirty="0"/>
              <a:t> “Analysis of Rice Granules using Image Processing and Neural Network Pattern Recognition Tool” International Journal of Computer Applications (0975–8887) Volume 96 – No.7, June </a:t>
            </a:r>
            <a:r>
              <a:rPr lang="en-US" i="1" dirty="0" smtClean="0"/>
              <a:t>201</a:t>
            </a:r>
          </a:p>
          <a:p>
            <a:r>
              <a:rPr lang="en-US" i="1" dirty="0" err="1"/>
              <a:t>Abirami</a:t>
            </a:r>
            <a:r>
              <a:rPr lang="en-US" i="1" dirty="0"/>
              <a:t>. S, Neelamegam. </a:t>
            </a:r>
            <a:r>
              <a:rPr lang="en-US" i="1" dirty="0" err="1"/>
              <a:t>P,Kala.H</a:t>
            </a:r>
            <a:r>
              <a:rPr lang="en-US" i="1" dirty="0"/>
              <a:t> “Analysis of Rice Granules using Image Processing and Neural Network Pattern Recognition Tool” International Journal of Computer Applications (0975–8887) Volume 96 – No.7, </a:t>
            </a:r>
            <a:r>
              <a:rPr lang="en-US" i="1" dirty="0" smtClean="0"/>
              <a:t>June , 2014.</a:t>
            </a:r>
          </a:p>
          <a:p>
            <a:r>
              <a:rPr lang="en-US" i="1" dirty="0" err="1"/>
              <a:t>Neelam</a:t>
            </a:r>
            <a:r>
              <a:rPr lang="en-US" i="1" dirty="0"/>
              <a:t>, </a:t>
            </a:r>
            <a:r>
              <a:rPr lang="en-US" i="1" dirty="0" err="1"/>
              <a:t>Jyoti</a:t>
            </a:r>
            <a:r>
              <a:rPr lang="en-US" i="1" dirty="0"/>
              <a:t> G., “Identification and Classification of Rice varieties using </a:t>
            </a:r>
            <a:r>
              <a:rPr lang="en-US" i="1" dirty="0" err="1"/>
              <a:t>Mahalanobis</a:t>
            </a:r>
            <a:r>
              <a:rPr lang="en-US" i="1" dirty="0"/>
              <a:t> Distance by Computer Vision” International Journal of Scientific and Research Publications (ISSN 2250-3153), Volume 5, Issue 5, May </a:t>
            </a:r>
            <a:r>
              <a:rPr lang="en-US" i="1" dirty="0" smtClean="0"/>
              <a:t>2015.</a:t>
            </a:r>
            <a:endParaRPr lang="en-US" i="1" dirty="0"/>
          </a:p>
        </p:txBody>
      </p:sp>
      <p:sp>
        <p:nvSpPr>
          <p:cNvPr id="4" name="Slide Number Placeholder 3"/>
          <p:cNvSpPr>
            <a:spLocks noGrp="1"/>
          </p:cNvSpPr>
          <p:nvPr>
            <p:ph type="sldNum" sz="quarter" idx="12"/>
          </p:nvPr>
        </p:nvSpPr>
        <p:spPr/>
        <p:txBody>
          <a:bodyPr/>
          <a:lstStyle/>
          <a:p>
            <a:fld id="{42AD64AF-F985-473A-8CB3-2885D7F851AD}"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6" y="2741521"/>
            <a:ext cx="7091987" cy="1280890"/>
          </a:xfrm>
        </p:spPr>
        <p:txBody>
          <a:bodyPr/>
          <a:lstStyle/>
          <a:p>
            <a:endParaRPr lang="en-US" dirty="0"/>
          </a:p>
        </p:txBody>
      </p:sp>
      <p:sp>
        <p:nvSpPr>
          <p:cNvPr id="3" name="Content Placeholder 2"/>
          <p:cNvSpPr>
            <a:spLocks noGrp="1"/>
          </p:cNvSpPr>
          <p:nvPr>
            <p:ph idx="1"/>
          </p:nvPr>
        </p:nvSpPr>
        <p:spPr>
          <a:xfrm>
            <a:off x="2589212" y="2133600"/>
            <a:ext cx="6181301" cy="3777622"/>
          </a:xfrm>
        </p:spPr>
        <p:txBody>
          <a:bodyPr/>
          <a:lstStyle/>
          <a:p>
            <a:endParaRPr lang="en-US" dirty="0"/>
          </a:p>
        </p:txBody>
      </p:sp>
      <p:sp>
        <p:nvSpPr>
          <p:cNvPr id="4" name="Slide Number Placeholder 3"/>
          <p:cNvSpPr>
            <a:spLocks noGrp="1"/>
          </p:cNvSpPr>
          <p:nvPr>
            <p:ph type="sldNum" sz="quarter" idx="12"/>
          </p:nvPr>
        </p:nvSpPr>
        <p:spPr/>
        <p:txBody>
          <a:bodyPr/>
          <a:lstStyle/>
          <a:p>
            <a:fld id="{42AD64AF-F985-473A-8CB3-2885D7F851AD}" type="slidenum">
              <a:rPr lang="en-US" smtClean="0"/>
              <a:t>2</a:t>
            </a:fld>
            <a:endParaRPr lang="en-US"/>
          </a:p>
        </p:txBody>
      </p:sp>
      <p:sp>
        <p:nvSpPr>
          <p:cNvPr id="5" name="Subtitle 2"/>
          <p:cNvSpPr txBox="1"/>
          <p:nvPr/>
        </p:nvSpPr>
        <p:spPr>
          <a:xfrm>
            <a:off x="798490" y="785611"/>
            <a:ext cx="9924953" cy="861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4000" b="1" dirty="0"/>
              <a:t> </a:t>
            </a:r>
            <a:r>
              <a:rPr lang="en-US" sz="4000" b="1" dirty="0" smtClean="0"/>
              <a:t>      </a:t>
            </a:r>
            <a:r>
              <a:rPr lang="en-US" sz="2800" b="1" dirty="0" smtClean="0"/>
              <a:t>: OUTLINE OF THE PRESENTATION :</a:t>
            </a:r>
            <a:endParaRPr lang="en-US" sz="2800" b="1" dirty="0"/>
          </a:p>
        </p:txBody>
      </p:sp>
      <p:graphicFrame>
        <p:nvGraphicFramePr>
          <p:cNvPr id="6" name="Table 5"/>
          <p:cNvGraphicFramePr>
            <a:graphicFrameLocks noGrp="1"/>
          </p:cNvGraphicFramePr>
          <p:nvPr/>
        </p:nvGraphicFramePr>
        <p:xfrm>
          <a:off x="2146300" y="1647190"/>
          <a:ext cx="8576945" cy="4940935"/>
        </p:xfrm>
        <a:graphic>
          <a:graphicData uri="http://schemas.openxmlformats.org/drawingml/2006/table">
            <a:tbl>
              <a:tblPr firstRow="1" bandRow="1">
                <a:tableStyleId>{5C22544A-7EE6-4342-B048-85BDC9FD1C3A}</a:tableStyleId>
              </a:tblPr>
              <a:tblGrid>
                <a:gridCol w="909955"/>
                <a:gridCol w="5847080"/>
                <a:gridCol w="1819910"/>
              </a:tblGrid>
              <a:tr h="331470">
                <a:tc>
                  <a:txBody>
                    <a:bodyPr/>
                    <a:lstStyle/>
                    <a:p>
                      <a:pPr algn="ctr"/>
                      <a:r>
                        <a:rPr lang="en-US" sz="1400" dirty="0" smtClean="0"/>
                        <a:t>SL</a:t>
                      </a:r>
                      <a:r>
                        <a:rPr lang="en-US" sz="1400" baseline="0" dirty="0" smtClean="0"/>
                        <a:t> No.</a:t>
                      </a:r>
                      <a:endParaRPr lang="en-US" sz="1400" dirty="0" smtClean="0"/>
                    </a:p>
                  </a:txBody>
                  <a:tcPr/>
                </a:tc>
                <a:tc>
                  <a:txBody>
                    <a:bodyPr/>
                    <a:lstStyle/>
                    <a:p>
                      <a:pPr algn="ctr"/>
                      <a:r>
                        <a:rPr lang="en-US" sz="1400" dirty="0" smtClean="0"/>
                        <a:t>Content</a:t>
                      </a:r>
                    </a:p>
                  </a:txBody>
                  <a:tcPr/>
                </a:tc>
                <a:tc>
                  <a:txBody>
                    <a:bodyPr/>
                    <a:lstStyle/>
                    <a:p>
                      <a:pPr algn="ctr"/>
                      <a:r>
                        <a:rPr lang="en-US" sz="1400" dirty="0" smtClean="0"/>
                        <a:t>Slide</a:t>
                      </a:r>
                      <a:r>
                        <a:rPr lang="en-US" sz="1400" baseline="0" dirty="0" smtClean="0"/>
                        <a:t> no.</a:t>
                      </a:r>
                      <a:endParaRPr lang="en-US" sz="1400" dirty="0" smtClean="0"/>
                    </a:p>
                  </a:txBody>
                  <a:tcPr/>
                </a:tc>
              </a:tr>
              <a:tr h="330835">
                <a:tc>
                  <a:txBody>
                    <a:bodyPr/>
                    <a:lstStyle/>
                    <a:p>
                      <a:pPr algn="ctr"/>
                      <a:r>
                        <a:rPr lang="en-US" sz="1400" dirty="0" smtClean="0"/>
                        <a:t>1.</a:t>
                      </a:r>
                    </a:p>
                  </a:txBody>
                  <a:tcPr/>
                </a:tc>
                <a:tc>
                  <a:txBody>
                    <a:bodyPr/>
                    <a:lstStyle/>
                    <a:p>
                      <a:pPr algn="ctr"/>
                      <a:r>
                        <a:rPr lang="en-US" sz="1400" dirty="0" smtClean="0"/>
                        <a:t>Problem Statement</a:t>
                      </a:r>
                    </a:p>
                  </a:txBody>
                  <a:tcPr/>
                </a:tc>
                <a:tc>
                  <a:txBody>
                    <a:bodyPr/>
                    <a:lstStyle/>
                    <a:p>
                      <a:pPr algn="ctr"/>
                      <a:r>
                        <a:rPr lang="en-US" sz="1400"/>
                        <a:t>3</a:t>
                      </a:r>
                    </a:p>
                  </a:txBody>
                  <a:tcPr/>
                </a:tc>
              </a:tr>
              <a:tr h="331470">
                <a:tc>
                  <a:txBody>
                    <a:bodyPr/>
                    <a:lstStyle/>
                    <a:p>
                      <a:pPr algn="ctr"/>
                      <a:r>
                        <a:rPr lang="en-US" sz="1400" dirty="0" smtClean="0"/>
                        <a:t>2.</a:t>
                      </a:r>
                    </a:p>
                  </a:txBody>
                  <a:tcPr/>
                </a:tc>
                <a:tc>
                  <a:txBody>
                    <a:bodyPr/>
                    <a:lstStyle/>
                    <a:p>
                      <a:pPr algn="ctr"/>
                      <a:r>
                        <a:rPr lang="en-US" sz="1400" dirty="0" smtClean="0"/>
                        <a:t>Purpose of Project</a:t>
                      </a:r>
                    </a:p>
                  </a:txBody>
                  <a:tcPr/>
                </a:tc>
                <a:tc>
                  <a:txBody>
                    <a:bodyPr/>
                    <a:lstStyle/>
                    <a:p>
                      <a:pPr algn="ctr"/>
                      <a:r>
                        <a:rPr lang="en-US" sz="1400" dirty="0"/>
                        <a:t>4</a:t>
                      </a:r>
                    </a:p>
                  </a:txBody>
                  <a:tcPr/>
                </a:tc>
              </a:tr>
              <a:tr h="330835">
                <a:tc>
                  <a:txBody>
                    <a:bodyPr/>
                    <a:lstStyle/>
                    <a:p>
                      <a:pPr algn="ctr"/>
                      <a:r>
                        <a:rPr lang="en-US" sz="1400" dirty="0" smtClean="0"/>
                        <a:t>3.</a:t>
                      </a:r>
                    </a:p>
                  </a:txBody>
                  <a:tcPr/>
                </a:tc>
                <a:tc>
                  <a:txBody>
                    <a:bodyPr/>
                    <a:lstStyle/>
                    <a:p>
                      <a:pPr algn="ctr"/>
                      <a:r>
                        <a:rPr lang="en-US" sz="1400" dirty="0" smtClean="0"/>
                        <a:t>Introduction </a:t>
                      </a:r>
                    </a:p>
                  </a:txBody>
                  <a:tcPr/>
                </a:tc>
                <a:tc>
                  <a:txBody>
                    <a:bodyPr/>
                    <a:lstStyle/>
                    <a:p>
                      <a:pPr algn="ctr"/>
                      <a:r>
                        <a:rPr lang="en-US" sz="1400" dirty="0"/>
                        <a:t>5</a:t>
                      </a:r>
                    </a:p>
                  </a:txBody>
                  <a:tcPr/>
                </a:tc>
              </a:tr>
              <a:tr h="331470">
                <a:tc>
                  <a:txBody>
                    <a:bodyPr/>
                    <a:lstStyle/>
                    <a:p>
                      <a:pPr algn="ctr"/>
                      <a:r>
                        <a:rPr lang="en-US" sz="1400" dirty="0" smtClean="0"/>
                        <a:t>4.</a:t>
                      </a:r>
                    </a:p>
                  </a:txBody>
                  <a:tcPr/>
                </a:tc>
                <a:tc>
                  <a:txBody>
                    <a:bodyPr/>
                    <a:lstStyle/>
                    <a:p>
                      <a:pPr algn="ctr"/>
                      <a:r>
                        <a:rPr lang="en-US" sz="1400" dirty="0" smtClean="0"/>
                        <a:t>Literature Review</a:t>
                      </a:r>
                    </a:p>
                  </a:txBody>
                  <a:tcPr/>
                </a:tc>
                <a:tc>
                  <a:txBody>
                    <a:bodyPr/>
                    <a:lstStyle/>
                    <a:p>
                      <a:pPr algn="ctr"/>
                      <a:r>
                        <a:rPr lang="en-US" sz="1400"/>
                        <a:t>6</a:t>
                      </a:r>
                    </a:p>
                  </a:txBody>
                  <a:tcPr/>
                </a:tc>
              </a:tr>
              <a:tr h="330835">
                <a:tc>
                  <a:txBody>
                    <a:bodyPr/>
                    <a:lstStyle/>
                    <a:p>
                      <a:pPr algn="ctr"/>
                      <a:r>
                        <a:rPr lang="en-US" sz="1400" dirty="0" smtClean="0"/>
                        <a:t>5.</a:t>
                      </a:r>
                    </a:p>
                  </a:txBody>
                  <a:tcPr/>
                </a:tc>
                <a:tc>
                  <a:txBody>
                    <a:bodyPr/>
                    <a:lstStyle/>
                    <a:p>
                      <a:pPr algn="ctr"/>
                      <a:r>
                        <a:rPr lang="en-US" sz="1400" dirty="0" smtClean="0"/>
                        <a:t>Other Related Work</a:t>
                      </a:r>
                    </a:p>
                  </a:txBody>
                  <a:tcPr/>
                </a:tc>
                <a:tc>
                  <a:txBody>
                    <a:bodyPr/>
                    <a:lstStyle/>
                    <a:p>
                      <a:pPr algn="ctr"/>
                      <a:r>
                        <a:rPr lang="en-US" sz="1400"/>
                        <a:t>7</a:t>
                      </a:r>
                    </a:p>
                  </a:txBody>
                  <a:tcPr/>
                </a:tc>
              </a:tr>
              <a:tr h="331470">
                <a:tc>
                  <a:txBody>
                    <a:bodyPr/>
                    <a:lstStyle/>
                    <a:p>
                      <a:pPr algn="ctr"/>
                      <a:r>
                        <a:rPr lang="en-US" sz="1400" dirty="0" smtClean="0"/>
                        <a:t>6.</a:t>
                      </a:r>
                    </a:p>
                  </a:txBody>
                  <a:tcPr/>
                </a:tc>
                <a:tc>
                  <a:txBody>
                    <a:bodyPr/>
                    <a:lstStyle/>
                    <a:p>
                      <a:pPr algn="ctr"/>
                      <a:r>
                        <a:rPr lang="en-US" sz="1400" dirty="0" smtClean="0"/>
                        <a:t>Architecture of Rice Grain Identification </a:t>
                      </a:r>
                    </a:p>
                  </a:txBody>
                  <a:tcPr/>
                </a:tc>
                <a:tc>
                  <a:txBody>
                    <a:bodyPr/>
                    <a:lstStyle/>
                    <a:p>
                      <a:pPr algn="ctr"/>
                      <a:r>
                        <a:rPr lang="en-US" sz="1400"/>
                        <a:t>8</a:t>
                      </a:r>
                    </a:p>
                  </a:txBody>
                  <a:tcPr/>
                </a:tc>
              </a:tr>
              <a:tr h="330835">
                <a:tc>
                  <a:txBody>
                    <a:bodyPr/>
                    <a:lstStyle/>
                    <a:p>
                      <a:pPr algn="ctr">
                        <a:buNone/>
                      </a:pPr>
                      <a:r>
                        <a:rPr lang="en-US" sz="1400" dirty="0"/>
                        <a:t>7.</a:t>
                      </a:r>
                    </a:p>
                  </a:txBody>
                  <a:tcPr/>
                </a:tc>
                <a:tc>
                  <a:txBody>
                    <a:bodyPr/>
                    <a:lstStyle/>
                    <a:p>
                      <a:pPr algn="ctr">
                        <a:buNone/>
                      </a:pPr>
                      <a:r>
                        <a:rPr lang="en-US" sz="1400" dirty="0"/>
                        <a:t>Image Acquisition</a:t>
                      </a:r>
                    </a:p>
                  </a:txBody>
                  <a:tcPr/>
                </a:tc>
                <a:tc>
                  <a:txBody>
                    <a:bodyPr/>
                    <a:lstStyle/>
                    <a:p>
                      <a:pPr algn="ctr">
                        <a:buNone/>
                      </a:pPr>
                      <a:r>
                        <a:rPr lang="en-US" sz="1400"/>
                        <a:t>9</a:t>
                      </a:r>
                    </a:p>
                  </a:txBody>
                  <a:tcPr/>
                </a:tc>
              </a:tr>
              <a:tr h="331470">
                <a:tc>
                  <a:txBody>
                    <a:bodyPr/>
                    <a:lstStyle/>
                    <a:p>
                      <a:pPr algn="ctr">
                        <a:buNone/>
                      </a:pPr>
                      <a:r>
                        <a:rPr lang="en-US" sz="1400" dirty="0"/>
                        <a:t>8.</a:t>
                      </a:r>
                    </a:p>
                  </a:txBody>
                  <a:tcPr/>
                </a:tc>
                <a:tc>
                  <a:txBody>
                    <a:bodyPr/>
                    <a:lstStyle/>
                    <a:p>
                      <a:pPr algn="ctr">
                        <a:buNone/>
                      </a:pPr>
                      <a:r>
                        <a:rPr lang="en-US" sz="1400" dirty="0"/>
                        <a:t>Image Pre-Processing</a:t>
                      </a:r>
                    </a:p>
                  </a:txBody>
                  <a:tcPr/>
                </a:tc>
                <a:tc>
                  <a:txBody>
                    <a:bodyPr/>
                    <a:lstStyle/>
                    <a:p>
                      <a:pPr algn="ctr">
                        <a:buNone/>
                      </a:pPr>
                      <a:r>
                        <a:rPr lang="en-US" sz="1400"/>
                        <a:t>10-11</a:t>
                      </a:r>
                    </a:p>
                  </a:txBody>
                  <a:tcPr/>
                </a:tc>
              </a:tr>
              <a:tr h="330835">
                <a:tc>
                  <a:txBody>
                    <a:bodyPr/>
                    <a:lstStyle/>
                    <a:p>
                      <a:pPr algn="ctr">
                        <a:buNone/>
                      </a:pPr>
                      <a:r>
                        <a:rPr lang="en-US" sz="1400" dirty="0"/>
                        <a:t>9.</a:t>
                      </a:r>
                    </a:p>
                  </a:txBody>
                  <a:tcPr/>
                </a:tc>
                <a:tc>
                  <a:txBody>
                    <a:bodyPr/>
                    <a:lstStyle/>
                    <a:p>
                      <a:pPr algn="ctr">
                        <a:buNone/>
                      </a:pPr>
                      <a:r>
                        <a:rPr lang="en-US" sz="1400" dirty="0"/>
                        <a:t>Feature Extraction</a:t>
                      </a:r>
                    </a:p>
                  </a:txBody>
                  <a:tcPr/>
                </a:tc>
                <a:tc>
                  <a:txBody>
                    <a:bodyPr/>
                    <a:lstStyle/>
                    <a:p>
                      <a:pPr algn="ctr">
                        <a:buNone/>
                      </a:pPr>
                      <a:r>
                        <a:rPr lang="en-US" sz="1400"/>
                        <a:t>12</a:t>
                      </a:r>
                    </a:p>
                  </a:txBody>
                  <a:tcPr/>
                </a:tc>
              </a:tr>
              <a:tr h="331470">
                <a:tc>
                  <a:txBody>
                    <a:bodyPr/>
                    <a:lstStyle/>
                    <a:p>
                      <a:pPr algn="ctr"/>
                      <a:r>
                        <a:rPr lang="en-US" sz="1400" dirty="0"/>
                        <a:t>10.</a:t>
                      </a:r>
                    </a:p>
                  </a:txBody>
                  <a:tcPr/>
                </a:tc>
                <a:tc>
                  <a:txBody>
                    <a:bodyPr/>
                    <a:lstStyle/>
                    <a:p>
                      <a:pPr algn="ctr"/>
                      <a:r>
                        <a:rPr lang="en-US" sz="1400" dirty="0" smtClean="0"/>
                        <a:t>Feature Selection</a:t>
                      </a:r>
                    </a:p>
                  </a:txBody>
                  <a:tcPr/>
                </a:tc>
                <a:tc>
                  <a:txBody>
                    <a:bodyPr/>
                    <a:lstStyle/>
                    <a:p>
                      <a:pPr algn="ctr"/>
                      <a:r>
                        <a:rPr lang="en-US" sz="1400"/>
                        <a:t>13</a:t>
                      </a:r>
                    </a:p>
                  </a:txBody>
                  <a:tcPr/>
                </a:tc>
              </a:tr>
              <a:tr h="330835">
                <a:tc>
                  <a:txBody>
                    <a:bodyPr/>
                    <a:lstStyle/>
                    <a:p>
                      <a:pPr algn="ctr"/>
                      <a:r>
                        <a:rPr lang="en-US" sz="1400" dirty="0"/>
                        <a:t>11.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dirty="0"/>
                        <a:t>Classification</a:t>
                      </a:r>
                    </a:p>
                  </a:txBody>
                  <a:tcPr/>
                </a:tc>
                <a:tc>
                  <a:txBody>
                    <a:bodyPr/>
                    <a:lstStyle/>
                    <a:p>
                      <a:pPr algn="ctr"/>
                      <a:r>
                        <a:rPr lang="en-US" sz="1400"/>
                        <a:t>14-17</a:t>
                      </a:r>
                    </a:p>
                  </a:txBody>
                  <a:tcPr/>
                </a:tc>
              </a:tr>
              <a:tr h="331470">
                <a:tc>
                  <a:txBody>
                    <a:bodyPr/>
                    <a:lstStyle/>
                    <a:p>
                      <a:pPr algn="ctr"/>
                      <a:r>
                        <a:rPr lang="en-US" sz="1400" dirty="0" smtClean="0"/>
                        <a:t>12.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dirty="0"/>
                        <a:t>Future Work</a:t>
                      </a:r>
                    </a:p>
                  </a:txBody>
                  <a:tcPr/>
                </a:tc>
                <a:tc>
                  <a:txBody>
                    <a:bodyPr/>
                    <a:lstStyle/>
                    <a:p>
                      <a:pPr algn="ctr"/>
                      <a:r>
                        <a:rPr lang="en-US" sz="1400"/>
                        <a:t>18</a:t>
                      </a:r>
                    </a:p>
                  </a:txBody>
                  <a:tcPr/>
                </a:tc>
              </a:tr>
              <a:tr h="330835">
                <a:tc>
                  <a:txBody>
                    <a:bodyPr/>
                    <a:lstStyle/>
                    <a:p>
                      <a:pPr algn="ctr"/>
                      <a:r>
                        <a:rPr lang="en-US" sz="1400" dirty="0" smtClean="0"/>
                        <a:t>13.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dirty="0" err="1" smtClean="0"/>
                        <a:t>Bibiliography</a:t>
                      </a:r>
                      <a:r>
                        <a:rPr lang="en-US" sz="1400" dirty="0" smtClean="0"/>
                        <a:t> </a:t>
                      </a:r>
                    </a:p>
                  </a:txBody>
                  <a:tcPr/>
                </a:tc>
                <a:tc>
                  <a:txBody>
                    <a:bodyPr/>
                    <a:lstStyle/>
                    <a:p>
                      <a:pPr algn="ctr"/>
                      <a:r>
                        <a:rPr lang="en-US" sz="1400" dirty="0"/>
                        <a:t>19-20</a:t>
                      </a:r>
                    </a:p>
                  </a:txBody>
                  <a:tcPr/>
                </a:tc>
              </a:tr>
              <a:tr h="304800">
                <a:tc>
                  <a:txBody>
                    <a:bodyPr/>
                    <a:lstStyle/>
                    <a:p>
                      <a:pPr algn="ctr"/>
                      <a:r>
                        <a:rPr lang="en-US" sz="1400" dirty="0" smtClean="0"/>
                        <a:t>14.</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dirty="0" smtClean="0"/>
                        <a:t>Acknowledgement</a:t>
                      </a:r>
                    </a:p>
                  </a:txBody>
                  <a:tcPr/>
                </a:tc>
                <a:tc>
                  <a:txBody>
                    <a:bodyPr/>
                    <a:lstStyle/>
                    <a:p>
                      <a:pPr algn="ctr"/>
                      <a:r>
                        <a:rPr lang="en-US" sz="1400" dirty="0"/>
                        <a:t>21</a:t>
                      </a: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782955"/>
            <a:ext cx="11324308" cy="1280890"/>
          </a:xfrm>
        </p:spPr>
        <p:txBody>
          <a:bodyPr>
            <a:normAutofit/>
          </a:bodyPr>
          <a:lstStyle/>
          <a:p>
            <a:pPr algn="ctr"/>
            <a:r>
              <a:rPr lang="en-US" sz="2800" b="1" dirty="0" smtClean="0">
                <a:effectLst>
                  <a:outerShdw blurRad="38100" dist="38100" dir="2700000" algn="tl">
                    <a:srgbClr val="000000">
                      <a:alpha val="43137"/>
                    </a:srgbClr>
                  </a:outerShdw>
                </a:effectLst>
              </a:rPr>
              <a:t>: ACKNOWLEGEMENT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58344" y="1635617"/>
            <a:ext cx="9289446" cy="4868033"/>
          </a:xfrm>
        </p:spPr>
        <p:txBody>
          <a:bodyPr>
            <a:normAutofit fontScale="85000" lnSpcReduction="10000"/>
          </a:bodyPr>
          <a:lstStyle/>
          <a:p>
            <a:pPr marL="0" indent="0">
              <a:buNone/>
            </a:pPr>
            <a:r>
              <a:rPr lang="en-US" sz="2000" dirty="0"/>
              <a:t>We would like to extend our gratitude to </a:t>
            </a:r>
            <a:r>
              <a:rPr lang="en-US" sz="2400" b="1" dirty="0"/>
              <a:t>Prof. </a:t>
            </a:r>
            <a:r>
              <a:rPr lang="en-US" sz="2400" b="1" dirty="0" err="1"/>
              <a:t>Dhiman</a:t>
            </a:r>
            <a:r>
              <a:rPr lang="en-US" sz="2400" b="1" dirty="0"/>
              <a:t> </a:t>
            </a:r>
            <a:r>
              <a:rPr lang="en-US" sz="2400" b="1" dirty="0" err="1"/>
              <a:t>Mondal</a:t>
            </a:r>
            <a:r>
              <a:rPr lang="en-US" sz="2400" b="1" dirty="0"/>
              <a:t> </a:t>
            </a:r>
            <a:r>
              <a:rPr lang="en-US" sz="2000" dirty="0"/>
              <a:t>from the Department of Computer Science &amp; Engineering for his contributions towards the image processing and machine learning components of our system. Furthermore, this project and documentation would never have been more educative and efficient without his constant help and guidance. We would like to thank her for his guidance and for always being a source of </a:t>
            </a:r>
            <a:r>
              <a:rPr lang="en-US" sz="2000" dirty="0" smtClean="0"/>
              <a:t>encouragement.</a:t>
            </a:r>
          </a:p>
          <a:p>
            <a:pPr marL="0" indent="0">
              <a:buNone/>
            </a:pPr>
            <a:r>
              <a:rPr lang="en-US" sz="2000" dirty="0" smtClean="0"/>
              <a:t>We </a:t>
            </a:r>
            <a:r>
              <a:rPr lang="en-US" sz="2000" dirty="0"/>
              <a:t>would like to thank the </a:t>
            </a:r>
            <a:r>
              <a:rPr lang="en-US" sz="2000" b="1" dirty="0" err="1"/>
              <a:t>Bidhan</a:t>
            </a:r>
            <a:r>
              <a:rPr lang="en-US" sz="2000" b="1" dirty="0"/>
              <a:t> Chandra </a:t>
            </a:r>
            <a:r>
              <a:rPr lang="en-US" sz="2000" b="1" dirty="0" err="1"/>
              <a:t>Krishi</a:t>
            </a:r>
            <a:r>
              <a:rPr lang="en-US" sz="2000" b="1" dirty="0"/>
              <a:t> </a:t>
            </a:r>
            <a:r>
              <a:rPr lang="en-US" sz="2000" b="1" dirty="0" err="1"/>
              <a:t>Viswavidyalaya</a:t>
            </a:r>
            <a:r>
              <a:rPr lang="en-US" sz="2000" dirty="0"/>
              <a:t> for consent to  collect images of rice grains as a part of our project. We would like to thank </a:t>
            </a:r>
            <a:r>
              <a:rPr lang="en-US" sz="2000" b="1" dirty="0" err="1"/>
              <a:t>Dr.Kushal</a:t>
            </a:r>
            <a:r>
              <a:rPr lang="en-US" sz="2000" b="1" dirty="0"/>
              <a:t> </a:t>
            </a:r>
            <a:r>
              <a:rPr lang="en-US" sz="2000" b="1" dirty="0" err="1"/>
              <a:t>Rai</a:t>
            </a:r>
            <a:r>
              <a:rPr lang="en-US" sz="2000" dirty="0"/>
              <a:t> , who helped us in image </a:t>
            </a:r>
            <a:r>
              <a:rPr lang="en-US" sz="2000" dirty="0" err="1"/>
              <a:t>acquition</a:t>
            </a:r>
            <a:r>
              <a:rPr lang="en-US" sz="2000" dirty="0"/>
              <a:t> </a:t>
            </a:r>
            <a:r>
              <a:rPr lang="en-US" sz="2000" dirty="0" smtClean="0"/>
              <a:t>process.</a:t>
            </a:r>
          </a:p>
          <a:p>
            <a:pPr marL="0" indent="0">
              <a:buNone/>
            </a:pPr>
            <a:r>
              <a:rPr lang="en-US" sz="2000" dirty="0" smtClean="0"/>
              <a:t>We </a:t>
            </a:r>
            <a:r>
              <a:rPr lang="en-US" sz="2000" dirty="0"/>
              <a:t>also express our deepest and sincere gratitude to all our teachers especially </a:t>
            </a:r>
            <a:r>
              <a:rPr lang="en-US" sz="2000" b="1" dirty="0"/>
              <a:t>​Dr. </a:t>
            </a:r>
            <a:r>
              <a:rPr lang="en-US" sz="2000" b="1" dirty="0" err="1"/>
              <a:t>Dipak</a:t>
            </a:r>
            <a:r>
              <a:rPr lang="en-US" sz="2000" b="1" dirty="0"/>
              <a:t> Kumar </a:t>
            </a:r>
            <a:r>
              <a:rPr lang="en-US" sz="2000" b="1" dirty="0" err="1"/>
              <a:t>Kole</a:t>
            </a:r>
            <a:r>
              <a:rPr lang="en-US" sz="2000" b="1" dirty="0"/>
              <a:t>​</a:t>
            </a:r>
            <a:r>
              <a:rPr lang="en-US" sz="2000" dirty="0"/>
              <a:t>,</a:t>
            </a:r>
            <a:r>
              <a:rPr lang="en-US" sz="2000" b="1" dirty="0"/>
              <a:t>​Prof. </a:t>
            </a:r>
            <a:r>
              <a:rPr lang="en-US" sz="2000" b="1" dirty="0" err="1"/>
              <a:t>Chinmoy</a:t>
            </a:r>
            <a:r>
              <a:rPr lang="en-US" sz="2000" b="1" dirty="0"/>
              <a:t> </a:t>
            </a:r>
            <a:r>
              <a:rPr lang="en-US" sz="2000" b="1" dirty="0" err="1"/>
              <a:t>Ghosh</a:t>
            </a:r>
            <a:r>
              <a:rPr lang="en-US" sz="2000" b="1" dirty="0"/>
              <a:t> </a:t>
            </a:r>
            <a:r>
              <a:rPr lang="en-US" sz="2000" dirty="0"/>
              <a:t>and</a:t>
            </a:r>
            <a:r>
              <a:rPr lang="en-US" sz="2000" b="1" dirty="0"/>
              <a:t> ​Prof. </a:t>
            </a:r>
            <a:r>
              <a:rPr lang="en-US" sz="2000" b="1" dirty="0" err="1"/>
              <a:t>Srinibas</a:t>
            </a:r>
            <a:r>
              <a:rPr lang="en-US" sz="2000" b="1" dirty="0"/>
              <a:t> </a:t>
            </a:r>
            <a:r>
              <a:rPr lang="en-US" sz="2000" b="1" dirty="0" err="1"/>
              <a:t>Rana</a:t>
            </a:r>
            <a:r>
              <a:rPr lang="en-US" sz="2000" b="1" dirty="0"/>
              <a:t> </a:t>
            </a:r>
            <a:r>
              <a:rPr lang="en-US" sz="2000" dirty="0"/>
              <a:t>for their kind comments and advice</a:t>
            </a:r>
            <a:r>
              <a:rPr lang="en-US" sz="2000" b="1" dirty="0"/>
              <a:t> </a:t>
            </a:r>
            <a:r>
              <a:rPr lang="en-US" sz="2000" dirty="0"/>
              <a:t>during the different stages of our project. We are also extremely grateful to </a:t>
            </a:r>
            <a:r>
              <a:rPr lang="en-US" sz="2000" b="1" dirty="0"/>
              <a:t>​Prof.</a:t>
            </a:r>
            <a:r>
              <a:rPr lang="en-US" sz="2000" dirty="0"/>
              <a:t> </a:t>
            </a:r>
            <a:r>
              <a:rPr lang="en-US" sz="2000" b="1" dirty="0" err="1"/>
              <a:t>Subhas</a:t>
            </a:r>
            <a:r>
              <a:rPr lang="en-US" sz="2000" b="1" dirty="0"/>
              <a:t> Barman</a:t>
            </a:r>
            <a:r>
              <a:rPr lang="en-US" sz="2000" dirty="0"/>
              <a:t>,</a:t>
            </a:r>
            <a:r>
              <a:rPr lang="en-US" sz="2000" b="1" dirty="0"/>
              <a:t> Prof. </a:t>
            </a:r>
            <a:r>
              <a:rPr lang="en-US" sz="2000" b="1" dirty="0" err="1"/>
              <a:t>Animesh</a:t>
            </a:r>
            <a:r>
              <a:rPr lang="en-US" sz="2000" b="1" dirty="0"/>
              <a:t> </a:t>
            </a:r>
            <a:r>
              <a:rPr lang="en-US" sz="2000" b="1" dirty="0" err="1"/>
              <a:t>Hazra</a:t>
            </a:r>
            <a:r>
              <a:rPr lang="en-US" sz="2000" b="1" dirty="0"/>
              <a:t>, Prof. </a:t>
            </a:r>
            <a:r>
              <a:rPr lang="en-US" sz="2000" b="1" dirty="0" err="1"/>
              <a:t>Jhuma</a:t>
            </a:r>
            <a:r>
              <a:rPr lang="en-US" sz="2000" b="1" dirty="0"/>
              <a:t> </a:t>
            </a:r>
            <a:r>
              <a:rPr lang="en-US" sz="2000" b="1" dirty="0" err="1"/>
              <a:t>Dutta</a:t>
            </a:r>
            <a:r>
              <a:rPr lang="en-US" sz="2000" b="1" dirty="0"/>
              <a:t>  </a:t>
            </a:r>
            <a:r>
              <a:rPr lang="en-US" sz="2000" dirty="0"/>
              <a:t>and</a:t>
            </a:r>
            <a:r>
              <a:rPr lang="en-US" sz="2000" b="1" dirty="0"/>
              <a:t> Dr. </a:t>
            </a:r>
            <a:r>
              <a:rPr lang="en-US" sz="2000" b="1" dirty="0" err="1"/>
              <a:t>Amitava</a:t>
            </a:r>
            <a:r>
              <a:rPr lang="en-US" sz="2000" b="1" dirty="0"/>
              <a:t> Ray</a:t>
            </a:r>
            <a:r>
              <a:rPr lang="en-US" sz="2000" dirty="0"/>
              <a:t>(Principal) for their encouragement and</a:t>
            </a:r>
            <a:r>
              <a:rPr lang="en-US" sz="2000" b="1" dirty="0"/>
              <a:t> </a:t>
            </a:r>
            <a:r>
              <a:rPr lang="en-US" sz="2000" dirty="0"/>
              <a:t>support. Last but not least, we would like to thank the librarians of our institution for their constant support.</a:t>
            </a:r>
          </a:p>
          <a:p>
            <a:pPr marL="0" indent="0">
              <a:buNone/>
            </a:pPr>
            <a:r>
              <a:rPr lang="en-US" sz="2000" dirty="0"/>
              <a:t/>
            </a:r>
            <a:br>
              <a:rPr lang="en-US" sz="2000" dirty="0"/>
            </a:br>
            <a:endParaRPr lang="en-US" sz="2000" i="1" dirty="0"/>
          </a:p>
        </p:txBody>
      </p:sp>
      <p:sp>
        <p:nvSpPr>
          <p:cNvPr id="4" name="Slide Number Placeholder 3"/>
          <p:cNvSpPr>
            <a:spLocks noGrp="1"/>
          </p:cNvSpPr>
          <p:nvPr>
            <p:ph type="sldNum" sz="quarter" idx="12"/>
          </p:nvPr>
        </p:nvSpPr>
        <p:spPr/>
        <p:txBody>
          <a:bodyPr/>
          <a:lstStyle/>
          <a:p>
            <a:fld id="{42AD64AF-F985-473A-8CB3-2885D7F851AD}"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365" y="2092302"/>
            <a:ext cx="8911687" cy="1280890"/>
          </a:xfrm>
        </p:spPr>
        <p:txBody>
          <a:bodyPr/>
          <a:lstStyle/>
          <a:p>
            <a:r>
              <a:rPr lang="en-US" b="1" i="1" spc="600" dirty="0" smtClean="0">
                <a:solidFill>
                  <a:schemeClr val="accent2">
                    <a:lumMod val="75000"/>
                  </a:schemeClr>
                </a:solidFill>
                <a:effectLst>
                  <a:outerShdw blurRad="38100" dist="38100" dir="2700000" algn="tl">
                    <a:srgbClr val="000000">
                      <a:alpha val="43137"/>
                    </a:srgbClr>
                  </a:outerShdw>
                </a:effectLst>
              </a:rPr>
              <a:t>Thank You . . </a:t>
            </a:r>
            <a:endParaRPr lang="en-US" b="1" i="1" spc="600" dirty="0">
              <a:solidFill>
                <a:schemeClr val="accent2">
                  <a:lumMod val="75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42AD64AF-F985-473A-8CB3-2885D7F851AD}" type="slidenum">
              <a:rPr lang="en-US" smtClean="0"/>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3" y="624110"/>
            <a:ext cx="11066730" cy="1280890"/>
          </a:xfrm>
        </p:spPr>
        <p:txBody>
          <a:bodyPr/>
          <a:lstStyle/>
          <a:p>
            <a:pPr algn="ctr"/>
            <a:r>
              <a:rPr lang="en-US" dirty="0" smtClean="0"/>
              <a:t>: </a:t>
            </a:r>
            <a:r>
              <a:rPr lang="en-US" sz="2800" b="1" dirty="0" smtClean="0">
                <a:effectLst>
                  <a:outerShdw blurRad="38100" dist="38100" dir="2700000" algn="tl">
                    <a:srgbClr val="000000">
                      <a:alpha val="43137"/>
                    </a:srgbClr>
                  </a:outerShdw>
                </a:effectLst>
              </a:rPr>
              <a:t>PROBLEM STATEMENT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11579" y="2068672"/>
            <a:ext cx="10330922" cy="4533363"/>
          </a:xfrm>
        </p:spPr>
        <p:txBody>
          <a:bodyPr>
            <a:normAutofit/>
          </a:bodyPr>
          <a:lstStyle/>
          <a:p>
            <a:r>
              <a:rPr lang="en-US" sz="2000" i="1" dirty="0"/>
              <a:t>Rice is essential food to live in India and it has more than 40,000 varieties</a:t>
            </a:r>
            <a:r>
              <a:rPr lang="en-US" sz="2000" i="1" dirty="0" smtClean="0"/>
              <a:t>.</a:t>
            </a:r>
          </a:p>
          <a:p>
            <a:r>
              <a:rPr lang="en-US" sz="2000" i="1" dirty="0" smtClean="0"/>
              <a:t>India </a:t>
            </a:r>
            <a:r>
              <a:rPr lang="en-US" sz="2000" i="1" dirty="0"/>
              <a:t>is the third leading producer of rice in the entire world</a:t>
            </a:r>
            <a:r>
              <a:rPr lang="en-US" sz="2000" i="1" dirty="0" smtClean="0"/>
              <a:t>.</a:t>
            </a:r>
          </a:p>
          <a:p>
            <a:r>
              <a:rPr lang="en-US" sz="2000" i="1" dirty="0" smtClean="0"/>
              <a:t>The </a:t>
            </a:r>
            <a:r>
              <a:rPr lang="en-US" sz="2000" i="1" dirty="0"/>
              <a:t>domestication </a:t>
            </a:r>
            <a:r>
              <a:rPr lang="en-US" sz="2000" i="1" dirty="0" smtClean="0"/>
              <a:t>of rice</a:t>
            </a:r>
            <a:r>
              <a:rPr lang="en-US" sz="2000" i="1" dirty="0"/>
              <a:t> ranks as one of the most important developments in history and now thousands of rice varieties are cultivated on every continent except Antarctica.</a:t>
            </a:r>
            <a:endParaRPr lang="en-US" sz="2000" i="1" dirty="0" smtClean="0"/>
          </a:p>
          <a:p>
            <a:r>
              <a:rPr lang="en-US" sz="2000" i="1" dirty="0" smtClean="0"/>
              <a:t>Our </a:t>
            </a:r>
            <a:r>
              <a:rPr lang="en-US" sz="2000" i="1" dirty="0"/>
              <a:t>aim is to classify the rice grains based on the feature which we will </a:t>
            </a:r>
            <a:r>
              <a:rPr lang="en-US" sz="2000" i="1" dirty="0" smtClean="0"/>
              <a:t>extract.</a:t>
            </a:r>
          </a:p>
          <a:p>
            <a:r>
              <a:rPr lang="en-US" sz="2000" i="1" dirty="0" smtClean="0"/>
              <a:t>The </a:t>
            </a:r>
            <a:r>
              <a:rPr lang="en-US" sz="2000" i="1" dirty="0"/>
              <a:t>intension of this work is to develop a real time application which was used to identify and classify of the rice </a:t>
            </a:r>
            <a:r>
              <a:rPr lang="en-US" sz="2000" i="1" dirty="0" smtClean="0"/>
              <a:t>grains. </a:t>
            </a:r>
            <a:endParaRPr lang="en-US" sz="2000" i="1" dirty="0"/>
          </a:p>
        </p:txBody>
      </p:sp>
      <p:sp>
        <p:nvSpPr>
          <p:cNvPr id="4" name="Slide Number Placeholder 3"/>
          <p:cNvSpPr>
            <a:spLocks noGrp="1"/>
          </p:cNvSpPr>
          <p:nvPr>
            <p:ph type="sldNum" sz="quarter" idx="12"/>
          </p:nvPr>
        </p:nvSpPr>
        <p:spPr/>
        <p:txBody>
          <a:bodyPr/>
          <a:lstStyle/>
          <a:p>
            <a:fld id="{42AD64AF-F985-473A-8CB3-2885D7F851AD}"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75" y="624205"/>
            <a:ext cx="11374120" cy="918210"/>
          </a:xfrm>
        </p:spPr>
        <p:txBody>
          <a:bodyPr/>
          <a:lstStyle/>
          <a:p>
            <a:pPr algn="ctr"/>
            <a:r>
              <a:rPr lang="en-US" sz="2800" b="1">
                <a:effectLst>
                  <a:outerShdw blurRad="38100" dist="38100" dir="2700000" algn="tl">
                    <a:srgbClr val="000000">
                      <a:alpha val="43137"/>
                    </a:srgbClr>
                  </a:outerShdw>
                </a:effectLst>
              </a:rPr>
              <a:t>: OTHER RELATED WORK :</a:t>
            </a:r>
          </a:p>
        </p:txBody>
      </p:sp>
      <p:sp>
        <p:nvSpPr>
          <p:cNvPr id="4" name="Slide Number Placeholder 3"/>
          <p:cNvSpPr>
            <a:spLocks noGrp="1"/>
          </p:cNvSpPr>
          <p:nvPr>
            <p:ph type="sldNum" sz="quarter" idx="12"/>
          </p:nvPr>
        </p:nvSpPr>
        <p:spPr/>
        <p:txBody>
          <a:bodyPr/>
          <a:lstStyle/>
          <a:p>
            <a:fld id="{42AD64AF-F985-473A-8CB3-2885D7F851AD}" type="slidenum">
              <a:rPr lang="en-US" smtClean="0"/>
              <a:t>4</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71646367"/>
              </p:ext>
            </p:extLst>
          </p:nvPr>
        </p:nvGraphicFramePr>
        <p:xfrm>
          <a:off x="1687132" y="1289050"/>
          <a:ext cx="9206928" cy="5306060"/>
        </p:xfrm>
        <a:graphic>
          <a:graphicData uri="http://schemas.openxmlformats.org/drawingml/2006/table">
            <a:tbl>
              <a:tblPr firstRow="1" bandRow="1">
                <a:tableStyleId>{5C22544A-7EE6-4342-B048-85BDC9FD1C3A}</a:tableStyleId>
              </a:tblPr>
              <a:tblGrid>
                <a:gridCol w="699833"/>
                <a:gridCol w="3667760"/>
                <a:gridCol w="1706880"/>
                <a:gridCol w="1298575"/>
                <a:gridCol w="1833880"/>
              </a:tblGrid>
              <a:tr h="496570">
                <a:tc>
                  <a:txBody>
                    <a:bodyPr/>
                    <a:lstStyle/>
                    <a:p>
                      <a:pPr algn="ctr">
                        <a:buNone/>
                      </a:pPr>
                      <a:r>
                        <a:rPr lang="en-US" sz="1200"/>
                        <a:t>Ref. Index</a:t>
                      </a:r>
                    </a:p>
                  </a:txBody>
                  <a:tcPr/>
                </a:tc>
                <a:tc>
                  <a:txBody>
                    <a:bodyPr/>
                    <a:lstStyle/>
                    <a:p>
                      <a:pPr algn="ctr">
                        <a:buNone/>
                      </a:pPr>
                      <a:r>
                        <a:rPr lang="en-US" sz="1200"/>
                        <a:t>Features Used</a:t>
                      </a:r>
                    </a:p>
                  </a:txBody>
                  <a:tcPr/>
                </a:tc>
                <a:tc>
                  <a:txBody>
                    <a:bodyPr/>
                    <a:lstStyle/>
                    <a:p>
                      <a:pPr algn="ctr">
                        <a:buNone/>
                      </a:pPr>
                      <a:r>
                        <a:rPr lang="en-US" sz="1200"/>
                        <a:t>Tech Used</a:t>
                      </a:r>
                    </a:p>
                  </a:txBody>
                  <a:tcPr/>
                </a:tc>
                <a:tc>
                  <a:txBody>
                    <a:bodyPr/>
                    <a:lstStyle/>
                    <a:p>
                      <a:pPr algn="ctr">
                        <a:buNone/>
                      </a:pPr>
                      <a:r>
                        <a:rPr lang="en-US" sz="1200"/>
                        <a:t>No. of Images</a:t>
                      </a:r>
                    </a:p>
                  </a:txBody>
                  <a:tcPr/>
                </a:tc>
                <a:tc>
                  <a:txBody>
                    <a:bodyPr/>
                    <a:lstStyle/>
                    <a:p>
                      <a:pPr algn="ctr">
                        <a:buNone/>
                      </a:pPr>
                      <a:r>
                        <a:rPr lang="en-US" sz="1200"/>
                        <a:t>Success Rate</a:t>
                      </a:r>
                    </a:p>
                  </a:txBody>
                  <a:tcPr/>
                </a:tc>
              </a:tr>
              <a:tr h="523875">
                <a:tc>
                  <a:txBody>
                    <a:bodyPr/>
                    <a:lstStyle/>
                    <a:p>
                      <a:pPr algn="ctr">
                        <a:buNone/>
                      </a:pPr>
                      <a:r>
                        <a:rPr lang="en-US" sz="1200"/>
                        <a:t>1.</a:t>
                      </a:r>
                    </a:p>
                  </a:txBody>
                  <a:tcPr/>
                </a:tc>
                <a:tc>
                  <a:txBody>
                    <a:bodyPr/>
                    <a:lstStyle/>
                    <a:p>
                      <a:pPr algn="ctr">
                        <a:buNone/>
                      </a:pPr>
                      <a:r>
                        <a:rPr lang="en-US" sz="1200" dirty="0"/>
                        <a:t>Major &amp; Minor Axis Length , Area</a:t>
                      </a:r>
                    </a:p>
                  </a:txBody>
                  <a:tcPr/>
                </a:tc>
                <a:tc>
                  <a:txBody>
                    <a:bodyPr/>
                    <a:lstStyle/>
                    <a:p>
                      <a:pPr algn="ctr">
                        <a:buNone/>
                      </a:pPr>
                      <a:r>
                        <a:rPr lang="en-US" sz="1200"/>
                        <a:t>Not Clearly Mentioned</a:t>
                      </a:r>
                    </a:p>
                  </a:txBody>
                  <a:tcPr/>
                </a:tc>
                <a:tc>
                  <a:txBody>
                    <a:bodyPr/>
                    <a:lstStyle/>
                    <a:p>
                      <a:pPr algn="ctr">
                        <a:buNone/>
                      </a:pPr>
                      <a:r>
                        <a:rPr lang="en-US" sz="1200"/>
                        <a:t>105</a:t>
                      </a:r>
                    </a:p>
                  </a:txBody>
                  <a:tcPr/>
                </a:tc>
                <a:tc>
                  <a:txBody>
                    <a:bodyPr/>
                    <a:lstStyle/>
                    <a:p>
                      <a:pPr algn="ctr">
                        <a:buNone/>
                      </a:pPr>
                      <a:r>
                        <a:rPr lang="en-US" sz="1200"/>
                        <a:t>93%</a:t>
                      </a:r>
                    </a:p>
                  </a:txBody>
                  <a:tcPr/>
                </a:tc>
              </a:tr>
              <a:tr h="507365">
                <a:tc>
                  <a:txBody>
                    <a:bodyPr/>
                    <a:lstStyle/>
                    <a:p>
                      <a:pPr algn="ctr">
                        <a:buNone/>
                      </a:pPr>
                      <a:r>
                        <a:rPr lang="en-US" sz="1200"/>
                        <a:t>2.</a:t>
                      </a:r>
                    </a:p>
                  </a:txBody>
                  <a:tcPr/>
                </a:tc>
                <a:tc>
                  <a:txBody>
                    <a:bodyPr/>
                    <a:lstStyle/>
                    <a:p>
                      <a:pPr algn="ctr">
                        <a:buNone/>
                      </a:pPr>
                      <a:r>
                        <a:rPr lang="en-US" sz="1200">
                          <a:sym typeface="+mn-ea"/>
                        </a:rPr>
                        <a:t>Major &amp; Minor Axis Length, Aspect Ratio, Orientation</a:t>
                      </a:r>
                    </a:p>
                  </a:txBody>
                  <a:tcPr/>
                </a:tc>
                <a:tc>
                  <a:txBody>
                    <a:bodyPr/>
                    <a:lstStyle/>
                    <a:p>
                      <a:pPr algn="ctr">
                        <a:buNone/>
                      </a:pPr>
                      <a:r>
                        <a:rPr lang="en-US" sz="1200"/>
                        <a:t>Measure Parameter Value</a:t>
                      </a:r>
                    </a:p>
                  </a:txBody>
                  <a:tcPr/>
                </a:tc>
                <a:tc>
                  <a:txBody>
                    <a:bodyPr/>
                    <a:lstStyle/>
                    <a:p>
                      <a:pPr algn="ctr">
                        <a:buNone/>
                      </a:pPr>
                      <a:r>
                        <a:rPr lang="en-US" sz="1200"/>
                        <a:t>1509</a:t>
                      </a:r>
                    </a:p>
                  </a:txBody>
                  <a:tcPr/>
                </a:tc>
                <a:tc>
                  <a:txBody>
                    <a:bodyPr/>
                    <a:lstStyle/>
                    <a:p>
                      <a:pPr algn="ctr">
                        <a:buNone/>
                      </a:pPr>
                      <a:r>
                        <a:rPr lang="en-US" sz="1200"/>
                        <a:t>Not Mentioned</a:t>
                      </a:r>
                    </a:p>
                  </a:txBody>
                  <a:tcPr/>
                </a:tc>
              </a:tr>
              <a:tr h="497205">
                <a:tc>
                  <a:txBody>
                    <a:bodyPr/>
                    <a:lstStyle/>
                    <a:p>
                      <a:pPr algn="ctr">
                        <a:buNone/>
                      </a:pPr>
                      <a:r>
                        <a:rPr lang="en-US" sz="1200"/>
                        <a:t>3.</a:t>
                      </a:r>
                    </a:p>
                  </a:txBody>
                  <a:tcPr/>
                </a:tc>
                <a:tc>
                  <a:txBody>
                    <a:bodyPr/>
                    <a:lstStyle/>
                    <a:p>
                      <a:pPr algn="ctr">
                        <a:buNone/>
                      </a:pPr>
                      <a:r>
                        <a:rPr lang="en-US" sz="1200"/>
                        <a:t>Perimeter, Area, </a:t>
                      </a:r>
                      <a:r>
                        <a:rPr lang="en-US" sz="1200">
                          <a:sym typeface="+mn-ea"/>
                        </a:rPr>
                        <a:t>Major &amp; Minor Axis Length</a:t>
                      </a:r>
                      <a:endParaRPr lang="en-US" sz="1200"/>
                    </a:p>
                  </a:txBody>
                  <a:tcPr/>
                </a:tc>
                <a:tc>
                  <a:txBody>
                    <a:bodyPr/>
                    <a:lstStyle/>
                    <a:p>
                      <a:pPr algn="ctr">
                        <a:buNone/>
                      </a:pPr>
                      <a:r>
                        <a:rPr lang="en-US" sz="1200"/>
                        <a:t>Based on feature</a:t>
                      </a:r>
                    </a:p>
                  </a:txBody>
                  <a:tcPr/>
                </a:tc>
                <a:tc>
                  <a:txBody>
                    <a:bodyPr/>
                    <a:lstStyle/>
                    <a:p>
                      <a:pPr algn="ctr">
                        <a:buNone/>
                      </a:pPr>
                      <a:r>
                        <a:rPr lang="en-US" sz="1200"/>
                        <a:t>Not Mentioned</a:t>
                      </a:r>
                    </a:p>
                  </a:txBody>
                  <a:tcPr/>
                </a:tc>
                <a:tc>
                  <a:txBody>
                    <a:bodyPr/>
                    <a:lstStyle/>
                    <a:p>
                      <a:pPr algn="ctr">
                        <a:buNone/>
                      </a:pPr>
                      <a:r>
                        <a:rPr lang="en-US" sz="1200"/>
                        <a:t>Not Mentioned</a:t>
                      </a:r>
                    </a:p>
                  </a:txBody>
                  <a:tcPr/>
                </a:tc>
              </a:tr>
              <a:tr h="491490">
                <a:tc>
                  <a:txBody>
                    <a:bodyPr/>
                    <a:lstStyle/>
                    <a:p>
                      <a:pPr algn="ctr">
                        <a:buNone/>
                      </a:pPr>
                      <a:r>
                        <a:rPr lang="en-US" sz="1200"/>
                        <a:t>4.</a:t>
                      </a:r>
                    </a:p>
                  </a:txBody>
                  <a:tcPr/>
                </a:tc>
                <a:tc>
                  <a:txBody>
                    <a:bodyPr/>
                    <a:lstStyle/>
                    <a:p>
                      <a:pPr algn="ctr">
                        <a:buNone/>
                      </a:pPr>
                      <a:r>
                        <a:rPr lang="en-US" sz="1200"/>
                        <a:t>Length, width, Perimeter, Compactness Ratio</a:t>
                      </a:r>
                    </a:p>
                  </a:txBody>
                  <a:tcPr/>
                </a:tc>
                <a:tc>
                  <a:txBody>
                    <a:bodyPr/>
                    <a:lstStyle/>
                    <a:p>
                      <a:pPr algn="ctr">
                        <a:buNone/>
                      </a:pPr>
                      <a:r>
                        <a:rPr lang="en-US" sz="1200"/>
                        <a:t>Morphological Processing</a:t>
                      </a:r>
                    </a:p>
                  </a:txBody>
                  <a:tcPr/>
                </a:tc>
                <a:tc>
                  <a:txBody>
                    <a:bodyPr/>
                    <a:lstStyle/>
                    <a:p>
                      <a:pPr algn="ctr">
                        <a:buNone/>
                      </a:pPr>
                      <a:r>
                        <a:rPr lang="en-US" sz="1200"/>
                        <a:t>95</a:t>
                      </a:r>
                    </a:p>
                  </a:txBody>
                  <a:tcPr/>
                </a:tc>
                <a:tc>
                  <a:txBody>
                    <a:bodyPr/>
                    <a:lstStyle/>
                    <a:p>
                      <a:pPr algn="ctr">
                        <a:buNone/>
                      </a:pPr>
                      <a:r>
                        <a:rPr lang="en-US" sz="1200"/>
                        <a:t>Not Mentioned</a:t>
                      </a:r>
                    </a:p>
                  </a:txBody>
                  <a:tcPr/>
                </a:tc>
              </a:tr>
              <a:tr h="522605">
                <a:tc>
                  <a:txBody>
                    <a:bodyPr/>
                    <a:lstStyle/>
                    <a:p>
                      <a:pPr algn="ctr">
                        <a:buNone/>
                      </a:pPr>
                      <a:r>
                        <a:rPr lang="en-US" sz="1200"/>
                        <a:t>5.</a:t>
                      </a:r>
                    </a:p>
                  </a:txBody>
                  <a:tcPr/>
                </a:tc>
                <a:tc>
                  <a:txBody>
                    <a:bodyPr/>
                    <a:lstStyle/>
                    <a:p>
                      <a:pPr algn="ctr">
                        <a:buNone/>
                      </a:pPr>
                      <a:r>
                        <a:rPr lang="en-US" sz="1200"/>
                        <a:t>Area, </a:t>
                      </a:r>
                      <a:r>
                        <a:rPr lang="en-US" sz="1200">
                          <a:sym typeface="+mn-ea"/>
                        </a:rPr>
                        <a:t>Major &amp; Minor Axis Length</a:t>
                      </a:r>
                      <a:endParaRPr lang="en-US" sz="1200"/>
                    </a:p>
                  </a:txBody>
                  <a:tcPr/>
                </a:tc>
                <a:tc>
                  <a:txBody>
                    <a:bodyPr/>
                    <a:lstStyle/>
                    <a:p>
                      <a:pPr algn="ctr">
                        <a:buNone/>
                      </a:pPr>
                      <a:r>
                        <a:rPr lang="en-US" sz="1200"/>
                        <a:t>Neural Network</a:t>
                      </a:r>
                    </a:p>
                  </a:txBody>
                  <a:tcPr/>
                </a:tc>
                <a:tc>
                  <a:txBody>
                    <a:bodyPr/>
                    <a:lstStyle/>
                    <a:p>
                      <a:pPr algn="ctr">
                        <a:buNone/>
                      </a:pPr>
                      <a:r>
                        <a:rPr lang="en-US" sz="1200"/>
                        <a:t>20</a:t>
                      </a:r>
                    </a:p>
                  </a:txBody>
                  <a:tcPr/>
                </a:tc>
                <a:tc>
                  <a:txBody>
                    <a:bodyPr/>
                    <a:lstStyle/>
                    <a:p>
                      <a:pPr algn="ctr">
                        <a:buNone/>
                      </a:pPr>
                      <a:r>
                        <a:rPr lang="en-US" sz="1200"/>
                        <a:t>91.3%</a:t>
                      </a:r>
                    </a:p>
                  </a:txBody>
                  <a:tcPr/>
                </a:tc>
              </a:tr>
              <a:tr h="524510">
                <a:tc>
                  <a:txBody>
                    <a:bodyPr/>
                    <a:lstStyle/>
                    <a:p>
                      <a:pPr algn="ctr">
                        <a:buNone/>
                      </a:pPr>
                      <a:r>
                        <a:rPr lang="en-US" sz="1200"/>
                        <a:t>6.</a:t>
                      </a:r>
                    </a:p>
                  </a:txBody>
                  <a:tcPr/>
                </a:tc>
                <a:tc>
                  <a:txBody>
                    <a:bodyPr/>
                    <a:lstStyle/>
                    <a:p>
                      <a:pPr algn="ctr">
                        <a:buNone/>
                      </a:pPr>
                      <a:r>
                        <a:rPr lang="en-US" sz="1200">
                          <a:sym typeface="+mn-ea"/>
                        </a:rPr>
                        <a:t>Major &amp; Minor Axis Length, Area, Perimeter, Eccentricity</a:t>
                      </a:r>
                    </a:p>
                  </a:txBody>
                  <a:tcPr/>
                </a:tc>
                <a:tc>
                  <a:txBody>
                    <a:bodyPr/>
                    <a:lstStyle/>
                    <a:p>
                      <a:pPr algn="ctr">
                        <a:buNone/>
                      </a:pPr>
                      <a:r>
                        <a:rPr lang="en-US" sz="1200"/>
                        <a:t>Mahalanobis Distance</a:t>
                      </a:r>
                    </a:p>
                  </a:txBody>
                  <a:tcPr/>
                </a:tc>
                <a:tc>
                  <a:txBody>
                    <a:bodyPr/>
                    <a:lstStyle/>
                    <a:p>
                      <a:pPr algn="ctr">
                        <a:buNone/>
                      </a:pPr>
                      <a:r>
                        <a:rPr lang="en-US" sz="1200"/>
                        <a:t>40</a:t>
                      </a:r>
                    </a:p>
                  </a:txBody>
                  <a:tcPr/>
                </a:tc>
                <a:tc>
                  <a:txBody>
                    <a:bodyPr/>
                    <a:lstStyle/>
                    <a:p>
                      <a:pPr algn="ctr">
                        <a:buNone/>
                      </a:pPr>
                      <a:r>
                        <a:rPr lang="en-US" sz="1200"/>
                        <a:t>Not Mentioned</a:t>
                      </a:r>
                    </a:p>
                  </a:txBody>
                  <a:tcPr/>
                </a:tc>
              </a:tr>
              <a:tr h="522605">
                <a:tc>
                  <a:txBody>
                    <a:bodyPr/>
                    <a:lstStyle/>
                    <a:p>
                      <a:pPr algn="ctr">
                        <a:buNone/>
                      </a:pPr>
                      <a:r>
                        <a:rPr lang="en-US" sz="1200"/>
                        <a:t>7.</a:t>
                      </a:r>
                    </a:p>
                  </a:txBody>
                  <a:tcPr/>
                </a:tc>
                <a:tc>
                  <a:txBody>
                    <a:bodyPr/>
                    <a:lstStyle/>
                    <a:p>
                      <a:pPr algn="ctr">
                        <a:buNone/>
                      </a:pPr>
                      <a:r>
                        <a:rPr lang="en-US" sz="1200"/>
                        <a:t>Length, Eccentricity, </a:t>
                      </a:r>
                      <a:r>
                        <a:rPr lang="en-US" sz="1200">
                          <a:sym typeface="+mn-ea"/>
                        </a:rPr>
                        <a:t>Major &amp; Minor Axis Length </a:t>
                      </a:r>
                      <a:endParaRPr lang="en-US" sz="1200"/>
                    </a:p>
                  </a:txBody>
                  <a:tcPr/>
                </a:tc>
                <a:tc>
                  <a:txBody>
                    <a:bodyPr/>
                    <a:lstStyle/>
                    <a:p>
                      <a:pPr algn="ctr">
                        <a:buNone/>
                      </a:pPr>
                      <a:r>
                        <a:rPr lang="en-US" sz="1200"/>
                        <a:t>Based on dimention </a:t>
                      </a:r>
                    </a:p>
                  </a:txBody>
                  <a:tcPr/>
                </a:tc>
                <a:tc>
                  <a:txBody>
                    <a:bodyPr/>
                    <a:lstStyle/>
                    <a:p>
                      <a:pPr algn="ctr">
                        <a:buNone/>
                      </a:pPr>
                      <a:r>
                        <a:rPr lang="en-US" sz="1200" dirty="0"/>
                        <a:t>22</a:t>
                      </a:r>
                    </a:p>
                  </a:txBody>
                  <a:tcPr/>
                </a:tc>
                <a:tc>
                  <a:txBody>
                    <a:bodyPr/>
                    <a:lstStyle/>
                    <a:p>
                      <a:pPr algn="ctr">
                        <a:buNone/>
                      </a:pPr>
                      <a:r>
                        <a:rPr lang="en-US" sz="1200"/>
                        <a:t>98.7%</a:t>
                      </a:r>
                    </a:p>
                  </a:txBody>
                  <a:tcPr/>
                </a:tc>
              </a:tr>
              <a:tr h="524510">
                <a:tc>
                  <a:txBody>
                    <a:bodyPr/>
                    <a:lstStyle/>
                    <a:p>
                      <a:pPr algn="ctr">
                        <a:buNone/>
                      </a:pPr>
                      <a:r>
                        <a:rPr lang="en-US" sz="1200"/>
                        <a:t>8.</a:t>
                      </a:r>
                    </a:p>
                  </a:txBody>
                  <a:tcPr/>
                </a:tc>
                <a:tc>
                  <a:txBody>
                    <a:bodyPr/>
                    <a:lstStyle/>
                    <a:p>
                      <a:pPr algn="ctr">
                        <a:buNone/>
                      </a:pPr>
                      <a:r>
                        <a:rPr lang="en-US" sz="1200"/>
                        <a:t>Area, </a:t>
                      </a:r>
                      <a:r>
                        <a:rPr lang="en-US" sz="1200">
                          <a:sym typeface="+mn-ea"/>
                        </a:rPr>
                        <a:t>Major &amp; Minor Axis Length, Centroid</a:t>
                      </a:r>
                      <a:endParaRPr lang="en-US" sz="1200"/>
                    </a:p>
                  </a:txBody>
                  <a:tcPr/>
                </a:tc>
                <a:tc>
                  <a:txBody>
                    <a:bodyPr/>
                    <a:lstStyle/>
                    <a:p>
                      <a:pPr algn="ctr">
                        <a:buNone/>
                      </a:pPr>
                      <a:r>
                        <a:rPr lang="en-US" sz="1200"/>
                        <a:t>Based on Size</a:t>
                      </a:r>
                    </a:p>
                  </a:txBody>
                  <a:tcPr/>
                </a:tc>
                <a:tc>
                  <a:txBody>
                    <a:bodyPr/>
                    <a:lstStyle/>
                    <a:p>
                      <a:pPr algn="ctr">
                        <a:buNone/>
                      </a:pPr>
                      <a:r>
                        <a:rPr lang="en-US" sz="1200"/>
                        <a:t>100</a:t>
                      </a:r>
                    </a:p>
                  </a:txBody>
                  <a:tcPr/>
                </a:tc>
                <a:tc>
                  <a:txBody>
                    <a:bodyPr/>
                    <a:lstStyle/>
                    <a:p>
                      <a:pPr algn="ctr">
                        <a:buNone/>
                      </a:pPr>
                      <a:r>
                        <a:rPr lang="en-US" sz="1200"/>
                        <a:t>Not Mentioned</a:t>
                      </a:r>
                    </a:p>
                  </a:txBody>
                  <a:tcPr/>
                </a:tc>
              </a:tr>
              <a:tr h="695325">
                <a:tc>
                  <a:txBody>
                    <a:bodyPr/>
                    <a:lstStyle/>
                    <a:p>
                      <a:pPr algn="ctr">
                        <a:buNone/>
                      </a:pPr>
                      <a:r>
                        <a:rPr lang="en-US" sz="1200"/>
                        <a:t>9.</a:t>
                      </a:r>
                    </a:p>
                  </a:txBody>
                  <a:tcPr/>
                </a:tc>
                <a:tc>
                  <a:txBody>
                    <a:bodyPr/>
                    <a:lstStyle/>
                    <a:p>
                      <a:pPr algn="ctr">
                        <a:buNone/>
                      </a:pPr>
                      <a:r>
                        <a:rPr lang="en-US" sz="1200"/>
                        <a:t>Height, Width, Area, Mean, Convex Area, Angle, Perimeter, Angle Back, Eccentricity, Standard Deviation</a:t>
                      </a:r>
                    </a:p>
                  </a:txBody>
                  <a:tcPr/>
                </a:tc>
                <a:tc>
                  <a:txBody>
                    <a:bodyPr/>
                    <a:lstStyle/>
                    <a:p>
                      <a:pPr algn="ctr">
                        <a:buNone/>
                      </a:pPr>
                      <a:r>
                        <a:rPr lang="en-US" sz="1200"/>
                        <a:t>Image Processing</a:t>
                      </a:r>
                    </a:p>
                  </a:txBody>
                  <a:tcPr/>
                </a:tc>
                <a:tc>
                  <a:txBody>
                    <a:bodyPr/>
                    <a:lstStyle/>
                    <a:p>
                      <a:pPr algn="ctr">
                        <a:buNone/>
                      </a:pPr>
                      <a:r>
                        <a:rPr lang="en-US" sz="1200"/>
                        <a:t>1000</a:t>
                      </a:r>
                    </a:p>
                  </a:txBody>
                  <a:tcPr/>
                </a:tc>
                <a:tc>
                  <a:txBody>
                    <a:bodyPr/>
                    <a:lstStyle/>
                    <a:p>
                      <a:pPr algn="ctr">
                        <a:buNone/>
                      </a:pPr>
                      <a:r>
                        <a:rPr lang="en-US" sz="1200" dirty="0"/>
                        <a:t>60%</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788035"/>
            <a:ext cx="10619740" cy="1280795"/>
          </a:xfrm>
        </p:spPr>
        <p:txBody>
          <a:bodyPr/>
          <a:lstStyle/>
          <a:p>
            <a:pPr algn="ctr"/>
            <a:r>
              <a:rPr lang="en-US" sz="2800" b="1">
                <a:effectLst>
                  <a:outerShdw blurRad="38100" dist="38100" dir="2700000" algn="tl">
                    <a:srgbClr val="000000">
                      <a:alpha val="43137"/>
                    </a:srgbClr>
                  </a:outerShdw>
                </a:effectLst>
              </a:rPr>
              <a:t>: ARCHITECTURE OF RICE VARIETY IDENTIFICATION :</a:t>
            </a:r>
          </a:p>
        </p:txBody>
      </p:sp>
      <p:sp>
        <p:nvSpPr>
          <p:cNvPr id="15" name="Content Placeholder 14"/>
          <p:cNvSpPr>
            <a:spLocks noGrp="1"/>
          </p:cNvSpPr>
          <p:nvPr>
            <p:ph idx="1"/>
          </p:nvPr>
        </p:nvSpPr>
        <p:spPr>
          <a:xfrm>
            <a:off x="1507490" y="2132965"/>
            <a:ext cx="10648315" cy="622935"/>
          </a:xfrm>
        </p:spPr>
        <p:txBody>
          <a:bodyPr>
            <a:noAutofit/>
          </a:bodyPr>
          <a:lstStyle/>
          <a:p>
            <a:pPr marL="0" indent="0">
              <a:buNone/>
            </a:pPr>
            <a:r>
              <a:rPr lang="en-US" sz="2000" b="1" i="1">
                <a:solidFill>
                  <a:schemeClr val="tx1"/>
                </a:solidFill>
              </a:rPr>
              <a:t>An Architecture of proposed rice grain identification system is shown below : </a:t>
            </a:r>
          </a:p>
        </p:txBody>
      </p:sp>
      <p:sp>
        <p:nvSpPr>
          <p:cNvPr id="4" name="Slide Number Placeholder 3"/>
          <p:cNvSpPr>
            <a:spLocks noGrp="1"/>
          </p:cNvSpPr>
          <p:nvPr>
            <p:ph type="sldNum" sz="quarter" idx="12"/>
          </p:nvPr>
        </p:nvSpPr>
        <p:spPr/>
        <p:txBody>
          <a:bodyPr/>
          <a:lstStyle/>
          <a:p>
            <a:fld id="{42AD64AF-F985-473A-8CB3-2885D7F851AD}" type="slidenum">
              <a:rPr lang="en-US" smtClean="0"/>
              <a:t>5</a:t>
            </a:fld>
            <a:endParaRPr lang="en-US"/>
          </a:p>
        </p:txBody>
      </p:sp>
      <p:sp>
        <p:nvSpPr>
          <p:cNvPr id="5" name="Rounded Rectangle 4"/>
          <p:cNvSpPr/>
          <p:nvPr/>
        </p:nvSpPr>
        <p:spPr>
          <a:xfrm>
            <a:off x="1069975" y="3210560"/>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Image Acquistion</a:t>
            </a:r>
          </a:p>
        </p:txBody>
      </p:sp>
      <p:sp>
        <p:nvSpPr>
          <p:cNvPr id="7" name="Rounded Rectangle 6"/>
          <p:cNvSpPr/>
          <p:nvPr/>
        </p:nvSpPr>
        <p:spPr>
          <a:xfrm>
            <a:off x="3964940" y="3210560"/>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Noise Removal</a:t>
            </a:r>
          </a:p>
        </p:txBody>
      </p:sp>
      <p:sp>
        <p:nvSpPr>
          <p:cNvPr id="8" name="Rounded Rectangle 7"/>
          <p:cNvSpPr/>
          <p:nvPr/>
        </p:nvSpPr>
        <p:spPr>
          <a:xfrm>
            <a:off x="1069975" y="5069205"/>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Training &amp; Testing</a:t>
            </a:r>
          </a:p>
        </p:txBody>
      </p:sp>
      <p:sp>
        <p:nvSpPr>
          <p:cNvPr id="9" name="Rounded Rectangle 8"/>
          <p:cNvSpPr/>
          <p:nvPr/>
        </p:nvSpPr>
        <p:spPr>
          <a:xfrm>
            <a:off x="3964940" y="5069205"/>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Classification</a:t>
            </a:r>
          </a:p>
        </p:txBody>
      </p:sp>
      <p:sp>
        <p:nvSpPr>
          <p:cNvPr id="10" name="Rounded Rectangle 9"/>
          <p:cNvSpPr/>
          <p:nvPr/>
        </p:nvSpPr>
        <p:spPr>
          <a:xfrm>
            <a:off x="6918325" y="5069205"/>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Feacture Selection</a:t>
            </a:r>
          </a:p>
        </p:txBody>
      </p:sp>
      <p:sp>
        <p:nvSpPr>
          <p:cNvPr id="11" name="Rounded Rectangle 10"/>
          <p:cNvSpPr/>
          <p:nvPr/>
        </p:nvSpPr>
        <p:spPr>
          <a:xfrm>
            <a:off x="9775825" y="5069205"/>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Feature Extraction</a:t>
            </a:r>
          </a:p>
        </p:txBody>
      </p:sp>
      <p:sp>
        <p:nvSpPr>
          <p:cNvPr id="12" name="Rounded Rectangle 11"/>
          <p:cNvSpPr/>
          <p:nvPr/>
        </p:nvSpPr>
        <p:spPr>
          <a:xfrm>
            <a:off x="6918325" y="3210560"/>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Image Rotation</a:t>
            </a:r>
          </a:p>
        </p:txBody>
      </p:sp>
      <p:sp>
        <p:nvSpPr>
          <p:cNvPr id="13" name="Rounded Rectangle 12"/>
          <p:cNvSpPr/>
          <p:nvPr/>
        </p:nvSpPr>
        <p:spPr>
          <a:xfrm>
            <a:off x="9775825" y="3210560"/>
            <a:ext cx="19119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Cropping</a:t>
            </a:r>
          </a:p>
        </p:txBody>
      </p:sp>
      <p:sp>
        <p:nvSpPr>
          <p:cNvPr id="16" name="Right Arrow 15"/>
          <p:cNvSpPr/>
          <p:nvPr/>
        </p:nvSpPr>
        <p:spPr>
          <a:xfrm>
            <a:off x="3124835" y="3515360"/>
            <a:ext cx="7404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938260" y="3509010"/>
            <a:ext cx="7404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027420" y="3515360"/>
            <a:ext cx="7404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0663555" y="4286250"/>
            <a:ext cx="302260" cy="634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3124835" y="5434330"/>
            <a:ext cx="740410" cy="3022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a:off x="6027420" y="5434330"/>
            <a:ext cx="740410" cy="3022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a:off x="8938260" y="5434330"/>
            <a:ext cx="740410" cy="3022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495" y="788035"/>
            <a:ext cx="10972165" cy="1116965"/>
          </a:xfrm>
        </p:spPr>
        <p:txBody>
          <a:bodyPr/>
          <a:lstStyle/>
          <a:p>
            <a:pPr algn="ctr"/>
            <a:r>
              <a:rPr lang="en-US" sz="2800" b="1">
                <a:effectLst>
                  <a:outerShdw blurRad="38100" dist="38100" dir="2700000" algn="tl">
                    <a:srgbClr val="000000">
                      <a:alpha val="43137"/>
                    </a:srgbClr>
                  </a:outerShdw>
                </a:effectLst>
              </a:rPr>
              <a:t>: IMAGE ACQUISITION :</a:t>
            </a:r>
          </a:p>
        </p:txBody>
      </p:sp>
      <p:sp>
        <p:nvSpPr>
          <p:cNvPr id="3" name="Content Placeholder 2"/>
          <p:cNvSpPr>
            <a:spLocks noGrp="1"/>
          </p:cNvSpPr>
          <p:nvPr>
            <p:ph idx="1"/>
          </p:nvPr>
        </p:nvSpPr>
        <p:spPr>
          <a:xfrm>
            <a:off x="1311275" y="2329815"/>
            <a:ext cx="10192385" cy="2659380"/>
          </a:xfrm>
        </p:spPr>
        <p:txBody>
          <a:bodyPr>
            <a:normAutofit lnSpcReduction="10000"/>
          </a:bodyPr>
          <a:lstStyle/>
          <a:p>
            <a:pPr marL="0" indent="0">
              <a:buNone/>
            </a:pPr>
            <a:r>
              <a:rPr lang="en-US" sz="2000"/>
              <a:t>The images of 27 rice varieties which consists 100 images of each varieties are collected for the project work. Among which we are taking 9 varieties : Sabraj, Radhni Pagal, Pakistani Basmati, Madhmala, Kte Patnai, Kamal, Jabra, Hirva Juha, Haranana, Danti.</a:t>
            </a:r>
          </a:p>
          <a:p>
            <a:pPr marL="0" indent="0">
              <a:buNone/>
            </a:pPr>
            <a:r>
              <a:rPr lang="en-US" sz="2000"/>
              <a:t>The data were collected from </a:t>
            </a:r>
            <a:r>
              <a:rPr lang="en-US" sz="2000" b="1"/>
              <a:t>BIDHAN CHANDRA KRISHI VISWAVIDYALAYA </a:t>
            </a:r>
            <a:r>
              <a:rPr lang="en-US" sz="2000"/>
              <a:t>and the camera used for taking images is </a:t>
            </a:r>
            <a:r>
              <a:rPr lang="en-US" sz="2000" b="1"/>
              <a:t>TUCSEN (USB 2.0 H Series)</a:t>
            </a:r>
            <a:r>
              <a:rPr lang="en-US" sz="2000"/>
              <a:t> with </a:t>
            </a:r>
            <a:r>
              <a:rPr lang="en-US" sz="2000" b="1"/>
              <a:t>Resolution : 1271 X 952</a:t>
            </a:r>
            <a:r>
              <a:rPr lang="en-US" sz="2000"/>
              <a:t> and </a:t>
            </a:r>
            <a:r>
              <a:rPr lang="en-US" sz="2000" b="1"/>
              <a:t>Magnification 0.9 (9 times)</a:t>
            </a:r>
            <a:r>
              <a:rPr lang="en-US" sz="2000"/>
              <a:t>.</a:t>
            </a:r>
            <a:endParaRPr lang="en-US"/>
          </a:p>
          <a:p>
            <a:pPr marL="0" indent="0">
              <a:buNone/>
            </a:pPr>
            <a:r>
              <a:rPr lang="en-US"/>
              <a:t> </a:t>
            </a:r>
          </a:p>
        </p:txBody>
      </p:sp>
      <p:sp>
        <p:nvSpPr>
          <p:cNvPr id="4" name="Slide Number Placeholder 3"/>
          <p:cNvSpPr>
            <a:spLocks noGrp="1"/>
          </p:cNvSpPr>
          <p:nvPr>
            <p:ph type="sldNum" sz="quarter" idx="12"/>
          </p:nvPr>
        </p:nvSpPr>
        <p:spPr/>
        <p:txBody>
          <a:bodyPr/>
          <a:lstStyle/>
          <a:p>
            <a:fld id="{42AD64AF-F985-473A-8CB3-2885D7F851AD}"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4205"/>
            <a:ext cx="10972800" cy="888365"/>
          </a:xfrm>
        </p:spPr>
        <p:txBody>
          <a:bodyPr>
            <a:normAutofit/>
          </a:bodyPr>
          <a:lstStyle/>
          <a:p>
            <a:pPr algn="ctr"/>
            <a:r>
              <a:rPr lang="en-US" sz="2800" b="1">
                <a:effectLst>
                  <a:outerShdw blurRad="38100" dist="38100" dir="2700000" algn="tl">
                    <a:srgbClr val="000000">
                      <a:alpha val="43137"/>
                    </a:srgbClr>
                  </a:outerShdw>
                </a:effectLst>
              </a:rPr>
              <a:t>: IMAGE PRE-PROCESSING :</a:t>
            </a:r>
          </a:p>
        </p:txBody>
      </p:sp>
      <p:sp>
        <p:nvSpPr>
          <p:cNvPr id="4" name="Slide Number Placeholder 3"/>
          <p:cNvSpPr>
            <a:spLocks noGrp="1"/>
          </p:cNvSpPr>
          <p:nvPr>
            <p:ph type="sldNum" sz="quarter" idx="12"/>
          </p:nvPr>
        </p:nvSpPr>
        <p:spPr/>
        <p:txBody>
          <a:bodyPr/>
          <a:lstStyle/>
          <a:p>
            <a:fld id="{42AD64AF-F985-473A-8CB3-2885D7F851AD}" type="slidenum">
              <a:rPr lang="en-US" smtClean="0"/>
              <a:t>7</a:t>
            </a:fld>
            <a:endParaRPr lang="en-US"/>
          </a:p>
        </p:txBody>
      </p:sp>
      <p:sp>
        <p:nvSpPr>
          <p:cNvPr id="100" name="Text Box 99"/>
          <p:cNvSpPr txBox="1"/>
          <p:nvPr/>
        </p:nvSpPr>
        <p:spPr>
          <a:xfrm>
            <a:off x="4552315" y="2430462"/>
            <a:ext cx="5080000" cy="275590"/>
          </a:xfrm>
          <a:prstGeom prst="rect">
            <a:avLst/>
          </a:prstGeom>
          <a:noFill/>
          <a:ln w="9525">
            <a:noFill/>
          </a:ln>
        </p:spPr>
        <p:txBody>
          <a:bodyPr>
            <a:spAutoFit/>
          </a:bodyPr>
          <a:lstStyle/>
          <a:p>
            <a:pPr indent="0" algn="ctr"/>
            <a:r>
              <a:rPr lang="en-US" sz="1200" b="0">
                <a:latin typeface="Arial" panose="020B0604020202020204" pitchFamily="34" charset="0"/>
              </a:rPr>
              <a:t> </a:t>
            </a:r>
            <a:endParaRPr lang="en-US"/>
          </a:p>
        </p:txBody>
      </p:sp>
      <p:pic>
        <p:nvPicPr>
          <p:cNvPr id="5" name="Picture 4"/>
          <p:cNvPicPr/>
          <p:nvPr/>
        </p:nvPicPr>
        <p:blipFill>
          <a:blip r:embed="rId2"/>
          <a:stretch>
            <a:fillRect/>
          </a:stretch>
        </p:blipFill>
        <p:spPr>
          <a:xfrm>
            <a:off x="8063865" y="1512570"/>
            <a:ext cx="1946910" cy="1484630"/>
          </a:xfrm>
          <a:prstGeom prst="rect">
            <a:avLst/>
          </a:prstGeom>
          <a:noFill/>
          <a:ln w="9525">
            <a:noFill/>
          </a:ln>
        </p:spPr>
      </p:pic>
      <p:pic>
        <p:nvPicPr>
          <p:cNvPr id="101" name="Picture 100"/>
          <p:cNvPicPr/>
          <p:nvPr/>
        </p:nvPicPr>
        <p:blipFill>
          <a:blip r:embed="rId3"/>
          <a:stretch>
            <a:fillRect/>
          </a:stretch>
        </p:blipFill>
        <p:spPr>
          <a:xfrm>
            <a:off x="6230620" y="2997200"/>
            <a:ext cx="1833245" cy="1494790"/>
          </a:xfrm>
          <a:prstGeom prst="rect">
            <a:avLst/>
          </a:prstGeom>
          <a:noFill/>
          <a:ln w="9525">
            <a:noFill/>
          </a:ln>
        </p:spPr>
      </p:pic>
      <p:pic>
        <p:nvPicPr>
          <p:cNvPr id="102" name="Picture 101"/>
          <p:cNvPicPr/>
          <p:nvPr/>
        </p:nvPicPr>
        <p:blipFill>
          <a:blip r:embed="rId4"/>
          <a:stretch>
            <a:fillRect/>
          </a:stretch>
        </p:blipFill>
        <p:spPr>
          <a:xfrm>
            <a:off x="10010775" y="2997200"/>
            <a:ext cx="1833245" cy="1494155"/>
          </a:xfrm>
          <a:prstGeom prst="rect">
            <a:avLst/>
          </a:prstGeom>
          <a:noFill/>
          <a:ln w="9525">
            <a:noFill/>
          </a:ln>
        </p:spPr>
      </p:pic>
      <p:sp>
        <p:nvSpPr>
          <p:cNvPr id="8" name="Text Box 7"/>
          <p:cNvSpPr txBox="1"/>
          <p:nvPr/>
        </p:nvSpPr>
        <p:spPr>
          <a:xfrm>
            <a:off x="1856740" y="4491990"/>
            <a:ext cx="2905125" cy="398780"/>
          </a:xfrm>
          <a:prstGeom prst="rect">
            <a:avLst/>
          </a:prstGeom>
          <a:noFill/>
        </p:spPr>
        <p:txBody>
          <a:bodyPr wrap="square" rtlCol="0" anchor="t">
            <a:spAutoFit/>
          </a:bodyPr>
          <a:lstStyle/>
          <a:p>
            <a:pPr marL="457200" indent="-457200">
              <a:buFont typeface="+mj-lt"/>
              <a:buAutoNum type="arabicPeriod"/>
            </a:pPr>
            <a:r>
              <a:rPr lang="en-US" sz="2000" b="1">
                <a:effectLst>
                  <a:outerShdw blurRad="38100" dist="38100" dir="2700000" algn="tl">
                    <a:srgbClr val="000000">
                      <a:alpha val="43137"/>
                    </a:srgbClr>
                  </a:outerShdw>
                </a:effectLst>
                <a:sym typeface="+mn-ea"/>
              </a:rPr>
              <a:t>Original Image</a:t>
            </a:r>
            <a:endParaRPr lang="en-US" sz="2000" b="1">
              <a:effectLst>
                <a:outerShdw blurRad="38100" dist="38100" dir="2700000" algn="tl">
                  <a:srgbClr val="000000">
                    <a:alpha val="43137"/>
                  </a:srgbClr>
                </a:outerShdw>
              </a:effectLst>
            </a:endParaRPr>
          </a:p>
        </p:txBody>
      </p:sp>
      <p:pic>
        <p:nvPicPr>
          <p:cNvPr id="10" name="image16.jpg"/>
          <p:cNvPicPr preferRelativeResize="0">
            <a:picLocks noGrp="1" noChangeAspect="1"/>
          </p:cNvPicPr>
          <p:nvPr>
            <p:ph sz="half" idx="2"/>
          </p:nvPr>
        </p:nvPicPr>
        <p:blipFill>
          <a:blip r:embed="rId5" cstate="print"/>
          <a:srcRect/>
          <a:stretch>
            <a:fillRect/>
          </a:stretch>
        </p:blipFill>
        <p:spPr>
          <a:xfrm>
            <a:off x="1146175" y="1512570"/>
            <a:ext cx="4158615" cy="2978785"/>
          </a:xfrm>
          <a:prstGeom prst="rect">
            <a:avLst/>
          </a:prstGeom>
        </p:spPr>
      </p:pic>
      <p:sp>
        <p:nvSpPr>
          <p:cNvPr id="12" name="Text Box 11"/>
          <p:cNvSpPr txBox="1"/>
          <p:nvPr/>
        </p:nvSpPr>
        <p:spPr>
          <a:xfrm>
            <a:off x="7853045" y="4491990"/>
            <a:ext cx="2733675" cy="398780"/>
          </a:xfrm>
          <a:prstGeom prst="rect">
            <a:avLst/>
          </a:prstGeom>
          <a:noFill/>
        </p:spPr>
        <p:txBody>
          <a:bodyPr wrap="square" rtlCol="0" anchor="t">
            <a:spAutoFit/>
          </a:bodyPr>
          <a:lstStyle/>
          <a:p>
            <a:r>
              <a:rPr lang="en-US" sz="2000" b="1">
                <a:effectLst>
                  <a:outerShdw blurRad="38100" dist="38100" dir="2700000" algn="tl">
                    <a:srgbClr val="000000">
                      <a:alpha val="43137"/>
                    </a:srgbClr>
                  </a:outerShdw>
                </a:effectLst>
                <a:sym typeface="+mn-ea"/>
              </a:rPr>
              <a:t>2.    RGB CHANNEL</a:t>
            </a:r>
            <a:endParaRPr lang="en-US" sz="2000"/>
          </a:p>
        </p:txBody>
      </p:sp>
      <p:sp>
        <p:nvSpPr>
          <p:cNvPr id="13" name="Text Box 12"/>
          <p:cNvSpPr txBox="1"/>
          <p:nvPr/>
        </p:nvSpPr>
        <p:spPr>
          <a:xfrm>
            <a:off x="8674735" y="2997200"/>
            <a:ext cx="1283335" cy="368300"/>
          </a:xfrm>
          <a:prstGeom prst="rect">
            <a:avLst/>
          </a:prstGeom>
          <a:noFill/>
        </p:spPr>
        <p:txBody>
          <a:bodyPr wrap="square" rtlCol="0" anchor="t">
            <a:spAutoFit/>
          </a:bodyPr>
          <a:lstStyle/>
          <a:p>
            <a:r>
              <a:rPr lang="en-US" b="1">
                <a:effectLst>
                  <a:outerShdw blurRad="38100" dist="38100" dir="2700000" algn="tl">
                    <a:srgbClr val="000000">
                      <a:alpha val="43137"/>
                    </a:srgbClr>
                  </a:outerShdw>
                </a:effectLst>
                <a:sym typeface="+mn-ea"/>
              </a:rPr>
              <a:t>RED</a:t>
            </a:r>
            <a:endParaRPr lang="en-US"/>
          </a:p>
        </p:txBody>
      </p:sp>
      <p:sp>
        <p:nvSpPr>
          <p:cNvPr id="14" name="Text Box 13"/>
          <p:cNvSpPr txBox="1"/>
          <p:nvPr/>
        </p:nvSpPr>
        <p:spPr>
          <a:xfrm>
            <a:off x="6563360" y="2628900"/>
            <a:ext cx="1109345" cy="368300"/>
          </a:xfrm>
          <a:prstGeom prst="rect">
            <a:avLst/>
          </a:prstGeom>
          <a:noFill/>
        </p:spPr>
        <p:txBody>
          <a:bodyPr wrap="square" rtlCol="0" anchor="t">
            <a:spAutoFit/>
          </a:bodyPr>
          <a:lstStyle/>
          <a:p>
            <a:r>
              <a:rPr lang="en-US" b="1">
                <a:effectLst>
                  <a:outerShdw blurRad="38100" dist="38100" dir="2700000" algn="tl">
                    <a:srgbClr val="000000">
                      <a:alpha val="43137"/>
                    </a:srgbClr>
                  </a:outerShdw>
                </a:effectLst>
                <a:sym typeface="+mn-ea"/>
              </a:rPr>
              <a:t>GREEN</a:t>
            </a:r>
            <a:endParaRPr lang="en-US"/>
          </a:p>
        </p:txBody>
      </p:sp>
      <p:sp>
        <p:nvSpPr>
          <p:cNvPr id="15" name="Text Box 14"/>
          <p:cNvSpPr txBox="1"/>
          <p:nvPr/>
        </p:nvSpPr>
        <p:spPr>
          <a:xfrm>
            <a:off x="10586720" y="2628900"/>
            <a:ext cx="680720" cy="368300"/>
          </a:xfrm>
          <a:prstGeom prst="rect">
            <a:avLst/>
          </a:prstGeom>
          <a:noFill/>
        </p:spPr>
        <p:txBody>
          <a:bodyPr wrap="none" rtlCol="0" anchor="t">
            <a:spAutoFit/>
          </a:bodyPr>
          <a:lstStyle/>
          <a:p>
            <a:r>
              <a:rPr lang="en-US" b="1">
                <a:effectLst>
                  <a:outerShdw blurRad="38100" dist="38100" dir="2700000" algn="tl">
                    <a:srgbClr val="000000">
                      <a:alpha val="43137"/>
                    </a:srgbClr>
                  </a:outerShdw>
                </a:effectLst>
                <a:sym typeface="+mn-ea"/>
              </a:rPr>
              <a:t>BLUE</a:t>
            </a:r>
            <a:endParaRPr lang="en-US"/>
          </a:p>
        </p:txBody>
      </p:sp>
      <p:sp>
        <p:nvSpPr>
          <p:cNvPr id="17" name="Text Box 16"/>
          <p:cNvSpPr txBox="1"/>
          <p:nvPr/>
        </p:nvSpPr>
        <p:spPr>
          <a:xfrm>
            <a:off x="2837815" y="5571490"/>
            <a:ext cx="9178925" cy="398780"/>
          </a:xfrm>
          <a:prstGeom prst="rect">
            <a:avLst/>
          </a:prstGeom>
          <a:noFill/>
        </p:spPr>
        <p:txBody>
          <a:bodyPr wrap="square" rtlCol="0" anchor="t">
            <a:spAutoFit/>
          </a:bodyPr>
          <a:lstStyle/>
          <a:p>
            <a:pPr indent="0">
              <a:buFont typeface="Wingdings" panose="05000000000000000000" charset="0"/>
              <a:buNone/>
            </a:pPr>
            <a:r>
              <a:rPr lang="en-US" sz="2000">
                <a:effectLst>
                  <a:outerShdw blurRad="38100" dist="38100" dir="2700000" algn="tl">
                    <a:srgbClr val="000000">
                      <a:alpha val="43137"/>
                    </a:srgbClr>
                  </a:outerShdw>
                </a:effectLst>
                <a:sym typeface="+mn-ea"/>
              </a:rPr>
              <a:t>3.    We have selected RED CHANNEL on the basis of clarity</a:t>
            </a:r>
            <a:r>
              <a:rPr lang="en-US">
                <a:effectLst>
                  <a:outerShdw blurRad="38100" dist="38100" dir="2700000" algn="tl">
                    <a:srgbClr val="000000">
                      <a:alpha val="43137"/>
                    </a:srgbClr>
                  </a:outerShdw>
                </a:effectLst>
                <a:sym typeface="+mn-ea"/>
              </a:rPr>
              <a:t>.</a:t>
            </a:r>
            <a:endParaRPr 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785" y="845185"/>
            <a:ext cx="10557510" cy="1280795"/>
          </a:xfrm>
        </p:spPr>
        <p:txBody>
          <a:bodyPr/>
          <a:lstStyle/>
          <a:p>
            <a:pPr algn="ctr"/>
            <a:r>
              <a:rPr lang="en-US" sz="2800" b="1">
                <a:effectLst>
                  <a:outerShdw blurRad="38100" dist="38100" dir="2700000" algn="tl">
                    <a:srgbClr val="000000">
                      <a:alpha val="43137"/>
                    </a:srgbClr>
                  </a:outerShdw>
                </a:effectLst>
              </a:rPr>
              <a:t>: IMAGE PRE-PROCESSING :</a:t>
            </a:r>
          </a:p>
        </p:txBody>
      </p:sp>
      <p:sp>
        <p:nvSpPr>
          <p:cNvPr id="4" name="Content Placeholder 3"/>
          <p:cNvSpPr>
            <a:spLocks noGrp="1"/>
          </p:cNvSpPr>
          <p:nvPr>
            <p:ph sz="half" idx="2"/>
          </p:nvPr>
        </p:nvSpPr>
        <p:spPr>
          <a:xfrm>
            <a:off x="1721485" y="1884680"/>
            <a:ext cx="9546590" cy="1557655"/>
          </a:xfrm>
        </p:spPr>
        <p:txBody>
          <a:bodyPr>
            <a:noAutofit/>
          </a:bodyPr>
          <a:lstStyle/>
          <a:p>
            <a:pPr>
              <a:buClr>
                <a:srgbClr val="000000"/>
              </a:buClr>
              <a:buFont typeface="+mj-lt"/>
              <a:buAutoNum type="arabicPeriod" startAt="4"/>
            </a:pPr>
            <a:r>
              <a:rPr lang="en-US">
                <a:effectLst>
                  <a:outerShdw blurRad="38100" dist="38100" dir="2700000" algn="tl">
                    <a:srgbClr val="000000">
                      <a:alpha val="43137"/>
                    </a:srgbClr>
                  </a:outerShdw>
                </a:effectLst>
              </a:rPr>
              <a:t> </a:t>
            </a:r>
            <a:r>
              <a:rPr lang="en-US" sz="2000">
                <a:effectLst>
                  <a:outerShdw blurRad="38100" dist="38100" dir="2700000" algn="tl">
                    <a:srgbClr val="000000">
                      <a:alpha val="43137"/>
                    </a:srgbClr>
                  </a:outerShdw>
                </a:effectLst>
              </a:rPr>
              <a:t>Binarization of the image.</a:t>
            </a:r>
          </a:p>
          <a:p>
            <a:pPr marL="457200" indent="-457200">
              <a:buClr>
                <a:srgbClr val="000000"/>
              </a:buClr>
              <a:buFont typeface="+mj-lt"/>
              <a:buAutoNum type="arabicPeriod" startAt="5"/>
            </a:pPr>
            <a:r>
              <a:rPr lang="en-US" sz="2000">
                <a:effectLst>
                  <a:outerShdw blurRad="38100" dist="38100" dir="2700000" algn="tl">
                    <a:srgbClr val="000000">
                      <a:alpha val="43137"/>
                    </a:srgbClr>
                  </a:outerShdw>
                </a:effectLst>
              </a:rPr>
              <a:t>Noise removal is done with connected component analysis and the biggest area pixel is choosen among them.</a:t>
            </a:r>
          </a:p>
          <a:p>
            <a:pPr marL="457200" indent="-457200">
              <a:buClr>
                <a:srgbClr val="000000"/>
              </a:buClr>
              <a:buFont typeface="+mj-lt"/>
              <a:buAutoNum type="arabicPeriod" startAt="6"/>
            </a:pPr>
            <a:r>
              <a:rPr lang="en-US" sz="2000">
                <a:effectLst>
                  <a:outerShdw blurRad="38100" dist="38100" dir="2700000" algn="tl">
                    <a:srgbClr val="000000">
                      <a:alpha val="43137"/>
                    </a:srgbClr>
                  </a:outerShdw>
                </a:effectLst>
              </a:rPr>
              <a:t>Images are rotated to bring it in same Orientation. </a:t>
            </a:r>
          </a:p>
        </p:txBody>
      </p:sp>
      <p:sp>
        <p:nvSpPr>
          <p:cNvPr id="5" name="Slide Number Placeholder 4"/>
          <p:cNvSpPr>
            <a:spLocks noGrp="1"/>
          </p:cNvSpPr>
          <p:nvPr>
            <p:ph type="sldNum" sz="quarter" idx="12"/>
          </p:nvPr>
        </p:nvSpPr>
        <p:spPr/>
        <p:txBody>
          <a:bodyPr/>
          <a:lstStyle/>
          <a:p>
            <a:fld id="{42AD64AF-F985-473A-8CB3-2885D7F851AD}" type="slidenum">
              <a:rPr lang="en-US" smtClean="0"/>
              <a:t>8</a:t>
            </a:fld>
            <a:endParaRPr lang="en-US"/>
          </a:p>
        </p:txBody>
      </p:sp>
      <p:pic>
        <p:nvPicPr>
          <p:cNvPr id="7" name="image20.jpg"/>
          <p:cNvPicPr preferRelativeResize="0">
            <a:picLocks noGrp="1" noChangeAspect="1"/>
          </p:cNvPicPr>
          <p:nvPr>
            <p:ph sz="half" idx="1"/>
          </p:nvPr>
        </p:nvPicPr>
        <p:blipFill>
          <a:blip r:embed="rId2"/>
          <a:srcRect/>
          <a:stretch>
            <a:fillRect/>
          </a:stretch>
        </p:blipFill>
        <p:spPr>
          <a:xfrm>
            <a:off x="1864360" y="3722370"/>
            <a:ext cx="8935720" cy="2457450"/>
          </a:xfrm>
          <a:prstGeom prst="rect">
            <a:avLst/>
          </a:prstGeom>
        </p:spPr>
      </p:pic>
      <p:sp>
        <p:nvSpPr>
          <p:cNvPr id="6" name="Text Box 5"/>
          <p:cNvSpPr txBox="1"/>
          <p:nvPr/>
        </p:nvSpPr>
        <p:spPr>
          <a:xfrm>
            <a:off x="5038090" y="6281420"/>
            <a:ext cx="3929380" cy="398780"/>
          </a:xfrm>
          <a:prstGeom prst="rect">
            <a:avLst/>
          </a:prstGeom>
          <a:noFill/>
        </p:spPr>
        <p:txBody>
          <a:bodyPr wrap="square" rtlCol="0" anchor="t">
            <a:spAutoFit/>
          </a:bodyPr>
          <a:lstStyle/>
          <a:p>
            <a:pPr marL="342900" indent="-342900">
              <a:buClr>
                <a:srgbClr val="000000"/>
              </a:buClr>
              <a:buFont typeface="+mj-lt"/>
              <a:buAutoNum type="arabicPeriod" startAt="7"/>
            </a:pPr>
            <a:r>
              <a:rPr lang="en-US" sz="2000" b="1">
                <a:effectLst>
                  <a:outerShdw blurRad="38100" dist="38100" dir="2700000" algn="tl">
                    <a:srgbClr val="000000">
                      <a:alpha val="43137"/>
                    </a:srgbClr>
                  </a:outerShdw>
                </a:effectLst>
                <a:sym typeface="+mn-ea"/>
              </a:rPr>
              <a:t>Final Image</a:t>
            </a:r>
            <a:endParaRPr 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2730" y="1827530"/>
            <a:ext cx="5028565" cy="676910"/>
          </a:xfrm>
        </p:spPr>
        <p:txBody>
          <a:bodyPr/>
          <a:lstStyle/>
          <a:p>
            <a:pPr algn="ctr"/>
            <a:endParaRPr lang="en-US" sz="24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42AD64AF-F985-473A-8CB3-2885D7F851AD}" type="slidenum">
              <a:rPr lang="en-US" smtClean="0"/>
              <a:t>9</a:t>
            </a:fld>
            <a:endParaRPr lang="en-US"/>
          </a:p>
        </p:txBody>
      </p:sp>
      <p:sp>
        <p:nvSpPr>
          <p:cNvPr id="6" name="Text Box 5"/>
          <p:cNvSpPr txBox="1"/>
          <p:nvPr/>
        </p:nvSpPr>
        <p:spPr>
          <a:xfrm>
            <a:off x="1739899" y="2504440"/>
            <a:ext cx="5446511" cy="3784600"/>
          </a:xfrm>
          <a:prstGeom prst="rect">
            <a:avLst/>
          </a:prstGeom>
          <a:noFill/>
        </p:spPr>
        <p:txBody>
          <a:bodyPr wrap="square" rtlCol="0" anchor="t">
            <a:spAutoFit/>
          </a:bodyPr>
          <a:lstStyle/>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Angle</a:t>
            </a:r>
            <a:endParaRPr lang="en-US" sz="2400" dirty="0">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Angle Back</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Area</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Perimeter</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Eccentricity</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Solidity</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Centroid</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Convex Area</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Width</a:t>
            </a: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Height</a:t>
            </a:r>
            <a:endParaRPr lang="en-US" sz="2400" dirty="0"/>
          </a:p>
        </p:txBody>
      </p:sp>
      <p:sp>
        <p:nvSpPr>
          <p:cNvPr id="3" name="Title 1"/>
          <p:cNvSpPr>
            <a:spLocks noGrp="1"/>
          </p:cNvSpPr>
          <p:nvPr/>
        </p:nvSpPr>
        <p:spPr>
          <a:xfrm>
            <a:off x="1311275" y="1827530"/>
            <a:ext cx="5292090" cy="676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a:effectLst>
                  <a:outerShdw blurRad="38100" dist="38100" dir="2700000" algn="tl">
                    <a:srgbClr val="000000">
                      <a:alpha val="43137"/>
                    </a:srgbClr>
                  </a:outerShdw>
                </a:effectLst>
              </a:rPr>
              <a:t>: Morphological feature :</a:t>
            </a:r>
          </a:p>
        </p:txBody>
      </p:sp>
      <p:sp>
        <p:nvSpPr>
          <p:cNvPr id="4" name="Title 1"/>
          <p:cNvSpPr>
            <a:spLocks noGrp="1"/>
          </p:cNvSpPr>
          <p:nvPr/>
        </p:nvSpPr>
        <p:spPr>
          <a:xfrm>
            <a:off x="1311275" y="897121"/>
            <a:ext cx="10504170" cy="6769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effectLst>
                  <a:outerShdw blurRad="38100" dist="38100" dir="2700000" algn="tl">
                    <a:srgbClr val="000000">
                      <a:alpha val="43137"/>
                    </a:srgbClr>
                  </a:outerShdw>
                </a:effectLst>
              </a:rPr>
              <a:t>: FEATURE EXTRACTION :</a:t>
            </a:r>
          </a:p>
        </p:txBody>
      </p:sp>
      <p:sp>
        <p:nvSpPr>
          <p:cNvPr id="7" name="Text Box 6"/>
          <p:cNvSpPr txBox="1"/>
          <p:nvPr/>
        </p:nvSpPr>
        <p:spPr>
          <a:xfrm>
            <a:off x="7592695" y="2504440"/>
            <a:ext cx="3890010" cy="2677656"/>
          </a:xfrm>
          <a:prstGeom prst="rect">
            <a:avLst/>
          </a:prstGeom>
          <a:noFill/>
        </p:spPr>
        <p:txBody>
          <a:bodyPr wrap="square" rtlCol="0" anchor="t">
            <a:spAutoFit/>
          </a:bodyPr>
          <a:lstStyle/>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Rectangularity</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Circularity</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Major Axis length</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Minor  Axis  length</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Extent</a:t>
            </a:r>
            <a:endParaRPr lang="en-US" sz="2400" dirty="0">
              <a:effectLst>
                <a:outerShdw blurRad="38100" dist="38100" dir="2700000" algn="tl">
                  <a:srgbClr val="000000">
                    <a:alpha val="43137"/>
                  </a:srgbClr>
                </a:outerShdw>
              </a:effectLst>
              <a:sym typeface="+mn-ea"/>
            </a:endParaRPr>
          </a:p>
          <a:p>
            <a:pPr marL="514350" indent="-514350" algn="l">
              <a:buClr>
                <a:srgbClr val="000000"/>
              </a:buClr>
              <a:buFont typeface="Wingdings" panose="05000000000000000000" charset="0"/>
              <a:buChar char="q"/>
            </a:pPr>
            <a:r>
              <a:rPr lang="en-US" sz="2400" dirty="0">
                <a:effectLst>
                  <a:outerShdw blurRad="38100" dist="38100" dir="2700000" algn="tl">
                    <a:srgbClr val="000000">
                      <a:alpha val="43137"/>
                    </a:srgbClr>
                  </a:outerShdw>
                </a:effectLst>
                <a:sym typeface="+mn-ea"/>
              </a:rPr>
              <a:t>  </a:t>
            </a:r>
            <a:r>
              <a:rPr lang="en-US" sz="2400" dirty="0" smtClean="0">
                <a:effectLst>
                  <a:outerShdw blurRad="38100" dist="38100" dir="2700000" algn="tl">
                    <a:srgbClr val="000000">
                      <a:alpha val="43137"/>
                    </a:srgbClr>
                  </a:outerShdw>
                </a:effectLst>
                <a:sym typeface="+mn-ea"/>
              </a:rPr>
              <a:t>Awn</a:t>
            </a:r>
            <a:endParaRPr lang="en-US" sz="2400" dirty="0">
              <a:effectLst>
                <a:outerShdw blurRad="38100" dist="38100" dir="2700000" algn="tl">
                  <a:srgbClr val="000000">
                    <a:alpha val="43137"/>
                  </a:srgbClr>
                </a:outerShdw>
              </a:effectLst>
              <a:sym typeface="+mn-ea"/>
            </a:endParaRPr>
          </a:p>
          <a:p>
            <a:pPr indent="0" algn="l">
              <a:buClr>
                <a:srgbClr val="000000"/>
              </a:buClr>
              <a:buFont typeface="Wingdings" panose="05000000000000000000" charset="0"/>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2343</TotalTime>
  <Words>1474</Words>
  <Application>Microsoft Office PowerPoint</Application>
  <PresentationFormat>Custom</PresentationFormat>
  <Paragraphs>337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PowerPoint Presentation</vt:lpstr>
      <vt:lpstr>PowerPoint Presentation</vt:lpstr>
      <vt:lpstr>: PROBLEM STATEMENT :</vt:lpstr>
      <vt:lpstr>: OTHER RELATED WORK :</vt:lpstr>
      <vt:lpstr>: ARCHITECTURE OF RICE VARIETY IDENTIFICATION :</vt:lpstr>
      <vt:lpstr>: IMAGE ACQUISITION :</vt:lpstr>
      <vt:lpstr>: IMAGE PRE-PROCESSING :</vt:lpstr>
      <vt:lpstr>: IMAGE PRE-PROCESSING :</vt:lpstr>
      <vt:lpstr>PowerPoint Presentation</vt:lpstr>
      <vt:lpstr>PowerPoint Presentation</vt:lpstr>
      <vt:lpstr>: FEATURE SELECTION  :</vt:lpstr>
      <vt:lpstr>: CLASSIFICATION :</vt:lpstr>
      <vt:lpstr>:RESULTS &amp; DISCUSSIONS:</vt:lpstr>
      <vt:lpstr>PowerPoint Presentation</vt:lpstr>
      <vt:lpstr>: Result &amp; Discussion : </vt:lpstr>
      <vt:lpstr>: CROSS VALIDATION RESULTS : </vt:lpstr>
      <vt:lpstr>: FUTURE WORK :</vt:lpstr>
      <vt:lpstr>: BIBILIOGRAPHY :</vt:lpstr>
      <vt:lpstr>: BIBILIOGRAPHY (CONTINUED) :</vt:lpstr>
      <vt:lpstr>: ACKNOWLEGEMENT :</vt:lpstr>
      <vt:lpstr>Thank You .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 s</cp:lastModifiedBy>
  <cp:revision>29</cp:revision>
  <dcterms:created xsi:type="dcterms:W3CDTF">2018-10-03T05:51:00Z</dcterms:created>
  <dcterms:modified xsi:type="dcterms:W3CDTF">2019-05-14T07:21:23Z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