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75" r:id="rId2"/>
    <p:sldId id="266" r:id="rId3"/>
    <p:sldId id="265" r:id="rId4"/>
    <p:sldId id="258" r:id="rId5"/>
    <p:sldId id="259" r:id="rId6"/>
    <p:sldId id="267" r:id="rId7"/>
    <p:sldId id="269" r:id="rId8"/>
    <p:sldId id="274" r:id="rId9"/>
    <p:sldId id="270" r:id="rId10"/>
    <p:sldId id="27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 Srivastava" initials="AS" lastIdx="0" clrIdx="0">
    <p:extLst>
      <p:ext uri="{19B8F6BF-5375-455C-9EA6-DF929625EA0E}">
        <p15:presenceInfo xmlns:p15="http://schemas.microsoft.com/office/powerpoint/2012/main" userId="dedaf546bdee12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897D-4F7A-45CE-890B-00D1FBEE3CBF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D776-78D1-4160-B295-756533D6106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60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897D-4F7A-45CE-890B-00D1FBEE3CBF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D776-78D1-4160-B295-756533D61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0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897D-4F7A-45CE-890B-00D1FBEE3CBF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D776-78D1-4160-B295-756533D61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57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897D-4F7A-45CE-890B-00D1FBEE3CBF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D776-78D1-4160-B295-756533D61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7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897D-4F7A-45CE-890B-00D1FBEE3CBF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D776-78D1-4160-B295-756533D6106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03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897D-4F7A-45CE-890B-00D1FBEE3CBF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D776-78D1-4160-B295-756533D61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9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897D-4F7A-45CE-890B-00D1FBEE3CBF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D776-78D1-4160-B295-756533D61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21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897D-4F7A-45CE-890B-00D1FBEE3CBF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D776-78D1-4160-B295-756533D61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65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897D-4F7A-45CE-890B-00D1FBEE3CBF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D776-78D1-4160-B295-756533D61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7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D2897D-4F7A-45CE-890B-00D1FBEE3CBF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2DD776-78D1-4160-B295-756533D61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0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897D-4F7A-45CE-890B-00D1FBEE3CBF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D776-78D1-4160-B295-756533D61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D2897D-4F7A-45CE-890B-00D1FBEE3CBF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2DD776-78D1-4160-B295-756533D6106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6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41288"/>
            <a:ext cx="11628438" cy="1038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CS850 - 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</a:rPr>
              <a:t>Database Security</a:t>
            </a:r>
            <a:endParaRPr 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051" y="1452304"/>
            <a:ext cx="3010333" cy="2098292"/>
          </a:xfrm>
          <a:prstGeom prst="rect">
            <a:avLst/>
          </a:prstGeom>
        </p:spPr>
      </p:pic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4899" y="3823387"/>
            <a:ext cx="1147863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 eaLnBrk="0" fontAlgn="base" hangingPunct="0">
              <a:spcAft>
                <a:spcPct val="0"/>
              </a:spcAft>
            </a:pPr>
            <a:r>
              <a:rPr lang="en-US" sz="2400" b="1" dirty="0" smtClean="0">
                <a:ln>
                  <a:noFill/>
                </a:ln>
                <a:solidFill>
                  <a:srgbClr val="000000"/>
                </a:solidFill>
                <a:latin typeface="+mn-lt"/>
              </a:rPr>
              <a:t>DEPARTMENT OF COMPUTER SCIENCE AND ENGINEERING</a:t>
            </a:r>
          </a:p>
          <a:p>
            <a:pPr defTabSz="914400" eaLnBrk="0" fontAlgn="base" hangingPunct="0">
              <a:spcAft>
                <a:spcPct val="0"/>
              </a:spcAft>
            </a:pPr>
            <a:r>
              <a:rPr lang="en-US" sz="2400" b="1" dirty="0" smtClean="0">
                <a:ln>
                  <a:noFill/>
                </a:ln>
                <a:solidFill>
                  <a:srgbClr val="000000"/>
                </a:solidFill>
                <a:latin typeface="+mn-lt"/>
              </a:rPr>
              <a:t>NATIONAL INSTITUTE OF TECHNOLOGY KARNATAKA</a:t>
            </a:r>
          </a:p>
          <a:p>
            <a:pPr defTabSz="914400" eaLnBrk="0" fontAlgn="base" hangingPunct="0">
              <a:spcAft>
                <a:spcPct val="0"/>
              </a:spcAft>
            </a:pPr>
            <a:r>
              <a:rPr lang="en-US" altLang="en-US" sz="1800" b="1" dirty="0" smtClean="0">
                <a:ln>
                  <a:noFill/>
                </a:ln>
                <a:solidFill>
                  <a:srgbClr val="000000"/>
                </a:solidFill>
                <a:latin typeface="+mn-lt"/>
              </a:rPr>
              <a:t>Academic Year : 2021-2022</a:t>
            </a:r>
            <a:endParaRPr lang="en-US" altLang="en-US" sz="1800" b="1" dirty="0" smtClean="0">
              <a:ln>
                <a:noFill/>
              </a:ln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91056" y="4985381"/>
            <a:ext cx="410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Course Guide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</a:rPr>
              <a:t>Dr. </a:t>
            </a:r>
            <a:r>
              <a:rPr lang="en-US" sz="2400" b="1" dirty="0" smtClean="0">
                <a:solidFill>
                  <a:srgbClr val="000000"/>
                </a:solidFill>
              </a:rPr>
              <a:t> M.P.  Singh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55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06411" y="286352"/>
            <a:ext cx="9573393" cy="9412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TOOLS, LANGUAGES &amp; PACKAGES USED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9651" y="1332688"/>
            <a:ext cx="1136190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>
                    <a:lumMod val="65000"/>
                  </a:schemeClr>
                </a:solidFill>
              </a:rPr>
              <a:t>TOOLS</a:t>
            </a:r>
            <a:endParaRPr lang="en-IN" sz="2000" b="1" dirty="0"/>
          </a:p>
          <a:p>
            <a:r>
              <a:rPr lang="en-IN" sz="2000" b="1" dirty="0" smtClean="0"/>
              <a:t>VS CODE : </a:t>
            </a:r>
            <a:r>
              <a:rPr lang="en-US" sz="2000" dirty="0"/>
              <a:t>Visual Studio Code is a streamlined code editor with support for development operations like debugging, task running, and version control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 </a:t>
            </a:r>
            <a:endParaRPr lang="en-IN" sz="2000" dirty="0"/>
          </a:p>
          <a:p>
            <a:r>
              <a:rPr lang="en-IN" sz="2000" b="1" dirty="0" smtClean="0"/>
              <a:t>XAMPP SERVER :  </a:t>
            </a:r>
            <a:r>
              <a:rPr lang="en-US" sz="2000" dirty="0"/>
              <a:t>XAMPP helps a local host or server to test its website and clients via computers and laptops before releasing it to the main </a:t>
            </a:r>
            <a:r>
              <a:rPr lang="en-US" sz="2000" dirty="0" smtClean="0"/>
              <a:t>server.</a:t>
            </a:r>
            <a:endParaRPr lang="en-IN" sz="2000" dirty="0"/>
          </a:p>
          <a:p>
            <a:endParaRPr lang="en-IN" sz="2000" b="1" dirty="0"/>
          </a:p>
          <a:p>
            <a:r>
              <a:rPr lang="en-IN" sz="2000" b="1" dirty="0" smtClean="0"/>
              <a:t>PHPmyAdmin :  </a:t>
            </a:r>
            <a:r>
              <a:rPr lang="en-US" dirty="0"/>
              <a:t>p</a:t>
            </a:r>
            <a:r>
              <a:rPr lang="en-US" dirty="0" smtClean="0"/>
              <a:t>hpMyAdmin </a:t>
            </a:r>
            <a:r>
              <a:rPr lang="en-US" dirty="0"/>
              <a:t>is one of the most popular applications for </a:t>
            </a:r>
            <a:r>
              <a:rPr lang="en-US" b="1" dirty="0"/>
              <a:t>MySQL database management</a:t>
            </a:r>
            <a:r>
              <a:rPr lang="en-US" dirty="0"/>
              <a:t>. It is a free tool written in PHP. </a:t>
            </a:r>
            <a:endParaRPr lang="en-IN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8289" y="4488131"/>
            <a:ext cx="1126462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>
                    <a:lumMod val="65000"/>
                  </a:schemeClr>
                </a:solidFill>
              </a:rPr>
              <a:t>PROGRAMMING LANGUAGE</a:t>
            </a:r>
          </a:p>
          <a:p>
            <a:r>
              <a:rPr lang="en-IN" sz="2000" b="1" dirty="0" smtClean="0"/>
              <a:t>PHP : </a:t>
            </a:r>
            <a:r>
              <a:rPr lang="en-US" dirty="0"/>
              <a:t> PHP is a widely-used, open source scripting language. PHP scripts are executed on the server. PHP is free to download and use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000" b="1" dirty="0"/>
              <a:t>JS : </a:t>
            </a:r>
            <a:r>
              <a:rPr lang="en-US" dirty="0"/>
              <a:t>Javascript is used by programmers across the world to create dynamic and interactive web content like applications and </a:t>
            </a:r>
            <a:r>
              <a:rPr lang="en-US" dirty="0" smtClean="0"/>
              <a:t>browsers.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5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31313" y="2659901"/>
            <a:ext cx="9573393" cy="9412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30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41288"/>
            <a:ext cx="11628438" cy="103822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>
                    <a:lumMod val="75000"/>
                  </a:schemeClr>
                </a:solidFill>
              </a:rPr>
              <a:t>CS850 - </a:t>
            </a:r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Database Security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89958" y="1668274"/>
            <a:ext cx="1083848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 eaLnBrk="0" fontAlgn="base" hangingPunct="0">
              <a:spcAft>
                <a:spcPct val="0"/>
              </a:spcAft>
            </a:pPr>
            <a:r>
              <a:rPr lang="en-IN" sz="3200" b="1" dirty="0" smtClean="0">
                <a:ln>
                  <a:noFill/>
                </a:ln>
                <a:solidFill>
                  <a:srgbClr val="000000"/>
                </a:solidFill>
                <a:latin typeface="+mn-lt"/>
              </a:rPr>
              <a:t>SQL </a:t>
            </a:r>
            <a:r>
              <a:rPr lang="en-IN" sz="3200" b="1" dirty="0">
                <a:ln>
                  <a:noFill/>
                </a:ln>
                <a:solidFill>
                  <a:srgbClr val="000000"/>
                </a:solidFill>
                <a:latin typeface="+mn-lt"/>
              </a:rPr>
              <a:t>Injection Attack &amp; Prevention System in PHP </a:t>
            </a:r>
            <a:endParaRPr lang="en-US" altLang="en-US" sz="3200" b="1" dirty="0">
              <a:ln>
                <a:noFill/>
              </a:ln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91056" y="5486399"/>
            <a:ext cx="410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Ankit Srivastava</a:t>
            </a:r>
          </a:p>
          <a:p>
            <a:pPr algn="ctr"/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(212IS003)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What is SQL Injection &amp; How to Prevent SQL Inj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127" y="2348533"/>
            <a:ext cx="3870038" cy="29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4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629365" y="1727199"/>
            <a:ext cx="11058958" cy="4391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SQL injection is a code injection technique that might destroy your </a:t>
            </a:r>
            <a:r>
              <a:rPr lang="en-US" sz="3200" dirty="0" smtClean="0"/>
              <a:t>database.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US" sz="3200" dirty="0"/>
              <a:t>Most common web hacking </a:t>
            </a:r>
            <a:r>
              <a:rPr lang="en-US" sz="3200" dirty="0" smtClean="0"/>
              <a:t>techniques.</a:t>
            </a:r>
            <a:r>
              <a:rPr lang="en-IN" sz="3200" dirty="0" smtClean="0"/>
              <a:t>											            		</a:t>
            </a:r>
          </a:p>
          <a:p>
            <a:pPr marL="0" indent="0">
              <a:buNone/>
            </a:pPr>
            <a:r>
              <a:rPr lang="en-US" sz="3200" dirty="0"/>
              <a:t>Placement of malicious code in SQL statements, via web page </a:t>
            </a:r>
            <a:r>
              <a:rPr lang="en-US" sz="3200" dirty="0" smtClean="0"/>
              <a:t>input.</a:t>
            </a:r>
            <a:r>
              <a:rPr lang="en-IN" sz="3200" dirty="0"/>
              <a:t>	</a:t>
            </a:r>
            <a:r>
              <a:rPr lang="en-IN" sz="3200" dirty="0" smtClean="0"/>
              <a:t>								</a:t>
            </a:r>
            <a:endParaRPr lang="en-IN" sz="3200" dirty="0"/>
          </a:p>
          <a:p>
            <a:pPr marL="0" indent="0">
              <a:buNone/>
            </a:pPr>
            <a:r>
              <a:rPr lang="en-IN" sz="3200" dirty="0" smtClean="0"/>
              <a:t>Application </a:t>
            </a:r>
            <a:r>
              <a:rPr lang="en-IN" sz="3200" dirty="0" smtClean="0"/>
              <a:t>of modified SQL Destruction.</a:t>
            </a:r>
            <a:endParaRPr lang="en-IN" sz="3200" dirty="0"/>
          </a:p>
        </p:txBody>
      </p: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1785505" y="290672"/>
            <a:ext cx="8540750" cy="81121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n w="3175" cmpd="sng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pic>
        <p:nvPicPr>
          <p:cNvPr id="4098" name="Picture 2" descr="What Is SQL Injection Attack And How Can We Detect It? | Zindagi  Technolog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85" y="2557461"/>
            <a:ext cx="3912761" cy="182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67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102" y="1157591"/>
            <a:ext cx="11634281" cy="5525310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b="1" dirty="0" smtClean="0">
                <a:solidFill>
                  <a:schemeClr val="bg1">
                    <a:lumMod val="75000"/>
                  </a:schemeClr>
                </a:solidFill>
              </a:rPr>
              <a:t>(Impact of SQL Injection in Industry)</a:t>
            </a:r>
          </a:p>
          <a:p>
            <a:pPr marL="0" indent="0" algn="ctr">
              <a:buNone/>
            </a:pPr>
            <a:endParaRPr lang="en-IN" sz="2800" b="1" dirty="0" smtClean="0"/>
          </a:p>
          <a:p>
            <a:pPr marL="0" indent="0" algn="ctr">
              <a:buNone/>
            </a:pPr>
            <a:r>
              <a:rPr lang="en-US" sz="3200" dirty="0"/>
              <a:t>SQL injections lead to the theft of critical </a:t>
            </a:r>
            <a:r>
              <a:rPr lang="en-US" sz="3200" dirty="0" smtClean="0"/>
              <a:t>information</a:t>
            </a:r>
            <a:endParaRPr lang="en-IN" sz="3200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sz="3200" dirty="0"/>
              <a:t>P</a:t>
            </a:r>
            <a:r>
              <a:rPr lang="en-US" sz="3200" dirty="0" smtClean="0"/>
              <a:t>otential </a:t>
            </a:r>
            <a:r>
              <a:rPr lang="en-US" sz="3200" dirty="0"/>
              <a:t>to be disastrous for any business, government, or institution</a:t>
            </a:r>
            <a:r>
              <a:rPr lang="en-US" sz="2800" dirty="0"/>
              <a:t> </a:t>
            </a: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29965" y="214745"/>
            <a:ext cx="9533107" cy="9412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</p:txBody>
      </p:sp>
      <p:pic>
        <p:nvPicPr>
          <p:cNvPr id="9" name="Picture 4" descr="SQL Injections: What WordPress Users Need to Know | Elegant Themes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899" y="3005434"/>
            <a:ext cx="4274685" cy="24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48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91" y="1505526"/>
            <a:ext cx="11789923" cy="477520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IN" sz="2800" b="1" dirty="0">
                <a:solidFill>
                  <a:schemeClr val="bg1">
                    <a:lumMod val="65000"/>
                  </a:schemeClr>
                </a:solidFill>
              </a:rPr>
              <a:t>(SQL Injection Attack &amp; Prevention System in PHP)</a:t>
            </a:r>
            <a:endParaRPr lang="en-IN" sz="2800" b="1" dirty="0"/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US" sz="2800" dirty="0" smtClean="0"/>
              <a:t>Discover common </a:t>
            </a:r>
            <a:r>
              <a:rPr lang="en-US" sz="2800" dirty="0"/>
              <a:t>cause and vulnerability in the system, such as insufficient validation of user input.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sz="2800" dirty="0" smtClean="0"/>
              <a:t>Encourage </a:t>
            </a:r>
            <a:r>
              <a:rPr lang="en-US" sz="2800" dirty="0"/>
              <a:t>defensive coding approaches such as encoding user input and validation.</a:t>
            </a:r>
            <a:endParaRPr lang="en-IN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9965" y="214745"/>
            <a:ext cx="9523380" cy="9412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 &amp; OBJECTIVE</a:t>
            </a:r>
          </a:p>
        </p:txBody>
      </p:sp>
      <p:pic>
        <p:nvPicPr>
          <p:cNvPr id="8" name="Picture 2" descr="What is SQL Injection Attack? Definition &amp; FAQs | Avi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598" y="3328186"/>
            <a:ext cx="5277513" cy="168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1600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83113" y="1330037"/>
            <a:ext cx="11575423" cy="537556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chemeClr val="bg1">
                    <a:lumMod val="65000"/>
                  </a:schemeClr>
                </a:solidFill>
              </a:rPr>
              <a:t>(SQL Injection Attack &amp; Prevention System in PHP</a:t>
            </a:r>
            <a:r>
              <a:rPr lang="en-IN" sz="28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IN" sz="2800" b="1" dirty="0" smtClean="0"/>
          </a:p>
          <a:p>
            <a:pPr marL="0" indent="0" algn="ctr">
              <a:buFont typeface="Calibri" panose="020F0502020204030204" pitchFamily="34" charset="0"/>
              <a:buNone/>
            </a:pPr>
            <a:endParaRPr lang="en-IN" sz="2800" b="1" dirty="0" smtClean="0"/>
          </a:p>
          <a:p>
            <a:pPr marL="0" indent="0">
              <a:buNone/>
            </a:pPr>
            <a:r>
              <a:rPr lang="en-IN" sz="3200" dirty="0"/>
              <a:t>Avoid Textbox on Login </a:t>
            </a:r>
            <a:r>
              <a:rPr lang="en-IN" sz="3200" dirty="0" smtClean="0"/>
              <a:t>Page</a:t>
            </a:r>
          </a:p>
          <a:p>
            <a:pPr marL="0" indent="0">
              <a:buNone/>
            </a:pPr>
            <a:r>
              <a:rPr lang="en-IN" sz="3200" dirty="0"/>
              <a:t>Validate the User Data</a:t>
            </a:r>
            <a:endParaRPr lang="en-US" sz="4400" dirty="0" smtClean="0"/>
          </a:p>
          <a:p>
            <a:pPr marL="0" indent="0" algn="r">
              <a:buFont typeface="Calibri" panose="020F0502020204030204" pitchFamily="34" charset="0"/>
              <a:buNone/>
            </a:pPr>
            <a:endParaRPr lang="en-US" sz="4400" dirty="0" smtClean="0"/>
          </a:p>
          <a:p>
            <a:pPr marL="0" indent="0" algn="r">
              <a:buNone/>
            </a:pPr>
            <a:r>
              <a:rPr lang="en-IN" sz="3200" dirty="0"/>
              <a:t>Use Escaping </a:t>
            </a:r>
            <a:r>
              <a:rPr lang="en-IN" sz="3200" dirty="0" smtClean="0"/>
              <a:t>String</a:t>
            </a:r>
          </a:p>
          <a:p>
            <a:pPr marL="0" indent="0" algn="r">
              <a:buNone/>
            </a:pPr>
            <a:r>
              <a:rPr lang="en-IN" sz="3000" dirty="0" smtClean="0"/>
              <a:t>Proper Authentication of Credentials</a:t>
            </a:r>
            <a:endParaRPr lang="en-IN" sz="1900" b="1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06411" y="195540"/>
            <a:ext cx="9573393" cy="9412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SOLUTION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 descr="What Is SQL Injection? 8 Tips on How to Prevent SQL Injection Attacks -  InfoSec Insigh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776" y="2482079"/>
            <a:ext cx="5128392" cy="14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20" y="4174835"/>
            <a:ext cx="2788498" cy="23106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38472" y="3056030"/>
            <a:ext cx="1810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Escaping </a:t>
            </a:r>
            <a:r>
              <a:rPr lang="en-IN" sz="1200" b="1" dirty="0"/>
              <a:t>String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2654" y="6485479"/>
            <a:ext cx="1810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Validate the User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65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18788" y="1280815"/>
            <a:ext cx="11259128" cy="545407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endParaRPr lang="en-IN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06411" y="249407"/>
            <a:ext cx="9573393" cy="9412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 EVENT TO RUN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7538" y="2571195"/>
            <a:ext cx="2540001" cy="1099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Open </a:t>
            </a:r>
            <a:r>
              <a:rPr lang="en-IN" dirty="0" smtClean="0"/>
              <a:t>XAMPP Control Panel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302002" y="2571193"/>
            <a:ext cx="2540001" cy="1099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Run </a:t>
            </a:r>
            <a:r>
              <a:rPr lang="en-IN" dirty="0" smtClean="0"/>
              <a:t>Apache &amp; MySQL module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196449" y="2571193"/>
            <a:ext cx="2570018" cy="1099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Open login.php page in browser</a:t>
            </a:r>
          </a:p>
          <a:p>
            <a:pPr algn="ctr"/>
            <a:r>
              <a:rPr lang="en-IN" dirty="0"/>
              <a:t>(http://localhost/login/login.php)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07504" y="2571193"/>
            <a:ext cx="2743200" cy="1099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Open </a:t>
            </a:r>
            <a:r>
              <a:rPr lang="en-IN" dirty="0" smtClean="0"/>
              <a:t>PHPmyAdmin in </a:t>
            </a:r>
            <a:r>
              <a:rPr lang="en-IN" dirty="0"/>
              <a:t>browser</a:t>
            </a:r>
          </a:p>
          <a:p>
            <a:pPr algn="ctr"/>
            <a:r>
              <a:rPr lang="en-IN" dirty="0"/>
              <a:t>(http://localhost/phpmyadmin/index.php)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975843" y="2967974"/>
            <a:ext cx="267855" cy="2493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5911274" y="2959121"/>
            <a:ext cx="267855" cy="2493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8835738" y="2959121"/>
            <a:ext cx="267855" cy="2493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445188" y="2025513"/>
            <a:ext cx="286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SERVER &amp; DATABASE SETUP </a:t>
            </a:r>
            <a:endParaRPr lang="en-IN" b="1" dirty="0"/>
          </a:p>
        </p:txBody>
      </p:sp>
      <p:sp>
        <p:nvSpPr>
          <p:cNvPr id="25" name="Rectangle 24"/>
          <p:cNvSpPr/>
          <p:nvPr/>
        </p:nvSpPr>
        <p:spPr>
          <a:xfrm>
            <a:off x="377538" y="4811800"/>
            <a:ext cx="2540001" cy="1099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USER INPUT</a:t>
            </a:r>
            <a:endParaRPr lang="en-IN" sz="3200" dirty="0"/>
          </a:p>
        </p:txBody>
      </p:sp>
      <p:sp>
        <p:nvSpPr>
          <p:cNvPr id="26" name="Rectangle 25"/>
          <p:cNvSpPr/>
          <p:nvPr/>
        </p:nvSpPr>
        <p:spPr>
          <a:xfrm>
            <a:off x="3302002" y="4811798"/>
            <a:ext cx="2540001" cy="1099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LOGIN </a:t>
            </a:r>
            <a:r>
              <a:rPr lang="en-IN" sz="3200" dirty="0" smtClean="0"/>
              <a:t>PAGE</a:t>
            </a:r>
            <a:endParaRPr lang="en-IN" sz="3200" dirty="0"/>
          </a:p>
        </p:txBody>
      </p:sp>
      <p:sp>
        <p:nvSpPr>
          <p:cNvPr id="27" name="Rectangle 26"/>
          <p:cNvSpPr/>
          <p:nvPr/>
        </p:nvSpPr>
        <p:spPr>
          <a:xfrm>
            <a:off x="6196449" y="4811799"/>
            <a:ext cx="2570018" cy="1099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SERVER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9207504" y="4811798"/>
            <a:ext cx="2743200" cy="1099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DATABASE</a:t>
            </a:r>
            <a:endParaRPr lang="en-IN" dirty="0"/>
          </a:p>
        </p:txBody>
      </p:sp>
      <p:sp>
        <p:nvSpPr>
          <p:cNvPr id="29" name="Right Arrow 28"/>
          <p:cNvSpPr/>
          <p:nvPr/>
        </p:nvSpPr>
        <p:spPr>
          <a:xfrm>
            <a:off x="2975843" y="5208579"/>
            <a:ext cx="267855" cy="2493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Arrow 29"/>
          <p:cNvSpPr/>
          <p:nvPr/>
        </p:nvSpPr>
        <p:spPr>
          <a:xfrm>
            <a:off x="5911274" y="5199726"/>
            <a:ext cx="267855" cy="2493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ight Arrow 30"/>
          <p:cNvSpPr/>
          <p:nvPr/>
        </p:nvSpPr>
        <p:spPr>
          <a:xfrm>
            <a:off x="8835738" y="5199726"/>
            <a:ext cx="267855" cy="2493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4445188" y="4266118"/>
            <a:ext cx="310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FRONTEND &amp; BACKEND SETUP</a:t>
            </a:r>
            <a:endParaRPr lang="en-IN" b="1" dirty="0"/>
          </a:p>
        </p:txBody>
      </p:sp>
      <p:sp>
        <p:nvSpPr>
          <p:cNvPr id="53" name="Rectangle 52"/>
          <p:cNvSpPr/>
          <p:nvPr/>
        </p:nvSpPr>
        <p:spPr>
          <a:xfrm>
            <a:off x="1040860" y="1227577"/>
            <a:ext cx="10243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IN" sz="2400" b="1" dirty="0">
                <a:solidFill>
                  <a:schemeClr val="bg1">
                    <a:lumMod val="65000"/>
                  </a:schemeClr>
                </a:solidFill>
              </a:rPr>
              <a:t>SQL Injection Attack &amp; Prevention System in </a:t>
            </a:r>
            <a:r>
              <a:rPr lang="en-IN" sz="2400" b="1" dirty="0" smtClean="0">
                <a:solidFill>
                  <a:schemeClr val="bg1">
                    <a:lumMod val="65000"/>
                  </a:schemeClr>
                </a:solidFill>
              </a:rPr>
              <a:t>PHP)</a:t>
            </a:r>
            <a:endParaRPr lang="en-IN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2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06411" y="286352"/>
            <a:ext cx="9573393" cy="9412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STRUCTURAL  FLOW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0860" y="1227577"/>
            <a:ext cx="10243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IN" sz="2400" b="1" dirty="0">
                <a:solidFill>
                  <a:schemeClr val="bg1">
                    <a:lumMod val="65000"/>
                  </a:schemeClr>
                </a:solidFill>
              </a:rPr>
              <a:t>SQL Injection Attack &amp; Prevention System in </a:t>
            </a:r>
            <a:r>
              <a:rPr lang="en-IN" sz="2400" b="1" dirty="0" smtClean="0">
                <a:solidFill>
                  <a:schemeClr val="bg1">
                    <a:lumMod val="65000"/>
                  </a:schemeClr>
                </a:solidFill>
              </a:rPr>
              <a:t>PHP)</a:t>
            </a:r>
            <a:endParaRPr lang="en-IN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06" y="2080779"/>
            <a:ext cx="4366058" cy="3617862"/>
          </a:xfrm>
          <a:prstGeom prst="rect">
            <a:avLst/>
          </a:prstGeom>
        </p:spPr>
      </p:pic>
      <p:pic>
        <p:nvPicPr>
          <p:cNvPr id="33" name="Picture 6" descr="SQL Injection Attack — it might pain! | by BARATH KUMAR | Spider | Medi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5" r="24233"/>
          <a:stretch/>
        </p:blipFill>
        <p:spPr bwMode="auto">
          <a:xfrm>
            <a:off x="4159106" y="1827788"/>
            <a:ext cx="1228166" cy="124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06411" y="286352"/>
            <a:ext cx="9573393" cy="9412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EXPERIMENTAL  RESULT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9932" y="1258719"/>
            <a:ext cx="5028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INPUT</a:t>
            </a:r>
            <a:endParaRPr lang="en-IN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37277" y="1258719"/>
            <a:ext cx="5028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OUTPUT</a:t>
            </a:r>
            <a:endParaRPr lang="en-IN" sz="2000" b="1" dirty="0"/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317525" y="1845627"/>
            <a:ext cx="4353601" cy="2227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6585528" y="1841846"/>
            <a:ext cx="4418719" cy="2231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/>
          <p:nvPr/>
        </p:nvPicPr>
        <p:blipFill rotWithShape="1">
          <a:blip r:embed="rId4"/>
          <a:srcRect b="12376"/>
          <a:stretch/>
        </p:blipFill>
        <p:spPr bwMode="auto">
          <a:xfrm>
            <a:off x="1317525" y="4260034"/>
            <a:ext cx="4313874" cy="2251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/>
          <p:cNvPicPr/>
          <p:nvPr/>
        </p:nvPicPr>
        <p:blipFill>
          <a:blip r:embed="rId5"/>
          <a:stretch>
            <a:fillRect/>
          </a:stretch>
        </p:blipFill>
        <p:spPr>
          <a:xfrm>
            <a:off x="6585528" y="4321232"/>
            <a:ext cx="4418719" cy="219040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911273" y="2669309"/>
            <a:ext cx="526004" cy="5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>
            <a:off x="5911273" y="5131835"/>
            <a:ext cx="526004" cy="5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1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961</TotalTime>
  <Words>241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PowerPoint Presentation</vt:lpstr>
      <vt:lpstr>CS850 - Database Security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Balancing in Data Centers    via Virtual Network Embedding</dc:title>
  <dc:creator>Ankit Srivastava</dc:creator>
  <cp:lastModifiedBy>Ankit Srivastava</cp:lastModifiedBy>
  <cp:revision>58</cp:revision>
  <dcterms:created xsi:type="dcterms:W3CDTF">2022-04-24T06:30:58Z</dcterms:created>
  <dcterms:modified xsi:type="dcterms:W3CDTF">2022-06-06T03:59:18Z</dcterms:modified>
</cp:coreProperties>
</file>