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75" r:id="rId2"/>
    <p:sldId id="266" r:id="rId3"/>
    <p:sldId id="265" r:id="rId4"/>
    <p:sldId id="258" r:id="rId5"/>
    <p:sldId id="259" r:id="rId6"/>
    <p:sldId id="267" r:id="rId7"/>
    <p:sldId id="269" r:id="rId8"/>
    <p:sldId id="270" r:id="rId9"/>
    <p:sldId id="27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 Srivastava" initials="AS" lastIdx="0" clrIdx="0">
    <p:extLst>
      <p:ext uri="{19B8F6BF-5375-455C-9EA6-DF929625EA0E}">
        <p15:presenceInfo xmlns:p15="http://schemas.microsoft.com/office/powerpoint/2012/main" userId="dedaf546bdee12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897D-4F7A-45CE-890B-00D1FBEE3CB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D776-78D1-4160-B295-756533D6106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60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897D-4F7A-45CE-890B-00D1FBEE3CB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D776-78D1-4160-B295-756533D61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0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897D-4F7A-45CE-890B-00D1FBEE3CB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D776-78D1-4160-B295-756533D61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57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897D-4F7A-45CE-890B-00D1FBEE3CB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D776-78D1-4160-B295-756533D61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7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897D-4F7A-45CE-890B-00D1FBEE3CB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D776-78D1-4160-B295-756533D6106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03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897D-4F7A-45CE-890B-00D1FBEE3CB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D776-78D1-4160-B295-756533D61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9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897D-4F7A-45CE-890B-00D1FBEE3CB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D776-78D1-4160-B295-756533D61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21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897D-4F7A-45CE-890B-00D1FBEE3CB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D776-78D1-4160-B295-756533D61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65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897D-4F7A-45CE-890B-00D1FBEE3CB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D776-78D1-4160-B295-756533D61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7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D2897D-4F7A-45CE-890B-00D1FBEE3CB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2DD776-78D1-4160-B295-756533D61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0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897D-4F7A-45CE-890B-00D1FBEE3CB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D776-78D1-4160-B295-756533D61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D2897D-4F7A-45CE-890B-00D1FBEE3CB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2DD776-78D1-4160-B295-756533D6106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6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41288"/>
            <a:ext cx="11628438" cy="1038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CS851</a:t>
            </a:r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 - 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</a:rPr>
              <a:t>Network 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</a:rPr>
              <a:t>Security</a:t>
            </a:r>
            <a:endParaRPr 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051" y="1452304"/>
            <a:ext cx="3010333" cy="2098292"/>
          </a:xfrm>
          <a:prstGeom prst="rect">
            <a:avLst/>
          </a:prstGeom>
        </p:spPr>
      </p:pic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4899" y="3823387"/>
            <a:ext cx="1147863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 eaLnBrk="0" fontAlgn="base" hangingPunct="0">
              <a:spcAft>
                <a:spcPct val="0"/>
              </a:spcAft>
            </a:pPr>
            <a:r>
              <a:rPr lang="en-US" sz="2400" b="1" dirty="0" smtClean="0">
                <a:ln>
                  <a:noFill/>
                </a:ln>
                <a:solidFill>
                  <a:srgbClr val="000000"/>
                </a:solidFill>
                <a:latin typeface="+mn-lt"/>
              </a:rPr>
              <a:t>DEPARTMENT OF COMPUTER SCIENCE AND ENGINEERING</a:t>
            </a:r>
          </a:p>
          <a:p>
            <a:pPr defTabSz="914400" eaLnBrk="0" fontAlgn="base" hangingPunct="0">
              <a:spcAft>
                <a:spcPct val="0"/>
              </a:spcAft>
            </a:pPr>
            <a:r>
              <a:rPr lang="en-US" sz="2400" b="1" dirty="0" smtClean="0">
                <a:ln>
                  <a:noFill/>
                </a:ln>
                <a:solidFill>
                  <a:srgbClr val="000000"/>
                </a:solidFill>
                <a:latin typeface="+mn-lt"/>
              </a:rPr>
              <a:t>NATIONAL INSTITUTE OF TECHNOLOGY KARNATAKA</a:t>
            </a:r>
          </a:p>
          <a:p>
            <a:pPr defTabSz="914400" eaLnBrk="0" fontAlgn="base" hangingPunct="0">
              <a:spcAft>
                <a:spcPct val="0"/>
              </a:spcAft>
            </a:pPr>
            <a:r>
              <a:rPr lang="en-US" altLang="en-US" sz="1800" b="1" dirty="0" smtClean="0">
                <a:ln>
                  <a:noFill/>
                </a:ln>
                <a:solidFill>
                  <a:srgbClr val="000000"/>
                </a:solidFill>
                <a:latin typeface="+mn-lt"/>
              </a:rPr>
              <a:t>Academic Year : 2021-2022</a:t>
            </a:r>
            <a:endParaRPr lang="en-US" altLang="en-US" sz="1800" b="1" dirty="0" smtClean="0">
              <a:ln>
                <a:noFill/>
              </a:ln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91056" y="4985381"/>
            <a:ext cx="410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Course Guide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</a:rPr>
              <a:t>Dr. </a:t>
            </a:r>
            <a:r>
              <a:rPr lang="en-US" sz="2400" b="1" dirty="0" smtClean="0">
                <a:solidFill>
                  <a:srgbClr val="000000"/>
                </a:solidFill>
              </a:rPr>
              <a:t> M.P.  Singh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55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31313" y="2659901"/>
            <a:ext cx="9573393" cy="9412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30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41288"/>
            <a:ext cx="11628438" cy="103822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CS851 - 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</a:rPr>
              <a:t>Network </a:t>
            </a:r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Security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89958" y="1668274"/>
            <a:ext cx="1083848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 eaLnBrk="0" fontAlgn="base" hangingPunct="0">
              <a:spcAft>
                <a:spcPct val="0"/>
              </a:spcAft>
            </a:pPr>
            <a:r>
              <a:rPr lang="en-IN" sz="3200" b="1" dirty="0">
                <a:ln>
                  <a:noFill/>
                </a:ln>
                <a:solidFill>
                  <a:srgbClr val="000000"/>
                </a:solidFill>
                <a:latin typeface="+mn-lt"/>
              </a:rPr>
              <a:t>Secure </a:t>
            </a:r>
            <a:r>
              <a:rPr lang="en-IN" sz="3200" b="1" dirty="0">
                <a:ln>
                  <a:noFill/>
                </a:ln>
                <a:solidFill>
                  <a:srgbClr val="000000"/>
                </a:solidFill>
                <a:latin typeface="+mn-lt"/>
              </a:rPr>
              <a:t>File Transfer using Diffie- Hellman &amp; </a:t>
            </a:r>
            <a:r>
              <a:rPr lang="en-IN" sz="3200" b="1" dirty="0" smtClean="0">
                <a:ln>
                  <a:noFill/>
                </a:ln>
                <a:solidFill>
                  <a:srgbClr val="000000"/>
                </a:solidFill>
                <a:latin typeface="+mn-lt"/>
              </a:rPr>
              <a:t>3DES</a:t>
            </a:r>
            <a:endParaRPr lang="en-US" altLang="en-US" sz="3200" b="1" dirty="0">
              <a:ln>
                <a:noFill/>
              </a:ln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91056" y="5486399"/>
            <a:ext cx="410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Ankit Srivastava</a:t>
            </a:r>
          </a:p>
          <a:p>
            <a:pPr algn="ctr"/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(212IS003)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Guide to the Diffie-Hellman Key Exchange Algorithm &amp; its Working |  Simplilea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2" y="2520596"/>
            <a:ext cx="5310911" cy="33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4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629365" y="1727199"/>
            <a:ext cx="11058958" cy="4391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Rising </a:t>
            </a:r>
            <a:r>
              <a:rPr lang="en-US" sz="3200" dirty="0"/>
              <a:t>number of assaults and threats in today's world</a:t>
            </a:r>
            <a:r>
              <a:rPr lang="en-US" sz="3200" dirty="0" smtClean="0"/>
              <a:t>.</a:t>
            </a:r>
            <a:r>
              <a:rPr lang="en-IN" sz="3200" dirty="0" smtClean="0"/>
              <a:t>											            		</a:t>
            </a:r>
          </a:p>
          <a:p>
            <a:pPr marL="0" indent="0">
              <a:buNone/>
            </a:pPr>
            <a:r>
              <a:rPr lang="en-US" sz="3200" dirty="0" smtClean="0"/>
              <a:t>Crime rates advances with technology.</a:t>
            </a:r>
            <a:r>
              <a:rPr lang="en-IN" sz="3200" dirty="0"/>
              <a:t>	</a:t>
            </a:r>
            <a:endParaRPr lang="en-IN" sz="3200" dirty="0" smtClean="0"/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US" sz="3200" dirty="0"/>
              <a:t>Data protection has become one of the most important requirements. </a:t>
            </a:r>
            <a:endParaRPr lang="en-US" sz="3200" dirty="0" smtClean="0"/>
          </a:p>
          <a:p>
            <a:pPr marL="0" indent="0">
              <a:buNone/>
            </a:pPr>
            <a:r>
              <a:rPr lang="en-IN" sz="3200" dirty="0" smtClean="0"/>
              <a:t>								</a:t>
            </a:r>
            <a:endParaRPr lang="en-IN" sz="3200" dirty="0"/>
          </a:p>
          <a:p>
            <a:pPr marL="0" indent="0">
              <a:buNone/>
            </a:pPr>
            <a:r>
              <a:rPr lang="en-IN" sz="3200" dirty="0"/>
              <a:t>Symmetric encryption techniques</a:t>
            </a:r>
            <a:endParaRPr lang="en-IN" sz="3200" dirty="0"/>
          </a:p>
        </p:txBody>
      </p: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1785505" y="290672"/>
            <a:ext cx="8540750" cy="81121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n w="3175" cmpd="sng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pic>
        <p:nvPicPr>
          <p:cNvPr id="2050" name="Picture 2" descr="Alice and Bob's problem. | Download Scientific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213" y="4564640"/>
            <a:ext cx="3326534" cy="190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67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102" y="1157591"/>
            <a:ext cx="11634281" cy="5525310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b="1" dirty="0" smtClean="0">
                <a:solidFill>
                  <a:schemeClr val="bg1">
                    <a:lumMod val="75000"/>
                  </a:schemeClr>
                </a:solidFill>
              </a:rPr>
              <a:t>(Impact of </a:t>
            </a:r>
            <a:r>
              <a:rPr lang="en-IN" sz="2800" b="1" dirty="0" smtClean="0">
                <a:solidFill>
                  <a:schemeClr val="bg1">
                    <a:lumMod val="75000"/>
                  </a:schemeClr>
                </a:solidFill>
              </a:rPr>
              <a:t>Data Breaches)</a:t>
            </a:r>
            <a:endParaRPr lang="en-IN" sz="2800" b="1" dirty="0" smtClean="0"/>
          </a:p>
          <a:p>
            <a:pPr marL="0" indent="0" algn="ctr">
              <a:buNone/>
            </a:pPr>
            <a:r>
              <a:rPr lang="en-US" sz="3200" dirty="0"/>
              <a:t>Data breaches </a:t>
            </a:r>
            <a:r>
              <a:rPr lang="en-US" sz="3200" dirty="0" smtClean="0"/>
              <a:t>can </a:t>
            </a:r>
            <a:r>
              <a:rPr lang="en-US" sz="3200" dirty="0"/>
              <a:t>bring us to our knees both financially and psychologically</a:t>
            </a: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/>
              <a:t>Data is </a:t>
            </a:r>
            <a:r>
              <a:rPr lang="en-US" sz="3200" dirty="0"/>
              <a:t>quite likely that it can be </a:t>
            </a:r>
            <a:r>
              <a:rPr lang="en-US" sz="3200" dirty="0" smtClean="0"/>
              <a:t>sniffed if sent without proper packaging </a:t>
            </a:r>
            <a:r>
              <a:rPr lang="en-US" sz="2800" dirty="0"/>
              <a:t> </a:t>
            </a: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29965" y="214745"/>
            <a:ext cx="9533107" cy="9412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</p:txBody>
      </p:sp>
      <p:pic>
        <p:nvPicPr>
          <p:cNvPr id="3074" name="Picture 2" descr="Communication scenario of interest. Alice is the transmitter with Bob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47" y="2865496"/>
            <a:ext cx="3883167" cy="190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48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885" y="1293091"/>
            <a:ext cx="11789923" cy="500149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sz="2800" b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IN" sz="2800" b="1" dirty="0">
                <a:solidFill>
                  <a:schemeClr val="bg1">
                    <a:lumMod val="65000"/>
                  </a:schemeClr>
                </a:solidFill>
              </a:rPr>
              <a:t>Secure File Transfer using Diffie- Hellman &amp; </a:t>
            </a:r>
            <a:r>
              <a:rPr lang="en-IN" sz="2800" b="1" dirty="0">
                <a:solidFill>
                  <a:schemeClr val="bg1">
                    <a:lumMod val="65000"/>
                  </a:schemeClr>
                </a:solidFill>
              </a:rPr>
              <a:t>3DES</a:t>
            </a:r>
            <a:r>
              <a:rPr lang="en-IN" sz="28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0" indent="0" algn="ctr">
              <a:buNone/>
            </a:pPr>
            <a:endParaRPr lang="en-IN" sz="2800" dirty="0" smtClean="0"/>
          </a:p>
          <a:p>
            <a:pPr marL="0" indent="0" algn="ctr">
              <a:buNone/>
            </a:pPr>
            <a:r>
              <a:rPr lang="en-US" sz="2800" dirty="0" smtClean="0"/>
              <a:t>Build </a:t>
            </a:r>
            <a:r>
              <a:rPr lang="en-US" sz="2800" dirty="0"/>
              <a:t>a secure pipeline for data transmission so that attackers don’t get easy access into his data flow </a:t>
            </a:r>
            <a:r>
              <a:rPr lang="en-US" sz="2800" dirty="0" smtClean="0"/>
              <a:t>penal</a:t>
            </a: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US" sz="2800" dirty="0"/>
              <a:t>S</a:t>
            </a:r>
            <a:r>
              <a:rPr lang="en-US" sz="2800" dirty="0" smtClean="0"/>
              <a:t>ecure </a:t>
            </a:r>
            <a:r>
              <a:rPr lang="en-US" sz="2800" dirty="0"/>
              <a:t>data from dangers such as accidental or intentional data loss, destruction, or </a:t>
            </a:r>
            <a:r>
              <a:rPr lang="en-US" sz="2800" dirty="0" smtClean="0"/>
              <a:t>abuse</a:t>
            </a:r>
            <a:endParaRPr lang="en-IN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9965" y="214745"/>
            <a:ext cx="9523380" cy="9412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 &amp; OBJECTIVE</a:t>
            </a:r>
          </a:p>
        </p:txBody>
      </p:sp>
      <p:pic>
        <p:nvPicPr>
          <p:cNvPr id="5122" name="Picture 2" descr="Almost) All The Ways to File Transfer | by PenTest-duck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074" y="3168073"/>
            <a:ext cx="5985162" cy="199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1600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83113" y="1330037"/>
            <a:ext cx="11575423" cy="537556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800" b="1" dirty="0">
                <a:solidFill>
                  <a:schemeClr val="bg1">
                    <a:lumMod val="65000"/>
                  </a:schemeClr>
                </a:solidFill>
              </a:rPr>
              <a:t>(Secure File Transfer using Diffie- Hellman &amp; 3DES)</a:t>
            </a:r>
            <a:endParaRPr lang="en-IN" sz="2800" dirty="0"/>
          </a:p>
          <a:p>
            <a:pPr marL="0" indent="0" algn="ctr">
              <a:buFont typeface="Calibri" panose="020F0502020204030204" pitchFamily="34" charset="0"/>
              <a:buNone/>
            </a:pPr>
            <a:endParaRPr lang="en-IN" sz="2800" b="1" dirty="0" smtClean="0"/>
          </a:p>
          <a:p>
            <a:pPr marL="0" indent="0">
              <a:buNone/>
            </a:pPr>
            <a:r>
              <a:rPr lang="en-US" sz="3200" dirty="0"/>
              <a:t>Integrate Diffie-Helman Key Exchange with triple Decryption to make a secure channel of data </a:t>
            </a:r>
            <a:r>
              <a:rPr lang="en-US" sz="3200" dirty="0" smtClean="0"/>
              <a:t>flow.</a:t>
            </a:r>
          </a:p>
          <a:p>
            <a:pPr marL="0" indent="0">
              <a:buNone/>
            </a:pPr>
            <a:endParaRPr lang="en-IN" sz="3200" dirty="0"/>
          </a:p>
          <a:p>
            <a:pPr marL="0" indent="0" algn="r">
              <a:buFont typeface="Calibri" panose="020F0502020204030204" pitchFamily="34" charset="0"/>
              <a:buNone/>
            </a:pPr>
            <a:endParaRPr lang="en-US" sz="4400" dirty="0" smtClean="0"/>
          </a:p>
          <a:p>
            <a:pPr marL="0" indent="0" algn="r">
              <a:buFont typeface="Calibri" panose="020F0502020204030204" pitchFamily="34" charset="0"/>
              <a:buNone/>
            </a:pPr>
            <a:endParaRPr lang="en-US" sz="44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06411" y="195540"/>
            <a:ext cx="9573393" cy="9412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SOLUTION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00" name="Picture 4" descr="3DES encryption/decryption schemes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08" y="4017819"/>
            <a:ext cx="5333774" cy="186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iffie-Hellman Key Excha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49" y="3986356"/>
            <a:ext cx="4056206" cy="214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5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18788" y="1280815"/>
            <a:ext cx="11259128" cy="545407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endParaRPr lang="en-IN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06411" y="249407"/>
            <a:ext cx="9573393" cy="9412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 EVENT TO RUN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7538" y="2571195"/>
            <a:ext cx="2540001" cy="1099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Open server folder </a:t>
            </a:r>
            <a:r>
              <a:rPr lang="en-IN" dirty="0" smtClean="0"/>
              <a:t>in</a:t>
            </a:r>
            <a:r>
              <a:rPr lang="en-IN" dirty="0" smtClean="0"/>
              <a:t> </a:t>
            </a:r>
            <a:r>
              <a:rPr lang="en-IN" dirty="0" smtClean="0"/>
              <a:t>Linux Terminal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302002" y="2571193"/>
            <a:ext cx="2540001" cy="1099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 the server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196449" y="2571193"/>
            <a:ext cx="2570018" cy="1099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Wait for the client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207504" y="2571193"/>
            <a:ext cx="2743200" cy="1099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File Transferred Successfully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975843" y="2967974"/>
            <a:ext cx="267855" cy="2493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5911274" y="2959121"/>
            <a:ext cx="267855" cy="2493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8835738" y="2959121"/>
            <a:ext cx="267855" cy="2493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333773" y="2019049"/>
            <a:ext cx="191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Server Side Setup</a:t>
            </a:r>
            <a:endParaRPr lang="en-IN" b="1" dirty="0"/>
          </a:p>
        </p:txBody>
      </p:sp>
      <p:sp>
        <p:nvSpPr>
          <p:cNvPr id="25" name="Rectangle 24"/>
          <p:cNvSpPr/>
          <p:nvPr/>
        </p:nvSpPr>
        <p:spPr>
          <a:xfrm>
            <a:off x="377538" y="4811800"/>
            <a:ext cx="2540001" cy="1099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Open client folder in Linux Terminal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02002" y="4811798"/>
            <a:ext cx="2540001" cy="1099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 the </a:t>
            </a:r>
            <a:r>
              <a:rPr lang="en-IN" dirty="0" smtClean="0"/>
              <a:t>client via </a:t>
            </a:r>
            <a:r>
              <a:rPr lang="en-IN" dirty="0"/>
              <a:t>IPv4 </a:t>
            </a:r>
            <a:r>
              <a:rPr lang="en-IN" dirty="0" smtClean="0"/>
              <a:t>loopback address</a:t>
            </a:r>
          </a:p>
          <a:p>
            <a:pPr algn="ctr"/>
            <a:r>
              <a:rPr lang="en-IN" dirty="0" smtClean="0"/>
              <a:t>(127.0.0.1)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6196449" y="4811799"/>
            <a:ext cx="2570018" cy="1099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Press </a:t>
            </a:r>
            <a:r>
              <a:rPr lang="en-IN" dirty="0"/>
              <a:t>1 to request a file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9207504" y="4811798"/>
            <a:ext cx="2743200" cy="1099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File </a:t>
            </a:r>
            <a:r>
              <a:rPr lang="en-IN" dirty="0"/>
              <a:t>Received </a:t>
            </a:r>
            <a:r>
              <a:rPr lang="en-IN" dirty="0" smtClean="0"/>
              <a:t>Successfully</a:t>
            </a:r>
            <a:endParaRPr lang="en-IN" dirty="0"/>
          </a:p>
        </p:txBody>
      </p:sp>
      <p:sp>
        <p:nvSpPr>
          <p:cNvPr id="29" name="Right Arrow 28"/>
          <p:cNvSpPr/>
          <p:nvPr/>
        </p:nvSpPr>
        <p:spPr>
          <a:xfrm>
            <a:off x="2975843" y="5208579"/>
            <a:ext cx="267855" cy="2493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Arrow 29"/>
          <p:cNvSpPr/>
          <p:nvPr/>
        </p:nvSpPr>
        <p:spPr>
          <a:xfrm>
            <a:off x="5911274" y="5199726"/>
            <a:ext cx="267855" cy="2493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ight Arrow 30"/>
          <p:cNvSpPr/>
          <p:nvPr/>
        </p:nvSpPr>
        <p:spPr>
          <a:xfrm>
            <a:off x="8835738" y="5199726"/>
            <a:ext cx="267855" cy="2493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1040860" y="1227577"/>
            <a:ext cx="10243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bg1">
                    <a:lumMod val="65000"/>
                  </a:schemeClr>
                </a:solidFill>
              </a:rPr>
              <a:t>(Secure File Transfer using Diffie- Hellman &amp; 3DES)</a:t>
            </a:r>
            <a:endParaRPr lang="en-IN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333773" y="4231181"/>
            <a:ext cx="191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Client Side Setup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272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06411" y="286352"/>
            <a:ext cx="9573393" cy="9412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EXPERIMENTAL  RESULT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9879" y="1652451"/>
            <a:ext cx="5028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Server </a:t>
            </a:r>
            <a:r>
              <a:rPr lang="en-IN" sz="2000" b="1" dirty="0" smtClean="0"/>
              <a:t>Side</a:t>
            </a:r>
            <a:endParaRPr lang="en-IN" sz="2000" b="1" dirty="0"/>
          </a:p>
        </p:txBody>
      </p:sp>
      <p:pic>
        <p:nvPicPr>
          <p:cNvPr id="11" name="Picture 10"/>
          <p:cNvPicPr/>
          <p:nvPr/>
        </p:nvPicPr>
        <p:blipFill rotWithShape="1">
          <a:blip r:embed="rId2"/>
          <a:srcRect t="1620" b="1"/>
          <a:stretch/>
        </p:blipFill>
        <p:spPr bwMode="auto">
          <a:xfrm>
            <a:off x="802120" y="2168804"/>
            <a:ext cx="4972050" cy="32467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/>
          <p:cNvPicPr/>
          <p:nvPr/>
        </p:nvPicPr>
        <p:blipFill rotWithShape="1">
          <a:blip r:embed="rId3"/>
          <a:srcRect l="347" r="1"/>
          <a:stretch/>
        </p:blipFill>
        <p:spPr bwMode="auto">
          <a:xfrm>
            <a:off x="6469063" y="2192934"/>
            <a:ext cx="4943475" cy="3222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773552" y="1652451"/>
            <a:ext cx="5028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Client </a:t>
            </a:r>
            <a:r>
              <a:rPr lang="en-IN" sz="2000" b="1" dirty="0" smtClean="0"/>
              <a:t>Side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6941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06411" y="286352"/>
            <a:ext cx="9573393" cy="9412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TOOLS, LANGUAGES &amp; PACKAGES USED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289" y="1651343"/>
            <a:ext cx="113619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>
                    <a:lumMod val="65000"/>
                  </a:schemeClr>
                </a:solidFill>
              </a:rPr>
              <a:t>TOOLS</a:t>
            </a:r>
            <a:endParaRPr lang="en-IN" sz="2000" b="1" dirty="0"/>
          </a:p>
          <a:p>
            <a:r>
              <a:rPr lang="en-IN" sz="2000" b="1" dirty="0" smtClean="0"/>
              <a:t>VS CODE : </a:t>
            </a:r>
            <a:r>
              <a:rPr lang="en-US" sz="2000" dirty="0"/>
              <a:t>Visual Studio Code is a streamlined code editor with support for development operations like debugging, task running, and version control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b="1" dirty="0"/>
              <a:t>LINUX TERMINAL </a:t>
            </a:r>
            <a:r>
              <a:rPr lang="en-US" sz="2000" b="1" dirty="0" smtClean="0"/>
              <a:t>: </a:t>
            </a:r>
            <a:r>
              <a:rPr lang="en-US" sz="2000" dirty="0"/>
              <a:t>A</a:t>
            </a:r>
            <a:r>
              <a:rPr lang="en-US" sz="2000" dirty="0"/>
              <a:t> </a:t>
            </a:r>
            <a:r>
              <a:rPr lang="en-US" sz="2000" dirty="0"/>
              <a:t>text-based interface used to control a Linux computer. </a:t>
            </a:r>
            <a:r>
              <a:rPr lang="en-US" sz="2000" dirty="0"/>
              <a:t>It's just one of the many tools provided to Linux users for accomplishing any given task, but it's widely considered the most efficient method </a:t>
            </a:r>
            <a:r>
              <a:rPr lang="en-US" sz="2000" dirty="0" smtClean="0"/>
              <a:t>available.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18289" y="4321877"/>
            <a:ext cx="112646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>
                    <a:lumMod val="65000"/>
                  </a:schemeClr>
                </a:solidFill>
              </a:rPr>
              <a:t>PROGRAMMING LANGUAGE</a:t>
            </a:r>
          </a:p>
          <a:p>
            <a:r>
              <a:rPr lang="en-IN" sz="2000" b="1" dirty="0" smtClean="0"/>
              <a:t>CPP </a:t>
            </a:r>
            <a:r>
              <a:rPr lang="en-IN" sz="2000" b="1" dirty="0" smtClean="0"/>
              <a:t>: </a:t>
            </a:r>
            <a:r>
              <a:rPr lang="en-US" sz="2000" dirty="0"/>
              <a:t> C++ is a powerful general-purpose programming language. It can be used to develop operating systems, browsers, games, and so </a:t>
            </a:r>
            <a:r>
              <a:rPr lang="en-US" sz="2000" dirty="0"/>
              <a:t>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1094</TotalTime>
  <Words>249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PowerPoint Presentation</vt:lpstr>
      <vt:lpstr>CS851 - Network Security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Balancing in Data Centers    via Virtual Network Embedding</dc:title>
  <dc:creator>Ankit Srivastava</dc:creator>
  <cp:lastModifiedBy>Ankit Srivastava</cp:lastModifiedBy>
  <cp:revision>63</cp:revision>
  <dcterms:created xsi:type="dcterms:W3CDTF">2022-04-24T06:30:58Z</dcterms:created>
  <dcterms:modified xsi:type="dcterms:W3CDTF">2022-06-05T17:26:31Z</dcterms:modified>
</cp:coreProperties>
</file>