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9" r:id="rId3"/>
    <p:sldId id="302" r:id="rId4"/>
    <p:sldId id="300" r:id="rId5"/>
    <p:sldId id="301" r:id="rId6"/>
    <p:sldId id="303" r:id="rId7"/>
    <p:sldId id="304" r:id="rId8"/>
    <p:sldId id="305" r:id="rId9"/>
    <p:sldId id="307" r:id="rId10"/>
    <p:sldId id="308" r:id="rId11"/>
    <p:sldId id="309" r:id="rId12"/>
    <p:sldId id="311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8215" autoAdjust="0"/>
  </p:normalViewPr>
  <p:slideViewPr>
    <p:cSldViewPr snapToGrid="0">
      <p:cViewPr varScale="1">
        <p:scale>
          <a:sx n="53" d="100"/>
          <a:sy n="53" d="100"/>
        </p:scale>
        <p:origin x="10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1BCEE-CD3A-4537-8552-4BA5B65046DE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DAF95-236C-4A9C-8EF8-A7C76BA87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9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1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9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5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2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9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0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9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7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49EB6-5E66-4A87-8D38-37FD31B82AF9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8110-9CAE-4300-A4F6-B0D40B8C53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Biomarkers in Smokers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Oh</a:t>
            </a:r>
          </a:p>
          <a:p>
            <a:r>
              <a:rPr lang="en-US" dirty="0" smtClean="0"/>
              <a:t>BIOSTAT 214-Final Project</a:t>
            </a:r>
          </a:p>
          <a:p>
            <a:r>
              <a:rPr lang="en-US" dirty="0" smtClean="0"/>
              <a:t>March 18,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412" y="146442"/>
            <a:ext cx="7515177" cy="67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Results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no statistically significant difference in the average number of cigarettes smoked per day between </a:t>
            </a:r>
            <a:r>
              <a:rPr lang="en-US" dirty="0" smtClean="0"/>
              <a:t>the smoking groups</a:t>
            </a:r>
          </a:p>
          <a:p>
            <a:r>
              <a:rPr lang="en-US" dirty="0"/>
              <a:t>R</a:t>
            </a:r>
            <a:r>
              <a:rPr lang="en-US" dirty="0" smtClean="0"/>
              <a:t>esilient </a:t>
            </a:r>
            <a:r>
              <a:rPr lang="en-US" dirty="0"/>
              <a:t>smokers were distinguished from non-resilient smokers by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ower </a:t>
            </a:r>
            <a:r>
              <a:rPr lang="en-US" dirty="0"/>
              <a:t>pack years (38.5 pack- years vs 45.15 pack-years, p=0.003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ower </a:t>
            </a:r>
            <a:r>
              <a:rPr lang="en-US" dirty="0"/>
              <a:t>mean age at which they stopped smoking cigarettes (49 years vs 52 years, </a:t>
            </a:r>
            <a:r>
              <a:rPr lang="en-US" dirty="0" smtClean="0"/>
              <a:t>p=0.01)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2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Biomarkers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was no statistically significant differences in</a:t>
            </a:r>
            <a:r>
              <a:rPr lang="en-US" dirty="0"/>
              <a:t> CRP, sputum mucin, fibrinogen, TNF1a, and </a:t>
            </a:r>
            <a:r>
              <a:rPr lang="en-US" dirty="0" smtClean="0"/>
              <a:t>TNF1b in Never Smokers compared to Group 1/Resilient smokers (Preserved Spirometry with NO evidence of symptoms or radiographic features)</a:t>
            </a:r>
          </a:p>
          <a:p>
            <a:pPr lvl="1"/>
            <a:r>
              <a:rPr lang="en-US" dirty="0" smtClean="0"/>
              <a:t>Both in univariate and multivariate models</a:t>
            </a:r>
          </a:p>
          <a:p>
            <a:r>
              <a:rPr lang="en-US" dirty="0" smtClean="0"/>
              <a:t>Soluble TNF1a and TNF1b became were not statistically different in all levels of smokers compared to never smokers when the model adjusted for age and cigarette pack years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1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Discussion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Resilient smokers have inflammatory biomarkers that are similar to never smokers</a:t>
            </a:r>
          </a:p>
          <a:p>
            <a:pPr lvl="1"/>
            <a:r>
              <a:rPr lang="en-US" dirty="0" smtClean="0"/>
              <a:t>Could explain the preserved physiology, with lack of symptoms and radiographic findings of COPD </a:t>
            </a:r>
          </a:p>
          <a:p>
            <a:r>
              <a:rPr lang="en-US" dirty="0" smtClean="0"/>
              <a:t>Group 1/Resilient smokers may be an important sub-population to further investigate 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SPIROMICS may lead to a biased study population, volunteers </a:t>
            </a:r>
          </a:p>
          <a:p>
            <a:r>
              <a:rPr lang="en-US" dirty="0" smtClean="0"/>
              <a:t>Future directions:</a:t>
            </a:r>
          </a:p>
          <a:p>
            <a:pPr lvl="1"/>
            <a:r>
              <a:rPr lang="en-US" dirty="0"/>
              <a:t>Protective and homeostatic biological mechanisms that leads to </a:t>
            </a:r>
            <a:r>
              <a:rPr lang="en-US" dirty="0" smtClean="0"/>
              <a:t>resilience</a:t>
            </a:r>
            <a:endParaRPr lang="en-US" dirty="0"/>
          </a:p>
          <a:p>
            <a:pPr lvl="1"/>
            <a:r>
              <a:rPr lang="en-US" dirty="0" smtClean="0"/>
              <a:t>Airway </a:t>
            </a:r>
            <a:r>
              <a:rPr lang="en-US" dirty="0"/>
              <a:t>epithelial gene expression markers</a:t>
            </a:r>
          </a:p>
          <a:p>
            <a:pPr lvl="1"/>
            <a:r>
              <a:rPr lang="en-US" dirty="0" err="1"/>
              <a:t>Endobonchial</a:t>
            </a:r>
            <a:r>
              <a:rPr lang="en-US" dirty="0"/>
              <a:t> gene expression</a:t>
            </a:r>
          </a:p>
          <a:p>
            <a:pPr lvl="1"/>
            <a:r>
              <a:rPr lang="en-US" dirty="0" smtClean="0"/>
              <a:t>Microbiome </a:t>
            </a:r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305737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Tobacco smoke is the most common environmental risk factor for chronic obstructive pulmonary disease (COPD). </a:t>
            </a:r>
            <a:endParaRPr lang="en-US" dirty="0" smtClean="0"/>
          </a:p>
          <a:p>
            <a:r>
              <a:rPr lang="en-US" dirty="0" smtClean="0"/>
              <a:t>Relationship between tobacco smoke and COPD may be related to toxins in tobacco</a:t>
            </a:r>
          </a:p>
          <a:p>
            <a:r>
              <a:rPr lang="en-US" dirty="0" smtClean="0"/>
              <a:t>Pro-inflammatory state: </a:t>
            </a:r>
          </a:p>
          <a:p>
            <a:pPr lvl="1"/>
            <a:r>
              <a:rPr lang="en-US" dirty="0" smtClean="0"/>
              <a:t>Airway mucus hyper-secretion</a:t>
            </a:r>
          </a:p>
          <a:p>
            <a:pPr lvl="1"/>
            <a:r>
              <a:rPr lang="en-US" dirty="0" smtClean="0"/>
              <a:t>Bronchial wall thickening</a:t>
            </a:r>
          </a:p>
          <a:p>
            <a:pPr lvl="1"/>
            <a:r>
              <a:rPr lang="en-US" dirty="0" smtClean="0"/>
              <a:t>Bronchoconstriction</a:t>
            </a:r>
          </a:p>
          <a:p>
            <a:r>
              <a:rPr lang="en-US" dirty="0" smtClean="0"/>
              <a:t>Biomarkers </a:t>
            </a:r>
            <a:r>
              <a:rPr lang="en-US" dirty="0"/>
              <a:t>of inflammation are increased </a:t>
            </a:r>
            <a:r>
              <a:rPr lang="en-US" dirty="0" smtClean="0"/>
              <a:t>in</a:t>
            </a:r>
          </a:p>
          <a:p>
            <a:pPr lvl="1"/>
            <a:r>
              <a:rPr lang="en-US" dirty="0" smtClean="0"/>
              <a:t>Current and former smokers</a:t>
            </a:r>
          </a:p>
          <a:p>
            <a:pPr lvl="1"/>
            <a:r>
              <a:rPr lang="en-US" dirty="0" smtClean="0"/>
              <a:t>Higher smoking-pack year history</a:t>
            </a:r>
          </a:p>
          <a:p>
            <a:pPr lvl="1"/>
            <a:r>
              <a:rPr lang="en-US" dirty="0" smtClean="0"/>
              <a:t>Poor lung 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4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Goal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of inflammatory biomarkers that are related to smokers may lead to early disease prediction and monitoring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8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Current proposed biological markers of COPD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Sputum </a:t>
            </a:r>
            <a:r>
              <a:rPr lang="en-US" dirty="0"/>
              <a:t>mucin </a:t>
            </a:r>
            <a:r>
              <a:rPr lang="en-US" dirty="0" smtClean="0"/>
              <a:t>concentration</a:t>
            </a:r>
          </a:p>
          <a:p>
            <a:r>
              <a:rPr lang="en-US" dirty="0"/>
              <a:t>P</a:t>
            </a:r>
            <a:r>
              <a:rPr lang="en-US" dirty="0" smtClean="0"/>
              <a:t>lasma fibrinogen</a:t>
            </a:r>
          </a:p>
          <a:p>
            <a:r>
              <a:rPr lang="en-US" dirty="0" smtClean="0"/>
              <a:t>C-reactive </a:t>
            </a:r>
            <a:r>
              <a:rPr lang="en-US" dirty="0"/>
              <a:t>protein (</a:t>
            </a:r>
            <a:r>
              <a:rPr lang="en-US" dirty="0" smtClean="0"/>
              <a:t>CRP)</a:t>
            </a:r>
          </a:p>
          <a:p>
            <a:r>
              <a:rPr lang="en-US" dirty="0"/>
              <a:t>S</a:t>
            </a:r>
            <a:r>
              <a:rPr lang="en-US" dirty="0" smtClean="0"/>
              <a:t>oluble </a:t>
            </a:r>
            <a:r>
              <a:rPr lang="en-US" dirty="0"/>
              <a:t>tumor-necrosis factor (TNF) </a:t>
            </a:r>
            <a:r>
              <a:rPr lang="en-US" dirty="0" smtClean="0"/>
              <a:t>receptors:</a:t>
            </a:r>
          </a:p>
          <a:p>
            <a:pPr lvl="1"/>
            <a:r>
              <a:rPr lang="en-US" dirty="0" smtClean="0"/>
              <a:t>sTNF1a (also </a:t>
            </a:r>
            <a:r>
              <a:rPr lang="en-US" dirty="0"/>
              <a:t>known as sTNF-R55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sTNF1b </a:t>
            </a:r>
            <a:r>
              <a:rPr lang="en-US" dirty="0"/>
              <a:t>(also known as sTNF-R75).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Why is this important?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dentification </a:t>
            </a:r>
            <a:r>
              <a:rPr lang="en-US" dirty="0"/>
              <a:t>of inflammatory biomarkers </a:t>
            </a:r>
            <a:r>
              <a:rPr lang="en-US" dirty="0" smtClean="0"/>
              <a:t>related </a:t>
            </a:r>
            <a:r>
              <a:rPr lang="en-US" dirty="0"/>
              <a:t>to smokers may lead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Early </a:t>
            </a:r>
            <a:r>
              <a:rPr lang="en-US" dirty="0"/>
              <a:t>disease prediction </a:t>
            </a:r>
          </a:p>
          <a:p>
            <a:pPr lvl="1"/>
            <a:r>
              <a:rPr lang="en-US" dirty="0" smtClean="0"/>
              <a:t>Disease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7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Study Population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SPIROMICS: </a:t>
            </a:r>
            <a:r>
              <a:rPr lang="en-US" dirty="0" err="1" smtClean="0"/>
              <a:t>SubPopulations</a:t>
            </a:r>
            <a:r>
              <a:rPr lang="en-US" dirty="0" smtClean="0"/>
              <a:t> and </a:t>
            </a:r>
            <a:r>
              <a:rPr lang="en-US" dirty="0" err="1" smtClean="0"/>
              <a:t>InterRmediate</a:t>
            </a:r>
            <a:r>
              <a:rPr lang="en-US" dirty="0" smtClean="0"/>
              <a:t> Outcomes Measures in COPD Study</a:t>
            </a:r>
          </a:p>
          <a:p>
            <a:pPr lvl="1"/>
            <a:r>
              <a:rPr lang="en-US" dirty="0" smtClean="0"/>
              <a:t>Multi-center longitudinal cohort study</a:t>
            </a:r>
          </a:p>
          <a:p>
            <a:pPr lvl="1"/>
            <a:r>
              <a:rPr lang="en-US" dirty="0" smtClean="0"/>
              <a:t>2900 participants (Never smokers and 20+ pack year smoking history)</a:t>
            </a:r>
          </a:p>
          <a:p>
            <a:pPr lvl="1"/>
            <a:endParaRPr lang="en-US" dirty="0"/>
          </a:p>
          <a:p>
            <a:r>
              <a:rPr lang="en-US" dirty="0" smtClean="0"/>
              <a:t>Sub-population: </a:t>
            </a:r>
            <a:r>
              <a:rPr lang="en-US" dirty="0" err="1" smtClean="0"/>
              <a:t>Resmoke</a:t>
            </a:r>
            <a:endParaRPr lang="en-US" dirty="0" smtClean="0"/>
          </a:p>
          <a:p>
            <a:pPr lvl="1"/>
            <a:r>
              <a:rPr lang="en-US" dirty="0" smtClean="0"/>
              <a:t>Group 0: Never smokers </a:t>
            </a:r>
          </a:p>
          <a:p>
            <a:pPr lvl="1"/>
            <a:r>
              <a:rPr lang="en-US" dirty="0" smtClean="0"/>
              <a:t>Group 1 (Resilient smoker): Preserved spirometry </a:t>
            </a:r>
            <a:r>
              <a:rPr lang="en-US" dirty="0"/>
              <a:t>(FEV1/FVC ≥70%, FVC ≥ LLN</a:t>
            </a:r>
            <a:r>
              <a:rPr lang="en-US" dirty="0" smtClean="0"/>
              <a:t>) with NO evidence of symptoms or radiographic features of COPD</a:t>
            </a:r>
          </a:p>
          <a:p>
            <a:pPr lvl="1"/>
            <a:r>
              <a:rPr lang="en-US" dirty="0" smtClean="0"/>
              <a:t>Group 2 (Non-resilient smoker): </a:t>
            </a:r>
            <a:r>
              <a:rPr lang="en-US" dirty="0"/>
              <a:t>Preserved spirometry (FEV1/FVC ≥70%, FVC ≥ LLN) </a:t>
            </a:r>
            <a:r>
              <a:rPr lang="en-US" dirty="0" smtClean="0"/>
              <a:t> WITH evidence of symptoms or radiographic features of COPD</a:t>
            </a:r>
          </a:p>
          <a:p>
            <a:pPr lvl="1"/>
            <a:r>
              <a:rPr lang="en-US" dirty="0" smtClean="0"/>
              <a:t>Group 3: COPD GOLD Stage 1</a:t>
            </a:r>
          </a:p>
          <a:p>
            <a:pPr lvl="1"/>
            <a:r>
              <a:rPr lang="en-US" dirty="0" smtClean="0"/>
              <a:t>Group 4: COPD GOLD Stage 3</a:t>
            </a:r>
          </a:p>
          <a:p>
            <a:pPr lvl="1"/>
            <a:r>
              <a:rPr lang="en-US" dirty="0" smtClean="0"/>
              <a:t>Group 5: COPD GOULD Stage 3 and 4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9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"/>
          <a:stretch/>
        </p:blipFill>
        <p:spPr>
          <a:xfrm>
            <a:off x="621777" y="171024"/>
            <a:ext cx="5256508" cy="32981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0"/>
          <a:stretch/>
        </p:blipFill>
        <p:spPr>
          <a:xfrm>
            <a:off x="6821074" y="240083"/>
            <a:ext cx="5030500" cy="3229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4"/>
          <a:stretch/>
        </p:blipFill>
        <p:spPr>
          <a:xfrm>
            <a:off x="6704379" y="3469204"/>
            <a:ext cx="5147195" cy="3247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8" b="2756"/>
          <a:stretch/>
        </p:blipFill>
        <p:spPr>
          <a:xfrm>
            <a:off x="621777" y="3469205"/>
            <a:ext cx="5395811" cy="33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6" y="475012"/>
            <a:ext cx="10255580" cy="6127637"/>
          </a:xfrm>
        </p:spPr>
      </p:pic>
    </p:spTree>
    <p:extLst>
      <p:ext uri="{BB962C8B-B14F-4D97-AF65-F5344CB8AC3E}">
        <p14:creationId xmlns:p14="http://schemas.microsoft.com/office/powerpoint/2010/main" val="361786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Demographics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54" y="2398814"/>
            <a:ext cx="10750246" cy="327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469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Biomarkers in Smokers</vt:lpstr>
      <vt:lpstr>Introduction</vt:lpstr>
      <vt:lpstr>Goal</vt:lpstr>
      <vt:lpstr>Current proposed biological markers of COPD</vt:lpstr>
      <vt:lpstr>Why is this important?</vt:lpstr>
      <vt:lpstr>Study Population</vt:lpstr>
      <vt:lpstr>PowerPoint Presentation</vt:lpstr>
      <vt:lpstr>PowerPoint Presentation</vt:lpstr>
      <vt:lpstr>Demographics</vt:lpstr>
      <vt:lpstr>PowerPoint Presentation</vt:lpstr>
      <vt:lpstr>Results</vt:lpstr>
      <vt:lpstr>Biomarkers</vt:lpstr>
      <vt:lpstr>Discussion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Resilience in SPIROMICS</dc:title>
  <dc:creator>Oh, Anita</dc:creator>
  <cp:lastModifiedBy>Oh, Anita</cp:lastModifiedBy>
  <cp:revision>133</cp:revision>
  <dcterms:created xsi:type="dcterms:W3CDTF">2020-02-26T07:59:12Z</dcterms:created>
  <dcterms:modified xsi:type="dcterms:W3CDTF">2020-03-26T04:43:50Z</dcterms:modified>
</cp:coreProperties>
</file>