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23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BFA48C-FA7A-671D-623F-6ECDD22EE97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62FD1-07FF-69DB-BC3F-231ED7475BC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90F4BBE-A8F0-4CF0-AAB8-DD3DFF526DA3}" type="datetime1">
              <a:rPr lang="en-GB"/>
              <a:pPr lvl="0"/>
              <a:t>22/09/2023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B0119D7-5DA1-129F-C624-3BAEDCAF9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207BBFD-DE07-4B5E-428F-7A0F6534946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E37D6-8352-39FD-1597-4F3AE72BCFD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F1FB5-B186-B015-04B3-0257FF9BB7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355411B-E23C-4D00-980B-312A5156DF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4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C1689F-50D2-7A3B-33D9-21B4D5E18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2408AC-35E9-CFF3-6293-73BEBF127B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This is the results of the coat protein sequence analysis of begomoviruses using CLC sequence viewer. Here the sequences were obtained from NCBI data bank. 6 groups of begomoviruses reported from sri lanka clearly showed the variation in terms of length, C+G frequency A+T frequency and no of ORF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98A16-B64B-6B5F-D293-4D3ED0BED50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3C18A3-8F43-4942-8054-D5ADDD8CA561}" type="slidenum"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4ABD-53BB-084C-9376-A7E999EAA6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6C31F-DFD0-03D2-5093-FD284CA813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79A69-5828-09C0-213D-AFE31AF73F4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B0934F-8BD4-49E2-949E-E662052866CC}" type="datetime1">
              <a:rPr lang="en-GB"/>
              <a:pPr lvl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F3CB-E603-70A6-2A41-BC38C947A2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56C4E-302C-AD91-3048-21AAE9DB97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9A5266-893A-473D-9300-D1D3429C48D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917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6C8F-C7B4-C0E5-8A63-7E5E889FCF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A4D5D-5305-B482-9E1B-1C343DB3D08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1A7D-BDF7-EB68-95BC-82065DC858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6E15B8-B5ED-4940-BF76-31498192CF20}" type="datetime1">
              <a:rPr lang="en-GB"/>
              <a:pPr lvl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358D-535B-A4AA-B4D9-AF76692DCB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10FE-0E90-477D-9C77-5D1B566097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E84FD6-812B-4880-B7F0-199603527D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51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4F5E1-3442-1225-AF2E-3F2A5170855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3B58E-4999-506A-3FF0-7707032E7AC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9E643-BC5F-AACF-DB6E-4FF6934197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EBC1FF-0C93-4358-8709-40474420120B}" type="datetime1">
              <a:rPr lang="en-GB"/>
              <a:pPr lvl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B1D0-8175-9A2B-F668-094CF9233F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5062-C114-B902-2CD3-63BAE158C6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EE7AF4-58F3-4B56-B8DC-B2BAD6EF1E7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23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33F5-A7D2-FA8C-1C0F-FB57CBD4E1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9151-C570-9D09-9EB7-50A1B6FBFD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A823-89C1-B762-5E5B-B3ED12E74A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C5E83E-E18B-4D6C-B8A7-7AAFD148D526}" type="datetime1">
              <a:rPr lang="en-GB"/>
              <a:pPr lvl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66B15-6479-F0C7-BB28-D7EA4C03C8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E269-FDB6-84A8-B487-0DBDFA037F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0FD8FA-EB62-4C42-BE0A-F9D8D315D83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6927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A557-A1FC-F266-4E19-49A6F8F2D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E72C9-9D78-76B6-7A54-71AF52296C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BBDEE-1D82-B710-6255-BBFBA53E32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71018D-F0EE-43E1-920E-030161DBD5A6}" type="datetime1">
              <a:rPr lang="en-GB"/>
              <a:pPr lvl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1E5C-5127-6DE9-FEFF-062509D748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BD0A-1218-2D61-12D9-1C76B8FC56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A5B194-72A6-44D7-925F-9B277F427A6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2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062-E1BC-0727-2B15-91F06D1F5A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BF1D-7049-D500-5E63-9A1552EE5B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7A110-2FD6-12B9-01D1-6C63EDB6BCA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2CA0-E95C-3BC4-BAAC-D4506A032C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F661CD-8D87-4A9D-86D8-A28249EE2198}" type="datetime1">
              <a:rPr lang="en-GB"/>
              <a:pPr lvl="0"/>
              <a:t>22/09/2023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1B51-E8E6-D741-5559-716883A79D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8002-3E29-A154-2EFA-D860105CDC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C2DF7-BB0C-4900-AF93-CF2CC4653C9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1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4C04-B69F-BB19-4A6A-0EE680DF1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D3853-2B4A-29CF-2147-0AA3872092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94D9-B271-3901-4F49-D7A2B340F25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D754C-3B52-D6E5-CF69-9C4EA786844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D2A8D-1D08-B9F2-628A-F7C5D264A5B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DA8F0-1029-62B7-EF0C-F1C2946167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ADBB15-139E-4073-951D-95C3331A6736}" type="datetime1">
              <a:rPr lang="en-GB"/>
              <a:pPr lvl="0"/>
              <a:t>22/09/2023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C774E-EB0E-5C11-FC3F-8977EDBF76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E6872-1898-1D9A-A5DD-1A5672F6C1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AFFC43-E95C-4094-96D9-D1CE3DDC889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44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26AC-B638-B0A6-6ED3-1BF27B6D25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EF879-D175-8A24-5D28-3415F1A1FF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73AEB8-1C45-467D-BDE7-0F15AD8B2A40}" type="datetime1">
              <a:rPr lang="en-GB"/>
              <a:pPr lvl="0"/>
              <a:t>22/09/2023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5415F-E095-F84E-25D9-73FB11184A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80DC8-E3BA-94F8-0F50-3BC61C0DBB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35D9A4-FAA3-44B2-A76E-73749D80C1E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45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1B773-DE16-A8C9-6F0F-C67C7EDB4C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17DA23-05F9-45FE-9094-97EE97A79897}" type="datetime1">
              <a:rPr lang="en-GB"/>
              <a:pPr lvl="0"/>
              <a:t>22/09/2023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BFBC-54EE-8037-2C9F-F3E4F4CD7E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AE070-3111-90AE-8CD6-AB7D011B5C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B576C-D79E-4B16-9FC9-9EC7AC5D076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01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9150-BC9C-68F9-38A4-BC279F22D9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9166-5CC2-0B99-2B04-B39DA866CC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334DC-17AD-73D2-CB6E-3A1787D775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0A340-DEF0-7779-FEBE-8E14D98F0C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0EC0EE-1510-4EED-8F1F-6162AE95BD24}" type="datetime1">
              <a:rPr lang="en-GB"/>
              <a:pPr lvl="0"/>
              <a:t>22/09/2023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0C5F-5978-4203-9A30-BA60DFAD05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97263-EC2A-FD5C-3741-AD9B58BE8E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D5068A-BC9D-4CCC-A674-198BE6746FF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65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4A8A-871C-D7BF-2D63-B9255912F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8468E-A213-E758-D465-5DD3526D498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59A26-F5B5-3CF5-62D9-B213BAB7F8F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78B62-0A22-12DF-867C-C12D746426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EBDBC9-3647-4949-B238-B3417E397135}" type="datetime1">
              <a:rPr lang="en-GB"/>
              <a:pPr lvl="0"/>
              <a:t>22/09/2023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74289-6781-E036-FF16-06EF2A9D70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0C923-ADF1-8B6D-7FF0-52968FA9E7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4A2576-EC32-490B-BFF9-F5E87CA3A74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76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AB30A-C695-7D84-5D94-99C2EDCD12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9A4B5-3423-F1D7-96FB-39712F5A8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E57F-557B-D4D9-639C-D565472EDF6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3109E2D-4407-42C3-B695-B85A2977F8CE}" type="datetime1">
              <a:rPr lang="en-GB"/>
              <a:pPr lvl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B570-F194-781C-C4B2-BB75B87D230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F4DDA-5FBD-84C9-E27D-7AACBF0B116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91EAF82-222B-4DA5-8127-5C0F5D51DCC4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99F5-3F62-40D9-22C5-E5DFC35C8D3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Coat protein detail of begomoviruses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4DE3-8F70-2E6A-5197-EC0A6845F9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D1A1434-86C0-4757-597E-E8D1783089A9}"/>
              </a:ext>
            </a:extLst>
          </p:cNvPr>
          <p:cNvGraphicFramePr>
            <a:graphicFrameLocks noGrp="1"/>
          </p:cNvGraphicFramePr>
          <p:nvPr/>
        </p:nvGraphicFramePr>
        <p:xfrm>
          <a:off x="516727" y="782488"/>
          <a:ext cx="11158521" cy="6071170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545156">
                  <a:extLst>
                    <a:ext uri="{9D8B030D-6E8A-4147-A177-3AD203B41FA5}">
                      <a16:colId xmlns:a16="http://schemas.microsoft.com/office/drawing/2014/main" val="3152336267"/>
                    </a:ext>
                  </a:extLst>
                </a:gridCol>
                <a:gridCol w="2916826">
                  <a:extLst>
                    <a:ext uri="{9D8B030D-6E8A-4147-A177-3AD203B41FA5}">
                      <a16:colId xmlns:a16="http://schemas.microsoft.com/office/drawing/2014/main" val="3742488782"/>
                    </a:ext>
                  </a:extLst>
                </a:gridCol>
                <a:gridCol w="1204539">
                  <a:extLst>
                    <a:ext uri="{9D8B030D-6E8A-4147-A177-3AD203B41FA5}">
                      <a16:colId xmlns:a16="http://schemas.microsoft.com/office/drawing/2014/main" val="314760258"/>
                    </a:ext>
                  </a:extLst>
                </a:gridCol>
                <a:gridCol w="1407426">
                  <a:extLst>
                    <a:ext uri="{9D8B030D-6E8A-4147-A177-3AD203B41FA5}">
                      <a16:colId xmlns:a16="http://schemas.microsoft.com/office/drawing/2014/main" val="3125048720"/>
                    </a:ext>
                  </a:extLst>
                </a:gridCol>
                <a:gridCol w="1694858">
                  <a:extLst>
                    <a:ext uri="{9D8B030D-6E8A-4147-A177-3AD203B41FA5}">
                      <a16:colId xmlns:a16="http://schemas.microsoft.com/office/drawing/2014/main" val="834791940"/>
                    </a:ext>
                  </a:extLst>
                </a:gridCol>
                <a:gridCol w="1694858">
                  <a:extLst>
                    <a:ext uri="{9D8B030D-6E8A-4147-A177-3AD203B41FA5}">
                      <a16:colId xmlns:a16="http://schemas.microsoft.com/office/drawing/2014/main" val="2623811424"/>
                    </a:ext>
                  </a:extLst>
                </a:gridCol>
                <a:gridCol w="1694858">
                  <a:extLst>
                    <a:ext uri="{9D8B030D-6E8A-4147-A177-3AD203B41FA5}">
                      <a16:colId xmlns:a16="http://schemas.microsoft.com/office/drawing/2014/main" val="1129458133"/>
                    </a:ext>
                  </a:extLst>
                </a:gridCol>
              </a:tblGrid>
              <a:tr h="180447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No.</a:t>
                      </a:r>
                      <a:endParaRPr lang="en-US" sz="12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Name of the virus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Length (bp)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C + G (frequency)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A + T </a:t>
                      </a:r>
                    </a:p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 (frequency)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No. of ORFs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Accession No.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1440890463"/>
                  </a:ext>
                </a:extLst>
              </a:tr>
              <a:tr h="276295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1</a:t>
                      </a:r>
                      <a:endParaRPr lang="en-US" sz="12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Ageratum yellow vein Sri Lanka virus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771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0.446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0.554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NC_002981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3157094947"/>
                  </a:ext>
                </a:extLst>
              </a:tr>
              <a:tr h="181755">
                <a:tc rowSpan="2"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2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 rowSpan="2"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Chilli leaf curl virus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771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0.468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0.532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 rowSpan="2"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 </a:t>
                      </a:r>
                      <a:endParaRPr lang="en-US" sz="1100" kern="1200">
                        <a:latin typeface="Cambria" pitchFamily="18"/>
                        <a:ea typeface="Cambria" pitchFamily="18"/>
                      </a:endParaRPr>
                    </a:p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NC_055131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652581867"/>
                  </a:ext>
                </a:extLst>
              </a:tr>
              <a:tr h="19600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774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0.464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0.536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JN555600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2105492647"/>
                  </a:ext>
                </a:extLst>
              </a:tr>
              <a:tr h="207660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3</a:t>
                      </a:r>
                      <a:endParaRPr lang="en-US" sz="12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Horsegram yellow mosaic virus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774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0.464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0.536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GU323321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1720314336"/>
                  </a:ext>
                </a:extLst>
              </a:tr>
              <a:tr h="769751">
                <a:tc rowSpan="5"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4</a:t>
                      </a:r>
                      <a:endParaRPr lang="en-US" sz="12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 rowSpan="5"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Okra enation leaf curl virus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 rowSpan="4"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771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0.459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0.541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KX698088</a:t>
                      </a:r>
                      <a:endParaRPr lang="en-US" sz="1100" kern="1200">
                        <a:latin typeface="Cambria" pitchFamily="18"/>
                        <a:ea typeface="Cambria" pitchFamily="18"/>
                      </a:endParaRPr>
                    </a:p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KX698091</a:t>
                      </a:r>
                      <a:endParaRPr lang="en-US" sz="1100" kern="1200">
                        <a:latin typeface="Cambria" pitchFamily="18"/>
                        <a:ea typeface="Cambria" pitchFamily="18"/>
                      </a:endParaRPr>
                    </a:p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KX698092</a:t>
                      </a:r>
                      <a:endParaRPr lang="en-US" sz="1100" kern="1200">
                        <a:latin typeface="Cambria" pitchFamily="18"/>
                        <a:ea typeface="Cambria" pitchFamily="18"/>
                      </a:endParaRPr>
                    </a:p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MN384976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1947918453"/>
                  </a:ext>
                </a:extLst>
              </a:tr>
              <a:tr h="573749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0.460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0.540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KX698090</a:t>
                      </a:r>
                      <a:endParaRPr lang="en-US" sz="1100" kern="1200">
                        <a:latin typeface="Cambria" pitchFamily="18"/>
                        <a:ea typeface="Cambria" pitchFamily="18"/>
                      </a:endParaRPr>
                    </a:p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MH455208</a:t>
                      </a:r>
                      <a:endParaRPr lang="en-US" sz="1100" kern="1200">
                        <a:latin typeface="Cambria" pitchFamily="18"/>
                        <a:ea typeface="Cambria" pitchFamily="18"/>
                      </a:endParaRPr>
                    </a:p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MN389529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502281000"/>
                  </a:ext>
                </a:extLst>
              </a:tr>
              <a:tr h="18175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0.462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0.538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KX698093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1612317053"/>
                  </a:ext>
                </a:extLst>
              </a:tr>
              <a:tr h="18175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0.463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0.537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3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921" algn="l"/>
                        </a:tabLs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NC_031754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1756269325"/>
                  </a:ext>
                </a:extLst>
              </a:tr>
              <a:tr h="18175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795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0.463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0.537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3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MH455207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2333529163"/>
                  </a:ext>
                </a:extLst>
              </a:tr>
              <a:tr h="181755">
                <a:tc rowSpan="8"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5</a:t>
                      </a:r>
                      <a:endParaRPr lang="en-US" sz="12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 rowSpan="8"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Okra yellow vein mosaic virus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 rowSpan="4"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656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 rowSpan="2"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9553" algn="l"/>
                        </a:tabLs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0.451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 rowSpan="2"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0.549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MH455212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2028162358"/>
                  </a:ext>
                </a:extLst>
              </a:tr>
              <a:tr h="18175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MT572476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902830806"/>
                  </a:ext>
                </a:extLst>
              </a:tr>
              <a:tr h="18175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9553" algn="l"/>
                        </a:tabLs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0.454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 rowSpan="2"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0.546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MH455210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4266317134"/>
                  </a:ext>
                </a:extLst>
              </a:tr>
              <a:tr h="18175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MT572475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2212892315"/>
                  </a:ext>
                </a:extLst>
              </a:tr>
              <a:tr h="18175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657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9553" algn="l"/>
                        </a:tabLs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0.455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0.545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MT572477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1302247449"/>
                  </a:ext>
                </a:extLst>
              </a:tr>
              <a:tr h="18175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762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0.459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0.541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MH455211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2871376629"/>
                  </a:ext>
                </a:extLst>
              </a:tr>
              <a:tr h="18175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771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0.454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0.546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KX698089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2861420973"/>
                  </a:ext>
                </a:extLst>
              </a:tr>
              <a:tr h="18175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0.453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0.547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MH455209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864342245"/>
                  </a:ext>
                </a:extLst>
              </a:tr>
              <a:tr h="377747">
                <a:tc rowSpan="3"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4</a:t>
                      </a:r>
                      <a:endParaRPr lang="en-US" sz="12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 rowSpan="3"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Sri Lankan cassava mosaic virus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 rowSpan="3"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771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0.459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0.541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OK377341</a:t>
                      </a:r>
                      <a:endParaRPr lang="en-US" sz="1100" kern="1200">
                        <a:latin typeface="Cambria" pitchFamily="18"/>
                        <a:ea typeface="Cambria" pitchFamily="18"/>
                      </a:endParaRPr>
                    </a:p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OK377343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3349339783"/>
                  </a:ext>
                </a:extLst>
              </a:tr>
              <a:tr h="573749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0.460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0.540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OK362288</a:t>
                      </a:r>
                      <a:endParaRPr lang="en-US" sz="1100" kern="1200">
                        <a:latin typeface="Cambria" pitchFamily="18"/>
                        <a:ea typeface="Cambria" pitchFamily="18"/>
                      </a:endParaRPr>
                    </a:p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OK377342</a:t>
                      </a:r>
                      <a:endParaRPr lang="en-US" sz="1100" kern="1200">
                        <a:latin typeface="Cambria" pitchFamily="18"/>
                        <a:ea typeface="Cambria" pitchFamily="18"/>
                      </a:endParaRPr>
                    </a:p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OK424595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387394451"/>
                  </a:ext>
                </a:extLst>
              </a:tr>
              <a:tr h="18175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0.457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0.543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NC_003861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3157666898"/>
                  </a:ext>
                </a:extLst>
              </a:tr>
              <a:tr h="356213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6</a:t>
                      </a:r>
                      <a:endParaRPr lang="en-US" sz="12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Tomato leaf curl Sri Lanka virus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771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0.455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0.545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2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latin typeface="Cambria" pitchFamily="18"/>
                          <a:ea typeface="Cambria" pitchFamily="18"/>
                        </a:rPr>
                        <a:t>NC_004647</a:t>
                      </a:r>
                      <a:endParaRPr lang="en-US" sz="1100" kern="1200">
                        <a:latin typeface="Cambria" pitchFamily="18"/>
                        <a:ea typeface="Cambria" pitchFamily="18"/>
                        <a:cs typeface="Times New Roman" pitchFamily="18"/>
                      </a:endParaRPr>
                    </a:p>
                  </a:txBody>
                  <a:tcPr marL="35359" marR="35359" marT="0" marB="0" anchor="ctr"/>
                </a:tc>
                <a:extLst>
                  <a:ext uri="{0D108BD9-81ED-4DB2-BD59-A6C34878D82A}">
                    <a16:rowId xmlns:a16="http://schemas.microsoft.com/office/drawing/2014/main" val="3735627655"/>
                  </a:ext>
                </a:extLst>
              </a:tr>
            </a:tbl>
          </a:graphicData>
        </a:graphic>
      </p:graphicFrame>
      <p:sp>
        <p:nvSpPr>
          <p:cNvPr id="3" name="TextBox 5">
            <a:extLst>
              <a:ext uri="{FF2B5EF4-FFF2-40B4-BE49-F238E27FC236}">
                <a16:creationId xmlns:a16="http://schemas.microsoft.com/office/drawing/2014/main" id="{2A7EFFF0-7B6C-ABB9-AC6F-285B037AB2FB}"/>
              </a:ext>
            </a:extLst>
          </p:cNvPr>
          <p:cNvSpPr txBox="1"/>
          <p:nvPr/>
        </p:nvSpPr>
        <p:spPr>
          <a:xfrm>
            <a:off x="188110" y="472516"/>
            <a:ext cx="12332494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mbria" pitchFamily="18"/>
                <a:ea typeface="Cambria" pitchFamily="18"/>
              </a:rPr>
              <a:t>Table 1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mbria" pitchFamily="18"/>
                <a:ea typeface="Cambria" pitchFamily="18"/>
              </a:rPr>
              <a:t>: Characteristics of coat protein gene of begomoviruses reported from  Sri Lanka in different crops </a:t>
            </a: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6BB7A1A-76B2-5A8E-FDF7-BCAB090951EB}"/>
              </a:ext>
            </a:extLst>
          </p:cNvPr>
          <p:cNvSpPr txBox="1"/>
          <p:nvPr/>
        </p:nvSpPr>
        <p:spPr>
          <a:xfrm>
            <a:off x="2635511" y="-83685"/>
            <a:ext cx="7149583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b="1" i="0" u="none" strike="noStrike" kern="1200" cap="none" spc="0" baseline="0">
                <a:solidFill>
                  <a:srgbClr val="000000"/>
                </a:solidFill>
                <a:uFillTx/>
                <a:latin typeface="Cambria" pitchFamily="18"/>
                <a:ea typeface="Cambria" pitchFamily="18"/>
              </a:rPr>
              <a:t>CP gene sequence analysis 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C160028-AFBA-AD59-49C3-EADDA4755847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854D1A-399B-4116-8947-B8FACF339BDE}" type="slidenum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2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266</Words>
  <Application>Microsoft Office PowerPoint</Application>
  <PresentationFormat>Widescreen</PresentationFormat>
  <Paragraphs>128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Coat protein detail of begomoviruses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Coat protein detail of begomoviruses</dc:title>
  <dc:creator>Reviewer</dc:creator>
  <cp:lastModifiedBy>Y. KARUNANANTHAN</cp:lastModifiedBy>
  <cp:revision>2</cp:revision>
  <dcterms:created xsi:type="dcterms:W3CDTF">2023-09-20T08:33:03Z</dcterms:created>
  <dcterms:modified xsi:type="dcterms:W3CDTF">2023-09-22T08:48:49Z</dcterms:modified>
</cp:coreProperties>
</file>