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7" r:id="rId11"/>
    <p:sldId id="266"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FFFF00"/>
    <a:srgbClr val="0000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0E7230-8BB4-4E1F-A4DB-A91F7E4DEFDA}" type="datetimeFigureOut">
              <a:rPr lang="en-US" smtClean="0"/>
              <a:pPr/>
              <a:t>9/3/2020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AF46FC-D4C1-4076-92A5-7CEB45A02BF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AF46FC-D4C1-4076-92A5-7CEB45A02BF0}"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98D7FB1-F351-4149-B932-19DA36B954A3}" type="datetimeFigureOut">
              <a:rPr lang="en-US" smtClean="0"/>
              <a:pPr/>
              <a:t>9/3/2020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A1F55CF-8375-408D-AD8F-0ABDD3684383}" type="slidenum">
              <a:rPr lang="en-US" smtClean="0"/>
              <a:pPr/>
              <a:t>‹#›</a:t>
            </a:fld>
            <a:endParaRPr lang="en-US"/>
          </a:p>
        </p:txBody>
      </p:sp>
    </p:spTree>
  </p:cSld>
  <p:clrMapOvr>
    <a:masterClrMapping/>
  </p:clrMapOvr>
  <p:transition spd="slow" advTm="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8D7FB1-F351-4149-B932-19DA36B954A3}" type="datetimeFigureOut">
              <a:rPr lang="en-US" smtClean="0"/>
              <a:pPr/>
              <a:t>9/3/2020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1F55CF-8375-408D-AD8F-0ABDD3684383}" type="slidenum">
              <a:rPr lang="en-US" smtClean="0"/>
              <a:pPr/>
              <a:t>‹#›</a:t>
            </a:fld>
            <a:endParaRPr lang="en-US"/>
          </a:p>
        </p:txBody>
      </p:sp>
    </p:spTree>
  </p:cSld>
  <p:clrMapOvr>
    <a:masterClrMapping/>
  </p:clrMapOvr>
  <p:transition spd="slow"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8D7FB1-F351-4149-B932-19DA36B954A3}" type="datetimeFigureOut">
              <a:rPr lang="en-US" smtClean="0"/>
              <a:pPr/>
              <a:t>9/3/2020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1F55CF-8375-408D-AD8F-0ABDD3684383}" type="slidenum">
              <a:rPr lang="en-US" smtClean="0"/>
              <a:pPr/>
              <a:t>‹#›</a:t>
            </a:fld>
            <a:endParaRPr lang="en-US"/>
          </a:p>
        </p:txBody>
      </p:sp>
    </p:spTree>
  </p:cSld>
  <p:clrMapOvr>
    <a:masterClrMapping/>
  </p:clrMapOvr>
  <p:transition spd="slow"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8D7FB1-F351-4149-B932-19DA36B954A3}" type="datetimeFigureOut">
              <a:rPr lang="en-US" smtClean="0"/>
              <a:pPr/>
              <a:t>9/3/2020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1F55CF-8375-408D-AD8F-0ABDD3684383}"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98D7FB1-F351-4149-B932-19DA36B954A3}" type="datetimeFigureOut">
              <a:rPr lang="en-US" smtClean="0"/>
              <a:pPr/>
              <a:t>9/3/2020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1F55CF-8375-408D-AD8F-0ABDD368438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advTm="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8D7FB1-F351-4149-B932-19DA36B954A3}" type="datetimeFigureOut">
              <a:rPr lang="en-US" smtClean="0"/>
              <a:pPr/>
              <a:t>9/3/2020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1F55CF-8375-408D-AD8F-0ABDD3684383}"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advTm="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98D7FB1-F351-4149-B932-19DA36B954A3}" type="datetimeFigureOut">
              <a:rPr lang="en-US" smtClean="0"/>
              <a:pPr/>
              <a:t>9/3/2020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A1F55CF-8375-408D-AD8F-0ABDD368438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advTm="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98D7FB1-F351-4149-B932-19DA36B954A3}" type="datetimeFigureOut">
              <a:rPr lang="en-US" smtClean="0"/>
              <a:pPr/>
              <a:t>9/3/2020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A1F55CF-8375-408D-AD8F-0ABDD3684383}"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advTm="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98D7FB1-F351-4149-B932-19DA36B954A3}" type="datetimeFigureOut">
              <a:rPr lang="en-US" smtClean="0"/>
              <a:pPr/>
              <a:t>9/3/2020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A1F55CF-8375-408D-AD8F-0ABDD3684383}" type="slidenum">
              <a:rPr lang="en-US" smtClean="0"/>
              <a:pPr/>
              <a:t>‹#›</a:t>
            </a:fld>
            <a:endParaRPr lang="en-US"/>
          </a:p>
        </p:txBody>
      </p:sp>
    </p:spTree>
  </p:cSld>
  <p:clrMapOvr>
    <a:masterClrMapping/>
  </p:clrMapOvr>
  <p:transition spd="slow" advTm="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98D7FB1-F351-4149-B932-19DA36B954A3}" type="datetimeFigureOut">
              <a:rPr lang="en-US" smtClean="0"/>
              <a:pPr/>
              <a:t>9/3/2020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1F55CF-8375-408D-AD8F-0ABDD368438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advTm="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98D7FB1-F351-4149-B932-19DA36B954A3}" type="datetimeFigureOut">
              <a:rPr lang="en-US" smtClean="0"/>
              <a:pPr/>
              <a:t>9/3/2020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A1F55CF-8375-408D-AD8F-0ABDD368438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98D7FB1-F351-4149-B932-19DA36B954A3}" type="datetimeFigureOut">
              <a:rPr lang="en-US" smtClean="0"/>
              <a:pPr/>
              <a:t>9/3/2020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A1F55CF-8375-408D-AD8F-0ABDD368438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advTm="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bright="-19000"/>
          </a:blip>
          <a:srcRect/>
          <a:stretch>
            <a:fillRect l="-39000" r="-3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376672"/>
          </a:xfrm>
        </p:spPr>
        <p:txBody>
          <a:bodyPr>
            <a:normAutofit/>
          </a:bodyPr>
          <a:lstStyle/>
          <a:p>
            <a:pPr>
              <a:buNone/>
            </a:pPr>
            <a:endParaRPr lang="en-US" b="1" dirty="0" smtClean="0"/>
          </a:p>
          <a:p>
            <a:pPr algn="ctr">
              <a:buNone/>
            </a:pPr>
            <a:r>
              <a:rPr lang="en-US" sz="4000" b="1" dirty="0" smtClean="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latin typeface="Times New Roman" pitchFamily="18" charset="0"/>
                <a:cs typeface="Times New Roman" pitchFamily="18" charset="0"/>
              </a:rPr>
              <a:t>Machine </a:t>
            </a:r>
            <a:r>
              <a:rPr lang="en-US" sz="4000" b="1" dirty="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latin typeface="Times New Roman" pitchFamily="18" charset="0"/>
                <a:cs typeface="Times New Roman" pitchFamily="18" charset="0"/>
              </a:rPr>
              <a:t>Learning Using </a:t>
            </a:r>
            <a:r>
              <a:rPr lang="en-US" sz="4000" b="1" dirty="0" smtClean="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latin typeface="Times New Roman" pitchFamily="18" charset="0"/>
                <a:cs typeface="Times New Roman" pitchFamily="18" charset="0"/>
              </a:rPr>
              <a:t>Python Internship</a:t>
            </a:r>
          </a:p>
          <a:p>
            <a:pPr algn="ctr">
              <a:buNone/>
            </a:pPr>
            <a:endParaRPr lang="en-US" sz="4000" b="1" dirty="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latin typeface="Times New Roman" pitchFamily="18" charset="0"/>
              <a:cs typeface="Times New Roman" pitchFamily="18" charset="0"/>
            </a:endParaRPr>
          </a:p>
          <a:p>
            <a:pPr algn="ctr">
              <a:buNone/>
            </a:pPr>
            <a:r>
              <a:rPr lang="en-US" sz="3600" b="1" dirty="0" smtClean="0">
                <a:ln w="18000">
                  <a:solidFill>
                    <a:schemeClr val="accent2">
                      <a:satMod val="140000"/>
                    </a:schemeClr>
                  </a:solidFill>
                  <a:prstDash val="solid"/>
                  <a:miter lim="800000"/>
                </a:ln>
                <a:solidFill>
                  <a:srgbClr val="92D050"/>
                </a:solidFill>
                <a:effectLst>
                  <a:outerShdw blurRad="25500" dist="23000" dir="7020000" algn="tl">
                    <a:srgbClr val="000000">
                      <a:alpha val="50000"/>
                    </a:srgbClr>
                  </a:outerShdw>
                </a:effectLst>
                <a:latin typeface="Times New Roman" pitchFamily="18" charset="0"/>
                <a:cs typeface="Times New Roman" pitchFamily="18" charset="0"/>
              </a:rPr>
              <a:t>DROWSINESS DETECTION SYSTEM</a:t>
            </a:r>
          </a:p>
          <a:p>
            <a:pPr algn="ctr">
              <a:buNone/>
            </a:pPr>
            <a:endParaRPr lang="en-US" sz="3600" dirty="0" smtClean="0">
              <a:ln w="18415" cmpd="sng">
                <a:solidFill>
                  <a:srgbClr val="FFFF00"/>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buNone/>
            </a:pPr>
            <a:r>
              <a:rPr lang="en-US" sz="3600" dirty="0" smtClean="0">
                <a:ln w="18415" cmpd="sng">
                  <a:solidFill>
                    <a:srgbClr val="FFFF00"/>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Under the guidance (mentor) of</a:t>
            </a:r>
          </a:p>
          <a:p>
            <a:pPr algn="ctr">
              <a:buNone/>
            </a:pPr>
            <a:r>
              <a:rPr lang="en-US" sz="3600" dirty="0" err="1" smtClean="0">
                <a:ln w="18415" cmpd="sng">
                  <a:solidFill>
                    <a:srgbClr val="FFFFFF"/>
                  </a:solidFill>
                  <a:prstDash val="solid"/>
                </a:ln>
                <a:solidFill>
                  <a:srgbClr val="FFFF00"/>
                </a:solidFill>
                <a:effectLst>
                  <a:outerShdw blurRad="63500" dir="3600000" algn="tl" rotWithShape="0">
                    <a:srgbClr val="000000">
                      <a:alpha val="70000"/>
                    </a:srgbClr>
                  </a:outerShdw>
                </a:effectLst>
              </a:rPr>
              <a:t>Aishwarya</a:t>
            </a:r>
            <a:r>
              <a:rPr lang="en-US" sz="3600" dirty="0" smtClean="0">
                <a:ln w="18415" cmpd="sng">
                  <a:solidFill>
                    <a:srgbClr val="FFFFFF"/>
                  </a:solidFill>
                  <a:prstDash val="solid"/>
                </a:ln>
                <a:solidFill>
                  <a:srgbClr val="FFFF00"/>
                </a:solidFill>
                <a:effectLst>
                  <a:outerShdw blurRad="63500" dir="3600000" algn="tl" rotWithShape="0">
                    <a:srgbClr val="000000">
                      <a:alpha val="70000"/>
                    </a:srgbClr>
                  </a:outerShdw>
                </a:effectLst>
              </a:rPr>
              <a:t> </a:t>
            </a:r>
            <a:r>
              <a:rPr lang="en-US" sz="3600" dirty="0" err="1" smtClean="0">
                <a:ln w="18415" cmpd="sng">
                  <a:solidFill>
                    <a:srgbClr val="FFFFFF"/>
                  </a:solidFill>
                  <a:prstDash val="solid"/>
                </a:ln>
                <a:solidFill>
                  <a:srgbClr val="FFFF00"/>
                </a:solidFill>
                <a:effectLst>
                  <a:outerShdw blurRad="63500" dir="3600000" algn="tl" rotWithShape="0">
                    <a:srgbClr val="000000">
                      <a:alpha val="70000"/>
                    </a:srgbClr>
                  </a:outerShdw>
                </a:effectLst>
              </a:rPr>
              <a:t>Saxena</a:t>
            </a:r>
            <a:endParaRPr lang="en-US" sz="3600" dirty="0" smtClean="0">
              <a:ln w="18415" cmpd="sng">
                <a:solidFill>
                  <a:srgbClr val="FFFFFF"/>
                </a:solidFill>
                <a:prstDash val="solid"/>
              </a:ln>
              <a:solidFill>
                <a:srgbClr val="FFFF00"/>
              </a:solidFill>
              <a:effectLst>
                <a:outerShdw blurRad="63500" dir="3600000" algn="tl" rotWithShape="0">
                  <a:srgbClr val="000000">
                    <a:alpha val="70000"/>
                  </a:srgbClr>
                </a:outerShdw>
              </a:effectLst>
            </a:endParaRPr>
          </a:p>
          <a:p>
            <a:pPr algn="ctr">
              <a:buNone/>
            </a:pPr>
            <a:endParaRPr lang="en-US" sz="3600" dirty="0" smtClean="0">
              <a:ln w="18415" cmpd="sng">
                <a:solidFill>
                  <a:srgbClr val="FFFF00"/>
                </a:solidFill>
                <a:prstDash val="solid"/>
              </a:ln>
              <a:solidFill>
                <a:srgbClr val="FFFFFF"/>
              </a:solidFill>
              <a:effectLst>
                <a:outerShdw blurRad="63500" dir="3600000" algn="tl" rotWithShape="0">
                  <a:srgbClr val="000000">
                    <a:alpha val="70000"/>
                  </a:srgbClr>
                </a:outerShdw>
              </a:effectLst>
            </a:endParaRPr>
          </a:p>
          <a:p>
            <a:pPr algn="ctr">
              <a:buNone/>
            </a:pPr>
            <a:endParaRPr lang="en-US" sz="3600" b="1" dirty="0" smtClean="0">
              <a:ln w="18000">
                <a:solidFill>
                  <a:schemeClr val="accent2">
                    <a:satMod val="140000"/>
                  </a:schemeClr>
                </a:solidFill>
                <a:prstDash val="solid"/>
                <a:miter lim="800000"/>
              </a:ln>
              <a:solidFill>
                <a:srgbClr val="92D050"/>
              </a:solidFill>
              <a:latin typeface="Times New Roman" pitchFamily="18" charset="0"/>
              <a:cs typeface="Times New Roman" pitchFamily="18" charset="0"/>
            </a:endParaRPr>
          </a:p>
          <a:p>
            <a:pPr>
              <a:buNone/>
            </a:pPr>
            <a:endParaRPr lang="en-US" dirty="0"/>
          </a:p>
        </p:txBody>
      </p:sp>
      <p:sp>
        <p:nvSpPr>
          <p:cNvPr id="2" name="Title 1"/>
          <p:cNvSpPr>
            <a:spLocks noGrp="1"/>
          </p:cNvSpPr>
          <p:nvPr>
            <p:ph type="title"/>
          </p:nvPr>
        </p:nvSpPr>
        <p:spPr/>
        <p:txBody>
          <a:bodyPr/>
          <a:lstStyle/>
          <a:p>
            <a:endParaRPr lang="en-US" dirty="0"/>
          </a:p>
        </p:txBody>
      </p:sp>
      <p:pic>
        <p:nvPicPr>
          <p:cNvPr id="4" name="Picture 3" descr="Pie Infocomm"/>
          <p:cNvPicPr/>
          <p:nvPr/>
        </p:nvPicPr>
        <p:blipFill>
          <a:blip r:embed="rId4"/>
          <a:srcRect/>
          <a:stretch>
            <a:fillRect/>
          </a:stretch>
        </p:blipFill>
        <p:spPr bwMode="auto">
          <a:xfrm>
            <a:off x="1214414" y="285728"/>
            <a:ext cx="6858048" cy="1714488"/>
          </a:xfrm>
          <a:prstGeom prst="rect">
            <a:avLst/>
          </a:prstGeom>
          <a:noFill/>
          <a:ln w="9525">
            <a:noFill/>
            <a:miter lim="800000"/>
            <a:headEnd/>
            <a:tailEnd/>
          </a:ln>
        </p:spPr>
      </p:pic>
    </p:spTree>
    <p:custDataLst>
      <p:tags r:id="rId1"/>
    </p:custDataLst>
  </p:cSld>
  <p:clrMapOvr>
    <a:masterClrMapping/>
  </p:clrMapOvr>
  <p:transition spd="slow" advTm="9983">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slide(fromBottom)">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slide(fromBottom)">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lide(fromBottom)">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bright="-19000"/>
          </a:blip>
          <a:srcRect/>
          <a:stretch>
            <a:fillRect l="-39000" r="-3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buNone/>
            </a:pPr>
            <a:r>
              <a:rPr lang="en-US" dirty="0" smtClean="0"/>
              <a:t>   </a:t>
            </a:r>
            <a:r>
              <a:rPr lang="en-US" dirty="0" smtClean="0">
                <a:solidFill>
                  <a:srgbClr val="0000CC"/>
                </a:solidFill>
                <a:latin typeface="Times New Roman" pitchFamily="18" charset="0"/>
                <a:cs typeface="Times New Roman" pitchFamily="18" charset="0"/>
              </a:rPr>
              <a:t>The Drowsiness Detection System developed based on eye closure of the driver can differentiate normal eye blink and drowsiness and detect the drowsiness while driving. The proposed system can prevent the accidents due to the sleepiness while driving. The system works well even in case of drivers wearing spectacles and even under low light conditions if the camera delivers better output. In this proposed project, the discussion regards the avoidance of accidents due to drowsiness is discussed with eye blink and corresponding system was developed which is capable of detecting drowsiness in a rapid manner. Here we used OpenCV to detect faces and eyes using a </a:t>
            </a:r>
            <a:r>
              <a:rPr lang="en-US" dirty="0" err="1" smtClean="0">
                <a:solidFill>
                  <a:srgbClr val="0000CC"/>
                </a:solidFill>
                <a:latin typeface="Times New Roman" pitchFamily="18" charset="0"/>
                <a:cs typeface="Times New Roman" pitchFamily="18" charset="0"/>
              </a:rPr>
              <a:t>Haar</a:t>
            </a:r>
            <a:r>
              <a:rPr lang="en-US" dirty="0" smtClean="0">
                <a:solidFill>
                  <a:srgbClr val="0000CC"/>
                </a:solidFill>
                <a:latin typeface="Times New Roman" pitchFamily="18" charset="0"/>
                <a:cs typeface="Times New Roman" pitchFamily="18" charset="0"/>
              </a:rPr>
              <a:t> cascade classifier and then we used a CNN (Conventional Neutral Network) model to predict the status.</a:t>
            </a:r>
          </a:p>
          <a:p>
            <a:pPr>
              <a:buNone/>
            </a:pPr>
            <a:endParaRPr lang="en-US" dirty="0"/>
          </a:p>
        </p:txBody>
      </p:sp>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CONCLUSION</a:t>
            </a:r>
            <a:endParaRPr lang="en-US" sz="4800" dirty="0">
              <a:solidFill>
                <a:schemeClr val="tx1"/>
              </a:solidFill>
              <a:latin typeface="Times New Roman" pitchFamily="18" charset="0"/>
              <a:cs typeface="Times New Roman" pitchFamily="18" charset="0"/>
            </a:endParaRPr>
          </a:p>
        </p:txBody>
      </p:sp>
    </p:spTree>
  </p:cSld>
  <p:clrMapOvr>
    <a:masterClrMapping/>
  </p:clrMapOvr>
  <p:transition spd="slow" advTm="7390">
    <p:plu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bright="-19000"/>
          </a:blip>
          <a:srcRect/>
          <a:stretch>
            <a:fillRect l="-39000" r="-3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smtClean="0">
                <a:solidFill>
                  <a:srgbClr val="0000CC"/>
                </a:solidFill>
                <a:latin typeface="Times New Roman" pitchFamily="18" charset="0"/>
                <a:cs typeface="Times New Roman" pitchFamily="18" charset="0"/>
              </a:rPr>
              <a:t>Datasets </a:t>
            </a:r>
            <a:r>
              <a:rPr lang="en-US" sz="3600" dirty="0" smtClean="0">
                <a:latin typeface="Times New Roman" pitchFamily="18" charset="0"/>
                <a:cs typeface="Times New Roman" pitchFamily="18" charset="0"/>
              </a:rPr>
              <a:t>(https://github.com/opencv/opencv/tree/master/data/haarcascades)</a:t>
            </a:r>
          </a:p>
          <a:p>
            <a:r>
              <a:rPr lang="en-US" sz="3600" dirty="0" smtClean="0">
                <a:solidFill>
                  <a:srgbClr val="0000CC"/>
                </a:solidFill>
                <a:latin typeface="Times New Roman" pitchFamily="18" charset="0"/>
                <a:cs typeface="Times New Roman" pitchFamily="18" charset="0"/>
              </a:rPr>
              <a:t>Models</a:t>
            </a:r>
            <a:r>
              <a:rPr lang="en-US" sz="3600" dirty="0" smtClean="0">
                <a:latin typeface="Times New Roman" pitchFamily="18" charset="0"/>
                <a:cs typeface="Times New Roman" pitchFamily="18" charset="0"/>
              </a:rPr>
              <a:t> (https://keras.io/api/models)</a:t>
            </a:r>
          </a:p>
          <a:p>
            <a:r>
              <a:rPr lang="en-US" sz="3600" dirty="0" err="1" smtClean="0">
                <a:solidFill>
                  <a:srgbClr val="0000CC"/>
                </a:solidFill>
                <a:latin typeface="Times New Roman" pitchFamily="18" charset="0"/>
                <a:cs typeface="Times New Roman" pitchFamily="18" charset="0"/>
              </a:rPr>
              <a:t>Numpy</a:t>
            </a:r>
            <a:r>
              <a:rPr lang="en-US" sz="3600" dirty="0" smtClean="0">
                <a:solidFill>
                  <a:srgbClr val="0000CC"/>
                </a:solidFill>
                <a:latin typeface="Times New Roman" pitchFamily="18" charset="0"/>
                <a:cs typeface="Times New Roman" pitchFamily="18" charset="0"/>
              </a:rPr>
              <a:t> </a:t>
            </a:r>
            <a:r>
              <a:rPr lang="en-US" sz="3600" dirty="0" smtClean="0">
                <a:latin typeface="Times New Roman" pitchFamily="18" charset="0"/>
                <a:cs typeface="Times New Roman" pitchFamily="18" charset="0"/>
              </a:rPr>
              <a:t>(https://numpy.org/doc/stable)</a:t>
            </a:r>
          </a:p>
          <a:p>
            <a:r>
              <a:rPr lang="en-US" sz="3600" dirty="0" smtClean="0">
                <a:solidFill>
                  <a:srgbClr val="0000CC"/>
                </a:solidFill>
                <a:latin typeface="Times New Roman" pitchFamily="18" charset="0"/>
                <a:cs typeface="Times New Roman" pitchFamily="18" charset="0"/>
              </a:rPr>
              <a:t>Alarm System </a:t>
            </a:r>
            <a:r>
              <a:rPr lang="en-US" sz="3600" dirty="0" smtClean="0">
                <a:latin typeface="Times New Roman" pitchFamily="18" charset="0"/>
                <a:cs typeface="Times New Roman" pitchFamily="18" charset="0"/>
              </a:rPr>
              <a:t>(https://www.pygame.org/wiki/tutorials)</a:t>
            </a:r>
          </a:p>
          <a:p>
            <a:pPr>
              <a:buNone/>
            </a:pPr>
            <a:endParaRPr lang="en-US" dirty="0"/>
          </a:p>
        </p:txBody>
      </p:sp>
      <p:sp>
        <p:nvSpPr>
          <p:cNvPr id="2" name="Title 1"/>
          <p:cNvSpPr>
            <a:spLocks noGrp="1"/>
          </p:cNvSpPr>
          <p:nvPr>
            <p:ph type="title"/>
          </p:nvPr>
        </p:nvSpPr>
        <p:spPr/>
        <p:txBody>
          <a:bodyPr>
            <a:normAutofit/>
          </a:bodyPr>
          <a:lstStyle/>
          <a:p>
            <a:pPr algn="ctr"/>
            <a:r>
              <a:rPr lang="en-US" sz="3600" dirty="0" smtClean="0">
                <a:solidFill>
                  <a:schemeClr val="tx1"/>
                </a:solidFill>
                <a:latin typeface="Times New Roman" pitchFamily="18" charset="0"/>
                <a:cs typeface="Times New Roman" pitchFamily="18" charset="0"/>
              </a:rPr>
              <a:t>REFERENCES AND BIBLIOGRAPHY</a:t>
            </a:r>
            <a:endParaRPr lang="en-US" sz="3600" dirty="0">
              <a:solidFill>
                <a:schemeClr val="tx1"/>
              </a:solidFill>
              <a:latin typeface="Times New Roman" pitchFamily="18" charset="0"/>
              <a:cs typeface="Times New Roman" pitchFamily="18" charset="0"/>
            </a:endParaRPr>
          </a:p>
        </p:txBody>
      </p:sp>
    </p:spTree>
  </p:cSld>
  <p:clrMapOvr>
    <a:masterClrMapping/>
  </p:clrMapOvr>
  <p:transition spd="slow" advTm="5047">
    <p:strips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bright="-19000"/>
          </a:blip>
          <a:srcRect/>
          <a:stretch>
            <a:fillRect l="-39000" r="-3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itchFamily="18" charset="0"/>
                <a:cs typeface="Times New Roman" pitchFamily="18" charset="0"/>
              </a:rPr>
              <a:t>Eddie E Galarza </a:t>
            </a:r>
            <a:r>
              <a:rPr lang="en-US" dirty="0" err="1" smtClean="0">
                <a:latin typeface="Times New Roman" pitchFamily="18" charset="0"/>
                <a:cs typeface="Times New Roman" pitchFamily="18" charset="0"/>
              </a:rPr>
              <a:t>andFabricio</a:t>
            </a:r>
            <a:r>
              <a:rPr lang="en-US" dirty="0" smtClean="0">
                <a:latin typeface="Times New Roman" pitchFamily="18" charset="0"/>
                <a:cs typeface="Times New Roman" pitchFamily="18" charset="0"/>
              </a:rPr>
              <a:t> D </a:t>
            </a:r>
            <a:r>
              <a:rPr lang="en-US" dirty="0" err="1" smtClean="0">
                <a:latin typeface="Times New Roman" pitchFamily="18" charset="0"/>
                <a:cs typeface="Times New Roman" pitchFamily="18" charset="0"/>
              </a:rPr>
              <a:t>Egas</a:t>
            </a:r>
            <a:r>
              <a:rPr lang="en-US" dirty="0" err="1" smtClean="0">
                <a:solidFill>
                  <a:srgbClr val="0000CC"/>
                </a:solidFill>
                <a:latin typeface="Times New Roman" pitchFamily="18" charset="0"/>
                <a:cs typeface="Times New Roman" pitchFamily="18" charset="0"/>
              </a:rPr>
              <a:t>“Real</a:t>
            </a:r>
            <a:r>
              <a:rPr lang="en-US" dirty="0" smtClean="0">
                <a:solidFill>
                  <a:srgbClr val="0000CC"/>
                </a:solidFill>
                <a:latin typeface="Times New Roman" pitchFamily="18" charset="0"/>
                <a:cs typeface="Times New Roman" pitchFamily="18" charset="0"/>
              </a:rPr>
              <a:t> Time Driver Drowsiness Detection Based on Driver’s Face Image Behavior Using a System of Human Computer Interaction Implemented in a Smartphone</a:t>
            </a:r>
            <a:r>
              <a:rPr lang="en-US" dirty="0" smtClean="0">
                <a:latin typeface="Times New Roman" pitchFamily="18" charset="0"/>
                <a:cs typeface="Times New Roman" pitchFamily="18" charset="0"/>
              </a:rPr>
              <a:t>” published on January 2018 .Available : DOI:10.1007/978-3-319-73450_53 </a:t>
            </a:r>
          </a:p>
          <a:p>
            <a:pPr algn="just"/>
            <a:r>
              <a:rPr lang="en-US" dirty="0" err="1" smtClean="0">
                <a:latin typeface="Times New Roman" pitchFamily="18" charset="0"/>
                <a:cs typeface="Times New Roman" pitchFamily="18" charset="0"/>
              </a:rPr>
              <a:t>Mohsen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Poursadehhiyan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Mazloumi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Nasl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Sarajii</a:t>
            </a:r>
            <a:r>
              <a:rPr lang="en-US" dirty="0" smtClean="0">
                <a:latin typeface="Times New Roman" pitchFamily="18" charset="0"/>
                <a:cs typeface="Times New Roman" pitchFamily="18" charset="0"/>
              </a:rPr>
              <a:t>, Mohammad </a:t>
            </a:r>
            <a:r>
              <a:rPr lang="en-US" dirty="0" err="1" smtClean="0">
                <a:latin typeface="Times New Roman" pitchFamily="18" charset="0"/>
                <a:cs typeface="Times New Roman" pitchFamily="18" charset="0"/>
              </a:rPr>
              <a:t>Mehdi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Baneshi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Alireza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Khammar</a:t>
            </a:r>
            <a:r>
              <a:rPr lang="en-US" dirty="0" smtClean="0">
                <a:latin typeface="Times New Roman" pitchFamily="18" charset="0"/>
                <a:cs typeface="Times New Roman" pitchFamily="18" charset="0"/>
              </a:rPr>
              <a:t>, And Mohammad </a:t>
            </a:r>
            <a:r>
              <a:rPr lang="en-US" dirty="0" err="1" smtClean="0">
                <a:latin typeface="Times New Roman" pitchFamily="18" charset="0"/>
                <a:cs typeface="Times New Roman" pitchFamily="18" charset="0"/>
              </a:rPr>
              <a:t>Hossein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Ebrahimi</a:t>
            </a:r>
            <a:r>
              <a:rPr lang="en-US" dirty="0" smtClean="0">
                <a:latin typeface="Times New Roman" pitchFamily="18" charset="0"/>
                <a:cs typeface="Times New Roman" pitchFamily="18" charset="0"/>
              </a:rPr>
              <a:t> in </a:t>
            </a:r>
            <a:r>
              <a:rPr lang="en-US" dirty="0" smtClean="0">
                <a:solidFill>
                  <a:srgbClr val="0000CC"/>
                </a:solidFill>
                <a:latin typeface="Times New Roman" pitchFamily="18" charset="0"/>
                <a:cs typeface="Times New Roman" pitchFamily="18" charset="0"/>
              </a:rPr>
              <a:t>“Using Image Processing in the Proposed Drowsiness Detection System Design”</a:t>
            </a:r>
            <a:r>
              <a:rPr lang="en-US" dirty="0" smtClean="0">
                <a:latin typeface="Times New Roman" pitchFamily="18" charset="0"/>
                <a:cs typeface="Times New Roman" pitchFamily="18" charset="0"/>
              </a:rPr>
              <a:t> published on September 2018.</a:t>
            </a:r>
          </a:p>
          <a:p>
            <a:pPr algn="just"/>
            <a:r>
              <a:rPr lang="en-US" dirty="0" err="1" smtClean="0">
                <a:latin typeface="Times New Roman" pitchFamily="18" charset="0"/>
                <a:cs typeface="Times New Roman" pitchFamily="18" charset="0"/>
              </a:rPr>
              <a:t>Prakash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Choudhary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Rahul</a:t>
            </a:r>
            <a:r>
              <a:rPr lang="en-US" dirty="0" smtClean="0">
                <a:latin typeface="Times New Roman" pitchFamily="18" charset="0"/>
                <a:cs typeface="Times New Roman" pitchFamily="18" charset="0"/>
              </a:rPr>
              <a:t> Sharma and </a:t>
            </a:r>
            <a:r>
              <a:rPr lang="en-US" dirty="0" err="1" smtClean="0">
                <a:latin typeface="Times New Roman" pitchFamily="18" charset="0"/>
                <a:cs typeface="Times New Roman" pitchFamily="18" charset="0"/>
              </a:rPr>
              <a:t>Smarjeet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Dasin</a:t>
            </a:r>
            <a:r>
              <a:rPr lang="en-US" dirty="0" smtClean="0">
                <a:latin typeface="Times New Roman" pitchFamily="18" charset="0"/>
                <a:cs typeface="Times New Roman" pitchFamily="18" charset="0"/>
              </a:rPr>
              <a:t> </a:t>
            </a:r>
            <a:r>
              <a:rPr lang="en-US" dirty="0" smtClean="0">
                <a:solidFill>
                  <a:srgbClr val="0000CC"/>
                </a:solidFill>
                <a:latin typeface="Times New Roman" pitchFamily="18" charset="0"/>
                <a:cs typeface="Times New Roman" pitchFamily="18" charset="0"/>
              </a:rPr>
              <a:t>“A survey paper on Drowsiness Detection and Alarm System for Drivers”</a:t>
            </a:r>
            <a:r>
              <a:rPr lang="en-US" dirty="0" smtClean="0">
                <a:latin typeface="Times New Roman" pitchFamily="18" charset="0"/>
                <a:cs typeface="Times New Roman" pitchFamily="18" charset="0"/>
              </a:rPr>
              <a:t> published on 2017 (Corpus ID : 212439039)    </a:t>
            </a:r>
          </a:p>
          <a:p>
            <a:pPr>
              <a:buNone/>
            </a:pPr>
            <a:endParaRPr lang="en-US" dirty="0"/>
          </a:p>
        </p:txBody>
      </p:sp>
      <p:sp>
        <p:nvSpPr>
          <p:cNvPr id="2" name="Title 1"/>
          <p:cNvSpPr>
            <a:spLocks noGrp="1"/>
          </p:cNvSpPr>
          <p:nvPr>
            <p:ph type="title"/>
          </p:nvPr>
        </p:nvSpPr>
        <p:spPr/>
        <p:txBody>
          <a:bodyPr>
            <a:normAutofit/>
          </a:bodyPr>
          <a:lstStyle/>
          <a:p>
            <a:pPr algn="ctr"/>
            <a:r>
              <a:rPr lang="en-US" sz="3600" dirty="0" smtClean="0">
                <a:solidFill>
                  <a:schemeClr val="tx1"/>
                </a:solidFill>
                <a:latin typeface="Times New Roman" pitchFamily="18" charset="0"/>
                <a:cs typeface="Times New Roman" pitchFamily="18" charset="0"/>
              </a:rPr>
              <a:t>REFERENCES AND BIBLIOGRAPHY</a:t>
            </a:r>
            <a:endParaRPr lang="en-US" sz="3600" b="0" dirty="0">
              <a:solidFill>
                <a:schemeClr val="tx1"/>
              </a:solidFill>
              <a:latin typeface="Times New Roman" pitchFamily="18" charset="0"/>
              <a:cs typeface="Times New Roman" pitchFamily="18" charset="0"/>
            </a:endParaRPr>
          </a:p>
        </p:txBody>
      </p:sp>
    </p:spTree>
  </p:cSld>
  <p:clrMapOvr>
    <a:masterClrMapping/>
  </p:clrMapOvr>
  <p:transition spd="slow" advTm="4922">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bright="-19000"/>
          </a:blip>
          <a:srcRect/>
          <a:stretch>
            <a:fillRect l="-39000" r="-3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507249"/>
          </a:xfrm>
        </p:spPr>
        <p:txBody>
          <a:bodyPr>
            <a:normAutofit/>
          </a:bodyPr>
          <a:lstStyle/>
          <a:p>
            <a:pPr algn="ctr">
              <a:buNone/>
            </a:pPr>
            <a:r>
              <a:rPr lang="en-US" sz="9600" b="1" dirty="0" smtClean="0">
                <a:ln w="18000">
                  <a:solidFill>
                    <a:schemeClr val="accent2">
                      <a:satMod val="140000"/>
                    </a:schemeClr>
                  </a:solidFill>
                  <a:prstDash val="solid"/>
                  <a:miter lim="800000"/>
                </a:ln>
                <a:effectLst>
                  <a:outerShdw blurRad="25500" dist="23000" dir="7020000" algn="tl">
                    <a:srgbClr val="000000">
                      <a:alpha val="50000"/>
                    </a:srgbClr>
                  </a:outerShdw>
                </a:effectLst>
                <a:latin typeface="Times New Roman" pitchFamily="18" charset="0"/>
                <a:cs typeface="Times New Roman" pitchFamily="18" charset="0"/>
              </a:rPr>
              <a:t>THANK  YOU</a:t>
            </a:r>
            <a:r>
              <a:rPr lang="en-US" sz="9600" dirty="0" smtClean="0">
                <a:latin typeface="Times New Roman" pitchFamily="18" charset="0"/>
                <a:cs typeface="Times New Roman" pitchFamily="18" charset="0"/>
              </a:rPr>
              <a:t> </a:t>
            </a:r>
          </a:p>
          <a:p>
            <a:pPr algn="ctr">
              <a:buNone/>
            </a:pPr>
            <a:endParaRPr lang="en-US" sz="96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ctr"/>
            <a:endParaRPr lang="en-US" sz="4800" dirty="0">
              <a:solidFill>
                <a:schemeClr val="tx1"/>
              </a:solidFill>
              <a:latin typeface="Times New Roman" pitchFamily="18" charset="0"/>
              <a:cs typeface="Times New Roman" pitchFamily="18" charset="0"/>
            </a:endParaRPr>
          </a:p>
        </p:txBody>
      </p:sp>
      <p:pic>
        <p:nvPicPr>
          <p:cNvPr id="4" name="Picture 3" descr="C:\Users\Smile\OneDrive\Documents\studies\pie infocomm intern\final proj\drowsiness.jpg"/>
          <p:cNvPicPr/>
          <p:nvPr/>
        </p:nvPicPr>
        <p:blipFill>
          <a:blip r:embed="rId4" cstate="print"/>
          <a:srcRect/>
          <a:stretch>
            <a:fillRect/>
          </a:stretch>
        </p:blipFill>
        <p:spPr bwMode="auto">
          <a:xfrm>
            <a:off x="2143108" y="2357430"/>
            <a:ext cx="4786346" cy="3143272"/>
          </a:xfrm>
          <a:prstGeom prst="rect">
            <a:avLst/>
          </a:prstGeom>
          <a:noFill/>
          <a:ln w="9525">
            <a:noFill/>
            <a:miter lim="800000"/>
            <a:headEnd/>
            <a:tailEnd/>
          </a:ln>
        </p:spPr>
      </p:pic>
    </p:spTree>
    <p:custDataLst>
      <p:tags r:id="rId1"/>
    </p:custDataLst>
  </p:cSld>
  <p:clrMapOvr>
    <a:masterClrMapping/>
  </p:clrMapOvr>
  <p:transition spd="slow" advTm="4438">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ppt_x</p:attrName>
                                        </p:attrNameLst>
                                      </p:cBhvr>
                                      <p:tavLst>
                                        <p:tav tm="0">
                                          <p:val>
                                            <p:strVal val="#ppt_x-.2"/>
                                          </p:val>
                                        </p:tav>
                                        <p:tav tm="100000">
                                          <p:val>
                                            <p:strVal val="#ppt_x"/>
                                          </p:val>
                                        </p:tav>
                                      </p:tavLst>
                                    </p:anim>
                                    <p:anim calcmode="lin" valueType="num">
                                      <p:cBhvr>
                                        <p:cTn id="16"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bright="-19000"/>
          </a:blip>
          <a:srcRect/>
          <a:stretch>
            <a:fillRect l="-39000" r="-3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24078" indent="-514350" algn="just">
              <a:buFont typeface="Wingdings" pitchFamily="2" charset="2"/>
              <a:buChar char="v"/>
            </a:pPr>
            <a:r>
              <a:rPr lang="en-US" sz="4400" dirty="0" err="1" smtClean="0">
                <a:solidFill>
                  <a:srgbClr val="FF0000"/>
                </a:solidFill>
                <a:latin typeface="Times New Roman" pitchFamily="18" charset="0"/>
                <a:cs typeface="Times New Roman" pitchFamily="18" charset="0"/>
              </a:rPr>
              <a:t>Anobhama</a:t>
            </a:r>
            <a:r>
              <a:rPr lang="en-US" sz="4400" dirty="0" smtClean="0">
                <a:solidFill>
                  <a:srgbClr val="FF0000"/>
                </a:solidFill>
                <a:latin typeface="Times New Roman" pitchFamily="18" charset="0"/>
                <a:cs typeface="Times New Roman" pitchFamily="18" charset="0"/>
              </a:rPr>
              <a:t> V</a:t>
            </a:r>
          </a:p>
          <a:p>
            <a:pPr marL="624078" indent="-514350" algn="just">
              <a:buFont typeface="Wingdings" pitchFamily="2" charset="2"/>
              <a:buChar char="v"/>
            </a:pPr>
            <a:r>
              <a:rPr lang="en-US" sz="4400" dirty="0" err="1" smtClean="0">
                <a:solidFill>
                  <a:srgbClr val="FF0000"/>
                </a:solidFill>
                <a:latin typeface="Times New Roman" pitchFamily="18" charset="0"/>
                <a:cs typeface="Times New Roman" pitchFamily="18" charset="0"/>
              </a:rPr>
              <a:t>Aravind</a:t>
            </a:r>
            <a:r>
              <a:rPr lang="en-US" sz="4400" dirty="0" smtClean="0">
                <a:solidFill>
                  <a:srgbClr val="FF0000"/>
                </a:solidFill>
                <a:latin typeface="Times New Roman" pitchFamily="18" charset="0"/>
                <a:cs typeface="Times New Roman" pitchFamily="18" charset="0"/>
              </a:rPr>
              <a:t> C S</a:t>
            </a:r>
          </a:p>
          <a:p>
            <a:pPr marL="624078" indent="-514350" algn="just">
              <a:buFont typeface="Wingdings" pitchFamily="2" charset="2"/>
              <a:buChar char="v"/>
            </a:pPr>
            <a:r>
              <a:rPr lang="en-US" sz="4400" dirty="0" err="1" smtClean="0">
                <a:solidFill>
                  <a:srgbClr val="FF0000"/>
                </a:solidFill>
                <a:latin typeface="Times New Roman" pitchFamily="18" charset="0"/>
                <a:cs typeface="Times New Roman" pitchFamily="18" charset="0"/>
              </a:rPr>
              <a:t>Aravinda</a:t>
            </a:r>
            <a:r>
              <a:rPr lang="en-US" sz="4400" dirty="0" smtClean="0">
                <a:solidFill>
                  <a:srgbClr val="FF0000"/>
                </a:solidFill>
                <a:latin typeface="Times New Roman" pitchFamily="18" charset="0"/>
                <a:cs typeface="Times New Roman" pitchFamily="18" charset="0"/>
              </a:rPr>
              <a:t> </a:t>
            </a:r>
            <a:r>
              <a:rPr lang="en-US" sz="4400" dirty="0" err="1" smtClean="0">
                <a:solidFill>
                  <a:srgbClr val="FF0000"/>
                </a:solidFill>
                <a:latin typeface="Times New Roman" pitchFamily="18" charset="0"/>
                <a:cs typeface="Times New Roman" pitchFamily="18" charset="0"/>
              </a:rPr>
              <a:t>Moorthy</a:t>
            </a:r>
            <a:r>
              <a:rPr lang="en-US" sz="4400" dirty="0" smtClean="0">
                <a:solidFill>
                  <a:srgbClr val="FF0000"/>
                </a:solidFill>
                <a:latin typeface="Times New Roman" pitchFamily="18" charset="0"/>
                <a:cs typeface="Times New Roman" pitchFamily="18" charset="0"/>
              </a:rPr>
              <a:t> D</a:t>
            </a:r>
          </a:p>
          <a:p>
            <a:pPr marL="624078" indent="-514350" algn="just">
              <a:buFont typeface="Wingdings" pitchFamily="2" charset="2"/>
              <a:buChar char="v"/>
            </a:pPr>
            <a:r>
              <a:rPr lang="en-US" sz="4400" dirty="0" err="1" smtClean="0">
                <a:solidFill>
                  <a:srgbClr val="FF0000"/>
                </a:solidFill>
                <a:latin typeface="Times New Roman" pitchFamily="18" charset="0"/>
                <a:cs typeface="Times New Roman" pitchFamily="18" charset="0"/>
              </a:rPr>
              <a:t>Kishore</a:t>
            </a:r>
            <a:r>
              <a:rPr lang="en-US" sz="4400" dirty="0" smtClean="0">
                <a:solidFill>
                  <a:srgbClr val="FF0000"/>
                </a:solidFill>
                <a:latin typeface="Times New Roman" pitchFamily="18" charset="0"/>
                <a:cs typeface="Times New Roman" pitchFamily="18" charset="0"/>
              </a:rPr>
              <a:t> Kumar M R</a:t>
            </a:r>
            <a:endParaRPr lang="en-US" sz="4400" dirty="0">
              <a:solidFill>
                <a:srgbClr val="FF0000"/>
              </a:solidFill>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TEAM MEMBERS</a:t>
            </a:r>
            <a:endParaRPr lang="en-US" sz="4800" dirty="0">
              <a:solidFill>
                <a:schemeClr val="tx1"/>
              </a:solidFill>
              <a:latin typeface="Times New Roman" pitchFamily="18" charset="0"/>
              <a:cs typeface="Times New Roman" pitchFamily="18" charset="0"/>
            </a:endParaRPr>
          </a:p>
        </p:txBody>
      </p:sp>
    </p:spTree>
    <p:custDataLst>
      <p:tags r:id="rId1"/>
    </p:custDataLst>
  </p:cSld>
  <p:clrMapOvr>
    <a:masterClrMapping/>
  </p:clrMapOvr>
  <p:transition spd="slow" advTm="6047">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bright="-19000"/>
          </a:blip>
          <a:srcRect/>
          <a:stretch>
            <a:fillRect l="-39000" r="-39000"/>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28596" y="1428736"/>
          <a:ext cx="8429685" cy="4967487"/>
        </p:xfrm>
        <a:graphic>
          <a:graphicData uri="http://schemas.openxmlformats.org/drawingml/2006/table">
            <a:tbl>
              <a:tblPr firstRow="1" bandRow="1">
                <a:tableStyleId>{5C22544A-7EE6-4342-B048-85BDC9FD1C3A}</a:tableStyleId>
              </a:tblPr>
              <a:tblGrid>
                <a:gridCol w="1714512"/>
                <a:gridCol w="4500594"/>
                <a:gridCol w="2214579"/>
              </a:tblGrid>
              <a:tr h="486927">
                <a:tc>
                  <a:txBody>
                    <a:bodyPr/>
                    <a:lstStyle/>
                    <a:p>
                      <a:pPr algn="ctr"/>
                      <a:r>
                        <a:rPr lang="en-US" sz="1800" dirty="0" smtClean="0">
                          <a:latin typeface="Times New Roman" pitchFamily="18" charset="0"/>
                          <a:cs typeface="Times New Roman" pitchFamily="18" charset="0"/>
                        </a:rPr>
                        <a:t>      SR</a:t>
                      </a:r>
                      <a:r>
                        <a:rPr lang="en-US" sz="1800" baseline="0" dirty="0" smtClean="0">
                          <a:latin typeface="Times New Roman" pitchFamily="18" charset="0"/>
                          <a:cs typeface="Times New Roman" pitchFamily="18" charset="0"/>
                        </a:rPr>
                        <a:t> NO </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TOPIC </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PAGE NO</a:t>
                      </a:r>
                      <a:endParaRPr lang="en-US" sz="1800" dirty="0">
                        <a:latin typeface="Times New Roman" pitchFamily="18" charset="0"/>
                        <a:cs typeface="Times New Roman" pitchFamily="18" charset="0"/>
                      </a:endParaRPr>
                    </a:p>
                  </a:txBody>
                  <a:tcPr/>
                </a:tc>
              </a:tr>
              <a:tr h="486927">
                <a:tc>
                  <a:txBody>
                    <a:bodyPr/>
                    <a:lstStyle/>
                    <a:p>
                      <a:pPr algn="ctr"/>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pPr algn="ctr"/>
                      <a:endParaRPr lang="en-US" sz="1800" dirty="0" smtClean="0">
                        <a:latin typeface="Times New Roman" pitchFamily="18" charset="0"/>
                        <a:cs typeface="Times New Roman" pitchFamily="18" charset="0"/>
                      </a:endParaRPr>
                    </a:p>
                    <a:p>
                      <a:pPr algn="ctr"/>
                      <a:r>
                        <a:rPr lang="en-US" sz="1800" dirty="0" smtClean="0">
                          <a:latin typeface="Times New Roman" pitchFamily="18" charset="0"/>
                          <a:cs typeface="Times New Roman" pitchFamily="18" charset="0"/>
                        </a:rPr>
                        <a:t>INTRODUCTION</a:t>
                      </a:r>
                      <a:endParaRPr lang="en-US" sz="1800" dirty="0">
                        <a:latin typeface="Times New Roman" pitchFamily="18" charset="0"/>
                        <a:cs typeface="Times New Roman" pitchFamily="18" charset="0"/>
                      </a:endParaRPr>
                    </a:p>
                  </a:txBody>
                  <a:tcPr/>
                </a:tc>
                <a:tc>
                  <a:txBody>
                    <a:bodyPr/>
                    <a:lstStyle/>
                    <a:p>
                      <a:pPr algn="ctr"/>
                      <a:endParaRPr lang="en-US" sz="1800" dirty="0" smtClean="0">
                        <a:latin typeface="Times New Roman" pitchFamily="18" charset="0"/>
                        <a:cs typeface="Times New Roman" pitchFamily="18" charset="0"/>
                      </a:endParaRPr>
                    </a:p>
                    <a:p>
                      <a:pPr algn="ctr"/>
                      <a:r>
                        <a:rPr lang="en-US" sz="1800" dirty="0" smtClean="0">
                          <a:latin typeface="Times New Roman" pitchFamily="18" charset="0"/>
                          <a:cs typeface="Times New Roman" pitchFamily="18" charset="0"/>
                        </a:rPr>
                        <a:t>4</a:t>
                      </a:r>
                      <a:endParaRPr lang="en-US" sz="1800" dirty="0">
                        <a:latin typeface="Times New Roman" pitchFamily="18" charset="0"/>
                        <a:cs typeface="Times New Roman" pitchFamily="18" charset="0"/>
                      </a:endParaRPr>
                    </a:p>
                  </a:txBody>
                  <a:tcPr/>
                </a:tc>
              </a:tr>
              <a:tr h="486927">
                <a:tc>
                  <a:txBody>
                    <a:bodyPr/>
                    <a:lstStyle/>
                    <a:p>
                      <a:pPr algn="ctr"/>
                      <a:r>
                        <a:rPr lang="en-US" sz="1800" dirty="0" smtClean="0">
                          <a:latin typeface="Times New Roman" pitchFamily="18" charset="0"/>
                          <a:cs typeface="Times New Roman" pitchFamily="18" charset="0"/>
                        </a:rPr>
                        <a:t>2</a:t>
                      </a:r>
                      <a:endParaRPr lang="en-US" sz="1800" dirty="0">
                        <a:latin typeface="Times New Roman" pitchFamily="18" charset="0"/>
                        <a:cs typeface="Times New Roman" pitchFamily="18" charset="0"/>
                      </a:endParaRPr>
                    </a:p>
                  </a:txBody>
                  <a:tcPr/>
                </a:tc>
                <a:tc>
                  <a:txBody>
                    <a:bodyPr/>
                    <a:lstStyle/>
                    <a:p>
                      <a:pPr algn="ctr"/>
                      <a:endParaRPr lang="en-US" sz="1800" dirty="0" smtClean="0">
                        <a:latin typeface="Times New Roman" pitchFamily="18" charset="0"/>
                        <a:cs typeface="Times New Roman" pitchFamily="18" charset="0"/>
                      </a:endParaRPr>
                    </a:p>
                    <a:p>
                      <a:pPr algn="ctr"/>
                      <a:r>
                        <a:rPr lang="en-US" sz="1800" dirty="0" smtClean="0">
                          <a:latin typeface="Times New Roman" pitchFamily="18" charset="0"/>
                          <a:cs typeface="Times New Roman" pitchFamily="18" charset="0"/>
                        </a:rPr>
                        <a:t>OBJECTIVE</a:t>
                      </a:r>
                      <a:endParaRPr lang="en-US" sz="1800" dirty="0">
                        <a:latin typeface="Times New Roman" pitchFamily="18" charset="0"/>
                        <a:cs typeface="Times New Roman" pitchFamily="18" charset="0"/>
                      </a:endParaRPr>
                    </a:p>
                  </a:txBody>
                  <a:tcPr/>
                </a:tc>
                <a:tc>
                  <a:txBody>
                    <a:bodyPr/>
                    <a:lstStyle/>
                    <a:p>
                      <a:pPr algn="ctr"/>
                      <a:endParaRPr lang="en-US" sz="1800" dirty="0" smtClean="0">
                        <a:latin typeface="Times New Roman" pitchFamily="18" charset="0"/>
                        <a:cs typeface="Times New Roman" pitchFamily="18" charset="0"/>
                      </a:endParaRPr>
                    </a:p>
                    <a:p>
                      <a:pPr algn="ctr"/>
                      <a:r>
                        <a:rPr lang="en-US" sz="1800" dirty="0" smtClean="0">
                          <a:latin typeface="Times New Roman" pitchFamily="18" charset="0"/>
                          <a:cs typeface="Times New Roman" pitchFamily="18" charset="0"/>
                        </a:rPr>
                        <a:t>5</a:t>
                      </a:r>
                      <a:endParaRPr lang="en-US" sz="1800" dirty="0">
                        <a:latin typeface="Times New Roman" pitchFamily="18" charset="0"/>
                        <a:cs typeface="Times New Roman" pitchFamily="18" charset="0"/>
                      </a:endParaRPr>
                    </a:p>
                  </a:txBody>
                  <a:tcPr/>
                </a:tc>
              </a:tr>
              <a:tr h="486927">
                <a:tc>
                  <a:txBody>
                    <a:bodyPr/>
                    <a:lstStyle/>
                    <a:p>
                      <a:pPr algn="ctr"/>
                      <a:r>
                        <a:rPr lang="en-US" sz="1800" dirty="0" smtClean="0">
                          <a:latin typeface="Times New Roman" pitchFamily="18" charset="0"/>
                          <a:cs typeface="Times New Roman" pitchFamily="18" charset="0"/>
                        </a:rPr>
                        <a:t>3</a:t>
                      </a:r>
                      <a:endParaRPr lang="en-US" sz="1800" dirty="0">
                        <a:latin typeface="Times New Roman" pitchFamily="18" charset="0"/>
                        <a:cs typeface="Times New Roman" pitchFamily="18" charset="0"/>
                      </a:endParaRPr>
                    </a:p>
                  </a:txBody>
                  <a:tcPr/>
                </a:tc>
                <a:tc>
                  <a:txBody>
                    <a:bodyPr/>
                    <a:lstStyle/>
                    <a:p>
                      <a:pPr algn="ctr"/>
                      <a:endParaRPr lang="en-US" sz="1800" dirty="0" smtClean="0">
                        <a:latin typeface="Times New Roman" pitchFamily="18" charset="0"/>
                        <a:cs typeface="Times New Roman" pitchFamily="18" charset="0"/>
                      </a:endParaRPr>
                    </a:p>
                    <a:p>
                      <a:pPr algn="ctr"/>
                      <a:r>
                        <a:rPr lang="en-US" sz="1800" dirty="0" smtClean="0">
                          <a:latin typeface="Times New Roman" pitchFamily="18" charset="0"/>
                          <a:cs typeface="Times New Roman" pitchFamily="18" charset="0"/>
                        </a:rPr>
                        <a:t>BACKGROUND</a:t>
                      </a:r>
                      <a:endParaRPr lang="en-US" sz="1800" dirty="0">
                        <a:latin typeface="Times New Roman" pitchFamily="18" charset="0"/>
                        <a:cs typeface="Times New Roman" pitchFamily="18" charset="0"/>
                      </a:endParaRPr>
                    </a:p>
                  </a:txBody>
                  <a:tcPr/>
                </a:tc>
                <a:tc>
                  <a:txBody>
                    <a:bodyPr/>
                    <a:lstStyle/>
                    <a:p>
                      <a:pPr algn="ctr"/>
                      <a:endParaRPr lang="en-US" sz="1800" dirty="0" smtClean="0">
                        <a:latin typeface="Times New Roman" pitchFamily="18" charset="0"/>
                        <a:cs typeface="Times New Roman" pitchFamily="18" charset="0"/>
                      </a:endParaRPr>
                    </a:p>
                    <a:p>
                      <a:pPr algn="ctr"/>
                      <a:r>
                        <a:rPr lang="en-US" sz="1800" dirty="0" smtClean="0">
                          <a:latin typeface="Times New Roman" pitchFamily="18" charset="0"/>
                          <a:cs typeface="Times New Roman" pitchFamily="18" charset="0"/>
                        </a:rPr>
                        <a:t>6</a:t>
                      </a:r>
                      <a:endParaRPr lang="en-US" sz="1800" dirty="0">
                        <a:latin typeface="Times New Roman" pitchFamily="18" charset="0"/>
                        <a:cs typeface="Times New Roman" pitchFamily="18" charset="0"/>
                      </a:endParaRPr>
                    </a:p>
                  </a:txBody>
                  <a:tcPr/>
                </a:tc>
              </a:tr>
              <a:tr h="486927">
                <a:tc>
                  <a:txBody>
                    <a:bodyPr/>
                    <a:lstStyle/>
                    <a:p>
                      <a:pPr algn="ctr"/>
                      <a:r>
                        <a:rPr lang="en-US" sz="1800" dirty="0" smtClean="0">
                          <a:latin typeface="Times New Roman" pitchFamily="18" charset="0"/>
                          <a:cs typeface="Times New Roman" pitchFamily="18" charset="0"/>
                        </a:rPr>
                        <a:t>4</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HARDWARE AND SOFTWARE REQUIREMENTS</a:t>
                      </a:r>
                      <a:endParaRPr lang="en-US" sz="1800" dirty="0">
                        <a:latin typeface="Times New Roman" pitchFamily="18" charset="0"/>
                        <a:cs typeface="Times New Roman" pitchFamily="18" charset="0"/>
                      </a:endParaRPr>
                    </a:p>
                  </a:txBody>
                  <a:tcPr/>
                </a:tc>
                <a:tc>
                  <a:txBody>
                    <a:bodyPr/>
                    <a:lstStyle/>
                    <a:p>
                      <a:pPr algn="ctr"/>
                      <a:endParaRPr lang="en-US" sz="1800" dirty="0" smtClean="0">
                        <a:latin typeface="Times New Roman" pitchFamily="18" charset="0"/>
                        <a:cs typeface="Times New Roman" pitchFamily="18" charset="0"/>
                      </a:endParaRPr>
                    </a:p>
                    <a:p>
                      <a:pPr algn="ctr"/>
                      <a:r>
                        <a:rPr lang="en-US" sz="1800" dirty="0" smtClean="0">
                          <a:latin typeface="Times New Roman" pitchFamily="18" charset="0"/>
                          <a:cs typeface="Times New Roman" pitchFamily="18" charset="0"/>
                        </a:rPr>
                        <a:t>7</a:t>
                      </a:r>
                      <a:endParaRPr lang="en-US" sz="1800" dirty="0">
                        <a:latin typeface="Times New Roman" pitchFamily="18" charset="0"/>
                        <a:cs typeface="Times New Roman" pitchFamily="18" charset="0"/>
                      </a:endParaRPr>
                    </a:p>
                  </a:txBody>
                  <a:tcPr/>
                </a:tc>
              </a:tr>
              <a:tr h="486927">
                <a:tc>
                  <a:txBody>
                    <a:bodyPr/>
                    <a:lstStyle/>
                    <a:p>
                      <a:pPr algn="ctr"/>
                      <a:r>
                        <a:rPr lang="en-US" sz="1800" dirty="0" smtClean="0">
                          <a:latin typeface="Times New Roman" pitchFamily="18" charset="0"/>
                          <a:cs typeface="Times New Roman" pitchFamily="18" charset="0"/>
                        </a:rPr>
                        <a:t>5</a:t>
                      </a:r>
                      <a:endParaRPr lang="en-US" sz="1800" dirty="0">
                        <a:latin typeface="Times New Roman" pitchFamily="18" charset="0"/>
                        <a:cs typeface="Times New Roman" pitchFamily="18" charset="0"/>
                      </a:endParaRPr>
                    </a:p>
                  </a:txBody>
                  <a:tcPr/>
                </a:tc>
                <a:tc>
                  <a:txBody>
                    <a:bodyPr/>
                    <a:lstStyle/>
                    <a:p>
                      <a:pPr algn="ctr"/>
                      <a:endParaRPr lang="en-US" sz="1800" dirty="0" smtClean="0">
                        <a:latin typeface="Times New Roman" pitchFamily="18" charset="0"/>
                        <a:cs typeface="Times New Roman" pitchFamily="18" charset="0"/>
                      </a:endParaRPr>
                    </a:p>
                    <a:p>
                      <a:pPr algn="ctr"/>
                      <a:r>
                        <a:rPr lang="en-US" sz="1800" dirty="0" smtClean="0">
                          <a:latin typeface="Times New Roman" pitchFamily="18" charset="0"/>
                          <a:cs typeface="Times New Roman" pitchFamily="18" charset="0"/>
                        </a:rPr>
                        <a:t>FUTURE SCOPE </a:t>
                      </a:r>
                      <a:endParaRPr lang="en-US" sz="1800" dirty="0">
                        <a:latin typeface="Times New Roman" pitchFamily="18" charset="0"/>
                        <a:cs typeface="Times New Roman" pitchFamily="18" charset="0"/>
                      </a:endParaRPr>
                    </a:p>
                  </a:txBody>
                  <a:tcPr/>
                </a:tc>
                <a:tc>
                  <a:txBody>
                    <a:bodyPr/>
                    <a:lstStyle/>
                    <a:p>
                      <a:pPr algn="ctr"/>
                      <a:endParaRPr lang="en-US" sz="1800" dirty="0" smtClean="0">
                        <a:latin typeface="Times New Roman" pitchFamily="18" charset="0"/>
                        <a:cs typeface="Times New Roman" pitchFamily="18" charset="0"/>
                      </a:endParaRPr>
                    </a:p>
                    <a:p>
                      <a:pPr algn="ctr"/>
                      <a:r>
                        <a:rPr lang="en-US" sz="1800" dirty="0" smtClean="0">
                          <a:latin typeface="Times New Roman" pitchFamily="18" charset="0"/>
                          <a:cs typeface="Times New Roman" pitchFamily="18" charset="0"/>
                        </a:rPr>
                        <a:t>9</a:t>
                      </a:r>
                      <a:endParaRPr lang="en-US" sz="1800" dirty="0">
                        <a:latin typeface="Times New Roman" pitchFamily="18" charset="0"/>
                        <a:cs typeface="Times New Roman" pitchFamily="18" charset="0"/>
                      </a:endParaRPr>
                    </a:p>
                  </a:txBody>
                  <a:tcPr/>
                </a:tc>
              </a:tr>
              <a:tr h="486927">
                <a:tc>
                  <a:txBody>
                    <a:bodyPr/>
                    <a:lstStyle/>
                    <a:p>
                      <a:pPr algn="ctr"/>
                      <a:r>
                        <a:rPr lang="en-US" sz="1800" dirty="0" smtClean="0">
                          <a:latin typeface="Times New Roman" pitchFamily="18" charset="0"/>
                          <a:cs typeface="Times New Roman" pitchFamily="18" charset="0"/>
                        </a:rPr>
                        <a:t>6</a:t>
                      </a:r>
                      <a:endParaRPr lang="en-US" sz="1800" dirty="0">
                        <a:latin typeface="Times New Roman" pitchFamily="18" charset="0"/>
                        <a:cs typeface="Times New Roman" pitchFamily="18" charset="0"/>
                      </a:endParaRPr>
                    </a:p>
                  </a:txBody>
                  <a:tcPr/>
                </a:tc>
                <a:tc>
                  <a:txBody>
                    <a:bodyPr/>
                    <a:lstStyle/>
                    <a:p>
                      <a:pPr algn="ctr"/>
                      <a:endParaRPr lang="en-US" sz="1800" dirty="0" smtClean="0">
                        <a:latin typeface="Times New Roman" pitchFamily="18" charset="0"/>
                        <a:cs typeface="Times New Roman" pitchFamily="18" charset="0"/>
                      </a:endParaRPr>
                    </a:p>
                    <a:p>
                      <a:pPr algn="ctr"/>
                      <a:r>
                        <a:rPr lang="en-US" sz="1800" dirty="0" smtClean="0">
                          <a:latin typeface="Times New Roman" pitchFamily="18" charset="0"/>
                          <a:cs typeface="Times New Roman" pitchFamily="18" charset="0"/>
                        </a:rPr>
                        <a:t>CONCLUSION</a:t>
                      </a:r>
                      <a:endParaRPr lang="en-US" sz="1800" dirty="0">
                        <a:latin typeface="Times New Roman" pitchFamily="18" charset="0"/>
                        <a:cs typeface="Times New Roman" pitchFamily="18" charset="0"/>
                      </a:endParaRPr>
                    </a:p>
                  </a:txBody>
                  <a:tcPr/>
                </a:tc>
                <a:tc>
                  <a:txBody>
                    <a:bodyPr/>
                    <a:lstStyle/>
                    <a:p>
                      <a:pPr algn="ctr"/>
                      <a:endParaRPr lang="en-US" sz="1800" dirty="0" smtClean="0">
                        <a:latin typeface="Times New Roman" pitchFamily="18" charset="0"/>
                        <a:cs typeface="Times New Roman" pitchFamily="18" charset="0"/>
                      </a:endParaRPr>
                    </a:p>
                    <a:p>
                      <a:pPr algn="ctr"/>
                      <a:r>
                        <a:rPr lang="en-US" sz="1800" dirty="0" smtClean="0">
                          <a:latin typeface="Times New Roman" pitchFamily="18" charset="0"/>
                          <a:cs typeface="Times New Roman" pitchFamily="18" charset="0"/>
                        </a:rPr>
                        <a:t>10</a:t>
                      </a:r>
                      <a:endParaRPr lang="en-US" sz="1800" dirty="0">
                        <a:latin typeface="Times New Roman" pitchFamily="18" charset="0"/>
                        <a:cs typeface="Times New Roman" pitchFamily="18" charset="0"/>
                      </a:endParaRPr>
                    </a:p>
                  </a:txBody>
                  <a:tcPr/>
                </a:tc>
              </a:tr>
              <a:tr h="486927">
                <a:tc>
                  <a:txBody>
                    <a:bodyPr/>
                    <a:lstStyle/>
                    <a:p>
                      <a:pPr algn="ctr"/>
                      <a:r>
                        <a:rPr lang="en-US" sz="1800" dirty="0" smtClean="0">
                          <a:latin typeface="Times New Roman" pitchFamily="18" charset="0"/>
                          <a:cs typeface="Times New Roman" pitchFamily="18" charset="0"/>
                        </a:rPr>
                        <a:t>7</a:t>
                      </a:r>
                      <a:endParaRPr lang="en-US" sz="1800" dirty="0">
                        <a:latin typeface="Times New Roman" pitchFamily="18" charset="0"/>
                        <a:cs typeface="Times New Roman" pitchFamily="18" charset="0"/>
                      </a:endParaRPr>
                    </a:p>
                  </a:txBody>
                  <a:tcPr/>
                </a:tc>
                <a:tc>
                  <a:txBody>
                    <a:bodyPr/>
                    <a:lstStyle/>
                    <a:p>
                      <a:pPr algn="ctr"/>
                      <a:r>
                        <a:rPr kumimoji="0" lang="en-US" sz="1800" kern="1200" dirty="0" smtClean="0">
                          <a:solidFill>
                            <a:schemeClr val="dk1"/>
                          </a:solidFill>
                          <a:latin typeface="Times New Roman" pitchFamily="18" charset="0"/>
                          <a:ea typeface="+mn-ea"/>
                          <a:cs typeface="Times New Roman" pitchFamily="18" charset="0"/>
                        </a:rPr>
                        <a:t> </a:t>
                      </a:r>
                    </a:p>
                    <a:p>
                      <a:pPr algn="ctr"/>
                      <a:r>
                        <a:rPr kumimoji="0" lang="en-US" sz="1800" kern="1200" dirty="0" smtClean="0">
                          <a:solidFill>
                            <a:schemeClr val="dk1"/>
                          </a:solidFill>
                          <a:latin typeface="Times New Roman" pitchFamily="18" charset="0"/>
                          <a:ea typeface="+mn-ea"/>
                          <a:cs typeface="Times New Roman" pitchFamily="18" charset="0"/>
                        </a:rPr>
                        <a:t>BIBLIOGRAPHY AND REFERENCES</a:t>
                      </a:r>
                      <a:endParaRPr lang="en-US" sz="1800" dirty="0">
                        <a:latin typeface="Times New Roman" pitchFamily="18" charset="0"/>
                        <a:cs typeface="Times New Roman" pitchFamily="18" charset="0"/>
                      </a:endParaRPr>
                    </a:p>
                  </a:txBody>
                  <a:tcPr/>
                </a:tc>
                <a:tc>
                  <a:txBody>
                    <a:bodyPr/>
                    <a:lstStyle/>
                    <a:p>
                      <a:pPr algn="ctr"/>
                      <a:endParaRPr lang="en-US" sz="1800" dirty="0" smtClean="0">
                        <a:latin typeface="Times New Roman" pitchFamily="18" charset="0"/>
                        <a:cs typeface="Times New Roman" pitchFamily="18" charset="0"/>
                      </a:endParaRPr>
                    </a:p>
                    <a:p>
                      <a:pPr algn="ctr"/>
                      <a:r>
                        <a:rPr lang="en-US" sz="1800" smtClean="0">
                          <a:latin typeface="Times New Roman" pitchFamily="18" charset="0"/>
                          <a:cs typeface="Times New Roman" pitchFamily="18" charset="0"/>
                        </a:rPr>
                        <a:t>11</a:t>
                      </a:r>
                      <a:endParaRPr lang="en-US" sz="1800" dirty="0">
                        <a:latin typeface="Times New Roman" pitchFamily="18" charset="0"/>
                        <a:cs typeface="Times New Roman" pitchFamily="18" charset="0"/>
                      </a:endParaRPr>
                    </a:p>
                  </a:txBody>
                  <a:tcPr/>
                </a:tc>
              </a:tr>
            </a:tbl>
          </a:graphicData>
        </a:graphic>
      </p:graphicFrame>
      <p:sp>
        <p:nvSpPr>
          <p:cNvPr id="2" name="Title 1"/>
          <p:cNvSpPr>
            <a:spLocks noGrp="1"/>
          </p:cNvSpPr>
          <p:nvPr>
            <p:ph type="title"/>
          </p:nvPr>
        </p:nvSpPr>
        <p:spPr>
          <a:xfrm>
            <a:off x="428596" y="285728"/>
            <a:ext cx="8229600" cy="1143000"/>
          </a:xfrm>
        </p:spPr>
        <p:txBody>
          <a:bodyPr>
            <a:normAutofit fontScale="90000"/>
          </a:bodyPr>
          <a:lstStyle/>
          <a:p>
            <a:pPr algn="ctr"/>
            <a:r>
              <a:rPr lang="en-US" sz="5300" dirty="0" smtClean="0">
                <a:solidFill>
                  <a:schemeClr val="tx1"/>
                </a:solidFill>
                <a:latin typeface="Times New Roman" pitchFamily="18" charset="0"/>
                <a:cs typeface="Times New Roman" pitchFamily="18" charset="0"/>
              </a:rPr>
              <a:t/>
            </a:r>
            <a:br>
              <a:rPr lang="en-US" sz="5300" dirty="0" smtClean="0">
                <a:solidFill>
                  <a:schemeClr val="tx1"/>
                </a:solidFill>
                <a:latin typeface="Times New Roman" pitchFamily="18" charset="0"/>
                <a:cs typeface="Times New Roman" pitchFamily="18" charset="0"/>
              </a:rPr>
            </a:br>
            <a:r>
              <a:rPr lang="en-US" sz="5300" dirty="0" smtClean="0">
                <a:solidFill>
                  <a:schemeClr val="tx1"/>
                </a:solidFill>
                <a:latin typeface="Times New Roman" pitchFamily="18" charset="0"/>
                <a:cs typeface="Times New Roman" pitchFamily="18" charset="0"/>
              </a:rPr>
              <a:t>INDEX</a:t>
            </a:r>
            <a:r>
              <a:rPr lang="en-US" dirty="0" smtClean="0"/>
              <a:t/>
            </a:r>
            <a:br>
              <a:rPr lang="en-US" dirty="0" smtClean="0"/>
            </a:br>
            <a:endParaRPr lang="en-US" dirty="0"/>
          </a:p>
        </p:txBody>
      </p:sp>
    </p:spTree>
  </p:cSld>
  <p:clrMapOvr>
    <a:masterClrMapping/>
  </p:clrMapOvr>
  <p:transition spd="slow" advTm="3421">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bright="-19000"/>
          </a:blip>
          <a:srcRect/>
          <a:stretch>
            <a:fillRect l="-39000" r="-3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007183"/>
          </a:xfrm>
        </p:spPr>
        <p:txBody>
          <a:bodyPr>
            <a:normAutofit/>
          </a:bodyPr>
          <a:lstStyle/>
          <a:p>
            <a:pPr algn="just">
              <a:buNone/>
            </a:pPr>
            <a:r>
              <a:rPr lang="en-US" sz="2000" dirty="0" smtClean="0">
                <a:solidFill>
                  <a:srgbClr val="0000CC"/>
                </a:solidFill>
                <a:latin typeface="Times New Roman" pitchFamily="18" charset="0"/>
                <a:cs typeface="Times New Roman" pitchFamily="18" charset="0"/>
              </a:rPr>
              <a:t>    Driver drowsiness driving is one of the main reasons for road accidents. Driver drowsiness detection is a car safety technology which prevents accidents when the driver is getting drowsy. As per 2018 survey, 21% of all fatal accidents are due to drowsy driving. 60 percent of adult drivers or about 168 million people have driven a vehicle while feeling drowsy in the past year. In 2019 survey it shows that exhausted drivers who doze off at the wheel are responsible for about 40% of road accidents, says a study by the Central Road Research Institute (CRRI). The survey highlights the facts that total numbers of traffic deaths are excessive because of drowsiness of the driver and it increases each year. Driving a vehicle in a crowded road has become a nightmare because of the road conditions, poor weather conditions, haste to reach the destination and excess of traffic.	Based on Acquisition of video from the camera (using open CV) that is in front of driver perform real-time processing of an incoming video stream in order to infer the driver’s level of fatigue if the drowsiness is estimated then it will give the alert by sensing the eyes. </a:t>
            </a:r>
          </a:p>
        </p:txBody>
      </p:sp>
      <p:sp>
        <p:nvSpPr>
          <p:cNvPr id="2" name="Title 1"/>
          <p:cNvSpPr>
            <a:spLocks noGrp="1"/>
          </p:cNvSpPr>
          <p:nvPr>
            <p:ph type="title"/>
          </p:nvPr>
        </p:nvSpPr>
        <p:spPr>
          <a:xfrm>
            <a:off x="357158" y="0"/>
            <a:ext cx="8229600" cy="1143000"/>
          </a:xfrm>
        </p:spPr>
        <p:txBody>
          <a:bodyPr>
            <a:normAutofit/>
          </a:bodyPr>
          <a:lstStyle/>
          <a:p>
            <a:pPr algn="ctr"/>
            <a:r>
              <a:rPr lang="en-US" sz="4800" dirty="0" smtClean="0">
                <a:solidFill>
                  <a:schemeClr val="tx1"/>
                </a:solidFill>
                <a:latin typeface="Times New Roman" pitchFamily="18" charset="0"/>
                <a:cs typeface="Times New Roman" pitchFamily="18" charset="0"/>
              </a:rPr>
              <a:t>INTRODUCTION</a:t>
            </a:r>
            <a:endParaRPr lang="en-US" sz="4800" dirty="0">
              <a:solidFill>
                <a:schemeClr val="tx1"/>
              </a:solidFill>
              <a:latin typeface="Times New Roman" pitchFamily="18" charset="0"/>
              <a:cs typeface="Times New Roman" pitchFamily="18" charset="0"/>
            </a:endParaRPr>
          </a:p>
        </p:txBody>
      </p:sp>
    </p:spTree>
  </p:cSld>
  <p:clrMapOvr>
    <a:masterClrMapping/>
  </p:clrMapOvr>
  <p:transition spd="slow" advTm="7657">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bright="-19000"/>
          </a:blip>
          <a:srcRect/>
          <a:stretch>
            <a:fillRect l="-39000" r="-3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buNone/>
            </a:pPr>
            <a:r>
              <a:rPr lang="en-US" dirty="0" smtClean="0"/>
              <a:t>   </a:t>
            </a:r>
            <a:r>
              <a:rPr lang="en-US" dirty="0" smtClean="0">
                <a:solidFill>
                  <a:srgbClr val="0000CC"/>
                </a:solidFill>
                <a:latin typeface="Times New Roman" pitchFamily="18" charset="0"/>
                <a:cs typeface="Times New Roman" pitchFamily="18" charset="0"/>
              </a:rPr>
              <a:t>A computer vision based thoughts have been used for the creation of a Drowsy Driver Detection System.</a:t>
            </a:r>
            <a:r>
              <a:rPr lang="en-GB" dirty="0" smtClean="0">
                <a:solidFill>
                  <a:srgbClr val="0000CC"/>
                </a:solidFill>
                <a:latin typeface="Times New Roman" pitchFamily="18" charset="0"/>
                <a:cs typeface="Times New Roman" pitchFamily="18" charset="0"/>
              </a:rPr>
              <a:t>It is the </a:t>
            </a:r>
            <a:r>
              <a:rPr lang="en-US" dirty="0" smtClean="0">
                <a:solidFill>
                  <a:srgbClr val="0000CC"/>
                </a:solidFill>
                <a:latin typeface="Times New Roman" pitchFamily="18" charset="0"/>
                <a:cs typeface="Times New Roman" pitchFamily="18" charset="0"/>
              </a:rPr>
              <a:t>car safety technology which spares the life of the driver by avoiding mishaps when the driver is getting </a:t>
            </a:r>
            <a:r>
              <a:rPr lang="en-GB" dirty="0" smtClean="0">
                <a:solidFill>
                  <a:srgbClr val="0000CC"/>
                </a:solidFill>
                <a:latin typeface="Times New Roman" pitchFamily="18" charset="0"/>
                <a:cs typeface="Times New Roman" pitchFamily="18" charset="0"/>
              </a:rPr>
              <a:t>distractions.</a:t>
            </a:r>
            <a:r>
              <a:rPr lang="en-US" dirty="0" smtClean="0">
                <a:solidFill>
                  <a:srgbClr val="0000CC"/>
                </a:solidFill>
                <a:latin typeface="Times New Roman" pitchFamily="18" charset="0"/>
                <a:cs typeface="Times New Roman" pitchFamily="18" charset="0"/>
              </a:rPr>
              <a:t>The primary goal is to initially plan a framework to distinguish driver's sluggishness by persistently checking retina of the eye. To caution the driver on the identification of laziness by utilizing ringer or alert. Speed of the vehicle can be reduced. Traffic management can be maintained by reducing the accidents. The structure can work just when the eyes are found, and work in encompassing lighting conditions too.</a:t>
            </a:r>
          </a:p>
          <a:p>
            <a:pPr>
              <a:buNone/>
            </a:pPr>
            <a:endParaRPr lang="en-US" dirty="0"/>
          </a:p>
        </p:txBody>
      </p:sp>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OBJECTIVE</a:t>
            </a:r>
            <a:endParaRPr lang="en-US" sz="4800" dirty="0">
              <a:solidFill>
                <a:schemeClr val="tx1"/>
              </a:solidFill>
              <a:latin typeface="Times New Roman" pitchFamily="18" charset="0"/>
              <a:cs typeface="Times New Roman" pitchFamily="18" charset="0"/>
            </a:endParaRPr>
          </a:p>
        </p:txBody>
      </p:sp>
    </p:spTree>
  </p:cSld>
  <p:clrMapOvr>
    <a:masterClrMapping/>
  </p:clrMapOvr>
  <p:transition spd="slow" advTm="7562">
    <p:comb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bright="-19000"/>
          </a:blip>
          <a:srcRect/>
          <a:stretch>
            <a:fillRect l="-39000" r="-3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buNone/>
            </a:pPr>
            <a:r>
              <a:rPr lang="en-US" dirty="0" smtClean="0">
                <a:solidFill>
                  <a:srgbClr val="0000CC"/>
                </a:solidFill>
                <a:latin typeface="Times New Roman" pitchFamily="18" charset="0"/>
                <a:cs typeface="Times New Roman" pitchFamily="18" charset="0"/>
              </a:rPr>
              <a:t>Drowsiness is a serious concern when driving and can cause accidents because it impairs the elements of human performance that are critical to safe driving: slower reaction time, reduced vigilance, deficits in information processing.</a:t>
            </a:r>
          </a:p>
          <a:p>
            <a:pPr algn="just">
              <a:buFont typeface="Wingdings" pitchFamily="2" charset="2"/>
              <a:buChar char="q"/>
            </a:pPr>
            <a:r>
              <a:rPr lang="en-US" dirty="0" smtClean="0">
                <a:solidFill>
                  <a:srgbClr val="0000CC"/>
                </a:solidFill>
                <a:latin typeface="Times New Roman" pitchFamily="18" charset="0"/>
                <a:cs typeface="Times New Roman" pitchFamily="18" charset="0"/>
              </a:rPr>
              <a:t>Existing drowsiness detection methods include:</a:t>
            </a:r>
          </a:p>
          <a:p>
            <a:pPr algn="just">
              <a:buNone/>
            </a:pPr>
            <a:r>
              <a:rPr lang="en-US" dirty="0" smtClean="0">
                <a:solidFill>
                  <a:srgbClr val="0000CC"/>
                </a:solidFill>
                <a:latin typeface="Times New Roman" pitchFamily="18" charset="0"/>
                <a:cs typeface="Times New Roman" pitchFamily="18" charset="0"/>
              </a:rPr>
              <a:t>		Carnegie-Mellon Research Institute: PERCLOS Systems PERCLOS (percentage closure) is defined as the measurement of the percentage of time the pupils of the eyes are 80% or more occluded over a specified time interval. It has been found that PERCLOS is a reliable measure in detecting drowsiness.</a:t>
            </a:r>
          </a:p>
          <a:p>
            <a:pPr algn="just">
              <a:buFont typeface="Wingdings" pitchFamily="2" charset="2"/>
              <a:buChar char="q"/>
            </a:pPr>
            <a:r>
              <a:rPr lang="en-US" dirty="0" smtClean="0">
                <a:solidFill>
                  <a:srgbClr val="0000CC"/>
                </a:solidFill>
                <a:latin typeface="Times New Roman" pitchFamily="18" charset="0"/>
                <a:cs typeface="Times New Roman" pitchFamily="18" charset="0"/>
              </a:rPr>
              <a:t> Head position metrics:</a:t>
            </a:r>
          </a:p>
          <a:p>
            <a:pPr algn="just">
              <a:buNone/>
            </a:pPr>
            <a:r>
              <a:rPr lang="en-US" dirty="0" smtClean="0">
                <a:solidFill>
                  <a:srgbClr val="0000CC"/>
                </a:solidFill>
                <a:latin typeface="Times New Roman" pitchFamily="18" charset="0"/>
                <a:cs typeface="Times New Roman" pitchFamily="18" charset="0"/>
              </a:rPr>
              <a:t>		Systems have been devised such that the head position of the driver is detected and when the head leaves the headrest past a certain threshold percentage, the system alerts the driver.</a:t>
            </a:r>
          </a:p>
          <a:p>
            <a:pPr>
              <a:buNone/>
            </a:pPr>
            <a:endParaRPr lang="en-US" dirty="0"/>
          </a:p>
        </p:txBody>
      </p:sp>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BACKGROUND </a:t>
            </a:r>
            <a:endParaRPr lang="en-US" sz="4800" dirty="0">
              <a:solidFill>
                <a:schemeClr val="tx1"/>
              </a:solidFill>
              <a:latin typeface="Times New Roman" pitchFamily="18" charset="0"/>
              <a:cs typeface="Times New Roman" pitchFamily="18" charset="0"/>
            </a:endParaRPr>
          </a:p>
        </p:txBody>
      </p:sp>
    </p:spTree>
  </p:cSld>
  <p:clrMapOvr>
    <a:masterClrMapping/>
  </p:clrMapOvr>
  <p:transition spd="slow" advTm="7281">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bright="-19000"/>
          </a:blip>
          <a:srcRect/>
          <a:stretch>
            <a:fillRect l="-39000" r="-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latin typeface="Times New Roman" pitchFamily="18" charset="0"/>
                <a:cs typeface="Times New Roman" pitchFamily="18" charset="0"/>
              </a:rPr>
              <a:t>HARDWARE REQUIREMENTS</a:t>
            </a:r>
            <a:endParaRPr lang="en-US" dirty="0">
              <a:solidFill>
                <a:schemeClr val="tx1"/>
              </a:solidFill>
              <a:latin typeface="Times New Roman" pitchFamily="18" charset="0"/>
              <a:cs typeface="Times New Roman" pitchFamily="18" charset="0"/>
            </a:endParaRPr>
          </a:p>
        </p:txBody>
      </p:sp>
      <p:pic>
        <p:nvPicPr>
          <p:cNvPr id="3" name="Content Placeholder 2"/>
          <p:cNvPicPr>
            <a:picLocks noGrp="1" noChangeAspect="1" noChangeArrowheads="1"/>
          </p:cNvPicPr>
          <p:nvPr>
            <p:ph idx="1"/>
          </p:nvPr>
        </p:nvPicPr>
        <p:blipFill>
          <a:blip r:embed="rId3"/>
          <a:srcRect/>
          <a:stretch>
            <a:fillRect/>
          </a:stretch>
        </p:blipFill>
        <p:spPr bwMode="auto">
          <a:xfrm>
            <a:off x="1071538" y="1500174"/>
            <a:ext cx="7072362" cy="4566906"/>
          </a:xfrm>
          <a:prstGeom prst="rect">
            <a:avLst/>
          </a:prstGeom>
          <a:noFill/>
          <a:ln w="9525">
            <a:noFill/>
            <a:miter lim="800000"/>
            <a:headEnd/>
            <a:tailEnd/>
          </a:ln>
          <a:effectLst/>
        </p:spPr>
      </p:pic>
    </p:spTree>
  </p:cSld>
  <p:clrMapOvr>
    <a:masterClrMapping/>
  </p:clrMapOvr>
  <p:transition spd="slow" advTm="5359">
    <p:cover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bright="-19000"/>
          </a:blip>
          <a:srcRect/>
          <a:stretch>
            <a:fillRect l="-39000" r="-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itchFamily="18" charset="0"/>
                <a:cs typeface="Times New Roman" pitchFamily="18" charset="0"/>
              </a:rPr>
              <a:t>SOFTWARE REQUIREMENTS</a:t>
            </a:r>
            <a:endParaRPr lang="en-US" dirty="0">
              <a:solidFill>
                <a:schemeClr val="tx1"/>
              </a:solidFill>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3"/>
          <a:srcRect/>
          <a:stretch>
            <a:fillRect/>
          </a:stretch>
        </p:blipFill>
        <p:spPr bwMode="auto">
          <a:xfrm>
            <a:off x="357158" y="1571612"/>
            <a:ext cx="8252600" cy="3929090"/>
          </a:xfrm>
          <a:prstGeom prst="rect">
            <a:avLst/>
          </a:prstGeom>
          <a:noFill/>
          <a:ln w="9525">
            <a:noFill/>
            <a:miter lim="800000"/>
            <a:headEnd/>
            <a:tailEnd/>
          </a:ln>
          <a:effectLst/>
        </p:spPr>
      </p:pic>
    </p:spTree>
  </p:cSld>
  <p:clrMapOvr>
    <a:masterClrMapping/>
  </p:clrMapOvr>
  <p:transition spd="slow" advTm="5109">
    <p:cover dir="l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bright="-19000"/>
          </a:blip>
          <a:srcRect/>
          <a:stretch>
            <a:fillRect l="-39000" r="-3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dirty="0" smtClean="0">
                <a:solidFill>
                  <a:srgbClr val="0000CC"/>
                </a:solidFill>
                <a:latin typeface="Times New Roman" pitchFamily="18" charset="0"/>
                <a:cs typeface="Times New Roman" pitchFamily="18" charset="0"/>
              </a:rPr>
              <a:t>A device that monitors the eyes and indicates a percentage on how much a person is drowsy.</a:t>
            </a:r>
          </a:p>
          <a:p>
            <a:pPr algn="just"/>
            <a:r>
              <a:rPr lang="en-US" dirty="0" smtClean="0">
                <a:solidFill>
                  <a:srgbClr val="0000CC"/>
                </a:solidFill>
                <a:latin typeface="Times New Roman" pitchFamily="18" charset="0"/>
                <a:cs typeface="Times New Roman" pitchFamily="18" charset="0"/>
              </a:rPr>
              <a:t> During the monitoring the person's eye can be half closed or fully open depending on the position it will give us the percentage. </a:t>
            </a:r>
          </a:p>
          <a:p>
            <a:pPr algn="just"/>
            <a:r>
              <a:rPr lang="en-US" dirty="0" smtClean="0">
                <a:solidFill>
                  <a:srgbClr val="0000CC"/>
                </a:solidFill>
                <a:latin typeface="Times New Roman" pitchFamily="18" charset="0"/>
                <a:cs typeface="Times New Roman" pitchFamily="18" charset="0"/>
              </a:rPr>
              <a:t>The device is attached to a 4 wheeler or heavy transport (bus, lorry etc) to prevent accidents.</a:t>
            </a:r>
          </a:p>
          <a:p>
            <a:pPr algn="just"/>
            <a:r>
              <a:rPr lang="en-US" dirty="0" smtClean="0">
                <a:solidFill>
                  <a:srgbClr val="0000CC"/>
                </a:solidFill>
                <a:latin typeface="Times New Roman" pitchFamily="18" charset="0"/>
                <a:cs typeface="Times New Roman" pitchFamily="18" charset="0"/>
              </a:rPr>
              <a:t> Future scope of this project is with the device being attached to a car, lorry any heavy transport an alert system will also be attached so if the driver is drowsy and has crossed the limit an alert signal will be sent to the police.</a:t>
            </a:r>
          </a:p>
          <a:p>
            <a:pPr>
              <a:buNone/>
            </a:pPr>
            <a:endParaRPr lang="en-US" dirty="0"/>
          </a:p>
        </p:txBody>
      </p:sp>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FUTURE SCOPE</a:t>
            </a:r>
            <a:endParaRPr lang="en-US" sz="4800" dirty="0">
              <a:solidFill>
                <a:schemeClr val="tx1"/>
              </a:solidFill>
              <a:latin typeface="Times New Roman" pitchFamily="18" charset="0"/>
              <a:cs typeface="Times New Roman" pitchFamily="18" charset="0"/>
            </a:endParaRPr>
          </a:p>
        </p:txBody>
      </p:sp>
    </p:spTree>
  </p:cSld>
  <p:clrMapOvr>
    <a:masterClrMapping/>
  </p:clrMapOvr>
  <p:transition spd="slow" advTm="7094">
    <p:whee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8|1.9|1.5|1.9"/>
</p:tagLst>
</file>

<file path=ppt/tags/tag2.xml><?xml version="1.0" encoding="utf-8"?>
<p:tagLst xmlns:a="http://schemas.openxmlformats.org/drawingml/2006/main" xmlns:r="http://schemas.openxmlformats.org/officeDocument/2006/relationships" xmlns:p="http://schemas.openxmlformats.org/presentationml/2006/main">
  <p:tag name="TIMING" val="|0.7|1.5|1.3|1.2"/>
</p:tagLst>
</file>

<file path=ppt/tags/tag3.xml><?xml version="1.0" encoding="utf-8"?>
<p:tagLst xmlns:a="http://schemas.openxmlformats.org/drawingml/2006/main" xmlns:r="http://schemas.openxmlformats.org/officeDocument/2006/relationships" xmlns:p="http://schemas.openxmlformats.org/presentationml/2006/main">
  <p:tag name="TIMING" val="|0.9|1.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89</TotalTime>
  <Words>476</Words>
  <Application>Microsoft Office PowerPoint</Application>
  <PresentationFormat>On-screen Show (4:3)</PresentationFormat>
  <Paragraphs>81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Slide 1</vt:lpstr>
      <vt:lpstr>TEAM MEMBERS</vt:lpstr>
      <vt:lpstr> INDEX </vt:lpstr>
      <vt:lpstr>INTRODUCTION</vt:lpstr>
      <vt:lpstr>OBJECTIVE</vt:lpstr>
      <vt:lpstr>BACKGROUND </vt:lpstr>
      <vt:lpstr>HARDWARE REQUIREMENTS</vt:lpstr>
      <vt:lpstr>SOFTWARE REQUIREMENTS</vt:lpstr>
      <vt:lpstr>FUTURE SCOPE</vt:lpstr>
      <vt:lpstr>CONCLUSION</vt:lpstr>
      <vt:lpstr>REFERENCES AND BIBLIOGRAPHY</vt:lpstr>
      <vt:lpstr>REFERENCES AND BIBLIOGRAPHY</vt:lpstr>
      <vt:lpstr>Slide 13</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Smile</dc:creator>
  <cp:lastModifiedBy>Smile</cp:lastModifiedBy>
  <cp:revision>28</cp:revision>
  <dcterms:created xsi:type="dcterms:W3CDTF">2020-08-30T08:50:32Z</dcterms:created>
  <dcterms:modified xsi:type="dcterms:W3CDTF">2020-09-03T18:25:36Z</dcterms:modified>
</cp:coreProperties>
</file>