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9" r:id="rId1"/>
    <p:sldMasterId id="2147483663" r:id="rId2"/>
  </p:sldMasterIdLst>
  <p:notesMasterIdLst>
    <p:notesMasterId r:id="rId72"/>
  </p:notesMasterIdLst>
  <p:handoutMasterIdLst>
    <p:handoutMasterId r:id="rId73"/>
  </p:handoutMasterIdLst>
  <p:sldIdLst>
    <p:sldId id="256" r:id="rId3"/>
    <p:sldId id="451" r:id="rId4"/>
    <p:sldId id="358" r:id="rId5"/>
    <p:sldId id="439" r:id="rId6"/>
    <p:sldId id="449" r:id="rId7"/>
    <p:sldId id="365" r:id="rId8"/>
    <p:sldId id="419" r:id="rId9"/>
    <p:sldId id="452" r:id="rId10"/>
    <p:sldId id="453" r:id="rId11"/>
    <p:sldId id="454" r:id="rId12"/>
    <p:sldId id="455" r:id="rId13"/>
    <p:sldId id="456" r:id="rId14"/>
    <p:sldId id="420" r:id="rId15"/>
    <p:sldId id="457" r:id="rId16"/>
    <p:sldId id="418" r:id="rId17"/>
    <p:sldId id="464" r:id="rId18"/>
    <p:sldId id="459" r:id="rId19"/>
    <p:sldId id="421" r:id="rId20"/>
    <p:sldId id="460" r:id="rId21"/>
    <p:sldId id="461" r:id="rId22"/>
    <p:sldId id="462" r:id="rId23"/>
    <p:sldId id="463"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89" r:id="rId48"/>
    <p:sldId id="490" r:id="rId49"/>
    <p:sldId id="491" r:id="rId50"/>
    <p:sldId id="492" r:id="rId51"/>
    <p:sldId id="493" r:id="rId52"/>
    <p:sldId id="494" r:id="rId53"/>
    <p:sldId id="495" r:id="rId54"/>
    <p:sldId id="496" r:id="rId55"/>
    <p:sldId id="497" r:id="rId56"/>
    <p:sldId id="498" r:id="rId57"/>
    <p:sldId id="499" r:id="rId58"/>
    <p:sldId id="500" r:id="rId59"/>
    <p:sldId id="501" r:id="rId60"/>
    <p:sldId id="502" r:id="rId61"/>
    <p:sldId id="503" r:id="rId62"/>
    <p:sldId id="504" r:id="rId63"/>
    <p:sldId id="505" r:id="rId64"/>
    <p:sldId id="506" r:id="rId65"/>
    <p:sldId id="507" r:id="rId66"/>
    <p:sldId id="508" r:id="rId67"/>
    <p:sldId id="509" r:id="rId68"/>
    <p:sldId id="510" r:id="rId69"/>
    <p:sldId id="511" r:id="rId70"/>
    <p:sldId id="512" r:id="rId71"/>
  </p:sldIdLst>
  <p:sldSz cx="9144000" cy="5143500" type="screen16x9"/>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A0000"/>
    <a:srgbClr val="FFCC99"/>
    <a:srgbClr val="00FFFF"/>
    <a:srgbClr val="FF3399"/>
    <a:srgbClr val="FFFFCC"/>
    <a:srgbClr val="FFFFFF"/>
    <a:srgbClr val="66FFFF"/>
    <a:srgbClr val="FF0066"/>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2" autoAdjust="0"/>
    <p:restoredTop sz="98401" autoAdjust="0"/>
  </p:normalViewPr>
  <p:slideViewPr>
    <p:cSldViewPr snapToGrid="0">
      <p:cViewPr varScale="1">
        <p:scale>
          <a:sx n="151" d="100"/>
          <a:sy n="151" d="100"/>
        </p:scale>
        <p:origin x="642" y="126"/>
      </p:cViewPr>
      <p:guideLst>
        <p:guide orient="horz" pos="1620"/>
        <p:guide pos="2880"/>
      </p:guideLst>
    </p:cSldViewPr>
  </p:slideViewPr>
  <p:outlineViewPr>
    <p:cViewPr>
      <p:scale>
        <a:sx n="33" d="100"/>
        <a:sy n="33" d="100"/>
      </p:scale>
      <p:origin x="0" y="198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1842" y="-108"/>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3DB6F94-2E0F-425B-A12A-E68EBB588C62}" type="datetimeFigureOut">
              <a:rPr lang="en-US" smtClean="0"/>
              <a:t>4/24/2022</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C8995560-9581-4CEA-BC5E-BA651E66640C}" type="slidenum">
              <a:rPr lang="en-US" smtClean="0"/>
              <a:t>‹#›</a:t>
            </a:fld>
            <a:endParaRPr lang="en-US"/>
          </a:p>
        </p:txBody>
      </p:sp>
    </p:spTree>
    <p:extLst>
      <p:ext uri="{BB962C8B-B14F-4D97-AF65-F5344CB8AC3E}">
        <p14:creationId xmlns:p14="http://schemas.microsoft.com/office/powerpoint/2010/main" val="498434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FFD48555-18CF-40D6-9E4D-8B90BBF072F2}" type="datetimeFigureOut">
              <a:rPr lang="en-US" smtClean="0"/>
              <a:pPr/>
              <a:t>4/24/2022</a:t>
            </a:fld>
            <a:endParaRPr lang="en-US"/>
          </a:p>
        </p:txBody>
      </p:sp>
      <p:sp>
        <p:nvSpPr>
          <p:cNvPr id="4" name="Slide Image Placeholder 3"/>
          <p:cNvSpPr>
            <a:spLocks noGrp="1" noRot="1" noChangeAspect="1"/>
          </p:cNvSpPr>
          <p:nvPr>
            <p:ph type="sldImg" idx="2"/>
          </p:nvPr>
        </p:nvSpPr>
        <p:spPr>
          <a:xfrm>
            <a:off x="425450" y="692150"/>
            <a:ext cx="6159500"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B0DA6647-7CE1-40E8-B790-00A458F1253F}" type="slidenum">
              <a:rPr lang="en-US" smtClean="0"/>
              <a:pPr/>
              <a:t>‹#›</a:t>
            </a:fld>
            <a:endParaRPr lang="en-US"/>
          </a:p>
        </p:txBody>
      </p:sp>
    </p:spTree>
    <p:extLst>
      <p:ext uri="{BB962C8B-B14F-4D97-AF65-F5344CB8AC3E}">
        <p14:creationId xmlns:p14="http://schemas.microsoft.com/office/powerpoint/2010/main" val="29131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1</a:t>
            </a:fld>
            <a:endParaRPr lang="en-US" dirty="0"/>
          </a:p>
        </p:txBody>
      </p:sp>
    </p:spTree>
    <p:extLst>
      <p:ext uri="{BB962C8B-B14F-4D97-AF65-F5344CB8AC3E}">
        <p14:creationId xmlns:p14="http://schemas.microsoft.com/office/powerpoint/2010/main" val="1293648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16</a:t>
            </a:fld>
            <a:endParaRPr lang="en-US"/>
          </a:p>
        </p:txBody>
      </p:sp>
    </p:spTree>
    <p:extLst>
      <p:ext uri="{BB962C8B-B14F-4D97-AF65-F5344CB8AC3E}">
        <p14:creationId xmlns:p14="http://schemas.microsoft.com/office/powerpoint/2010/main" val="27642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17</a:t>
            </a:fld>
            <a:endParaRPr lang="en-US"/>
          </a:p>
        </p:txBody>
      </p:sp>
    </p:spTree>
    <p:extLst>
      <p:ext uri="{BB962C8B-B14F-4D97-AF65-F5344CB8AC3E}">
        <p14:creationId xmlns:p14="http://schemas.microsoft.com/office/powerpoint/2010/main" val="1265390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0DA6647-7CE1-40E8-B790-00A458F1253F}" type="slidenum">
              <a:rPr lang="en-US" smtClean="0"/>
              <a:pPr/>
              <a:t>19</a:t>
            </a:fld>
            <a:endParaRPr lang="en-US"/>
          </a:p>
        </p:txBody>
      </p:sp>
    </p:spTree>
    <p:extLst>
      <p:ext uri="{BB962C8B-B14F-4D97-AF65-F5344CB8AC3E}">
        <p14:creationId xmlns:p14="http://schemas.microsoft.com/office/powerpoint/2010/main" val="82795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20</a:t>
            </a:fld>
            <a:endParaRPr lang="en-US"/>
          </a:p>
        </p:txBody>
      </p:sp>
    </p:spTree>
    <p:extLst>
      <p:ext uri="{BB962C8B-B14F-4D97-AF65-F5344CB8AC3E}">
        <p14:creationId xmlns:p14="http://schemas.microsoft.com/office/powerpoint/2010/main" val="371850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21</a:t>
            </a:fld>
            <a:endParaRPr lang="en-US"/>
          </a:p>
        </p:txBody>
      </p:sp>
    </p:spTree>
    <p:extLst>
      <p:ext uri="{BB962C8B-B14F-4D97-AF65-F5344CB8AC3E}">
        <p14:creationId xmlns:p14="http://schemas.microsoft.com/office/powerpoint/2010/main" val="3850134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24</a:t>
            </a:fld>
            <a:endParaRPr lang="en-US"/>
          </a:p>
        </p:txBody>
      </p:sp>
    </p:spTree>
    <p:extLst>
      <p:ext uri="{BB962C8B-B14F-4D97-AF65-F5344CB8AC3E}">
        <p14:creationId xmlns:p14="http://schemas.microsoft.com/office/powerpoint/2010/main" val="76973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25</a:t>
            </a:fld>
            <a:endParaRPr lang="en-US"/>
          </a:p>
        </p:txBody>
      </p:sp>
    </p:spTree>
    <p:extLst>
      <p:ext uri="{BB962C8B-B14F-4D97-AF65-F5344CB8AC3E}">
        <p14:creationId xmlns:p14="http://schemas.microsoft.com/office/powerpoint/2010/main" val="677704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26</a:t>
            </a:fld>
            <a:endParaRPr lang="en-US"/>
          </a:p>
        </p:txBody>
      </p:sp>
    </p:spTree>
    <p:extLst>
      <p:ext uri="{BB962C8B-B14F-4D97-AF65-F5344CB8AC3E}">
        <p14:creationId xmlns:p14="http://schemas.microsoft.com/office/powerpoint/2010/main" val="51857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29</a:t>
            </a:fld>
            <a:endParaRPr lang="en-US"/>
          </a:p>
        </p:txBody>
      </p:sp>
    </p:spTree>
    <p:extLst>
      <p:ext uri="{BB962C8B-B14F-4D97-AF65-F5344CB8AC3E}">
        <p14:creationId xmlns:p14="http://schemas.microsoft.com/office/powerpoint/2010/main" val="4039463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30</a:t>
            </a:fld>
            <a:endParaRPr lang="en-US"/>
          </a:p>
        </p:txBody>
      </p:sp>
    </p:spTree>
    <p:extLst>
      <p:ext uri="{BB962C8B-B14F-4D97-AF65-F5344CB8AC3E}">
        <p14:creationId xmlns:p14="http://schemas.microsoft.com/office/powerpoint/2010/main" val="216837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2</a:t>
            </a:fld>
            <a:endParaRPr lang="en-US" dirty="0"/>
          </a:p>
        </p:txBody>
      </p:sp>
    </p:spTree>
    <p:extLst>
      <p:ext uri="{BB962C8B-B14F-4D97-AF65-F5344CB8AC3E}">
        <p14:creationId xmlns:p14="http://schemas.microsoft.com/office/powerpoint/2010/main" val="677891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34</a:t>
            </a:fld>
            <a:endParaRPr lang="en-US"/>
          </a:p>
        </p:txBody>
      </p:sp>
    </p:spTree>
    <p:extLst>
      <p:ext uri="{BB962C8B-B14F-4D97-AF65-F5344CB8AC3E}">
        <p14:creationId xmlns:p14="http://schemas.microsoft.com/office/powerpoint/2010/main" val="3456466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35</a:t>
            </a:fld>
            <a:endParaRPr lang="en-US"/>
          </a:p>
        </p:txBody>
      </p:sp>
    </p:spTree>
    <p:extLst>
      <p:ext uri="{BB962C8B-B14F-4D97-AF65-F5344CB8AC3E}">
        <p14:creationId xmlns:p14="http://schemas.microsoft.com/office/powerpoint/2010/main" val="4045168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36</a:t>
            </a:fld>
            <a:endParaRPr lang="en-US"/>
          </a:p>
        </p:txBody>
      </p:sp>
    </p:spTree>
    <p:extLst>
      <p:ext uri="{BB962C8B-B14F-4D97-AF65-F5344CB8AC3E}">
        <p14:creationId xmlns:p14="http://schemas.microsoft.com/office/powerpoint/2010/main" val="1597810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38</a:t>
            </a:fld>
            <a:endParaRPr lang="en-US"/>
          </a:p>
        </p:txBody>
      </p:sp>
    </p:spTree>
    <p:extLst>
      <p:ext uri="{BB962C8B-B14F-4D97-AF65-F5344CB8AC3E}">
        <p14:creationId xmlns:p14="http://schemas.microsoft.com/office/powerpoint/2010/main" val="371379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39</a:t>
            </a:fld>
            <a:endParaRPr lang="en-US"/>
          </a:p>
        </p:txBody>
      </p:sp>
    </p:spTree>
    <p:extLst>
      <p:ext uri="{BB962C8B-B14F-4D97-AF65-F5344CB8AC3E}">
        <p14:creationId xmlns:p14="http://schemas.microsoft.com/office/powerpoint/2010/main" val="3184612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44</a:t>
            </a:fld>
            <a:endParaRPr lang="en-US"/>
          </a:p>
        </p:txBody>
      </p:sp>
    </p:spTree>
    <p:extLst>
      <p:ext uri="{BB962C8B-B14F-4D97-AF65-F5344CB8AC3E}">
        <p14:creationId xmlns:p14="http://schemas.microsoft.com/office/powerpoint/2010/main" val="569324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54</a:t>
            </a:fld>
            <a:endParaRPr lang="en-US"/>
          </a:p>
        </p:txBody>
      </p:sp>
    </p:spTree>
    <p:extLst>
      <p:ext uri="{BB962C8B-B14F-4D97-AF65-F5344CB8AC3E}">
        <p14:creationId xmlns:p14="http://schemas.microsoft.com/office/powerpoint/2010/main" val="1121722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56</a:t>
            </a:fld>
            <a:endParaRPr lang="en-US"/>
          </a:p>
        </p:txBody>
      </p:sp>
    </p:spTree>
    <p:extLst>
      <p:ext uri="{BB962C8B-B14F-4D97-AF65-F5344CB8AC3E}">
        <p14:creationId xmlns:p14="http://schemas.microsoft.com/office/powerpoint/2010/main" val="257874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57</a:t>
            </a:fld>
            <a:endParaRPr lang="en-US" dirty="0"/>
          </a:p>
        </p:txBody>
      </p:sp>
    </p:spTree>
    <p:extLst>
      <p:ext uri="{BB962C8B-B14F-4D97-AF65-F5344CB8AC3E}">
        <p14:creationId xmlns:p14="http://schemas.microsoft.com/office/powerpoint/2010/main" val="108523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59</a:t>
            </a:fld>
            <a:endParaRPr lang="en-US" dirty="0"/>
          </a:p>
        </p:txBody>
      </p:sp>
    </p:spTree>
    <p:extLst>
      <p:ext uri="{BB962C8B-B14F-4D97-AF65-F5344CB8AC3E}">
        <p14:creationId xmlns:p14="http://schemas.microsoft.com/office/powerpoint/2010/main" val="344531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3</a:t>
            </a:fld>
            <a:endParaRPr lang="en-US" dirty="0"/>
          </a:p>
        </p:txBody>
      </p:sp>
    </p:spTree>
    <p:extLst>
      <p:ext uri="{BB962C8B-B14F-4D97-AF65-F5344CB8AC3E}">
        <p14:creationId xmlns:p14="http://schemas.microsoft.com/office/powerpoint/2010/main" val="573301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60</a:t>
            </a:fld>
            <a:endParaRPr lang="en-US" dirty="0"/>
          </a:p>
        </p:txBody>
      </p:sp>
    </p:spTree>
    <p:extLst>
      <p:ext uri="{BB962C8B-B14F-4D97-AF65-F5344CB8AC3E}">
        <p14:creationId xmlns:p14="http://schemas.microsoft.com/office/powerpoint/2010/main" val="3267099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54243" indent="-290093" eaLnBrk="0" hangingPunct="0">
              <a:defRPr>
                <a:solidFill>
                  <a:schemeClr val="tx1"/>
                </a:solidFill>
                <a:latin typeface="Arial" charset="0"/>
                <a:cs typeface="Arial" charset="0"/>
              </a:defRPr>
            </a:lvl2pPr>
            <a:lvl3pPr marL="1160374" indent="-232075" eaLnBrk="0" hangingPunct="0">
              <a:defRPr>
                <a:solidFill>
                  <a:schemeClr val="tx1"/>
                </a:solidFill>
                <a:latin typeface="Arial" charset="0"/>
                <a:cs typeface="Arial" charset="0"/>
              </a:defRPr>
            </a:lvl3pPr>
            <a:lvl4pPr marL="1624523" indent="-232075" eaLnBrk="0" hangingPunct="0">
              <a:defRPr>
                <a:solidFill>
                  <a:schemeClr val="tx1"/>
                </a:solidFill>
                <a:latin typeface="Arial" charset="0"/>
                <a:cs typeface="Arial" charset="0"/>
              </a:defRPr>
            </a:lvl4pPr>
            <a:lvl5pPr marL="2088672" indent="-232075" eaLnBrk="0" hangingPunct="0">
              <a:defRPr>
                <a:solidFill>
                  <a:schemeClr val="tx1"/>
                </a:solidFill>
                <a:latin typeface="Arial" charset="0"/>
                <a:cs typeface="Arial" charset="0"/>
              </a:defRPr>
            </a:lvl5pPr>
            <a:lvl6pPr marL="2552822" indent="-232075" eaLnBrk="0" fontAlgn="base" hangingPunct="0">
              <a:spcBef>
                <a:spcPct val="0"/>
              </a:spcBef>
              <a:spcAft>
                <a:spcPct val="0"/>
              </a:spcAft>
              <a:defRPr>
                <a:solidFill>
                  <a:schemeClr val="tx1"/>
                </a:solidFill>
                <a:latin typeface="Arial" charset="0"/>
                <a:cs typeface="Arial" charset="0"/>
              </a:defRPr>
            </a:lvl6pPr>
            <a:lvl7pPr marL="3016971" indent="-232075" eaLnBrk="0" fontAlgn="base" hangingPunct="0">
              <a:spcBef>
                <a:spcPct val="0"/>
              </a:spcBef>
              <a:spcAft>
                <a:spcPct val="0"/>
              </a:spcAft>
              <a:defRPr>
                <a:solidFill>
                  <a:schemeClr val="tx1"/>
                </a:solidFill>
                <a:latin typeface="Arial" charset="0"/>
                <a:cs typeface="Arial" charset="0"/>
              </a:defRPr>
            </a:lvl7pPr>
            <a:lvl8pPr marL="3481121" indent="-232075" eaLnBrk="0" fontAlgn="base" hangingPunct="0">
              <a:spcBef>
                <a:spcPct val="0"/>
              </a:spcBef>
              <a:spcAft>
                <a:spcPct val="0"/>
              </a:spcAft>
              <a:defRPr>
                <a:solidFill>
                  <a:schemeClr val="tx1"/>
                </a:solidFill>
                <a:latin typeface="Arial" charset="0"/>
                <a:cs typeface="Arial" charset="0"/>
              </a:defRPr>
            </a:lvl8pPr>
            <a:lvl9pPr marL="3945270" indent="-232075" eaLnBrk="0" fontAlgn="base" hangingPunct="0">
              <a:spcBef>
                <a:spcPct val="0"/>
              </a:spcBef>
              <a:spcAft>
                <a:spcPct val="0"/>
              </a:spcAft>
              <a:defRPr>
                <a:solidFill>
                  <a:schemeClr val="tx1"/>
                </a:solidFill>
                <a:latin typeface="Arial" charset="0"/>
                <a:cs typeface="Arial" charset="0"/>
              </a:defRPr>
            </a:lvl9pPr>
          </a:lstStyle>
          <a:p>
            <a:pPr eaLnBrk="1" hangingPunct="1"/>
            <a:fld id="{793CE275-8E71-4767-A0EA-0A8FBEDE8EE8}" type="slidenum">
              <a:rPr lang="en-IN" smtClean="0"/>
              <a:pPr eaLnBrk="1" hangingPunct="1"/>
              <a:t>67</a:t>
            </a:fld>
            <a:endParaRPr lang="en-I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54243" indent="-290093" eaLnBrk="0" hangingPunct="0">
              <a:defRPr>
                <a:solidFill>
                  <a:schemeClr val="tx1"/>
                </a:solidFill>
                <a:latin typeface="Arial" charset="0"/>
                <a:cs typeface="Arial" charset="0"/>
              </a:defRPr>
            </a:lvl2pPr>
            <a:lvl3pPr marL="1160374" indent="-232075" eaLnBrk="0" hangingPunct="0">
              <a:defRPr>
                <a:solidFill>
                  <a:schemeClr val="tx1"/>
                </a:solidFill>
                <a:latin typeface="Arial" charset="0"/>
                <a:cs typeface="Arial" charset="0"/>
              </a:defRPr>
            </a:lvl3pPr>
            <a:lvl4pPr marL="1624523" indent="-232075" eaLnBrk="0" hangingPunct="0">
              <a:defRPr>
                <a:solidFill>
                  <a:schemeClr val="tx1"/>
                </a:solidFill>
                <a:latin typeface="Arial" charset="0"/>
                <a:cs typeface="Arial" charset="0"/>
              </a:defRPr>
            </a:lvl4pPr>
            <a:lvl5pPr marL="2088672" indent="-232075" eaLnBrk="0" hangingPunct="0">
              <a:defRPr>
                <a:solidFill>
                  <a:schemeClr val="tx1"/>
                </a:solidFill>
                <a:latin typeface="Arial" charset="0"/>
                <a:cs typeface="Arial" charset="0"/>
              </a:defRPr>
            </a:lvl5pPr>
            <a:lvl6pPr marL="2552822" indent="-232075" eaLnBrk="0" fontAlgn="base" hangingPunct="0">
              <a:spcBef>
                <a:spcPct val="0"/>
              </a:spcBef>
              <a:spcAft>
                <a:spcPct val="0"/>
              </a:spcAft>
              <a:defRPr>
                <a:solidFill>
                  <a:schemeClr val="tx1"/>
                </a:solidFill>
                <a:latin typeface="Arial" charset="0"/>
                <a:cs typeface="Arial" charset="0"/>
              </a:defRPr>
            </a:lvl6pPr>
            <a:lvl7pPr marL="3016971" indent="-232075" eaLnBrk="0" fontAlgn="base" hangingPunct="0">
              <a:spcBef>
                <a:spcPct val="0"/>
              </a:spcBef>
              <a:spcAft>
                <a:spcPct val="0"/>
              </a:spcAft>
              <a:defRPr>
                <a:solidFill>
                  <a:schemeClr val="tx1"/>
                </a:solidFill>
                <a:latin typeface="Arial" charset="0"/>
                <a:cs typeface="Arial" charset="0"/>
              </a:defRPr>
            </a:lvl7pPr>
            <a:lvl8pPr marL="3481121" indent="-232075" eaLnBrk="0" fontAlgn="base" hangingPunct="0">
              <a:spcBef>
                <a:spcPct val="0"/>
              </a:spcBef>
              <a:spcAft>
                <a:spcPct val="0"/>
              </a:spcAft>
              <a:defRPr>
                <a:solidFill>
                  <a:schemeClr val="tx1"/>
                </a:solidFill>
                <a:latin typeface="Arial" charset="0"/>
                <a:cs typeface="Arial" charset="0"/>
              </a:defRPr>
            </a:lvl8pPr>
            <a:lvl9pPr marL="3945270" indent="-232075" eaLnBrk="0" fontAlgn="base" hangingPunct="0">
              <a:spcBef>
                <a:spcPct val="0"/>
              </a:spcBef>
              <a:spcAft>
                <a:spcPct val="0"/>
              </a:spcAft>
              <a:defRPr>
                <a:solidFill>
                  <a:schemeClr val="tx1"/>
                </a:solidFill>
                <a:latin typeface="Arial" charset="0"/>
                <a:cs typeface="Arial" charset="0"/>
              </a:defRPr>
            </a:lvl9pPr>
          </a:lstStyle>
          <a:p>
            <a:pPr eaLnBrk="1" hangingPunct="1"/>
            <a:fld id="{C6CD1500-8FB7-4210-9CBF-957FF1D954BD}" type="slidenum">
              <a:rPr lang="en-IN" smtClean="0"/>
              <a:pPr eaLnBrk="1" hangingPunct="1"/>
              <a:t>68</a:t>
            </a:fld>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pPr/>
              <a:t>8</a:t>
            </a:fld>
            <a:endParaRPr lang="en-US"/>
          </a:p>
        </p:txBody>
      </p:sp>
    </p:spTree>
    <p:extLst>
      <p:ext uri="{BB962C8B-B14F-4D97-AF65-F5344CB8AC3E}">
        <p14:creationId xmlns:p14="http://schemas.microsoft.com/office/powerpoint/2010/main" val="77402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9</a:t>
            </a:fld>
            <a:endParaRPr lang="en-US"/>
          </a:p>
        </p:txBody>
      </p:sp>
    </p:spTree>
    <p:extLst>
      <p:ext uri="{BB962C8B-B14F-4D97-AF65-F5344CB8AC3E}">
        <p14:creationId xmlns:p14="http://schemas.microsoft.com/office/powerpoint/2010/main" val="104185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10</a:t>
            </a:fld>
            <a:endParaRPr lang="en-US"/>
          </a:p>
        </p:txBody>
      </p:sp>
    </p:spTree>
    <p:extLst>
      <p:ext uri="{BB962C8B-B14F-4D97-AF65-F5344CB8AC3E}">
        <p14:creationId xmlns:p14="http://schemas.microsoft.com/office/powerpoint/2010/main" val="32774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11</a:t>
            </a:fld>
            <a:endParaRPr lang="en-US"/>
          </a:p>
        </p:txBody>
      </p:sp>
    </p:spTree>
    <p:extLst>
      <p:ext uri="{BB962C8B-B14F-4D97-AF65-F5344CB8AC3E}">
        <p14:creationId xmlns:p14="http://schemas.microsoft.com/office/powerpoint/2010/main" val="2135276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12</a:t>
            </a:fld>
            <a:endParaRPr lang="en-US"/>
          </a:p>
        </p:txBody>
      </p:sp>
    </p:spTree>
    <p:extLst>
      <p:ext uri="{BB962C8B-B14F-4D97-AF65-F5344CB8AC3E}">
        <p14:creationId xmlns:p14="http://schemas.microsoft.com/office/powerpoint/2010/main" val="2600201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A6647-7CE1-40E8-B790-00A458F1253F}" type="slidenum">
              <a:rPr lang="en-US" smtClean="0"/>
              <a:pPr/>
              <a:t>14</a:t>
            </a:fld>
            <a:endParaRPr lang="en-US"/>
          </a:p>
        </p:txBody>
      </p:sp>
    </p:spTree>
    <p:extLst>
      <p:ext uri="{BB962C8B-B14F-4D97-AF65-F5344CB8AC3E}">
        <p14:creationId xmlns:p14="http://schemas.microsoft.com/office/powerpoint/2010/main" val="156786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1301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19D69347-083B-4664-9DEC-CE5820ED785C}" type="slidenum">
              <a:rPr lang="en-US"/>
              <a:pPr>
                <a:defRPr/>
              </a:pPr>
              <a:t>‹#›</a:t>
            </a:fld>
            <a:endParaRPr lang="en-US"/>
          </a:p>
        </p:txBody>
      </p:sp>
    </p:spTree>
    <p:extLst>
      <p:ext uri="{BB962C8B-B14F-4D97-AF65-F5344CB8AC3E}">
        <p14:creationId xmlns:p14="http://schemas.microsoft.com/office/powerpoint/2010/main" val="6163717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9924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2007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8595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2956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320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32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4577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3966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2" descr="C:\Users\200569\Desktop\Sceicne.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27422"/>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1" r:id="rId3"/>
    <p:sldLayoutId id="2147483671" r:id="rId4"/>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44152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9" r:id="rId3"/>
    <p:sldLayoutId id="2147483672" r:id="rId4"/>
    <p:sldLayoutId id="2147483673" r:id="rId5"/>
    <p:sldLayoutId id="2147483674"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audio" Target="../media/audio1.wav"/><Relationship Id="rId5" Type="http://schemas.openxmlformats.org/officeDocument/2006/relationships/image" Target="../media/image32.gif"/><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4.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35.gi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45.jpeg"/></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2.png"/><Relationship Id="rId12" Type="http://schemas.microsoft.com/office/2007/relationships/hdphoto" Target="../media/hdphoto5.wdp"/><Relationship Id="rId2" Type="http://schemas.openxmlformats.org/officeDocument/2006/relationships/image" Target="../media/image9.jpeg"/><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image" Target="../media/image14.png"/><Relationship Id="rId5" Type="http://schemas.openxmlformats.org/officeDocument/2006/relationships/image" Target="../media/image11.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4" name="Title 7"/>
          <p:cNvSpPr txBox="1">
            <a:spLocks/>
          </p:cNvSpPr>
          <p:nvPr/>
        </p:nvSpPr>
        <p:spPr bwMode="auto">
          <a:xfrm>
            <a:off x="685800" y="2760940"/>
            <a:ext cx="4789842" cy="1145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Introduction</a:t>
            </a:r>
          </a:p>
          <a:p>
            <a:pPr marL="342900" indent="-342900">
              <a:buFont typeface="Arial" pitchFamily="34" charset="0"/>
              <a:buChar char="•"/>
            </a:pPr>
            <a:r>
              <a:rPr lang="pt-BR" altLang="en-US" sz="2000" dirty="0" smtClean="0">
                <a:solidFill>
                  <a:srgbClr val="FF6600"/>
                </a:solidFill>
                <a:latin typeface="Bookman Old Style" pitchFamily="18" charset="0"/>
              </a:rPr>
              <a:t>Need for classification</a:t>
            </a:r>
          </a:p>
        </p:txBody>
      </p:sp>
    </p:spTree>
    <p:extLst>
      <p:ext uri="{BB962C8B-B14F-4D97-AF65-F5344CB8AC3E}">
        <p14:creationId xmlns:p14="http://schemas.microsoft.com/office/powerpoint/2010/main" val="125144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718" y="666750"/>
            <a:ext cx="5885103" cy="353943"/>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285750" indent="-285750">
              <a:buFont typeface="Wingdings" pitchFamily="2" charset="2"/>
              <a:buChar char="v"/>
            </a:pPr>
            <a:r>
              <a:rPr lang="en-US" sz="1700" b="1" kern="0" dirty="0">
                <a:solidFill>
                  <a:srgbClr val="0000FF"/>
                </a:solidFill>
                <a:latin typeface="Bookman Old Style" pitchFamily="18" charset="0"/>
                <a:cs typeface="Arial" charset="0"/>
              </a:rPr>
              <a:t>He arranged chemically similar elements</a:t>
            </a:r>
          </a:p>
        </p:txBody>
      </p:sp>
      <p:sp>
        <p:nvSpPr>
          <p:cNvPr id="3" name="Rectangle 2"/>
          <p:cNvSpPr/>
          <p:nvPr/>
        </p:nvSpPr>
        <p:spPr>
          <a:xfrm>
            <a:off x="475718" y="991124"/>
            <a:ext cx="5753498" cy="35394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marL="285750" indent="-285750">
              <a:buFont typeface="Wingdings" pitchFamily="2" charset="2"/>
              <a:buChar char="v"/>
            </a:pPr>
            <a:r>
              <a:rPr lang="en-US" sz="1700" b="1" dirty="0">
                <a:solidFill>
                  <a:srgbClr val="0000FF"/>
                </a:solidFill>
                <a:latin typeface="Bookman Old Style" pitchFamily="18" charset="0"/>
              </a:rPr>
              <a:t>In the increasing order of their atomic masses</a:t>
            </a:r>
          </a:p>
        </p:txBody>
      </p:sp>
      <p:sp>
        <p:nvSpPr>
          <p:cNvPr id="4" name="Rectangle 3"/>
          <p:cNvSpPr/>
          <p:nvPr/>
        </p:nvSpPr>
        <p:spPr>
          <a:xfrm>
            <a:off x="475718" y="1328907"/>
            <a:ext cx="2942551" cy="353943"/>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285750" indent="-285750">
              <a:buFont typeface="Wingdings" pitchFamily="2" charset="2"/>
              <a:buChar char="v"/>
            </a:pPr>
            <a:r>
              <a:rPr lang="en-US" sz="1700" b="1" kern="0" dirty="0">
                <a:solidFill>
                  <a:srgbClr val="0000FF"/>
                </a:solidFill>
                <a:latin typeface="Bookman Old Style" pitchFamily="18" charset="0"/>
                <a:cs typeface="Arial" charset="0"/>
              </a:rPr>
              <a:t>In a group of three</a:t>
            </a:r>
          </a:p>
        </p:txBody>
      </p:sp>
      <p:sp>
        <p:nvSpPr>
          <p:cNvPr id="5" name="Rectangle 4"/>
          <p:cNvSpPr/>
          <p:nvPr/>
        </p:nvSpPr>
        <p:spPr>
          <a:xfrm>
            <a:off x="475718" y="1650815"/>
            <a:ext cx="3857146" cy="35394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marL="285750" indent="-285750">
              <a:buFont typeface="Wingdings" pitchFamily="2" charset="2"/>
              <a:buChar char="v"/>
            </a:pPr>
            <a:r>
              <a:rPr lang="en-US" sz="1700" b="1" dirty="0">
                <a:solidFill>
                  <a:srgbClr val="0000FF"/>
                </a:solidFill>
                <a:latin typeface="Bookman Old Style" pitchFamily="18" charset="0"/>
              </a:rPr>
              <a:t>Known as </a:t>
            </a:r>
            <a:r>
              <a:rPr lang="en-US" sz="1700" b="1" dirty="0" err="1">
                <a:solidFill>
                  <a:srgbClr val="0000FF"/>
                </a:solidFill>
                <a:latin typeface="Bookman Old Style" pitchFamily="18" charset="0"/>
              </a:rPr>
              <a:t>Dobereiner’s</a:t>
            </a:r>
            <a:r>
              <a:rPr lang="en-US" sz="1700" b="1" dirty="0">
                <a:solidFill>
                  <a:srgbClr val="0000FF"/>
                </a:solidFill>
                <a:latin typeface="Bookman Old Style" pitchFamily="18" charset="0"/>
              </a:rPr>
              <a:t> Triads</a:t>
            </a:r>
          </a:p>
        </p:txBody>
      </p:sp>
      <p:sp>
        <p:nvSpPr>
          <p:cNvPr id="6" name="Oval 5"/>
          <p:cNvSpPr/>
          <p:nvPr/>
        </p:nvSpPr>
        <p:spPr bwMode="auto">
          <a:xfrm>
            <a:off x="3415331" y="3139644"/>
            <a:ext cx="757518" cy="432868"/>
          </a:xfrm>
          <a:prstGeom prst="ellipse">
            <a:avLst/>
          </a:prstGeom>
          <a:solidFill>
            <a:srgbClr val="FFFF00"/>
          </a:solidFill>
          <a:ln w="28575">
            <a:solidFill>
              <a:srgbClr val="C0000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342900" indent="-342900">
              <a:spcBef>
                <a:spcPct val="20000"/>
              </a:spcBef>
              <a:buClr>
                <a:schemeClr val="hlink"/>
              </a:buClr>
              <a:buSzPct val="120000"/>
              <a:buFontTx/>
              <a:buChar char="•"/>
              <a:defRPr/>
            </a:pPr>
            <a:endParaRPr lang="en-US" sz="1600" b="1">
              <a:latin typeface="Book Antiqua" pitchFamily="18" charset="0"/>
            </a:endParaRPr>
          </a:p>
        </p:txBody>
      </p:sp>
      <p:sp>
        <p:nvSpPr>
          <p:cNvPr id="7" name="Text Box 5"/>
          <p:cNvSpPr txBox="1">
            <a:spLocks noChangeArrowheads="1"/>
          </p:cNvSpPr>
          <p:nvPr/>
        </p:nvSpPr>
        <p:spPr bwMode="auto">
          <a:xfrm>
            <a:off x="2172691" y="2426105"/>
            <a:ext cx="1122566" cy="369332"/>
          </a:xfrm>
          <a:prstGeom prst="rect">
            <a:avLst/>
          </a:prstGeom>
          <a:noFill/>
          <a:ln w="9525" algn="ctr">
            <a:noFill/>
            <a:miter lim="800000"/>
            <a:headEnd/>
            <a:tailEnd/>
          </a:ln>
          <a:effectLst/>
        </p:spPr>
        <p:txBody>
          <a:bodyPr wrap="square">
            <a:spAutoFit/>
          </a:bodyPr>
          <a:lstStyle/>
          <a:p>
            <a:pPr marL="342900" indent="-342900">
              <a:spcBef>
                <a:spcPct val="20000"/>
              </a:spcBef>
              <a:buClr>
                <a:schemeClr val="hlink"/>
              </a:buClr>
              <a:buSzPct val="120000"/>
              <a:defRPr/>
            </a:pPr>
            <a:r>
              <a:rPr lang="en-US" b="1" dirty="0">
                <a:latin typeface="Book Antiqua" pitchFamily="18" charset="0"/>
              </a:rPr>
              <a:t>Lithium</a:t>
            </a:r>
          </a:p>
        </p:txBody>
      </p:sp>
      <p:sp>
        <p:nvSpPr>
          <p:cNvPr id="8" name="Rectangle 6"/>
          <p:cNvSpPr>
            <a:spLocks noChangeArrowheads="1"/>
          </p:cNvSpPr>
          <p:nvPr/>
        </p:nvSpPr>
        <p:spPr bwMode="auto">
          <a:xfrm>
            <a:off x="4368800" y="2426105"/>
            <a:ext cx="127470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Book Antiqua" pitchFamily="18" charset="0"/>
              </a:rPr>
              <a:t>Potassium</a:t>
            </a:r>
          </a:p>
        </p:txBody>
      </p:sp>
      <p:sp>
        <p:nvSpPr>
          <p:cNvPr id="9" name="Rectangle 7"/>
          <p:cNvSpPr>
            <a:spLocks noChangeArrowheads="1"/>
          </p:cNvSpPr>
          <p:nvPr/>
        </p:nvSpPr>
        <p:spPr bwMode="auto">
          <a:xfrm>
            <a:off x="3340280" y="2426105"/>
            <a:ext cx="1018227"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Book Antiqua" pitchFamily="18" charset="0"/>
              </a:rPr>
              <a:t>Sodium</a:t>
            </a:r>
          </a:p>
        </p:txBody>
      </p:sp>
      <p:sp>
        <p:nvSpPr>
          <p:cNvPr id="10" name="Text Box 9"/>
          <p:cNvSpPr txBox="1">
            <a:spLocks noChangeArrowheads="1"/>
          </p:cNvSpPr>
          <p:nvPr/>
        </p:nvSpPr>
        <p:spPr bwMode="auto">
          <a:xfrm>
            <a:off x="2564697" y="2789111"/>
            <a:ext cx="41549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Book Antiqua" pitchFamily="18" charset="0"/>
              </a:rPr>
              <a:t>Li</a:t>
            </a:r>
          </a:p>
        </p:txBody>
      </p:sp>
      <p:sp>
        <p:nvSpPr>
          <p:cNvPr id="11" name="Text Box 10"/>
          <p:cNvSpPr txBox="1">
            <a:spLocks noChangeArrowheads="1"/>
          </p:cNvSpPr>
          <p:nvPr/>
        </p:nvSpPr>
        <p:spPr bwMode="auto">
          <a:xfrm>
            <a:off x="3568708" y="2789111"/>
            <a:ext cx="49084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Book Antiqua" pitchFamily="18" charset="0"/>
              </a:rPr>
              <a:t>Na</a:t>
            </a:r>
          </a:p>
        </p:txBody>
      </p:sp>
      <p:sp>
        <p:nvSpPr>
          <p:cNvPr id="12" name="Text Box 11"/>
          <p:cNvSpPr txBox="1">
            <a:spLocks noChangeArrowheads="1"/>
          </p:cNvSpPr>
          <p:nvPr/>
        </p:nvSpPr>
        <p:spPr bwMode="auto">
          <a:xfrm>
            <a:off x="4805041" y="2804500"/>
            <a:ext cx="348172" cy="338554"/>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sz="1600" b="1" dirty="0">
                <a:latin typeface="Book Antiqua" pitchFamily="18" charset="0"/>
              </a:rPr>
              <a:t>K</a:t>
            </a:r>
          </a:p>
        </p:txBody>
      </p:sp>
      <p:sp>
        <p:nvSpPr>
          <p:cNvPr id="13" name="Text Box 12"/>
          <p:cNvSpPr txBox="1">
            <a:spLocks noChangeArrowheads="1"/>
          </p:cNvSpPr>
          <p:nvPr/>
        </p:nvSpPr>
        <p:spPr bwMode="auto">
          <a:xfrm>
            <a:off x="2467715" y="3171412"/>
            <a:ext cx="530915"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Book Antiqua" pitchFamily="18" charset="0"/>
              </a:rPr>
              <a:t>6.9 </a:t>
            </a:r>
          </a:p>
        </p:txBody>
      </p:sp>
      <p:sp>
        <p:nvSpPr>
          <p:cNvPr id="14" name="Text Box 13"/>
          <p:cNvSpPr txBox="1">
            <a:spLocks noChangeArrowheads="1"/>
          </p:cNvSpPr>
          <p:nvPr/>
        </p:nvSpPr>
        <p:spPr bwMode="auto">
          <a:xfrm>
            <a:off x="3495771" y="3171412"/>
            <a:ext cx="588623"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Book Antiqua" pitchFamily="18" charset="0"/>
              </a:rPr>
              <a:t>23.0</a:t>
            </a:r>
          </a:p>
        </p:txBody>
      </p:sp>
      <p:sp>
        <p:nvSpPr>
          <p:cNvPr id="15" name="Text Box 14"/>
          <p:cNvSpPr txBox="1">
            <a:spLocks noChangeArrowheads="1"/>
          </p:cNvSpPr>
          <p:nvPr/>
        </p:nvSpPr>
        <p:spPr bwMode="auto">
          <a:xfrm>
            <a:off x="4677602" y="3186801"/>
            <a:ext cx="543739" cy="338554"/>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sz="1600" b="1" dirty="0">
                <a:latin typeface="Book Antiqua" pitchFamily="18" charset="0"/>
              </a:rPr>
              <a:t>39.0</a:t>
            </a:r>
          </a:p>
        </p:txBody>
      </p:sp>
      <p:grpSp>
        <p:nvGrpSpPr>
          <p:cNvPr id="16" name="Group 15"/>
          <p:cNvGrpSpPr/>
          <p:nvPr/>
        </p:nvGrpSpPr>
        <p:grpSpPr>
          <a:xfrm>
            <a:off x="5652157" y="680602"/>
            <a:ext cx="2943923" cy="1288340"/>
            <a:chOff x="3939979" y="3448050"/>
            <a:chExt cx="2943923" cy="1475813"/>
          </a:xfrm>
          <a:solidFill>
            <a:srgbClr val="00FFFF"/>
          </a:solidFill>
        </p:grpSpPr>
        <p:sp>
          <p:nvSpPr>
            <p:cNvPr id="17" name="Cloud Callout 16"/>
            <p:cNvSpPr/>
            <p:nvPr/>
          </p:nvSpPr>
          <p:spPr>
            <a:xfrm>
              <a:off x="3939979" y="3448050"/>
              <a:ext cx="2943923" cy="1475813"/>
            </a:xfrm>
            <a:prstGeom prst="cloudCallout">
              <a:avLst>
                <a:gd name="adj1" fmla="val -62631"/>
                <a:gd name="adj2" fmla="val 92243"/>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Bookman Old Style" panose="02050604050505020204" pitchFamily="18" charset="0"/>
              </a:endParaRPr>
            </a:p>
          </p:txBody>
        </p:sp>
        <p:sp>
          <p:nvSpPr>
            <p:cNvPr id="18" name="Rectangle 17"/>
            <p:cNvSpPr/>
            <p:nvPr/>
          </p:nvSpPr>
          <p:spPr>
            <a:xfrm>
              <a:off x="4189945" y="3661713"/>
              <a:ext cx="2381723" cy="1057689"/>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Li	Na	K</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are chemically similar elements</a:t>
              </a:r>
              <a:endParaRPr lang="en-US" kern="0" dirty="0">
                <a:solidFill>
                  <a:schemeClr val="bg1"/>
                </a:solidFill>
                <a:latin typeface="+mj-lt"/>
              </a:endParaRPr>
            </a:p>
          </p:txBody>
        </p:sp>
      </p:grpSp>
      <p:grpSp>
        <p:nvGrpSpPr>
          <p:cNvPr id="19" name="Group 18"/>
          <p:cNvGrpSpPr/>
          <p:nvPr/>
        </p:nvGrpSpPr>
        <p:grpSpPr>
          <a:xfrm>
            <a:off x="5448419" y="1375805"/>
            <a:ext cx="2943925" cy="1328041"/>
            <a:chOff x="3728860" y="3340935"/>
            <a:chExt cx="2943925" cy="1723794"/>
          </a:xfrm>
          <a:solidFill>
            <a:srgbClr val="00FFFF"/>
          </a:solidFill>
        </p:grpSpPr>
        <p:sp>
          <p:nvSpPr>
            <p:cNvPr id="20" name="Cloud Callout 19"/>
            <p:cNvSpPr/>
            <p:nvPr/>
          </p:nvSpPr>
          <p:spPr>
            <a:xfrm>
              <a:off x="3728860" y="3340935"/>
              <a:ext cx="2943925" cy="1723794"/>
            </a:xfrm>
            <a:prstGeom prst="cloudCallout">
              <a:avLst>
                <a:gd name="adj1" fmla="val -57035"/>
                <a:gd name="adj2" fmla="val 99499"/>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FE007F"/>
                </a:solidFill>
                <a:effectLst/>
                <a:uLnTx/>
                <a:uFillTx/>
                <a:latin typeface="Bookman Old Style" panose="02050604050505020204" pitchFamily="18" charset="0"/>
              </a:endParaRPr>
            </a:p>
          </p:txBody>
        </p:sp>
        <p:sp>
          <p:nvSpPr>
            <p:cNvPr id="21" name="Rectangle 20"/>
            <p:cNvSpPr/>
            <p:nvPr/>
          </p:nvSpPr>
          <p:spPr>
            <a:xfrm>
              <a:off x="3900875" y="3597047"/>
              <a:ext cx="2619895" cy="1198480"/>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Arranged in increasing order of their atomic masses</a:t>
              </a:r>
              <a:endParaRPr lang="en-US" kern="0" dirty="0">
                <a:solidFill>
                  <a:schemeClr val="bg1"/>
                </a:solidFill>
                <a:latin typeface="+mj-lt"/>
              </a:endParaRPr>
            </a:p>
          </p:txBody>
        </p:sp>
      </p:grpSp>
      <p:sp>
        <p:nvSpPr>
          <p:cNvPr id="25" name="Text Box 15"/>
          <p:cNvSpPr txBox="1">
            <a:spLocks noChangeArrowheads="1"/>
          </p:cNvSpPr>
          <p:nvPr/>
        </p:nvSpPr>
        <p:spPr bwMode="auto">
          <a:xfrm>
            <a:off x="2286328" y="3793320"/>
            <a:ext cx="958917" cy="701731"/>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u="sng" dirty="0">
                <a:latin typeface="Book Antiqua" pitchFamily="18" charset="0"/>
              </a:rPr>
              <a:t>6.9 + 39</a:t>
            </a:r>
          </a:p>
          <a:p>
            <a:pPr marL="342900" indent="-342900">
              <a:spcBef>
                <a:spcPct val="20000"/>
              </a:spcBef>
              <a:buClr>
                <a:schemeClr val="hlink"/>
              </a:buClr>
              <a:buSzPct val="120000"/>
              <a:defRPr/>
            </a:pPr>
            <a:r>
              <a:rPr lang="en-US" b="1" dirty="0">
                <a:latin typeface="Book Antiqua" pitchFamily="18" charset="0"/>
              </a:rPr>
              <a:t>      2</a:t>
            </a:r>
          </a:p>
        </p:txBody>
      </p:sp>
      <p:sp>
        <p:nvSpPr>
          <p:cNvPr id="26" name="Text Box 16"/>
          <p:cNvSpPr txBox="1">
            <a:spLocks noChangeArrowheads="1"/>
          </p:cNvSpPr>
          <p:nvPr/>
        </p:nvSpPr>
        <p:spPr bwMode="auto">
          <a:xfrm>
            <a:off x="3306775" y="3888155"/>
            <a:ext cx="32412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Book Antiqua" pitchFamily="18" charset="0"/>
              </a:rPr>
              <a:t>=</a:t>
            </a:r>
          </a:p>
        </p:txBody>
      </p:sp>
      <p:sp>
        <p:nvSpPr>
          <p:cNvPr id="27" name="Text Box 17"/>
          <p:cNvSpPr txBox="1">
            <a:spLocks noChangeArrowheads="1"/>
          </p:cNvSpPr>
          <p:nvPr/>
        </p:nvSpPr>
        <p:spPr bwMode="auto">
          <a:xfrm>
            <a:off x="3588239" y="3793320"/>
            <a:ext cx="596638" cy="701731"/>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u="sng" dirty="0">
                <a:latin typeface="Book Antiqua" pitchFamily="18" charset="0"/>
              </a:rPr>
              <a:t>45.9</a:t>
            </a:r>
          </a:p>
          <a:p>
            <a:pPr marL="342900" indent="-342900">
              <a:spcBef>
                <a:spcPct val="20000"/>
              </a:spcBef>
              <a:buClr>
                <a:schemeClr val="hlink"/>
              </a:buClr>
              <a:buSzPct val="120000"/>
              <a:defRPr/>
            </a:pPr>
            <a:r>
              <a:rPr lang="en-US" b="1" dirty="0">
                <a:latin typeface="Book Antiqua" pitchFamily="18" charset="0"/>
              </a:rPr>
              <a:t>   2</a:t>
            </a:r>
          </a:p>
        </p:txBody>
      </p:sp>
      <p:sp>
        <p:nvSpPr>
          <p:cNvPr id="28" name="Text Box 18"/>
          <p:cNvSpPr txBox="1">
            <a:spLocks noChangeArrowheads="1"/>
          </p:cNvSpPr>
          <p:nvPr/>
        </p:nvSpPr>
        <p:spPr bwMode="auto">
          <a:xfrm>
            <a:off x="4197839" y="3888155"/>
            <a:ext cx="32412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Book Antiqua" pitchFamily="18" charset="0"/>
              </a:rPr>
              <a:t>=</a:t>
            </a:r>
          </a:p>
        </p:txBody>
      </p:sp>
      <p:sp>
        <p:nvSpPr>
          <p:cNvPr id="29" name="Text Box 19"/>
          <p:cNvSpPr txBox="1">
            <a:spLocks noChangeArrowheads="1"/>
          </p:cNvSpPr>
          <p:nvPr/>
        </p:nvSpPr>
        <p:spPr bwMode="auto">
          <a:xfrm>
            <a:off x="4426439" y="3869520"/>
            <a:ext cx="713657"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Book Antiqua" pitchFamily="18" charset="0"/>
              </a:rPr>
              <a:t>22.95</a:t>
            </a:r>
          </a:p>
        </p:txBody>
      </p:sp>
      <p:sp>
        <p:nvSpPr>
          <p:cNvPr id="33" name="Rectangle 2"/>
          <p:cNvSpPr txBox="1">
            <a:spLocks noChangeArrowheads="1"/>
          </p:cNvSpPr>
          <p:nvPr/>
        </p:nvSpPr>
        <p:spPr bwMode="auto">
          <a:xfrm>
            <a:off x="475718" y="266640"/>
            <a:ext cx="3781806" cy="400110"/>
          </a:xfrm>
          <a:prstGeom prst="rect">
            <a:avLst/>
          </a:prstGeom>
          <a:noFill/>
          <a:ln>
            <a:noFill/>
            <a:headEnd/>
            <a:tailEnd/>
          </a:ln>
          <a:effectLst/>
          <a:extLst/>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ctr" anchorCtr="0" compatLnSpc="1">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sng" strike="noStrike" kern="1200" normalizeH="0" baseline="0" noProof="0" dirty="0" err="1" smtClean="0">
                <a:solidFill>
                  <a:srgbClr val="C00000"/>
                </a:solidFill>
                <a:uLnTx/>
                <a:uFillTx/>
                <a:latin typeface="Bookman Old Style" pitchFamily="18" charset="0"/>
                <a:ea typeface="+mj-ea"/>
                <a:cs typeface="+mj-cs"/>
              </a:rPr>
              <a:t>Dobereiner’s</a:t>
            </a:r>
            <a:r>
              <a:rPr kumimoji="0" lang="en-US" sz="2000" b="1" i="0" u="sng" strike="noStrike" kern="1200" normalizeH="0" baseline="0" noProof="0" dirty="0" smtClean="0">
                <a:solidFill>
                  <a:srgbClr val="C00000"/>
                </a:solidFill>
                <a:uLnTx/>
                <a:uFillTx/>
                <a:latin typeface="Bookman Old Style" pitchFamily="18" charset="0"/>
                <a:ea typeface="+mj-ea"/>
                <a:cs typeface="+mj-cs"/>
              </a:rPr>
              <a:t> Law Of Triads</a:t>
            </a:r>
            <a:endParaRPr kumimoji="0" lang="en-US" sz="2000" b="1" i="0" u="sng" strike="noStrike" kern="1200" normalizeH="0" baseline="0" noProof="0" dirty="0">
              <a:solidFill>
                <a:srgbClr val="C00000"/>
              </a:solidFill>
              <a:uLnTx/>
              <a:uFillTx/>
              <a:latin typeface="Bookman Old Style" pitchFamily="18" charset="0"/>
              <a:ea typeface="+mj-ea"/>
              <a:cs typeface="+mj-cs"/>
            </a:endParaRPr>
          </a:p>
        </p:txBody>
      </p:sp>
      <p:sp>
        <p:nvSpPr>
          <p:cNvPr id="34" name="Rectangle 14"/>
          <p:cNvSpPr txBox="1">
            <a:spLocks noChangeArrowheads="1"/>
          </p:cNvSpPr>
          <p:nvPr/>
        </p:nvSpPr>
        <p:spPr bwMode="auto">
          <a:xfrm>
            <a:off x="4986166" y="673459"/>
            <a:ext cx="3603278" cy="1997947"/>
          </a:xfrm>
          <a:prstGeom prst="cloud">
            <a:avLst/>
          </a:prstGeom>
          <a:solidFill>
            <a:srgbClr val="7030A0"/>
          </a:solidFill>
          <a:ln w="12700">
            <a:solidFill>
              <a:schemeClr val="tx1"/>
            </a:solidFill>
            <a:headEnd/>
            <a:tailEn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t" anchorCtr="0" compatLnSpc="1">
            <a:prstTxWarp prst="textNoShape">
              <a:avLst/>
            </a:prstTxWarp>
            <a:spAutoFit/>
          </a:bodyPr>
          <a:lstStyle/>
          <a:p>
            <a:pPr marR="0" lvl="0" algn="ctr" defTabSz="914400" rtl="0" eaLnBrk="1" fontAlgn="base" latinLnBrk="0" hangingPunct="1">
              <a:lnSpc>
                <a:spcPct val="90000"/>
              </a:lnSpc>
              <a:spcBef>
                <a:spcPct val="20000"/>
              </a:spcBef>
              <a:spcAft>
                <a:spcPct val="0"/>
              </a:spcAft>
              <a:buClrTx/>
              <a:buSzTx/>
              <a:tabLst/>
              <a:defRPr/>
            </a:pPr>
            <a:r>
              <a:rPr kumimoji="0" lang="en-US" i="0" u="none" strike="noStrike" kern="1200" cap="none" spc="0" normalizeH="0" baseline="0" noProof="0" dirty="0" smtClean="0">
                <a:ln>
                  <a:noFill/>
                </a:ln>
                <a:solidFill>
                  <a:schemeClr val="bg1"/>
                </a:solidFill>
                <a:effectLst/>
                <a:uLnTx/>
                <a:uFillTx/>
                <a:latin typeface="+mj-lt"/>
              </a:rPr>
              <a:t>In a Triad, atomic mass of middle</a:t>
            </a:r>
            <a:r>
              <a:rPr kumimoji="0" lang="en-US" i="0" u="none" strike="noStrike" kern="1200" cap="none" spc="0" normalizeH="0" noProof="0" dirty="0" smtClean="0">
                <a:ln>
                  <a:noFill/>
                </a:ln>
                <a:solidFill>
                  <a:schemeClr val="bg1"/>
                </a:solidFill>
                <a:effectLst/>
                <a:uLnTx/>
                <a:uFillTx/>
                <a:latin typeface="+mj-lt"/>
              </a:rPr>
              <a:t> </a:t>
            </a:r>
            <a:r>
              <a:rPr kumimoji="0" lang="en-US" i="0" u="none" strike="noStrike" kern="1200" cap="none" spc="0" normalizeH="0" baseline="0" noProof="0" dirty="0" smtClean="0">
                <a:ln>
                  <a:noFill/>
                </a:ln>
                <a:solidFill>
                  <a:schemeClr val="bg1"/>
                </a:solidFill>
                <a:effectLst/>
                <a:uLnTx/>
                <a:uFillTx/>
                <a:latin typeface="+mj-lt"/>
              </a:rPr>
              <a:t>element is approximately the mean of atomic masses of other two elements.</a:t>
            </a:r>
          </a:p>
        </p:txBody>
      </p:sp>
      <p:grpSp>
        <p:nvGrpSpPr>
          <p:cNvPr id="22" name="Group 21"/>
          <p:cNvGrpSpPr/>
          <p:nvPr/>
        </p:nvGrpSpPr>
        <p:grpSpPr>
          <a:xfrm>
            <a:off x="5483823" y="1005355"/>
            <a:ext cx="3113633" cy="1691869"/>
            <a:chOff x="4039216" y="4016577"/>
            <a:chExt cx="3113633" cy="2194388"/>
          </a:xfrm>
          <a:solidFill>
            <a:srgbClr val="7030A0"/>
          </a:solidFill>
        </p:grpSpPr>
        <p:sp>
          <p:nvSpPr>
            <p:cNvPr id="23" name="Cloud Callout 22"/>
            <p:cNvSpPr/>
            <p:nvPr/>
          </p:nvSpPr>
          <p:spPr>
            <a:xfrm>
              <a:off x="4039216" y="4016577"/>
              <a:ext cx="3113633" cy="2194388"/>
            </a:xfrm>
            <a:prstGeom prst="cloudCallout">
              <a:avLst>
                <a:gd name="adj1" fmla="val -54083"/>
                <a:gd name="adj2" fmla="val 81656"/>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Bookman Old Style" panose="02050604050505020204" pitchFamily="18" charset="0"/>
              </a:endParaRPr>
            </a:p>
          </p:txBody>
        </p:sp>
        <p:sp>
          <p:nvSpPr>
            <p:cNvPr id="24" name="Rectangle 23"/>
            <p:cNvSpPr/>
            <p:nvPr/>
          </p:nvSpPr>
          <p:spPr>
            <a:xfrm>
              <a:off x="4225127" y="4328595"/>
              <a:ext cx="2835048" cy="1556851"/>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Then he calculated the mean of atomic masses of first and the last element of the triad.  </a:t>
              </a:r>
              <a:endParaRPr lang="en-US" kern="0" dirty="0">
                <a:solidFill>
                  <a:schemeClr val="bg1"/>
                </a:solidFill>
                <a:latin typeface="+mj-lt"/>
              </a:endParaRPr>
            </a:p>
          </p:txBody>
        </p:sp>
      </p:grpSp>
      <p:sp>
        <p:nvSpPr>
          <p:cNvPr id="35" name="Text Box 5"/>
          <p:cNvSpPr txBox="1">
            <a:spLocks noChangeArrowheads="1"/>
          </p:cNvSpPr>
          <p:nvPr/>
        </p:nvSpPr>
        <p:spPr bwMode="auto">
          <a:xfrm>
            <a:off x="551918" y="2108594"/>
            <a:ext cx="678066" cy="369332"/>
          </a:xfrm>
          <a:prstGeom prst="rect">
            <a:avLst/>
          </a:prstGeom>
          <a:solidFill>
            <a:srgbClr val="00FFFF"/>
          </a:solidFill>
          <a:ln w="9525" algn="ctr">
            <a:noFill/>
            <a:miter lim="800000"/>
            <a:headEnd/>
            <a:tailEnd/>
          </a:ln>
          <a:effectLst/>
        </p:spPr>
        <p:txBody>
          <a:bodyPr wrap="square">
            <a:spAutoFit/>
          </a:bodyPr>
          <a:lstStyle/>
          <a:p>
            <a:pPr marL="342900" indent="-342900">
              <a:spcBef>
                <a:spcPct val="20000"/>
              </a:spcBef>
              <a:buClr>
                <a:schemeClr val="hlink"/>
              </a:buClr>
              <a:buSzPct val="120000"/>
              <a:defRPr/>
            </a:pPr>
            <a:r>
              <a:rPr lang="en-US" b="1" dirty="0" smtClean="0">
                <a:latin typeface="Book Antiqua" pitchFamily="18" charset="0"/>
              </a:rPr>
              <a:t>E.g.</a:t>
            </a:r>
            <a:endParaRPr lang="en-US" b="1" dirty="0">
              <a:latin typeface="Book Antiqua" pitchFamily="18" charset="0"/>
            </a:endParaRPr>
          </a:p>
        </p:txBody>
      </p:sp>
      <p:sp>
        <p:nvSpPr>
          <p:cNvPr id="38" name="Rectangle 37"/>
          <p:cNvSpPr/>
          <p:nvPr/>
        </p:nvSpPr>
        <p:spPr>
          <a:xfrm>
            <a:off x="475718" y="2426105"/>
            <a:ext cx="1699131" cy="369332"/>
          </a:xfrm>
          <a:prstGeom prst="rect">
            <a:avLst/>
          </a:prstGeom>
          <a:noFill/>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srgbClr val="C00000"/>
                </a:solidFill>
                <a:latin typeface="Book Antiqua" pitchFamily="18" charset="0"/>
              </a:rPr>
              <a:t>Elements</a:t>
            </a:r>
            <a:endParaRPr lang="en-US" b="1" kern="0" dirty="0">
              <a:solidFill>
                <a:srgbClr val="C00000"/>
              </a:solidFill>
              <a:latin typeface="Book Antiqua" pitchFamily="18" charset="0"/>
            </a:endParaRPr>
          </a:p>
        </p:txBody>
      </p:sp>
      <p:sp>
        <p:nvSpPr>
          <p:cNvPr id="41" name="Rectangle 40"/>
          <p:cNvSpPr/>
          <p:nvPr/>
        </p:nvSpPr>
        <p:spPr>
          <a:xfrm>
            <a:off x="475718" y="2789111"/>
            <a:ext cx="1693305" cy="369332"/>
          </a:xfrm>
          <a:prstGeom prst="rect">
            <a:avLst/>
          </a:prstGeom>
          <a:noFill/>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srgbClr val="C00000"/>
                </a:solidFill>
                <a:latin typeface="Book Antiqua" pitchFamily="18" charset="0"/>
              </a:rPr>
              <a:t>Symbols</a:t>
            </a:r>
            <a:endParaRPr lang="en-US" b="1" kern="0" dirty="0">
              <a:solidFill>
                <a:srgbClr val="C00000"/>
              </a:solidFill>
              <a:latin typeface="Book Antiqua" pitchFamily="18" charset="0"/>
            </a:endParaRPr>
          </a:p>
        </p:txBody>
      </p:sp>
      <p:sp>
        <p:nvSpPr>
          <p:cNvPr id="44" name="Rectangle 43"/>
          <p:cNvSpPr/>
          <p:nvPr/>
        </p:nvSpPr>
        <p:spPr>
          <a:xfrm>
            <a:off x="475718" y="3171412"/>
            <a:ext cx="1772185" cy="369332"/>
          </a:xfrm>
          <a:prstGeom prst="rect">
            <a:avLst/>
          </a:prstGeom>
          <a:noFill/>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srgbClr val="C00000"/>
                </a:solidFill>
                <a:latin typeface="Book Antiqua" pitchFamily="18" charset="0"/>
              </a:rPr>
              <a:t>Atomic masses</a:t>
            </a:r>
            <a:endParaRPr lang="en-US" b="1" kern="0" dirty="0">
              <a:solidFill>
                <a:srgbClr val="C00000"/>
              </a:solidFill>
              <a:latin typeface="Book Antiqua" pitchFamily="18" charset="0"/>
            </a:endParaRPr>
          </a:p>
        </p:txBody>
      </p:sp>
      <p:sp>
        <p:nvSpPr>
          <p:cNvPr id="45" name="Oval 44"/>
          <p:cNvSpPr/>
          <p:nvPr/>
        </p:nvSpPr>
        <p:spPr>
          <a:xfrm>
            <a:off x="2367351" y="3203678"/>
            <a:ext cx="733247"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
        <p:nvSpPr>
          <p:cNvPr id="46" name="Oval 45"/>
          <p:cNvSpPr/>
          <p:nvPr/>
        </p:nvSpPr>
        <p:spPr>
          <a:xfrm>
            <a:off x="4586856" y="3203678"/>
            <a:ext cx="733247"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grpSp>
        <p:nvGrpSpPr>
          <p:cNvPr id="47" name="Group 46"/>
          <p:cNvGrpSpPr/>
          <p:nvPr/>
        </p:nvGrpSpPr>
        <p:grpSpPr>
          <a:xfrm>
            <a:off x="6053751" y="869620"/>
            <a:ext cx="2425033" cy="1170465"/>
            <a:chOff x="3983677" y="3492852"/>
            <a:chExt cx="2231265" cy="1470414"/>
          </a:xfrm>
          <a:solidFill>
            <a:srgbClr val="00FFFF"/>
          </a:solidFill>
        </p:grpSpPr>
        <p:sp>
          <p:nvSpPr>
            <p:cNvPr id="48" name="Cloud 47"/>
            <p:cNvSpPr/>
            <p:nvPr/>
          </p:nvSpPr>
          <p:spPr>
            <a:xfrm>
              <a:off x="3983677" y="3492852"/>
              <a:ext cx="2231265" cy="1470414"/>
            </a:xfrm>
            <a:prstGeom prst="clou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Bookman Old Style" panose="02050604050505020204" pitchFamily="18" charset="0"/>
              </a:endParaRPr>
            </a:p>
          </p:txBody>
        </p:sp>
        <p:sp>
          <p:nvSpPr>
            <p:cNvPr id="49" name="Rectangle 48"/>
            <p:cNvSpPr/>
            <p:nvPr/>
          </p:nvSpPr>
          <p:spPr>
            <a:xfrm>
              <a:off x="4295165" y="3655937"/>
              <a:ext cx="1564791" cy="1159947"/>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Statement of the law is as follows</a:t>
              </a:r>
              <a:endParaRPr lang="en-US" kern="0" dirty="0">
                <a:solidFill>
                  <a:schemeClr val="bg1"/>
                </a:solidFill>
                <a:latin typeface="+mj-lt"/>
              </a:endParaRPr>
            </a:p>
          </p:txBody>
        </p:sp>
      </p:grpSp>
      <p:sp>
        <p:nvSpPr>
          <p:cNvPr id="51" name="Rectangle 50"/>
          <p:cNvSpPr/>
          <p:nvPr/>
        </p:nvSpPr>
        <p:spPr>
          <a:xfrm>
            <a:off x="515085" y="3600587"/>
            <a:ext cx="7487947" cy="1200329"/>
          </a:xfrm>
          <a:prstGeom prst="rect">
            <a:avLst/>
          </a:prstGeom>
          <a:solidFill>
            <a:schemeClr val="accent6">
              <a:lumMod val="40000"/>
              <a:lumOff val="60000"/>
            </a:schemeClr>
          </a:solidFill>
          <a:ln>
            <a:solidFill>
              <a:schemeClr val="tx1"/>
            </a:solidFill>
          </a:ln>
        </p:spPr>
        <p:txBody>
          <a:bodyPr wrap="none">
            <a:spAutoFit/>
          </a:bodyPr>
          <a:lstStyle/>
          <a:p>
            <a:pPr fontAlgn="base">
              <a:spcBef>
                <a:spcPct val="0"/>
              </a:spcBef>
              <a:spcAft>
                <a:spcPct val="0"/>
              </a:spcAft>
              <a:defRPr/>
            </a:pPr>
            <a:r>
              <a:rPr lang="en-US" b="1" dirty="0" smtClean="0">
                <a:latin typeface="Bookman Old Style" pitchFamily="18" charset="0"/>
              </a:rPr>
              <a:t>For example:</a:t>
            </a:r>
          </a:p>
          <a:p>
            <a:pPr marL="400050" indent="-400050" fontAlgn="base">
              <a:spcBef>
                <a:spcPct val="0"/>
              </a:spcBef>
              <a:spcAft>
                <a:spcPct val="0"/>
              </a:spcAft>
              <a:buAutoNum type="romanLcParenR"/>
              <a:defRPr/>
            </a:pPr>
            <a:r>
              <a:rPr lang="en-US" dirty="0" smtClean="0">
                <a:latin typeface="Bookman Old Style" pitchFamily="18" charset="0"/>
              </a:rPr>
              <a:t>All these elements are metals</a:t>
            </a:r>
          </a:p>
          <a:p>
            <a:pPr marL="400050" indent="-400050" fontAlgn="base">
              <a:spcBef>
                <a:spcPct val="0"/>
              </a:spcBef>
              <a:spcAft>
                <a:spcPct val="0"/>
              </a:spcAft>
              <a:buAutoNum type="romanLcParenR"/>
              <a:defRPr/>
            </a:pPr>
            <a:r>
              <a:rPr lang="en-US" dirty="0" smtClean="0">
                <a:latin typeface="Bookman Old Style" pitchFamily="18" charset="0"/>
              </a:rPr>
              <a:t>All of them react with water to form alkalis and hydrogen gas</a:t>
            </a:r>
          </a:p>
          <a:p>
            <a:pPr marL="400050" indent="-400050" fontAlgn="base">
              <a:spcBef>
                <a:spcPct val="0"/>
              </a:spcBef>
              <a:spcAft>
                <a:spcPct val="0"/>
              </a:spcAft>
              <a:buAutoNum type="romanLcParenR"/>
              <a:defRPr/>
            </a:pPr>
            <a:r>
              <a:rPr lang="en-US" dirty="0" smtClean="0">
                <a:latin typeface="Bookman Old Style" pitchFamily="18" charset="0"/>
              </a:rPr>
              <a:t>All of them have a </a:t>
            </a:r>
            <a:r>
              <a:rPr lang="en-US" dirty="0" err="1" smtClean="0">
                <a:latin typeface="Bookman Old Style" pitchFamily="18" charset="0"/>
              </a:rPr>
              <a:t>valency</a:t>
            </a:r>
            <a:r>
              <a:rPr lang="en-US" dirty="0" smtClean="0">
                <a:latin typeface="Bookman Old Style" pitchFamily="18" charset="0"/>
              </a:rPr>
              <a:t> of 1  </a:t>
            </a:r>
            <a:endParaRPr lang="en-US" dirty="0">
              <a:latin typeface="Bookman Old Style" pitchFamily="18" charset="0"/>
            </a:endParaRPr>
          </a:p>
        </p:txBody>
      </p:sp>
      <p:grpSp>
        <p:nvGrpSpPr>
          <p:cNvPr id="30" name="Group 29"/>
          <p:cNvGrpSpPr/>
          <p:nvPr/>
        </p:nvGrpSpPr>
        <p:grpSpPr>
          <a:xfrm>
            <a:off x="5448419" y="1028897"/>
            <a:ext cx="3030365" cy="1629826"/>
            <a:chOff x="3830564" y="3433512"/>
            <a:chExt cx="2788229" cy="2047493"/>
          </a:xfrm>
          <a:solidFill>
            <a:srgbClr val="00FFFF"/>
          </a:solidFill>
        </p:grpSpPr>
        <p:sp>
          <p:nvSpPr>
            <p:cNvPr id="31" name="Cloud Callout 30"/>
            <p:cNvSpPr/>
            <p:nvPr/>
          </p:nvSpPr>
          <p:spPr>
            <a:xfrm>
              <a:off x="3830564" y="3433512"/>
              <a:ext cx="2788229" cy="2047493"/>
            </a:xfrm>
            <a:prstGeom prst="cloudCallout">
              <a:avLst>
                <a:gd name="adj1" fmla="val -62688"/>
                <a:gd name="adj2" fmla="val 136353"/>
              </a:avLst>
            </a:prstGeom>
            <a:solidFill>
              <a:srgbClr val="7030A0"/>
            </a:solid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Bookman Old Style" panose="02050604050505020204" pitchFamily="18" charset="0"/>
              </a:endParaRPr>
            </a:p>
          </p:txBody>
        </p:sp>
        <p:sp>
          <p:nvSpPr>
            <p:cNvPr id="32" name="Rectangle 31"/>
            <p:cNvSpPr/>
            <p:nvPr/>
          </p:nvSpPr>
          <p:spPr>
            <a:xfrm>
              <a:off x="3958051" y="3653481"/>
              <a:ext cx="2482242" cy="1507931"/>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The mean was approximately equal to the atomic mass of middle element</a:t>
              </a:r>
              <a:endParaRPr lang="en-US" kern="0" dirty="0">
                <a:solidFill>
                  <a:schemeClr val="bg1"/>
                </a:solidFill>
                <a:latin typeface="+mj-lt"/>
              </a:endParaRPr>
            </a:p>
          </p:txBody>
        </p:sp>
      </p:grpSp>
    </p:spTree>
    <p:extLst>
      <p:ext uri="{BB962C8B-B14F-4D97-AF65-F5344CB8AC3E}">
        <p14:creationId xmlns:p14="http://schemas.microsoft.com/office/powerpoint/2010/main" val="245169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par>
                          <p:cTn id="62" fill="hold">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down)">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left)">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16"/>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51"/>
                                        </p:tgtEl>
                                        <p:attrNameLst>
                                          <p:attrName>style.visibility</p:attrName>
                                        </p:attrNameLst>
                                      </p:cBhvr>
                                      <p:to>
                                        <p:strVal val="hidden"/>
                                      </p:to>
                                    </p:set>
                                  </p:childTnLst>
                                </p:cTn>
                              </p:par>
                              <p:par>
                                <p:cTn id="82" presetID="10"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left)">
                                      <p:cBhvr>
                                        <p:cTn id="88" dur="500"/>
                                        <p:tgtEl>
                                          <p:spTgt spid="13"/>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left)">
                                      <p:cBhvr>
                                        <p:cTn id="91" dur="500"/>
                                        <p:tgtEl>
                                          <p:spTgt spid="15"/>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left)">
                                      <p:cBhvr>
                                        <p:cTn id="94" dur="500"/>
                                        <p:tgtEl>
                                          <p:spTgt spid="14"/>
                                        </p:tgtEl>
                                      </p:cBhvr>
                                    </p:animEffect>
                                  </p:childTnLst>
                                </p:cTn>
                              </p:par>
                            </p:childTnLst>
                          </p:cTn>
                        </p:par>
                        <p:par>
                          <p:cTn id="95" fill="hold">
                            <p:stCondLst>
                              <p:cond delay="1000"/>
                            </p:stCondLst>
                            <p:childTnLst>
                              <p:par>
                                <p:cTn id="96" presetID="22" presetClass="entr" presetSubtype="4" fill="hold"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down)">
                                      <p:cBhvr>
                                        <p:cTn id="98" dur="500"/>
                                        <p:tgtEl>
                                          <p:spTgt spid="19"/>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19"/>
                                        </p:tgtEl>
                                        <p:attrNameLst>
                                          <p:attrName>style.visibility</p:attrName>
                                        </p:attrNameLst>
                                      </p:cBhvr>
                                      <p:to>
                                        <p:strVal val="hidden"/>
                                      </p:to>
                                    </p:set>
                                  </p:childTnLst>
                                </p:cTn>
                              </p:par>
                            </p:childTnLst>
                          </p:cTn>
                        </p:par>
                        <p:par>
                          <p:cTn id="103" fill="hold">
                            <p:stCondLst>
                              <p:cond delay="0"/>
                            </p:stCondLst>
                            <p:childTnLst>
                              <p:par>
                                <p:cTn id="104" presetID="22" presetClass="entr" presetSubtype="4" fill="hold" nodeType="after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wipe(down)">
                                      <p:cBhvr>
                                        <p:cTn id="106" dur="500"/>
                                        <p:tgtEl>
                                          <p:spTgt spid="2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fade">
                                      <p:cBhvr>
                                        <p:cTn id="109" dur="500"/>
                                        <p:tgtEl>
                                          <p:spTgt spid="4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0" presetClass="entr" presetSubtype="0" fill="hold" grpId="0"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500"/>
                                        <p:tgtEl>
                                          <p:spTgt spid="2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29"/>
                                        </p:tgtEl>
                                        <p:attrNameLst>
                                          <p:attrName>style.visibility</p:attrName>
                                        </p:attrNameLst>
                                      </p:cBhvr>
                                      <p:to>
                                        <p:strVal val="visible"/>
                                      </p:to>
                                    </p:set>
                                    <p:animEffect transition="in" filter="fade">
                                      <p:cBhvr>
                                        <p:cTn id="137" dur="500"/>
                                        <p:tgtEl>
                                          <p:spTgt spid="29"/>
                                        </p:tgtEl>
                                      </p:cBhvr>
                                    </p:animEffect>
                                  </p:childTnLst>
                                </p:cTn>
                              </p:par>
                            </p:childTnLst>
                          </p:cTn>
                        </p:par>
                        <p:par>
                          <p:cTn id="138" fill="hold">
                            <p:stCondLst>
                              <p:cond delay="500"/>
                            </p:stCondLst>
                            <p:childTnLst>
                              <p:par>
                                <p:cTn id="139" presetID="22" presetClass="entr" presetSubtype="4" fill="hold" nodeType="afterEffect">
                                  <p:stCondLst>
                                    <p:cond delay="0"/>
                                  </p:stCondLst>
                                  <p:childTnLst>
                                    <p:set>
                                      <p:cBhvr>
                                        <p:cTn id="140" dur="1" fill="hold">
                                          <p:stCondLst>
                                            <p:cond delay="0"/>
                                          </p:stCondLst>
                                        </p:cTn>
                                        <p:tgtEl>
                                          <p:spTgt spid="30"/>
                                        </p:tgtEl>
                                        <p:attrNameLst>
                                          <p:attrName>style.visibility</p:attrName>
                                        </p:attrNameLst>
                                      </p:cBhvr>
                                      <p:to>
                                        <p:strVal val="visible"/>
                                      </p:to>
                                    </p:set>
                                    <p:animEffect transition="in" filter="wipe(down)">
                                      <p:cBhvr>
                                        <p:cTn id="141" dur="500"/>
                                        <p:tgtEl>
                                          <p:spTgt spid="30"/>
                                        </p:tgtEl>
                                      </p:cBhvr>
                                    </p:animEffect>
                                  </p:childTnLst>
                                </p:cTn>
                              </p:par>
                            </p:childTnLst>
                          </p:cTn>
                        </p:par>
                      </p:childTnLst>
                    </p:cTn>
                  </p:par>
                  <p:par>
                    <p:cTn id="142" fill="hold">
                      <p:stCondLst>
                        <p:cond delay="indefinite"/>
                      </p:stCondLst>
                      <p:childTnLst>
                        <p:par>
                          <p:cTn id="143" fill="hold">
                            <p:stCondLst>
                              <p:cond delay="0"/>
                            </p:stCondLst>
                            <p:childTnLst>
                              <p:par>
                                <p:cTn id="144" presetID="53" presetClass="entr" presetSubtype="16" fill="hold" grpId="0" nodeType="clickEffect">
                                  <p:stCondLst>
                                    <p:cond delay="0"/>
                                  </p:stCondLst>
                                  <p:childTnLst>
                                    <p:set>
                                      <p:cBhvr>
                                        <p:cTn id="145" dur="1" fill="hold">
                                          <p:stCondLst>
                                            <p:cond delay="0"/>
                                          </p:stCondLst>
                                        </p:cTn>
                                        <p:tgtEl>
                                          <p:spTgt spid="6"/>
                                        </p:tgtEl>
                                        <p:attrNameLst>
                                          <p:attrName>style.visibility</p:attrName>
                                        </p:attrNameLst>
                                      </p:cBhvr>
                                      <p:to>
                                        <p:strVal val="visible"/>
                                      </p:to>
                                    </p:set>
                                    <p:anim calcmode="lin" valueType="num">
                                      <p:cBhvr>
                                        <p:cTn id="146" dur="500" fill="hold"/>
                                        <p:tgtEl>
                                          <p:spTgt spid="6"/>
                                        </p:tgtEl>
                                        <p:attrNameLst>
                                          <p:attrName>ppt_w</p:attrName>
                                        </p:attrNameLst>
                                      </p:cBhvr>
                                      <p:tavLst>
                                        <p:tav tm="0">
                                          <p:val>
                                            <p:fltVal val="0"/>
                                          </p:val>
                                        </p:tav>
                                        <p:tav tm="100000">
                                          <p:val>
                                            <p:strVal val="#ppt_w"/>
                                          </p:val>
                                        </p:tav>
                                      </p:tavLst>
                                    </p:anim>
                                    <p:anim calcmode="lin" valueType="num">
                                      <p:cBhvr>
                                        <p:cTn id="147" dur="500" fill="hold"/>
                                        <p:tgtEl>
                                          <p:spTgt spid="6"/>
                                        </p:tgtEl>
                                        <p:attrNameLst>
                                          <p:attrName>ppt_h</p:attrName>
                                        </p:attrNameLst>
                                      </p:cBhvr>
                                      <p:tavLst>
                                        <p:tav tm="0">
                                          <p:val>
                                            <p:fltVal val="0"/>
                                          </p:val>
                                        </p:tav>
                                        <p:tav tm="100000">
                                          <p:val>
                                            <p:strVal val="#ppt_h"/>
                                          </p:val>
                                        </p:tav>
                                      </p:tavLst>
                                    </p:anim>
                                    <p:animEffect transition="in" filter="fade">
                                      <p:cBhvr>
                                        <p:cTn id="148" dur="500"/>
                                        <p:tgtEl>
                                          <p:spTgt spid="6"/>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30"/>
                                        </p:tgtEl>
                                        <p:attrNameLst>
                                          <p:attrName>style.visibility</p:attrName>
                                        </p:attrNameLst>
                                      </p:cBhvr>
                                      <p:to>
                                        <p:strVal val="hidden"/>
                                      </p:to>
                                    </p:set>
                                  </p:childTnLst>
                                </p:cTn>
                              </p:par>
                            </p:childTnLst>
                          </p:cTn>
                        </p:par>
                        <p:par>
                          <p:cTn id="153" fill="hold">
                            <p:stCondLst>
                              <p:cond delay="0"/>
                            </p:stCondLst>
                            <p:childTnLst>
                              <p:par>
                                <p:cTn id="154" presetID="53" presetClass="entr" presetSubtype="16" fill="hold" nodeType="afterEffect">
                                  <p:stCondLst>
                                    <p:cond delay="0"/>
                                  </p:stCondLst>
                                  <p:childTnLst>
                                    <p:set>
                                      <p:cBhvr>
                                        <p:cTn id="155" dur="1" fill="hold">
                                          <p:stCondLst>
                                            <p:cond delay="0"/>
                                          </p:stCondLst>
                                        </p:cTn>
                                        <p:tgtEl>
                                          <p:spTgt spid="47"/>
                                        </p:tgtEl>
                                        <p:attrNameLst>
                                          <p:attrName>style.visibility</p:attrName>
                                        </p:attrNameLst>
                                      </p:cBhvr>
                                      <p:to>
                                        <p:strVal val="visible"/>
                                      </p:to>
                                    </p:set>
                                    <p:anim calcmode="lin" valueType="num">
                                      <p:cBhvr>
                                        <p:cTn id="156" dur="500" fill="hold"/>
                                        <p:tgtEl>
                                          <p:spTgt spid="47"/>
                                        </p:tgtEl>
                                        <p:attrNameLst>
                                          <p:attrName>ppt_w</p:attrName>
                                        </p:attrNameLst>
                                      </p:cBhvr>
                                      <p:tavLst>
                                        <p:tav tm="0">
                                          <p:val>
                                            <p:fltVal val="0"/>
                                          </p:val>
                                        </p:tav>
                                        <p:tav tm="100000">
                                          <p:val>
                                            <p:strVal val="#ppt_w"/>
                                          </p:val>
                                        </p:tav>
                                      </p:tavLst>
                                    </p:anim>
                                    <p:anim calcmode="lin" valueType="num">
                                      <p:cBhvr>
                                        <p:cTn id="157" dur="500" fill="hold"/>
                                        <p:tgtEl>
                                          <p:spTgt spid="47"/>
                                        </p:tgtEl>
                                        <p:attrNameLst>
                                          <p:attrName>ppt_h</p:attrName>
                                        </p:attrNameLst>
                                      </p:cBhvr>
                                      <p:tavLst>
                                        <p:tav tm="0">
                                          <p:val>
                                            <p:fltVal val="0"/>
                                          </p:val>
                                        </p:tav>
                                        <p:tav tm="100000">
                                          <p:val>
                                            <p:strVal val="#ppt_h"/>
                                          </p:val>
                                        </p:tav>
                                      </p:tavLst>
                                    </p:anim>
                                    <p:animEffect transition="in" filter="fade">
                                      <p:cBhvr>
                                        <p:cTn id="158" dur="500"/>
                                        <p:tgtEl>
                                          <p:spTgt spid="4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47"/>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53" presetClass="entr" presetSubtype="16" fill="hold" grpId="0" nodeType="clickEffect">
                                  <p:stCondLst>
                                    <p:cond delay="0"/>
                                  </p:stCondLst>
                                  <p:childTnLst>
                                    <p:set>
                                      <p:cBhvr>
                                        <p:cTn id="166" dur="1" fill="hold">
                                          <p:stCondLst>
                                            <p:cond delay="0"/>
                                          </p:stCondLst>
                                        </p:cTn>
                                        <p:tgtEl>
                                          <p:spTgt spid="34"/>
                                        </p:tgtEl>
                                        <p:attrNameLst>
                                          <p:attrName>style.visibility</p:attrName>
                                        </p:attrNameLst>
                                      </p:cBhvr>
                                      <p:to>
                                        <p:strVal val="visible"/>
                                      </p:to>
                                    </p:set>
                                    <p:anim calcmode="lin" valueType="num">
                                      <p:cBhvr>
                                        <p:cTn id="167" dur="500" fill="hold"/>
                                        <p:tgtEl>
                                          <p:spTgt spid="34"/>
                                        </p:tgtEl>
                                        <p:attrNameLst>
                                          <p:attrName>ppt_w</p:attrName>
                                        </p:attrNameLst>
                                      </p:cBhvr>
                                      <p:tavLst>
                                        <p:tav tm="0">
                                          <p:val>
                                            <p:fltVal val="0"/>
                                          </p:val>
                                        </p:tav>
                                        <p:tav tm="100000">
                                          <p:val>
                                            <p:strVal val="#ppt_w"/>
                                          </p:val>
                                        </p:tav>
                                      </p:tavLst>
                                    </p:anim>
                                    <p:anim calcmode="lin" valueType="num">
                                      <p:cBhvr>
                                        <p:cTn id="168" dur="500" fill="hold"/>
                                        <p:tgtEl>
                                          <p:spTgt spid="34"/>
                                        </p:tgtEl>
                                        <p:attrNameLst>
                                          <p:attrName>ppt_h</p:attrName>
                                        </p:attrNameLst>
                                      </p:cBhvr>
                                      <p:tavLst>
                                        <p:tav tm="0">
                                          <p:val>
                                            <p:fltVal val="0"/>
                                          </p:val>
                                        </p:tav>
                                        <p:tav tm="100000">
                                          <p:val>
                                            <p:strVal val="#ppt_h"/>
                                          </p:val>
                                        </p:tav>
                                      </p:tavLst>
                                    </p:anim>
                                    <p:animEffect transition="in" filter="fade">
                                      <p:cBhvr>
                                        <p:cTn id="16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p:bldP spid="8" grpId="0"/>
      <p:bldP spid="9" grpId="0"/>
      <p:bldP spid="10" grpId="0"/>
      <p:bldP spid="11" grpId="0"/>
      <p:bldP spid="12" grpId="0"/>
      <p:bldP spid="13" grpId="0"/>
      <p:bldP spid="14" grpId="0"/>
      <p:bldP spid="15" grpId="0"/>
      <p:bldP spid="25" grpId="0"/>
      <p:bldP spid="26" grpId="0"/>
      <p:bldP spid="27" grpId="0"/>
      <p:bldP spid="28" grpId="0"/>
      <p:bldP spid="29" grpId="0"/>
      <p:bldP spid="33" grpId="0"/>
      <p:bldP spid="34" grpId="0" animBg="1"/>
      <p:bldP spid="35" grpId="0" animBg="1"/>
      <p:bldP spid="38" grpId="0"/>
      <p:bldP spid="41" grpId="0"/>
      <p:bldP spid="44" grpId="0"/>
      <p:bldP spid="45" grpId="0" animBg="1"/>
      <p:bldP spid="46" grpId="0" animBg="1"/>
      <p:bldP spid="51" grpId="0" animBg="1"/>
      <p:bldP spid="5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Oval 78"/>
          <p:cNvSpPr/>
          <p:nvPr/>
        </p:nvSpPr>
        <p:spPr bwMode="auto">
          <a:xfrm>
            <a:off x="4094827" y="1174123"/>
            <a:ext cx="831850" cy="400110"/>
          </a:xfrm>
          <a:prstGeom prst="ellipse">
            <a:avLst/>
          </a:prstGeom>
          <a:solidFill>
            <a:srgbClr val="FFFF00"/>
          </a:solidFill>
          <a:ln w="19050">
            <a:solidFill>
              <a:srgbClr val="C0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marL="342900" marR="0" lvl="0" indent="-342900" defTabSz="914400" eaLnBrk="1" fontAlgn="base" latinLnBrk="0" hangingPunct="1">
              <a:lnSpc>
                <a:spcPct val="100000"/>
              </a:lnSpc>
              <a:spcBef>
                <a:spcPct val="20000"/>
              </a:spcBef>
              <a:spcAft>
                <a:spcPct val="0"/>
              </a:spcAft>
              <a:buClr>
                <a:srgbClr val="0000FF"/>
              </a:buClr>
              <a:buSzPct val="120000"/>
              <a:buFontTx/>
              <a:buChar char="•"/>
              <a:tabLst/>
              <a:defRPr/>
            </a:pPr>
            <a:endParaRPr kumimoji="0" lang="en-US" sz="2000" b="1" i="0" u="none" strike="noStrike" kern="0" cap="none" spc="50" normalizeH="0" baseline="0" noProof="0">
              <a:ln w="12700" cmpd="sng">
                <a:solidFill>
                  <a:srgbClr val="F79646">
                    <a:satMod val="120000"/>
                    <a:shade val="80000"/>
                  </a:srgbClr>
                </a:solidFill>
                <a:prstDash val="solid"/>
              </a:ln>
              <a:solidFill>
                <a:schemeClr val="tx1"/>
              </a:solidFill>
              <a:effectLst>
                <a:glow rad="53100">
                  <a:srgbClr val="F79646">
                    <a:satMod val="180000"/>
                    <a:alpha val="30000"/>
                  </a:srgbClr>
                </a:glow>
              </a:effectLst>
              <a:uLnTx/>
              <a:uFillTx/>
              <a:latin typeface="+mj-lt"/>
            </a:endParaRPr>
          </a:p>
        </p:txBody>
      </p:sp>
      <p:sp>
        <p:nvSpPr>
          <p:cNvPr id="80" name="Text Box 9"/>
          <p:cNvSpPr txBox="1">
            <a:spLocks noChangeArrowheads="1"/>
          </p:cNvSpPr>
          <p:nvPr/>
        </p:nvSpPr>
        <p:spPr bwMode="auto">
          <a:xfrm>
            <a:off x="2786427" y="752126"/>
            <a:ext cx="420308"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Ca</a:t>
            </a:r>
          </a:p>
        </p:txBody>
      </p:sp>
      <p:sp>
        <p:nvSpPr>
          <p:cNvPr id="81" name="Text Box 10"/>
          <p:cNvSpPr txBox="1">
            <a:spLocks noChangeArrowheads="1"/>
          </p:cNvSpPr>
          <p:nvPr/>
        </p:nvSpPr>
        <p:spPr bwMode="auto">
          <a:xfrm>
            <a:off x="4323040" y="752126"/>
            <a:ext cx="375424"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Sr</a:t>
            </a:r>
          </a:p>
        </p:txBody>
      </p:sp>
      <p:sp>
        <p:nvSpPr>
          <p:cNvPr id="82" name="Text Box 11"/>
          <p:cNvSpPr txBox="1">
            <a:spLocks noChangeArrowheads="1"/>
          </p:cNvSpPr>
          <p:nvPr/>
        </p:nvSpPr>
        <p:spPr bwMode="auto">
          <a:xfrm>
            <a:off x="5623792" y="752126"/>
            <a:ext cx="428322"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err="1">
                <a:latin typeface="+mj-lt"/>
              </a:rPr>
              <a:t>Ba</a:t>
            </a:r>
            <a:endParaRPr lang="en-US" b="1" dirty="0">
              <a:latin typeface="+mj-lt"/>
            </a:endParaRPr>
          </a:p>
        </p:txBody>
      </p:sp>
      <p:sp>
        <p:nvSpPr>
          <p:cNvPr id="83" name="Text Box 12"/>
          <p:cNvSpPr txBox="1">
            <a:spLocks noChangeArrowheads="1"/>
          </p:cNvSpPr>
          <p:nvPr/>
        </p:nvSpPr>
        <p:spPr bwMode="auto">
          <a:xfrm>
            <a:off x="2698262" y="1181823"/>
            <a:ext cx="596638"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40.1</a:t>
            </a:r>
          </a:p>
        </p:txBody>
      </p:sp>
      <p:sp>
        <p:nvSpPr>
          <p:cNvPr id="84" name="Text Box 13"/>
          <p:cNvSpPr txBox="1">
            <a:spLocks noChangeArrowheads="1"/>
          </p:cNvSpPr>
          <p:nvPr/>
        </p:nvSpPr>
        <p:spPr bwMode="auto">
          <a:xfrm>
            <a:off x="4212433" y="1181823"/>
            <a:ext cx="596638"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87.6</a:t>
            </a:r>
          </a:p>
        </p:txBody>
      </p:sp>
      <p:sp>
        <p:nvSpPr>
          <p:cNvPr id="85" name="Text Box 14"/>
          <p:cNvSpPr txBox="1">
            <a:spLocks noChangeArrowheads="1"/>
          </p:cNvSpPr>
          <p:nvPr/>
        </p:nvSpPr>
        <p:spPr bwMode="auto">
          <a:xfrm>
            <a:off x="5481125" y="1181823"/>
            <a:ext cx="713657"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137.3</a:t>
            </a:r>
          </a:p>
        </p:txBody>
      </p:sp>
      <p:sp>
        <p:nvSpPr>
          <p:cNvPr id="86" name="Text Box 15"/>
          <p:cNvSpPr txBox="1">
            <a:spLocks noChangeArrowheads="1"/>
          </p:cNvSpPr>
          <p:nvPr/>
        </p:nvSpPr>
        <p:spPr bwMode="auto">
          <a:xfrm>
            <a:off x="2645693" y="1783143"/>
            <a:ext cx="1346844" cy="701731"/>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u="sng" dirty="0">
                <a:latin typeface="+mj-lt"/>
              </a:rPr>
              <a:t>40.1 + 137.3</a:t>
            </a:r>
          </a:p>
          <a:p>
            <a:pPr marL="342900" indent="-342900" fontAlgn="base">
              <a:spcBef>
                <a:spcPct val="20000"/>
              </a:spcBef>
              <a:spcAft>
                <a:spcPct val="0"/>
              </a:spcAft>
              <a:buClr>
                <a:srgbClr val="0000FF"/>
              </a:buClr>
              <a:buSzPct val="120000"/>
              <a:defRPr/>
            </a:pPr>
            <a:r>
              <a:rPr lang="en-US" b="1" dirty="0">
                <a:latin typeface="+mj-lt"/>
              </a:rPr>
              <a:t>      </a:t>
            </a:r>
            <a:r>
              <a:rPr lang="en-US" b="1" dirty="0" smtClean="0">
                <a:latin typeface="+mj-lt"/>
              </a:rPr>
              <a:t>  2</a:t>
            </a:r>
            <a:endParaRPr lang="en-US" b="1" dirty="0">
              <a:latin typeface="+mj-lt"/>
            </a:endParaRPr>
          </a:p>
        </p:txBody>
      </p:sp>
      <p:sp>
        <p:nvSpPr>
          <p:cNvPr id="87" name="Text Box 16"/>
          <p:cNvSpPr txBox="1">
            <a:spLocks noChangeArrowheads="1"/>
          </p:cNvSpPr>
          <p:nvPr/>
        </p:nvSpPr>
        <p:spPr bwMode="auto">
          <a:xfrm>
            <a:off x="4097756" y="1949342"/>
            <a:ext cx="300082"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a:t>
            </a:r>
          </a:p>
        </p:txBody>
      </p:sp>
      <p:sp>
        <p:nvSpPr>
          <p:cNvPr id="88" name="Text Box 17"/>
          <p:cNvSpPr txBox="1">
            <a:spLocks noChangeArrowheads="1"/>
          </p:cNvSpPr>
          <p:nvPr/>
        </p:nvSpPr>
        <p:spPr bwMode="auto">
          <a:xfrm>
            <a:off x="4373983" y="1783143"/>
            <a:ext cx="713657" cy="701731"/>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u="sng" dirty="0">
                <a:latin typeface="+mj-lt"/>
              </a:rPr>
              <a:t>177.4</a:t>
            </a:r>
          </a:p>
          <a:p>
            <a:pPr marL="342900" indent="-342900" fontAlgn="base">
              <a:spcBef>
                <a:spcPct val="20000"/>
              </a:spcBef>
              <a:spcAft>
                <a:spcPct val="0"/>
              </a:spcAft>
              <a:buClr>
                <a:srgbClr val="0000FF"/>
              </a:buClr>
              <a:buSzPct val="120000"/>
              <a:defRPr/>
            </a:pPr>
            <a:r>
              <a:rPr lang="en-US" b="1" dirty="0">
                <a:latin typeface="+mj-lt"/>
              </a:rPr>
              <a:t>   2</a:t>
            </a:r>
          </a:p>
        </p:txBody>
      </p:sp>
      <p:sp>
        <p:nvSpPr>
          <p:cNvPr id="89" name="Text Box 18"/>
          <p:cNvSpPr txBox="1">
            <a:spLocks noChangeArrowheads="1"/>
          </p:cNvSpPr>
          <p:nvPr/>
        </p:nvSpPr>
        <p:spPr bwMode="auto">
          <a:xfrm>
            <a:off x="5168369" y="1949342"/>
            <a:ext cx="300082"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a:t>
            </a:r>
          </a:p>
        </p:txBody>
      </p:sp>
      <p:sp>
        <p:nvSpPr>
          <p:cNvPr id="90" name="Text Box 19"/>
          <p:cNvSpPr txBox="1">
            <a:spLocks noChangeArrowheads="1"/>
          </p:cNvSpPr>
          <p:nvPr/>
        </p:nvSpPr>
        <p:spPr bwMode="auto">
          <a:xfrm>
            <a:off x="5396969" y="1949342"/>
            <a:ext cx="596638"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88.7</a:t>
            </a:r>
          </a:p>
        </p:txBody>
      </p:sp>
      <p:cxnSp>
        <p:nvCxnSpPr>
          <p:cNvPr id="104" name="Straight Connector 103"/>
          <p:cNvCxnSpPr/>
          <p:nvPr/>
        </p:nvCxnSpPr>
        <p:spPr>
          <a:xfrm flipV="1">
            <a:off x="517801" y="2556076"/>
            <a:ext cx="5852160" cy="0"/>
          </a:xfrm>
          <a:prstGeom prst="line">
            <a:avLst/>
          </a:prstGeom>
          <a:noFill/>
          <a:ln w="57150" cap="flat" cmpd="sng" algn="ctr">
            <a:solidFill>
              <a:srgbClr val="C00000"/>
            </a:solidFill>
            <a:prstDash val="solid"/>
          </a:ln>
          <a:effectLst/>
        </p:spPr>
      </p:cxnSp>
      <p:sp>
        <p:nvSpPr>
          <p:cNvPr id="105" name="Text Box 9"/>
          <p:cNvSpPr txBox="1">
            <a:spLocks noChangeArrowheads="1"/>
          </p:cNvSpPr>
          <p:nvPr/>
        </p:nvSpPr>
        <p:spPr bwMode="auto">
          <a:xfrm>
            <a:off x="2268707" y="3290255"/>
            <a:ext cx="336952"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N</a:t>
            </a:r>
          </a:p>
        </p:txBody>
      </p:sp>
      <p:sp>
        <p:nvSpPr>
          <p:cNvPr id="106" name="Text Box 10"/>
          <p:cNvSpPr txBox="1">
            <a:spLocks noChangeArrowheads="1"/>
          </p:cNvSpPr>
          <p:nvPr/>
        </p:nvSpPr>
        <p:spPr bwMode="auto">
          <a:xfrm>
            <a:off x="3637578" y="3290255"/>
            <a:ext cx="308098"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P</a:t>
            </a:r>
          </a:p>
        </p:txBody>
      </p:sp>
      <p:sp>
        <p:nvSpPr>
          <p:cNvPr id="107" name="Text Box 11"/>
          <p:cNvSpPr txBox="1">
            <a:spLocks noChangeArrowheads="1"/>
          </p:cNvSpPr>
          <p:nvPr/>
        </p:nvSpPr>
        <p:spPr bwMode="auto">
          <a:xfrm>
            <a:off x="4819037" y="3290255"/>
            <a:ext cx="415498"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As</a:t>
            </a:r>
          </a:p>
        </p:txBody>
      </p:sp>
      <p:sp>
        <p:nvSpPr>
          <p:cNvPr id="108" name="Text Box 12"/>
          <p:cNvSpPr txBox="1">
            <a:spLocks noChangeArrowheads="1"/>
          </p:cNvSpPr>
          <p:nvPr/>
        </p:nvSpPr>
        <p:spPr bwMode="auto">
          <a:xfrm>
            <a:off x="2193294" y="3744140"/>
            <a:ext cx="596638"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14.0</a:t>
            </a:r>
          </a:p>
        </p:txBody>
      </p:sp>
      <p:sp>
        <p:nvSpPr>
          <p:cNvPr id="109" name="Text Box 13"/>
          <p:cNvSpPr txBox="1">
            <a:spLocks noChangeArrowheads="1"/>
          </p:cNvSpPr>
          <p:nvPr/>
        </p:nvSpPr>
        <p:spPr bwMode="auto">
          <a:xfrm>
            <a:off x="3493308" y="3744140"/>
            <a:ext cx="596638"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31.0</a:t>
            </a:r>
          </a:p>
        </p:txBody>
      </p:sp>
      <p:sp>
        <p:nvSpPr>
          <p:cNvPr id="110" name="Text Box 14"/>
          <p:cNvSpPr txBox="1">
            <a:spLocks noChangeArrowheads="1"/>
          </p:cNvSpPr>
          <p:nvPr/>
        </p:nvSpPr>
        <p:spPr bwMode="auto">
          <a:xfrm>
            <a:off x="4702018" y="3744140"/>
            <a:ext cx="649537"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74.9 </a:t>
            </a:r>
          </a:p>
        </p:txBody>
      </p:sp>
      <p:sp>
        <p:nvSpPr>
          <p:cNvPr id="111" name="Text Box 15"/>
          <p:cNvSpPr txBox="1">
            <a:spLocks noChangeArrowheads="1"/>
          </p:cNvSpPr>
          <p:nvPr/>
        </p:nvSpPr>
        <p:spPr bwMode="auto">
          <a:xfrm>
            <a:off x="2180901" y="4166460"/>
            <a:ext cx="1229824" cy="701731"/>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u="sng" dirty="0">
                <a:latin typeface="+mj-lt"/>
              </a:rPr>
              <a:t>14.0 + 74.9</a:t>
            </a:r>
          </a:p>
          <a:p>
            <a:pPr marL="342900" indent="-342900" fontAlgn="base">
              <a:spcBef>
                <a:spcPct val="20000"/>
              </a:spcBef>
              <a:spcAft>
                <a:spcPct val="0"/>
              </a:spcAft>
              <a:buClr>
                <a:srgbClr val="0000FF"/>
              </a:buClr>
              <a:buSzPct val="120000"/>
              <a:defRPr/>
            </a:pPr>
            <a:r>
              <a:rPr lang="en-US" b="1" dirty="0">
                <a:latin typeface="+mj-lt"/>
              </a:rPr>
              <a:t>      2</a:t>
            </a:r>
          </a:p>
        </p:txBody>
      </p:sp>
      <p:sp>
        <p:nvSpPr>
          <p:cNvPr id="112" name="Text Box 16"/>
          <p:cNvSpPr txBox="1">
            <a:spLocks noChangeArrowheads="1"/>
          </p:cNvSpPr>
          <p:nvPr/>
        </p:nvSpPr>
        <p:spPr bwMode="auto">
          <a:xfrm>
            <a:off x="3313142" y="4332659"/>
            <a:ext cx="300082"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a:t>
            </a:r>
          </a:p>
        </p:txBody>
      </p:sp>
      <p:sp>
        <p:nvSpPr>
          <p:cNvPr id="113" name="Text Box 17"/>
          <p:cNvSpPr txBox="1">
            <a:spLocks noChangeArrowheads="1"/>
          </p:cNvSpPr>
          <p:nvPr/>
        </p:nvSpPr>
        <p:spPr bwMode="auto">
          <a:xfrm>
            <a:off x="3573556" y="4166459"/>
            <a:ext cx="596638" cy="701731"/>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u="sng" dirty="0">
                <a:latin typeface="+mj-lt"/>
              </a:rPr>
              <a:t>88.9</a:t>
            </a:r>
          </a:p>
          <a:p>
            <a:pPr marL="342900" indent="-342900" fontAlgn="base">
              <a:spcBef>
                <a:spcPct val="20000"/>
              </a:spcBef>
              <a:spcAft>
                <a:spcPct val="0"/>
              </a:spcAft>
              <a:buClr>
                <a:srgbClr val="0000FF"/>
              </a:buClr>
              <a:buSzPct val="120000"/>
              <a:defRPr/>
            </a:pPr>
            <a:r>
              <a:rPr lang="en-US" b="1" dirty="0">
                <a:latin typeface="+mj-lt"/>
              </a:rPr>
              <a:t>   2</a:t>
            </a:r>
          </a:p>
        </p:txBody>
      </p:sp>
      <p:sp>
        <p:nvSpPr>
          <p:cNvPr id="114" name="Text Box 18"/>
          <p:cNvSpPr txBox="1">
            <a:spLocks noChangeArrowheads="1"/>
          </p:cNvSpPr>
          <p:nvPr/>
        </p:nvSpPr>
        <p:spPr bwMode="auto">
          <a:xfrm>
            <a:off x="4282740" y="4332659"/>
            <a:ext cx="300082"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a:t>
            </a:r>
          </a:p>
        </p:txBody>
      </p:sp>
      <p:sp>
        <p:nvSpPr>
          <p:cNvPr id="115" name="Text Box 19"/>
          <p:cNvSpPr txBox="1">
            <a:spLocks noChangeArrowheads="1"/>
          </p:cNvSpPr>
          <p:nvPr/>
        </p:nvSpPr>
        <p:spPr bwMode="auto">
          <a:xfrm>
            <a:off x="4758405" y="4332659"/>
            <a:ext cx="713657" cy="369332"/>
          </a:xfrm>
          <a:prstGeom prst="rect">
            <a:avLst/>
          </a:prstGeom>
          <a:noFill/>
          <a:ln w="9525" algn="ctr">
            <a:noFill/>
            <a:miter lim="800000"/>
            <a:headEnd/>
            <a:tailEnd/>
          </a:ln>
        </p:spPr>
        <p:txBody>
          <a:bodyPr wrap="none">
            <a:spAutoFit/>
          </a:bodyPr>
          <a:lstStyle/>
          <a:p>
            <a:pPr marL="342900" indent="-342900" fontAlgn="base">
              <a:spcBef>
                <a:spcPct val="20000"/>
              </a:spcBef>
              <a:spcAft>
                <a:spcPct val="0"/>
              </a:spcAft>
              <a:buClr>
                <a:srgbClr val="0000FF"/>
              </a:buClr>
              <a:buSzPct val="120000"/>
              <a:defRPr/>
            </a:pPr>
            <a:r>
              <a:rPr lang="en-US" b="1" dirty="0">
                <a:latin typeface="+mj-lt"/>
              </a:rPr>
              <a:t>44.45</a:t>
            </a:r>
          </a:p>
        </p:txBody>
      </p:sp>
      <p:sp>
        <p:nvSpPr>
          <p:cNvPr id="126" name="Text Box 9"/>
          <p:cNvSpPr txBox="1">
            <a:spLocks noChangeArrowheads="1"/>
          </p:cNvSpPr>
          <p:nvPr/>
        </p:nvSpPr>
        <p:spPr bwMode="auto">
          <a:xfrm>
            <a:off x="2526741" y="332961"/>
            <a:ext cx="1069524"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smtClean="0">
                <a:latin typeface="Book Antiqua" pitchFamily="18" charset="0"/>
              </a:rPr>
              <a:t>Calcium</a:t>
            </a:r>
            <a:endParaRPr lang="en-US" b="1" dirty="0">
              <a:latin typeface="Book Antiqua" pitchFamily="18" charset="0"/>
            </a:endParaRPr>
          </a:p>
        </p:txBody>
      </p:sp>
      <p:sp>
        <p:nvSpPr>
          <p:cNvPr id="127" name="Text Box 9"/>
          <p:cNvSpPr txBox="1">
            <a:spLocks noChangeArrowheads="1"/>
          </p:cNvSpPr>
          <p:nvPr/>
        </p:nvSpPr>
        <p:spPr bwMode="auto">
          <a:xfrm>
            <a:off x="3938384" y="332961"/>
            <a:ext cx="1261884"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smtClean="0">
                <a:latin typeface="Book Antiqua" pitchFamily="18" charset="0"/>
              </a:rPr>
              <a:t>Strontium</a:t>
            </a:r>
            <a:endParaRPr lang="en-US" b="1" dirty="0">
              <a:latin typeface="Book Antiqua" pitchFamily="18" charset="0"/>
            </a:endParaRPr>
          </a:p>
        </p:txBody>
      </p:sp>
      <p:sp>
        <p:nvSpPr>
          <p:cNvPr id="128" name="Text Box 9"/>
          <p:cNvSpPr txBox="1">
            <a:spLocks noChangeArrowheads="1"/>
          </p:cNvSpPr>
          <p:nvPr/>
        </p:nvSpPr>
        <p:spPr bwMode="auto">
          <a:xfrm>
            <a:off x="5399372" y="332961"/>
            <a:ext cx="966931"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smtClean="0">
                <a:latin typeface="Book Antiqua" pitchFamily="18" charset="0"/>
              </a:rPr>
              <a:t>Barium</a:t>
            </a:r>
            <a:endParaRPr lang="en-US" b="1" dirty="0">
              <a:latin typeface="Book Antiqua" pitchFamily="18" charset="0"/>
            </a:endParaRPr>
          </a:p>
        </p:txBody>
      </p:sp>
      <p:sp>
        <p:nvSpPr>
          <p:cNvPr id="141" name="Text Box 9"/>
          <p:cNvSpPr txBox="1">
            <a:spLocks noChangeArrowheads="1"/>
          </p:cNvSpPr>
          <p:nvPr/>
        </p:nvSpPr>
        <p:spPr bwMode="auto">
          <a:xfrm>
            <a:off x="1926723" y="2826091"/>
            <a:ext cx="1133644"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smtClean="0">
                <a:latin typeface="Book Antiqua" pitchFamily="18" charset="0"/>
              </a:rPr>
              <a:t>Nitrogen</a:t>
            </a:r>
            <a:endParaRPr lang="en-US" b="1" dirty="0">
              <a:latin typeface="Book Antiqua" pitchFamily="18" charset="0"/>
            </a:endParaRPr>
          </a:p>
        </p:txBody>
      </p:sp>
      <p:sp>
        <p:nvSpPr>
          <p:cNvPr id="142" name="Text Box 9"/>
          <p:cNvSpPr txBox="1">
            <a:spLocks noChangeArrowheads="1"/>
          </p:cNvSpPr>
          <p:nvPr/>
        </p:nvSpPr>
        <p:spPr bwMode="auto">
          <a:xfrm>
            <a:off x="3124151" y="2826091"/>
            <a:ext cx="1441420"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smtClean="0">
                <a:latin typeface="Book Antiqua" pitchFamily="18" charset="0"/>
              </a:rPr>
              <a:t>Phosphorus</a:t>
            </a:r>
            <a:endParaRPr lang="en-US" b="1" dirty="0">
              <a:latin typeface="Book Antiqua" pitchFamily="18" charset="0"/>
            </a:endParaRPr>
          </a:p>
        </p:txBody>
      </p:sp>
      <p:sp>
        <p:nvSpPr>
          <p:cNvPr id="143" name="Text Box 9"/>
          <p:cNvSpPr txBox="1">
            <a:spLocks noChangeArrowheads="1"/>
          </p:cNvSpPr>
          <p:nvPr/>
        </p:nvSpPr>
        <p:spPr bwMode="auto">
          <a:xfrm>
            <a:off x="4530497" y="2826091"/>
            <a:ext cx="992579" cy="369332"/>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0000FF"/>
              </a:buClr>
              <a:buSzPct val="120000"/>
              <a:defRPr/>
            </a:pPr>
            <a:r>
              <a:rPr lang="en-US" b="1" dirty="0" smtClean="0">
                <a:latin typeface="Book Antiqua" pitchFamily="18" charset="0"/>
              </a:rPr>
              <a:t>Arsenic</a:t>
            </a:r>
            <a:endParaRPr lang="en-US" b="1" dirty="0">
              <a:latin typeface="Book Antiqua" pitchFamily="18" charset="0"/>
            </a:endParaRPr>
          </a:p>
        </p:txBody>
      </p:sp>
      <p:grpSp>
        <p:nvGrpSpPr>
          <p:cNvPr id="73" name="Group 72"/>
          <p:cNvGrpSpPr/>
          <p:nvPr/>
        </p:nvGrpSpPr>
        <p:grpSpPr>
          <a:xfrm>
            <a:off x="495836" y="332961"/>
            <a:ext cx="1898335" cy="369332"/>
            <a:chOff x="4719163" y="3846552"/>
            <a:chExt cx="1898335" cy="376979"/>
          </a:xfrm>
          <a:noFill/>
        </p:grpSpPr>
        <p:sp>
          <p:nvSpPr>
            <p:cNvPr id="74" name="Rectangle 73"/>
            <p:cNvSpPr/>
            <p:nvPr/>
          </p:nvSpPr>
          <p:spPr>
            <a:xfrm>
              <a:off x="4863736" y="3890315"/>
              <a:ext cx="1753762" cy="306861"/>
            </a:xfrm>
            <a:prstGeom prst="rect">
              <a:avLst/>
            </a:prstGeom>
            <a:grpFill/>
            <a:ln>
              <a:noFill/>
            </a:ln>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Book Antiqua" pitchFamily="18" charset="0"/>
              </a:endParaRPr>
            </a:p>
          </p:txBody>
        </p:sp>
        <p:sp>
          <p:nvSpPr>
            <p:cNvPr id="75" name="Rectangle 74"/>
            <p:cNvSpPr/>
            <p:nvPr/>
          </p:nvSpPr>
          <p:spPr>
            <a:xfrm>
              <a:off x="4719163" y="3846552"/>
              <a:ext cx="1222201" cy="376979"/>
            </a:xfrm>
            <a:prstGeom prst="rect">
              <a:avLst/>
            </a:prstGeom>
            <a:grpFill/>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tab pos="742950" algn="l"/>
                </a:tabLst>
                <a:defRPr/>
              </a:pPr>
              <a:r>
                <a:rPr lang="en-US" b="1" kern="0" dirty="0" smtClean="0">
                  <a:solidFill>
                    <a:srgbClr val="0000FF"/>
                  </a:solidFill>
                  <a:latin typeface="Book Antiqua" pitchFamily="18" charset="0"/>
                </a:rPr>
                <a:t>Elements</a:t>
              </a:r>
              <a:endParaRPr lang="en-US" b="1" kern="0" dirty="0">
                <a:solidFill>
                  <a:srgbClr val="0000FF"/>
                </a:solidFill>
                <a:latin typeface="Book Antiqua" pitchFamily="18" charset="0"/>
              </a:endParaRPr>
            </a:p>
          </p:txBody>
        </p:sp>
      </p:grpSp>
      <p:grpSp>
        <p:nvGrpSpPr>
          <p:cNvPr id="76" name="Group 75"/>
          <p:cNvGrpSpPr/>
          <p:nvPr/>
        </p:nvGrpSpPr>
        <p:grpSpPr>
          <a:xfrm>
            <a:off x="495836" y="744360"/>
            <a:ext cx="1718501" cy="384865"/>
            <a:chOff x="4755672" y="3879495"/>
            <a:chExt cx="1890346" cy="432117"/>
          </a:xfrm>
          <a:noFill/>
        </p:grpSpPr>
        <p:sp>
          <p:nvSpPr>
            <p:cNvPr id="77" name="Rectangle 76"/>
            <p:cNvSpPr/>
            <p:nvPr/>
          </p:nvSpPr>
          <p:spPr>
            <a:xfrm>
              <a:off x="4863735" y="3896935"/>
              <a:ext cx="1782283" cy="414677"/>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b="1" dirty="0">
                <a:solidFill>
                  <a:srgbClr val="0000FF"/>
                </a:solidFill>
                <a:latin typeface="Book Antiqua" pitchFamily="18" charset="0"/>
              </a:endParaRPr>
            </a:p>
          </p:txBody>
        </p:sp>
        <p:sp>
          <p:nvSpPr>
            <p:cNvPr id="78" name="Rectangle 77"/>
            <p:cNvSpPr/>
            <p:nvPr/>
          </p:nvSpPr>
          <p:spPr>
            <a:xfrm>
              <a:off x="4755672" y="3879495"/>
              <a:ext cx="1218792" cy="414677"/>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a:solidFill>
                    <a:srgbClr val="0000FF"/>
                  </a:solidFill>
                  <a:latin typeface="Book Antiqua" pitchFamily="18" charset="0"/>
                </a:rPr>
                <a:t>Symbols</a:t>
              </a:r>
            </a:p>
          </p:txBody>
        </p:sp>
      </p:grpSp>
      <p:grpSp>
        <p:nvGrpSpPr>
          <p:cNvPr id="116" name="Group 115"/>
          <p:cNvGrpSpPr/>
          <p:nvPr/>
        </p:nvGrpSpPr>
        <p:grpSpPr>
          <a:xfrm>
            <a:off x="495836" y="1181823"/>
            <a:ext cx="1907861" cy="369332"/>
            <a:chOff x="4623336" y="3976207"/>
            <a:chExt cx="1907861" cy="376977"/>
          </a:xfrm>
          <a:noFill/>
        </p:grpSpPr>
        <p:sp>
          <p:nvSpPr>
            <p:cNvPr id="117" name="Rectangle 116"/>
            <p:cNvSpPr/>
            <p:nvPr/>
          </p:nvSpPr>
          <p:spPr>
            <a:xfrm>
              <a:off x="4757642" y="4008006"/>
              <a:ext cx="1773555" cy="306858"/>
            </a:xfrm>
            <a:prstGeom prst="rect">
              <a:avLst/>
            </a:prstGeom>
            <a:grp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i="0" u="none" strike="noStrike" kern="0" normalizeH="0" baseline="0" noProof="0" dirty="0">
                <a:solidFill>
                  <a:schemeClr val="tx1"/>
                </a:solidFill>
                <a:uLnTx/>
                <a:uFillTx/>
                <a:latin typeface="Book Antiqua" pitchFamily="18" charset="0"/>
              </a:endParaRPr>
            </a:p>
          </p:txBody>
        </p:sp>
        <p:sp>
          <p:nvSpPr>
            <p:cNvPr id="118" name="Rectangle 117"/>
            <p:cNvSpPr/>
            <p:nvPr/>
          </p:nvSpPr>
          <p:spPr>
            <a:xfrm>
              <a:off x="4623336" y="3976207"/>
              <a:ext cx="1837037" cy="376977"/>
            </a:xfrm>
            <a:prstGeom prst="rect">
              <a:avLst/>
            </a:prstGeom>
            <a:grpFill/>
            <a:ln>
              <a:no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srgbClr val="0000FF"/>
                  </a:solidFill>
                  <a:latin typeface="Book Antiqua" pitchFamily="18" charset="0"/>
                </a:rPr>
                <a:t>Atomic masses</a:t>
              </a:r>
              <a:endParaRPr lang="en-US" b="1" kern="0" dirty="0">
                <a:solidFill>
                  <a:srgbClr val="0000FF"/>
                </a:solidFill>
                <a:latin typeface="Book Antiqua" pitchFamily="18" charset="0"/>
              </a:endParaRPr>
            </a:p>
          </p:txBody>
        </p:sp>
      </p:grpSp>
      <p:grpSp>
        <p:nvGrpSpPr>
          <p:cNvPr id="122" name="Group 121"/>
          <p:cNvGrpSpPr/>
          <p:nvPr/>
        </p:nvGrpSpPr>
        <p:grpSpPr>
          <a:xfrm>
            <a:off x="2464842" y="1805910"/>
            <a:ext cx="2899055" cy="1658955"/>
            <a:chOff x="4046832" y="3781947"/>
            <a:chExt cx="2899055" cy="1858080"/>
          </a:xfrm>
          <a:solidFill>
            <a:srgbClr val="00FFFF"/>
          </a:solidFill>
        </p:grpSpPr>
        <p:sp>
          <p:nvSpPr>
            <p:cNvPr id="123" name="Cloud Callout 122"/>
            <p:cNvSpPr/>
            <p:nvPr/>
          </p:nvSpPr>
          <p:spPr>
            <a:xfrm>
              <a:off x="4046832" y="3781947"/>
              <a:ext cx="2899055" cy="1858080"/>
            </a:xfrm>
            <a:prstGeom prst="cloudCallout">
              <a:avLst>
                <a:gd name="adj1" fmla="val 44652"/>
                <a:gd name="adj2" fmla="val -61392"/>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mj-lt"/>
              </a:endParaRPr>
            </a:p>
          </p:txBody>
        </p:sp>
        <p:sp>
          <p:nvSpPr>
            <p:cNvPr id="124" name="Rectangle 123"/>
            <p:cNvSpPr/>
            <p:nvPr/>
          </p:nvSpPr>
          <p:spPr>
            <a:xfrm>
              <a:off x="4225127" y="4037219"/>
              <a:ext cx="2633003" cy="1344405"/>
            </a:xfrm>
            <a:prstGeom prst="rect">
              <a:avLst/>
            </a:prstGeom>
            <a:noFill/>
            <a:ln>
              <a:noFill/>
            </a:ln>
          </p:spPr>
          <p:txBody>
            <a:bodyPr wrap="square">
              <a:spAutoFit/>
            </a:bodyPr>
            <a:lstStyle/>
            <a:p>
              <a:pPr lvl="0" algn="ctr">
                <a:defRPr/>
              </a:pPr>
              <a:r>
                <a:rPr lang="en-US" kern="0" dirty="0">
                  <a:solidFill>
                    <a:schemeClr val="bg1"/>
                  </a:solidFill>
                  <a:latin typeface="+mj-lt"/>
                </a:rPr>
                <a:t>Then he calculated the mean of atomic masses of first and the last element of the triad.</a:t>
              </a:r>
            </a:p>
          </p:txBody>
        </p:sp>
      </p:grpSp>
      <p:sp>
        <p:nvSpPr>
          <p:cNvPr id="157" name="Oval 156"/>
          <p:cNvSpPr/>
          <p:nvPr/>
        </p:nvSpPr>
        <p:spPr>
          <a:xfrm>
            <a:off x="2629958" y="1212627"/>
            <a:ext cx="733247"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FF00"/>
                </a:solidFill>
              </a:ln>
              <a:solidFill>
                <a:schemeClr val="tx1"/>
              </a:solidFill>
              <a:latin typeface="+mj-lt"/>
            </a:endParaRPr>
          </a:p>
        </p:txBody>
      </p:sp>
      <p:sp>
        <p:nvSpPr>
          <p:cNvPr id="158" name="Oval 157"/>
          <p:cNvSpPr/>
          <p:nvPr/>
        </p:nvSpPr>
        <p:spPr>
          <a:xfrm>
            <a:off x="5471330" y="1199927"/>
            <a:ext cx="733247"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FF00"/>
                </a:solidFill>
              </a:ln>
              <a:solidFill>
                <a:schemeClr val="tx1"/>
              </a:solidFill>
              <a:latin typeface="+mj-lt"/>
            </a:endParaRPr>
          </a:p>
        </p:txBody>
      </p:sp>
      <p:grpSp>
        <p:nvGrpSpPr>
          <p:cNvPr id="159" name="Group 158"/>
          <p:cNvGrpSpPr/>
          <p:nvPr/>
        </p:nvGrpSpPr>
        <p:grpSpPr>
          <a:xfrm>
            <a:off x="6162643" y="940949"/>
            <a:ext cx="2438493" cy="1288340"/>
            <a:chOff x="4189945" y="3448050"/>
            <a:chExt cx="2438493" cy="1475813"/>
          </a:xfrm>
          <a:solidFill>
            <a:srgbClr val="00FFFF"/>
          </a:solidFill>
        </p:grpSpPr>
        <p:sp>
          <p:nvSpPr>
            <p:cNvPr id="160" name="Cloud Callout 159"/>
            <p:cNvSpPr/>
            <p:nvPr/>
          </p:nvSpPr>
          <p:spPr>
            <a:xfrm>
              <a:off x="4195443" y="3448050"/>
              <a:ext cx="2432995" cy="1475813"/>
            </a:xfrm>
            <a:prstGeom prst="cloudCallout">
              <a:avLst>
                <a:gd name="adj1" fmla="val -53373"/>
                <a:gd name="adj2" fmla="val -43174"/>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solidFill>
                    <a:sysClr val="windowText" lastClr="000000"/>
                  </a:solidFill>
                </a:ln>
                <a:solidFill>
                  <a:schemeClr val="tx1"/>
                </a:solidFill>
                <a:effectLst/>
                <a:uLnTx/>
                <a:uFillTx/>
                <a:latin typeface="+mj-lt"/>
              </a:endParaRPr>
            </a:p>
          </p:txBody>
        </p:sp>
        <p:sp>
          <p:nvSpPr>
            <p:cNvPr id="161" name="Rectangle 160"/>
            <p:cNvSpPr/>
            <p:nvPr/>
          </p:nvSpPr>
          <p:spPr>
            <a:xfrm>
              <a:off x="4189945" y="3661713"/>
              <a:ext cx="2381723" cy="1057689"/>
            </a:xfrm>
            <a:prstGeom prst="rect">
              <a:avLst/>
            </a:prstGeom>
            <a:noFill/>
            <a:ln>
              <a:noFill/>
            </a:ln>
            <a:scene3d>
              <a:camera prst="orthographicFront"/>
              <a:lightRig rig="threePt" dir="t"/>
            </a:scene3d>
            <a:sp3d>
              <a:bevelT/>
            </a:sp3d>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err="1" smtClean="0">
                  <a:solidFill>
                    <a:schemeClr val="bg1"/>
                  </a:solidFill>
                  <a:latin typeface="+mj-lt"/>
                </a:rPr>
                <a:t>Ca</a:t>
              </a:r>
              <a:r>
                <a:rPr lang="en-US" kern="0" dirty="0" smtClean="0">
                  <a:solidFill>
                    <a:schemeClr val="bg1"/>
                  </a:solidFill>
                  <a:latin typeface="+mj-lt"/>
                </a:rPr>
                <a:t>   </a:t>
              </a:r>
              <a:r>
                <a:rPr lang="en-US" kern="0" dirty="0" err="1" smtClean="0">
                  <a:solidFill>
                    <a:schemeClr val="bg1"/>
                  </a:solidFill>
                  <a:latin typeface="+mj-lt"/>
                </a:rPr>
                <a:t>Sr</a:t>
              </a:r>
              <a:r>
                <a:rPr lang="en-US" kern="0" dirty="0" smtClean="0">
                  <a:solidFill>
                    <a:schemeClr val="bg1"/>
                  </a:solidFill>
                  <a:latin typeface="+mj-lt"/>
                </a:rPr>
                <a:t>	Ba</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chemeClr val="bg1"/>
                  </a:solidFill>
                  <a:latin typeface="+mj-lt"/>
                </a:rPr>
                <a:t>a</a:t>
              </a:r>
              <a:r>
                <a:rPr lang="en-US" kern="0" dirty="0" smtClean="0">
                  <a:solidFill>
                    <a:schemeClr val="bg1"/>
                  </a:solidFill>
                  <a:latin typeface="+mj-lt"/>
                </a:rPr>
                <a:t>re chemically similar elements</a:t>
              </a:r>
              <a:endParaRPr lang="en-US" kern="0" dirty="0">
                <a:solidFill>
                  <a:schemeClr val="bg1"/>
                </a:solidFill>
                <a:latin typeface="+mj-lt"/>
              </a:endParaRPr>
            </a:p>
          </p:txBody>
        </p:sp>
      </p:grpSp>
      <p:grpSp>
        <p:nvGrpSpPr>
          <p:cNvPr id="165" name="Group 164"/>
          <p:cNvGrpSpPr/>
          <p:nvPr/>
        </p:nvGrpSpPr>
        <p:grpSpPr>
          <a:xfrm>
            <a:off x="5924842" y="1316932"/>
            <a:ext cx="2676294" cy="1207310"/>
            <a:chOff x="3943423" y="3416193"/>
            <a:chExt cx="2676294" cy="1567085"/>
          </a:xfrm>
          <a:solidFill>
            <a:srgbClr val="00FFFF"/>
          </a:solidFill>
        </p:grpSpPr>
        <p:sp>
          <p:nvSpPr>
            <p:cNvPr id="166" name="Cloud Callout 165"/>
            <p:cNvSpPr/>
            <p:nvPr/>
          </p:nvSpPr>
          <p:spPr>
            <a:xfrm>
              <a:off x="3943423" y="3416193"/>
              <a:ext cx="2676294" cy="1567085"/>
            </a:xfrm>
            <a:prstGeom prst="cloudCallout">
              <a:avLst>
                <a:gd name="adj1" fmla="val -57747"/>
                <a:gd name="adj2" fmla="val -28123"/>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mj-lt"/>
              </a:endParaRPr>
            </a:p>
          </p:txBody>
        </p:sp>
        <p:sp>
          <p:nvSpPr>
            <p:cNvPr id="167" name="Rectangle 166"/>
            <p:cNvSpPr/>
            <p:nvPr/>
          </p:nvSpPr>
          <p:spPr>
            <a:xfrm>
              <a:off x="4096161" y="3646501"/>
              <a:ext cx="2381723" cy="1198480"/>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Arranged in increasing order of their atomic masses</a:t>
              </a:r>
              <a:endParaRPr lang="en-US" kern="0" dirty="0">
                <a:solidFill>
                  <a:schemeClr val="bg1"/>
                </a:solidFill>
                <a:latin typeface="+mj-lt"/>
              </a:endParaRPr>
            </a:p>
          </p:txBody>
        </p:sp>
      </p:grpSp>
      <p:grpSp>
        <p:nvGrpSpPr>
          <p:cNvPr id="168" name="Group 167"/>
          <p:cNvGrpSpPr/>
          <p:nvPr/>
        </p:nvGrpSpPr>
        <p:grpSpPr>
          <a:xfrm>
            <a:off x="5882837" y="994751"/>
            <a:ext cx="2754877" cy="1481660"/>
            <a:chOff x="3918726" y="3567097"/>
            <a:chExt cx="2534753" cy="1861357"/>
          </a:xfrm>
          <a:solidFill>
            <a:srgbClr val="00FFFF"/>
          </a:solidFill>
        </p:grpSpPr>
        <p:sp>
          <p:nvSpPr>
            <p:cNvPr id="169" name="Cloud Callout 168"/>
            <p:cNvSpPr/>
            <p:nvPr/>
          </p:nvSpPr>
          <p:spPr>
            <a:xfrm>
              <a:off x="3918726" y="3567097"/>
              <a:ext cx="2534753" cy="1861357"/>
            </a:xfrm>
            <a:prstGeom prst="cloudCallout">
              <a:avLst>
                <a:gd name="adj1" fmla="val -80563"/>
                <a:gd name="adj2" fmla="val -19726"/>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mj-lt"/>
              </a:endParaRPr>
            </a:p>
          </p:txBody>
        </p:sp>
        <p:sp>
          <p:nvSpPr>
            <p:cNvPr id="170" name="Rectangle 169"/>
            <p:cNvSpPr/>
            <p:nvPr/>
          </p:nvSpPr>
          <p:spPr>
            <a:xfrm>
              <a:off x="3958051" y="3653481"/>
              <a:ext cx="2482242" cy="1507931"/>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The mean was approximately equal to the atomic mass of middle element</a:t>
              </a:r>
              <a:endParaRPr lang="en-US" kern="0" dirty="0">
                <a:solidFill>
                  <a:schemeClr val="bg1"/>
                </a:solidFill>
                <a:latin typeface="+mj-lt"/>
              </a:endParaRPr>
            </a:p>
          </p:txBody>
        </p:sp>
      </p:grpSp>
      <p:grpSp>
        <p:nvGrpSpPr>
          <p:cNvPr id="171" name="Group 170"/>
          <p:cNvGrpSpPr/>
          <p:nvPr/>
        </p:nvGrpSpPr>
        <p:grpSpPr>
          <a:xfrm>
            <a:off x="6366303" y="940949"/>
            <a:ext cx="2220364" cy="1063279"/>
            <a:chOff x="4063252" y="3576579"/>
            <a:chExt cx="2042950" cy="1335760"/>
          </a:xfrm>
          <a:solidFill>
            <a:srgbClr val="00FFFF"/>
          </a:solidFill>
        </p:grpSpPr>
        <p:sp>
          <p:nvSpPr>
            <p:cNvPr id="172" name="Cloud 171"/>
            <p:cNvSpPr/>
            <p:nvPr/>
          </p:nvSpPr>
          <p:spPr>
            <a:xfrm>
              <a:off x="4063252" y="3576579"/>
              <a:ext cx="2042950" cy="1335760"/>
            </a:xfrm>
            <a:prstGeom prst="cloud">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mj-lt"/>
              </a:endParaRPr>
            </a:p>
          </p:txBody>
        </p:sp>
        <p:sp>
          <p:nvSpPr>
            <p:cNvPr id="173" name="Rectangle 172"/>
            <p:cNvSpPr/>
            <p:nvPr/>
          </p:nvSpPr>
          <p:spPr>
            <a:xfrm>
              <a:off x="4096252" y="3762884"/>
              <a:ext cx="1962730" cy="811963"/>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Hence, this triad followed the law  </a:t>
              </a:r>
              <a:endParaRPr lang="en-US" kern="0" dirty="0">
                <a:solidFill>
                  <a:schemeClr val="bg1"/>
                </a:solidFill>
                <a:latin typeface="+mj-lt"/>
              </a:endParaRPr>
            </a:p>
          </p:txBody>
        </p:sp>
      </p:grpSp>
      <p:grpSp>
        <p:nvGrpSpPr>
          <p:cNvPr id="174" name="Group 173"/>
          <p:cNvGrpSpPr/>
          <p:nvPr/>
        </p:nvGrpSpPr>
        <p:grpSpPr>
          <a:xfrm>
            <a:off x="495836" y="2823140"/>
            <a:ext cx="1735824" cy="375234"/>
            <a:chOff x="4804888" y="3912437"/>
            <a:chExt cx="1735824" cy="463435"/>
          </a:xfrm>
          <a:noFill/>
          <a:effectLst/>
        </p:grpSpPr>
        <p:sp>
          <p:nvSpPr>
            <p:cNvPr id="175" name="Rectangle 174"/>
            <p:cNvSpPr/>
            <p:nvPr/>
          </p:nvSpPr>
          <p:spPr>
            <a:xfrm>
              <a:off x="4809945" y="3919726"/>
              <a:ext cx="1720010" cy="456146"/>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b="1" dirty="0">
                <a:solidFill>
                  <a:srgbClr val="0000FF"/>
                </a:solidFill>
                <a:latin typeface="Book Antiqua" pitchFamily="18" charset="0"/>
              </a:endParaRPr>
            </a:p>
          </p:txBody>
        </p:sp>
        <p:sp>
          <p:nvSpPr>
            <p:cNvPr id="176" name="Rectangle 175"/>
            <p:cNvSpPr/>
            <p:nvPr/>
          </p:nvSpPr>
          <p:spPr>
            <a:xfrm>
              <a:off x="4804888" y="3912437"/>
              <a:ext cx="1735824" cy="456146"/>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a:solidFill>
                    <a:srgbClr val="0000FF"/>
                  </a:solidFill>
                  <a:latin typeface="Book Antiqua" pitchFamily="18" charset="0"/>
                </a:rPr>
                <a:t>Elements</a:t>
              </a:r>
            </a:p>
          </p:txBody>
        </p:sp>
      </p:grpSp>
      <p:grpSp>
        <p:nvGrpSpPr>
          <p:cNvPr id="177" name="Group 176"/>
          <p:cNvGrpSpPr/>
          <p:nvPr/>
        </p:nvGrpSpPr>
        <p:grpSpPr>
          <a:xfrm>
            <a:off x="495836" y="3290255"/>
            <a:ext cx="1719240" cy="369332"/>
            <a:chOff x="4860442" y="3857533"/>
            <a:chExt cx="1719240" cy="376979"/>
          </a:xfrm>
          <a:noFill/>
          <a:effectLst/>
        </p:grpSpPr>
        <p:sp>
          <p:nvSpPr>
            <p:cNvPr id="178" name="Rectangle 177"/>
            <p:cNvSpPr/>
            <p:nvPr/>
          </p:nvSpPr>
          <p:spPr>
            <a:xfrm>
              <a:off x="4863736" y="3896935"/>
              <a:ext cx="1715946" cy="337545"/>
            </a:xfrm>
            <a:prstGeom prst="rect">
              <a:avLst/>
            </a:prstGeom>
            <a:grpFill/>
            <a:ln>
              <a:noFill/>
            </a:ln>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normalizeH="0" baseline="0" noProof="0" dirty="0">
                <a:solidFill>
                  <a:srgbClr val="0000FF"/>
                </a:solidFill>
                <a:uLnTx/>
                <a:uFillTx/>
                <a:latin typeface="Book Antiqua" pitchFamily="18" charset="0"/>
              </a:endParaRPr>
            </a:p>
          </p:txBody>
        </p:sp>
        <p:sp>
          <p:nvSpPr>
            <p:cNvPr id="179" name="Rectangle 178"/>
            <p:cNvSpPr/>
            <p:nvPr/>
          </p:nvSpPr>
          <p:spPr>
            <a:xfrm>
              <a:off x="4860442" y="3857533"/>
              <a:ext cx="1111092" cy="376979"/>
            </a:xfrm>
            <a:prstGeom prst="rect">
              <a:avLst/>
            </a:prstGeom>
            <a:grpFill/>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srgbClr val="0000FF"/>
                  </a:solidFill>
                  <a:latin typeface="Book Antiqua" pitchFamily="18" charset="0"/>
                </a:rPr>
                <a:t>Symbols</a:t>
              </a:r>
              <a:endParaRPr lang="en-US" b="1" kern="0" dirty="0">
                <a:solidFill>
                  <a:srgbClr val="0000FF"/>
                </a:solidFill>
                <a:latin typeface="Book Antiqua" pitchFamily="18" charset="0"/>
              </a:endParaRPr>
            </a:p>
          </p:txBody>
        </p:sp>
      </p:grpSp>
      <p:grpSp>
        <p:nvGrpSpPr>
          <p:cNvPr id="180" name="Group 179"/>
          <p:cNvGrpSpPr/>
          <p:nvPr/>
        </p:nvGrpSpPr>
        <p:grpSpPr>
          <a:xfrm>
            <a:off x="495836" y="3732823"/>
            <a:ext cx="1812610" cy="391966"/>
            <a:chOff x="4718587" y="4008006"/>
            <a:chExt cx="1812610" cy="400081"/>
          </a:xfrm>
          <a:noFill/>
          <a:effectLst/>
        </p:grpSpPr>
        <p:sp>
          <p:nvSpPr>
            <p:cNvPr id="181" name="Rectangle 180"/>
            <p:cNvSpPr/>
            <p:nvPr/>
          </p:nvSpPr>
          <p:spPr>
            <a:xfrm>
              <a:off x="4757642" y="4008006"/>
              <a:ext cx="1773555" cy="376978"/>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b="1" dirty="0">
                <a:solidFill>
                  <a:srgbClr val="0000FF"/>
                </a:solidFill>
                <a:latin typeface="Book Antiqua" pitchFamily="18" charset="0"/>
              </a:endParaRPr>
            </a:p>
          </p:txBody>
        </p:sp>
        <p:sp>
          <p:nvSpPr>
            <p:cNvPr id="182" name="Rectangle 181"/>
            <p:cNvSpPr/>
            <p:nvPr/>
          </p:nvSpPr>
          <p:spPr>
            <a:xfrm>
              <a:off x="4718587" y="4031112"/>
              <a:ext cx="1746582" cy="376975"/>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a:solidFill>
                    <a:srgbClr val="0000FF"/>
                  </a:solidFill>
                  <a:latin typeface="Book Antiqua" pitchFamily="18" charset="0"/>
                </a:rPr>
                <a:t>Atomic masses</a:t>
              </a:r>
            </a:p>
          </p:txBody>
        </p:sp>
      </p:grpSp>
      <p:grpSp>
        <p:nvGrpSpPr>
          <p:cNvPr id="183" name="Group 182"/>
          <p:cNvGrpSpPr/>
          <p:nvPr/>
        </p:nvGrpSpPr>
        <p:grpSpPr>
          <a:xfrm>
            <a:off x="5672343" y="1497958"/>
            <a:ext cx="2676294" cy="1207310"/>
            <a:chOff x="4073793" y="3596109"/>
            <a:chExt cx="2676294" cy="1567085"/>
          </a:xfrm>
          <a:solidFill>
            <a:srgbClr val="00FFFF"/>
          </a:solidFill>
        </p:grpSpPr>
        <p:sp>
          <p:nvSpPr>
            <p:cNvPr id="184" name="Cloud Callout 183"/>
            <p:cNvSpPr/>
            <p:nvPr/>
          </p:nvSpPr>
          <p:spPr>
            <a:xfrm>
              <a:off x="4073793" y="3596109"/>
              <a:ext cx="2676294" cy="1567085"/>
            </a:xfrm>
            <a:prstGeom prst="cloudCallout">
              <a:avLst>
                <a:gd name="adj1" fmla="val -64205"/>
                <a:gd name="adj2" fmla="val 146440"/>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mj-lt"/>
              </a:endParaRPr>
            </a:p>
          </p:txBody>
        </p:sp>
        <p:sp>
          <p:nvSpPr>
            <p:cNvPr id="185" name="Rectangle 184"/>
            <p:cNvSpPr/>
            <p:nvPr/>
          </p:nvSpPr>
          <p:spPr>
            <a:xfrm>
              <a:off x="4257081" y="3771063"/>
              <a:ext cx="2381723" cy="1198480"/>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Arranged in increasing order of their atomic masses</a:t>
              </a:r>
              <a:endParaRPr lang="en-US" kern="0" dirty="0">
                <a:solidFill>
                  <a:schemeClr val="bg1"/>
                </a:solidFill>
                <a:latin typeface="+mj-lt"/>
              </a:endParaRPr>
            </a:p>
          </p:txBody>
        </p:sp>
      </p:grpSp>
      <p:grpSp>
        <p:nvGrpSpPr>
          <p:cNvPr id="186" name="Group 185"/>
          <p:cNvGrpSpPr/>
          <p:nvPr/>
        </p:nvGrpSpPr>
        <p:grpSpPr>
          <a:xfrm>
            <a:off x="5597015" y="1076351"/>
            <a:ext cx="3030364" cy="1346964"/>
            <a:chOff x="3872112" y="3597005"/>
            <a:chExt cx="2788228" cy="1692143"/>
          </a:xfrm>
          <a:solidFill>
            <a:srgbClr val="00FFFF"/>
          </a:solidFill>
        </p:grpSpPr>
        <p:sp>
          <p:nvSpPr>
            <p:cNvPr id="187" name="Cloud Callout 186"/>
            <p:cNvSpPr/>
            <p:nvPr/>
          </p:nvSpPr>
          <p:spPr>
            <a:xfrm>
              <a:off x="3872112" y="3597005"/>
              <a:ext cx="2788228" cy="1692143"/>
            </a:xfrm>
            <a:prstGeom prst="cloudCallout">
              <a:avLst>
                <a:gd name="adj1" fmla="val -56834"/>
                <a:gd name="adj2" fmla="val 203240"/>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mj-lt"/>
              </a:endParaRPr>
            </a:p>
          </p:txBody>
        </p:sp>
        <p:sp>
          <p:nvSpPr>
            <p:cNvPr id="188" name="Rectangle 187"/>
            <p:cNvSpPr/>
            <p:nvPr/>
          </p:nvSpPr>
          <p:spPr>
            <a:xfrm>
              <a:off x="4085166" y="3812756"/>
              <a:ext cx="2482242" cy="1159947"/>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The mean was not equal to the atomic mass of the middle element</a:t>
              </a:r>
              <a:endParaRPr lang="en-US" kern="0" dirty="0">
                <a:solidFill>
                  <a:schemeClr val="bg1"/>
                </a:solidFill>
                <a:latin typeface="+mj-lt"/>
              </a:endParaRPr>
            </a:p>
          </p:txBody>
        </p:sp>
      </p:grpSp>
      <p:grpSp>
        <p:nvGrpSpPr>
          <p:cNvPr id="189" name="Group 188"/>
          <p:cNvGrpSpPr/>
          <p:nvPr/>
        </p:nvGrpSpPr>
        <p:grpSpPr>
          <a:xfrm>
            <a:off x="5361756" y="1126628"/>
            <a:ext cx="2999711" cy="1677041"/>
            <a:chOff x="3919602" y="3856451"/>
            <a:chExt cx="2999711" cy="1711766"/>
          </a:xfrm>
          <a:solidFill>
            <a:srgbClr val="00FFFF"/>
          </a:solidFill>
        </p:grpSpPr>
        <p:sp>
          <p:nvSpPr>
            <p:cNvPr id="190" name="Cloud Callout 189"/>
            <p:cNvSpPr/>
            <p:nvPr/>
          </p:nvSpPr>
          <p:spPr>
            <a:xfrm>
              <a:off x="3919602" y="3856451"/>
              <a:ext cx="2999711" cy="1711766"/>
            </a:xfrm>
            <a:prstGeom prst="cloudCallout">
              <a:avLst>
                <a:gd name="adj1" fmla="val -51701"/>
                <a:gd name="adj2" fmla="val 115223"/>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0000FF"/>
                </a:solidFill>
                <a:effectLst/>
                <a:uLnTx/>
                <a:uFillTx/>
                <a:latin typeface="+mj-lt"/>
              </a:endParaRPr>
            </a:p>
          </p:txBody>
        </p:sp>
        <p:sp>
          <p:nvSpPr>
            <p:cNvPr id="191" name="Rectangle 190"/>
            <p:cNvSpPr/>
            <p:nvPr/>
          </p:nvSpPr>
          <p:spPr>
            <a:xfrm>
              <a:off x="4104066" y="4056139"/>
              <a:ext cx="2654134" cy="1225183"/>
            </a:xfrm>
            <a:prstGeom prst="rect">
              <a:avLst/>
            </a:prstGeom>
            <a:noFill/>
            <a:ln>
              <a:noFill/>
            </a:ln>
          </p:spPr>
          <p:txBody>
            <a:bodyPr wrap="square">
              <a:spAutoFit/>
            </a:bodyPr>
            <a:lstStyle/>
            <a:p>
              <a:pPr lvl="0" algn="ctr">
                <a:defRPr/>
              </a:pPr>
              <a:r>
                <a:rPr lang="en-US" kern="0" dirty="0" smtClean="0">
                  <a:solidFill>
                    <a:schemeClr val="bg1"/>
                  </a:solidFill>
                  <a:latin typeface="+mj-lt"/>
                </a:rPr>
                <a:t>Then he calculated the mean of atomic masses of first and the last element of the triad.</a:t>
              </a:r>
              <a:endParaRPr lang="en-US" kern="0" dirty="0">
                <a:solidFill>
                  <a:schemeClr val="bg1"/>
                </a:solidFill>
                <a:latin typeface="+mj-lt"/>
              </a:endParaRPr>
            </a:p>
          </p:txBody>
        </p:sp>
      </p:grpSp>
      <p:grpSp>
        <p:nvGrpSpPr>
          <p:cNvPr id="153" name="Group 152"/>
          <p:cNvGrpSpPr/>
          <p:nvPr/>
        </p:nvGrpSpPr>
        <p:grpSpPr>
          <a:xfrm>
            <a:off x="6125016" y="944584"/>
            <a:ext cx="2115116" cy="1258455"/>
            <a:chOff x="4528888" y="2709153"/>
            <a:chExt cx="3003550" cy="1258455"/>
          </a:xfrm>
          <a:solidFill>
            <a:srgbClr val="FFFF00"/>
          </a:solidFill>
        </p:grpSpPr>
        <p:sp>
          <p:nvSpPr>
            <p:cNvPr id="154" name="Cloud 153"/>
            <p:cNvSpPr/>
            <p:nvPr/>
          </p:nvSpPr>
          <p:spPr>
            <a:xfrm>
              <a:off x="4528888" y="2709153"/>
              <a:ext cx="3003550" cy="1258455"/>
            </a:xfrm>
            <a:prstGeom prst="clou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600" b="1" kern="0" dirty="0">
                <a:solidFill>
                  <a:srgbClr val="FF0000"/>
                </a:solidFill>
                <a:latin typeface="+mj-lt"/>
              </a:endParaRPr>
            </a:p>
          </p:txBody>
        </p:sp>
        <p:sp>
          <p:nvSpPr>
            <p:cNvPr id="155" name="Rectangle 154"/>
            <p:cNvSpPr/>
            <p:nvPr/>
          </p:nvSpPr>
          <p:spPr>
            <a:xfrm>
              <a:off x="4728736" y="2872128"/>
              <a:ext cx="2627278" cy="923330"/>
            </a:xfrm>
            <a:prstGeom prst="rect">
              <a:avLst/>
            </a:prstGeom>
            <a:noFill/>
          </p:spPr>
          <p:txBody>
            <a:bodyPr wrap="square">
              <a:spAutoFit/>
            </a:bodyPr>
            <a:lstStyle/>
            <a:p>
              <a:pPr algn="ctr">
                <a:defRPr/>
              </a:pPr>
              <a:r>
                <a:rPr lang="en-US" kern="0" dirty="0" smtClean="0">
                  <a:solidFill>
                    <a:schemeClr val="bg1"/>
                  </a:solidFill>
                  <a:latin typeface="+mj-lt"/>
                  <a:cs typeface="Arial" charset="0"/>
                </a:rPr>
                <a:t>Hence, this triad does not follow the Law </a:t>
              </a:r>
              <a:endParaRPr lang="en-US" kern="0" dirty="0">
                <a:solidFill>
                  <a:schemeClr val="bg1"/>
                </a:solidFill>
                <a:latin typeface="+mj-lt"/>
                <a:cs typeface="Arial" charset="0"/>
              </a:endParaRPr>
            </a:p>
          </p:txBody>
        </p:sp>
      </p:grpSp>
      <p:sp>
        <p:nvSpPr>
          <p:cNvPr id="91" name="Rectangle 90"/>
          <p:cNvSpPr/>
          <p:nvPr/>
        </p:nvSpPr>
        <p:spPr>
          <a:xfrm>
            <a:off x="524282" y="1118345"/>
            <a:ext cx="5580374" cy="1200329"/>
          </a:xfrm>
          <a:prstGeom prst="rect">
            <a:avLst/>
          </a:prstGeom>
          <a:solidFill>
            <a:schemeClr val="accent6">
              <a:lumMod val="40000"/>
              <a:lumOff val="60000"/>
            </a:schemeClr>
          </a:solidFill>
          <a:ln>
            <a:solidFill>
              <a:schemeClr val="tx1"/>
            </a:solidFill>
          </a:ln>
        </p:spPr>
        <p:txBody>
          <a:bodyPr wrap="none">
            <a:spAutoFit/>
          </a:bodyPr>
          <a:lstStyle/>
          <a:p>
            <a:pPr fontAlgn="base">
              <a:spcBef>
                <a:spcPct val="0"/>
              </a:spcBef>
              <a:spcAft>
                <a:spcPct val="0"/>
              </a:spcAft>
              <a:defRPr/>
            </a:pPr>
            <a:r>
              <a:rPr lang="en-US" b="1" dirty="0" smtClean="0">
                <a:latin typeface="Bookman Old Style" pitchFamily="18" charset="0"/>
              </a:rPr>
              <a:t>For example</a:t>
            </a:r>
            <a:r>
              <a:rPr lang="en-US" dirty="0" smtClean="0">
                <a:latin typeface="Bookman Old Style" pitchFamily="18" charset="0"/>
              </a:rPr>
              <a:t>:</a:t>
            </a:r>
          </a:p>
          <a:p>
            <a:pPr marL="400050" indent="-400050" fontAlgn="base">
              <a:spcBef>
                <a:spcPct val="0"/>
              </a:spcBef>
              <a:spcAft>
                <a:spcPct val="0"/>
              </a:spcAft>
              <a:buAutoNum type="romanLcParenR"/>
              <a:defRPr/>
            </a:pPr>
            <a:r>
              <a:rPr lang="en-US" dirty="0" smtClean="0">
                <a:latin typeface="Bookman Old Style" pitchFamily="18" charset="0"/>
              </a:rPr>
              <a:t>All these elements are metals</a:t>
            </a:r>
          </a:p>
          <a:p>
            <a:pPr marL="400050" indent="-400050" fontAlgn="base">
              <a:spcBef>
                <a:spcPct val="0"/>
              </a:spcBef>
              <a:spcAft>
                <a:spcPct val="0"/>
              </a:spcAft>
              <a:buAutoNum type="romanLcParenR"/>
              <a:defRPr/>
            </a:pPr>
            <a:r>
              <a:rPr lang="en-US" dirty="0" smtClean="0">
                <a:latin typeface="Bookman Old Style" pitchFamily="18" charset="0"/>
              </a:rPr>
              <a:t>The oxides of all them are alkaline in nature</a:t>
            </a:r>
          </a:p>
          <a:p>
            <a:pPr marL="400050" indent="-400050" fontAlgn="base">
              <a:spcBef>
                <a:spcPct val="0"/>
              </a:spcBef>
              <a:spcAft>
                <a:spcPct val="0"/>
              </a:spcAft>
              <a:buAutoNum type="romanLcParenR"/>
              <a:defRPr/>
            </a:pPr>
            <a:r>
              <a:rPr lang="en-US" dirty="0" smtClean="0">
                <a:latin typeface="Bookman Old Style" pitchFamily="18" charset="0"/>
              </a:rPr>
              <a:t>All these elements have a </a:t>
            </a:r>
            <a:r>
              <a:rPr lang="en-US" dirty="0" err="1" smtClean="0">
                <a:latin typeface="Bookman Old Style" pitchFamily="18" charset="0"/>
              </a:rPr>
              <a:t>valency</a:t>
            </a:r>
            <a:r>
              <a:rPr lang="en-US" dirty="0" smtClean="0">
                <a:latin typeface="Bookman Old Style" pitchFamily="18" charset="0"/>
              </a:rPr>
              <a:t> of 2</a:t>
            </a:r>
            <a:endParaRPr lang="en-US" dirty="0">
              <a:latin typeface="Bookman Old Style" pitchFamily="18" charset="0"/>
            </a:endParaRPr>
          </a:p>
        </p:txBody>
      </p:sp>
      <p:grpSp>
        <p:nvGrpSpPr>
          <p:cNvPr id="144" name="Group 143"/>
          <p:cNvGrpSpPr/>
          <p:nvPr/>
        </p:nvGrpSpPr>
        <p:grpSpPr>
          <a:xfrm>
            <a:off x="5683456" y="1059399"/>
            <a:ext cx="2943923" cy="1149066"/>
            <a:chOff x="4277433" y="3158096"/>
            <a:chExt cx="2943923" cy="1475813"/>
          </a:xfrm>
          <a:solidFill>
            <a:srgbClr val="FFFF00"/>
          </a:solidFill>
        </p:grpSpPr>
        <p:sp>
          <p:nvSpPr>
            <p:cNvPr id="145" name="Cloud Callout 144"/>
            <p:cNvSpPr/>
            <p:nvPr/>
          </p:nvSpPr>
          <p:spPr>
            <a:xfrm>
              <a:off x="4277433" y="3158096"/>
              <a:ext cx="2943923" cy="1475813"/>
            </a:xfrm>
            <a:prstGeom prst="cloudCallout">
              <a:avLst>
                <a:gd name="adj1" fmla="val -64175"/>
                <a:gd name="adj2" fmla="val 161942"/>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600" b="1" kern="0" dirty="0">
                <a:solidFill>
                  <a:srgbClr val="FF0000"/>
                </a:solidFill>
                <a:latin typeface="+mj-lt"/>
              </a:endParaRPr>
            </a:p>
          </p:txBody>
        </p:sp>
        <p:sp>
          <p:nvSpPr>
            <p:cNvPr id="146" name="Rectangle 145"/>
            <p:cNvSpPr/>
            <p:nvPr/>
          </p:nvSpPr>
          <p:spPr>
            <a:xfrm>
              <a:off x="4560622" y="3252959"/>
              <a:ext cx="2381723" cy="1185887"/>
            </a:xfrm>
            <a:prstGeom prst="rect">
              <a:avLst/>
            </a:prstGeom>
            <a:noFill/>
          </p:spPr>
          <p:txBody>
            <a:bodyPr wrap="square">
              <a:spAutoFit/>
            </a:bodyPr>
            <a:lstStyle/>
            <a:p>
              <a:pPr algn="ctr">
                <a:defRPr/>
              </a:pPr>
              <a:r>
                <a:rPr lang="en-US" kern="0" dirty="0" smtClean="0">
                  <a:solidFill>
                    <a:schemeClr val="bg1"/>
                  </a:solidFill>
                  <a:latin typeface="+mj-lt"/>
                  <a:cs typeface="Arial" charset="0"/>
                </a:rPr>
                <a:t> N	P	As</a:t>
              </a:r>
            </a:p>
            <a:p>
              <a:pPr algn="ctr">
                <a:defRPr/>
              </a:pPr>
              <a:r>
                <a:rPr lang="en-US" kern="0" dirty="0" smtClean="0">
                  <a:solidFill>
                    <a:schemeClr val="bg1"/>
                  </a:solidFill>
                  <a:latin typeface="+mj-lt"/>
                  <a:cs typeface="Arial" charset="0"/>
                </a:rPr>
                <a:t>Are chemically similar elements</a:t>
              </a:r>
              <a:endParaRPr lang="en-US" kern="0" dirty="0">
                <a:solidFill>
                  <a:schemeClr val="bg1"/>
                </a:solidFill>
                <a:latin typeface="+mj-lt"/>
                <a:cs typeface="Arial" charset="0"/>
              </a:endParaRPr>
            </a:p>
          </p:txBody>
        </p:sp>
      </p:grpSp>
    </p:spTree>
    <p:extLst>
      <p:ext uri="{BB962C8B-B14F-4D97-AF65-F5344CB8AC3E}">
        <p14:creationId xmlns:p14="http://schemas.microsoft.com/office/powerpoint/2010/main" val="1074811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fade">
                                      <p:cBhvr>
                                        <p:cTn id="11" dur="1000"/>
                                        <p:tgtEl>
                                          <p:spTgt spid="12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7"/>
                                        </p:tgtEl>
                                        <p:attrNameLst>
                                          <p:attrName>style.visibility</p:attrName>
                                        </p:attrNameLst>
                                      </p:cBhvr>
                                      <p:to>
                                        <p:strVal val="visible"/>
                                      </p:to>
                                    </p:set>
                                    <p:animEffect transition="in" filter="fade">
                                      <p:cBhvr>
                                        <p:cTn id="15" dur="1000"/>
                                        <p:tgtEl>
                                          <p:spTgt spid="127"/>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28"/>
                                        </p:tgtEl>
                                        <p:attrNameLst>
                                          <p:attrName>style.visibility</p:attrName>
                                        </p:attrNameLst>
                                      </p:cBhvr>
                                      <p:to>
                                        <p:strVal val="visible"/>
                                      </p:to>
                                    </p:set>
                                    <p:animEffect transition="in" filter="fade">
                                      <p:cBhvr>
                                        <p:cTn id="19" dur="1000"/>
                                        <p:tgtEl>
                                          <p:spTgt spid="12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fade">
                                      <p:cBhvr>
                                        <p:cTn id="24" dur="1000"/>
                                        <p:tgtEl>
                                          <p:spTgt spid="7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left)">
                                      <p:cBhvr>
                                        <p:cTn id="27" dur="500"/>
                                        <p:tgtEl>
                                          <p:spTgt spid="80"/>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left)">
                                      <p:cBhvr>
                                        <p:cTn id="31" dur="500"/>
                                        <p:tgtEl>
                                          <p:spTgt spid="81"/>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left)">
                                      <p:cBhvr>
                                        <p:cTn id="35" dur="500"/>
                                        <p:tgtEl>
                                          <p:spTgt spid="8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wipe(left)">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wipe(left)">
                                      <p:cBhvr>
                                        <p:cTn id="45" dur="500"/>
                                        <p:tgtEl>
                                          <p:spTgt spid="9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91"/>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59"/>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1000"/>
                                        <p:tgtEl>
                                          <p:spTgt spid="116"/>
                                        </p:tgtEl>
                                      </p:cBhvr>
                                    </p:animEffect>
                                  </p:childTnLst>
                                </p:cTn>
                              </p:par>
                              <p:par>
                                <p:cTn id="55" presetID="22" presetClass="entr" presetSubtype="8"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wipe(left)">
                                      <p:cBhvr>
                                        <p:cTn id="57" dur="500"/>
                                        <p:tgtEl>
                                          <p:spTgt spid="83"/>
                                        </p:tgtEl>
                                      </p:cBhvr>
                                    </p:animEffect>
                                  </p:childTnLst>
                                </p:cTn>
                              </p:par>
                              <p:par>
                                <p:cTn id="58" presetID="22" presetClass="entr" presetSubtype="8" fill="hold"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wipe(left)">
                                      <p:cBhvr>
                                        <p:cTn id="60" dur="500"/>
                                        <p:tgtEl>
                                          <p:spTgt spid="84"/>
                                        </p:tgtEl>
                                      </p:cBhvr>
                                    </p:animEffect>
                                  </p:childTnLst>
                                </p:cTn>
                              </p:par>
                              <p:par>
                                <p:cTn id="61" presetID="22" presetClass="entr" presetSubtype="8"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wipe(left)">
                                      <p:cBhvr>
                                        <p:cTn id="63" dur="500"/>
                                        <p:tgtEl>
                                          <p:spTgt spid="85"/>
                                        </p:tgtEl>
                                      </p:cBhvr>
                                    </p:animEffect>
                                  </p:childTnLst>
                                </p:cTn>
                              </p:par>
                              <p:par>
                                <p:cTn id="64" presetID="22" presetClass="entr" presetSubtype="8" fill="hold" nodeType="withEffect">
                                  <p:stCondLst>
                                    <p:cond delay="0"/>
                                  </p:stCondLst>
                                  <p:childTnLst>
                                    <p:set>
                                      <p:cBhvr>
                                        <p:cTn id="65" dur="1" fill="hold">
                                          <p:stCondLst>
                                            <p:cond delay="0"/>
                                          </p:stCondLst>
                                        </p:cTn>
                                        <p:tgtEl>
                                          <p:spTgt spid="165"/>
                                        </p:tgtEl>
                                        <p:attrNameLst>
                                          <p:attrName>style.visibility</p:attrName>
                                        </p:attrNameLst>
                                      </p:cBhvr>
                                      <p:to>
                                        <p:strVal val="visible"/>
                                      </p:to>
                                    </p:set>
                                    <p:animEffect transition="in" filter="wipe(left)">
                                      <p:cBhvr>
                                        <p:cTn id="66" dur="500"/>
                                        <p:tgtEl>
                                          <p:spTgt spid="165"/>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65"/>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122"/>
                                        </p:tgtEl>
                                        <p:attrNameLst>
                                          <p:attrName>style.visibility</p:attrName>
                                        </p:attrNameLst>
                                      </p:cBhvr>
                                      <p:to>
                                        <p:strVal val="visible"/>
                                      </p:to>
                                    </p:set>
                                    <p:animEffect transition="in" filter="wipe(up)">
                                      <p:cBhvr>
                                        <p:cTn id="73" dur="500"/>
                                        <p:tgtEl>
                                          <p:spTgt spid="1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7"/>
                                        </p:tgtEl>
                                        <p:attrNameLst>
                                          <p:attrName>style.visibility</p:attrName>
                                        </p:attrNameLst>
                                      </p:cBhvr>
                                      <p:to>
                                        <p:strVal val="visible"/>
                                      </p:to>
                                    </p:set>
                                    <p:animEffect transition="in" filter="fade">
                                      <p:cBhvr>
                                        <p:cTn id="76" dur="500"/>
                                        <p:tgtEl>
                                          <p:spTgt spid="15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animEffect transition="in" filter="fade">
                                      <p:cBhvr>
                                        <p:cTn id="79" dur="500"/>
                                        <p:tgtEl>
                                          <p:spTgt spid="158"/>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0"/>
                                          </p:stCondLst>
                                        </p:cTn>
                                        <p:tgtEl>
                                          <p:spTgt spid="122"/>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fade">
                                      <p:cBhvr>
                                        <p:cTn id="91" dur="500"/>
                                        <p:tgtEl>
                                          <p:spTgt spid="8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fade">
                                      <p:cBhvr>
                                        <p:cTn id="94" dur="500"/>
                                        <p:tgtEl>
                                          <p:spTgt spid="8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fade">
                                      <p:cBhvr>
                                        <p:cTn id="97" dur="500"/>
                                        <p:tgtEl>
                                          <p:spTgt spid="8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fade">
                                      <p:cBhvr>
                                        <p:cTn id="100" dur="500"/>
                                        <p:tgtEl>
                                          <p:spTgt spid="90"/>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79"/>
                                        </p:tgtEl>
                                        <p:attrNameLst>
                                          <p:attrName>style.visibility</p:attrName>
                                        </p:attrNameLst>
                                      </p:cBhvr>
                                      <p:to>
                                        <p:strVal val="visible"/>
                                      </p:to>
                                    </p:set>
                                    <p:anim calcmode="lin" valueType="num">
                                      <p:cBhvr>
                                        <p:cTn id="105" dur="500" fill="hold"/>
                                        <p:tgtEl>
                                          <p:spTgt spid="79"/>
                                        </p:tgtEl>
                                        <p:attrNameLst>
                                          <p:attrName>ppt_w</p:attrName>
                                        </p:attrNameLst>
                                      </p:cBhvr>
                                      <p:tavLst>
                                        <p:tav tm="0">
                                          <p:val>
                                            <p:fltVal val="0"/>
                                          </p:val>
                                        </p:tav>
                                        <p:tav tm="100000">
                                          <p:val>
                                            <p:strVal val="#ppt_w"/>
                                          </p:val>
                                        </p:tav>
                                      </p:tavLst>
                                    </p:anim>
                                    <p:anim calcmode="lin" valueType="num">
                                      <p:cBhvr>
                                        <p:cTn id="106" dur="500" fill="hold"/>
                                        <p:tgtEl>
                                          <p:spTgt spid="79"/>
                                        </p:tgtEl>
                                        <p:attrNameLst>
                                          <p:attrName>ppt_h</p:attrName>
                                        </p:attrNameLst>
                                      </p:cBhvr>
                                      <p:tavLst>
                                        <p:tav tm="0">
                                          <p:val>
                                            <p:fltVal val="0"/>
                                          </p:val>
                                        </p:tav>
                                        <p:tav tm="100000">
                                          <p:val>
                                            <p:strVal val="#ppt_h"/>
                                          </p:val>
                                        </p:tav>
                                      </p:tavLst>
                                    </p:anim>
                                    <p:animEffect transition="in" filter="fade">
                                      <p:cBhvr>
                                        <p:cTn id="107" dur="500"/>
                                        <p:tgtEl>
                                          <p:spTgt spid="7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68"/>
                                        </p:tgtEl>
                                        <p:attrNameLst>
                                          <p:attrName>style.visibility</p:attrName>
                                        </p:attrNameLst>
                                      </p:cBhvr>
                                      <p:to>
                                        <p:strVal val="visible"/>
                                      </p:to>
                                    </p:set>
                                    <p:animEffect transition="in" filter="wipe(left)">
                                      <p:cBhvr>
                                        <p:cTn id="112" dur="500"/>
                                        <p:tgtEl>
                                          <p:spTgt spid="168"/>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168"/>
                                        </p:tgtEl>
                                        <p:attrNameLst>
                                          <p:attrName>style.visibility</p:attrName>
                                        </p:attrNameLst>
                                      </p:cBhvr>
                                      <p:to>
                                        <p:strVal val="hidden"/>
                                      </p:to>
                                    </p:set>
                                  </p:childTnLst>
                                </p:cTn>
                              </p:par>
                              <p:par>
                                <p:cTn id="117" presetID="53" presetClass="entr" presetSubtype="16" fill="hold" nodeType="withEffect">
                                  <p:stCondLst>
                                    <p:cond delay="0"/>
                                  </p:stCondLst>
                                  <p:childTnLst>
                                    <p:set>
                                      <p:cBhvr>
                                        <p:cTn id="118" dur="1" fill="hold">
                                          <p:stCondLst>
                                            <p:cond delay="0"/>
                                          </p:stCondLst>
                                        </p:cTn>
                                        <p:tgtEl>
                                          <p:spTgt spid="171"/>
                                        </p:tgtEl>
                                        <p:attrNameLst>
                                          <p:attrName>style.visibility</p:attrName>
                                        </p:attrNameLst>
                                      </p:cBhvr>
                                      <p:to>
                                        <p:strVal val="visible"/>
                                      </p:to>
                                    </p:set>
                                    <p:anim calcmode="lin" valueType="num">
                                      <p:cBhvr>
                                        <p:cTn id="119" dur="500" fill="hold"/>
                                        <p:tgtEl>
                                          <p:spTgt spid="171"/>
                                        </p:tgtEl>
                                        <p:attrNameLst>
                                          <p:attrName>ppt_w</p:attrName>
                                        </p:attrNameLst>
                                      </p:cBhvr>
                                      <p:tavLst>
                                        <p:tav tm="0">
                                          <p:val>
                                            <p:fltVal val="0"/>
                                          </p:val>
                                        </p:tav>
                                        <p:tav tm="100000">
                                          <p:val>
                                            <p:strVal val="#ppt_w"/>
                                          </p:val>
                                        </p:tav>
                                      </p:tavLst>
                                    </p:anim>
                                    <p:anim calcmode="lin" valueType="num">
                                      <p:cBhvr>
                                        <p:cTn id="120" dur="500" fill="hold"/>
                                        <p:tgtEl>
                                          <p:spTgt spid="171"/>
                                        </p:tgtEl>
                                        <p:attrNameLst>
                                          <p:attrName>ppt_h</p:attrName>
                                        </p:attrNameLst>
                                      </p:cBhvr>
                                      <p:tavLst>
                                        <p:tav tm="0">
                                          <p:val>
                                            <p:fltVal val="0"/>
                                          </p:val>
                                        </p:tav>
                                        <p:tav tm="100000">
                                          <p:val>
                                            <p:strVal val="#ppt_h"/>
                                          </p:val>
                                        </p:tav>
                                      </p:tavLst>
                                    </p:anim>
                                    <p:animEffect transition="in" filter="fade">
                                      <p:cBhvr>
                                        <p:cTn id="121" dur="500"/>
                                        <p:tgtEl>
                                          <p:spTgt spid="171"/>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171"/>
                                        </p:tgtEl>
                                        <p:attrNameLst>
                                          <p:attrName>style.visibility</p:attrName>
                                        </p:attrNameLst>
                                      </p:cBhvr>
                                      <p:to>
                                        <p:strVal val="hidden"/>
                                      </p:to>
                                    </p:set>
                                  </p:childTnLst>
                                </p:cTn>
                              </p:par>
                              <p:par>
                                <p:cTn id="126" presetID="10" presetClass="entr" presetSubtype="0" fill="hold" nodeType="withEffect">
                                  <p:stCondLst>
                                    <p:cond delay="0"/>
                                  </p:stCondLst>
                                  <p:childTnLst>
                                    <p:set>
                                      <p:cBhvr>
                                        <p:cTn id="127" dur="1" fill="hold">
                                          <p:stCondLst>
                                            <p:cond delay="0"/>
                                          </p:stCondLst>
                                        </p:cTn>
                                        <p:tgtEl>
                                          <p:spTgt spid="104"/>
                                        </p:tgtEl>
                                        <p:attrNameLst>
                                          <p:attrName>style.visibility</p:attrName>
                                        </p:attrNameLst>
                                      </p:cBhvr>
                                      <p:to>
                                        <p:strVal val="visible"/>
                                      </p:to>
                                    </p:set>
                                    <p:animEffect transition="in" filter="fade">
                                      <p:cBhvr>
                                        <p:cTn id="128" dur="500"/>
                                        <p:tgtEl>
                                          <p:spTgt spid="10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74"/>
                                        </p:tgtEl>
                                        <p:attrNameLst>
                                          <p:attrName>style.visibility</p:attrName>
                                        </p:attrNameLst>
                                      </p:cBhvr>
                                      <p:to>
                                        <p:strVal val="visible"/>
                                      </p:to>
                                    </p:set>
                                    <p:animEffect transition="in" filter="fade">
                                      <p:cBhvr>
                                        <p:cTn id="133" dur="1000"/>
                                        <p:tgtEl>
                                          <p:spTgt spid="174"/>
                                        </p:tgtEl>
                                      </p:cBhvr>
                                    </p:animEffect>
                                  </p:childTnLst>
                                </p:cTn>
                              </p:par>
                            </p:childTnLst>
                          </p:cTn>
                        </p:par>
                        <p:par>
                          <p:cTn id="134" fill="hold">
                            <p:stCondLst>
                              <p:cond delay="1000"/>
                            </p:stCondLst>
                            <p:childTnLst>
                              <p:par>
                                <p:cTn id="135" presetID="10" presetClass="entr" presetSubtype="0" fill="hold" grpId="0" nodeType="afterEffect">
                                  <p:stCondLst>
                                    <p:cond delay="0"/>
                                  </p:stCondLst>
                                  <p:childTnLst>
                                    <p:set>
                                      <p:cBhvr>
                                        <p:cTn id="136" dur="1" fill="hold">
                                          <p:stCondLst>
                                            <p:cond delay="0"/>
                                          </p:stCondLst>
                                        </p:cTn>
                                        <p:tgtEl>
                                          <p:spTgt spid="141"/>
                                        </p:tgtEl>
                                        <p:attrNameLst>
                                          <p:attrName>style.visibility</p:attrName>
                                        </p:attrNameLst>
                                      </p:cBhvr>
                                      <p:to>
                                        <p:strVal val="visible"/>
                                      </p:to>
                                    </p:set>
                                    <p:animEffect transition="in" filter="fade">
                                      <p:cBhvr>
                                        <p:cTn id="137" dur="1000"/>
                                        <p:tgtEl>
                                          <p:spTgt spid="141"/>
                                        </p:tgtEl>
                                      </p:cBhvr>
                                    </p:animEffect>
                                  </p:childTnLst>
                                </p:cTn>
                              </p:par>
                            </p:childTnLst>
                          </p:cTn>
                        </p:par>
                        <p:par>
                          <p:cTn id="138" fill="hold">
                            <p:stCondLst>
                              <p:cond delay="2000"/>
                            </p:stCondLst>
                            <p:childTnLst>
                              <p:par>
                                <p:cTn id="139" presetID="10" presetClass="entr" presetSubtype="0" fill="hold" grpId="0" nodeType="afterEffect">
                                  <p:stCondLst>
                                    <p:cond delay="0"/>
                                  </p:stCondLst>
                                  <p:childTnLst>
                                    <p:set>
                                      <p:cBhvr>
                                        <p:cTn id="140" dur="1" fill="hold">
                                          <p:stCondLst>
                                            <p:cond delay="0"/>
                                          </p:stCondLst>
                                        </p:cTn>
                                        <p:tgtEl>
                                          <p:spTgt spid="142"/>
                                        </p:tgtEl>
                                        <p:attrNameLst>
                                          <p:attrName>style.visibility</p:attrName>
                                        </p:attrNameLst>
                                      </p:cBhvr>
                                      <p:to>
                                        <p:strVal val="visible"/>
                                      </p:to>
                                    </p:set>
                                    <p:animEffect transition="in" filter="fade">
                                      <p:cBhvr>
                                        <p:cTn id="141" dur="1000"/>
                                        <p:tgtEl>
                                          <p:spTgt spid="142"/>
                                        </p:tgtEl>
                                      </p:cBhvr>
                                    </p:animEffect>
                                  </p:childTnLst>
                                </p:cTn>
                              </p:par>
                            </p:childTnLst>
                          </p:cTn>
                        </p:par>
                        <p:par>
                          <p:cTn id="142" fill="hold">
                            <p:stCondLst>
                              <p:cond delay="3000"/>
                            </p:stCondLst>
                            <p:childTnLst>
                              <p:par>
                                <p:cTn id="143" presetID="10" presetClass="entr" presetSubtype="0" fill="hold" grpId="0" nodeType="afterEffect">
                                  <p:stCondLst>
                                    <p:cond delay="0"/>
                                  </p:stCondLst>
                                  <p:childTnLst>
                                    <p:set>
                                      <p:cBhvr>
                                        <p:cTn id="144" dur="1" fill="hold">
                                          <p:stCondLst>
                                            <p:cond delay="0"/>
                                          </p:stCondLst>
                                        </p:cTn>
                                        <p:tgtEl>
                                          <p:spTgt spid="143"/>
                                        </p:tgtEl>
                                        <p:attrNameLst>
                                          <p:attrName>style.visibility</p:attrName>
                                        </p:attrNameLst>
                                      </p:cBhvr>
                                      <p:to>
                                        <p:strVal val="visible"/>
                                      </p:to>
                                    </p:set>
                                    <p:animEffect transition="in" filter="fade">
                                      <p:cBhvr>
                                        <p:cTn id="145" dur="1000"/>
                                        <p:tgtEl>
                                          <p:spTgt spid="143"/>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177"/>
                                        </p:tgtEl>
                                        <p:attrNameLst>
                                          <p:attrName>style.visibility</p:attrName>
                                        </p:attrNameLst>
                                      </p:cBhvr>
                                      <p:to>
                                        <p:strVal val="visible"/>
                                      </p:to>
                                    </p:set>
                                    <p:animEffect transition="in" filter="fade">
                                      <p:cBhvr>
                                        <p:cTn id="150" dur="1000"/>
                                        <p:tgtEl>
                                          <p:spTgt spid="177"/>
                                        </p:tgtEl>
                                      </p:cBhvr>
                                    </p:animEffect>
                                  </p:childTnLst>
                                </p:cTn>
                              </p:par>
                            </p:childTnLst>
                          </p:cTn>
                        </p:par>
                        <p:par>
                          <p:cTn id="151" fill="hold">
                            <p:stCondLst>
                              <p:cond delay="1000"/>
                            </p:stCondLst>
                            <p:childTnLst>
                              <p:par>
                                <p:cTn id="152" presetID="22" presetClass="entr" presetSubtype="8" fill="hold" grpId="0" nodeType="afterEffect">
                                  <p:stCondLst>
                                    <p:cond delay="0"/>
                                  </p:stCondLst>
                                  <p:childTnLst>
                                    <p:set>
                                      <p:cBhvr>
                                        <p:cTn id="153" dur="1" fill="hold">
                                          <p:stCondLst>
                                            <p:cond delay="0"/>
                                          </p:stCondLst>
                                        </p:cTn>
                                        <p:tgtEl>
                                          <p:spTgt spid="105"/>
                                        </p:tgtEl>
                                        <p:attrNameLst>
                                          <p:attrName>style.visibility</p:attrName>
                                        </p:attrNameLst>
                                      </p:cBhvr>
                                      <p:to>
                                        <p:strVal val="visible"/>
                                      </p:to>
                                    </p:set>
                                    <p:animEffect transition="in" filter="wipe(left)">
                                      <p:cBhvr>
                                        <p:cTn id="154" dur="500"/>
                                        <p:tgtEl>
                                          <p:spTgt spid="105"/>
                                        </p:tgtEl>
                                      </p:cBhvr>
                                    </p:animEffect>
                                  </p:childTnLst>
                                </p:cTn>
                              </p:par>
                            </p:childTnLst>
                          </p:cTn>
                        </p:par>
                        <p:par>
                          <p:cTn id="155" fill="hold">
                            <p:stCondLst>
                              <p:cond delay="1500"/>
                            </p:stCondLst>
                            <p:childTnLst>
                              <p:par>
                                <p:cTn id="156" presetID="22" presetClass="entr" presetSubtype="8" fill="hold" grpId="0" nodeType="afterEffect">
                                  <p:stCondLst>
                                    <p:cond delay="0"/>
                                  </p:stCondLst>
                                  <p:childTnLst>
                                    <p:set>
                                      <p:cBhvr>
                                        <p:cTn id="157" dur="1" fill="hold">
                                          <p:stCondLst>
                                            <p:cond delay="0"/>
                                          </p:stCondLst>
                                        </p:cTn>
                                        <p:tgtEl>
                                          <p:spTgt spid="106"/>
                                        </p:tgtEl>
                                        <p:attrNameLst>
                                          <p:attrName>style.visibility</p:attrName>
                                        </p:attrNameLst>
                                      </p:cBhvr>
                                      <p:to>
                                        <p:strVal val="visible"/>
                                      </p:to>
                                    </p:set>
                                    <p:animEffect transition="in" filter="wipe(left)">
                                      <p:cBhvr>
                                        <p:cTn id="158" dur="500"/>
                                        <p:tgtEl>
                                          <p:spTgt spid="106"/>
                                        </p:tgtEl>
                                      </p:cBhvr>
                                    </p:animEffect>
                                  </p:childTnLst>
                                </p:cTn>
                              </p:par>
                            </p:childTnLst>
                          </p:cTn>
                        </p:par>
                        <p:par>
                          <p:cTn id="159" fill="hold">
                            <p:stCondLst>
                              <p:cond delay="2000"/>
                            </p:stCondLst>
                            <p:childTnLst>
                              <p:par>
                                <p:cTn id="160" presetID="22" presetClass="entr" presetSubtype="8" fill="hold" grpId="0" nodeType="afterEffect">
                                  <p:stCondLst>
                                    <p:cond delay="0"/>
                                  </p:stCondLst>
                                  <p:childTnLst>
                                    <p:set>
                                      <p:cBhvr>
                                        <p:cTn id="161" dur="1" fill="hold">
                                          <p:stCondLst>
                                            <p:cond delay="0"/>
                                          </p:stCondLst>
                                        </p:cTn>
                                        <p:tgtEl>
                                          <p:spTgt spid="107"/>
                                        </p:tgtEl>
                                        <p:attrNameLst>
                                          <p:attrName>style.visibility</p:attrName>
                                        </p:attrNameLst>
                                      </p:cBhvr>
                                      <p:to>
                                        <p:strVal val="visible"/>
                                      </p:to>
                                    </p:set>
                                    <p:animEffect transition="in" filter="wipe(left)">
                                      <p:cBhvr>
                                        <p:cTn id="162" dur="500"/>
                                        <p:tgtEl>
                                          <p:spTgt spid="107"/>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144"/>
                                        </p:tgtEl>
                                        <p:attrNameLst>
                                          <p:attrName>style.visibility</p:attrName>
                                        </p:attrNameLst>
                                      </p:cBhvr>
                                      <p:to>
                                        <p:strVal val="visible"/>
                                      </p:to>
                                    </p:set>
                                    <p:animEffect transition="in" filter="wipe(down)">
                                      <p:cBhvr>
                                        <p:cTn id="167" dur="500"/>
                                        <p:tgtEl>
                                          <p:spTgt spid="1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nodeType="clickEffect">
                                  <p:stCondLst>
                                    <p:cond delay="0"/>
                                  </p:stCondLst>
                                  <p:childTnLst>
                                    <p:animEffect transition="out" filter="fade">
                                      <p:cBhvr>
                                        <p:cTn id="171" dur="1000"/>
                                        <p:tgtEl>
                                          <p:spTgt spid="144"/>
                                        </p:tgtEl>
                                      </p:cBhvr>
                                    </p:animEffect>
                                    <p:set>
                                      <p:cBhvr>
                                        <p:cTn id="172" dur="1" fill="hold">
                                          <p:stCondLst>
                                            <p:cond delay="999"/>
                                          </p:stCondLst>
                                        </p:cTn>
                                        <p:tgtEl>
                                          <p:spTgt spid="144"/>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180"/>
                                        </p:tgtEl>
                                        <p:attrNameLst>
                                          <p:attrName>style.visibility</p:attrName>
                                        </p:attrNameLst>
                                      </p:cBhvr>
                                      <p:to>
                                        <p:strVal val="visible"/>
                                      </p:to>
                                    </p:set>
                                    <p:animEffect transition="in" filter="fade">
                                      <p:cBhvr>
                                        <p:cTn id="177" dur="1000"/>
                                        <p:tgtEl>
                                          <p:spTgt spid="180"/>
                                        </p:tgtEl>
                                      </p:cBhvr>
                                    </p:animEffect>
                                  </p:childTnLst>
                                </p:cTn>
                              </p:par>
                              <p:par>
                                <p:cTn id="178" presetID="22" presetClass="entr" presetSubtype="8" fill="hold" grpId="0" nodeType="withEffect">
                                  <p:stCondLst>
                                    <p:cond delay="0"/>
                                  </p:stCondLst>
                                  <p:childTnLst>
                                    <p:set>
                                      <p:cBhvr>
                                        <p:cTn id="179" dur="1" fill="hold">
                                          <p:stCondLst>
                                            <p:cond delay="0"/>
                                          </p:stCondLst>
                                        </p:cTn>
                                        <p:tgtEl>
                                          <p:spTgt spid="108"/>
                                        </p:tgtEl>
                                        <p:attrNameLst>
                                          <p:attrName>style.visibility</p:attrName>
                                        </p:attrNameLst>
                                      </p:cBhvr>
                                      <p:to>
                                        <p:strVal val="visible"/>
                                      </p:to>
                                    </p:set>
                                    <p:animEffect transition="in" filter="wipe(left)">
                                      <p:cBhvr>
                                        <p:cTn id="180" dur="500"/>
                                        <p:tgtEl>
                                          <p:spTgt spid="108"/>
                                        </p:tgtEl>
                                      </p:cBhvr>
                                    </p:animEffect>
                                  </p:childTnLst>
                                </p:cTn>
                              </p:par>
                              <p:par>
                                <p:cTn id="181" presetID="22" presetClass="entr" presetSubtype="8" fill="hold" grpId="0" nodeType="withEffect">
                                  <p:stCondLst>
                                    <p:cond delay="0"/>
                                  </p:stCondLst>
                                  <p:iterate type="lt">
                                    <p:tmPct val="0"/>
                                  </p:iterate>
                                  <p:childTnLst>
                                    <p:set>
                                      <p:cBhvr>
                                        <p:cTn id="182" dur="1" fill="hold">
                                          <p:stCondLst>
                                            <p:cond delay="0"/>
                                          </p:stCondLst>
                                        </p:cTn>
                                        <p:tgtEl>
                                          <p:spTgt spid="109"/>
                                        </p:tgtEl>
                                        <p:attrNameLst>
                                          <p:attrName>style.visibility</p:attrName>
                                        </p:attrNameLst>
                                      </p:cBhvr>
                                      <p:to>
                                        <p:strVal val="visible"/>
                                      </p:to>
                                    </p:set>
                                    <p:animEffect transition="in" filter="wipe(left)">
                                      <p:cBhvr>
                                        <p:cTn id="183" dur="500"/>
                                        <p:tgtEl>
                                          <p:spTgt spid="109"/>
                                        </p:tgtEl>
                                      </p:cBhvr>
                                    </p:animEffect>
                                  </p:childTnLst>
                                </p:cTn>
                              </p:par>
                              <p:par>
                                <p:cTn id="184" presetID="22" presetClass="entr" presetSubtype="8" fill="hold" grpId="0" nodeType="withEffect">
                                  <p:stCondLst>
                                    <p:cond delay="0"/>
                                  </p:stCondLst>
                                  <p:childTnLst>
                                    <p:set>
                                      <p:cBhvr>
                                        <p:cTn id="185" dur="1" fill="hold">
                                          <p:stCondLst>
                                            <p:cond delay="0"/>
                                          </p:stCondLst>
                                        </p:cTn>
                                        <p:tgtEl>
                                          <p:spTgt spid="110"/>
                                        </p:tgtEl>
                                        <p:attrNameLst>
                                          <p:attrName>style.visibility</p:attrName>
                                        </p:attrNameLst>
                                      </p:cBhvr>
                                      <p:to>
                                        <p:strVal val="visible"/>
                                      </p:to>
                                    </p:set>
                                    <p:animEffect transition="in" filter="wipe(left)">
                                      <p:cBhvr>
                                        <p:cTn id="186" dur="500"/>
                                        <p:tgtEl>
                                          <p:spTgt spid="110"/>
                                        </p:tgtEl>
                                      </p:cBhvr>
                                    </p:animEffect>
                                  </p:childTnLst>
                                </p:cTn>
                              </p:par>
                              <p:par>
                                <p:cTn id="187" presetID="22" presetClass="entr" presetSubtype="4" fill="hold" nodeType="withEffect">
                                  <p:stCondLst>
                                    <p:cond delay="0"/>
                                  </p:stCondLst>
                                  <p:childTnLst>
                                    <p:set>
                                      <p:cBhvr>
                                        <p:cTn id="188" dur="1" fill="hold">
                                          <p:stCondLst>
                                            <p:cond delay="0"/>
                                          </p:stCondLst>
                                        </p:cTn>
                                        <p:tgtEl>
                                          <p:spTgt spid="183"/>
                                        </p:tgtEl>
                                        <p:attrNameLst>
                                          <p:attrName>style.visibility</p:attrName>
                                        </p:attrNameLst>
                                      </p:cBhvr>
                                      <p:to>
                                        <p:strVal val="visible"/>
                                      </p:to>
                                    </p:set>
                                    <p:animEffect transition="in" filter="wipe(down)">
                                      <p:cBhvr>
                                        <p:cTn id="189" dur="500"/>
                                        <p:tgtEl>
                                          <p:spTgt spid="183"/>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nodeType="clickEffect">
                                  <p:stCondLst>
                                    <p:cond delay="0"/>
                                  </p:stCondLst>
                                  <p:childTnLst>
                                    <p:set>
                                      <p:cBhvr>
                                        <p:cTn id="193" dur="1" fill="hold">
                                          <p:stCondLst>
                                            <p:cond delay="0"/>
                                          </p:stCondLst>
                                        </p:cTn>
                                        <p:tgtEl>
                                          <p:spTgt spid="183"/>
                                        </p:tgtEl>
                                        <p:attrNameLst>
                                          <p:attrName>style.visibility</p:attrName>
                                        </p:attrNameLst>
                                      </p:cBhvr>
                                      <p:to>
                                        <p:strVal val="hidden"/>
                                      </p:to>
                                    </p:set>
                                  </p:childTnLst>
                                </p:cTn>
                              </p:par>
                              <p:par>
                                <p:cTn id="194" presetID="22" presetClass="entr" presetSubtype="4" fill="hold" nodeType="withEffect">
                                  <p:stCondLst>
                                    <p:cond delay="0"/>
                                  </p:stCondLst>
                                  <p:childTnLst>
                                    <p:set>
                                      <p:cBhvr>
                                        <p:cTn id="195" dur="1" fill="hold">
                                          <p:stCondLst>
                                            <p:cond delay="0"/>
                                          </p:stCondLst>
                                        </p:cTn>
                                        <p:tgtEl>
                                          <p:spTgt spid="189"/>
                                        </p:tgtEl>
                                        <p:attrNameLst>
                                          <p:attrName>style.visibility</p:attrName>
                                        </p:attrNameLst>
                                      </p:cBhvr>
                                      <p:to>
                                        <p:strVal val="visible"/>
                                      </p:to>
                                    </p:set>
                                    <p:animEffect transition="in" filter="wipe(down)">
                                      <p:cBhvr>
                                        <p:cTn id="196" dur="500"/>
                                        <p:tgtEl>
                                          <p:spTgt spid="189"/>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nodeType="clickEffect">
                                  <p:stCondLst>
                                    <p:cond delay="0"/>
                                  </p:stCondLst>
                                  <p:childTnLst>
                                    <p:set>
                                      <p:cBhvr>
                                        <p:cTn id="200" dur="1" fill="hold">
                                          <p:stCondLst>
                                            <p:cond delay="0"/>
                                          </p:stCondLst>
                                        </p:cTn>
                                        <p:tgtEl>
                                          <p:spTgt spid="189"/>
                                        </p:tgtEl>
                                        <p:attrNameLst>
                                          <p:attrName>style.visibility</p:attrName>
                                        </p:attrNameLst>
                                      </p:cBhvr>
                                      <p:to>
                                        <p:strVal val="hidden"/>
                                      </p:to>
                                    </p:set>
                                  </p:childTnLst>
                                </p:cTn>
                              </p:par>
                            </p:childTnLst>
                          </p:cTn>
                        </p:par>
                        <p:par>
                          <p:cTn id="201" fill="hold">
                            <p:stCondLst>
                              <p:cond delay="0"/>
                            </p:stCondLst>
                            <p:childTnLst>
                              <p:par>
                                <p:cTn id="202" presetID="22" presetClass="entr" presetSubtype="8" fill="hold" grpId="0" nodeType="afterEffect">
                                  <p:stCondLst>
                                    <p:cond delay="0"/>
                                  </p:stCondLst>
                                  <p:childTnLst>
                                    <p:set>
                                      <p:cBhvr>
                                        <p:cTn id="203" dur="1" fill="hold">
                                          <p:stCondLst>
                                            <p:cond delay="0"/>
                                          </p:stCondLst>
                                        </p:cTn>
                                        <p:tgtEl>
                                          <p:spTgt spid="111"/>
                                        </p:tgtEl>
                                        <p:attrNameLst>
                                          <p:attrName>style.visibility</p:attrName>
                                        </p:attrNameLst>
                                      </p:cBhvr>
                                      <p:to>
                                        <p:strVal val="visible"/>
                                      </p:to>
                                    </p:set>
                                    <p:animEffect transition="in" filter="wipe(left)">
                                      <p:cBhvr>
                                        <p:cTn id="204" dur="500"/>
                                        <p:tgtEl>
                                          <p:spTgt spid="111"/>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grpId="0" nodeType="clickEffect">
                                  <p:stCondLst>
                                    <p:cond delay="0"/>
                                  </p:stCondLst>
                                  <p:childTnLst>
                                    <p:set>
                                      <p:cBhvr>
                                        <p:cTn id="208" dur="1" fill="hold">
                                          <p:stCondLst>
                                            <p:cond delay="0"/>
                                          </p:stCondLst>
                                        </p:cTn>
                                        <p:tgtEl>
                                          <p:spTgt spid="112"/>
                                        </p:tgtEl>
                                        <p:attrNameLst>
                                          <p:attrName>style.visibility</p:attrName>
                                        </p:attrNameLst>
                                      </p:cBhvr>
                                      <p:to>
                                        <p:strVal val="visible"/>
                                      </p:to>
                                    </p:set>
                                    <p:animEffect transition="in" filter="wipe(left)">
                                      <p:cBhvr>
                                        <p:cTn id="209" dur="500"/>
                                        <p:tgtEl>
                                          <p:spTgt spid="112"/>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113"/>
                                        </p:tgtEl>
                                        <p:attrNameLst>
                                          <p:attrName>style.visibility</p:attrName>
                                        </p:attrNameLst>
                                      </p:cBhvr>
                                      <p:to>
                                        <p:strVal val="visible"/>
                                      </p:to>
                                    </p:set>
                                    <p:animEffect transition="in" filter="wipe(left)">
                                      <p:cBhvr>
                                        <p:cTn id="214" dur="500"/>
                                        <p:tgtEl>
                                          <p:spTgt spid="113"/>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114"/>
                                        </p:tgtEl>
                                        <p:attrNameLst>
                                          <p:attrName>style.visibility</p:attrName>
                                        </p:attrNameLst>
                                      </p:cBhvr>
                                      <p:to>
                                        <p:strVal val="visible"/>
                                      </p:to>
                                    </p:set>
                                    <p:animEffect transition="in" filter="wipe(left)">
                                      <p:cBhvr>
                                        <p:cTn id="219" dur="500"/>
                                        <p:tgtEl>
                                          <p:spTgt spid="114"/>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115"/>
                                        </p:tgtEl>
                                        <p:attrNameLst>
                                          <p:attrName>style.visibility</p:attrName>
                                        </p:attrNameLst>
                                      </p:cBhvr>
                                      <p:to>
                                        <p:strVal val="visible"/>
                                      </p:to>
                                    </p:set>
                                    <p:animEffect transition="in" filter="wipe(left)">
                                      <p:cBhvr>
                                        <p:cTn id="224" dur="500"/>
                                        <p:tgtEl>
                                          <p:spTgt spid="115"/>
                                        </p:tgtEl>
                                      </p:cBhvr>
                                    </p:animEffect>
                                  </p:childTnLst>
                                </p:cTn>
                              </p:par>
                              <p:par>
                                <p:cTn id="225" presetID="22" presetClass="entr" presetSubtype="4" fill="hold" nodeType="withEffect">
                                  <p:stCondLst>
                                    <p:cond delay="0"/>
                                  </p:stCondLst>
                                  <p:childTnLst>
                                    <p:set>
                                      <p:cBhvr>
                                        <p:cTn id="226" dur="1" fill="hold">
                                          <p:stCondLst>
                                            <p:cond delay="0"/>
                                          </p:stCondLst>
                                        </p:cTn>
                                        <p:tgtEl>
                                          <p:spTgt spid="186"/>
                                        </p:tgtEl>
                                        <p:attrNameLst>
                                          <p:attrName>style.visibility</p:attrName>
                                        </p:attrNameLst>
                                      </p:cBhvr>
                                      <p:to>
                                        <p:strVal val="visible"/>
                                      </p:to>
                                    </p:set>
                                    <p:animEffect transition="in" filter="wipe(down)">
                                      <p:cBhvr>
                                        <p:cTn id="227" dur="500"/>
                                        <p:tgtEl>
                                          <p:spTgt spid="186"/>
                                        </p:tgtEl>
                                      </p:cBhvr>
                                    </p:animEffect>
                                  </p:childTnLst>
                                </p:cTn>
                              </p:par>
                            </p:childTnLst>
                          </p:cTn>
                        </p:par>
                      </p:childTnLst>
                    </p:cTn>
                  </p:par>
                  <p:par>
                    <p:cTn id="228" fill="hold">
                      <p:stCondLst>
                        <p:cond delay="indefinite"/>
                      </p:stCondLst>
                      <p:childTnLst>
                        <p:par>
                          <p:cTn id="229" fill="hold">
                            <p:stCondLst>
                              <p:cond delay="0"/>
                            </p:stCondLst>
                            <p:childTnLst>
                              <p:par>
                                <p:cTn id="230" presetID="53" presetClass="entr" presetSubtype="16" fill="hold" nodeType="clickEffect">
                                  <p:stCondLst>
                                    <p:cond delay="0"/>
                                  </p:stCondLst>
                                  <p:childTnLst>
                                    <p:set>
                                      <p:cBhvr>
                                        <p:cTn id="231" dur="1" fill="hold">
                                          <p:stCondLst>
                                            <p:cond delay="0"/>
                                          </p:stCondLst>
                                        </p:cTn>
                                        <p:tgtEl>
                                          <p:spTgt spid="153"/>
                                        </p:tgtEl>
                                        <p:attrNameLst>
                                          <p:attrName>style.visibility</p:attrName>
                                        </p:attrNameLst>
                                      </p:cBhvr>
                                      <p:to>
                                        <p:strVal val="visible"/>
                                      </p:to>
                                    </p:set>
                                    <p:anim calcmode="lin" valueType="num">
                                      <p:cBhvr>
                                        <p:cTn id="232" dur="500" fill="hold"/>
                                        <p:tgtEl>
                                          <p:spTgt spid="153"/>
                                        </p:tgtEl>
                                        <p:attrNameLst>
                                          <p:attrName>ppt_w</p:attrName>
                                        </p:attrNameLst>
                                      </p:cBhvr>
                                      <p:tavLst>
                                        <p:tav tm="0">
                                          <p:val>
                                            <p:fltVal val="0"/>
                                          </p:val>
                                        </p:tav>
                                        <p:tav tm="100000">
                                          <p:val>
                                            <p:strVal val="#ppt_w"/>
                                          </p:val>
                                        </p:tav>
                                      </p:tavLst>
                                    </p:anim>
                                    <p:anim calcmode="lin" valueType="num">
                                      <p:cBhvr>
                                        <p:cTn id="233" dur="500" fill="hold"/>
                                        <p:tgtEl>
                                          <p:spTgt spid="153"/>
                                        </p:tgtEl>
                                        <p:attrNameLst>
                                          <p:attrName>ppt_h</p:attrName>
                                        </p:attrNameLst>
                                      </p:cBhvr>
                                      <p:tavLst>
                                        <p:tav tm="0">
                                          <p:val>
                                            <p:fltVal val="0"/>
                                          </p:val>
                                        </p:tav>
                                        <p:tav tm="100000">
                                          <p:val>
                                            <p:strVal val="#ppt_h"/>
                                          </p:val>
                                        </p:tav>
                                      </p:tavLst>
                                    </p:anim>
                                    <p:animEffect transition="in" filter="fade">
                                      <p:cBhvr>
                                        <p:cTn id="234" dur="500"/>
                                        <p:tgtEl>
                                          <p:spTgt spid="153"/>
                                        </p:tgtEl>
                                      </p:cBhvr>
                                    </p:animEffect>
                                  </p:childTnLst>
                                </p:cTn>
                              </p:par>
                              <p:par>
                                <p:cTn id="235" presetID="1" presetClass="exit" presetSubtype="0" fill="hold" nodeType="withEffect">
                                  <p:stCondLst>
                                    <p:cond delay="0"/>
                                  </p:stCondLst>
                                  <p:childTnLst>
                                    <p:set>
                                      <p:cBhvr>
                                        <p:cTn id="236" dur="1" fill="hold">
                                          <p:stCondLst>
                                            <p:cond delay="0"/>
                                          </p:stCondLst>
                                        </p:cTn>
                                        <p:tgtEl>
                                          <p:spTgt spid="186"/>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nodeType="clickEffect">
                                  <p:stCondLst>
                                    <p:cond delay="0"/>
                                  </p:stCondLst>
                                  <p:childTnLst>
                                    <p:set>
                                      <p:cBhvr>
                                        <p:cTn id="240" dur="1" fill="hold">
                                          <p:stCondLst>
                                            <p:cond delay="0"/>
                                          </p:stCondLst>
                                        </p:cTn>
                                        <p:tgtEl>
                                          <p:spTgt spid="1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81" grpId="0"/>
      <p:bldP spid="82" grpId="0"/>
      <p:bldP spid="86" grpId="0"/>
      <p:bldP spid="87" grpId="0"/>
      <p:bldP spid="88" grpId="0"/>
      <p:bldP spid="89" grpId="0"/>
      <p:bldP spid="90" grpId="0"/>
      <p:bldP spid="105" grpId="0"/>
      <p:bldP spid="106" grpId="0"/>
      <p:bldP spid="107" grpId="0"/>
      <p:bldP spid="108" grpId="0"/>
      <p:bldP spid="109" grpId="0"/>
      <p:bldP spid="110" grpId="0"/>
      <p:bldP spid="111" grpId="0"/>
      <p:bldP spid="112" grpId="0"/>
      <p:bldP spid="113" grpId="0"/>
      <p:bldP spid="114" grpId="0"/>
      <p:bldP spid="115" grpId="0"/>
      <p:bldP spid="126" grpId="0"/>
      <p:bldP spid="127" grpId="0"/>
      <p:bldP spid="128" grpId="0"/>
      <p:bldP spid="141" grpId="0"/>
      <p:bldP spid="142" grpId="0"/>
      <p:bldP spid="143" grpId="0"/>
      <p:bldP spid="157" grpId="0" animBg="1"/>
      <p:bldP spid="158" grpId="0" animBg="1"/>
      <p:bldP spid="91" grpId="0" animBg="1"/>
      <p:bldP spid="9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099" y="266768"/>
            <a:ext cx="5956301"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a:defRPr/>
            </a:pPr>
            <a:r>
              <a:rPr lang="en-US" sz="2000" b="1" u="sng" dirty="0" smtClean="0">
                <a:solidFill>
                  <a:srgbClr val="C00000"/>
                </a:solidFill>
                <a:latin typeface="Bookman Old Style" pitchFamily="18" charset="0"/>
              </a:rPr>
              <a:t>Limitations of </a:t>
            </a:r>
            <a:r>
              <a:rPr lang="en-US" sz="2000" b="1" u="sng" dirty="0" err="1" smtClean="0">
                <a:solidFill>
                  <a:srgbClr val="C00000"/>
                </a:solidFill>
                <a:latin typeface="Bookman Old Style" pitchFamily="18" charset="0"/>
              </a:rPr>
              <a:t>Dobereiners</a:t>
            </a:r>
            <a:r>
              <a:rPr lang="en-US" sz="2000" b="1" u="sng" dirty="0" smtClean="0">
                <a:solidFill>
                  <a:srgbClr val="C00000"/>
                </a:solidFill>
                <a:latin typeface="Bookman Old Style" pitchFamily="18" charset="0"/>
              </a:rPr>
              <a:t> Law Of Triads</a:t>
            </a:r>
            <a:endParaRPr lang="en-US" sz="2000" b="1" u="sng" dirty="0">
              <a:solidFill>
                <a:srgbClr val="C00000"/>
              </a:solidFill>
              <a:latin typeface="Bookman Old Style" pitchFamily="18" charset="0"/>
            </a:endParaRPr>
          </a:p>
        </p:txBody>
      </p:sp>
      <p:sp>
        <p:nvSpPr>
          <p:cNvPr id="3" name="TextBox 3"/>
          <p:cNvSpPr txBox="1">
            <a:spLocks noChangeArrowheads="1"/>
          </p:cNvSpPr>
          <p:nvPr/>
        </p:nvSpPr>
        <p:spPr bwMode="auto">
          <a:xfrm>
            <a:off x="551663" y="798512"/>
            <a:ext cx="7988300" cy="1021556"/>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rgbClr val="0000FF"/>
                </a:solidFill>
                <a:latin typeface="Bookman Old Style"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0" dirty="0"/>
              <a:t>Dobereiner could </a:t>
            </a:r>
            <a:r>
              <a:rPr lang="en-US" u="sng" dirty="0">
                <a:solidFill>
                  <a:sysClr val="windowText" lastClr="000000"/>
                </a:solidFill>
              </a:rPr>
              <a:t>identify only few triads</a:t>
            </a:r>
            <a:r>
              <a:rPr lang="en-US" b="0" dirty="0">
                <a:solidFill>
                  <a:sysClr val="windowText" lastClr="000000"/>
                </a:solidFill>
              </a:rPr>
              <a:t>  </a:t>
            </a:r>
            <a:r>
              <a:rPr lang="en-US" b="0" dirty="0"/>
              <a:t>from the elements </a:t>
            </a:r>
            <a:endParaRPr lang="en-US" b="0" dirty="0" smtClean="0"/>
          </a:p>
          <a:p>
            <a:r>
              <a:rPr lang="en-US" b="0" dirty="0" smtClean="0"/>
              <a:t>known </a:t>
            </a:r>
            <a:r>
              <a:rPr lang="en-US" b="0" dirty="0"/>
              <a:t>at that time, other triads </a:t>
            </a:r>
            <a:r>
              <a:rPr lang="en-US" u="sng" dirty="0">
                <a:solidFill>
                  <a:sysClr val="windowText" lastClr="000000"/>
                </a:solidFill>
              </a:rPr>
              <a:t>did not obey </a:t>
            </a:r>
            <a:r>
              <a:rPr lang="en-US" u="sng" dirty="0" err="1">
                <a:solidFill>
                  <a:srgbClr val="C00000"/>
                </a:solidFill>
              </a:rPr>
              <a:t>Dobereiner’s</a:t>
            </a:r>
            <a:r>
              <a:rPr lang="en-US" u="sng" dirty="0">
                <a:solidFill>
                  <a:srgbClr val="C00000"/>
                </a:solidFill>
              </a:rPr>
              <a:t> rule.</a:t>
            </a:r>
            <a:r>
              <a:rPr lang="en-US" b="0" dirty="0">
                <a:solidFill>
                  <a:srgbClr val="C00000"/>
                </a:solidFill>
              </a:rPr>
              <a:t> </a:t>
            </a:r>
            <a:r>
              <a:rPr lang="en-US" b="0" dirty="0"/>
              <a:t>Hence, the system of triads was not useful.</a:t>
            </a:r>
          </a:p>
        </p:txBody>
      </p:sp>
      <p:pic>
        <p:nvPicPr>
          <p:cNvPr id="4" name="evil2350.wav">
            <a:hlinkClick r:id="" action="ppaction://media"/>
          </p:cNvPr>
          <p:cNvPicPr>
            <a:picLocks noRot="1" noChangeAspect="1"/>
          </p:cNvPicPr>
          <p:nvPr>
            <a:wavAudioFile r:embed="rId1" name="evil laugh.wav"/>
          </p:nvPr>
        </p:nvPicPr>
        <p:blipFill>
          <a:blip r:embed="rId4"/>
          <a:srcRect/>
          <a:stretch>
            <a:fillRect/>
          </a:stretch>
        </p:blipFill>
        <p:spPr bwMode="auto">
          <a:xfrm>
            <a:off x="9067800" y="0"/>
            <a:ext cx="46038" cy="46038"/>
          </a:xfrm>
          <a:prstGeom prst="rect">
            <a:avLst/>
          </a:prstGeom>
          <a:noFill/>
          <a:ln w="9525">
            <a:noFill/>
            <a:miter lim="800000"/>
            <a:headEnd/>
            <a:tailEnd/>
          </a:ln>
        </p:spPr>
      </p:pic>
      <p:sp>
        <p:nvSpPr>
          <p:cNvPr id="5" name="WordArt 5"/>
          <p:cNvSpPr>
            <a:spLocks noChangeArrowheads="1" noChangeShapeType="1" noTextEdit="1"/>
          </p:cNvSpPr>
          <p:nvPr/>
        </p:nvSpPr>
        <p:spPr bwMode="auto">
          <a:xfrm rot="-1521722">
            <a:off x="980173" y="2805387"/>
            <a:ext cx="2863343" cy="951392"/>
          </a:xfrm>
          <a:prstGeom prst="rect">
            <a:avLst/>
          </a:prstGeom>
        </p:spPr>
        <p:txBody>
          <a:bodyPr wrap="none" fromWordArt="1">
            <a:prstTxWarp prst="textPlain">
              <a:avLst>
                <a:gd name="adj" fmla="val 50815"/>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kern="1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a:rPr>
              <a:t>FAILED</a:t>
            </a:r>
          </a:p>
        </p:txBody>
      </p:sp>
      <p:pic>
        <p:nvPicPr>
          <p:cNvPr id="6" name="Picture 7" descr="C:\Users\201095\Desktop\sad-crying-smiley-face.gif"/>
          <p:cNvPicPr>
            <a:picLocks noChangeAspect="1" noChangeArrowheads="1"/>
          </p:cNvPicPr>
          <p:nvPr/>
        </p:nvPicPr>
        <p:blipFill>
          <a:blip r:embed="rId5"/>
          <a:srcRect/>
          <a:stretch>
            <a:fillRect/>
          </a:stretch>
        </p:blipFill>
        <p:spPr bwMode="auto">
          <a:xfrm>
            <a:off x="3590925" y="3020053"/>
            <a:ext cx="1543050" cy="1526458"/>
          </a:xfrm>
          <a:prstGeom prst="rect">
            <a:avLst/>
          </a:prstGeom>
          <a:noFill/>
        </p:spPr>
      </p:pic>
    </p:spTree>
    <p:extLst>
      <p:ext uri="{BB962C8B-B14F-4D97-AF65-F5344CB8AC3E}">
        <p14:creationId xmlns:p14="http://schemas.microsoft.com/office/powerpoint/2010/main" val="57999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23"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bldLst>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52816"/>
            <a:ext cx="6781800" cy="6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Newlands’ law of octaves</a:t>
            </a:r>
            <a:endParaRPr lang="pt-BR" altLang="en-US" sz="2000" dirty="0">
              <a:solidFill>
                <a:srgbClr val="FF6600"/>
              </a:solidFill>
              <a:latin typeface="Bookman Old Style" pitchFamily="18" charset="0"/>
            </a:endParaRPr>
          </a:p>
          <a:p>
            <a:pPr marL="342900" indent="-342900">
              <a:buFont typeface="Arial" pitchFamily="34" charset="0"/>
              <a:buChar char="•"/>
            </a:pPr>
            <a:r>
              <a:rPr lang="pt-BR" altLang="en-US" sz="2000" dirty="0" smtClean="0">
                <a:solidFill>
                  <a:srgbClr val="FF6600"/>
                </a:solidFill>
                <a:latin typeface="Bookman Old Style" pitchFamily="18" charset="0"/>
              </a:rPr>
              <a:t>Features of newlands</a:t>
            </a:r>
            <a:r>
              <a:rPr lang="pt-BR" altLang="en-US" sz="2000" dirty="0">
                <a:solidFill>
                  <a:srgbClr val="FF6600"/>
                </a:solidFill>
                <a:latin typeface="Bookman Old Style" pitchFamily="18" charset="0"/>
              </a:rPr>
              <a:t>’ law of octaves</a:t>
            </a:r>
          </a:p>
        </p:txBody>
      </p:sp>
    </p:spTree>
    <p:extLst>
      <p:ext uri="{BB962C8B-B14F-4D97-AF65-F5344CB8AC3E}">
        <p14:creationId xmlns:p14="http://schemas.microsoft.com/office/powerpoint/2010/main" val="1567226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010"/>
          <p:cNvPicPr>
            <a:picLocks noChangeAspect="1" noChangeArrowheads="1"/>
          </p:cNvPicPr>
          <p:nvPr/>
        </p:nvPicPr>
        <p:blipFill>
          <a:blip r:embed="rId3"/>
          <a:stretch>
            <a:fillRect/>
          </a:stretch>
        </p:blipFill>
        <p:spPr bwMode="auto">
          <a:xfrm>
            <a:off x="570193" y="726438"/>
            <a:ext cx="1926301" cy="2414721"/>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pic>
      <p:sp>
        <p:nvSpPr>
          <p:cNvPr id="4" name="Rectangle 3"/>
          <p:cNvSpPr/>
          <p:nvPr/>
        </p:nvSpPr>
        <p:spPr>
          <a:xfrm>
            <a:off x="570193" y="3208951"/>
            <a:ext cx="2190926" cy="369332"/>
          </a:xfrm>
          <a:prstGeom prst="rect">
            <a:avLst/>
          </a:prstGeom>
          <a:solidFill>
            <a:srgbClr val="002060"/>
          </a:solidFill>
          <a:effectLst>
            <a:outerShdw blurRad="40000" dist="20000" dir="5400000" rotWithShape="0">
              <a:srgbClr val="000000">
                <a:alpha val="38000"/>
              </a:srgbClr>
            </a:outerShdw>
          </a:effectLst>
        </p:spPr>
        <p:style>
          <a:lnRef idx="3">
            <a:schemeClr val="lt1"/>
          </a:lnRef>
          <a:fillRef idx="1">
            <a:schemeClr val="dk1"/>
          </a:fillRef>
          <a:effectRef idx="1">
            <a:schemeClr val="dk1"/>
          </a:effectRef>
          <a:fontRef idx="minor">
            <a:schemeClr val="lt1"/>
          </a:fontRef>
        </p:style>
        <p:txBody>
          <a:bodyPr wrap="square">
            <a:spAutoFit/>
          </a:bodyPr>
          <a:lstStyle/>
          <a:p>
            <a:pPr algn="ctr">
              <a:buFont typeface="Wingdings" pitchFamily="2" charset="2"/>
              <a:buNone/>
              <a:defRPr/>
            </a:pPr>
            <a:r>
              <a:rPr lang="en-US" dirty="0" smtClean="0">
                <a:latin typeface="Bookman Old Style" pitchFamily="18" charset="0"/>
              </a:rPr>
              <a:t>English Scientist</a:t>
            </a:r>
            <a:endParaRPr lang="en-US" dirty="0">
              <a:latin typeface="Bookman Old Style" pitchFamily="18" charset="0"/>
            </a:endParaRPr>
          </a:p>
        </p:txBody>
      </p:sp>
      <p:sp>
        <p:nvSpPr>
          <p:cNvPr id="5" name="Rectangle 4"/>
          <p:cNvSpPr/>
          <p:nvPr/>
        </p:nvSpPr>
        <p:spPr>
          <a:xfrm>
            <a:off x="570193" y="264641"/>
            <a:ext cx="2618426"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2000" b="1" u="sng" dirty="0" smtClean="0">
                <a:solidFill>
                  <a:srgbClr val="C00000"/>
                </a:solidFill>
                <a:latin typeface="Bookman Old Style" pitchFamily="18" charset="0"/>
              </a:rPr>
              <a:t>John Newlands</a:t>
            </a:r>
            <a:endParaRPr lang="en-US" sz="2000" b="1" u="sng" dirty="0">
              <a:solidFill>
                <a:srgbClr val="C00000"/>
              </a:solidFill>
              <a:latin typeface="Bookman Old Style" pitchFamily="18" charset="0"/>
            </a:endParaRPr>
          </a:p>
        </p:txBody>
      </p:sp>
      <p:sp>
        <p:nvSpPr>
          <p:cNvPr id="15" name="Rounded Rectangle 14"/>
          <p:cNvSpPr/>
          <p:nvPr/>
        </p:nvSpPr>
        <p:spPr>
          <a:xfrm>
            <a:off x="2760405" y="1947909"/>
            <a:ext cx="5325426" cy="1021556"/>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rgbClr val="0000FF"/>
                </a:solidFill>
                <a:latin typeface="Bookman Old Style" pitchFamily="18" charset="0"/>
              </a:rPr>
              <a:t>By this time, 56 elements were discovered. Newlands arranged all these elements in an increasing order of their atomic masses.</a:t>
            </a:r>
          </a:p>
        </p:txBody>
      </p:sp>
      <p:sp>
        <p:nvSpPr>
          <p:cNvPr id="18" name="Rectangle 17"/>
          <p:cNvSpPr/>
          <p:nvPr/>
        </p:nvSpPr>
        <p:spPr>
          <a:xfrm>
            <a:off x="2760405" y="764538"/>
            <a:ext cx="5095176" cy="1021556"/>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rgbClr val="0000FF"/>
                </a:solidFill>
                <a:latin typeface="Bookman Old Style" pitchFamily="18" charset="0"/>
              </a:rPr>
              <a:t>After the failure of </a:t>
            </a:r>
            <a:r>
              <a:rPr lang="en-US" dirty="0" err="1">
                <a:solidFill>
                  <a:srgbClr val="0000FF"/>
                </a:solidFill>
                <a:latin typeface="Bookman Old Style" pitchFamily="18" charset="0"/>
              </a:rPr>
              <a:t>Dobereiner’s</a:t>
            </a:r>
            <a:r>
              <a:rPr lang="en-US" dirty="0">
                <a:solidFill>
                  <a:srgbClr val="0000FF"/>
                </a:solidFill>
                <a:latin typeface="Bookman Old Style" pitchFamily="18" charset="0"/>
              </a:rPr>
              <a:t> triad, the next attempt to classify elements was done in the year 1864.</a:t>
            </a:r>
          </a:p>
        </p:txBody>
      </p:sp>
    </p:spTree>
    <p:extLst>
      <p:ext uri="{BB962C8B-B14F-4D97-AF65-F5344CB8AC3E}">
        <p14:creationId xmlns:p14="http://schemas.microsoft.com/office/powerpoint/2010/main" val="268740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5"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33270052"/>
              </p:ext>
            </p:extLst>
          </p:nvPr>
        </p:nvGraphicFramePr>
        <p:xfrm>
          <a:off x="571500" y="514350"/>
          <a:ext cx="4851400" cy="4079240"/>
        </p:xfrm>
        <a:graphic>
          <a:graphicData uri="http://schemas.openxmlformats.org/drawingml/2006/table">
            <a:tbl>
              <a:tblPr firstRow="1" bandRow="1">
                <a:tableStyleId>{2D5ABB26-0587-4C30-8999-92F81FD0307C}</a:tableStyleId>
              </a:tblPr>
              <a:tblGrid>
                <a:gridCol w="12573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Text Box 4"/>
          <p:cNvSpPr txBox="1">
            <a:spLocks noChangeArrowheads="1"/>
          </p:cNvSpPr>
          <p:nvPr/>
        </p:nvSpPr>
        <p:spPr bwMode="auto">
          <a:xfrm>
            <a:off x="638661" y="513828"/>
            <a:ext cx="1064202" cy="369332"/>
          </a:xfrm>
          <a:prstGeom prst="rect">
            <a:avLst/>
          </a:prstGeom>
          <a:no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nchor="ctr">
            <a:spAutoFit/>
          </a:bodyPr>
          <a:lstStyle/>
          <a:p>
            <a:pPr marL="342900" indent="-342900">
              <a:spcBef>
                <a:spcPct val="20000"/>
              </a:spcBef>
              <a:buClr>
                <a:schemeClr val="hlink"/>
              </a:buClr>
              <a:buSzPct val="120000"/>
              <a:defRPr/>
            </a:pPr>
            <a:r>
              <a:rPr lang="en-US" b="1" dirty="0" smtClean="0">
                <a:solidFill>
                  <a:srgbClr val="C00000"/>
                </a:solidFill>
                <a:latin typeface="+mj-lt"/>
              </a:rPr>
              <a:t>Elements</a:t>
            </a:r>
            <a:endParaRPr lang="en-US" b="1" dirty="0">
              <a:solidFill>
                <a:srgbClr val="C00000"/>
              </a:solidFill>
              <a:latin typeface="+mj-lt"/>
            </a:endParaRPr>
          </a:p>
        </p:txBody>
      </p:sp>
      <p:sp>
        <p:nvSpPr>
          <p:cNvPr id="4" name="Text Box 4"/>
          <p:cNvSpPr txBox="1">
            <a:spLocks noChangeArrowheads="1"/>
          </p:cNvSpPr>
          <p:nvPr/>
        </p:nvSpPr>
        <p:spPr bwMode="auto">
          <a:xfrm>
            <a:off x="1849483" y="513828"/>
            <a:ext cx="981294" cy="369332"/>
          </a:xfrm>
          <a:prstGeom prst="rect">
            <a:avLst/>
          </a:prstGeom>
          <a:no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nchor="ctr">
            <a:spAutoFit/>
          </a:bodyPr>
          <a:lstStyle/>
          <a:p>
            <a:pPr marL="342900" indent="-342900">
              <a:spcBef>
                <a:spcPct val="20000"/>
              </a:spcBef>
              <a:buClr>
                <a:schemeClr val="hlink"/>
              </a:buClr>
              <a:buSzPct val="120000"/>
              <a:defRPr/>
            </a:pPr>
            <a:r>
              <a:rPr lang="en-US" b="1" dirty="0" smtClean="0">
                <a:solidFill>
                  <a:srgbClr val="C00000"/>
                </a:solidFill>
                <a:latin typeface="+mj-lt"/>
              </a:rPr>
              <a:t>Symbols</a:t>
            </a:r>
            <a:endParaRPr lang="en-US" b="1" dirty="0">
              <a:solidFill>
                <a:srgbClr val="C00000"/>
              </a:solidFill>
              <a:latin typeface="+mj-lt"/>
            </a:endParaRPr>
          </a:p>
        </p:txBody>
      </p:sp>
      <p:sp>
        <p:nvSpPr>
          <p:cNvPr id="5" name="Text Box 4"/>
          <p:cNvSpPr txBox="1">
            <a:spLocks noChangeArrowheads="1"/>
          </p:cNvSpPr>
          <p:nvPr/>
        </p:nvSpPr>
        <p:spPr bwMode="auto">
          <a:xfrm>
            <a:off x="2942644" y="513828"/>
            <a:ext cx="1064202" cy="369332"/>
          </a:xfrm>
          <a:prstGeom prst="rect">
            <a:avLst/>
          </a:prstGeom>
          <a:no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nchor="ctr">
            <a:spAutoFit/>
          </a:bodyPr>
          <a:lstStyle/>
          <a:p>
            <a:pPr marL="342900" indent="-342900">
              <a:spcBef>
                <a:spcPct val="20000"/>
              </a:spcBef>
              <a:buClr>
                <a:schemeClr val="hlink"/>
              </a:buClr>
              <a:buSzPct val="120000"/>
              <a:defRPr/>
            </a:pPr>
            <a:r>
              <a:rPr lang="en-US" b="1" dirty="0" smtClean="0">
                <a:solidFill>
                  <a:srgbClr val="C00000"/>
                </a:solidFill>
                <a:latin typeface="+mj-lt"/>
              </a:rPr>
              <a:t>Elements</a:t>
            </a:r>
            <a:endParaRPr lang="en-US" b="1" dirty="0">
              <a:solidFill>
                <a:srgbClr val="C00000"/>
              </a:solidFill>
              <a:latin typeface="+mj-lt"/>
            </a:endParaRPr>
          </a:p>
        </p:txBody>
      </p:sp>
      <p:sp>
        <p:nvSpPr>
          <p:cNvPr id="6" name="Text Box 4"/>
          <p:cNvSpPr txBox="1">
            <a:spLocks noChangeArrowheads="1"/>
          </p:cNvSpPr>
          <p:nvPr/>
        </p:nvSpPr>
        <p:spPr bwMode="auto">
          <a:xfrm>
            <a:off x="4366691" y="513828"/>
            <a:ext cx="981294" cy="369332"/>
          </a:xfrm>
          <a:prstGeom prst="rect">
            <a:avLst/>
          </a:prstGeom>
          <a:no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nchor="ctr">
            <a:spAutoFit/>
          </a:bodyPr>
          <a:lstStyle/>
          <a:p>
            <a:pPr marL="342900" indent="-342900">
              <a:spcBef>
                <a:spcPct val="20000"/>
              </a:spcBef>
              <a:buClr>
                <a:schemeClr val="hlink"/>
              </a:buClr>
              <a:buSzPct val="120000"/>
              <a:defRPr/>
            </a:pPr>
            <a:r>
              <a:rPr lang="en-US" b="1" dirty="0" smtClean="0">
                <a:solidFill>
                  <a:srgbClr val="C00000"/>
                </a:solidFill>
                <a:latin typeface="+mj-lt"/>
              </a:rPr>
              <a:t>Symbols</a:t>
            </a:r>
            <a:endParaRPr lang="en-US" b="1" dirty="0">
              <a:solidFill>
                <a:srgbClr val="C00000"/>
              </a:solidFill>
              <a:latin typeface="+mj-lt"/>
            </a:endParaRPr>
          </a:p>
        </p:txBody>
      </p:sp>
      <p:grpSp>
        <p:nvGrpSpPr>
          <p:cNvPr id="7" name="Group 6"/>
          <p:cNvGrpSpPr/>
          <p:nvPr/>
        </p:nvGrpSpPr>
        <p:grpSpPr>
          <a:xfrm>
            <a:off x="628596" y="895452"/>
            <a:ext cx="1094852" cy="369332"/>
            <a:chOff x="2749847" y="1419288"/>
            <a:chExt cx="1094852" cy="369332"/>
          </a:xfrm>
          <a:noFill/>
        </p:grpSpPr>
        <p:sp>
          <p:nvSpPr>
            <p:cNvPr id="8" name="Rounded Rectangle 7"/>
            <p:cNvSpPr/>
            <p:nvPr/>
          </p:nvSpPr>
          <p:spPr>
            <a:xfrm>
              <a:off x="2760313" y="1441832"/>
              <a:ext cx="1036060"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9" name="Text Box 4"/>
            <p:cNvSpPr txBox="1">
              <a:spLocks noChangeArrowheads="1"/>
            </p:cNvSpPr>
            <p:nvPr/>
          </p:nvSpPr>
          <p:spPr bwMode="auto">
            <a:xfrm>
              <a:off x="2749847" y="1419288"/>
              <a:ext cx="1094852"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Hydrogen</a:t>
              </a:r>
              <a:endParaRPr lang="en-US" dirty="0">
                <a:solidFill>
                  <a:srgbClr val="0000FF"/>
                </a:solidFill>
                <a:latin typeface="+mj-lt"/>
              </a:endParaRPr>
            </a:p>
          </p:txBody>
        </p:sp>
      </p:grpSp>
      <p:grpSp>
        <p:nvGrpSpPr>
          <p:cNvPr id="10" name="Group 9"/>
          <p:cNvGrpSpPr/>
          <p:nvPr/>
        </p:nvGrpSpPr>
        <p:grpSpPr>
          <a:xfrm>
            <a:off x="628596" y="1268753"/>
            <a:ext cx="916066" cy="369332"/>
            <a:chOff x="2760312" y="1433575"/>
            <a:chExt cx="916066" cy="369332"/>
          </a:xfrm>
          <a:noFill/>
        </p:grpSpPr>
        <p:sp>
          <p:nvSpPr>
            <p:cNvPr id="11" name="Rounded Rectangle 10"/>
            <p:cNvSpPr/>
            <p:nvPr/>
          </p:nvSpPr>
          <p:spPr>
            <a:xfrm>
              <a:off x="2760312" y="1441832"/>
              <a:ext cx="902711"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12" name="Text Box 4"/>
            <p:cNvSpPr txBox="1">
              <a:spLocks noChangeArrowheads="1"/>
            </p:cNvSpPr>
            <p:nvPr/>
          </p:nvSpPr>
          <p:spPr bwMode="auto">
            <a:xfrm>
              <a:off x="2783185" y="1433575"/>
              <a:ext cx="893193"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Lithium</a:t>
              </a:r>
              <a:endParaRPr lang="en-US" dirty="0">
                <a:solidFill>
                  <a:srgbClr val="0000FF"/>
                </a:solidFill>
                <a:latin typeface="+mj-lt"/>
              </a:endParaRPr>
            </a:p>
          </p:txBody>
        </p:sp>
      </p:grpSp>
      <p:grpSp>
        <p:nvGrpSpPr>
          <p:cNvPr id="13" name="Group 12"/>
          <p:cNvGrpSpPr/>
          <p:nvPr/>
        </p:nvGrpSpPr>
        <p:grpSpPr>
          <a:xfrm>
            <a:off x="628596" y="1639588"/>
            <a:ext cx="1075487" cy="369332"/>
            <a:chOff x="2742710" y="1419288"/>
            <a:chExt cx="1075487" cy="369332"/>
          </a:xfrm>
          <a:noFill/>
        </p:grpSpPr>
        <p:sp>
          <p:nvSpPr>
            <p:cNvPr id="14" name="Rounded Rectangle 13"/>
            <p:cNvSpPr/>
            <p:nvPr/>
          </p:nvSpPr>
          <p:spPr>
            <a:xfrm>
              <a:off x="2760312" y="1441832"/>
              <a:ext cx="1028923"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15" name="Text Box 4"/>
            <p:cNvSpPr txBox="1">
              <a:spLocks noChangeArrowheads="1"/>
            </p:cNvSpPr>
            <p:nvPr/>
          </p:nvSpPr>
          <p:spPr bwMode="auto">
            <a:xfrm>
              <a:off x="2742710" y="1419288"/>
              <a:ext cx="1075487"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Beryllium</a:t>
              </a:r>
              <a:endParaRPr lang="en-US" dirty="0">
                <a:solidFill>
                  <a:srgbClr val="0000FF"/>
                </a:solidFill>
                <a:latin typeface="+mj-lt"/>
              </a:endParaRPr>
            </a:p>
          </p:txBody>
        </p:sp>
      </p:grpSp>
      <p:grpSp>
        <p:nvGrpSpPr>
          <p:cNvPr id="16" name="Group 15"/>
          <p:cNvGrpSpPr/>
          <p:nvPr/>
        </p:nvGrpSpPr>
        <p:grpSpPr>
          <a:xfrm>
            <a:off x="628596" y="2023840"/>
            <a:ext cx="806019" cy="369332"/>
            <a:chOff x="2749847" y="1419288"/>
            <a:chExt cx="806019" cy="369332"/>
          </a:xfrm>
          <a:noFill/>
        </p:grpSpPr>
        <p:sp>
          <p:nvSpPr>
            <p:cNvPr id="17" name="Rounded Rectangle 16"/>
            <p:cNvSpPr/>
            <p:nvPr/>
          </p:nvSpPr>
          <p:spPr>
            <a:xfrm>
              <a:off x="2784130" y="1441832"/>
              <a:ext cx="771736"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18" name="Text Box 4"/>
            <p:cNvSpPr txBox="1">
              <a:spLocks noChangeArrowheads="1"/>
            </p:cNvSpPr>
            <p:nvPr/>
          </p:nvSpPr>
          <p:spPr bwMode="auto">
            <a:xfrm>
              <a:off x="2749847" y="1419288"/>
              <a:ext cx="751616"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Boron</a:t>
              </a:r>
              <a:endParaRPr lang="en-US" dirty="0">
                <a:solidFill>
                  <a:srgbClr val="0000FF"/>
                </a:solidFill>
                <a:latin typeface="+mj-lt"/>
              </a:endParaRPr>
            </a:p>
          </p:txBody>
        </p:sp>
      </p:grpSp>
      <p:grpSp>
        <p:nvGrpSpPr>
          <p:cNvPr id="19" name="Group 18"/>
          <p:cNvGrpSpPr/>
          <p:nvPr/>
        </p:nvGrpSpPr>
        <p:grpSpPr>
          <a:xfrm>
            <a:off x="628596" y="2364159"/>
            <a:ext cx="864339" cy="369332"/>
            <a:chOff x="2749847" y="1419288"/>
            <a:chExt cx="864339" cy="369332"/>
          </a:xfrm>
          <a:noFill/>
        </p:grpSpPr>
        <p:sp>
          <p:nvSpPr>
            <p:cNvPr id="20" name="Rounded Rectangle 19"/>
            <p:cNvSpPr/>
            <p:nvPr/>
          </p:nvSpPr>
          <p:spPr>
            <a:xfrm>
              <a:off x="2826400" y="1441832"/>
              <a:ext cx="727085"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21" name="Text Box 4"/>
            <p:cNvSpPr txBox="1">
              <a:spLocks noChangeArrowheads="1"/>
            </p:cNvSpPr>
            <p:nvPr/>
          </p:nvSpPr>
          <p:spPr bwMode="auto">
            <a:xfrm>
              <a:off x="2749847" y="1419288"/>
              <a:ext cx="864339"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Carbon</a:t>
              </a:r>
              <a:endParaRPr lang="en-US" dirty="0">
                <a:solidFill>
                  <a:srgbClr val="0000FF"/>
                </a:solidFill>
                <a:latin typeface="+mj-lt"/>
              </a:endParaRPr>
            </a:p>
          </p:txBody>
        </p:sp>
      </p:grpSp>
      <p:grpSp>
        <p:nvGrpSpPr>
          <p:cNvPr id="22" name="Group 21"/>
          <p:cNvGrpSpPr/>
          <p:nvPr/>
        </p:nvGrpSpPr>
        <p:grpSpPr>
          <a:xfrm>
            <a:off x="628596" y="2732277"/>
            <a:ext cx="1068750" cy="379298"/>
            <a:chOff x="2622847" y="1343088"/>
            <a:chExt cx="1068750" cy="379298"/>
          </a:xfrm>
          <a:noFill/>
        </p:grpSpPr>
        <p:sp>
          <p:nvSpPr>
            <p:cNvPr id="23" name="Rounded Rectangle 22"/>
            <p:cNvSpPr/>
            <p:nvPr/>
          </p:nvSpPr>
          <p:spPr>
            <a:xfrm>
              <a:off x="2818862" y="1441832"/>
              <a:ext cx="872735"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24" name="Text Box 4"/>
            <p:cNvSpPr txBox="1">
              <a:spLocks noChangeArrowheads="1"/>
            </p:cNvSpPr>
            <p:nvPr/>
          </p:nvSpPr>
          <p:spPr bwMode="auto">
            <a:xfrm>
              <a:off x="2622847" y="1343088"/>
              <a:ext cx="1006173"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Nitrogen</a:t>
              </a:r>
              <a:endParaRPr lang="en-US" dirty="0">
                <a:solidFill>
                  <a:srgbClr val="0000FF"/>
                </a:solidFill>
                <a:latin typeface="+mj-lt"/>
              </a:endParaRPr>
            </a:p>
          </p:txBody>
        </p:sp>
      </p:grpSp>
      <p:grpSp>
        <p:nvGrpSpPr>
          <p:cNvPr id="25" name="Group 24"/>
          <p:cNvGrpSpPr/>
          <p:nvPr/>
        </p:nvGrpSpPr>
        <p:grpSpPr>
          <a:xfrm>
            <a:off x="628596" y="3114847"/>
            <a:ext cx="880562" cy="369332"/>
            <a:chOff x="2749847" y="1419288"/>
            <a:chExt cx="880562" cy="369332"/>
          </a:xfrm>
          <a:noFill/>
        </p:grpSpPr>
        <p:sp>
          <p:nvSpPr>
            <p:cNvPr id="26" name="Rounded Rectangle 25"/>
            <p:cNvSpPr/>
            <p:nvPr/>
          </p:nvSpPr>
          <p:spPr>
            <a:xfrm>
              <a:off x="2813562" y="1441832"/>
              <a:ext cx="782785"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27" name="Text Box 4"/>
            <p:cNvSpPr txBox="1">
              <a:spLocks noChangeArrowheads="1"/>
            </p:cNvSpPr>
            <p:nvPr/>
          </p:nvSpPr>
          <p:spPr bwMode="auto">
            <a:xfrm>
              <a:off x="2749847" y="1419288"/>
              <a:ext cx="880562"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Oxygen</a:t>
              </a:r>
              <a:endParaRPr lang="en-US" dirty="0">
                <a:solidFill>
                  <a:srgbClr val="0000FF"/>
                </a:solidFill>
                <a:latin typeface="+mj-lt"/>
              </a:endParaRPr>
            </a:p>
          </p:txBody>
        </p:sp>
      </p:grpSp>
      <p:grpSp>
        <p:nvGrpSpPr>
          <p:cNvPr id="28" name="Group 27"/>
          <p:cNvGrpSpPr/>
          <p:nvPr/>
        </p:nvGrpSpPr>
        <p:grpSpPr>
          <a:xfrm>
            <a:off x="628596" y="3484404"/>
            <a:ext cx="1013588" cy="369332"/>
            <a:chOff x="2749847" y="1419288"/>
            <a:chExt cx="1013588" cy="369332"/>
          </a:xfrm>
          <a:noFill/>
        </p:grpSpPr>
        <p:sp>
          <p:nvSpPr>
            <p:cNvPr id="29" name="Rounded Rectangle 28"/>
            <p:cNvSpPr/>
            <p:nvPr/>
          </p:nvSpPr>
          <p:spPr>
            <a:xfrm>
              <a:off x="2810867" y="1441832"/>
              <a:ext cx="952568"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30" name="Text Box 4"/>
            <p:cNvSpPr txBox="1">
              <a:spLocks noChangeArrowheads="1"/>
            </p:cNvSpPr>
            <p:nvPr/>
          </p:nvSpPr>
          <p:spPr bwMode="auto">
            <a:xfrm>
              <a:off x="2749847" y="1419288"/>
              <a:ext cx="957313"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Fluorine</a:t>
              </a:r>
              <a:endParaRPr lang="en-US" dirty="0">
                <a:solidFill>
                  <a:srgbClr val="0000FF"/>
                </a:solidFill>
                <a:latin typeface="+mj-lt"/>
              </a:endParaRPr>
            </a:p>
          </p:txBody>
        </p:sp>
      </p:grpSp>
      <p:grpSp>
        <p:nvGrpSpPr>
          <p:cNvPr id="31" name="Group 30"/>
          <p:cNvGrpSpPr/>
          <p:nvPr/>
        </p:nvGrpSpPr>
        <p:grpSpPr>
          <a:xfrm>
            <a:off x="628596" y="3867442"/>
            <a:ext cx="939040" cy="369332"/>
            <a:chOff x="2749847" y="1419288"/>
            <a:chExt cx="939040" cy="369332"/>
          </a:xfrm>
          <a:noFill/>
        </p:grpSpPr>
        <p:sp>
          <p:nvSpPr>
            <p:cNvPr id="32" name="Rounded Rectangle 31"/>
            <p:cNvSpPr/>
            <p:nvPr/>
          </p:nvSpPr>
          <p:spPr>
            <a:xfrm>
              <a:off x="2809207" y="1441832"/>
              <a:ext cx="879680"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33" name="Text Box 4"/>
            <p:cNvSpPr txBox="1">
              <a:spLocks noChangeArrowheads="1"/>
            </p:cNvSpPr>
            <p:nvPr/>
          </p:nvSpPr>
          <p:spPr bwMode="auto">
            <a:xfrm>
              <a:off x="2749847" y="1419288"/>
              <a:ext cx="893193"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Sodium</a:t>
              </a:r>
              <a:endParaRPr lang="en-US" dirty="0">
                <a:solidFill>
                  <a:srgbClr val="0000FF"/>
                </a:solidFill>
                <a:latin typeface="+mj-lt"/>
              </a:endParaRPr>
            </a:p>
          </p:txBody>
        </p:sp>
      </p:grpSp>
      <p:sp>
        <p:nvSpPr>
          <p:cNvPr id="42" name="Text Box 4"/>
          <p:cNvSpPr txBox="1">
            <a:spLocks noChangeArrowheads="1"/>
          </p:cNvSpPr>
          <p:nvPr/>
        </p:nvSpPr>
        <p:spPr bwMode="auto">
          <a:xfrm>
            <a:off x="2170853" y="1268753"/>
            <a:ext cx="33855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Li</a:t>
            </a:r>
            <a:endParaRPr lang="en-US" dirty="0">
              <a:solidFill>
                <a:srgbClr val="0000FF"/>
              </a:solidFill>
              <a:latin typeface="+mj-lt"/>
            </a:endParaRPr>
          </a:p>
        </p:txBody>
      </p:sp>
      <p:sp>
        <p:nvSpPr>
          <p:cNvPr id="34" name="Text Box 5"/>
          <p:cNvSpPr txBox="1">
            <a:spLocks noChangeArrowheads="1"/>
          </p:cNvSpPr>
          <p:nvPr/>
        </p:nvSpPr>
        <p:spPr bwMode="auto">
          <a:xfrm>
            <a:off x="2125167" y="1639588"/>
            <a:ext cx="4299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a:solidFill>
                  <a:srgbClr val="0000FF"/>
                </a:solidFill>
                <a:latin typeface="+mj-lt"/>
              </a:rPr>
              <a:t>Be</a:t>
            </a:r>
          </a:p>
        </p:txBody>
      </p:sp>
      <p:sp>
        <p:nvSpPr>
          <p:cNvPr id="35" name="Text Box 6"/>
          <p:cNvSpPr txBox="1">
            <a:spLocks noChangeArrowheads="1"/>
          </p:cNvSpPr>
          <p:nvPr/>
        </p:nvSpPr>
        <p:spPr bwMode="auto">
          <a:xfrm>
            <a:off x="2182875" y="2023840"/>
            <a:ext cx="31451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a:solidFill>
                  <a:srgbClr val="0000FF"/>
                </a:solidFill>
                <a:latin typeface="+mj-lt"/>
              </a:rPr>
              <a:t>B</a:t>
            </a:r>
          </a:p>
        </p:txBody>
      </p:sp>
      <p:sp>
        <p:nvSpPr>
          <p:cNvPr id="36" name="Text Box 7"/>
          <p:cNvSpPr txBox="1">
            <a:spLocks noChangeArrowheads="1"/>
          </p:cNvSpPr>
          <p:nvPr/>
        </p:nvSpPr>
        <p:spPr bwMode="auto">
          <a:xfrm>
            <a:off x="2186883" y="2364159"/>
            <a:ext cx="30649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a:solidFill>
                  <a:srgbClr val="0000FF"/>
                </a:solidFill>
                <a:latin typeface="+mj-lt"/>
              </a:rPr>
              <a:t>C</a:t>
            </a:r>
          </a:p>
        </p:txBody>
      </p:sp>
      <p:sp>
        <p:nvSpPr>
          <p:cNvPr id="37" name="Text Box 8"/>
          <p:cNvSpPr txBox="1">
            <a:spLocks noChangeArrowheads="1"/>
          </p:cNvSpPr>
          <p:nvPr/>
        </p:nvSpPr>
        <p:spPr bwMode="auto">
          <a:xfrm>
            <a:off x="2171654" y="2737260"/>
            <a:ext cx="33695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a:solidFill>
                  <a:srgbClr val="0000FF"/>
                </a:solidFill>
                <a:latin typeface="+mj-lt"/>
              </a:rPr>
              <a:t>N</a:t>
            </a:r>
          </a:p>
        </p:txBody>
      </p:sp>
      <p:sp>
        <p:nvSpPr>
          <p:cNvPr id="38" name="Text Box 9"/>
          <p:cNvSpPr txBox="1">
            <a:spLocks noChangeArrowheads="1"/>
          </p:cNvSpPr>
          <p:nvPr/>
        </p:nvSpPr>
        <p:spPr bwMode="auto">
          <a:xfrm>
            <a:off x="2170051" y="3114847"/>
            <a:ext cx="34015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a:solidFill>
                  <a:srgbClr val="0000FF"/>
                </a:solidFill>
                <a:latin typeface="+mj-lt"/>
              </a:rPr>
              <a:t>O</a:t>
            </a:r>
          </a:p>
        </p:txBody>
      </p:sp>
      <p:sp>
        <p:nvSpPr>
          <p:cNvPr id="39" name="Text Box 10"/>
          <p:cNvSpPr txBox="1">
            <a:spLocks noChangeArrowheads="1"/>
          </p:cNvSpPr>
          <p:nvPr/>
        </p:nvSpPr>
        <p:spPr bwMode="auto">
          <a:xfrm>
            <a:off x="2194898" y="3484404"/>
            <a:ext cx="2904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a:solidFill>
                  <a:srgbClr val="0000FF"/>
                </a:solidFill>
                <a:latin typeface="+mj-lt"/>
              </a:rPr>
              <a:t>F</a:t>
            </a:r>
          </a:p>
        </p:txBody>
      </p:sp>
      <p:sp>
        <p:nvSpPr>
          <p:cNvPr id="40" name="Text Box 11"/>
          <p:cNvSpPr txBox="1">
            <a:spLocks noChangeArrowheads="1"/>
          </p:cNvSpPr>
          <p:nvPr/>
        </p:nvSpPr>
        <p:spPr bwMode="auto">
          <a:xfrm>
            <a:off x="2114748" y="3867442"/>
            <a:ext cx="4507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a:solidFill>
                  <a:srgbClr val="0000FF"/>
                </a:solidFill>
                <a:latin typeface="+mj-lt"/>
              </a:rPr>
              <a:t>Na</a:t>
            </a:r>
          </a:p>
        </p:txBody>
      </p:sp>
      <p:sp>
        <p:nvSpPr>
          <p:cNvPr id="41" name="Text Box 4"/>
          <p:cNvSpPr txBox="1">
            <a:spLocks noChangeArrowheads="1"/>
          </p:cNvSpPr>
          <p:nvPr/>
        </p:nvSpPr>
        <p:spPr bwMode="auto">
          <a:xfrm>
            <a:off x="2174860" y="895452"/>
            <a:ext cx="33054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H</a:t>
            </a:r>
            <a:endParaRPr lang="en-US" dirty="0">
              <a:solidFill>
                <a:srgbClr val="0000FF"/>
              </a:solidFill>
              <a:latin typeface="+mj-lt"/>
            </a:endParaRPr>
          </a:p>
        </p:txBody>
      </p:sp>
      <p:grpSp>
        <p:nvGrpSpPr>
          <p:cNvPr id="43" name="Group 42"/>
          <p:cNvGrpSpPr/>
          <p:nvPr/>
        </p:nvGrpSpPr>
        <p:grpSpPr>
          <a:xfrm>
            <a:off x="628596" y="4210342"/>
            <a:ext cx="1287532" cy="369332"/>
            <a:chOff x="2724447" y="1419288"/>
            <a:chExt cx="1287532" cy="369332"/>
          </a:xfrm>
          <a:noFill/>
        </p:grpSpPr>
        <p:sp>
          <p:nvSpPr>
            <p:cNvPr id="44" name="Rounded Rectangle 43"/>
            <p:cNvSpPr/>
            <p:nvPr/>
          </p:nvSpPr>
          <p:spPr>
            <a:xfrm>
              <a:off x="2809207" y="1441832"/>
              <a:ext cx="879680"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45" name="Text Box 4"/>
            <p:cNvSpPr txBox="1">
              <a:spLocks noChangeArrowheads="1"/>
            </p:cNvSpPr>
            <p:nvPr/>
          </p:nvSpPr>
          <p:spPr bwMode="auto">
            <a:xfrm>
              <a:off x="2724447" y="1419288"/>
              <a:ext cx="1287532"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a:solidFill>
                    <a:srgbClr val="0000FF"/>
                  </a:solidFill>
                  <a:latin typeface="+mj-lt"/>
                </a:rPr>
                <a:t>Magnesium</a:t>
              </a:r>
            </a:p>
          </p:txBody>
        </p:sp>
      </p:grpSp>
      <p:sp>
        <p:nvSpPr>
          <p:cNvPr id="46" name="Text Box 11"/>
          <p:cNvSpPr txBox="1">
            <a:spLocks noChangeArrowheads="1"/>
          </p:cNvSpPr>
          <p:nvPr/>
        </p:nvSpPr>
        <p:spPr bwMode="auto">
          <a:xfrm>
            <a:off x="2094710" y="4210342"/>
            <a:ext cx="49084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Mg</a:t>
            </a:r>
            <a:endParaRPr lang="en-US" dirty="0">
              <a:solidFill>
                <a:srgbClr val="0000FF"/>
              </a:solidFill>
              <a:latin typeface="+mj-lt"/>
            </a:endParaRPr>
          </a:p>
        </p:txBody>
      </p:sp>
      <p:grpSp>
        <p:nvGrpSpPr>
          <p:cNvPr id="47" name="Group 46"/>
          <p:cNvGrpSpPr/>
          <p:nvPr/>
        </p:nvGrpSpPr>
        <p:grpSpPr>
          <a:xfrm>
            <a:off x="2942644" y="895452"/>
            <a:ext cx="1210588" cy="369332"/>
            <a:chOff x="2749847" y="1419288"/>
            <a:chExt cx="1210588" cy="369332"/>
          </a:xfrm>
          <a:noFill/>
        </p:grpSpPr>
        <p:sp>
          <p:nvSpPr>
            <p:cNvPr id="48" name="Rounded Rectangle 47"/>
            <p:cNvSpPr/>
            <p:nvPr/>
          </p:nvSpPr>
          <p:spPr>
            <a:xfrm>
              <a:off x="2760313" y="1441832"/>
              <a:ext cx="1036060"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49" name="Text Box 4"/>
            <p:cNvSpPr txBox="1">
              <a:spLocks noChangeArrowheads="1"/>
            </p:cNvSpPr>
            <p:nvPr/>
          </p:nvSpPr>
          <p:spPr bwMode="auto">
            <a:xfrm>
              <a:off x="2749847" y="1419288"/>
              <a:ext cx="1210588"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err="1">
                  <a:solidFill>
                    <a:srgbClr val="0000FF"/>
                  </a:solidFill>
                  <a:latin typeface="+mj-lt"/>
                </a:rPr>
                <a:t>Aluminium</a:t>
              </a:r>
              <a:endParaRPr lang="en-US" dirty="0">
                <a:solidFill>
                  <a:srgbClr val="0000FF"/>
                </a:solidFill>
                <a:latin typeface="+mj-lt"/>
              </a:endParaRPr>
            </a:p>
          </p:txBody>
        </p:sp>
      </p:grpSp>
      <p:grpSp>
        <p:nvGrpSpPr>
          <p:cNvPr id="50" name="Group 49"/>
          <p:cNvGrpSpPr/>
          <p:nvPr/>
        </p:nvGrpSpPr>
        <p:grpSpPr>
          <a:xfrm>
            <a:off x="2942644" y="1268753"/>
            <a:ext cx="930638" cy="369332"/>
            <a:chOff x="2732385" y="1433575"/>
            <a:chExt cx="930638" cy="369332"/>
          </a:xfrm>
          <a:noFill/>
        </p:grpSpPr>
        <p:sp>
          <p:nvSpPr>
            <p:cNvPr id="51" name="Rounded Rectangle 50"/>
            <p:cNvSpPr/>
            <p:nvPr/>
          </p:nvSpPr>
          <p:spPr>
            <a:xfrm>
              <a:off x="2760312" y="1441832"/>
              <a:ext cx="902711"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52" name="Text Box 4"/>
            <p:cNvSpPr txBox="1">
              <a:spLocks noChangeArrowheads="1"/>
            </p:cNvSpPr>
            <p:nvPr/>
          </p:nvSpPr>
          <p:spPr bwMode="auto">
            <a:xfrm>
              <a:off x="2732385" y="1433575"/>
              <a:ext cx="788677"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a:solidFill>
                    <a:srgbClr val="0000FF"/>
                  </a:solidFill>
                  <a:latin typeface="+mj-lt"/>
                </a:rPr>
                <a:t>Silicon</a:t>
              </a:r>
            </a:p>
          </p:txBody>
        </p:sp>
      </p:grpSp>
      <p:grpSp>
        <p:nvGrpSpPr>
          <p:cNvPr id="53" name="Group 52"/>
          <p:cNvGrpSpPr/>
          <p:nvPr/>
        </p:nvGrpSpPr>
        <p:grpSpPr>
          <a:xfrm>
            <a:off x="2955344" y="1639588"/>
            <a:ext cx="1412053" cy="369332"/>
            <a:chOff x="2742710" y="1419288"/>
            <a:chExt cx="1412053" cy="369332"/>
          </a:xfrm>
          <a:noFill/>
        </p:grpSpPr>
        <p:sp>
          <p:nvSpPr>
            <p:cNvPr id="54" name="Rounded Rectangle 53"/>
            <p:cNvSpPr/>
            <p:nvPr/>
          </p:nvSpPr>
          <p:spPr>
            <a:xfrm>
              <a:off x="2760312" y="1441832"/>
              <a:ext cx="1028923"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55" name="Text Box 4"/>
            <p:cNvSpPr txBox="1">
              <a:spLocks noChangeArrowheads="1"/>
            </p:cNvSpPr>
            <p:nvPr/>
          </p:nvSpPr>
          <p:spPr bwMode="auto">
            <a:xfrm>
              <a:off x="2742710" y="1419288"/>
              <a:ext cx="1412053"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smtClean="0">
                  <a:solidFill>
                    <a:srgbClr val="0000FF"/>
                  </a:solidFill>
                </a:rPr>
                <a:t>Phosphorous</a:t>
              </a:r>
              <a:endParaRPr lang="en-US" dirty="0">
                <a:solidFill>
                  <a:srgbClr val="0000FF"/>
                </a:solidFill>
              </a:endParaRPr>
            </a:p>
          </p:txBody>
        </p:sp>
      </p:grpSp>
      <p:grpSp>
        <p:nvGrpSpPr>
          <p:cNvPr id="56" name="Group 55"/>
          <p:cNvGrpSpPr/>
          <p:nvPr/>
        </p:nvGrpSpPr>
        <p:grpSpPr>
          <a:xfrm>
            <a:off x="2942644" y="2023840"/>
            <a:ext cx="910827" cy="369332"/>
            <a:chOff x="2749847" y="1419288"/>
            <a:chExt cx="910827" cy="369332"/>
          </a:xfrm>
          <a:noFill/>
        </p:grpSpPr>
        <p:sp>
          <p:nvSpPr>
            <p:cNvPr id="57" name="Rounded Rectangle 56"/>
            <p:cNvSpPr/>
            <p:nvPr/>
          </p:nvSpPr>
          <p:spPr>
            <a:xfrm>
              <a:off x="2784130" y="1441832"/>
              <a:ext cx="771736"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58" name="Text Box 4"/>
            <p:cNvSpPr txBox="1">
              <a:spLocks noChangeArrowheads="1"/>
            </p:cNvSpPr>
            <p:nvPr/>
          </p:nvSpPr>
          <p:spPr bwMode="auto">
            <a:xfrm>
              <a:off x="2749847" y="1419288"/>
              <a:ext cx="910827"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err="1">
                  <a:solidFill>
                    <a:srgbClr val="0000FF"/>
                  </a:solidFill>
                  <a:latin typeface="+mj-lt"/>
                </a:rPr>
                <a:t>Sulphur</a:t>
              </a:r>
              <a:endParaRPr lang="en-US" dirty="0">
                <a:solidFill>
                  <a:srgbClr val="0000FF"/>
                </a:solidFill>
                <a:latin typeface="+mj-lt"/>
              </a:endParaRPr>
            </a:p>
          </p:txBody>
        </p:sp>
      </p:grpSp>
      <p:grpSp>
        <p:nvGrpSpPr>
          <p:cNvPr id="59" name="Group 58"/>
          <p:cNvGrpSpPr/>
          <p:nvPr/>
        </p:nvGrpSpPr>
        <p:grpSpPr>
          <a:xfrm>
            <a:off x="2942644" y="2364159"/>
            <a:ext cx="974947" cy="369332"/>
            <a:chOff x="2749847" y="1419288"/>
            <a:chExt cx="974947" cy="369332"/>
          </a:xfrm>
          <a:noFill/>
        </p:grpSpPr>
        <p:sp>
          <p:nvSpPr>
            <p:cNvPr id="60" name="Rounded Rectangle 59"/>
            <p:cNvSpPr/>
            <p:nvPr/>
          </p:nvSpPr>
          <p:spPr>
            <a:xfrm>
              <a:off x="2826400" y="1441832"/>
              <a:ext cx="727085"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61" name="Text Box 4"/>
            <p:cNvSpPr txBox="1">
              <a:spLocks noChangeArrowheads="1"/>
            </p:cNvSpPr>
            <p:nvPr/>
          </p:nvSpPr>
          <p:spPr bwMode="auto">
            <a:xfrm>
              <a:off x="2749847" y="1419288"/>
              <a:ext cx="974947"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a:solidFill>
                    <a:srgbClr val="0000FF"/>
                  </a:solidFill>
                  <a:latin typeface="+mj-lt"/>
                </a:rPr>
                <a:t>Chlorine</a:t>
              </a:r>
            </a:p>
          </p:txBody>
        </p:sp>
      </p:grpSp>
      <p:grpSp>
        <p:nvGrpSpPr>
          <p:cNvPr id="62" name="Group 61"/>
          <p:cNvGrpSpPr/>
          <p:nvPr/>
        </p:nvGrpSpPr>
        <p:grpSpPr>
          <a:xfrm>
            <a:off x="2942644" y="2732277"/>
            <a:ext cx="1143839" cy="379298"/>
            <a:chOff x="2622847" y="1343088"/>
            <a:chExt cx="1143839" cy="379298"/>
          </a:xfrm>
          <a:noFill/>
        </p:grpSpPr>
        <p:sp>
          <p:nvSpPr>
            <p:cNvPr id="63" name="Rounded Rectangle 62"/>
            <p:cNvSpPr/>
            <p:nvPr/>
          </p:nvSpPr>
          <p:spPr>
            <a:xfrm>
              <a:off x="2818862" y="1441832"/>
              <a:ext cx="872735"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64" name="Text Box 4"/>
            <p:cNvSpPr txBox="1">
              <a:spLocks noChangeArrowheads="1"/>
            </p:cNvSpPr>
            <p:nvPr/>
          </p:nvSpPr>
          <p:spPr bwMode="auto">
            <a:xfrm>
              <a:off x="2622847" y="1343088"/>
              <a:ext cx="1143839"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a:solidFill>
                    <a:srgbClr val="0000FF"/>
                  </a:solidFill>
                  <a:latin typeface="+mj-lt"/>
                </a:rPr>
                <a:t>Potassium</a:t>
              </a:r>
            </a:p>
          </p:txBody>
        </p:sp>
      </p:grpSp>
      <p:grpSp>
        <p:nvGrpSpPr>
          <p:cNvPr id="65" name="Group 64"/>
          <p:cNvGrpSpPr/>
          <p:nvPr/>
        </p:nvGrpSpPr>
        <p:grpSpPr>
          <a:xfrm>
            <a:off x="2942644" y="3114847"/>
            <a:ext cx="928459" cy="369332"/>
            <a:chOff x="2749847" y="1419288"/>
            <a:chExt cx="928459" cy="369332"/>
          </a:xfrm>
          <a:noFill/>
        </p:grpSpPr>
        <p:sp>
          <p:nvSpPr>
            <p:cNvPr id="66" name="Rounded Rectangle 65"/>
            <p:cNvSpPr/>
            <p:nvPr/>
          </p:nvSpPr>
          <p:spPr>
            <a:xfrm>
              <a:off x="2813562" y="1441832"/>
              <a:ext cx="782785" cy="280554"/>
            </a:xfrm>
            <a:prstGeom prst="round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FF"/>
                </a:solidFill>
                <a:latin typeface="+mj-lt"/>
              </a:endParaRPr>
            </a:p>
          </p:txBody>
        </p:sp>
        <p:sp>
          <p:nvSpPr>
            <p:cNvPr id="67" name="Text Box 4"/>
            <p:cNvSpPr txBox="1">
              <a:spLocks noChangeArrowheads="1"/>
            </p:cNvSpPr>
            <p:nvPr/>
          </p:nvSpPr>
          <p:spPr bwMode="auto">
            <a:xfrm>
              <a:off x="2749847" y="1419288"/>
              <a:ext cx="928459" cy="369332"/>
            </a:xfrm>
            <a:prstGeom prst="rect">
              <a:avLst/>
            </a:prstGeom>
            <a:grp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marL="342900" indent="-342900">
                <a:spcBef>
                  <a:spcPct val="20000"/>
                </a:spcBef>
                <a:buClr>
                  <a:schemeClr val="hlink"/>
                </a:buClr>
                <a:buSzPct val="120000"/>
                <a:defRPr/>
              </a:pPr>
              <a:r>
                <a:rPr lang="en-US" dirty="0">
                  <a:solidFill>
                    <a:srgbClr val="0000FF"/>
                  </a:solidFill>
                  <a:latin typeface="+mj-lt"/>
                </a:rPr>
                <a:t>Calcium</a:t>
              </a:r>
            </a:p>
          </p:txBody>
        </p:sp>
      </p:grpSp>
      <p:sp>
        <p:nvSpPr>
          <p:cNvPr id="68" name="Text Box 4"/>
          <p:cNvSpPr txBox="1">
            <a:spLocks noChangeArrowheads="1"/>
          </p:cNvSpPr>
          <p:nvPr/>
        </p:nvSpPr>
        <p:spPr bwMode="auto">
          <a:xfrm>
            <a:off x="4685656" y="1268753"/>
            <a:ext cx="3433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Si</a:t>
            </a:r>
            <a:endParaRPr lang="en-US" dirty="0">
              <a:solidFill>
                <a:srgbClr val="0000FF"/>
              </a:solidFill>
              <a:latin typeface="+mj-lt"/>
            </a:endParaRPr>
          </a:p>
        </p:txBody>
      </p:sp>
      <p:sp>
        <p:nvSpPr>
          <p:cNvPr id="69" name="Text Box 5"/>
          <p:cNvSpPr txBox="1">
            <a:spLocks noChangeArrowheads="1"/>
          </p:cNvSpPr>
          <p:nvPr/>
        </p:nvSpPr>
        <p:spPr bwMode="auto">
          <a:xfrm>
            <a:off x="4705694" y="1639588"/>
            <a:ext cx="30328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P</a:t>
            </a:r>
            <a:endParaRPr lang="en-US" dirty="0">
              <a:solidFill>
                <a:srgbClr val="0000FF"/>
              </a:solidFill>
              <a:latin typeface="+mj-lt"/>
            </a:endParaRPr>
          </a:p>
        </p:txBody>
      </p:sp>
      <p:sp>
        <p:nvSpPr>
          <p:cNvPr id="70" name="Text Box 6"/>
          <p:cNvSpPr txBox="1">
            <a:spLocks noChangeArrowheads="1"/>
          </p:cNvSpPr>
          <p:nvPr/>
        </p:nvSpPr>
        <p:spPr bwMode="auto">
          <a:xfrm>
            <a:off x="4712106" y="2023840"/>
            <a:ext cx="2904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S</a:t>
            </a:r>
            <a:endParaRPr lang="en-US" dirty="0">
              <a:solidFill>
                <a:srgbClr val="0000FF"/>
              </a:solidFill>
              <a:latin typeface="+mj-lt"/>
            </a:endParaRPr>
          </a:p>
        </p:txBody>
      </p:sp>
      <p:sp>
        <p:nvSpPr>
          <p:cNvPr id="71" name="Text Box 7"/>
          <p:cNvSpPr txBox="1">
            <a:spLocks noChangeArrowheads="1"/>
          </p:cNvSpPr>
          <p:nvPr/>
        </p:nvSpPr>
        <p:spPr bwMode="auto">
          <a:xfrm>
            <a:off x="4676840" y="2364159"/>
            <a:ext cx="36099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err="1" smtClean="0">
                <a:solidFill>
                  <a:srgbClr val="0000FF"/>
                </a:solidFill>
                <a:latin typeface="+mj-lt"/>
              </a:rPr>
              <a:t>Cl</a:t>
            </a:r>
            <a:endParaRPr lang="en-US" dirty="0">
              <a:solidFill>
                <a:srgbClr val="0000FF"/>
              </a:solidFill>
              <a:latin typeface="+mj-lt"/>
            </a:endParaRPr>
          </a:p>
        </p:txBody>
      </p:sp>
      <p:sp>
        <p:nvSpPr>
          <p:cNvPr id="72" name="Text Box 8"/>
          <p:cNvSpPr txBox="1">
            <a:spLocks noChangeArrowheads="1"/>
          </p:cNvSpPr>
          <p:nvPr/>
        </p:nvSpPr>
        <p:spPr bwMode="auto">
          <a:xfrm>
            <a:off x="4704892" y="2737260"/>
            <a:ext cx="30489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K</a:t>
            </a:r>
            <a:endParaRPr lang="en-US" dirty="0">
              <a:solidFill>
                <a:srgbClr val="0000FF"/>
              </a:solidFill>
              <a:latin typeface="+mj-lt"/>
            </a:endParaRPr>
          </a:p>
        </p:txBody>
      </p:sp>
      <p:sp>
        <p:nvSpPr>
          <p:cNvPr id="73" name="Text Box 9"/>
          <p:cNvSpPr txBox="1">
            <a:spLocks noChangeArrowheads="1"/>
          </p:cNvSpPr>
          <p:nvPr/>
        </p:nvSpPr>
        <p:spPr bwMode="auto">
          <a:xfrm>
            <a:off x="4647986" y="3114847"/>
            <a:ext cx="41870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err="1" smtClean="0">
                <a:solidFill>
                  <a:srgbClr val="0000FF"/>
                </a:solidFill>
                <a:latin typeface="+mj-lt"/>
              </a:rPr>
              <a:t>Ca</a:t>
            </a:r>
            <a:endParaRPr lang="en-US" dirty="0">
              <a:solidFill>
                <a:srgbClr val="0000FF"/>
              </a:solidFill>
              <a:latin typeface="+mj-lt"/>
            </a:endParaRPr>
          </a:p>
        </p:txBody>
      </p:sp>
      <p:sp>
        <p:nvSpPr>
          <p:cNvPr id="74" name="Text Box 4"/>
          <p:cNvSpPr txBox="1">
            <a:spLocks noChangeArrowheads="1"/>
          </p:cNvSpPr>
          <p:nvPr/>
        </p:nvSpPr>
        <p:spPr bwMode="auto">
          <a:xfrm>
            <a:off x="4672031" y="895452"/>
            <a:ext cx="37061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dirty="0" smtClean="0">
                <a:solidFill>
                  <a:srgbClr val="0000FF"/>
                </a:solidFill>
                <a:latin typeface="+mj-lt"/>
              </a:rPr>
              <a:t>Al</a:t>
            </a:r>
            <a:endParaRPr lang="en-US" dirty="0">
              <a:solidFill>
                <a:srgbClr val="0000FF"/>
              </a:solidFill>
              <a:latin typeface="+mj-lt"/>
            </a:endParaRPr>
          </a:p>
        </p:txBody>
      </p:sp>
    </p:spTree>
    <p:extLst>
      <p:ext uri="{BB962C8B-B14F-4D97-AF65-F5344CB8AC3E}">
        <p14:creationId xmlns:p14="http://schemas.microsoft.com/office/powerpoint/2010/main" val="320449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500"/>
                                        <p:tgtEl>
                                          <p:spTgt spid="25"/>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left)">
                                      <p:cBhvr>
                                        <p:cTn id="84" dur="500"/>
                                        <p:tgtEl>
                                          <p:spTgt spid="3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left)">
                                      <p:cBhvr>
                                        <p:cTn id="89" dur="500"/>
                                        <p:tgtEl>
                                          <p:spTgt spid="28"/>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wipe(left)">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wipe(left)">
                                      <p:cBhvr>
                                        <p:cTn id="98" dur="500"/>
                                        <p:tgtEl>
                                          <p:spTgt spid="31"/>
                                        </p:tgtEl>
                                      </p:cBhvr>
                                    </p:animEffect>
                                  </p:childTnLst>
                                </p:cTn>
                              </p:par>
                            </p:childTnLst>
                          </p:cTn>
                        </p:par>
                        <p:par>
                          <p:cTn id="99" fill="hold">
                            <p:stCondLst>
                              <p:cond delay="4500"/>
                            </p:stCondLst>
                            <p:childTnLst>
                              <p:par>
                                <p:cTn id="100" presetID="22" presetClass="entr" presetSubtype="8" fill="hold" grpId="0" nodeType="after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left)">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wipe(left)">
                                      <p:cBhvr>
                                        <p:cTn id="107" dur="500"/>
                                        <p:tgtEl>
                                          <p:spTgt spid="43"/>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left)">
                                      <p:cBhvr>
                                        <p:cTn id="111" dur="500"/>
                                        <p:tgtEl>
                                          <p:spTgt spid="4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left)">
                                      <p:cBhvr>
                                        <p:cTn id="116" dur="500"/>
                                        <p:tgtEl>
                                          <p:spTgt spid="47"/>
                                        </p:tgtEl>
                                      </p:cBhvr>
                                    </p:animEffect>
                                  </p:childTnLst>
                                </p:cTn>
                              </p:par>
                            </p:childTnLst>
                          </p:cTn>
                        </p:par>
                        <p:par>
                          <p:cTn id="117" fill="hold">
                            <p:stCondLst>
                              <p:cond delay="500"/>
                            </p:stCondLst>
                            <p:childTnLst>
                              <p:par>
                                <p:cTn id="118" presetID="22" presetClass="entr" presetSubtype="8" fill="hold" grpId="0" nodeType="afterEffect">
                                  <p:stCondLst>
                                    <p:cond delay="0"/>
                                  </p:stCondLst>
                                  <p:childTnLst>
                                    <p:set>
                                      <p:cBhvr>
                                        <p:cTn id="119" dur="1" fill="hold">
                                          <p:stCondLst>
                                            <p:cond delay="0"/>
                                          </p:stCondLst>
                                        </p:cTn>
                                        <p:tgtEl>
                                          <p:spTgt spid="74"/>
                                        </p:tgtEl>
                                        <p:attrNameLst>
                                          <p:attrName>style.visibility</p:attrName>
                                        </p:attrNameLst>
                                      </p:cBhvr>
                                      <p:to>
                                        <p:strVal val="visible"/>
                                      </p:to>
                                    </p:set>
                                    <p:animEffect transition="in" filter="wipe(left)">
                                      <p:cBhvr>
                                        <p:cTn id="120" dur="500"/>
                                        <p:tgtEl>
                                          <p:spTgt spid="7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50"/>
                                        </p:tgtEl>
                                        <p:attrNameLst>
                                          <p:attrName>style.visibility</p:attrName>
                                        </p:attrNameLst>
                                      </p:cBhvr>
                                      <p:to>
                                        <p:strVal val="visible"/>
                                      </p:to>
                                    </p:set>
                                    <p:animEffect transition="in" filter="wipe(left)">
                                      <p:cBhvr>
                                        <p:cTn id="125" dur="500"/>
                                        <p:tgtEl>
                                          <p:spTgt spid="50"/>
                                        </p:tgtEl>
                                      </p:cBhvr>
                                    </p:animEffect>
                                  </p:childTnLst>
                                </p:cTn>
                              </p:par>
                            </p:childTnLst>
                          </p:cTn>
                        </p:par>
                        <p:par>
                          <p:cTn id="126" fill="hold">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68"/>
                                        </p:tgtEl>
                                        <p:attrNameLst>
                                          <p:attrName>style.visibility</p:attrName>
                                        </p:attrNameLst>
                                      </p:cBhvr>
                                      <p:to>
                                        <p:strVal val="visible"/>
                                      </p:to>
                                    </p:set>
                                    <p:animEffect transition="in" filter="wipe(left)">
                                      <p:cBhvr>
                                        <p:cTn id="129" dur="500"/>
                                        <p:tgtEl>
                                          <p:spTgt spid="68"/>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left)">
                                      <p:cBhvr>
                                        <p:cTn id="134" dur="500"/>
                                        <p:tgtEl>
                                          <p:spTgt spid="53"/>
                                        </p:tgtEl>
                                      </p:cBhvr>
                                    </p:animEffect>
                                  </p:childTnLst>
                                </p:cTn>
                              </p:par>
                            </p:childTnLst>
                          </p:cTn>
                        </p:par>
                        <p:par>
                          <p:cTn id="135" fill="hold">
                            <p:stCondLst>
                              <p:cond delay="500"/>
                            </p:stCondLst>
                            <p:childTnLst>
                              <p:par>
                                <p:cTn id="136" presetID="22" presetClass="entr" presetSubtype="8" fill="hold" grpId="0" nodeType="afterEffect">
                                  <p:stCondLst>
                                    <p:cond delay="0"/>
                                  </p:stCondLst>
                                  <p:childTnLst>
                                    <p:set>
                                      <p:cBhvr>
                                        <p:cTn id="137" dur="1" fill="hold">
                                          <p:stCondLst>
                                            <p:cond delay="0"/>
                                          </p:stCondLst>
                                        </p:cTn>
                                        <p:tgtEl>
                                          <p:spTgt spid="69"/>
                                        </p:tgtEl>
                                        <p:attrNameLst>
                                          <p:attrName>style.visibility</p:attrName>
                                        </p:attrNameLst>
                                      </p:cBhvr>
                                      <p:to>
                                        <p:strVal val="visible"/>
                                      </p:to>
                                    </p:set>
                                    <p:animEffect transition="in" filter="wipe(left)">
                                      <p:cBhvr>
                                        <p:cTn id="138" dur="500"/>
                                        <p:tgtEl>
                                          <p:spTgt spid="69"/>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left)">
                                      <p:cBhvr>
                                        <p:cTn id="143" dur="500"/>
                                        <p:tgtEl>
                                          <p:spTgt spid="56"/>
                                        </p:tgtEl>
                                      </p:cBhvr>
                                    </p:animEffect>
                                  </p:childTnLst>
                                </p:cTn>
                              </p:par>
                            </p:childTnLst>
                          </p:cTn>
                        </p:par>
                        <p:par>
                          <p:cTn id="144" fill="hold">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left)">
                                      <p:cBhvr>
                                        <p:cTn id="147" dur="500"/>
                                        <p:tgtEl>
                                          <p:spTgt spid="70"/>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left)">
                                      <p:cBhvr>
                                        <p:cTn id="152" dur="500"/>
                                        <p:tgtEl>
                                          <p:spTgt spid="59"/>
                                        </p:tgtEl>
                                      </p:cBhvr>
                                    </p:animEffect>
                                  </p:childTnLst>
                                </p:cTn>
                              </p:par>
                            </p:childTnLst>
                          </p:cTn>
                        </p:par>
                        <p:par>
                          <p:cTn id="153" fill="hold">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71"/>
                                        </p:tgtEl>
                                        <p:attrNameLst>
                                          <p:attrName>style.visibility</p:attrName>
                                        </p:attrNameLst>
                                      </p:cBhvr>
                                      <p:to>
                                        <p:strVal val="visible"/>
                                      </p:to>
                                    </p:set>
                                    <p:animEffect transition="in" filter="wipe(left)">
                                      <p:cBhvr>
                                        <p:cTn id="156" dur="500"/>
                                        <p:tgtEl>
                                          <p:spTgt spid="71"/>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62"/>
                                        </p:tgtEl>
                                        <p:attrNameLst>
                                          <p:attrName>style.visibility</p:attrName>
                                        </p:attrNameLst>
                                      </p:cBhvr>
                                      <p:to>
                                        <p:strVal val="visible"/>
                                      </p:to>
                                    </p:set>
                                    <p:animEffect transition="in" filter="wipe(left)">
                                      <p:cBhvr>
                                        <p:cTn id="161" dur="500"/>
                                        <p:tgtEl>
                                          <p:spTgt spid="62"/>
                                        </p:tgtEl>
                                      </p:cBhvr>
                                    </p:animEffect>
                                  </p:childTnLst>
                                </p:cTn>
                              </p:par>
                            </p:childTnLst>
                          </p:cTn>
                        </p:par>
                        <p:par>
                          <p:cTn id="162" fill="hold">
                            <p:stCondLst>
                              <p:cond delay="500"/>
                            </p:stCondLst>
                            <p:childTnLst>
                              <p:par>
                                <p:cTn id="163" presetID="22" presetClass="entr" presetSubtype="8" fill="hold" grpId="0" nodeType="afterEffect">
                                  <p:stCondLst>
                                    <p:cond delay="0"/>
                                  </p:stCondLst>
                                  <p:childTnLst>
                                    <p:set>
                                      <p:cBhvr>
                                        <p:cTn id="164" dur="1" fill="hold">
                                          <p:stCondLst>
                                            <p:cond delay="0"/>
                                          </p:stCondLst>
                                        </p:cTn>
                                        <p:tgtEl>
                                          <p:spTgt spid="72"/>
                                        </p:tgtEl>
                                        <p:attrNameLst>
                                          <p:attrName>style.visibility</p:attrName>
                                        </p:attrNameLst>
                                      </p:cBhvr>
                                      <p:to>
                                        <p:strVal val="visible"/>
                                      </p:to>
                                    </p:set>
                                    <p:animEffect transition="in" filter="wipe(left)">
                                      <p:cBhvr>
                                        <p:cTn id="165" dur="500"/>
                                        <p:tgtEl>
                                          <p:spTgt spid="7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65"/>
                                        </p:tgtEl>
                                        <p:attrNameLst>
                                          <p:attrName>style.visibility</p:attrName>
                                        </p:attrNameLst>
                                      </p:cBhvr>
                                      <p:to>
                                        <p:strVal val="visible"/>
                                      </p:to>
                                    </p:set>
                                    <p:animEffect transition="in" filter="wipe(left)">
                                      <p:cBhvr>
                                        <p:cTn id="170" dur="500"/>
                                        <p:tgtEl>
                                          <p:spTgt spid="65"/>
                                        </p:tgtEl>
                                      </p:cBhvr>
                                    </p:animEffect>
                                  </p:childTnLst>
                                </p:cTn>
                              </p:par>
                            </p:childTnLst>
                          </p:cTn>
                        </p:par>
                        <p:par>
                          <p:cTn id="171" fill="hold">
                            <p:stCondLst>
                              <p:cond delay="500"/>
                            </p:stCondLst>
                            <p:childTnLst>
                              <p:par>
                                <p:cTn id="172" presetID="22" presetClass="entr" presetSubtype="8" fill="hold" grpId="0" nodeType="afterEffect">
                                  <p:stCondLst>
                                    <p:cond delay="0"/>
                                  </p:stCondLst>
                                  <p:childTnLst>
                                    <p:set>
                                      <p:cBhvr>
                                        <p:cTn id="173" dur="1" fill="hold">
                                          <p:stCondLst>
                                            <p:cond delay="0"/>
                                          </p:stCondLst>
                                        </p:cTn>
                                        <p:tgtEl>
                                          <p:spTgt spid="73"/>
                                        </p:tgtEl>
                                        <p:attrNameLst>
                                          <p:attrName>style.visibility</p:attrName>
                                        </p:attrNameLst>
                                      </p:cBhvr>
                                      <p:to>
                                        <p:strVal val="visible"/>
                                      </p:to>
                                    </p:set>
                                    <p:animEffect transition="in" filter="wipe(left)">
                                      <p:cBhvr>
                                        <p:cTn id="17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42" grpId="0"/>
      <p:bldP spid="34" grpId="0"/>
      <p:bldP spid="35" grpId="0"/>
      <p:bldP spid="36" grpId="0"/>
      <p:bldP spid="37" grpId="0"/>
      <p:bldP spid="38" grpId="0"/>
      <p:bldP spid="39" grpId="0"/>
      <p:bldP spid="40" grpId="0"/>
      <p:bldP spid="41" grpId="0"/>
      <p:bldP spid="46" grpId="0"/>
      <p:bldP spid="68" grpId="0"/>
      <p:bldP spid="69" grpId="0"/>
      <p:bldP spid="70" grpId="0"/>
      <p:bldP spid="71" grpId="0"/>
      <p:bldP spid="72" grpId="0"/>
      <p:bldP spid="73" grpId="0"/>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Group 146"/>
          <p:cNvGraphicFramePr>
            <a:graphicFrameLocks noGrp="1"/>
          </p:cNvGraphicFramePr>
          <p:nvPr>
            <p:extLst>
              <p:ext uri="{D42A27DB-BD31-4B8C-83A1-F6EECF244321}">
                <p14:modId xmlns:p14="http://schemas.microsoft.com/office/powerpoint/2010/main" val="3564047559"/>
              </p:ext>
            </p:extLst>
          </p:nvPr>
        </p:nvGraphicFramePr>
        <p:xfrm>
          <a:off x="533400" y="3099578"/>
          <a:ext cx="8077200" cy="1601487"/>
        </p:xfrm>
        <a:graphic>
          <a:graphicData uri="http://schemas.openxmlformats.org/drawingml/2006/table">
            <a:tbl>
              <a:tblPr>
                <a:tableStyleId>{284E427A-3D55-4303-BF80-6455036E1DE7}</a:tableStyleId>
              </a:tblPr>
              <a:tblGrid>
                <a:gridCol w="1066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565151">
                <a:tc>
                  <a:txBody>
                    <a:bodyPr/>
                    <a:lstStyle/>
                    <a:p>
                      <a:pPr marL="0" marR="0" lvl="0" indent="0" algn="ctr" defTabSz="914400" rtl="0" eaLnBrk="0" fontAlgn="base" latinLnBrk="0" hangingPunct="0">
                        <a:lnSpc>
                          <a:spcPct val="90000"/>
                        </a:lnSpc>
                        <a:spcBef>
                          <a:spcPts val="0"/>
                        </a:spcBef>
                        <a:spcAft>
                          <a:spcPct val="0"/>
                        </a:spcAft>
                        <a:buClrTx/>
                        <a:buSzTx/>
                        <a:buFontTx/>
                        <a:buNone/>
                        <a:tabLst/>
                      </a:pPr>
                      <a:endParaRPr kumimoji="0" lang="en-US" sz="2000" b="1" i="0" u="none" strike="noStrike" cap="none" normalizeH="0" baseline="0" dirty="0" smtClean="0">
                        <a:ln>
                          <a:solidFill>
                            <a:schemeClr val="bg1"/>
                          </a:solidFill>
                        </a:ln>
                        <a:solidFill>
                          <a:schemeClr val="bg1"/>
                        </a:solidFill>
                        <a:effectLst/>
                        <a:latin typeface="Bookman Old Style" panose="02050604050505020204" pitchFamily="18"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endParaRPr kumimoji="0" lang="en-US" sz="2000" b="1" i="0" u="none" strike="noStrike" cap="none" normalizeH="0" baseline="0" dirty="0" smtClean="0">
                        <a:ln>
                          <a:solidFill>
                            <a:schemeClr val="bg1"/>
                          </a:solidFill>
                        </a:ln>
                        <a:solidFill>
                          <a:schemeClr val="bg1"/>
                        </a:solidFill>
                        <a:effectLst/>
                        <a:latin typeface="Bookman Old Style" panose="02050604050505020204" pitchFamily="18"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endParaRPr kumimoji="0" lang="en-US" sz="2000" b="1" i="0" u="none" strike="noStrike" cap="none" normalizeH="0" baseline="0" dirty="0" smtClean="0">
                        <a:ln>
                          <a:solidFill>
                            <a:schemeClr val="bg1"/>
                          </a:solidFill>
                        </a:ln>
                        <a:solidFill>
                          <a:schemeClr val="bg1"/>
                        </a:solidFill>
                        <a:effectLst/>
                        <a:latin typeface="Bookman Old Style" panose="02050604050505020204" pitchFamily="18"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endParaRPr kumimoji="0" lang="en-US" sz="2000" b="1" i="0" u="none" strike="noStrike" cap="none" normalizeH="0" baseline="0" dirty="0" smtClean="0">
                        <a:ln>
                          <a:solidFill>
                            <a:schemeClr val="bg1"/>
                          </a:solidFill>
                        </a:ln>
                        <a:solidFill>
                          <a:schemeClr val="bg1"/>
                        </a:solidFill>
                        <a:effectLst/>
                        <a:latin typeface="Bookman Old Style" panose="02050604050505020204" pitchFamily="18"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endParaRPr kumimoji="0" lang="en-US" sz="2000" b="1" i="0" u="none" strike="noStrike" cap="none" normalizeH="0" baseline="0" dirty="0" smtClean="0">
                        <a:ln>
                          <a:solidFill>
                            <a:schemeClr val="bg1"/>
                          </a:solidFill>
                        </a:ln>
                        <a:solidFill>
                          <a:schemeClr val="bg1"/>
                        </a:solidFill>
                        <a:effectLst/>
                        <a:latin typeface="Bookman Old Style" panose="02050604050505020204" pitchFamily="18"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endParaRPr kumimoji="0" lang="en-US" sz="2000" b="1" i="0" u="none" strike="noStrike" cap="none" normalizeH="0" baseline="0" dirty="0" smtClean="0">
                        <a:ln>
                          <a:solidFill>
                            <a:schemeClr val="bg1"/>
                          </a:solidFill>
                        </a:ln>
                        <a:solidFill>
                          <a:schemeClr val="bg1"/>
                        </a:solidFill>
                        <a:effectLst/>
                        <a:latin typeface="Bookman Old Style" panose="02050604050505020204" pitchFamily="18"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endParaRPr kumimoji="0" lang="en-US" sz="2000" b="1" i="0" u="none" strike="noStrike" cap="none" normalizeH="0" baseline="0" dirty="0" smtClean="0">
                        <a:ln>
                          <a:solidFill>
                            <a:schemeClr val="bg1"/>
                          </a:solidFill>
                        </a:ln>
                        <a:solidFill>
                          <a:schemeClr val="bg1"/>
                        </a:solidFill>
                        <a:effectLst/>
                        <a:latin typeface="Bookman Old Style" panose="02050604050505020204" pitchFamily="18" charset="0"/>
                      </a:endParaRPr>
                    </a:p>
                  </a:txBody>
                  <a:tcPr marT="45724" marB="45724" horzOverflow="overflow">
                    <a:solidFill>
                      <a:srgbClr val="FFFFCC"/>
                    </a:solidFill>
                  </a:tcPr>
                </a:tc>
                <a:extLst>
                  <a:ext uri="{0D108BD9-81ED-4DB2-BD59-A6C34878D82A}">
                    <a16:rowId xmlns:a16="http://schemas.microsoft.com/office/drawing/2014/main" val="10000"/>
                  </a:ext>
                </a:extLst>
              </a:tr>
              <a:tr h="29641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extLst>
                  <a:ext uri="{0D108BD9-81ED-4DB2-BD59-A6C34878D82A}">
                    <a16:rowId xmlns:a16="http://schemas.microsoft.com/office/drawing/2014/main" val="10001"/>
                  </a:ext>
                </a:extLst>
              </a:tr>
              <a:tr h="43849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solidFill>
                            <a:schemeClr val="bg1"/>
                          </a:solidFill>
                        </a:ln>
                        <a:solidFill>
                          <a:schemeClr val="bg1"/>
                        </a:solidFill>
                        <a:effectLst/>
                        <a:latin typeface="Arial" charset="0"/>
                      </a:endParaRPr>
                    </a:p>
                  </a:txBody>
                  <a:tcPr marT="45724" marB="45724" horzOverflow="overflow">
                    <a:solidFill>
                      <a:srgbClr val="FFFFCC"/>
                    </a:solidFill>
                  </a:tcPr>
                </a:tc>
                <a:extLst>
                  <a:ext uri="{0D108BD9-81ED-4DB2-BD59-A6C34878D82A}">
                    <a16:rowId xmlns:a16="http://schemas.microsoft.com/office/drawing/2014/main" val="10002"/>
                  </a:ext>
                </a:extLst>
              </a:tr>
            </a:tbl>
          </a:graphicData>
        </a:graphic>
      </p:graphicFrame>
      <p:sp>
        <p:nvSpPr>
          <p:cNvPr id="2" name="Text Box 4"/>
          <p:cNvSpPr txBox="1">
            <a:spLocks noChangeArrowheads="1"/>
          </p:cNvSpPr>
          <p:nvPr/>
        </p:nvSpPr>
        <p:spPr bwMode="auto">
          <a:xfrm>
            <a:off x="965249" y="617156"/>
            <a:ext cx="40267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Li</a:t>
            </a:r>
          </a:p>
        </p:txBody>
      </p:sp>
      <p:sp>
        <p:nvSpPr>
          <p:cNvPr id="3" name="Text Box 5"/>
          <p:cNvSpPr txBox="1">
            <a:spLocks noChangeArrowheads="1"/>
          </p:cNvSpPr>
          <p:nvPr/>
        </p:nvSpPr>
        <p:spPr bwMode="auto">
          <a:xfrm>
            <a:off x="1452431" y="617156"/>
            <a:ext cx="45397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Be</a:t>
            </a:r>
          </a:p>
        </p:txBody>
      </p:sp>
      <p:sp>
        <p:nvSpPr>
          <p:cNvPr id="4" name="Text Box 6"/>
          <p:cNvSpPr txBox="1">
            <a:spLocks noChangeArrowheads="1"/>
          </p:cNvSpPr>
          <p:nvPr/>
        </p:nvSpPr>
        <p:spPr bwMode="auto">
          <a:xfrm>
            <a:off x="2019764" y="617156"/>
            <a:ext cx="33855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B</a:t>
            </a:r>
          </a:p>
        </p:txBody>
      </p:sp>
      <p:sp>
        <p:nvSpPr>
          <p:cNvPr id="5" name="Text Box 7"/>
          <p:cNvSpPr txBox="1">
            <a:spLocks noChangeArrowheads="1"/>
          </p:cNvSpPr>
          <p:nvPr/>
        </p:nvSpPr>
        <p:spPr bwMode="auto">
          <a:xfrm>
            <a:off x="2439620" y="617156"/>
            <a:ext cx="34817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C</a:t>
            </a:r>
          </a:p>
        </p:txBody>
      </p:sp>
      <p:sp>
        <p:nvSpPr>
          <p:cNvPr id="6" name="Text Box 8"/>
          <p:cNvSpPr txBox="1">
            <a:spLocks noChangeArrowheads="1"/>
          </p:cNvSpPr>
          <p:nvPr/>
        </p:nvSpPr>
        <p:spPr bwMode="auto">
          <a:xfrm>
            <a:off x="2859476" y="617156"/>
            <a:ext cx="3770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N</a:t>
            </a:r>
          </a:p>
        </p:txBody>
      </p:sp>
      <p:sp>
        <p:nvSpPr>
          <p:cNvPr id="7" name="Text Box 9"/>
          <p:cNvSpPr txBox="1">
            <a:spLocks noChangeArrowheads="1"/>
          </p:cNvSpPr>
          <p:nvPr/>
        </p:nvSpPr>
        <p:spPr bwMode="auto">
          <a:xfrm>
            <a:off x="3285744" y="626121"/>
            <a:ext cx="3770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O</a:t>
            </a:r>
          </a:p>
        </p:txBody>
      </p:sp>
      <p:sp>
        <p:nvSpPr>
          <p:cNvPr id="8" name="Text Box 10"/>
          <p:cNvSpPr txBox="1">
            <a:spLocks noChangeArrowheads="1"/>
          </p:cNvSpPr>
          <p:nvPr/>
        </p:nvSpPr>
        <p:spPr bwMode="auto">
          <a:xfrm>
            <a:off x="3720028" y="617156"/>
            <a:ext cx="31290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F</a:t>
            </a:r>
          </a:p>
        </p:txBody>
      </p:sp>
      <p:sp>
        <p:nvSpPr>
          <p:cNvPr id="9" name="Text Box 11"/>
          <p:cNvSpPr txBox="1">
            <a:spLocks noChangeArrowheads="1"/>
          </p:cNvSpPr>
          <p:nvPr/>
        </p:nvSpPr>
        <p:spPr bwMode="auto">
          <a:xfrm>
            <a:off x="4125458" y="617155"/>
            <a:ext cx="492443"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Na</a:t>
            </a:r>
          </a:p>
        </p:txBody>
      </p:sp>
      <p:sp>
        <p:nvSpPr>
          <p:cNvPr id="10" name="Text Box 12"/>
          <p:cNvSpPr txBox="1">
            <a:spLocks noChangeArrowheads="1"/>
          </p:cNvSpPr>
          <p:nvPr/>
        </p:nvSpPr>
        <p:spPr bwMode="auto">
          <a:xfrm>
            <a:off x="4704012" y="617155"/>
            <a:ext cx="543739"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Mg</a:t>
            </a:r>
          </a:p>
        </p:txBody>
      </p:sp>
      <p:sp>
        <p:nvSpPr>
          <p:cNvPr id="11" name="Text Box 13"/>
          <p:cNvSpPr txBox="1">
            <a:spLocks noChangeArrowheads="1"/>
          </p:cNvSpPr>
          <p:nvPr/>
        </p:nvSpPr>
        <p:spPr bwMode="auto">
          <a:xfrm>
            <a:off x="5324244" y="608190"/>
            <a:ext cx="44114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Al</a:t>
            </a:r>
          </a:p>
        </p:txBody>
      </p:sp>
      <p:sp>
        <p:nvSpPr>
          <p:cNvPr id="12" name="Text Box 14"/>
          <p:cNvSpPr txBox="1">
            <a:spLocks noChangeArrowheads="1"/>
          </p:cNvSpPr>
          <p:nvPr/>
        </p:nvSpPr>
        <p:spPr bwMode="auto">
          <a:xfrm>
            <a:off x="5825854" y="608190"/>
            <a:ext cx="40267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Si</a:t>
            </a:r>
          </a:p>
        </p:txBody>
      </p:sp>
      <p:sp>
        <p:nvSpPr>
          <p:cNvPr id="13" name="Text Box 15"/>
          <p:cNvSpPr txBox="1">
            <a:spLocks noChangeArrowheads="1"/>
          </p:cNvSpPr>
          <p:nvPr/>
        </p:nvSpPr>
        <p:spPr bwMode="auto">
          <a:xfrm>
            <a:off x="6319448" y="599225"/>
            <a:ext cx="32412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P</a:t>
            </a:r>
          </a:p>
        </p:txBody>
      </p:sp>
      <p:sp>
        <p:nvSpPr>
          <p:cNvPr id="14" name="Text Box 16"/>
          <p:cNvSpPr txBox="1">
            <a:spLocks noChangeArrowheads="1"/>
          </p:cNvSpPr>
          <p:nvPr/>
        </p:nvSpPr>
        <p:spPr bwMode="auto">
          <a:xfrm>
            <a:off x="6721672" y="608190"/>
            <a:ext cx="32573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S</a:t>
            </a:r>
          </a:p>
        </p:txBody>
      </p:sp>
      <p:sp>
        <p:nvSpPr>
          <p:cNvPr id="15" name="Text Box 17"/>
          <p:cNvSpPr txBox="1">
            <a:spLocks noChangeArrowheads="1"/>
          </p:cNvSpPr>
          <p:nvPr/>
        </p:nvSpPr>
        <p:spPr bwMode="auto">
          <a:xfrm>
            <a:off x="7123896" y="608190"/>
            <a:ext cx="42832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a:solidFill>
                  <a:srgbClr val="0000FF"/>
                </a:solidFill>
                <a:latin typeface="Book Antiqua" pitchFamily="18" charset="0"/>
              </a:rPr>
              <a:t>Cl</a:t>
            </a:r>
            <a:endParaRPr lang="en-US" b="1" dirty="0">
              <a:solidFill>
                <a:srgbClr val="0000FF"/>
              </a:solidFill>
              <a:latin typeface="Book Antiqua" pitchFamily="18" charset="0"/>
            </a:endParaRPr>
          </a:p>
        </p:txBody>
      </p:sp>
      <p:sp>
        <p:nvSpPr>
          <p:cNvPr id="16" name="Text Box 18"/>
          <p:cNvSpPr txBox="1">
            <a:spLocks noChangeArrowheads="1"/>
          </p:cNvSpPr>
          <p:nvPr/>
        </p:nvSpPr>
        <p:spPr bwMode="auto">
          <a:xfrm>
            <a:off x="7630314" y="599225"/>
            <a:ext cx="36420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K</a:t>
            </a:r>
          </a:p>
        </p:txBody>
      </p:sp>
      <p:sp>
        <p:nvSpPr>
          <p:cNvPr id="17" name="Text Box 18"/>
          <p:cNvSpPr txBox="1">
            <a:spLocks noChangeArrowheads="1"/>
          </p:cNvSpPr>
          <p:nvPr/>
        </p:nvSpPr>
        <p:spPr bwMode="auto">
          <a:xfrm>
            <a:off x="8066206" y="608190"/>
            <a:ext cx="46358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Ca</a:t>
            </a:r>
          </a:p>
        </p:txBody>
      </p:sp>
      <p:sp>
        <p:nvSpPr>
          <p:cNvPr id="18" name="Text Box 4"/>
          <p:cNvSpPr txBox="1">
            <a:spLocks noChangeArrowheads="1"/>
          </p:cNvSpPr>
          <p:nvPr/>
        </p:nvSpPr>
        <p:spPr bwMode="auto">
          <a:xfrm>
            <a:off x="524553" y="617155"/>
            <a:ext cx="3770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latin typeface="Book Antiqua" pitchFamily="18" charset="0"/>
              </a:rPr>
              <a:t>H</a:t>
            </a:r>
          </a:p>
        </p:txBody>
      </p:sp>
      <p:sp>
        <p:nvSpPr>
          <p:cNvPr id="19" name="TextBox 18"/>
          <p:cNvSpPr txBox="1"/>
          <p:nvPr/>
        </p:nvSpPr>
        <p:spPr>
          <a:xfrm>
            <a:off x="484093" y="244015"/>
            <a:ext cx="3749744"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none">
            <a:spAutoFit/>
          </a:bodyPr>
          <a:lstStyle/>
          <a:p>
            <a:pPr>
              <a:defRPr/>
            </a:pPr>
            <a:r>
              <a:rPr lang="en-US" sz="2000" b="1" u="sng" dirty="0" smtClean="0">
                <a:solidFill>
                  <a:srgbClr val="C00000"/>
                </a:solidFill>
                <a:latin typeface="Bookman Old Style" pitchFamily="18" charset="0"/>
              </a:rPr>
              <a:t>Newlands’ Law Of Octaves</a:t>
            </a:r>
            <a:endParaRPr lang="en-US" sz="2000" b="1" u="sng" dirty="0">
              <a:solidFill>
                <a:srgbClr val="C00000"/>
              </a:solidFill>
              <a:latin typeface="Bookman Old Style" pitchFamily="18" charset="0"/>
            </a:endParaRPr>
          </a:p>
        </p:txBody>
      </p:sp>
      <p:sp>
        <p:nvSpPr>
          <p:cNvPr id="22" name="Notched Right Arrow 21"/>
          <p:cNvSpPr/>
          <p:nvPr/>
        </p:nvSpPr>
        <p:spPr>
          <a:xfrm>
            <a:off x="2304403" y="973204"/>
            <a:ext cx="4580133" cy="859046"/>
          </a:xfrm>
          <a:prstGeom prst="notchedRightArrow">
            <a:avLst/>
          </a:prstGeom>
          <a:solidFill>
            <a:srgbClr val="0070C0"/>
          </a:solidFill>
          <a:ln w="19050">
            <a:noFill/>
          </a:ln>
          <a:effectLst>
            <a:glow rad="139700">
              <a:schemeClr val="accent1">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chemeClr val="bg1"/>
                </a:solidFill>
                <a:latin typeface="Bookman Old Style" pitchFamily="18" charset="0"/>
              </a:rPr>
              <a:t>Increasing order of atomic mass</a:t>
            </a:r>
            <a:endParaRPr lang="en-US" b="1" dirty="0">
              <a:solidFill>
                <a:schemeClr val="bg1"/>
              </a:solidFill>
              <a:latin typeface="Bookman Old Style" pitchFamily="18" charset="0"/>
            </a:endParaRPr>
          </a:p>
        </p:txBody>
      </p:sp>
      <p:grpSp>
        <p:nvGrpSpPr>
          <p:cNvPr id="60" name="Group 59"/>
          <p:cNvGrpSpPr/>
          <p:nvPr/>
        </p:nvGrpSpPr>
        <p:grpSpPr>
          <a:xfrm>
            <a:off x="3233466" y="1334189"/>
            <a:ext cx="2841609" cy="950452"/>
            <a:chOff x="5814146" y="3545703"/>
            <a:chExt cx="2841609" cy="1435376"/>
          </a:xfrm>
          <a:solidFill>
            <a:schemeClr val="accent6">
              <a:lumMod val="75000"/>
            </a:schemeClr>
          </a:solidFill>
        </p:grpSpPr>
        <p:sp>
          <p:nvSpPr>
            <p:cNvPr id="61" name="Rounded Rectangular Callout 60"/>
            <p:cNvSpPr/>
            <p:nvPr/>
          </p:nvSpPr>
          <p:spPr>
            <a:xfrm>
              <a:off x="5814146" y="3545703"/>
              <a:ext cx="2118666" cy="1435376"/>
            </a:xfrm>
            <a:prstGeom prst="wedgeRoundRectCallout">
              <a:avLst>
                <a:gd name="adj1" fmla="val -29225"/>
                <a:gd name="adj2" fmla="val -83146"/>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kern="0" dirty="0">
                <a:solidFill>
                  <a:srgbClr val="FF0000"/>
                </a:solidFill>
                <a:latin typeface="+mj-lt"/>
              </a:endParaRPr>
            </a:p>
          </p:txBody>
        </p:sp>
        <p:sp>
          <p:nvSpPr>
            <p:cNvPr id="62" name="Rectangle 61"/>
            <p:cNvSpPr/>
            <p:nvPr/>
          </p:nvSpPr>
          <p:spPr>
            <a:xfrm>
              <a:off x="5841302" y="3549078"/>
              <a:ext cx="2814453" cy="1394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kern="0" dirty="0">
                  <a:solidFill>
                    <a:schemeClr val="tx1"/>
                  </a:solidFill>
                  <a:latin typeface="+mj-lt"/>
                </a:rPr>
                <a:t>He studied physical &amp; </a:t>
              </a:r>
            </a:p>
            <a:p>
              <a:r>
                <a:rPr lang="en-US" sz="1600" kern="0" dirty="0">
                  <a:solidFill>
                    <a:schemeClr val="tx1"/>
                  </a:solidFill>
                  <a:latin typeface="+mj-lt"/>
                </a:rPr>
                <a:t>chemical properties of </a:t>
              </a:r>
            </a:p>
            <a:p>
              <a:r>
                <a:rPr lang="en-US" sz="1600" kern="0" dirty="0">
                  <a:solidFill>
                    <a:schemeClr val="tx1"/>
                  </a:solidFill>
                  <a:latin typeface="+mj-lt"/>
                </a:rPr>
                <a:t>these elements</a:t>
              </a:r>
            </a:p>
          </p:txBody>
        </p:sp>
      </p:grpSp>
      <p:grpSp>
        <p:nvGrpSpPr>
          <p:cNvPr id="66" name="Group 65"/>
          <p:cNvGrpSpPr/>
          <p:nvPr/>
        </p:nvGrpSpPr>
        <p:grpSpPr>
          <a:xfrm>
            <a:off x="3484820" y="1007016"/>
            <a:ext cx="2938306" cy="1846660"/>
            <a:chOff x="2178549" y="3176487"/>
            <a:chExt cx="2938307" cy="1846660"/>
          </a:xfrm>
          <a:solidFill>
            <a:schemeClr val="accent6">
              <a:lumMod val="75000"/>
            </a:schemeClr>
          </a:solidFill>
        </p:grpSpPr>
        <p:sp>
          <p:nvSpPr>
            <p:cNvPr id="67" name="Rounded Rectangular Callout 66"/>
            <p:cNvSpPr/>
            <p:nvPr/>
          </p:nvSpPr>
          <p:spPr>
            <a:xfrm>
              <a:off x="2178549" y="3176487"/>
              <a:ext cx="2852582" cy="1846660"/>
            </a:xfrm>
            <a:prstGeom prst="wedgeRoundRectCallout">
              <a:avLst>
                <a:gd name="adj1" fmla="val -118475"/>
                <a:gd name="adj2" fmla="val 88092"/>
                <a:gd name="adj3" fmla="val 16667"/>
              </a:avLst>
            </a:prstGeom>
            <a:solidFill>
              <a:srgbClr val="FFCC99"/>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kern="0" dirty="0">
                <a:solidFill>
                  <a:srgbClr val="FF0000"/>
                </a:solidFill>
                <a:latin typeface="Bookman Old Style" pitchFamily="18" charset="0"/>
              </a:endParaRPr>
            </a:p>
          </p:txBody>
        </p:sp>
        <p:sp>
          <p:nvSpPr>
            <p:cNvPr id="68" name="Rectangle 67"/>
            <p:cNvSpPr/>
            <p:nvPr/>
          </p:nvSpPr>
          <p:spPr>
            <a:xfrm>
              <a:off x="2291094" y="3373874"/>
              <a:ext cx="2825762" cy="1474593"/>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kern="0" dirty="0">
                  <a:solidFill>
                    <a:schemeClr val="tx1"/>
                  </a:solidFill>
                  <a:latin typeface="+mj-lt"/>
                </a:rPr>
                <a:t>He observed that the properties of every eighth element was similar to the first. So he kept similar elements one below the other.</a:t>
              </a:r>
            </a:p>
          </p:txBody>
        </p:sp>
      </p:grpSp>
      <p:graphicFrame>
        <p:nvGraphicFramePr>
          <p:cNvPr id="72" name="Table 71"/>
          <p:cNvGraphicFramePr>
            <a:graphicFrameLocks noGrp="1"/>
          </p:cNvGraphicFramePr>
          <p:nvPr>
            <p:extLst>
              <p:ext uri="{D42A27DB-BD31-4B8C-83A1-F6EECF244321}">
                <p14:modId xmlns:p14="http://schemas.microsoft.com/office/powerpoint/2010/main" val="1232419283"/>
              </p:ext>
            </p:extLst>
          </p:nvPr>
        </p:nvGraphicFramePr>
        <p:xfrm>
          <a:off x="533400" y="2419350"/>
          <a:ext cx="8093929" cy="685800"/>
        </p:xfrm>
        <a:graphic>
          <a:graphicData uri="http://schemas.openxmlformats.org/drawingml/2006/table">
            <a:tbl>
              <a:tblPr firstRow="1" bandRow="1">
                <a:tableStyleId>{284E427A-3D55-4303-BF80-6455036E1DE7}</a:tableStyleId>
              </a:tblPr>
              <a:tblGrid>
                <a:gridCol w="1025656">
                  <a:extLst>
                    <a:ext uri="{9D8B030D-6E8A-4147-A177-3AD203B41FA5}">
                      <a16:colId xmlns:a16="http://schemas.microsoft.com/office/drawing/2014/main" val="20000"/>
                    </a:ext>
                  </a:extLst>
                </a:gridCol>
                <a:gridCol w="1230787">
                  <a:extLst>
                    <a:ext uri="{9D8B030D-6E8A-4147-A177-3AD203B41FA5}">
                      <a16:colId xmlns:a16="http://schemas.microsoft.com/office/drawing/2014/main" val="20001"/>
                    </a:ext>
                  </a:extLst>
                </a:gridCol>
                <a:gridCol w="1076939">
                  <a:extLst>
                    <a:ext uri="{9D8B030D-6E8A-4147-A177-3AD203B41FA5}">
                      <a16:colId xmlns:a16="http://schemas.microsoft.com/office/drawing/2014/main" val="20002"/>
                    </a:ext>
                  </a:extLst>
                </a:gridCol>
                <a:gridCol w="1230787">
                  <a:extLst>
                    <a:ext uri="{9D8B030D-6E8A-4147-A177-3AD203B41FA5}">
                      <a16:colId xmlns:a16="http://schemas.microsoft.com/office/drawing/2014/main" val="20003"/>
                    </a:ext>
                  </a:extLst>
                </a:gridCol>
                <a:gridCol w="1307711">
                  <a:extLst>
                    <a:ext uri="{9D8B030D-6E8A-4147-A177-3AD203B41FA5}">
                      <a16:colId xmlns:a16="http://schemas.microsoft.com/office/drawing/2014/main" val="20004"/>
                    </a:ext>
                  </a:extLst>
                </a:gridCol>
                <a:gridCol w="1230787">
                  <a:extLst>
                    <a:ext uri="{9D8B030D-6E8A-4147-A177-3AD203B41FA5}">
                      <a16:colId xmlns:a16="http://schemas.microsoft.com/office/drawing/2014/main" val="20005"/>
                    </a:ext>
                  </a:extLst>
                </a:gridCol>
                <a:gridCol w="991262">
                  <a:extLst>
                    <a:ext uri="{9D8B030D-6E8A-4147-A177-3AD203B41FA5}">
                      <a16:colId xmlns:a16="http://schemas.microsoft.com/office/drawing/2014/main" val="20006"/>
                    </a:ext>
                  </a:extLst>
                </a:gridCol>
              </a:tblGrid>
              <a:tr h="685800">
                <a:tc>
                  <a:txBody>
                    <a:bodyPr/>
                    <a:lstStyle/>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Sa</a:t>
                      </a:r>
                    </a:p>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(do)</a:t>
                      </a:r>
                      <a:endParaRPr kumimoji="0" lang="en-US" sz="1800" b="0" i="0" u="none" strike="noStrike" cap="none" spc="0" normalizeH="0" baseline="0" dirty="0" smtClean="0">
                        <a:ln>
                          <a:noFill/>
                        </a:ln>
                        <a:solidFill>
                          <a:schemeClr val="bg1"/>
                        </a:solidFill>
                        <a:effectLst/>
                        <a:latin typeface="Bookman Old Style" panose="02050604050505020204"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Re</a:t>
                      </a:r>
                    </a:p>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(re)</a:t>
                      </a:r>
                      <a:endParaRPr kumimoji="0" lang="en-US" sz="1800" b="0" i="0" u="none" strike="noStrike" cap="none" spc="0" normalizeH="0" baseline="0" dirty="0" smtClean="0">
                        <a:ln>
                          <a:noFill/>
                        </a:ln>
                        <a:solidFill>
                          <a:schemeClr val="bg1"/>
                        </a:solidFill>
                        <a:effectLst/>
                        <a:latin typeface="Bookman Old Style" panose="02050604050505020204"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Ga</a:t>
                      </a:r>
                    </a:p>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(mi)</a:t>
                      </a:r>
                      <a:endParaRPr kumimoji="0" lang="en-US" sz="1800" b="0" i="0" u="none" strike="noStrike" cap="none" spc="0" normalizeH="0" baseline="0" dirty="0" smtClean="0">
                        <a:ln>
                          <a:noFill/>
                        </a:ln>
                        <a:solidFill>
                          <a:schemeClr val="bg1"/>
                        </a:solidFill>
                        <a:effectLst/>
                        <a:latin typeface="Bookman Old Style" panose="02050604050505020204"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Ma</a:t>
                      </a:r>
                    </a:p>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(fa)</a:t>
                      </a:r>
                      <a:endParaRPr kumimoji="0" lang="en-US" sz="1800" b="0" i="0" u="none" strike="noStrike" cap="none" spc="0" normalizeH="0" baseline="0" dirty="0" smtClean="0">
                        <a:ln>
                          <a:noFill/>
                        </a:ln>
                        <a:solidFill>
                          <a:schemeClr val="bg1"/>
                        </a:solidFill>
                        <a:effectLst/>
                        <a:latin typeface="Bookman Old Style" panose="02050604050505020204"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Pa</a:t>
                      </a:r>
                    </a:p>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(so)</a:t>
                      </a:r>
                      <a:endParaRPr kumimoji="0" lang="en-US" sz="1800" b="0" i="0" u="none" strike="noStrike" cap="none" spc="0" normalizeH="0" baseline="0" dirty="0" smtClean="0">
                        <a:ln>
                          <a:noFill/>
                        </a:ln>
                        <a:solidFill>
                          <a:schemeClr val="bg1"/>
                        </a:solidFill>
                        <a:effectLst/>
                        <a:latin typeface="Bookman Old Style" panose="02050604050505020204"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err="1" smtClean="0">
                          <a:ln>
                            <a:noFill/>
                          </a:ln>
                          <a:effectLst/>
                          <a:latin typeface="Bookman Old Style" pitchFamily="18" charset="0"/>
                        </a:rPr>
                        <a:t>Dha</a:t>
                      </a:r>
                      <a:endParaRPr kumimoji="0" lang="en-US" sz="1800" u="none" strike="noStrike" cap="none" spc="0" normalizeH="0" baseline="0" dirty="0" smtClean="0">
                        <a:ln>
                          <a:noFill/>
                        </a:ln>
                        <a:effectLst/>
                        <a:latin typeface="Bookman Old Style" pitchFamily="18" charset="0"/>
                      </a:endParaRPr>
                    </a:p>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(la)</a:t>
                      </a:r>
                      <a:endParaRPr kumimoji="0" lang="en-US" sz="1800" b="0" i="0" u="none" strike="noStrike" cap="none" spc="0" normalizeH="0" baseline="0" dirty="0" smtClean="0">
                        <a:ln>
                          <a:noFill/>
                        </a:ln>
                        <a:solidFill>
                          <a:schemeClr val="bg1"/>
                        </a:solidFill>
                        <a:effectLst/>
                        <a:latin typeface="Bookman Old Style" panose="02050604050505020204"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Ni</a:t>
                      </a:r>
                    </a:p>
                    <a:p>
                      <a:pPr marL="0" marR="0" lvl="0" indent="0" algn="ctr" defTabSz="914400" rtl="0" eaLnBrk="0" fontAlgn="base" latinLnBrk="0" hangingPunct="0">
                        <a:lnSpc>
                          <a:spcPct val="90000"/>
                        </a:lnSpc>
                        <a:spcBef>
                          <a:spcPts val="0"/>
                        </a:spcBef>
                        <a:spcAft>
                          <a:spcPct val="0"/>
                        </a:spcAft>
                        <a:buClrTx/>
                        <a:buSzTx/>
                        <a:buFontTx/>
                        <a:buNone/>
                        <a:tabLst/>
                      </a:pPr>
                      <a:r>
                        <a:rPr kumimoji="0" lang="en-US" sz="1800" u="none" strike="noStrike" cap="none" spc="0" normalizeH="0" baseline="0" dirty="0" smtClean="0">
                          <a:ln>
                            <a:noFill/>
                          </a:ln>
                          <a:effectLst/>
                          <a:latin typeface="Bookman Old Style" pitchFamily="18" charset="0"/>
                        </a:rPr>
                        <a:t>(ti)</a:t>
                      </a:r>
                      <a:endParaRPr kumimoji="0" lang="en-US" sz="1800" b="0" i="0" u="none" strike="noStrike" cap="none" spc="0" normalizeH="0" baseline="0" dirty="0" smtClean="0">
                        <a:ln>
                          <a:noFill/>
                        </a:ln>
                        <a:solidFill>
                          <a:schemeClr val="bg1"/>
                        </a:solidFill>
                        <a:effectLst/>
                        <a:latin typeface="Bookman Old Style" panose="02050604050505020204"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bl>
          </a:graphicData>
        </a:graphic>
      </p:graphicFrame>
      <p:grpSp>
        <p:nvGrpSpPr>
          <p:cNvPr id="69" name="Group 68"/>
          <p:cNvGrpSpPr/>
          <p:nvPr/>
        </p:nvGrpSpPr>
        <p:grpSpPr>
          <a:xfrm>
            <a:off x="1021743" y="1451342"/>
            <a:ext cx="1858227" cy="1060412"/>
            <a:chOff x="3943990" y="3500569"/>
            <a:chExt cx="1858227" cy="746126"/>
          </a:xfrm>
          <a:solidFill>
            <a:schemeClr val="accent6">
              <a:lumMod val="75000"/>
            </a:schemeClr>
          </a:solidFill>
        </p:grpSpPr>
        <p:sp>
          <p:nvSpPr>
            <p:cNvPr id="70" name="Cloud 69"/>
            <p:cNvSpPr/>
            <p:nvPr/>
          </p:nvSpPr>
          <p:spPr>
            <a:xfrm>
              <a:off x="3943990" y="3500569"/>
              <a:ext cx="1858227" cy="746126"/>
            </a:xfrm>
            <a:prstGeom prst="cloud">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kern="0" dirty="0">
                <a:solidFill>
                  <a:srgbClr val="FF0000"/>
                </a:solidFill>
                <a:latin typeface="+mj-lt"/>
              </a:endParaRPr>
            </a:p>
          </p:txBody>
        </p:sp>
        <p:sp>
          <p:nvSpPr>
            <p:cNvPr id="71" name="Rectangle 70"/>
            <p:cNvSpPr/>
            <p:nvPr/>
          </p:nvSpPr>
          <p:spPr>
            <a:xfrm>
              <a:off x="3987802" y="3556991"/>
              <a:ext cx="1778018" cy="649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kern="0" dirty="0">
                  <a:solidFill>
                    <a:sysClr val="windowText" lastClr="000000"/>
                  </a:solidFill>
                  <a:latin typeface="+mj-lt"/>
                </a:rPr>
                <a:t>He compared </a:t>
              </a:r>
              <a:endParaRPr lang="en-US" sz="1600" kern="0" dirty="0" smtClean="0">
                <a:solidFill>
                  <a:sysClr val="windowText" lastClr="000000"/>
                </a:solidFill>
                <a:latin typeface="+mj-lt"/>
              </a:endParaRPr>
            </a:p>
            <a:p>
              <a:pPr algn="ctr"/>
              <a:r>
                <a:rPr lang="en-US" sz="1600" kern="0" dirty="0" smtClean="0">
                  <a:solidFill>
                    <a:sysClr val="windowText" lastClr="000000"/>
                  </a:solidFill>
                  <a:latin typeface="+mj-lt"/>
                </a:rPr>
                <a:t>this </a:t>
              </a:r>
              <a:r>
                <a:rPr lang="en-US" sz="1600" kern="0" dirty="0">
                  <a:solidFill>
                    <a:sysClr val="windowText" lastClr="000000"/>
                  </a:solidFill>
                  <a:latin typeface="+mj-lt"/>
                </a:rPr>
                <a:t>to musical notes</a:t>
              </a:r>
            </a:p>
          </p:txBody>
        </p:sp>
      </p:grpSp>
      <p:grpSp>
        <p:nvGrpSpPr>
          <p:cNvPr id="73" name="Group 72"/>
          <p:cNvGrpSpPr/>
          <p:nvPr/>
        </p:nvGrpSpPr>
        <p:grpSpPr>
          <a:xfrm>
            <a:off x="685800" y="1063760"/>
            <a:ext cx="7736517" cy="966630"/>
            <a:chOff x="3920840" y="1105837"/>
            <a:chExt cx="5007911" cy="1703156"/>
          </a:xfrm>
        </p:grpSpPr>
        <p:sp>
          <p:nvSpPr>
            <p:cNvPr id="74" name="Rectangle 73"/>
            <p:cNvSpPr/>
            <p:nvPr/>
          </p:nvSpPr>
          <p:spPr>
            <a:xfrm>
              <a:off x="3920840" y="1105837"/>
              <a:ext cx="5007911" cy="1667323"/>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b="1" dirty="0" smtClean="0">
                <a:solidFill>
                  <a:schemeClr val="tx1"/>
                </a:solidFill>
                <a:latin typeface="Book Antiqua" pitchFamily="18" charset="0"/>
              </a:endParaRPr>
            </a:p>
            <a:p>
              <a:endParaRPr lang="en-US" b="1" dirty="0">
                <a:solidFill>
                  <a:schemeClr val="tx1"/>
                </a:solidFill>
                <a:latin typeface="Book Antiqua" pitchFamily="18" charset="0"/>
              </a:endParaRPr>
            </a:p>
          </p:txBody>
        </p:sp>
        <p:sp>
          <p:nvSpPr>
            <p:cNvPr id="75" name="TextBox 74"/>
            <p:cNvSpPr txBox="1"/>
            <p:nvPr/>
          </p:nvSpPr>
          <p:spPr>
            <a:xfrm>
              <a:off x="3954179" y="1182128"/>
              <a:ext cx="4966351" cy="1626865"/>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latin typeface="Book Antiqua"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0" dirty="0">
                  <a:solidFill>
                    <a:schemeClr val="tx1"/>
                  </a:solidFill>
                  <a:latin typeface="Bookman Old Style" pitchFamily="18" charset="0"/>
                </a:rPr>
                <a:t>When the elements are arranged in an increasing order of their atomic masses, the properties of the eighth element are similar to the first.</a:t>
              </a:r>
            </a:p>
          </p:txBody>
        </p:sp>
      </p:grpSp>
      <p:grpSp>
        <p:nvGrpSpPr>
          <p:cNvPr id="63" name="Group 62"/>
          <p:cNvGrpSpPr/>
          <p:nvPr/>
        </p:nvGrpSpPr>
        <p:grpSpPr>
          <a:xfrm>
            <a:off x="2519522" y="935012"/>
            <a:ext cx="3363753" cy="1595530"/>
            <a:chOff x="4328002" y="3408331"/>
            <a:chExt cx="3134005" cy="1595530"/>
          </a:xfrm>
          <a:solidFill>
            <a:schemeClr val="accent6">
              <a:lumMod val="75000"/>
            </a:schemeClr>
          </a:solidFill>
        </p:grpSpPr>
        <p:sp>
          <p:nvSpPr>
            <p:cNvPr id="64" name="Rounded Rectangular Callout 63"/>
            <p:cNvSpPr/>
            <p:nvPr/>
          </p:nvSpPr>
          <p:spPr>
            <a:xfrm>
              <a:off x="4335756" y="3408331"/>
              <a:ext cx="2715426" cy="1587262"/>
            </a:xfrm>
            <a:custGeom>
              <a:avLst/>
              <a:gdLst>
                <a:gd name="connsiteX0" fmla="*/ 0 w 3286085"/>
                <a:gd name="connsiteY0" fmla="*/ 248187 h 1489092"/>
                <a:gd name="connsiteX1" fmla="*/ 248187 w 3286085"/>
                <a:gd name="connsiteY1" fmla="*/ 0 h 1489092"/>
                <a:gd name="connsiteX2" fmla="*/ 1916883 w 3286085"/>
                <a:gd name="connsiteY2" fmla="*/ 0 h 1489092"/>
                <a:gd name="connsiteX3" fmla="*/ 1675936 w 3286085"/>
                <a:gd name="connsiteY3" fmla="*/ -477046 h 1489092"/>
                <a:gd name="connsiteX4" fmla="*/ 2738404 w 3286085"/>
                <a:gd name="connsiteY4" fmla="*/ 0 h 1489092"/>
                <a:gd name="connsiteX5" fmla="*/ 3037898 w 3286085"/>
                <a:gd name="connsiteY5" fmla="*/ 0 h 1489092"/>
                <a:gd name="connsiteX6" fmla="*/ 3286085 w 3286085"/>
                <a:gd name="connsiteY6" fmla="*/ 248187 h 1489092"/>
                <a:gd name="connsiteX7" fmla="*/ 3286085 w 3286085"/>
                <a:gd name="connsiteY7" fmla="*/ 248182 h 1489092"/>
                <a:gd name="connsiteX8" fmla="*/ 3286085 w 3286085"/>
                <a:gd name="connsiteY8" fmla="*/ 248182 h 1489092"/>
                <a:gd name="connsiteX9" fmla="*/ 3286085 w 3286085"/>
                <a:gd name="connsiteY9" fmla="*/ 620455 h 1489092"/>
                <a:gd name="connsiteX10" fmla="*/ 3286085 w 3286085"/>
                <a:gd name="connsiteY10" fmla="*/ 1240905 h 1489092"/>
                <a:gd name="connsiteX11" fmla="*/ 3037898 w 3286085"/>
                <a:gd name="connsiteY11" fmla="*/ 1489092 h 1489092"/>
                <a:gd name="connsiteX12" fmla="*/ 2738404 w 3286085"/>
                <a:gd name="connsiteY12" fmla="*/ 1489092 h 1489092"/>
                <a:gd name="connsiteX13" fmla="*/ 1916883 w 3286085"/>
                <a:gd name="connsiteY13" fmla="*/ 1489092 h 1489092"/>
                <a:gd name="connsiteX14" fmla="*/ 1916883 w 3286085"/>
                <a:gd name="connsiteY14" fmla="*/ 1489092 h 1489092"/>
                <a:gd name="connsiteX15" fmla="*/ 248187 w 3286085"/>
                <a:gd name="connsiteY15" fmla="*/ 1489092 h 1489092"/>
                <a:gd name="connsiteX16" fmla="*/ 0 w 3286085"/>
                <a:gd name="connsiteY16" fmla="*/ 1240905 h 1489092"/>
                <a:gd name="connsiteX17" fmla="*/ 0 w 3286085"/>
                <a:gd name="connsiteY17" fmla="*/ 620455 h 1489092"/>
                <a:gd name="connsiteX18" fmla="*/ 0 w 3286085"/>
                <a:gd name="connsiteY18" fmla="*/ 248182 h 1489092"/>
                <a:gd name="connsiteX19" fmla="*/ 0 w 3286085"/>
                <a:gd name="connsiteY19" fmla="*/ 248182 h 1489092"/>
                <a:gd name="connsiteX20" fmla="*/ 0 w 3286085"/>
                <a:gd name="connsiteY20" fmla="*/ 248187 h 1489092"/>
                <a:gd name="connsiteX0" fmla="*/ 0 w 3286085"/>
                <a:gd name="connsiteY0" fmla="*/ 711786 h 1952691"/>
                <a:gd name="connsiteX1" fmla="*/ 248187 w 3286085"/>
                <a:gd name="connsiteY1" fmla="*/ 463599 h 1952691"/>
                <a:gd name="connsiteX2" fmla="*/ 1916883 w 3286085"/>
                <a:gd name="connsiteY2" fmla="*/ 463599 h 1952691"/>
                <a:gd name="connsiteX3" fmla="*/ 1474230 w 3286085"/>
                <a:gd name="connsiteY3" fmla="*/ 0 h 1952691"/>
                <a:gd name="connsiteX4" fmla="*/ 2738404 w 3286085"/>
                <a:gd name="connsiteY4" fmla="*/ 463599 h 1952691"/>
                <a:gd name="connsiteX5" fmla="*/ 3037898 w 3286085"/>
                <a:gd name="connsiteY5" fmla="*/ 463599 h 1952691"/>
                <a:gd name="connsiteX6" fmla="*/ 3286085 w 3286085"/>
                <a:gd name="connsiteY6" fmla="*/ 711786 h 1952691"/>
                <a:gd name="connsiteX7" fmla="*/ 3286085 w 3286085"/>
                <a:gd name="connsiteY7" fmla="*/ 711781 h 1952691"/>
                <a:gd name="connsiteX8" fmla="*/ 3286085 w 3286085"/>
                <a:gd name="connsiteY8" fmla="*/ 711781 h 1952691"/>
                <a:gd name="connsiteX9" fmla="*/ 3286085 w 3286085"/>
                <a:gd name="connsiteY9" fmla="*/ 1084054 h 1952691"/>
                <a:gd name="connsiteX10" fmla="*/ 3286085 w 3286085"/>
                <a:gd name="connsiteY10" fmla="*/ 1704504 h 1952691"/>
                <a:gd name="connsiteX11" fmla="*/ 3037898 w 3286085"/>
                <a:gd name="connsiteY11" fmla="*/ 1952691 h 1952691"/>
                <a:gd name="connsiteX12" fmla="*/ 2738404 w 3286085"/>
                <a:gd name="connsiteY12" fmla="*/ 1952691 h 1952691"/>
                <a:gd name="connsiteX13" fmla="*/ 1916883 w 3286085"/>
                <a:gd name="connsiteY13" fmla="*/ 1952691 h 1952691"/>
                <a:gd name="connsiteX14" fmla="*/ 1916883 w 3286085"/>
                <a:gd name="connsiteY14" fmla="*/ 1952691 h 1952691"/>
                <a:gd name="connsiteX15" fmla="*/ 248187 w 3286085"/>
                <a:gd name="connsiteY15" fmla="*/ 1952691 h 1952691"/>
                <a:gd name="connsiteX16" fmla="*/ 0 w 3286085"/>
                <a:gd name="connsiteY16" fmla="*/ 1704504 h 1952691"/>
                <a:gd name="connsiteX17" fmla="*/ 0 w 3286085"/>
                <a:gd name="connsiteY17" fmla="*/ 1084054 h 1952691"/>
                <a:gd name="connsiteX18" fmla="*/ 0 w 3286085"/>
                <a:gd name="connsiteY18" fmla="*/ 711781 h 1952691"/>
                <a:gd name="connsiteX19" fmla="*/ 0 w 3286085"/>
                <a:gd name="connsiteY19" fmla="*/ 711781 h 1952691"/>
                <a:gd name="connsiteX20" fmla="*/ 0 w 3286085"/>
                <a:gd name="connsiteY20" fmla="*/ 711786 h 1952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86085" h="1952691">
                  <a:moveTo>
                    <a:pt x="0" y="711786"/>
                  </a:moveTo>
                  <a:cubicBezTo>
                    <a:pt x="0" y="574716"/>
                    <a:pt x="111117" y="463599"/>
                    <a:pt x="248187" y="463599"/>
                  </a:cubicBezTo>
                  <a:lnTo>
                    <a:pt x="1916883" y="463599"/>
                  </a:lnTo>
                  <a:lnTo>
                    <a:pt x="1474230" y="0"/>
                  </a:lnTo>
                  <a:lnTo>
                    <a:pt x="2738404" y="463599"/>
                  </a:lnTo>
                  <a:lnTo>
                    <a:pt x="3037898" y="463599"/>
                  </a:lnTo>
                  <a:cubicBezTo>
                    <a:pt x="3174968" y="463599"/>
                    <a:pt x="3286085" y="574716"/>
                    <a:pt x="3286085" y="711786"/>
                  </a:cubicBezTo>
                  <a:lnTo>
                    <a:pt x="3286085" y="711781"/>
                  </a:lnTo>
                  <a:lnTo>
                    <a:pt x="3286085" y="711781"/>
                  </a:lnTo>
                  <a:lnTo>
                    <a:pt x="3286085" y="1084054"/>
                  </a:lnTo>
                  <a:lnTo>
                    <a:pt x="3286085" y="1704504"/>
                  </a:lnTo>
                  <a:cubicBezTo>
                    <a:pt x="3286085" y="1841574"/>
                    <a:pt x="3174968" y="1952691"/>
                    <a:pt x="3037898" y="1952691"/>
                  </a:cubicBezTo>
                  <a:lnTo>
                    <a:pt x="2738404" y="1952691"/>
                  </a:lnTo>
                  <a:lnTo>
                    <a:pt x="1916883" y="1952691"/>
                  </a:lnTo>
                  <a:lnTo>
                    <a:pt x="1916883" y="1952691"/>
                  </a:lnTo>
                  <a:lnTo>
                    <a:pt x="248187" y="1952691"/>
                  </a:lnTo>
                  <a:cubicBezTo>
                    <a:pt x="111117" y="1952691"/>
                    <a:pt x="0" y="1841574"/>
                    <a:pt x="0" y="1704504"/>
                  </a:cubicBezTo>
                  <a:lnTo>
                    <a:pt x="0" y="1084054"/>
                  </a:lnTo>
                  <a:lnTo>
                    <a:pt x="0" y="711781"/>
                  </a:lnTo>
                  <a:lnTo>
                    <a:pt x="0" y="711781"/>
                  </a:lnTo>
                  <a:lnTo>
                    <a:pt x="0" y="711786"/>
                  </a:lnTo>
                  <a:close/>
                </a:path>
              </a:pathLst>
            </a:custGeom>
            <a:solidFill>
              <a:srgbClr val="FFCC99"/>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kern="0" dirty="0">
                <a:solidFill>
                  <a:srgbClr val="FF0000"/>
                </a:solidFill>
                <a:latin typeface="Bookman Old Style" pitchFamily="18" charset="0"/>
              </a:endParaRPr>
            </a:p>
          </p:txBody>
        </p:sp>
        <p:sp>
          <p:nvSpPr>
            <p:cNvPr id="65" name="Rectangle 64"/>
            <p:cNvSpPr/>
            <p:nvPr/>
          </p:nvSpPr>
          <p:spPr>
            <a:xfrm>
              <a:off x="4328002" y="3803532"/>
              <a:ext cx="3134005" cy="120032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kern="0" dirty="0">
                  <a:solidFill>
                    <a:schemeClr val="tx1"/>
                  </a:solidFill>
                  <a:latin typeface="+mj-lt"/>
                </a:rPr>
                <a:t>He found that properties of Fluorine(F) were similar to Hydrogen (H), So he placed it below H</a:t>
              </a:r>
            </a:p>
          </p:txBody>
        </p:sp>
      </p:grpSp>
      <p:pic>
        <p:nvPicPr>
          <p:cNvPr id="42" name="Picture 4" descr="Image010"/>
          <p:cNvPicPr>
            <a:picLocks noChangeAspect="1" noChangeArrowheads="1"/>
          </p:cNvPicPr>
          <p:nvPr/>
        </p:nvPicPr>
        <p:blipFill>
          <a:blip r:embed="rId3"/>
          <a:stretch>
            <a:fillRect/>
          </a:stretch>
        </p:blipFill>
        <p:spPr bwMode="auto">
          <a:xfrm>
            <a:off x="3048199" y="865582"/>
            <a:ext cx="1357195" cy="181421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pic>
      <p:sp>
        <p:nvSpPr>
          <p:cNvPr id="21" name="Cloud Callout 20"/>
          <p:cNvSpPr/>
          <p:nvPr/>
        </p:nvSpPr>
        <p:spPr>
          <a:xfrm>
            <a:off x="5223434" y="683860"/>
            <a:ext cx="3106030" cy="2164459"/>
          </a:xfrm>
          <a:prstGeom prst="cloudCallout">
            <a:avLst>
              <a:gd name="adj1" fmla="val -76631"/>
              <a:gd name="adj2" fmla="val -1967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descr="http://31.media.tumblr.com/tumblr_m3627qht7A1r98k4po1_500.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5335" y="1094305"/>
            <a:ext cx="1836150" cy="137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6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grpId="0" nodeType="withEffect">
                                  <p:stCondLst>
                                    <p:cond delay="0"/>
                                  </p:stCondLst>
                                  <p:iterate type="lt">
                                    <p:tmPct val="0"/>
                                  </p:iterate>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grpId="0" nodeType="withEffect">
                                  <p:stCondLst>
                                    <p:cond delay="0"/>
                                  </p:stCondLst>
                                  <p:iterate type="lt">
                                    <p:tmPct val="0"/>
                                  </p:iterate>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iterate type="lt">
                                    <p:tmPct val="0"/>
                                  </p:iterate>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par>
                                <p:cTn id="35" presetID="22" presetClass="entr" presetSubtype="8" fill="hold" grpId="0" nodeType="withEffect">
                                  <p:stCondLst>
                                    <p:cond delay="0"/>
                                  </p:stCondLst>
                                  <p:iterate type="lt">
                                    <p:tmPct val="0"/>
                                  </p:iterate>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par>
                                <p:cTn id="38" presetID="22" presetClass="entr" presetSubtype="8" fill="hold" grpId="0" nodeType="withEffect">
                                  <p:stCondLst>
                                    <p:cond delay="0"/>
                                  </p:stCondLst>
                                  <p:iterate type="lt">
                                    <p:tmPct val="0"/>
                                  </p:iterate>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8" fill="hold" grpId="0" nodeType="withEffect">
                                  <p:stCondLst>
                                    <p:cond delay="0"/>
                                  </p:stCondLst>
                                  <p:iterate type="lt">
                                    <p:tmPct val="0"/>
                                  </p:iterate>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par>
                                <p:cTn id="44" presetID="22" presetClass="entr" presetSubtype="8" fill="hold" grpId="0" nodeType="withEffect">
                                  <p:stCondLst>
                                    <p:cond delay="0"/>
                                  </p:stCondLst>
                                  <p:iterate type="lt">
                                    <p:tmPct val="0"/>
                                  </p:iterate>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par>
                                <p:cTn id="47" presetID="22" presetClass="entr" presetSubtype="8" fill="hold" grpId="0" nodeType="withEffect">
                                  <p:stCondLst>
                                    <p:cond delay="0"/>
                                  </p:stCondLst>
                                  <p:iterate type="lt">
                                    <p:tmPct val="0"/>
                                  </p:iterate>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par>
                                <p:cTn id="50" presetID="22" presetClass="entr" presetSubtype="8" fill="hold" grpId="0" nodeType="withEffect">
                                  <p:stCondLst>
                                    <p:cond delay="0"/>
                                  </p:stCondLst>
                                  <p:iterate type="lt">
                                    <p:tmPct val="0"/>
                                  </p:iterate>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par>
                                <p:cTn id="53" presetID="22" presetClass="entr" presetSubtype="8" fill="hold" grpId="0" nodeType="withEffect">
                                  <p:stCondLst>
                                    <p:cond delay="0"/>
                                  </p:stCondLst>
                                  <p:iterate type="lt">
                                    <p:tmPct val="0"/>
                                  </p:iterate>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1"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ipe(up)">
                                      <p:cBhvr>
                                        <p:cTn id="69" dur="500"/>
                                        <p:tgtEl>
                                          <p:spTgt spid="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1000"/>
                                        <p:tgtEl>
                                          <p:spTgt spid="60"/>
                                        </p:tgtEl>
                                      </p:cBhvr>
                                    </p:animEffect>
                                    <p:set>
                                      <p:cBhvr>
                                        <p:cTn id="74" dur="1" fill="hold">
                                          <p:stCondLst>
                                            <p:cond delay="999"/>
                                          </p:stCondLst>
                                        </p:cTn>
                                        <p:tgtEl>
                                          <p:spTgt spid="6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20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grpId="1" nodeType="clickEffect">
                                  <p:stCondLst>
                                    <p:cond delay="0"/>
                                  </p:stCondLst>
                                  <p:childTnLst>
                                    <p:animMotion origin="layout" path="M 3.33333E-6 -6.17284E-7 L 0.02916 0.50401 " pathEditMode="relative" rAng="0" ptsTypes="AA">
                                      <p:cBhvr>
                                        <p:cTn id="83" dur="1000" fill="hold"/>
                                        <p:tgtEl>
                                          <p:spTgt spid="18"/>
                                        </p:tgtEl>
                                        <p:attrNameLst>
                                          <p:attrName>ppt_x</p:attrName>
                                          <p:attrName>ppt_y</p:attrName>
                                        </p:attrNameLst>
                                      </p:cBhvr>
                                      <p:rCtr x="1458" y="25185"/>
                                    </p:animMotion>
                                  </p:childTnLst>
                                </p:cTn>
                              </p:par>
                            </p:childTnLst>
                          </p:cTn>
                        </p:par>
                        <p:par>
                          <p:cTn id="84" fill="hold">
                            <p:stCondLst>
                              <p:cond delay="1000"/>
                            </p:stCondLst>
                            <p:childTnLst>
                              <p:par>
                                <p:cTn id="85" presetID="42" presetClass="path" presetSubtype="0" accel="50000" decel="50000" fill="hold" grpId="1" nodeType="afterEffect">
                                  <p:stCondLst>
                                    <p:cond delay="0"/>
                                  </p:stCondLst>
                                  <p:childTnLst>
                                    <p:animMotion origin="layout" path="M 2.5E-6 2.06982E-6 L 0.11198 0.50448 " pathEditMode="relative" rAng="0" ptsTypes="AA">
                                      <p:cBhvr>
                                        <p:cTn id="86" dur="1000" fill="hold"/>
                                        <p:tgtEl>
                                          <p:spTgt spid="2"/>
                                        </p:tgtEl>
                                        <p:attrNameLst>
                                          <p:attrName>ppt_x</p:attrName>
                                          <p:attrName>ppt_y</p:attrName>
                                        </p:attrNameLst>
                                      </p:cBhvr>
                                      <p:rCtr x="5590" y="25209"/>
                                    </p:animMotion>
                                  </p:childTnLst>
                                </p:cTn>
                              </p:par>
                            </p:childTnLst>
                          </p:cTn>
                        </p:par>
                        <p:par>
                          <p:cTn id="87" fill="hold">
                            <p:stCondLst>
                              <p:cond delay="2000"/>
                            </p:stCondLst>
                            <p:childTnLst>
                              <p:par>
                                <p:cTn id="88" presetID="42" presetClass="path" presetSubtype="0" accel="50000" decel="50000" fill="hold" grpId="1" nodeType="afterEffect">
                                  <p:stCondLst>
                                    <p:cond delay="0"/>
                                  </p:stCondLst>
                                  <p:childTnLst>
                                    <p:animMotion origin="layout" path="M 3.61111E-6 2.06982E-6 L 0.17934 0.50448 " pathEditMode="relative" rAng="0" ptsTypes="AA">
                                      <p:cBhvr>
                                        <p:cTn id="89" dur="1000" fill="hold"/>
                                        <p:tgtEl>
                                          <p:spTgt spid="3"/>
                                        </p:tgtEl>
                                        <p:attrNameLst>
                                          <p:attrName>ppt_x</p:attrName>
                                          <p:attrName>ppt_y</p:attrName>
                                        </p:attrNameLst>
                                      </p:cBhvr>
                                      <p:rCtr x="8958" y="25209"/>
                                    </p:animMotion>
                                  </p:childTnLst>
                                </p:cTn>
                              </p:par>
                            </p:childTnLst>
                          </p:cTn>
                        </p:par>
                        <p:par>
                          <p:cTn id="90" fill="hold">
                            <p:stCondLst>
                              <p:cond delay="3000"/>
                            </p:stCondLst>
                            <p:childTnLst>
                              <p:par>
                                <p:cTn id="91" presetID="42" presetClass="path" presetSubtype="0" accel="50000" decel="50000" fill="hold" grpId="1" nodeType="afterEffect">
                                  <p:stCondLst>
                                    <p:cond delay="0"/>
                                  </p:stCondLst>
                                  <p:childTnLst>
                                    <p:animMotion origin="layout" path="M 5.55556E-7 -6.17284E-7 L 0.25035 0.50401 " pathEditMode="relative" rAng="0" ptsTypes="AA">
                                      <p:cBhvr>
                                        <p:cTn id="92" dur="1000" fill="hold"/>
                                        <p:tgtEl>
                                          <p:spTgt spid="4"/>
                                        </p:tgtEl>
                                        <p:attrNameLst>
                                          <p:attrName>ppt_x</p:attrName>
                                          <p:attrName>ppt_y</p:attrName>
                                        </p:attrNameLst>
                                      </p:cBhvr>
                                      <p:rCtr x="12517" y="25185"/>
                                    </p:animMotion>
                                  </p:childTnLst>
                                </p:cTn>
                              </p:par>
                            </p:childTnLst>
                          </p:cTn>
                        </p:par>
                        <p:par>
                          <p:cTn id="93" fill="hold">
                            <p:stCondLst>
                              <p:cond delay="4000"/>
                            </p:stCondLst>
                            <p:childTnLst>
                              <p:par>
                                <p:cTn id="94" presetID="42" presetClass="path" presetSubtype="0" accel="50000" decel="50000" fill="hold" grpId="1" nodeType="afterEffect">
                                  <p:stCondLst>
                                    <p:cond delay="0"/>
                                  </p:stCondLst>
                                  <p:childTnLst>
                                    <p:animMotion origin="layout" path="M 0 -6.17284E-7 L 0.35417 0.50401 " pathEditMode="relative" rAng="0" ptsTypes="AA">
                                      <p:cBhvr>
                                        <p:cTn id="95" dur="1000" fill="hold"/>
                                        <p:tgtEl>
                                          <p:spTgt spid="5"/>
                                        </p:tgtEl>
                                        <p:attrNameLst>
                                          <p:attrName>ppt_x</p:attrName>
                                          <p:attrName>ppt_y</p:attrName>
                                        </p:attrNameLst>
                                      </p:cBhvr>
                                      <p:rCtr x="17708" y="25185"/>
                                    </p:animMotion>
                                  </p:childTnLst>
                                </p:cTn>
                              </p:par>
                            </p:childTnLst>
                          </p:cTn>
                        </p:par>
                        <p:par>
                          <p:cTn id="96" fill="hold">
                            <p:stCondLst>
                              <p:cond delay="5000"/>
                            </p:stCondLst>
                            <p:childTnLst>
                              <p:par>
                                <p:cTn id="97" presetID="42" presetClass="path" presetSubtype="0" accel="50000" decel="50000" fill="hold" grpId="1" nodeType="afterEffect">
                                  <p:stCondLst>
                                    <p:cond delay="0"/>
                                  </p:stCondLst>
                                  <p:childTnLst>
                                    <p:animMotion origin="layout" path="M 3.05556E-6 -6.17284E-7 L 0.43316 0.50401 " pathEditMode="relative" rAng="0" ptsTypes="AA">
                                      <p:cBhvr>
                                        <p:cTn id="98" dur="1000" fill="hold"/>
                                        <p:tgtEl>
                                          <p:spTgt spid="6"/>
                                        </p:tgtEl>
                                        <p:attrNameLst>
                                          <p:attrName>ppt_x</p:attrName>
                                          <p:attrName>ppt_y</p:attrName>
                                        </p:attrNameLst>
                                      </p:cBhvr>
                                      <p:rCtr x="21649" y="25185"/>
                                    </p:animMotion>
                                  </p:childTnLst>
                                </p:cTn>
                              </p:par>
                            </p:childTnLst>
                          </p:cTn>
                        </p:par>
                        <p:par>
                          <p:cTn id="99" fill="hold">
                            <p:stCondLst>
                              <p:cond delay="6000"/>
                            </p:stCondLst>
                            <p:childTnLst>
                              <p:par>
                                <p:cTn id="100" presetID="42" presetClass="path" presetSubtype="0" accel="50000" decel="50000" fill="hold" grpId="1" nodeType="afterEffect">
                                  <p:stCondLst>
                                    <p:cond delay="0"/>
                                  </p:stCondLst>
                                  <p:childTnLst>
                                    <p:animMotion origin="layout" path="M 4.44444E-6 2.06982E-6 L 0.51111 0.50448 " pathEditMode="relative" rAng="0" ptsTypes="AA">
                                      <p:cBhvr>
                                        <p:cTn id="101" dur="1000" fill="hold"/>
                                        <p:tgtEl>
                                          <p:spTgt spid="7"/>
                                        </p:tgtEl>
                                        <p:attrNameLst>
                                          <p:attrName>ppt_x</p:attrName>
                                          <p:attrName>ppt_y</p:attrName>
                                        </p:attrNameLst>
                                      </p:cBhvr>
                                      <p:rCtr x="25556" y="25209"/>
                                    </p:animMotion>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up)">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1000"/>
                                        <p:tgtEl>
                                          <p:spTgt spid="63"/>
                                        </p:tgtEl>
                                      </p:cBhvr>
                                    </p:animEffect>
                                    <p:set>
                                      <p:cBhvr>
                                        <p:cTn id="111" dur="1" fill="hold">
                                          <p:stCondLst>
                                            <p:cond delay="999"/>
                                          </p:stCondLst>
                                        </p:cTn>
                                        <p:tgtEl>
                                          <p:spTgt spid="63"/>
                                        </p:tgtEl>
                                        <p:attrNameLst>
                                          <p:attrName>style.visibility</p:attrName>
                                        </p:attrNameLst>
                                      </p:cBhvr>
                                      <p:to>
                                        <p:strVal val="hidden"/>
                                      </p:to>
                                    </p:set>
                                  </p:childTnLst>
                                </p:cTn>
                              </p:par>
                            </p:childTnLst>
                          </p:cTn>
                        </p:par>
                        <p:par>
                          <p:cTn id="112" fill="hold">
                            <p:stCondLst>
                              <p:cond delay="1000"/>
                            </p:stCondLst>
                            <p:childTnLst>
                              <p:par>
                                <p:cTn id="113" presetID="0" presetClass="path" presetSubtype="0" accel="50000" decel="50000" fill="hold" grpId="1" nodeType="afterEffect">
                                  <p:stCondLst>
                                    <p:cond delay="0"/>
                                  </p:stCondLst>
                                  <p:iterate type="lt">
                                    <p:tmPct val="0"/>
                                  </p:iterate>
                                  <p:childTnLst>
                                    <p:animMotion origin="layout" path="M 3.88889E-6 -6.17284E-7 C -0.09705 -0.02809 -0.0191 -0.00864 -0.23629 -0.00278 C -0.23855 -0.00247 -0.25417 -6.17284E-7 -0.25851 0.00278 C -0.26563 0.00741 -0.27084 0.01574 -0.27778 0.01975 C -0.27986 0.02377 -0.28177 0.0284 -0.28421 0.03148 C -0.28559 0.03333 -0.28768 0.03241 -0.28889 0.03426 C -0.29914 0.04877 -0.28334 0.03858 -0.29861 0.04568 C -0.30921 0.05833 -0.31546 0.08086 -0.3224 0.09938 C -0.32709 0.12562 -0.3191 0.08364 -0.329 0.12222 C -0.33316 0.13889 -0.33403 0.15772 -0.34011 0.17377 C -0.35018 0.22932 -0.35052 0.28951 -0.35278 0.34661 C -0.35278 0.3534 -0.36007 0.49969 -0.34167 0.54012 C -0.33611 0.55216 -0.33681 0.56327 -0.32726 0.56883 C -0.31858 0.59012 -0.32153 0.60772 -0.31389 0.60772 " pathEditMode="relative" rAng="0" ptsTypes="ffffffffffffff">
                                      <p:cBhvr>
                                        <p:cTn id="114" dur="2000" fill="hold"/>
                                        <p:tgtEl>
                                          <p:spTgt spid="8"/>
                                        </p:tgtEl>
                                        <p:attrNameLst>
                                          <p:attrName>ppt_x</p:attrName>
                                          <p:attrName>ppt_y</p:attrName>
                                        </p:attrNameLst>
                                      </p:cBhvr>
                                      <p:rCtr x="-18003" y="28981"/>
                                    </p:animMotion>
                                  </p:childTnLst>
                                </p:cTn>
                              </p:par>
                            </p:childTnLst>
                          </p:cTn>
                        </p:par>
                        <p:par>
                          <p:cTn id="115" fill="hold">
                            <p:stCondLst>
                              <p:cond delay="3000"/>
                            </p:stCondLst>
                            <p:childTnLst>
                              <p:par>
                                <p:cTn id="116" presetID="50" presetClass="path" presetSubtype="0" accel="50000" decel="50000" fill="hold" grpId="1" nodeType="afterEffect">
                                  <p:stCondLst>
                                    <p:cond delay="0"/>
                                  </p:stCondLst>
                                  <p:iterate type="lt">
                                    <p:tmPct val="0"/>
                                  </p:iterate>
                                  <p:childTnLst>
                                    <p:animMotion origin="layout" path="M 5E-6 3.89386E-6 L -0.11928 3.89386E-6 C -0.1731 3.89386E-6 -0.23855 0.16723 -0.23855 0.30361 L -0.23855 0.60783 " pathEditMode="relative" rAng="0" ptsTypes="FfFF">
                                      <p:cBhvr>
                                        <p:cTn id="117" dur="2000" fill="hold"/>
                                        <p:tgtEl>
                                          <p:spTgt spid="9"/>
                                        </p:tgtEl>
                                        <p:attrNameLst>
                                          <p:attrName>ppt_x</p:attrName>
                                          <p:attrName>ppt_y</p:attrName>
                                        </p:attrNameLst>
                                      </p:cBhvr>
                                      <p:rCtr x="-11927" y="30392"/>
                                    </p:animMotion>
                                  </p:childTnLst>
                                </p:cTn>
                              </p:par>
                            </p:childTnLst>
                          </p:cTn>
                        </p:par>
                        <p:par>
                          <p:cTn id="118" fill="hold">
                            <p:stCondLst>
                              <p:cond delay="5000"/>
                            </p:stCondLst>
                            <p:childTnLst>
                              <p:par>
                                <p:cTn id="119" presetID="50" presetClass="path" presetSubtype="0" accel="50000" decel="50000" fill="hold" grpId="1" nodeType="afterEffect">
                                  <p:stCondLst>
                                    <p:cond delay="0"/>
                                  </p:stCondLst>
                                  <p:iterate type="lt">
                                    <p:tmPct val="0"/>
                                  </p:iterate>
                                  <p:childTnLst>
                                    <p:animMotion origin="layout" path="M 2.22222E-6 -6.17284E-7 L -0.08993 -6.17284E-7 C -0.13038 -6.17284E-7 -0.17986 0.1679 -0.17986 0.3034 L -0.17986 0.60772 " pathEditMode="relative" rAng="0" ptsTypes="FfFF">
                                      <p:cBhvr>
                                        <p:cTn id="120" dur="2000" fill="hold"/>
                                        <p:tgtEl>
                                          <p:spTgt spid="10"/>
                                        </p:tgtEl>
                                        <p:attrNameLst>
                                          <p:attrName>ppt_x</p:attrName>
                                          <p:attrName>ppt_y</p:attrName>
                                        </p:attrNameLst>
                                      </p:cBhvr>
                                      <p:rCtr x="-8993" y="30370"/>
                                    </p:animMotion>
                                  </p:childTnLst>
                                </p:cTn>
                              </p:par>
                            </p:childTnLst>
                          </p:cTn>
                        </p:par>
                        <p:par>
                          <p:cTn id="121" fill="hold">
                            <p:stCondLst>
                              <p:cond delay="7000"/>
                            </p:stCondLst>
                            <p:childTnLst>
                              <p:par>
                                <p:cTn id="122" presetID="50" presetClass="path" presetSubtype="0" accel="50000" decel="50000" fill="hold" grpId="1" nodeType="afterEffect">
                                  <p:stCondLst>
                                    <p:cond delay="0"/>
                                  </p:stCondLst>
                                  <p:iterate type="lt">
                                    <p:tmPct val="0"/>
                                  </p:iterate>
                                  <p:childTnLst>
                                    <p:animMotion origin="layout" path="M -2.5E-6 -6.17284E-7 L -0.05833 -6.17284E-7 C -0.08437 -6.17284E-7 -0.11614 0.1679 -0.11614 0.3037 L -0.11614 0.60772 " pathEditMode="relative" rAng="0" ptsTypes="FfFF">
                                      <p:cBhvr>
                                        <p:cTn id="123" dur="2000" fill="hold"/>
                                        <p:tgtEl>
                                          <p:spTgt spid="11"/>
                                        </p:tgtEl>
                                        <p:attrNameLst>
                                          <p:attrName>ppt_x</p:attrName>
                                          <p:attrName>ppt_y</p:attrName>
                                        </p:attrNameLst>
                                      </p:cBhvr>
                                      <p:rCtr x="-5816" y="30370"/>
                                    </p:animMotion>
                                  </p:childTnLst>
                                </p:cTn>
                              </p:par>
                            </p:childTnLst>
                          </p:cTn>
                        </p:par>
                        <p:par>
                          <p:cTn id="124" fill="hold">
                            <p:stCondLst>
                              <p:cond delay="9000"/>
                            </p:stCondLst>
                            <p:childTnLst>
                              <p:par>
                                <p:cTn id="125" presetID="50" presetClass="path" presetSubtype="0" accel="50000" decel="50000" fill="hold" grpId="1" nodeType="afterEffect">
                                  <p:stCondLst>
                                    <p:cond delay="0"/>
                                  </p:stCondLst>
                                  <p:iterate type="lt">
                                    <p:tmPct val="0"/>
                                  </p:iterate>
                                  <p:childTnLst>
                                    <p:animMotion origin="layout" path="M 3.61111E-6 -6.17284E-7 L -0.01042 -6.17284E-7 C -0.01511 -6.17284E-7 -0.02066 0.1679 -0.02066 0.3034 L -0.02066 0.60772 " pathEditMode="relative" rAng="0" ptsTypes="FfFF">
                                      <p:cBhvr>
                                        <p:cTn id="126" dur="2000" fill="hold"/>
                                        <p:tgtEl>
                                          <p:spTgt spid="12"/>
                                        </p:tgtEl>
                                        <p:attrNameLst>
                                          <p:attrName>ppt_x</p:attrName>
                                          <p:attrName>ppt_y</p:attrName>
                                        </p:attrNameLst>
                                      </p:cBhvr>
                                      <p:rCtr x="-1042" y="30370"/>
                                    </p:animMotion>
                                  </p:childTnLst>
                                </p:cTn>
                              </p:par>
                            </p:childTnLst>
                          </p:cTn>
                        </p:par>
                        <p:par>
                          <p:cTn id="127" fill="hold">
                            <p:stCondLst>
                              <p:cond delay="11000"/>
                            </p:stCondLst>
                            <p:childTnLst>
                              <p:par>
                                <p:cTn id="128" presetID="42" presetClass="path" presetSubtype="0" accel="50000" decel="50000" fill="hold" grpId="1" nodeType="afterEffect">
                                  <p:stCondLst>
                                    <p:cond delay="0"/>
                                  </p:stCondLst>
                                  <p:iterate type="lt">
                                    <p:tmPct val="0"/>
                                  </p:iterate>
                                  <p:childTnLst>
                                    <p:animMotion origin="layout" path="M -0.00243 -0.00494 L 0.05348 0.60265 " pathEditMode="relative" rAng="0" ptsTypes="AA">
                                      <p:cBhvr>
                                        <p:cTn id="129" dur="2000" fill="hold"/>
                                        <p:tgtEl>
                                          <p:spTgt spid="13"/>
                                        </p:tgtEl>
                                        <p:attrNameLst>
                                          <p:attrName>ppt_x</p:attrName>
                                          <p:attrName>ppt_y</p:attrName>
                                        </p:attrNameLst>
                                      </p:cBhvr>
                                      <p:rCtr x="2795" y="30364"/>
                                    </p:animMotion>
                                  </p:childTnLst>
                                </p:cTn>
                              </p:par>
                            </p:childTnLst>
                          </p:cTn>
                        </p:par>
                        <p:par>
                          <p:cTn id="130" fill="hold">
                            <p:stCondLst>
                              <p:cond delay="13000"/>
                            </p:stCondLst>
                            <p:childTnLst>
                              <p:par>
                                <p:cTn id="131" presetID="50" presetClass="path" presetSubtype="0" accel="50000" decel="50000" fill="hold" grpId="1" nodeType="afterEffect">
                                  <p:stCondLst>
                                    <p:cond delay="0"/>
                                  </p:stCondLst>
                                  <p:iterate type="lt">
                                    <p:tmPct val="0"/>
                                  </p:iterate>
                                  <p:childTnLst>
                                    <p:animMotion origin="layout" path="M -1.11111E-6 -6.17284E-7 L 0.0684 -6.17284E-7 C 0.09879 -6.17284E-7 0.13681 0.16759 0.13681 0.3034 L 0.13681 0.60772 " pathEditMode="relative" rAng="0" ptsTypes="FfFF">
                                      <p:cBhvr>
                                        <p:cTn id="132" dur="2000" fill="hold"/>
                                        <p:tgtEl>
                                          <p:spTgt spid="14"/>
                                        </p:tgtEl>
                                        <p:attrNameLst>
                                          <p:attrName>ppt_x</p:attrName>
                                          <p:attrName>ppt_y</p:attrName>
                                        </p:attrNameLst>
                                      </p:cBhvr>
                                      <p:rCtr x="6840" y="30370"/>
                                    </p:animMotion>
                                  </p:childTnLst>
                                </p:cTn>
                              </p:par>
                            </p:childTnLst>
                          </p:cTn>
                        </p:par>
                        <p:par>
                          <p:cTn id="133" fill="hold">
                            <p:stCondLst>
                              <p:cond delay="15000"/>
                            </p:stCondLst>
                            <p:childTnLst>
                              <p:par>
                                <p:cTn id="134" presetID="50" presetClass="path" presetSubtype="0" accel="50000" decel="50000" fill="hold" grpId="1" nodeType="afterEffect">
                                  <p:stCondLst>
                                    <p:cond delay="0"/>
                                  </p:stCondLst>
                                  <p:iterate type="lt">
                                    <p:tmPct val="0"/>
                                  </p:iterate>
                                  <p:childTnLst>
                                    <p:animMotion origin="layout" path="M -1.11111E-6 -6.17284E-7 L -0.34826 -6.17284E-7 C -0.50469 -6.17284E-7 -0.69653 0.19167 -0.69653 0.34784 L -0.69653 0.6963 " pathEditMode="relative" rAng="0" ptsTypes="FfFF">
                                      <p:cBhvr>
                                        <p:cTn id="135" dur="2000" fill="hold"/>
                                        <p:tgtEl>
                                          <p:spTgt spid="15"/>
                                        </p:tgtEl>
                                        <p:attrNameLst>
                                          <p:attrName>ppt_x</p:attrName>
                                          <p:attrName>ppt_y</p:attrName>
                                        </p:attrNameLst>
                                      </p:cBhvr>
                                      <p:rCtr x="-34826" y="34815"/>
                                    </p:animMotion>
                                  </p:childTnLst>
                                </p:cTn>
                              </p:par>
                            </p:childTnLst>
                          </p:cTn>
                        </p:par>
                        <p:par>
                          <p:cTn id="136" fill="hold">
                            <p:stCondLst>
                              <p:cond delay="17000"/>
                            </p:stCondLst>
                            <p:childTnLst>
                              <p:par>
                                <p:cTn id="137" presetID="50" presetClass="path" presetSubtype="0" accel="50000" decel="50000" fill="hold" grpId="1" nodeType="afterEffect">
                                  <p:stCondLst>
                                    <p:cond delay="0"/>
                                  </p:stCondLst>
                                  <p:iterate type="lt">
                                    <p:tmPct val="0"/>
                                  </p:iterate>
                                  <p:childTnLst>
                                    <p:animMotion origin="layout" path="M 2.5E-6 0.00031 L -0.30729 0.00031 C -0.44531 0.00031 -0.61441 0.1929 -0.61441 0.34845 L -0.61441 0.69691 " pathEditMode="relative" rAng="0" ptsTypes="FfFF">
                                      <p:cBhvr>
                                        <p:cTn id="138" dur="2000" fill="hold"/>
                                        <p:tgtEl>
                                          <p:spTgt spid="16"/>
                                        </p:tgtEl>
                                        <p:attrNameLst>
                                          <p:attrName>ppt_x</p:attrName>
                                          <p:attrName>ppt_y</p:attrName>
                                        </p:attrNameLst>
                                      </p:cBhvr>
                                      <p:rCtr x="-30729" y="34815"/>
                                    </p:animMotion>
                                  </p:childTnLst>
                                </p:cTn>
                              </p:par>
                            </p:childTnLst>
                          </p:cTn>
                        </p:par>
                        <p:par>
                          <p:cTn id="139" fill="hold">
                            <p:stCondLst>
                              <p:cond delay="19000"/>
                            </p:stCondLst>
                            <p:childTnLst>
                              <p:par>
                                <p:cTn id="140" presetID="50" presetClass="path" presetSubtype="0" accel="50000" decel="50000" fill="hold" grpId="1" nodeType="afterEffect">
                                  <p:stCondLst>
                                    <p:cond delay="0"/>
                                  </p:stCondLst>
                                  <p:iterate type="lt">
                                    <p:tmPct val="0"/>
                                  </p:iterate>
                                  <p:childTnLst>
                                    <p:animMotion origin="layout" path="M 1.66667E-6 0.00031 L -0.2724 0.00031 C -0.39479 0.00031 -0.54479 0.1929 -0.54479 0.34846 L -0.54479 0.69691 " pathEditMode="relative" rAng="0" ptsTypes="FfFF">
                                      <p:cBhvr>
                                        <p:cTn id="141" dur="2000" fill="hold"/>
                                        <p:tgtEl>
                                          <p:spTgt spid="17"/>
                                        </p:tgtEl>
                                        <p:attrNameLst>
                                          <p:attrName>ppt_x</p:attrName>
                                          <p:attrName>ppt_y</p:attrName>
                                        </p:attrNameLst>
                                      </p:cBhvr>
                                      <p:rCtr x="-27240" y="34815"/>
                                    </p:animMotion>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wipe(left)">
                                      <p:cBhvr>
                                        <p:cTn id="146" dur="500"/>
                                        <p:tgtEl>
                                          <p:spTgt spid="66"/>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xit" presetSubtype="0" fill="hold" nodeType="clickEffect">
                                  <p:stCondLst>
                                    <p:cond delay="0"/>
                                  </p:stCondLst>
                                  <p:childTnLst>
                                    <p:animEffect transition="out" filter="fade">
                                      <p:cBhvr>
                                        <p:cTn id="150" dur="1000"/>
                                        <p:tgtEl>
                                          <p:spTgt spid="66"/>
                                        </p:tgtEl>
                                      </p:cBhvr>
                                    </p:animEffect>
                                    <p:set>
                                      <p:cBhvr>
                                        <p:cTn id="151" dur="1" fill="hold">
                                          <p:stCondLst>
                                            <p:cond delay="999"/>
                                          </p:stCondLst>
                                        </p:cTn>
                                        <p:tgtEl>
                                          <p:spTgt spid="66"/>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nodeType="clickEffect">
                                  <p:stCondLst>
                                    <p:cond delay="0"/>
                                  </p:stCondLst>
                                  <p:childTnLst>
                                    <p:set>
                                      <p:cBhvr>
                                        <p:cTn id="155" dur="1" fill="hold">
                                          <p:stCondLst>
                                            <p:cond delay="0"/>
                                          </p:stCondLst>
                                        </p:cTn>
                                        <p:tgtEl>
                                          <p:spTgt spid="69"/>
                                        </p:tgtEl>
                                        <p:attrNameLst>
                                          <p:attrName>style.visibility</p:attrName>
                                        </p:attrNameLst>
                                      </p:cBhvr>
                                      <p:to>
                                        <p:strVal val="visible"/>
                                      </p:to>
                                    </p:set>
                                    <p:anim calcmode="lin" valueType="num">
                                      <p:cBhvr>
                                        <p:cTn id="156" dur="500" fill="hold"/>
                                        <p:tgtEl>
                                          <p:spTgt spid="69"/>
                                        </p:tgtEl>
                                        <p:attrNameLst>
                                          <p:attrName>ppt_w</p:attrName>
                                        </p:attrNameLst>
                                      </p:cBhvr>
                                      <p:tavLst>
                                        <p:tav tm="0">
                                          <p:val>
                                            <p:fltVal val="0"/>
                                          </p:val>
                                        </p:tav>
                                        <p:tav tm="100000">
                                          <p:val>
                                            <p:strVal val="#ppt_w"/>
                                          </p:val>
                                        </p:tav>
                                      </p:tavLst>
                                    </p:anim>
                                    <p:anim calcmode="lin" valueType="num">
                                      <p:cBhvr>
                                        <p:cTn id="157" dur="500" fill="hold"/>
                                        <p:tgtEl>
                                          <p:spTgt spid="69"/>
                                        </p:tgtEl>
                                        <p:attrNameLst>
                                          <p:attrName>ppt_h</p:attrName>
                                        </p:attrNameLst>
                                      </p:cBhvr>
                                      <p:tavLst>
                                        <p:tav tm="0">
                                          <p:val>
                                            <p:fltVal val="0"/>
                                          </p:val>
                                        </p:tav>
                                        <p:tav tm="100000">
                                          <p:val>
                                            <p:strVal val="#ppt_h"/>
                                          </p:val>
                                        </p:tav>
                                      </p:tavLst>
                                    </p:anim>
                                    <p:animEffect transition="in" filter="fade">
                                      <p:cBhvr>
                                        <p:cTn id="158" dur="500"/>
                                        <p:tgtEl>
                                          <p:spTgt spid="69"/>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21"/>
                                        </p:tgtEl>
                                        <p:attrNameLst>
                                          <p:attrName>style.visibility</p:attrName>
                                        </p:attrNameLst>
                                      </p:cBhvr>
                                      <p:to>
                                        <p:strVal val="visible"/>
                                      </p:to>
                                    </p:set>
                                    <p:animEffect transition="in" filter="wipe(left)">
                                      <p:cBhvr>
                                        <p:cTn id="161" dur="500"/>
                                        <p:tgtEl>
                                          <p:spTgt spid="21"/>
                                        </p:tgtEl>
                                      </p:cBhvr>
                                    </p:animEffect>
                                  </p:childTnLst>
                                </p:cTn>
                              </p:par>
                              <p:par>
                                <p:cTn id="162" presetID="10" presetClass="entr" presetSubtype="0" fill="hold" nodeType="with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fade">
                                      <p:cBhvr>
                                        <p:cTn id="164" dur="500"/>
                                        <p:tgtEl>
                                          <p:spTgt spid="40"/>
                                        </p:tgtEl>
                                      </p:cBhvr>
                                    </p:animEffect>
                                  </p:childTnLst>
                                </p:cTn>
                              </p:par>
                              <p:par>
                                <p:cTn id="165" presetID="22" presetClass="entr" presetSubtype="8" fill="hold" nodeType="withEffect">
                                  <p:stCondLst>
                                    <p:cond delay="0"/>
                                  </p:stCondLst>
                                  <p:childTnLst>
                                    <p:set>
                                      <p:cBhvr>
                                        <p:cTn id="166" dur="1" fill="hold">
                                          <p:stCondLst>
                                            <p:cond delay="0"/>
                                          </p:stCondLst>
                                        </p:cTn>
                                        <p:tgtEl>
                                          <p:spTgt spid="42"/>
                                        </p:tgtEl>
                                        <p:attrNameLst>
                                          <p:attrName>style.visibility</p:attrName>
                                        </p:attrNameLst>
                                      </p:cBhvr>
                                      <p:to>
                                        <p:strVal val="visible"/>
                                      </p:to>
                                    </p:set>
                                    <p:animEffect transition="in" filter="wipe(left)">
                                      <p:cBhvr>
                                        <p:cTn id="167" dur="500"/>
                                        <p:tgtEl>
                                          <p:spTgt spid="42"/>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nodeType="clickEffect">
                                  <p:stCondLst>
                                    <p:cond delay="0"/>
                                  </p:stCondLst>
                                  <p:childTnLst>
                                    <p:animEffect transition="out" filter="fade">
                                      <p:cBhvr>
                                        <p:cTn id="171" dur="1000"/>
                                        <p:tgtEl>
                                          <p:spTgt spid="69"/>
                                        </p:tgtEl>
                                      </p:cBhvr>
                                    </p:animEffect>
                                    <p:set>
                                      <p:cBhvr>
                                        <p:cTn id="172" dur="1" fill="hold">
                                          <p:stCondLst>
                                            <p:cond delay="999"/>
                                          </p:stCondLst>
                                        </p:cTn>
                                        <p:tgtEl>
                                          <p:spTgt spid="69"/>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42"/>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21"/>
                                        </p:tgtEl>
                                        <p:attrNameLst>
                                          <p:attrName>style.visibility</p:attrName>
                                        </p:attrNameLst>
                                      </p:cBhvr>
                                      <p:to>
                                        <p:strVal val="hidden"/>
                                      </p:to>
                                    </p:set>
                                  </p:childTnLst>
                                </p:cTn>
                              </p:par>
                              <p:par>
                                <p:cTn id="177" presetID="1" presetClass="exit" presetSubtype="0" fill="hold" nodeType="with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72"/>
                                        </p:tgtEl>
                                        <p:attrNameLst>
                                          <p:attrName>style.visibility</p:attrName>
                                        </p:attrNameLst>
                                      </p:cBhvr>
                                      <p:to>
                                        <p:strVal val="visible"/>
                                      </p:to>
                                    </p:set>
                                    <p:animEffect transition="in" filter="wipe(left)">
                                      <p:cBhvr>
                                        <p:cTn id="183" dur="500"/>
                                        <p:tgtEl>
                                          <p:spTgt spid="72"/>
                                        </p:tgtEl>
                                      </p:cBhvr>
                                    </p:animEffect>
                                  </p:childTnLst>
                                </p:cTn>
                              </p:par>
                            </p:childTnLst>
                          </p:cTn>
                        </p:par>
                      </p:childTnLst>
                    </p:cTn>
                  </p:par>
                  <p:par>
                    <p:cTn id="184" fill="hold">
                      <p:stCondLst>
                        <p:cond delay="indefinite"/>
                      </p:stCondLst>
                      <p:childTnLst>
                        <p:par>
                          <p:cTn id="185" fill="hold">
                            <p:stCondLst>
                              <p:cond delay="0"/>
                            </p:stCondLst>
                            <p:childTnLst>
                              <p:par>
                                <p:cTn id="186" presetID="53" presetClass="entr" presetSubtype="0" fill="hold" grpId="0" nodeType="clickEffect">
                                  <p:stCondLst>
                                    <p:cond delay="0"/>
                                  </p:stCondLst>
                                  <p:childTnLst>
                                    <p:set>
                                      <p:cBhvr>
                                        <p:cTn id="187" dur="1" fill="hold">
                                          <p:stCondLst>
                                            <p:cond delay="0"/>
                                          </p:stCondLst>
                                        </p:cTn>
                                        <p:tgtEl>
                                          <p:spTgt spid="19"/>
                                        </p:tgtEl>
                                        <p:attrNameLst>
                                          <p:attrName>style.visibility</p:attrName>
                                        </p:attrNameLst>
                                      </p:cBhvr>
                                      <p:to>
                                        <p:strVal val="visible"/>
                                      </p:to>
                                    </p:set>
                                    <p:anim calcmode="lin" valueType="num">
                                      <p:cBhvr>
                                        <p:cTn id="188" dur="500" fill="hold"/>
                                        <p:tgtEl>
                                          <p:spTgt spid="19"/>
                                        </p:tgtEl>
                                        <p:attrNameLst>
                                          <p:attrName>ppt_w</p:attrName>
                                        </p:attrNameLst>
                                      </p:cBhvr>
                                      <p:tavLst>
                                        <p:tav tm="0">
                                          <p:val>
                                            <p:fltVal val="0"/>
                                          </p:val>
                                        </p:tav>
                                        <p:tav tm="100000">
                                          <p:val>
                                            <p:strVal val="#ppt_w"/>
                                          </p:val>
                                        </p:tav>
                                      </p:tavLst>
                                    </p:anim>
                                    <p:anim calcmode="lin" valueType="num">
                                      <p:cBhvr>
                                        <p:cTn id="189" dur="500" fill="hold"/>
                                        <p:tgtEl>
                                          <p:spTgt spid="19"/>
                                        </p:tgtEl>
                                        <p:attrNameLst>
                                          <p:attrName>ppt_h</p:attrName>
                                        </p:attrNameLst>
                                      </p:cBhvr>
                                      <p:tavLst>
                                        <p:tav tm="0">
                                          <p:val>
                                            <p:fltVal val="0"/>
                                          </p:val>
                                        </p:tav>
                                        <p:tav tm="100000">
                                          <p:val>
                                            <p:strVal val="#ppt_h"/>
                                          </p:val>
                                        </p:tav>
                                      </p:tavLst>
                                    </p:anim>
                                    <p:animEffect transition="in" filter="fade">
                                      <p:cBhvr>
                                        <p:cTn id="190" dur="500"/>
                                        <p:tgtEl>
                                          <p:spTgt spid="19"/>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73"/>
                                        </p:tgtEl>
                                        <p:attrNameLst>
                                          <p:attrName>style.visibility</p:attrName>
                                        </p:attrNameLst>
                                      </p:cBhvr>
                                      <p:to>
                                        <p:strVal val="visible"/>
                                      </p:to>
                                    </p:set>
                                    <p:animEffect transition="in" filter="wipe(up)">
                                      <p:cBhvr>
                                        <p:cTn id="19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22" grpId="0" animBg="1"/>
      <p:bldP spid="22" grpId="1"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800842" y="1802523"/>
            <a:ext cx="6560457" cy="1841826"/>
            <a:chOff x="695609" y="1522738"/>
            <a:chExt cx="6560457" cy="1841826"/>
          </a:xfrm>
        </p:grpSpPr>
        <p:grpSp>
          <p:nvGrpSpPr>
            <p:cNvPr id="33" name="Group 32"/>
            <p:cNvGrpSpPr/>
            <p:nvPr/>
          </p:nvGrpSpPr>
          <p:grpSpPr>
            <a:xfrm>
              <a:off x="695609" y="1548309"/>
              <a:ext cx="6560457" cy="1816255"/>
              <a:chOff x="609600" y="971550"/>
              <a:chExt cx="6560457" cy="1515172"/>
            </a:xfrm>
          </p:grpSpPr>
          <p:grpSp>
            <p:nvGrpSpPr>
              <p:cNvPr id="30" name="Group 29"/>
              <p:cNvGrpSpPr/>
              <p:nvPr/>
            </p:nvGrpSpPr>
            <p:grpSpPr>
              <a:xfrm>
                <a:off x="609600" y="971550"/>
                <a:ext cx="6560457" cy="1515172"/>
                <a:chOff x="609600" y="971550"/>
                <a:chExt cx="8077200" cy="1515172"/>
              </a:xfrm>
            </p:grpSpPr>
            <p:sp>
              <p:nvSpPr>
                <p:cNvPr id="20" name="Rectangle 19"/>
                <p:cNvSpPr/>
                <p:nvPr/>
              </p:nvSpPr>
              <p:spPr>
                <a:xfrm>
                  <a:off x="609600" y="971550"/>
                  <a:ext cx="8077200" cy="1515172"/>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FF"/>
                    </a:solidFill>
                    <a:latin typeface="+mj-lt"/>
                  </a:endParaRPr>
                </a:p>
              </p:txBody>
            </p:sp>
            <p:cxnSp>
              <p:nvCxnSpPr>
                <p:cNvPr id="22" name="Straight Connector 21"/>
                <p:cNvCxnSpPr/>
                <p:nvPr/>
              </p:nvCxnSpPr>
              <p:spPr>
                <a:xfrm>
                  <a:off x="609600" y="1750177"/>
                  <a:ext cx="807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9600" y="2139334"/>
                  <a:ext cx="807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rot="5400000">
                <a:off x="792585" y="1729298"/>
                <a:ext cx="14991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736014" y="1729298"/>
                <a:ext cx="14991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679443" y="1729298"/>
                <a:ext cx="14991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622872" y="1729298"/>
                <a:ext cx="14991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566301" y="1729298"/>
                <a:ext cx="14991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509728" y="1729298"/>
                <a:ext cx="14991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04861" y="1522738"/>
              <a:ext cx="6218768" cy="1837887"/>
              <a:chOff x="826250" y="3170868"/>
              <a:chExt cx="6218768" cy="1837887"/>
            </a:xfrm>
          </p:grpSpPr>
          <p:sp>
            <p:nvSpPr>
              <p:cNvPr id="3" name="Rectangle 234"/>
              <p:cNvSpPr>
                <a:spLocks noChangeArrowheads="1"/>
              </p:cNvSpPr>
              <p:nvPr/>
            </p:nvSpPr>
            <p:spPr bwMode="auto">
              <a:xfrm>
                <a:off x="948879" y="3773028"/>
                <a:ext cx="33054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H</a:t>
                </a:r>
              </a:p>
            </p:txBody>
          </p:sp>
          <p:sp>
            <p:nvSpPr>
              <p:cNvPr id="4" name="Rectangle 234"/>
              <p:cNvSpPr>
                <a:spLocks noChangeArrowheads="1"/>
              </p:cNvSpPr>
              <p:nvPr/>
            </p:nvSpPr>
            <p:spPr bwMode="auto">
              <a:xfrm>
                <a:off x="968917" y="4189806"/>
                <a:ext cx="2904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F</a:t>
                </a:r>
              </a:p>
            </p:txBody>
          </p:sp>
          <p:sp>
            <p:nvSpPr>
              <p:cNvPr id="5" name="Rectangle 234"/>
              <p:cNvSpPr>
                <a:spLocks noChangeArrowheads="1"/>
              </p:cNvSpPr>
              <p:nvPr/>
            </p:nvSpPr>
            <p:spPr bwMode="auto">
              <a:xfrm>
                <a:off x="932849" y="4639423"/>
                <a:ext cx="36260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a:solidFill>
                      <a:srgbClr val="0000FF"/>
                    </a:solidFill>
                    <a:effectLst>
                      <a:outerShdw blurRad="38100" dist="38100" dir="2700000" algn="tl">
                        <a:srgbClr val="000000">
                          <a:alpha val="43137"/>
                        </a:srgbClr>
                      </a:outerShdw>
                    </a:effectLst>
                    <a:latin typeface="+mj-lt"/>
                  </a:rPr>
                  <a:t>Cl</a:t>
                </a:r>
                <a:endParaRPr lang="en-US" b="1" dirty="0">
                  <a:solidFill>
                    <a:srgbClr val="0000FF"/>
                  </a:solidFill>
                  <a:effectLst>
                    <a:outerShdw blurRad="38100" dist="38100" dir="2700000" algn="tl">
                      <a:srgbClr val="000000">
                        <a:alpha val="43137"/>
                      </a:srgbClr>
                    </a:outerShdw>
                  </a:effectLst>
                  <a:latin typeface="+mj-lt"/>
                </a:endParaRPr>
              </a:p>
            </p:txBody>
          </p:sp>
          <p:sp>
            <p:nvSpPr>
              <p:cNvPr id="6" name="Rectangle 234"/>
              <p:cNvSpPr>
                <a:spLocks noChangeArrowheads="1"/>
              </p:cNvSpPr>
              <p:nvPr/>
            </p:nvSpPr>
            <p:spPr bwMode="auto">
              <a:xfrm>
                <a:off x="1932326" y="3773028"/>
                <a:ext cx="33855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Li</a:t>
                </a:r>
              </a:p>
            </p:txBody>
          </p:sp>
          <p:sp>
            <p:nvSpPr>
              <p:cNvPr id="7" name="Rectangle 234"/>
              <p:cNvSpPr>
                <a:spLocks noChangeArrowheads="1"/>
              </p:cNvSpPr>
              <p:nvPr/>
            </p:nvSpPr>
            <p:spPr bwMode="auto">
              <a:xfrm>
                <a:off x="1876221" y="4189806"/>
                <a:ext cx="4507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Na</a:t>
                </a:r>
              </a:p>
            </p:txBody>
          </p:sp>
          <p:sp>
            <p:nvSpPr>
              <p:cNvPr id="8" name="Rectangle 234"/>
              <p:cNvSpPr>
                <a:spLocks noChangeArrowheads="1"/>
              </p:cNvSpPr>
              <p:nvPr/>
            </p:nvSpPr>
            <p:spPr bwMode="auto">
              <a:xfrm>
                <a:off x="1945951" y="4639423"/>
                <a:ext cx="31130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K</a:t>
                </a:r>
              </a:p>
            </p:txBody>
          </p:sp>
          <p:sp>
            <p:nvSpPr>
              <p:cNvPr id="9" name="Rectangle 234"/>
              <p:cNvSpPr>
                <a:spLocks noChangeArrowheads="1"/>
              </p:cNvSpPr>
              <p:nvPr/>
            </p:nvSpPr>
            <p:spPr bwMode="auto">
              <a:xfrm>
                <a:off x="2839498" y="3773028"/>
                <a:ext cx="4299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Be</a:t>
                </a:r>
              </a:p>
            </p:txBody>
          </p:sp>
          <p:sp>
            <p:nvSpPr>
              <p:cNvPr id="10" name="Rectangle 234"/>
              <p:cNvSpPr>
                <a:spLocks noChangeArrowheads="1"/>
              </p:cNvSpPr>
              <p:nvPr/>
            </p:nvSpPr>
            <p:spPr bwMode="auto">
              <a:xfrm>
                <a:off x="2806637" y="4189806"/>
                <a:ext cx="495649"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Mg</a:t>
                </a:r>
              </a:p>
            </p:txBody>
          </p:sp>
          <p:sp>
            <p:nvSpPr>
              <p:cNvPr id="11" name="Rectangle 234"/>
              <p:cNvSpPr>
                <a:spLocks noChangeArrowheads="1"/>
              </p:cNvSpPr>
              <p:nvPr/>
            </p:nvSpPr>
            <p:spPr bwMode="auto">
              <a:xfrm>
                <a:off x="2844307" y="4639423"/>
                <a:ext cx="42030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Ca</a:t>
                </a:r>
              </a:p>
            </p:txBody>
          </p:sp>
          <p:sp>
            <p:nvSpPr>
              <p:cNvPr id="12" name="Rectangle 234"/>
              <p:cNvSpPr>
                <a:spLocks noChangeArrowheads="1"/>
              </p:cNvSpPr>
              <p:nvPr/>
            </p:nvSpPr>
            <p:spPr bwMode="auto">
              <a:xfrm>
                <a:off x="3812123" y="3773028"/>
                <a:ext cx="31451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B</a:t>
                </a:r>
              </a:p>
            </p:txBody>
          </p:sp>
          <p:sp>
            <p:nvSpPr>
              <p:cNvPr id="13" name="Rectangle 234"/>
              <p:cNvSpPr>
                <a:spLocks noChangeArrowheads="1"/>
              </p:cNvSpPr>
              <p:nvPr/>
            </p:nvSpPr>
            <p:spPr bwMode="auto">
              <a:xfrm>
                <a:off x="3779262" y="4189806"/>
                <a:ext cx="38023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Al</a:t>
                </a:r>
              </a:p>
            </p:txBody>
          </p:sp>
          <p:sp>
            <p:nvSpPr>
              <p:cNvPr id="14" name="Rectangle 234"/>
              <p:cNvSpPr>
                <a:spLocks noChangeArrowheads="1"/>
              </p:cNvSpPr>
              <p:nvPr/>
            </p:nvSpPr>
            <p:spPr bwMode="auto">
              <a:xfrm>
                <a:off x="4808071" y="3773028"/>
                <a:ext cx="30649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C</a:t>
                </a:r>
              </a:p>
            </p:txBody>
          </p:sp>
          <p:sp>
            <p:nvSpPr>
              <p:cNvPr id="15" name="Rectangle 234"/>
              <p:cNvSpPr>
                <a:spLocks noChangeArrowheads="1"/>
              </p:cNvSpPr>
              <p:nvPr/>
            </p:nvSpPr>
            <p:spPr bwMode="auto">
              <a:xfrm>
                <a:off x="4786430" y="4189806"/>
                <a:ext cx="34977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Si</a:t>
                </a:r>
              </a:p>
            </p:txBody>
          </p:sp>
          <p:sp>
            <p:nvSpPr>
              <p:cNvPr id="16" name="Rectangle 234"/>
              <p:cNvSpPr>
                <a:spLocks noChangeArrowheads="1"/>
              </p:cNvSpPr>
              <p:nvPr/>
            </p:nvSpPr>
            <p:spPr bwMode="auto">
              <a:xfrm>
                <a:off x="5729545" y="3773028"/>
                <a:ext cx="33695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N</a:t>
                </a:r>
              </a:p>
            </p:txBody>
          </p:sp>
          <p:sp>
            <p:nvSpPr>
              <p:cNvPr id="17" name="Rectangle 234"/>
              <p:cNvSpPr>
                <a:spLocks noChangeArrowheads="1"/>
              </p:cNvSpPr>
              <p:nvPr/>
            </p:nvSpPr>
            <p:spPr bwMode="auto">
              <a:xfrm>
                <a:off x="5743972" y="4189806"/>
                <a:ext cx="30809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P</a:t>
                </a:r>
              </a:p>
            </p:txBody>
          </p:sp>
          <p:sp>
            <p:nvSpPr>
              <p:cNvPr id="18" name="Rectangle 234"/>
              <p:cNvSpPr>
                <a:spLocks noChangeArrowheads="1"/>
              </p:cNvSpPr>
              <p:nvPr/>
            </p:nvSpPr>
            <p:spPr bwMode="auto">
              <a:xfrm>
                <a:off x="6642343" y="3773028"/>
                <a:ext cx="34015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O</a:t>
                </a:r>
              </a:p>
            </p:txBody>
          </p:sp>
          <p:sp>
            <p:nvSpPr>
              <p:cNvPr id="19" name="Rectangle 234"/>
              <p:cNvSpPr>
                <a:spLocks noChangeArrowheads="1"/>
              </p:cNvSpPr>
              <p:nvPr/>
            </p:nvSpPr>
            <p:spPr bwMode="auto">
              <a:xfrm>
                <a:off x="6665587" y="4189806"/>
                <a:ext cx="29367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00FF"/>
                    </a:solidFill>
                    <a:effectLst>
                      <a:outerShdw blurRad="38100" dist="38100" dir="2700000" algn="tl">
                        <a:srgbClr val="000000">
                          <a:alpha val="43137"/>
                        </a:srgbClr>
                      </a:outerShdw>
                    </a:effectLst>
                    <a:latin typeface="+mj-lt"/>
                  </a:rPr>
                  <a:t>S</a:t>
                </a:r>
              </a:p>
            </p:txBody>
          </p:sp>
          <p:sp>
            <p:nvSpPr>
              <p:cNvPr id="32" name="Rectangle 234"/>
              <p:cNvSpPr>
                <a:spLocks noChangeArrowheads="1"/>
              </p:cNvSpPr>
              <p:nvPr/>
            </p:nvSpPr>
            <p:spPr bwMode="auto">
              <a:xfrm>
                <a:off x="826250" y="3170868"/>
                <a:ext cx="575799"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Sa</a:t>
                </a:r>
              </a:p>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(do)</a:t>
                </a:r>
                <a:endParaRPr lang="en-US" b="1" dirty="0">
                  <a:solidFill>
                    <a:srgbClr val="0000FF"/>
                  </a:solidFill>
                  <a:effectLst>
                    <a:outerShdw blurRad="38100" dist="38100" dir="2700000" algn="tl">
                      <a:srgbClr val="000000">
                        <a:alpha val="43137"/>
                      </a:srgbClr>
                    </a:outerShdw>
                  </a:effectLst>
                  <a:latin typeface="+mj-lt"/>
                </a:endParaRPr>
              </a:p>
            </p:txBody>
          </p:sp>
          <p:sp>
            <p:nvSpPr>
              <p:cNvPr id="34" name="Rectangle 234"/>
              <p:cNvSpPr>
                <a:spLocks noChangeArrowheads="1"/>
              </p:cNvSpPr>
              <p:nvPr/>
            </p:nvSpPr>
            <p:spPr bwMode="auto">
              <a:xfrm>
                <a:off x="1839833" y="3170868"/>
                <a:ext cx="523541"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Re</a:t>
                </a:r>
              </a:p>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(re)</a:t>
                </a:r>
                <a:endParaRPr lang="en-US" b="1" dirty="0">
                  <a:solidFill>
                    <a:srgbClr val="0000FF"/>
                  </a:solidFill>
                  <a:effectLst>
                    <a:outerShdw blurRad="38100" dist="38100" dir="2700000" algn="tl">
                      <a:srgbClr val="000000">
                        <a:alpha val="43137"/>
                      </a:srgbClr>
                    </a:outerShdw>
                  </a:effectLst>
                  <a:latin typeface="+mj-lt"/>
                </a:endParaRPr>
              </a:p>
            </p:txBody>
          </p:sp>
          <p:sp>
            <p:nvSpPr>
              <p:cNvPr id="35" name="Rectangle 234"/>
              <p:cNvSpPr>
                <a:spLocks noChangeArrowheads="1"/>
              </p:cNvSpPr>
              <p:nvPr/>
            </p:nvSpPr>
            <p:spPr bwMode="auto">
              <a:xfrm>
                <a:off x="2768165" y="3170868"/>
                <a:ext cx="572593"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err="1" smtClean="0">
                    <a:solidFill>
                      <a:srgbClr val="0000FF"/>
                    </a:solidFill>
                    <a:effectLst>
                      <a:outerShdw blurRad="38100" dist="38100" dir="2700000" algn="tl">
                        <a:srgbClr val="000000">
                          <a:alpha val="43137"/>
                        </a:srgbClr>
                      </a:outerShdw>
                    </a:effectLst>
                    <a:latin typeface="+mj-lt"/>
                  </a:rPr>
                  <a:t>Ga</a:t>
                </a:r>
                <a:endParaRPr lang="en-US" b="1" dirty="0" smtClean="0">
                  <a:solidFill>
                    <a:srgbClr val="0000FF"/>
                  </a:solidFill>
                  <a:effectLst>
                    <a:outerShdw blurRad="38100" dist="38100" dir="2700000" algn="tl">
                      <a:srgbClr val="000000">
                        <a:alpha val="43137"/>
                      </a:srgbClr>
                    </a:outerShdw>
                  </a:effectLst>
                  <a:latin typeface="+mj-lt"/>
                </a:endParaRPr>
              </a:p>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(mi)</a:t>
                </a:r>
                <a:endParaRPr lang="en-US" b="1" dirty="0">
                  <a:solidFill>
                    <a:srgbClr val="0000FF"/>
                  </a:solidFill>
                  <a:effectLst>
                    <a:outerShdw blurRad="38100" dist="38100" dir="2700000" algn="tl">
                      <a:srgbClr val="000000">
                        <a:alpha val="43137"/>
                      </a:srgbClr>
                    </a:outerShdw>
                  </a:effectLst>
                  <a:latin typeface="+mj-lt"/>
                </a:endParaRPr>
              </a:p>
            </p:txBody>
          </p:sp>
          <p:sp>
            <p:nvSpPr>
              <p:cNvPr id="36" name="Rectangle 234"/>
              <p:cNvSpPr>
                <a:spLocks noChangeArrowheads="1"/>
              </p:cNvSpPr>
              <p:nvPr/>
            </p:nvSpPr>
            <p:spPr bwMode="auto">
              <a:xfrm>
                <a:off x="3712994" y="3170868"/>
                <a:ext cx="512769"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Ma</a:t>
                </a:r>
              </a:p>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a:t>
                </a:r>
                <a:r>
                  <a:rPr lang="en-US" b="1" dirty="0" err="1" smtClean="0">
                    <a:solidFill>
                      <a:srgbClr val="0000FF"/>
                    </a:solidFill>
                    <a:effectLst>
                      <a:outerShdw blurRad="38100" dist="38100" dir="2700000" algn="tl">
                        <a:srgbClr val="000000">
                          <a:alpha val="43137"/>
                        </a:srgbClr>
                      </a:outerShdw>
                    </a:effectLst>
                    <a:latin typeface="+mj-lt"/>
                  </a:rPr>
                  <a:t>fa</a:t>
                </a:r>
                <a:r>
                  <a:rPr lang="en-US" b="1" dirty="0" smtClean="0">
                    <a:solidFill>
                      <a:srgbClr val="0000FF"/>
                    </a:solidFill>
                    <a:effectLst>
                      <a:outerShdw blurRad="38100" dist="38100" dir="2700000" algn="tl">
                        <a:srgbClr val="000000">
                          <a:alpha val="43137"/>
                        </a:srgbClr>
                      </a:outerShdw>
                    </a:effectLst>
                    <a:latin typeface="+mj-lt"/>
                  </a:rPr>
                  <a:t>)</a:t>
                </a:r>
                <a:endParaRPr lang="en-US" b="1" dirty="0">
                  <a:solidFill>
                    <a:srgbClr val="0000FF"/>
                  </a:solidFill>
                  <a:effectLst>
                    <a:outerShdw blurRad="38100" dist="38100" dir="2700000" algn="tl">
                      <a:srgbClr val="000000">
                        <a:alpha val="43137"/>
                      </a:srgbClr>
                    </a:outerShdw>
                  </a:effectLst>
                  <a:latin typeface="+mj-lt"/>
                </a:endParaRPr>
              </a:p>
            </p:txBody>
          </p:sp>
          <p:sp>
            <p:nvSpPr>
              <p:cNvPr id="37" name="Rectangle 234"/>
              <p:cNvSpPr>
                <a:spLocks noChangeArrowheads="1"/>
              </p:cNvSpPr>
              <p:nvPr/>
            </p:nvSpPr>
            <p:spPr bwMode="auto">
              <a:xfrm>
                <a:off x="4689449" y="3170868"/>
                <a:ext cx="543739"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Pa</a:t>
                </a:r>
              </a:p>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(so)</a:t>
                </a:r>
                <a:endParaRPr lang="en-US" b="1" dirty="0">
                  <a:solidFill>
                    <a:srgbClr val="0000FF"/>
                  </a:solidFill>
                  <a:effectLst>
                    <a:outerShdw blurRad="38100" dist="38100" dir="2700000" algn="tl">
                      <a:srgbClr val="000000">
                        <a:alpha val="43137"/>
                      </a:srgbClr>
                    </a:outerShdw>
                  </a:effectLst>
                  <a:latin typeface="+mj-lt"/>
                </a:endParaRPr>
              </a:p>
            </p:txBody>
          </p:sp>
          <p:sp>
            <p:nvSpPr>
              <p:cNvPr id="38" name="Rectangle 234"/>
              <p:cNvSpPr>
                <a:spLocks noChangeArrowheads="1"/>
              </p:cNvSpPr>
              <p:nvPr/>
            </p:nvSpPr>
            <p:spPr bwMode="auto">
              <a:xfrm>
                <a:off x="5648594" y="3170868"/>
                <a:ext cx="498855"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Da</a:t>
                </a:r>
              </a:p>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(la)</a:t>
                </a:r>
                <a:endParaRPr lang="en-US" b="1" dirty="0">
                  <a:solidFill>
                    <a:srgbClr val="0000FF"/>
                  </a:solidFill>
                  <a:effectLst>
                    <a:outerShdw blurRad="38100" dist="38100" dir="2700000" algn="tl">
                      <a:srgbClr val="000000">
                        <a:alpha val="43137"/>
                      </a:srgbClr>
                    </a:outerShdw>
                  </a:effectLst>
                  <a:latin typeface="+mj-lt"/>
                </a:endParaRPr>
              </a:p>
            </p:txBody>
          </p:sp>
          <p:sp>
            <p:nvSpPr>
              <p:cNvPr id="39" name="Rectangle 234"/>
              <p:cNvSpPr>
                <a:spLocks noChangeArrowheads="1"/>
              </p:cNvSpPr>
              <p:nvPr/>
            </p:nvSpPr>
            <p:spPr bwMode="auto">
              <a:xfrm>
                <a:off x="6579827" y="3170868"/>
                <a:ext cx="465191"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Ni</a:t>
                </a:r>
              </a:p>
              <a:p>
                <a:pPr marL="342900" indent="-342900" algn="ctr">
                  <a:spcBef>
                    <a:spcPct val="20000"/>
                  </a:spcBef>
                  <a:buClr>
                    <a:schemeClr val="hlink"/>
                  </a:buClr>
                  <a:buSzPct val="120000"/>
                  <a:defRPr/>
                </a:pPr>
                <a:r>
                  <a:rPr lang="en-US" b="1" dirty="0" smtClean="0">
                    <a:solidFill>
                      <a:srgbClr val="0000FF"/>
                    </a:solidFill>
                    <a:effectLst>
                      <a:outerShdw blurRad="38100" dist="38100" dir="2700000" algn="tl">
                        <a:srgbClr val="000000">
                          <a:alpha val="43137"/>
                        </a:srgbClr>
                      </a:outerShdw>
                    </a:effectLst>
                    <a:latin typeface="+mj-lt"/>
                  </a:rPr>
                  <a:t>(</a:t>
                </a:r>
                <a:r>
                  <a:rPr lang="en-US" b="1" dirty="0" err="1" smtClean="0">
                    <a:solidFill>
                      <a:srgbClr val="0000FF"/>
                    </a:solidFill>
                    <a:effectLst>
                      <a:outerShdw blurRad="38100" dist="38100" dir="2700000" algn="tl">
                        <a:srgbClr val="000000">
                          <a:alpha val="43137"/>
                        </a:srgbClr>
                      </a:outerShdw>
                    </a:effectLst>
                    <a:latin typeface="+mj-lt"/>
                  </a:rPr>
                  <a:t>ti</a:t>
                </a:r>
                <a:r>
                  <a:rPr lang="en-US" b="1" dirty="0" smtClean="0">
                    <a:solidFill>
                      <a:srgbClr val="0000FF"/>
                    </a:solidFill>
                    <a:effectLst>
                      <a:outerShdw blurRad="38100" dist="38100" dir="2700000" algn="tl">
                        <a:srgbClr val="000000">
                          <a:alpha val="43137"/>
                        </a:srgbClr>
                      </a:outerShdw>
                    </a:effectLst>
                    <a:latin typeface="+mj-lt"/>
                  </a:rPr>
                  <a:t>)</a:t>
                </a:r>
                <a:endParaRPr lang="en-US" b="1" dirty="0">
                  <a:solidFill>
                    <a:srgbClr val="0000FF"/>
                  </a:solidFill>
                  <a:effectLst>
                    <a:outerShdw blurRad="38100" dist="38100" dir="2700000" algn="tl">
                      <a:srgbClr val="000000">
                        <a:alpha val="43137"/>
                      </a:srgbClr>
                    </a:outerShdw>
                  </a:effectLst>
                  <a:latin typeface="+mj-lt"/>
                </a:endParaRPr>
              </a:p>
            </p:txBody>
          </p:sp>
        </p:grpSp>
      </p:grpSp>
      <p:sp>
        <p:nvSpPr>
          <p:cNvPr id="41" name="TextBox 40"/>
          <p:cNvSpPr txBox="1"/>
          <p:nvPr/>
        </p:nvSpPr>
        <p:spPr>
          <a:xfrm>
            <a:off x="526552" y="239028"/>
            <a:ext cx="4509348"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fontAlgn="base">
              <a:spcBef>
                <a:spcPct val="0"/>
              </a:spcBef>
              <a:spcAft>
                <a:spcPct val="0"/>
              </a:spcAft>
              <a:defRPr/>
            </a:pPr>
            <a:r>
              <a:rPr lang="en-US" sz="2000" b="1" u="sng" dirty="0" smtClean="0">
                <a:solidFill>
                  <a:srgbClr val="C00000"/>
                </a:solidFill>
                <a:latin typeface="Bookman Old Style" pitchFamily="18" charset="0"/>
              </a:rPr>
              <a:t>Features Of Newlands’ Table  </a:t>
            </a:r>
          </a:p>
        </p:txBody>
      </p:sp>
      <p:sp>
        <p:nvSpPr>
          <p:cNvPr id="42" name="Rectangle 41"/>
          <p:cNvSpPr/>
          <p:nvPr/>
        </p:nvSpPr>
        <p:spPr bwMode="auto">
          <a:xfrm>
            <a:off x="496921" y="665163"/>
            <a:ext cx="9143967" cy="369332"/>
          </a:xfrm>
          <a:prstGeom prst="rect">
            <a:avLst/>
          </a:prstGeom>
        </p:spPr>
        <p:txBody>
          <a:bodyPr>
            <a:spAutoFit/>
          </a:bodyPr>
          <a:lstStyle/>
          <a:p>
            <a:pPr marL="285750" indent="-285750" fontAlgn="base">
              <a:spcBef>
                <a:spcPct val="0"/>
              </a:spcBef>
              <a:spcAft>
                <a:spcPct val="0"/>
              </a:spcAft>
              <a:buFont typeface="Wingdings" panose="05000000000000000000" pitchFamily="2" charset="2"/>
              <a:buChar char="v"/>
              <a:defRPr/>
            </a:pPr>
            <a:r>
              <a:rPr lang="en-US" dirty="0" smtClean="0">
                <a:solidFill>
                  <a:srgbClr val="0000FF"/>
                </a:solidFill>
                <a:latin typeface="Bookman Old Style" pitchFamily="18" charset="0"/>
              </a:rPr>
              <a:t> </a:t>
            </a:r>
            <a:r>
              <a:rPr lang="en-US" dirty="0">
                <a:solidFill>
                  <a:srgbClr val="0000FF"/>
                </a:solidFill>
                <a:latin typeface="Bookman Old Style" pitchFamily="18" charset="0"/>
              </a:rPr>
              <a:t>Newlands knew 56 </a:t>
            </a:r>
            <a:r>
              <a:rPr lang="en-US" dirty="0" smtClean="0">
                <a:solidFill>
                  <a:srgbClr val="0000FF"/>
                </a:solidFill>
                <a:latin typeface="Bookman Old Style" pitchFamily="18" charset="0"/>
              </a:rPr>
              <a:t>elements. </a:t>
            </a:r>
            <a:endParaRPr lang="en-US" dirty="0">
              <a:solidFill>
                <a:srgbClr val="0000FF"/>
              </a:solidFill>
              <a:latin typeface="Bookman Old Style" pitchFamily="18" charset="0"/>
            </a:endParaRPr>
          </a:p>
        </p:txBody>
      </p:sp>
      <p:sp>
        <p:nvSpPr>
          <p:cNvPr id="82" name="Rectangle 81"/>
          <p:cNvSpPr/>
          <p:nvPr/>
        </p:nvSpPr>
        <p:spPr bwMode="auto">
          <a:xfrm>
            <a:off x="514353" y="1062038"/>
            <a:ext cx="8117112" cy="646331"/>
          </a:xfrm>
          <a:prstGeom prst="rect">
            <a:avLst/>
          </a:prstGeom>
        </p:spPr>
        <p:txBody>
          <a:bodyPr wrap="square">
            <a:spAutoFit/>
          </a:bodyPr>
          <a:lstStyle/>
          <a:p>
            <a:pPr marL="285750" indent="-285750" fontAlgn="base">
              <a:spcBef>
                <a:spcPct val="0"/>
              </a:spcBef>
              <a:spcAft>
                <a:spcPct val="0"/>
              </a:spcAft>
              <a:buFont typeface="Wingdings" panose="05000000000000000000" pitchFamily="2" charset="2"/>
              <a:buChar char="v"/>
              <a:defRPr/>
            </a:pPr>
            <a:r>
              <a:rPr lang="en-US" dirty="0">
                <a:solidFill>
                  <a:srgbClr val="0000FF"/>
                </a:solidFill>
                <a:latin typeface="Bookman Old Style" pitchFamily="18" charset="0"/>
              </a:rPr>
              <a:t>After </a:t>
            </a:r>
            <a:r>
              <a:rPr lang="en-US" dirty="0" smtClean="0">
                <a:solidFill>
                  <a:srgbClr val="0000FF"/>
                </a:solidFill>
                <a:latin typeface="Bookman Old Style" pitchFamily="18" charset="0"/>
              </a:rPr>
              <a:t>Calcium </a:t>
            </a:r>
            <a:r>
              <a:rPr lang="en-US" dirty="0">
                <a:solidFill>
                  <a:srgbClr val="0000FF"/>
                </a:solidFill>
                <a:latin typeface="Bookman Old Style" pitchFamily="18" charset="0"/>
              </a:rPr>
              <a:t>every eighth element did not possess properties similar to that of first. </a:t>
            </a:r>
          </a:p>
        </p:txBody>
      </p:sp>
      <p:grpSp>
        <p:nvGrpSpPr>
          <p:cNvPr id="103" name="Group 102"/>
          <p:cNvGrpSpPr/>
          <p:nvPr/>
        </p:nvGrpSpPr>
        <p:grpSpPr>
          <a:xfrm>
            <a:off x="680802" y="1883713"/>
            <a:ext cx="6560457" cy="2792744"/>
            <a:chOff x="9144000" y="6444615"/>
            <a:chExt cx="6560457" cy="2792744"/>
          </a:xfrm>
        </p:grpSpPr>
        <p:grpSp>
          <p:nvGrpSpPr>
            <p:cNvPr id="102" name="Group 101"/>
            <p:cNvGrpSpPr/>
            <p:nvPr/>
          </p:nvGrpSpPr>
          <p:grpSpPr>
            <a:xfrm>
              <a:off x="9144000" y="6454837"/>
              <a:ext cx="6560457" cy="2771092"/>
              <a:chOff x="9144000" y="6454837"/>
              <a:chExt cx="6560457" cy="2771092"/>
            </a:xfrm>
          </p:grpSpPr>
          <p:sp>
            <p:nvSpPr>
              <p:cNvPr id="79" name="Rectangle 78"/>
              <p:cNvSpPr/>
              <p:nvPr/>
            </p:nvSpPr>
            <p:spPr>
              <a:xfrm>
                <a:off x="9144000" y="6460356"/>
                <a:ext cx="6560457" cy="2765302"/>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mj-lt"/>
                </a:endParaRPr>
              </a:p>
            </p:txBody>
          </p:sp>
          <p:sp>
            <p:nvSpPr>
              <p:cNvPr id="44" name="Freeform 43"/>
              <p:cNvSpPr/>
              <p:nvPr/>
            </p:nvSpPr>
            <p:spPr>
              <a:xfrm>
                <a:off x="9144000" y="7832558"/>
                <a:ext cx="6560457" cy="1393371"/>
              </a:xfrm>
              <a:custGeom>
                <a:avLst/>
                <a:gdLst>
                  <a:gd name="connsiteX0" fmla="*/ 2830286 w 6560457"/>
                  <a:gd name="connsiteY0" fmla="*/ 39357 h 1432728"/>
                  <a:gd name="connsiteX1" fmla="*/ 6560457 w 6560457"/>
                  <a:gd name="connsiteY1" fmla="*/ 53871 h 1432728"/>
                  <a:gd name="connsiteX2" fmla="*/ 6560457 w 6560457"/>
                  <a:gd name="connsiteY2" fmla="*/ 1432728 h 1432728"/>
                  <a:gd name="connsiteX3" fmla="*/ 0 w 6560457"/>
                  <a:gd name="connsiteY3" fmla="*/ 1432728 h 1432728"/>
                  <a:gd name="connsiteX4" fmla="*/ 29029 w 6560457"/>
                  <a:gd name="connsiteY4" fmla="*/ 532843 h 1432728"/>
                  <a:gd name="connsiteX5" fmla="*/ 2844800 w 6560457"/>
                  <a:gd name="connsiteY5" fmla="*/ 532843 h 1432728"/>
                  <a:gd name="connsiteX6" fmla="*/ 2830286 w 6560457"/>
                  <a:gd name="connsiteY6" fmla="*/ 39357 h 1432728"/>
                  <a:gd name="connsiteX0" fmla="*/ 2830286 w 6560457"/>
                  <a:gd name="connsiteY0" fmla="*/ 0 h 1393371"/>
                  <a:gd name="connsiteX1" fmla="*/ 6560457 w 6560457"/>
                  <a:gd name="connsiteY1" fmla="*/ 14514 h 1393371"/>
                  <a:gd name="connsiteX2" fmla="*/ 6560457 w 6560457"/>
                  <a:gd name="connsiteY2" fmla="*/ 1393371 h 1393371"/>
                  <a:gd name="connsiteX3" fmla="*/ 0 w 6560457"/>
                  <a:gd name="connsiteY3" fmla="*/ 1393371 h 1393371"/>
                  <a:gd name="connsiteX4" fmla="*/ 29029 w 6560457"/>
                  <a:gd name="connsiteY4" fmla="*/ 493486 h 1393371"/>
                  <a:gd name="connsiteX5" fmla="*/ 2844800 w 6560457"/>
                  <a:gd name="connsiteY5" fmla="*/ 493486 h 1393371"/>
                  <a:gd name="connsiteX6" fmla="*/ 2830286 w 6560457"/>
                  <a:gd name="connsiteY6" fmla="*/ 0 h 139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457" h="1393371">
                    <a:moveTo>
                      <a:pt x="2830286" y="0"/>
                    </a:moveTo>
                    <a:lnTo>
                      <a:pt x="6560457" y="14514"/>
                    </a:lnTo>
                    <a:lnTo>
                      <a:pt x="6560457" y="1393371"/>
                    </a:lnTo>
                    <a:lnTo>
                      <a:pt x="0" y="1393371"/>
                    </a:lnTo>
                    <a:lnTo>
                      <a:pt x="29029" y="493486"/>
                    </a:lnTo>
                    <a:lnTo>
                      <a:pt x="2844800" y="493486"/>
                    </a:lnTo>
                    <a:lnTo>
                      <a:pt x="283028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73" name="Straight Connector 72"/>
              <p:cNvCxnSpPr/>
              <p:nvPr/>
            </p:nvCxnSpPr>
            <p:spPr>
              <a:xfrm rot="5400000">
                <a:off x="8857910" y="7833126"/>
                <a:ext cx="275657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9641686"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10585115"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11755872"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12471973"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13415400"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9144000" y="7393706"/>
                <a:ext cx="65604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144000" y="7860193"/>
                <a:ext cx="65604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9144000" y="8339165"/>
                <a:ext cx="65604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144000" y="8803623"/>
                <a:ext cx="65604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9190392" y="6444615"/>
              <a:ext cx="6269537" cy="2792744"/>
              <a:chOff x="673979" y="3112812"/>
              <a:chExt cx="6269537" cy="2792744"/>
            </a:xfrm>
          </p:grpSpPr>
          <p:sp>
            <p:nvSpPr>
              <p:cNvPr id="48" name="Rectangle 234"/>
              <p:cNvSpPr>
                <a:spLocks noChangeArrowheads="1"/>
              </p:cNvSpPr>
              <p:nvPr/>
            </p:nvSpPr>
            <p:spPr bwMode="auto">
              <a:xfrm>
                <a:off x="961717" y="3784458"/>
                <a:ext cx="33054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H</a:t>
                </a:r>
              </a:p>
            </p:txBody>
          </p:sp>
          <p:sp>
            <p:nvSpPr>
              <p:cNvPr id="49" name="Rectangle 234"/>
              <p:cNvSpPr>
                <a:spLocks noChangeArrowheads="1"/>
              </p:cNvSpPr>
              <p:nvPr/>
            </p:nvSpPr>
            <p:spPr bwMode="auto">
              <a:xfrm>
                <a:off x="981755" y="4201236"/>
                <a:ext cx="2904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F</a:t>
                </a:r>
              </a:p>
            </p:txBody>
          </p:sp>
          <p:sp>
            <p:nvSpPr>
              <p:cNvPr id="50" name="Rectangle 234"/>
              <p:cNvSpPr>
                <a:spLocks noChangeArrowheads="1"/>
              </p:cNvSpPr>
              <p:nvPr/>
            </p:nvSpPr>
            <p:spPr bwMode="auto">
              <a:xfrm>
                <a:off x="945687" y="4650853"/>
                <a:ext cx="36260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a:solidFill>
                      <a:srgbClr val="C00000"/>
                    </a:solidFill>
                    <a:latin typeface="+mj-lt"/>
                  </a:rPr>
                  <a:t>Cl</a:t>
                </a:r>
                <a:endParaRPr lang="en-US" b="1" dirty="0">
                  <a:solidFill>
                    <a:srgbClr val="C00000"/>
                  </a:solidFill>
                  <a:latin typeface="+mj-lt"/>
                </a:endParaRPr>
              </a:p>
            </p:txBody>
          </p:sp>
          <p:sp>
            <p:nvSpPr>
              <p:cNvPr id="51" name="Rectangle 234"/>
              <p:cNvSpPr>
                <a:spLocks noChangeArrowheads="1"/>
              </p:cNvSpPr>
              <p:nvPr/>
            </p:nvSpPr>
            <p:spPr bwMode="auto">
              <a:xfrm>
                <a:off x="1944372" y="3773028"/>
                <a:ext cx="33855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Li</a:t>
                </a:r>
              </a:p>
            </p:txBody>
          </p:sp>
          <p:sp>
            <p:nvSpPr>
              <p:cNvPr id="52" name="Rectangle 234"/>
              <p:cNvSpPr>
                <a:spLocks noChangeArrowheads="1"/>
              </p:cNvSpPr>
              <p:nvPr/>
            </p:nvSpPr>
            <p:spPr bwMode="auto">
              <a:xfrm>
                <a:off x="1888267" y="4189806"/>
                <a:ext cx="4507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Na</a:t>
                </a:r>
              </a:p>
            </p:txBody>
          </p:sp>
          <p:sp>
            <p:nvSpPr>
              <p:cNvPr id="53" name="Rectangle 234"/>
              <p:cNvSpPr>
                <a:spLocks noChangeArrowheads="1"/>
              </p:cNvSpPr>
              <p:nvPr/>
            </p:nvSpPr>
            <p:spPr bwMode="auto">
              <a:xfrm>
                <a:off x="1957997" y="4639423"/>
                <a:ext cx="31130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K</a:t>
                </a:r>
              </a:p>
            </p:txBody>
          </p:sp>
          <p:sp>
            <p:nvSpPr>
              <p:cNvPr id="54" name="Rectangle 234"/>
              <p:cNvSpPr>
                <a:spLocks noChangeArrowheads="1"/>
              </p:cNvSpPr>
              <p:nvPr/>
            </p:nvSpPr>
            <p:spPr bwMode="auto">
              <a:xfrm>
                <a:off x="2835438" y="3773028"/>
                <a:ext cx="4299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Be</a:t>
                </a:r>
              </a:p>
            </p:txBody>
          </p:sp>
          <p:sp>
            <p:nvSpPr>
              <p:cNvPr id="55" name="Rectangle 234"/>
              <p:cNvSpPr>
                <a:spLocks noChangeArrowheads="1"/>
              </p:cNvSpPr>
              <p:nvPr/>
            </p:nvSpPr>
            <p:spPr bwMode="auto">
              <a:xfrm>
                <a:off x="2802577" y="4189806"/>
                <a:ext cx="495649"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Mg</a:t>
                </a:r>
              </a:p>
            </p:txBody>
          </p:sp>
          <p:sp>
            <p:nvSpPr>
              <p:cNvPr id="56" name="Rectangle 234"/>
              <p:cNvSpPr>
                <a:spLocks noChangeArrowheads="1"/>
              </p:cNvSpPr>
              <p:nvPr/>
            </p:nvSpPr>
            <p:spPr bwMode="auto">
              <a:xfrm>
                <a:off x="2840247" y="4639423"/>
                <a:ext cx="42030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Ca</a:t>
                </a:r>
              </a:p>
            </p:txBody>
          </p:sp>
          <p:sp>
            <p:nvSpPr>
              <p:cNvPr id="57" name="Rectangle 234"/>
              <p:cNvSpPr>
                <a:spLocks noChangeArrowheads="1"/>
              </p:cNvSpPr>
              <p:nvPr/>
            </p:nvSpPr>
            <p:spPr bwMode="auto">
              <a:xfrm>
                <a:off x="3807281" y="3773028"/>
                <a:ext cx="31451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B</a:t>
                </a:r>
              </a:p>
            </p:txBody>
          </p:sp>
          <p:sp>
            <p:nvSpPr>
              <p:cNvPr id="58" name="Rectangle 234"/>
              <p:cNvSpPr>
                <a:spLocks noChangeArrowheads="1"/>
              </p:cNvSpPr>
              <p:nvPr/>
            </p:nvSpPr>
            <p:spPr bwMode="auto">
              <a:xfrm>
                <a:off x="3774420" y="4189806"/>
                <a:ext cx="38023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Al</a:t>
                </a:r>
              </a:p>
            </p:txBody>
          </p:sp>
          <p:sp>
            <p:nvSpPr>
              <p:cNvPr id="59" name="Rectangle 234"/>
              <p:cNvSpPr>
                <a:spLocks noChangeArrowheads="1"/>
              </p:cNvSpPr>
              <p:nvPr/>
            </p:nvSpPr>
            <p:spPr bwMode="auto">
              <a:xfrm>
                <a:off x="4808071" y="3773028"/>
                <a:ext cx="30649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C</a:t>
                </a:r>
              </a:p>
            </p:txBody>
          </p:sp>
          <p:sp>
            <p:nvSpPr>
              <p:cNvPr id="60" name="Rectangle 234"/>
              <p:cNvSpPr>
                <a:spLocks noChangeArrowheads="1"/>
              </p:cNvSpPr>
              <p:nvPr/>
            </p:nvSpPr>
            <p:spPr bwMode="auto">
              <a:xfrm>
                <a:off x="4786430" y="4189806"/>
                <a:ext cx="34977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Si</a:t>
                </a:r>
              </a:p>
            </p:txBody>
          </p:sp>
          <p:sp>
            <p:nvSpPr>
              <p:cNvPr id="61" name="Rectangle 234"/>
              <p:cNvSpPr>
                <a:spLocks noChangeArrowheads="1"/>
              </p:cNvSpPr>
              <p:nvPr/>
            </p:nvSpPr>
            <p:spPr bwMode="auto">
              <a:xfrm>
                <a:off x="5623020" y="3773028"/>
                <a:ext cx="33695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N</a:t>
                </a:r>
              </a:p>
            </p:txBody>
          </p:sp>
          <p:sp>
            <p:nvSpPr>
              <p:cNvPr id="62" name="Rectangle 234"/>
              <p:cNvSpPr>
                <a:spLocks noChangeArrowheads="1"/>
              </p:cNvSpPr>
              <p:nvPr/>
            </p:nvSpPr>
            <p:spPr bwMode="auto">
              <a:xfrm>
                <a:off x="5637447" y="4189806"/>
                <a:ext cx="30809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P</a:t>
                </a:r>
              </a:p>
            </p:txBody>
          </p:sp>
          <p:sp>
            <p:nvSpPr>
              <p:cNvPr id="63" name="Rectangle 234"/>
              <p:cNvSpPr>
                <a:spLocks noChangeArrowheads="1"/>
              </p:cNvSpPr>
              <p:nvPr/>
            </p:nvSpPr>
            <p:spPr bwMode="auto">
              <a:xfrm>
                <a:off x="6540841" y="3773028"/>
                <a:ext cx="34015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O</a:t>
                </a:r>
              </a:p>
            </p:txBody>
          </p:sp>
          <p:sp>
            <p:nvSpPr>
              <p:cNvPr id="64" name="Rectangle 234"/>
              <p:cNvSpPr>
                <a:spLocks noChangeArrowheads="1"/>
              </p:cNvSpPr>
              <p:nvPr/>
            </p:nvSpPr>
            <p:spPr bwMode="auto">
              <a:xfrm>
                <a:off x="6564085" y="4189806"/>
                <a:ext cx="29367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C00000"/>
                    </a:solidFill>
                    <a:latin typeface="+mj-lt"/>
                  </a:rPr>
                  <a:t>S</a:t>
                </a:r>
              </a:p>
            </p:txBody>
          </p:sp>
          <p:sp>
            <p:nvSpPr>
              <p:cNvPr id="65" name="Rectangle 234"/>
              <p:cNvSpPr>
                <a:spLocks noChangeArrowheads="1"/>
              </p:cNvSpPr>
              <p:nvPr/>
            </p:nvSpPr>
            <p:spPr bwMode="auto">
              <a:xfrm>
                <a:off x="839088" y="3124242"/>
                <a:ext cx="575799"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Sa</a:t>
                </a:r>
              </a:p>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(do)</a:t>
                </a:r>
                <a:endParaRPr lang="en-US" b="1" dirty="0">
                  <a:effectLst>
                    <a:outerShdw blurRad="38100" dist="38100" dir="2700000" algn="tl">
                      <a:srgbClr val="000000">
                        <a:alpha val="43137"/>
                      </a:srgbClr>
                    </a:outerShdw>
                  </a:effectLst>
                  <a:latin typeface="+mj-lt"/>
                </a:endParaRPr>
              </a:p>
            </p:txBody>
          </p:sp>
          <p:sp>
            <p:nvSpPr>
              <p:cNvPr id="66" name="Rectangle 234"/>
              <p:cNvSpPr>
                <a:spLocks noChangeArrowheads="1"/>
              </p:cNvSpPr>
              <p:nvPr/>
            </p:nvSpPr>
            <p:spPr bwMode="auto">
              <a:xfrm>
                <a:off x="1851879" y="3112812"/>
                <a:ext cx="523541"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Re</a:t>
                </a:r>
              </a:p>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(re)</a:t>
                </a:r>
                <a:endParaRPr lang="en-US" b="1" dirty="0">
                  <a:effectLst>
                    <a:outerShdw blurRad="38100" dist="38100" dir="2700000" algn="tl">
                      <a:srgbClr val="000000">
                        <a:alpha val="43137"/>
                      </a:srgbClr>
                    </a:outerShdw>
                  </a:effectLst>
                  <a:latin typeface="+mj-lt"/>
                </a:endParaRPr>
              </a:p>
            </p:txBody>
          </p:sp>
          <p:sp>
            <p:nvSpPr>
              <p:cNvPr id="67" name="Rectangle 234"/>
              <p:cNvSpPr>
                <a:spLocks noChangeArrowheads="1"/>
              </p:cNvSpPr>
              <p:nvPr/>
            </p:nvSpPr>
            <p:spPr bwMode="auto">
              <a:xfrm>
                <a:off x="2764105" y="3112812"/>
                <a:ext cx="572593"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err="1" smtClean="0">
                    <a:effectLst>
                      <a:outerShdw blurRad="38100" dist="38100" dir="2700000" algn="tl">
                        <a:srgbClr val="000000">
                          <a:alpha val="43137"/>
                        </a:srgbClr>
                      </a:outerShdw>
                    </a:effectLst>
                    <a:latin typeface="+mj-lt"/>
                  </a:rPr>
                  <a:t>Ga</a:t>
                </a:r>
                <a:endParaRPr lang="en-US" b="1" dirty="0" smtClean="0">
                  <a:effectLst>
                    <a:outerShdw blurRad="38100" dist="38100" dir="2700000" algn="tl">
                      <a:srgbClr val="000000">
                        <a:alpha val="43137"/>
                      </a:srgbClr>
                    </a:outerShdw>
                  </a:effectLst>
                  <a:latin typeface="+mj-lt"/>
                </a:endParaRPr>
              </a:p>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(mi)</a:t>
                </a:r>
                <a:endParaRPr lang="en-US" b="1" dirty="0">
                  <a:effectLst>
                    <a:outerShdw blurRad="38100" dist="38100" dir="2700000" algn="tl">
                      <a:srgbClr val="000000">
                        <a:alpha val="43137"/>
                      </a:srgbClr>
                    </a:outerShdw>
                  </a:effectLst>
                  <a:latin typeface="+mj-lt"/>
                </a:endParaRPr>
              </a:p>
            </p:txBody>
          </p:sp>
          <p:sp>
            <p:nvSpPr>
              <p:cNvPr id="68" name="Rectangle 234"/>
              <p:cNvSpPr>
                <a:spLocks noChangeArrowheads="1"/>
              </p:cNvSpPr>
              <p:nvPr/>
            </p:nvSpPr>
            <p:spPr bwMode="auto">
              <a:xfrm>
                <a:off x="3708152" y="3112812"/>
                <a:ext cx="512769"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Ma</a:t>
                </a:r>
              </a:p>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a:t>
                </a:r>
                <a:r>
                  <a:rPr lang="en-US" b="1" dirty="0" err="1" smtClean="0">
                    <a:effectLst>
                      <a:outerShdw blurRad="38100" dist="38100" dir="2700000" algn="tl">
                        <a:srgbClr val="000000">
                          <a:alpha val="43137"/>
                        </a:srgbClr>
                      </a:outerShdw>
                    </a:effectLst>
                    <a:latin typeface="+mj-lt"/>
                  </a:rPr>
                  <a:t>fa</a:t>
                </a:r>
                <a:r>
                  <a:rPr lang="en-US" b="1" dirty="0" smtClean="0">
                    <a:effectLst>
                      <a:outerShdw blurRad="38100" dist="38100" dir="2700000" algn="tl">
                        <a:srgbClr val="000000">
                          <a:alpha val="43137"/>
                        </a:srgbClr>
                      </a:outerShdw>
                    </a:effectLst>
                    <a:latin typeface="+mj-lt"/>
                  </a:rPr>
                  <a:t>)</a:t>
                </a:r>
                <a:endParaRPr lang="en-US" b="1" dirty="0">
                  <a:effectLst>
                    <a:outerShdw blurRad="38100" dist="38100" dir="2700000" algn="tl">
                      <a:srgbClr val="000000">
                        <a:alpha val="43137"/>
                      </a:srgbClr>
                    </a:outerShdw>
                  </a:effectLst>
                  <a:latin typeface="+mj-lt"/>
                </a:endParaRPr>
              </a:p>
            </p:txBody>
          </p:sp>
          <p:sp>
            <p:nvSpPr>
              <p:cNvPr id="69" name="Rectangle 234"/>
              <p:cNvSpPr>
                <a:spLocks noChangeArrowheads="1"/>
              </p:cNvSpPr>
              <p:nvPr/>
            </p:nvSpPr>
            <p:spPr bwMode="auto">
              <a:xfrm>
                <a:off x="4689449" y="3112812"/>
                <a:ext cx="543739"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Pa</a:t>
                </a:r>
              </a:p>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(so)</a:t>
                </a:r>
                <a:endParaRPr lang="en-US" b="1" dirty="0">
                  <a:effectLst>
                    <a:outerShdw blurRad="38100" dist="38100" dir="2700000" algn="tl">
                      <a:srgbClr val="000000">
                        <a:alpha val="43137"/>
                      </a:srgbClr>
                    </a:outerShdw>
                  </a:effectLst>
                  <a:latin typeface="+mj-lt"/>
                </a:endParaRPr>
              </a:p>
            </p:txBody>
          </p:sp>
          <p:sp>
            <p:nvSpPr>
              <p:cNvPr id="70" name="Rectangle 234"/>
              <p:cNvSpPr>
                <a:spLocks noChangeArrowheads="1"/>
              </p:cNvSpPr>
              <p:nvPr/>
            </p:nvSpPr>
            <p:spPr bwMode="auto">
              <a:xfrm>
                <a:off x="5542069" y="3112812"/>
                <a:ext cx="498855"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Da</a:t>
                </a:r>
              </a:p>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(la)</a:t>
                </a:r>
                <a:endParaRPr lang="en-US" b="1" dirty="0">
                  <a:effectLst>
                    <a:outerShdw blurRad="38100" dist="38100" dir="2700000" algn="tl">
                      <a:srgbClr val="000000">
                        <a:alpha val="43137"/>
                      </a:srgbClr>
                    </a:outerShdw>
                  </a:effectLst>
                  <a:latin typeface="+mj-lt"/>
                </a:endParaRPr>
              </a:p>
            </p:txBody>
          </p:sp>
          <p:sp>
            <p:nvSpPr>
              <p:cNvPr id="71" name="Rectangle 234"/>
              <p:cNvSpPr>
                <a:spLocks noChangeArrowheads="1"/>
              </p:cNvSpPr>
              <p:nvPr/>
            </p:nvSpPr>
            <p:spPr bwMode="auto">
              <a:xfrm>
                <a:off x="6478325" y="3112812"/>
                <a:ext cx="465191" cy="701731"/>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Ni</a:t>
                </a:r>
              </a:p>
              <a:p>
                <a:pPr marL="342900" indent="-342900" algn="ctr">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a:t>
                </a:r>
                <a:r>
                  <a:rPr lang="en-US" b="1" dirty="0" err="1" smtClean="0">
                    <a:effectLst>
                      <a:outerShdw blurRad="38100" dist="38100" dir="2700000" algn="tl">
                        <a:srgbClr val="000000">
                          <a:alpha val="43137"/>
                        </a:srgbClr>
                      </a:outerShdw>
                    </a:effectLst>
                    <a:latin typeface="+mj-lt"/>
                  </a:rPr>
                  <a:t>ti</a:t>
                </a:r>
                <a:r>
                  <a:rPr lang="en-US" b="1" dirty="0" smtClean="0">
                    <a:effectLst>
                      <a:outerShdw blurRad="38100" dist="38100" dir="2700000" algn="tl">
                        <a:srgbClr val="000000">
                          <a:alpha val="43137"/>
                        </a:srgbClr>
                      </a:outerShdw>
                    </a:effectLst>
                    <a:latin typeface="+mj-lt"/>
                  </a:rPr>
                  <a:t>)</a:t>
                </a:r>
                <a:endParaRPr lang="en-US" b="1" dirty="0">
                  <a:effectLst>
                    <a:outerShdw blurRad="38100" dist="38100" dir="2700000" algn="tl">
                      <a:srgbClr val="000000">
                        <a:alpha val="43137"/>
                      </a:srgbClr>
                    </a:outerShdw>
                  </a:effectLst>
                  <a:latin typeface="+mj-lt"/>
                </a:endParaRPr>
              </a:p>
            </p:txBody>
          </p:sp>
          <p:sp>
            <p:nvSpPr>
              <p:cNvPr id="83" name="Rectangle 234"/>
              <p:cNvSpPr>
                <a:spLocks noChangeArrowheads="1"/>
              </p:cNvSpPr>
              <p:nvPr/>
            </p:nvSpPr>
            <p:spPr bwMode="auto">
              <a:xfrm>
                <a:off x="3770412" y="4639423"/>
                <a:ext cx="38824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Cr</a:t>
                </a:r>
                <a:endParaRPr lang="en-US" b="1" dirty="0">
                  <a:effectLst>
                    <a:outerShdw blurRad="38100" dist="38100" dir="2700000" algn="tl">
                      <a:srgbClr val="000000">
                        <a:alpha val="43137"/>
                      </a:srgbClr>
                    </a:outerShdw>
                  </a:effectLst>
                  <a:latin typeface="+mj-lt"/>
                </a:endParaRPr>
              </a:p>
            </p:txBody>
          </p:sp>
          <p:sp>
            <p:nvSpPr>
              <p:cNvPr id="84" name="Rectangle 234"/>
              <p:cNvSpPr>
                <a:spLocks noChangeArrowheads="1"/>
              </p:cNvSpPr>
              <p:nvPr/>
            </p:nvSpPr>
            <p:spPr bwMode="auto">
              <a:xfrm>
                <a:off x="4784026" y="4639423"/>
                <a:ext cx="35458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Ti</a:t>
                </a:r>
                <a:endParaRPr lang="en-US" b="1" dirty="0">
                  <a:effectLst>
                    <a:outerShdw blurRad="38100" dist="38100" dir="2700000" algn="tl">
                      <a:srgbClr val="000000">
                        <a:alpha val="43137"/>
                      </a:srgbClr>
                    </a:outerShdw>
                  </a:effectLst>
                  <a:latin typeface="+mj-lt"/>
                </a:endParaRPr>
              </a:p>
            </p:txBody>
          </p:sp>
          <p:sp>
            <p:nvSpPr>
              <p:cNvPr id="86" name="Rectangle 234"/>
              <p:cNvSpPr>
                <a:spLocks noChangeArrowheads="1"/>
              </p:cNvSpPr>
              <p:nvPr/>
            </p:nvSpPr>
            <p:spPr bwMode="auto">
              <a:xfrm>
                <a:off x="5536458" y="4639423"/>
                <a:ext cx="51007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smtClean="0">
                    <a:effectLst>
                      <a:outerShdw blurRad="38100" dist="38100" dir="2700000" algn="tl">
                        <a:srgbClr val="000000">
                          <a:alpha val="43137"/>
                        </a:srgbClr>
                      </a:outerShdw>
                    </a:effectLst>
                    <a:latin typeface="+mj-lt"/>
                  </a:rPr>
                  <a:t>Mn</a:t>
                </a:r>
                <a:endParaRPr lang="en-US" b="1" dirty="0">
                  <a:effectLst>
                    <a:outerShdw blurRad="38100" dist="38100" dir="2700000" algn="tl">
                      <a:srgbClr val="000000">
                        <a:alpha val="43137"/>
                      </a:srgbClr>
                    </a:outerShdw>
                  </a:effectLst>
                  <a:latin typeface="+mj-lt"/>
                </a:endParaRPr>
              </a:p>
            </p:txBody>
          </p:sp>
          <p:sp>
            <p:nvSpPr>
              <p:cNvPr id="87" name="Rectangle 234"/>
              <p:cNvSpPr>
                <a:spLocks noChangeArrowheads="1"/>
              </p:cNvSpPr>
              <p:nvPr/>
            </p:nvSpPr>
            <p:spPr bwMode="auto">
              <a:xfrm>
                <a:off x="6509679" y="4639423"/>
                <a:ext cx="40248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Fe</a:t>
                </a:r>
                <a:endParaRPr lang="en-US" b="1" dirty="0">
                  <a:effectLst>
                    <a:outerShdw blurRad="38100" dist="38100" dir="2700000" algn="tl">
                      <a:srgbClr val="000000">
                        <a:alpha val="43137"/>
                      </a:srgbClr>
                    </a:outerShdw>
                  </a:effectLst>
                  <a:latin typeface="+mj-lt"/>
                </a:endParaRPr>
              </a:p>
            </p:txBody>
          </p:sp>
          <p:sp>
            <p:nvSpPr>
              <p:cNvPr id="88" name="Rectangle 234"/>
              <p:cNvSpPr>
                <a:spLocks noChangeArrowheads="1"/>
              </p:cNvSpPr>
              <p:nvPr/>
            </p:nvSpPr>
            <p:spPr bwMode="auto">
              <a:xfrm>
                <a:off x="673979" y="5115310"/>
                <a:ext cx="906017"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Co &amp; Ni</a:t>
                </a:r>
                <a:endParaRPr lang="en-US" b="1" dirty="0">
                  <a:effectLst>
                    <a:outerShdw blurRad="38100" dist="38100" dir="2700000" algn="tl">
                      <a:srgbClr val="000000">
                        <a:alpha val="43137"/>
                      </a:srgbClr>
                    </a:outerShdw>
                  </a:effectLst>
                  <a:latin typeface="+mj-lt"/>
                </a:endParaRPr>
              </a:p>
            </p:txBody>
          </p:sp>
          <p:sp>
            <p:nvSpPr>
              <p:cNvPr id="89" name="Rectangle 234"/>
              <p:cNvSpPr>
                <a:spLocks noChangeArrowheads="1"/>
              </p:cNvSpPr>
              <p:nvPr/>
            </p:nvSpPr>
            <p:spPr bwMode="auto">
              <a:xfrm>
                <a:off x="1898686" y="5103880"/>
                <a:ext cx="4299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Cu</a:t>
                </a:r>
                <a:endParaRPr lang="en-US" b="1" dirty="0">
                  <a:effectLst>
                    <a:outerShdw blurRad="38100" dist="38100" dir="2700000" algn="tl">
                      <a:srgbClr val="000000">
                        <a:alpha val="43137"/>
                      </a:srgbClr>
                    </a:outerShdw>
                  </a:effectLst>
                  <a:latin typeface="+mj-lt"/>
                </a:endParaRPr>
              </a:p>
            </p:txBody>
          </p:sp>
          <p:sp>
            <p:nvSpPr>
              <p:cNvPr id="90" name="Rectangle 234"/>
              <p:cNvSpPr>
                <a:spLocks noChangeArrowheads="1"/>
              </p:cNvSpPr>
              <p:nvPr/>
            </p:nvSpPr>
            <p:spPr bwMode="auto">
              <a:xfrm>
                <a:off x="2841049" y="5103880"/>
                <a:ext cx="41870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Zn</a:t>
                </a:r>
                <a:endParaRPr lang="en-US" b="1" dirty="0">
                  <a:effectLst>
                    <a:outerShdw blurRad="38100" dist="38100" dir="2700000" algn="tl">
                      <a:srgbClr val="000000">
                        <a:alpha val="43137"/>
                      </a:srgbClr>
                    </a:outerShdw>
                  </a:effectLst>
                  <a:latin typeface="+mj-lt"/>
                </a:endParaRPr>
              </a:p>
            </p:txBody>
          </p:sp>
          <p:sp>
            <p:nvSpPr>
              <p:cNvPr id="91" name="Rectangle 234"/>
              <p:cNvSpPr>
                <a:spLocks noChangeArrowheads="1"/>
              </p:cNvSpPr>
              <p:nvPr/>
            </p:nvSpPr>
            <p:spPr bwMode="auto">
              <a:xfrm>
                <a:off x="3812090" y="5103880"/>
                <a:ext cx="30489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Y</a:t>
                </a:r>
                <a:endParaRPr lang="en-US" b="1" dirty="0">
                  <a:effectLst>
                    <a:outerShdw blurRad="38100" dist="38100" dir="2700000" algn="tl">
                      <a:srgbClr val="000000">
                        <a:alpha val="43137"/>
                      </a:srgbClr>
                    </a:outerShdw>
                  </a:effectLst>
                  <a:latin typeface="+mj-lt"/>
                </a:endParaRPr>
              </a:p>
            </p:txBody>
          </p:sp>
          <p:sp>
            <p:nvSpPr>
              <p:cNvPr id="92" name="Rectangle 234"/>
              <p:cNvSpPr>
                <a:spLocks noChangeArrowheads="1"/>
              </p:cNvSpPr>
              <p:nvPr/>
            </p:nvSpPr>
            <p:spPr bwMode="auto">
              <a:xfrm>
                <a:off x="4776812" y="5103880"/>
                <a:ext cx="36901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In</a:t>
                </a:r>
                <a:endParaRPr lang="en-US" b="1" dirty="0">
                  <a:effectLst>
                    <a:outerShdw blurRad="38100" dist="38100" dir="2700000" algn="tl">
                      <a:srgbClr val="000000">
                        <a:alpha val="43137"/>
                      </a:srgbClr>
                    </a:outerShdw>
                  </a:effectLst>
                  <a:latin typeface="+mj-lt"/>
                </a:endParaRPr>
              </a:p>
            </p:txBody>
          </p:sp>
          <p:sp>
            <p:nvSpPr>
              <p:cNvPr id="93" name="Rectangle 234"/>
              <p:cNvSpPr>
                <a:spLocks noChangeArrowheads="1"/>
              </p:cNvSpPr>
              <p:nvPr/>
            </p:nvSpPr>
            <p:spPr bwMode="auto">
              <a:xfrm>
                <a:off x="5583747" y="5103880"/>
                <a:ext cx="41549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As</a:t>
                </a:r>
                <a:endParaRPr lang="en-US" b="1" dirty="0">
                  <a:effectLst>
                    <a:outerShdw blurRad="38100" dist="38100" dir="2700000" algn="tl">
                      <a:srgbClr val="000000">
                        <a:alpha val="43137"/>
                      </a:srgbClr>
                    </a:outerShdw>
                  </a:effectLst>
                  <a:latin typeface="+mj-lt"/>
                </a:endParaRPr>
              </a:p>
            </p:txBody>
          </p:sp>
          <p:sp>
            <p:nvSpPr>
              <p:cNvPr id="94" name="Rectangle 234"/>
              <p:cNvSpPr>
                <a:spLocks noChangeArrowheads="1"/>
              </p:cNvSpPr>
              <p:nvPr/>
            </p:nvSpPr>
            <p:spPr bwMode="auto">
              <a:xfrm>
                <a:off x="6506377" y="5103880"/>
                <a:ext cx="40908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Se</a:t>
                </a:r>
                <a:endParaRPr lang="en-US" b="1" dirty="0">
                  <a:effectLst>
                    <a:outerShdw blurRad="38100" dist="38100" dir="2700000" algn="tl">
                      <a:srgbClr val="000000">
                        <a:alpha val="43137"/>
                      </a:srgbClr>
                    </a:outerShdw>
                  </a:effectLst>
                  <a:latin typeface="+mj-lt"/>
                </a:endParaRPr>
              </a:p>
            </p:txBody>
          </p:sp>
          <p:sp>
            <p:nvSpPr>
              <p:cNvPr id="95" name="Rectangle 234"/>
              <p:cNvSpPr>
                <a:spLocks noChangeArrowheads="1"/>
              </p:cNvSpPr>
              <p:nvPr/>
            </p:nvSpPr>
            <p:spPr bwMode="auto">
              <a:xfrm>
                <a:off x="928856" y="5536224"/>
                <a:ext cx="39626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Br</a:t>
                </a:r>
                <a:endParaRPr lang="en-US" b="1" dirty="0">
                  <a:effectLst>
                    <a:outerShdw blurRad="38100" dist="38100" dir="2700000" algn="tl">
                      <a:srgbClr val="000000">
                        <a:alpha val="43137"/>
                      </a:srgbClr>
                    </a:outerShdw>
                  </a:effectLst>
                  <a:latin typeface="+mj-lt"/>
                </a:endParaRPr>
              </a:p>
            </p:txBody>
          </p:sp>
          <p:sp>
            <p:nvSpPr>
              <p:cNvPr id="96" name="Rectangle 234"/>
              <p:cNvSpPr>
                <a:spLocks noChangeArrowheads="1"/>
              </p:cNvSpPr>
              <p:nvPr/>
            </p:nvSpPr>
            <p:spPr bwMode="auto">
              <a:xfrm>
                <a:off x="1894679" y="5524794"/>
                <a:ext cx="43794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smtClean="0">
                    <a:effectLst>
                      <a:outerShdw blurRad="38100" dist="38100" dir="2700000" algn="tl">
                        <a:srgbClr val="000000">
                          <a:alpha val="43137"/>
                        </a:srgbClr>
                      </a:outerShdw>
                    </a:effectLst>
                    <a:latin typeface="+mj-lt"/>
                  </a:rPr>
                  <a:t>Rb</a:t>
                </a:r>
                <a:endParaRPr lang="en-US" b="1" dirty="0">
                  <a:effectLst>
                    <a:outerShdw blurRad="38100" dist="38100" dir="2700000" algn="tl">
                      <a:srgbClr val="000000">
                        <a:alpha val="43137"/>
                      </a:srgbClr>
                    </a:outerShdw>
                  </a:effectLst>
                  <a:latin typeface="+mj-lt"/>
                </a:endParaRPr>
              </a:p>
            </p:txBody>
          </p:sp>
          <p:sp>
            <p:nvSpPr>
              <p:cNvPr id="97" name="Rectangle 234"/>
              <p:cNvSpPr>
                <a:spLocks noChangeArrowheads="1"/>
              </p:cNvSpPr>
              <p:nvPr/>
            </p:nvSpPr>
            <p:spPr bwMode="auto">
              <a:xfrm>
                <a:off x="2862689" y="5524794"/>
                <a:ext cx="37542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smtClean="0">
                    <a:effectLst>
                      <a:outerShdw blurRad="38100" dist="38100" dir="2700000" algn="tl">
                        <a:srgbClr val="000000">
                          <a:alpha val="43137"/>
                        </a:srgbClr>
                      </a:outerShdw>
                    </a:effectLst>
                    <a:latin typeface="+mj-lt"/>
                  </a:rPr>
                  <a:t>Sr</a:t>
                </a:r>
                <a:endParaRPr lang="en-US" b="1" dirty="0">
                  <a:effectLst>
                    <a:outerShdw blurRad="38100" dist="38100" dir="2700000" algn="tl">
                      <a:srgbClr val="000000">
                        <a:alpha val="43137"/>
                      </a:srgbClr>
                    </a:outerShdw>
                  </a:effectLst>
                  <a:latin typeface="+mj-lt"/>
                </a:endParaRPr>
              </a:p>
            </p:txBody>
          </p:sp>
          <p:sp>
            <p:nvSpPr>
              <p:cNvPr id="98" name="Rectangle 234"/>
              <p:cNvSpPr>
                <a:spLocks noChangeArrowheads="1"/>
              </p:cNvSpPr>
              <p:nvPr/>
            </p:nvSpPr>
            <p:spPr bwMode="auto">
              <a:xfrm>
                <a:off x="3513932" y="5524794"/>
                <a:ext cx="901209"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effectLst>
                      <a:outerShdw blurRad="38100" dist="38100" dir="2700000" algn="tl">
                        <a:srgbClr val="000000">
                          <a:alpha val="43137"/>
                        </a:srgbClr>
                      </a:outerShdw>
                    </a:effectLst>
                    <a:latin typeface="+mj-lt"/>
                  </a:rPr>
                  <a:t>Ce &amp; La</a:t>
                </a:r>
                <a:endParaRPr lang="en-US" b="1" dirty="0">
                  <a:effectLst>
                    <a:outerShdw blurRad="38100" dist="38100" dir="2700000" algn="tl">
                      <a:srgbClr val="000000">
                        <a:alpha val="43137"/>
                      </a:srgbClr>
                    </a:outerShdw>
                  </a:effectLst>
                  <a:latin typeface="+mj-lt"/>
                </a:endParaRPr>
              </a:p>
            </p:txBody>
          </p:sp>
          <p:sp>
            <p:nvSpPr>
              <p:cNvPr id="99" name="Rectangle 234"/>
              <p:cNvSpPr>
                <a:spLocks noChangeArrowheads="1"/>
              </p:cNvSpPr>
              <p:nvPr/>
            </p:nvSpPr>
            <p:spPr bwMode="auto">
              <a:xfrm>
                <a:off x="4772805" y="5524794"/>
                <a:ext cx="3770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smtClean="0">
                    <a:effectLst>
                      <a:outerShdw blurRad="38100" dist="38100" dir="2700000" algn="tl">
                        <a:srgbClr val="000000">
                          <a:alpha val="43137"/>
                        </a:srgbClr>
                      </a:outerShdw>
                    </a:effectLst>
                    <a:latin typeface="+mj-lt"/>
                  </a:rPr>
                  <a:t>Zr</a:t>
                </a:r>
                <a:endParaRPr lang="en-US" b="1" dirty="0">
                  <a:effectLst>
                    <a:outerShdw blurRad="38100" dist="38100" dir="2700000" algn="tl">
                      <a:srgbClr val="000000">
                        <a:alpha val="43137"/>
                      </a:srgbClr>
                    </a:outerShdw>
                  </a:effectLst>
                  <a:latin typeface="+mj-lt"/>
                </a:endParaRPr>
              </a:p>
            </p:txBody>
          </p:sp>
        </p:grpSp>
      </p:grpSp>
      <p:sp>
        <p:nvSpPr>
          <p:cNvPr id="105" name="Rectangle 104"/>
          <p:cNvSpPr/>
          <p:nvPr/>
        </p:nvSpPr>
        <p:spPr bwMode="auto">
          <a:xfrm>
            <a:off x="460550" y="1737043"/>
            <a:ext cx="8177179" cy="369332"/>
          </a:xfrm>
          <a:prstGeom prst="rect">
            <a:avLst/>
          </a:prstGeom>
        </p:spPr>
        <p:txBody>
          <a:bodyPr wrap="square">
            <a:spAutoFit/>
          </a:bodyPr>
          <a:lstStyle>
            <a:defPPr>
              <a:defRPr lang="en-I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342900" indent="-342900">
              <a:buFont typeface="Wingdings" pitchFamily="2" charset="2"/>
              <a:buChar char="v"/>
              <a:defRPr/>
            </a:pPr>
            <a:r>
              <a:rPr lang="en-US" dirty="0">
                <a:solidFill>
                  <a:srgbClr val="0000FF"/>
                </a:solidFill>
                <a:latin typeface="Bookman Old Style" pitchFamily="18" charset="0"/>
                <a:cs typeface="+mn-cs"/>
              </a:rPr>
              <a:t>Two elements with different properties </a:t>
            </a:r>
            <a:r>
              <a:rPr lang="en-US" dirty="0" smtClean="0">
                <a:solidFill>
                  <a:srgbClr val="0000FF"/>
                </a:solidFill>
                <a:latin typeface="Bookman Old Style" pitchFamily="18" charset="0"/>
                <a:cs typeface="+mn-cs"/>
              </a:rPr>
              <a:t>placed in </a:t>
            </a:r>
            <a:r>
              <a:rPr lang="en-US" dirty="0">
                <a:solidFill>
                  <a:srgbClr val="0000FF"/>
                </a:solidFill>
                <a:latin typeface="Bookman Old Style" pitchFamily="18" charset="0"/>
                <a:cs typeface="+mn-cs"/>
              </a:rPr>
              <a:t>the same box.</a:t>
            </a:r>
          </a:p>
        </p:txBody>
      </p:sp>
      <p:grpSp>
        <p:nvGrpSpPr>
          <p:cNvPr id="106" name="Group 105"/>
          <p:cNvGrpSpPr/>
          <p:nvPr/>
        </p:nvGrpSpPr>
        <p:grpSpPr>
          <a:xfrm>
            <a:off x="668014" y="2332472"/>
            <a:ext cx="5431735" cy="2478729"/>
            <a:chOff x="9144000" y="6388806"/>
            <a:chExt cx="6290863" cy="2870786"/>
          </a:xfrm>
        </p:grpSpPr>
        <p:grpSp>
          <p:nvGrpSpPr>
            <p:cNvPr id="107" name="Group 106"/>
            <p:cNvGrpSpPr/>
            <p:nvPr/>
          </p:nvGrpSpPr>
          <p:grpSpPr>
            <a:xfrm>
              <a:off x="9144000" y="6454837"/>
              <a:ext cx="6290863" cy="2771092"/>
              <a:chOff x="9144000" y="6454837"/>
              <a:chExt cx="6290863" cy="2771092"/>
            </a:xfrm>
          </p:grpSpPr>
          <p:sp>
            <p:nvSpPr>
              <p:cNvPr id="149" name="Rectangle 148"/>
              <p:cNvSpPr/>
              <p:nvPr/>
            </p:nvSpPr>
            <p:spPr>
              <a:xfrm>
                <a:off x="9144000" y="6460356"/>
                <a:ext cx="6290205" cy="2765302"/>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0" name="Freeform 149"/>
              <p:cNvSpPr/>
              <p:nvPr/>
            </p:nvSpPr>
            <p:spPr>
              <a:xfrm>
                <a:off x="9144000" y="7832558"/>
                <a:ext cx="6284366" cy="1393371"/>
              </a:xfrm>
              <a:custGeom>
                <a:avLst/>
                <a:gdLst>
                  <a:gd name="connsiteX0" fmla="*/ 2830286 w 6560457"/>
                  <a:gd name="connsiteY0" fmla="*/ 39357 h 1432728"/>
                  <a:gd name="connsiteX1" fmla="*/ 6560457 w 6560457"/>
                  <a:gd name="connsiteY1" fmla="*/ 53871 h 1432728"/>
                  <a:gd name="connsiteX2" fmla="*/ 6560457 w 6560457"/>
                  <a:gd name="connsiteY2" fmla="*/ 1432728 h 1432728"/>
                  <a:gd name="connsiteX3" fmla="*/ 0 w 6560457"/>
                  <a:gd name="connsiteY3" fmla="*/ 1432728 h 1432728"/>
                  <a:gd name="connsiteX4" fmla="*/ 29029 w 6560457"/>
                  <a:gd name="connsiteY4" fmla="*/ 532843 h 1432728"/>
                  <a:gd name="connsiteX5" fmla="*/ 2844800 w 6560457"/>
                  <a:gd name="connsiteY5" fmla="*/ 532843 h 1432728"/>
                  <a:gd name="connsiteX6" fmla="*/ 2830286 w 6560457"/>
                  <a:gd name="connsiteY6" fmla="*/ 39357 h 1432728"/>
                  <a:gd name="connsiteX0" fmla="*/ 2830286 w 6560457"/>
                  <a:gd name="connsiteY0" fmla="*/ 0 h 1393371"/>
                  <a:gd name="connsiteX1" fmla="*/ 6560457 w 6560457"/>
                  <a:gd name="connsiteY1" fmla="*/ 14514 h 1393371"/>
                  <a:gd name="connsiteX2" fmla="*/ 6560457 w 6560457"/>
                  <a:gd name="connsiteY2" fmla="*/ 1393371 h 1393371"/>
                  <a:gd name="connsiteX3" fmla="*/ 0 w 6560457"/>
                  <a:gd name="connsiteY3" fmla="*/ 1393371 h 1393371"/>
                  <a:gd name="connsiteX4" fmla="*/ 29029 w 6560457"/>
                  <a:gd name="connsiteY4" fmla="*/ 493486 h 1393371"/>
                  <a:gd name="connsiteX5" fmla="*/ 2844800 w 6560457"/>
                  <a:gd name="connsiteY5" fmla="*/ 493486 h 1393371"/>
                  <a:gd name="connsiteX6" fmla="*/ 2830286 w 6560457"/>
                  <a:gd name="connsiteY6" fmla="*/ 0 h 139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457" h="1393371">
                    <a:moveTo>
                      <a:pt x="2830286" y="0"/>
                    </a:moveTo>
                    <a:lnTo>
                      <a:pt x="6560457" y="14514"/>
                    </a:lnTo>
                    <a:lnTo>
                      <a:pt x="6560457" y="1393371"/>
                    </a:lnTo>
                    <a:lnTo>
                      <a:pt x="0" y="1393371"/>
                    </a:lnTo>
                    <a:lnTo>
                      <a:pt x="29029" y="493486"/>
                    </a:lnTo>
                    <a:lnTo>
                      <a:pt x="2844800" y="493486"/>
                    </a:lnTo>
                    <a:lnTo>
                      <a:pt x="283028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51" name="Straight Connector 150"/>
              <p:cNvCxnSpPr/>
              <p:nvPr/>
            </p:nvCxnSpPr>
            <p:spPr>
              <a:xfrm rot="5400000">
                <a:off x="8857910" y="7833126"/>
                <a:ext cx="275657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5400000">
                <a:off x="9641686"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a:off x="10585115"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11755872"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12471973"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13316116" y="7833126"/>
                <a:ext cx="2756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144000" y="7393706"/>
                <a:ext cx="62908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9144000" y="7860193"/>
                <a:ext cx="6284366" cy="4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9144000" y="8339165"/>
                <a:ext cx="62908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9144000" y="8803623"/>
                <a:ext cx="62843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9146264" y="6388806"/>
              <a:ext cx="6087935" cy="2870786"/>
              <a:chOff x="629851" y="3057003"/>
              <a:chExt cx="6087935" cy="2870786"/>
            </a:xfrm>
          </p:grpSpPr>
          <p:sp>
            <p:nvSpPr>
              <p:cNvPr id="109" name="Rectangle 234"/>
              <p:cNvSpPr>
                <a:spLocks noChangeArrowheads="1"/>
              </p:cNvSpPr>
              <p:nvPr/>
            </p:nvSpPr>
            <p:spPr bwMode="auto">
              <a:xfrm>
                <a:off x="972361" y="3724141"/>
                <a:ext cx="382821"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H</a:t>
                </a:r>
              </a:p>
            </p:txBody>
          </p:sp>
          <p:sp>
            <p:nvSpPr>
              <p:cNvPr id="110" name="Rectangle 234"/>
              <p:cNvSpPr>
                <a:spLocks noChangeArrowheads="1"/>
              </p:cNvSpPr>
              <p:nvPr/>
            </p:nvSpPr>
            <p:spPr bwMode="auto">
              <a:xfrm>
                <a:off x="986307" y="4069448"/>
                <a:ext cx="336406"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F</a:t>
                </a:r>
              </a:p>
            </p:txBody>
          </p:sp>
          <p:sp>
            <p:nvSpPr>
              <p:cNvPr id="111" name="Rectangle 234"/>
              <p:cNvSpPr>
                <a:spLocks noChangeArrowheads="1"/>
              </p:cNvSpPr>
              <p:nvPr/>
            </p:nvSpPr>
            <p:spPr bwMode="auto">
              <a:xfrm>
                <a:off x="944535" y="4586305"/>
                <a:ext cx="419952"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a:solidFill>
                      <a:srgbClr val="002060"/>
                    </a:solidFill>
                    <a:latin typeface="+mj-lt"/>
                  </a:rPr>
                  <a:t>Cl</a:t>
                </a:r>
                <a:endParaRPr lang="en-US" b="1" dirty="0">
                  <a:solidFill>
                    <a:srgbClr val="002060"/>
                  </a:solidFill>
                  <a:latin typeface="+mj-lt"/>
                </a:endParaRPr>
              </a:p>
            </p:txBody>
          </p:sp>
          <p:sp>
            <p:nvSpPr>
              <p:cNvPr id="112" name="Rectangle 234"/>
              <p:cNvSpPr>
                <a:spLocks noChangeArrowheads="1"/>
              </p:cNvSpPr>
              <p:nvPr/>
            </p:nvSpPr>
            <p:spPr bwMode="auto">
              <a:xfrm>
                <a:off x="1929861" y="3724141"/>
                <a:ext cx="392103"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Li</a:t>
                </a:r>
              </a:p>
            </p:txBody>
          </p:sp>
          <p:sp>
            <p:nvSpPr>
              <p:cNvPr id="113" name="Rectangle 234"/>
              <p:cNvSpPr>
                <a:spLocks noChangeArrowheads="1"/>
              </p:cNvSpPr>
              <p:nvPr/>
            </p:nvSpPr>
            <p:spPr bwMode="auto">
              <a:xfrm>
                <a:off x="1864882" y="4086258"/>
                <a:ext cx="522061"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Na</a:t>
                </a:r>
              </a:p>
            </p:txBody>
          </p:sp>
          <p:sp>
            <p:nvSpPr>
              <p:cNvPr id="114" name="Rectangle 234"/>
              <p:cNvSpPr>
                <a:spLocks noChangeArrowheads="1"/>
              </p:cNvSpPr>
              <p:nvPr/>
            </p:nvSpPr>
            <p:spPr bwMode="auto">
              <a:xfrm>
                <a:off x="1945641" y="4586306"/>
                <a:ext cx="360542"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K</a:t>
                </a:r>
              </a:p>
            </p:txBody>
          </p:sp>
          <p:sp>
            <p:nvSpPr>
              <p:cNvPr id="115" name="Rectangle 234"/>
              <p:cNvSpPr>
                <a:spLocks noChangeArrowheads="1"/>
              </p:cNvSpPr>
              <p:nvPr/>
            </p:nvSpPr>
            <p:spPr bwMode="auto">
              <a:xfrm>
                <a:off x="2728276" y="3724141"/>
                <a:ext cx="497927"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Be</a:t>
                </a:r>
              </a:p>
            </p:txBody>
          </p:sp>
          <p:sp>
            <p:nvSpPr>
              <p:cNvPr id="116" name="Rectangle 234"/>
              <p:cNvSpPr>
                <a:spLocks noChangeArrowheads="1"/>
              </p:cNvSpPr>
              <p:nvPr/>
            </p:nvSpPr>
            <p:spPr bwMode="auto">
              <a:xfrm>
                <a:off x="2690217" y="4086258"/>
                <a:ext cx="574045"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Mg</a:t>
                </a:r>
              </a:p>
            </p:txBody>
          </p:sp>
          <p:sp>
            <p:nvSpPr>
              <p:cNvPr id="117" name="Rectangle 234"/>
              <p:cNvSpPr>
                <a:spLocks noChangeArrowheads="1"/>
              </p:cNvSpPr>
              <p:nvPr/>
            </p:nvSpPr>
            <p:spPr bwMode="auto">
              <a:xfrm>
                <a:off x="2733846" y="4586306"/>
                <a:ext cx="486787"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Ca</a:t>
                </a:r>
              </a:p>
            </p:txBody>
          </p:sp>
          <p:sp>
            <p:nvSpPr>
              <p:cNvPr id="118" name="Rectangle 234"/>
              <p:cNvSpPr>
                <a:spLocks noChangeArrowheads="1"/>
              </p:cNvSpPr>
              <p:nvPr/>
            </p:nvSpPr>
            <p:spPr bwMode="auto">
              <a:xfrm>
                <a:off x="3820586" y="3724141"/>
                <a:ext cx="364256"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B</a:t>
                </a:r>
              </a:p>
            </p:txBody>
          </p:sp>
          <p:sp>
            <p:nvSpPr>
              <p:cNvPr id="119" name="Rectangle 234"/>
              <p:cNvSpPr>
                <a:spLocks noChangeArrowheads="1"/>
              </p:cNvSpPr>
              <p:nvPr/>
            </p:nvSpPr>
            <p:spPr bwMode="auto">
              <a:xfrm>
                <a:off x="3782528" y="4086258"/>
                <a:ext cx="440373"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Al</a:t>
                </a:r>
              </a:p>
            </p:txBody>
          </p:sp>
          <p:sp>
            <p:nvSpPr>
              <p:cNvPr id="120" name="Rectangle 234"/>
              <p:cNvSpPr>
                <a:spLocks noChangeArrowheads="1"/>
              </p:cNvSpPr>
              <p:nvPr/>
            </p:nvSpPr>
            <p:spPr bwMode="auto">
              <a:xfrm>
                <a:off x="4783833" y="3724141"/>
                <a:ext cx="354972"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C</a:t>
                </a:r>
              </a:p>
            </p:txBody>
          </p:sp>
          <p:sp>
            <p:nvSpPr>
              <p:cNvPr id="121" name="Rectangle 234"/>
              <p:cNvSpPr>
                <a:spLocks noChangeArrowheads="1"/>
              </p:cNvSpPr>
              <p:nvPr/>
            </p:nvSpPr>
            <p:spPr bwMode="auto">
              <a:xfrm>
                <a:off x="4758769" y="4086258"/>
                <a:ext cx="405100"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Si</a:t>
                </a:r>
              </a:p>
            </p:txBody>
          </p:sp>
          <p:sp>
            <p:nvSpPr>
              <p:cNvPr id="122" name="Rectangle 234"/>
              <p:cNvSpPr>
                <a:spLocks noChangeArrowheads="1"/>
              </p:cNvSpPr>
              <p:nvPr/>
            </p:nvSpPr>
            <p:spPr bwMode="auto">
              <a:xfrm>
                <a:off x="5551768" y="3724141"/>
                <a:ext cx="390247"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N</a:t>
                </a:r>
              </a:p>
            </p:txBody>
          </p:sp>
          <p:sp>
            <p:nvSpPr>
              <p:cNvPr id="123" name="Rectangle 234"/>
              <p:cNvSpPr>
                <a:spLocks noChangeArrowheads="1"/>
              </p:cNvSpPr>
              <p:nvPr/>
            </p:nvSpPr>
            <p:spPr bwMode="auto">
              <a:xfrm>
                <a:off x="5568477" y="4086258"/>
                <a:ext cx="356829"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P</a:t>
                </a:r>
              </a:p>
            </p:txBody>
          </p:sp>
          <p:sp>
            <p:nvSpPr>
              <p:cNvPr id="124" name="Rectangle 234"/>
              <p:cNvSpPr>
                <a:spLocks noChangeArrowheads="1"/>
              </p:cNvSpPr>
              <p:nvPr/>
            </p:nvSpPr>
            <p:spPr bwMode="auto">
              <a:xfrm>
                <a:off x="6251421" y="3724141"/>
                <a:ext cx="393960"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O</a:t>
                </a:r>
              </a:p>
            </p:txBody>
          </p:sp>
          <p:sp>
            <p:nvSpPr>
              <p:cNvPr id="125" name="Rectangle 234"/>
              <p:cNvSpPr>
                <a:spLocks noChangeArrowheads="1"/>
              </p:cNvSpPr>
              <p:nvPr/>
            </p:nvSpPr>
            <p:spPr bwMode="auto">
              <a:xfrm>
                <a:off x="6278340" y="4086258"/>
                <a:ext cx="340119"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solidFill>
                      <a:srgbClr val="002060"/>
                    </a:solidFill>
                    <a:latin typeface="+mj-lt"/>
                  </a:rPr>
                  <a:t>S</a:t>
                </a:r>
              </a:p>
            </p:txBody>
          </p:sp>
          <p:sp>
            <p:nvSpPr>
              <p:cNvPr id="126" name="Rectangle 234"/>
              <p:cNvSpPr>
                <a:spLocks noChangeArrowheads="1"/>
              </p:cNvSpPr>
              <p:nvPr/>
            </p:nvSpPr>
            <p:spPr bwMode="auto">
              <a:xfrm>
                <a:off x="821074" y="3057003"/>
                <a:ext cx="666873" cy="812723"/>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latin typeface="+mj-lt"/>
                  </a:rPr>
                  <a:t>Sa</a:t>
                </a:r>
              </a:p>
              <a:p>
                <a:pPr marL="342900" indent="-342900" algn="ctr">
                  <a:spcBef>
                    <a:spcPct val="20000"/>
                  </a:spcBef>
                  <a:buClr>
                    <a:schemeClr val="hlink"/>
                  </a:buClr>
                  <a:buSzPct val="120000"/>
                  <a:defRPr/>
                </a:pPr>
                <a:r>
                  <a:rPr lang="en-US" b="1" dirty="0" smtClean="0">
                    <a:latin typeface="+mj-lt"/>
                  </a:rPr>
                  <a:t>(do)</a:t>
                </a:r>
                <a:endParaRPr lang="en-US" b="1" dirty="0">
                  <a:latin typeface="+mj-lt"/>
                </a:endParaRPr>
              </a:p>
            </p:txBody>
          </p:sp>
          <p:sp>
            <p:nvSpPr>
              <p:cNvPr id="127" name="Rectangle 234"/>
              <p:cNvSpPr>
                <a:spLocks noChangeArrowheads="1"/>
              </p:cNvSpPr>
              <p:nvPr/>
            </p:nvSpPr>
            <p:spPr bwMode="auto">
              <a:xfrm>
                <a:off x="1822739" y="3057003"/>
                <a:ext cx="606349" cy="812723"/>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latin typeface="+mj-lt"/>
                  </a:rPr>
                  <a:t>Re</a:t>
                </a:r>
              </a:p>
              <a:p>
                <a:pPr marL="342900" indent="-342900" algn="ctr">
                  <a:spcBef>
                    <a:spcPct val="20000"/>
                  </a:spcBef>
                  <a:buClr>
                    <a:schemeClr val="hlink"/>
                  </a:buClr>
                  <a:buSzPct val="120000"/>
                  <a:defRPr/>
                </a:pPr>
                <a:r>
                  <a:rPr lang="en-US" b="1" dirty="0" smtClean="0">
                    <a:latin typeface="+mj-lt"/>
                  </a:rPr>
                  <a:t>(re)</a:t>
                </a:r>
                <a:endParaRPr lang="en-US" b="1" dirty="0">
                  <a:latin typeface="+mj-lt"/>
                </a:endParaRPr>
              </a:p>
            </p:txBody>
          </p:sp>
          <p:sp>
            <p:nvSpPr>
              <p:cNvPr id="128" name="Rectangle 234"/>
              <p:cNvSpPr>
                <a:spLocks noChangeArrowheads="1"/>
              </p:cNvSpPr>
              <p:nvPr/>
            </p:nvSpPr>
            <p:spPr bwMode="auto">
              <a:xfrm>
                <a:off x="2645660" y="3057003"/>
                <a:ext cx="663159" cy="812723"/>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err="1" smtClean="0">
                    <a:latin typeface="+mj-lt"/>
                  </a:rPr>
                  <a:t>Ga</a:t>
                </a:r>
                <a:endParaRPr lang="en-US" b="1" dirty="0" smtClean="0">
                  <a:latin typeface="+mj-lt"/>
                </a:endParaRPr>
              </a:p>
              <a:p>
                <a:pPr marL="342900" indent="-342900" algn="ctr">
                  <a:spcBef>
                    <a:spcPct val="20000"/>
                  </a:spcBef>
                  <a:buClr>
                    <a:schemeClr val="hlink"/>
                  </a:buClr>
                  <a:buSzPct val="120000"/>
                  <a:defRPr/>
                </a:pPr>
                <a:r>
                  <a:rPr lang="en-US" b="1" dirty="0" smtClean="0">
                    <a:latin typeface="+mj-lt"/>
                  </a:rPr>
                  <a:t>(mi)</a:t>
                </a:r>
                <a:endParaRPr lang="en-US" b="1" dirty="0">
                  <a:latin typeface="+mj-lt"/>
                </a:endParaRPr>
              </a:p>
            </p:txBody>
          </p:sp>
          <p:sp>
            <p:nvSpPr>
              <p:cNvPr id="129" name="Rectangle 234"/>
              <p:cNvSpPr>
                <a:spLocks noChangeArrowheads="1"/>
              </p:cNvSpPr>
              <p:nvPr/>
            </p:nvSpPr>
            <p:spPr bwMode="auto">
              <a:xfrm>
                <a:off x="3705778" y="3057003"/>
                <a:ext cx="593873" cy="812723"/>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latin typeface="+mj-lt"/>
                  </a:rPr>
                  <a:t>Ma</a:t>
                </a:r>
              </a:p>
              <a:p>
                <a:pPr marL="342900" indent="-342900" algn="ctr">
                  <a:spcBef>
                    <a:spcPct val="20000"/>
                  </a:spcBef>
                  <a:buClr>
                    <a:schemeClr val="hlink"/>
                  </a:buClr>
                  <a:buSzPct val="120000"/>
                  <a:defRPr/>
                </a:pPr>
                <a:r>
                  <a:rPr lang="en-US" b="1" dirty="0" smtClean="0">
                    <a:latin typeface="+mj-lt"/>
                  </a:rPr>
                  <a:t>(</a:t>
                </a:r>
                <a:r>
                  <a:rPr lang="en-US" b="1" dirty="0" err="1" smtClean="0">
                    <a:latin typeface="+mj-lt"/>
                  </a:rPr>
                  <a:t>fa</a:t>
                </a:r>
                <a:r>
                  <a:rPr lang="en-US" b="1" dirty="0" smtClean="0">
                    <a:latin typeface="+mj-lt"/>
                  </a:rPr>
                  <a:t>)</a:t>
                </a:r>
                <a:endParaRPr lang="en-US" b="1" dirty="0">
                  <a:latin typeface="+mj-lt"/>
                </a:endParaRPr>
              </a:p>
            </p:txBody>
          </p:sp>
          <p:sp>
            <p:nvSpPr>
              <p:cNvPr id="130" name="Rectangle 234"/>
              <p:cNvSpPr>
                <a:spLocks noChangeArrowheads="1"/>
              </p:cNvSpPr>
              <p:nvPr/>
            </p:nvSpPr>
            <p:spPr bwMode="auto">
              <a:xfrm>
                <a:off x="4646448" y="3057003"/>
                <a:ext cx="629741" cy="812723"/>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latin typeface="+mj-lt"/>
                  </a:rPr>
                  <a:t>Pa</a:t>
                </a:r>
              </a:p>
              <a:p>
                <a:pPr marL="342900" indent="-342900" algn="ctr">
                  <a:spcBef>
                    <a:spcPct val="20000"/>
                  </a:spcBef>
                  <a:buClr>
                    <a:schemeClr val="hlink"/>
                  </a:buClr>
                  <a:buSzPct val="120000"/>
                  <a:defRPr/>
                </a:pPr>
                <a:r>
                  <a:rPr lang="en-US" b="1" dirty="0" smtClean="0">
                    <a:latin typeface="+mj-lt"/>
                  </a:rPr>
                  <a:t>(so)</a:t>
                </a:r>
                <a:endParaRPr lang="en-US" b="1" dirty="0">
                  <a:latin typeface="+mj-lt"/>
                </a:endParaRPr>
              </a:p>
            </p:txBody>
          </p:sp>
          <p:sp>
            <p:nvSpPr>
              <p:cNvPr id="131" name="Rectangle 234"/>
              <p:cNvSpPr>
                <a:spLocks noChangeArrowheads="1"/>
              </p:cNvSpPr>
              <p:nvPr/>
            </p:nvSpPr>
            <p:spPr bwMode="auto">
              <a:xfrm>
                <a:off x="5458013" y="3057003"/>
                <a:ext cx="577758" cy="812723"/>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latin typeface="+mj-lt"/>
                  </a:rPr>
                  <a:t>Da</a:t>
                </a:r>
              </a:p>
              <a:p>
                <a:pPr marL="342900" indent="-342900" algn="ctr">
                  <a:spcBef>
                    <a:spcPct val="20000"/>
                  </a:spcBef>
                  <a:buClr>
                    <a:schemeClr val="hlink"/>
                  </a:buClr>
                  <a:buSzPct val="120000"/>
                  <a:defRPr/>
                </a:pPr>
                <a:r>
                  <a:rPr lang="en-US" b="1" dirty="0" smtClean="0">
                    <a:latin typeface="+mj-lt"/>
                  </a:rPr>
                  <a:t>(la)</a:t>
                </a:r>
                <a:endParaRPr lang="en-US" b="1" dirty="0">
                  <a:latin typeface="+mj-lt"/>
                </a:endParaRPr>
              </a:p>
            </p:txBody>
          </p:sp>
          <p:sp>
            <p:nvSpPr>
              <p:cNvPr id="132" name="Rectangle 234"/>
              <p:cNvSpPr>
                <a:spLocks noChangeArrowheads="1"/>
              </p:cNvSpPr>
              <p:nvPr/>
            </p:nvSpPr>
            <p:spPr bwMode="auto">
              <a:xfrm>
                <a:off x="6179015" y="3057003"/>
                <a:ext cx="538771" cy="812723"/>
              </a:xfrm>
              <a:prstGeom prst="rect">
                <a:avLst/>
              </a:prstGeom>
              <a:noFill/>
              <a:ln w="9525" algn="ctr">
                <a:noFill/>
                <a:miter lim="800000"/>
                <a:headEnd/>
                <a:tailEnd/>
              </a:ln>
              <a:effectLst/>
            </p:spPr>
            <p:txBody>
              <a:bodyPr wrap="none">
                <a:spAutoFit/>
              </a:bodyPr>
              <a:lstStyle/>
              <a:p>
                <a:pPr marL="342900" indent="-342900" algn="ctr">
                  <a:spcBef>
                    <a:spcPct val="20000"/>
                  </a:spcBef>
                  <a:buClr>
                    <a:schemeClr val="hlink"/>
                  </a:buClr>
                  <a:buSzPct val="120000"/>
                  <a:defRPr/>
                </a:pPr>
                <a:r>
                  <a:rPr lang="en-US" b="1" dirty="0" smtClean="0">
                    <a:latin typeface="+mj-lt"/>
                  </a:rPr>
                  <a:t>Ni</a:t>
                </a:r>
              </a:p>
              <a:p>
                <a:pPr marL="342900" indent="-342900" algn="ctr">
                  <a:spcBef>
                    <a:spcPct val="20000"/>
                  </a:spcBef>
                  <a:buClr>
                    <a:schemeClr val="hlink"/>
                  </a:buClr>
                  <a:buSzPct val="120000"/>
                  <a:defRPr/>
                </a:pPr>
                <a:r>
                  <a:rPr lang="en-US" b="1" dirty="0" smtClean="0">
                    <a:latin typeface="+mj-lt"/>
                  </a:rPr>
                  <a:t>(</a:t>
                </a:r>
                <a:r>
                  <a:rPr lang="en-US" b="1" dirty="0" err="1" smtClean="0">
                    <a:latin typeface="+mj-lt"/>
                  </a:rPr>
                  <a:t>ti</a:t>
                </a:r>
                <a:r>
                  <a:rPr lang="en-US" b="1" dirty="0" smtClean="0">
                    <a:latin typeface="+mj-lt"/>
                  </a:rPr>
                  <a:t>)</a:t>
                </a:r>
                <a:endParaRPr lang="en-US" b="1" dirty="0">
                  <a:latin typeface="+mj-lt"/>
                </a:endParaRPr>
              </a:p>
            </p:txBody>
          </p:sp>
          <p:sp>
            <p:nvSpPr>
              <p:cNvPr id="133" name="Rectangle 234"/>
              <p:cNvSpPr>
                <a:spLocks noChangeArrowheads="1"/>
              </p:cNvSpPr>
              <p:nvPr/>
            </p:nvSpPr>
            <p:spPr bwMode="auto">
              <a:xfrm>
                <a:off x="3777886" y="4586306"/>
                <a:ext cx="449657"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Cr</a:t>
                </a:r>
                <a:endParaRPr lang="en-US" b="1" dirty="0">
                  <a:latin typeface="+mj-lt"/>
                </a:endParaRPr>
              </a:p>
            </p:txBody>
          </p:sp>
          <p:sp>
            <p:nvSpPr>
              <p:cNvPr id="134" name="Rectangle 234"/>
              <p:cNvSpPr>
                <a:spLocks noChangeArrowheads="1"/>
              </p:cNvSpPr>
              <p:nvPr/>
            </p:nvSpPr>
            <p:spPr bwMode="auto">
              <a:xfrm>
                <a:off x="4755985" y="4586306"/>
                <a:ext cx="410668"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Ti</a:t>
                </a:r>
                <a:endParaRPr lang="en-US" b="1" dirty="0">
                  <a:latin typeface="+mj-lt"/>
                </a:endParaRPr>
              </a:p>
            </p:txBody>
          </p:sp>
          <p:sp>
            <p:nvSpPr>
              <p:cNvPr id="135" name="Rectangle 234"/>
              <p:cNvSpPr>
                <a:spLocks noChangeArrowheads="1"/>
              </p:cNvSpPr>
              <p:nvPr/>
            </p:nvSpPr>
            <p:spPr bwMode="auto">
              <a:xfrm>
                <a:off x="5451514" y="4586306"/>
                <a:ext cx="590754"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smtClean="0">
                    <a:latin typeface="+mj-lt"/>
                  </a:rPr>
                  <a:t>Mn</a:t>
                </a:r>
                <a:endParaRPr lang="en-US" b="1" dirty="0">
                  <a:latin typeface="+mj-lt"/>
                </a:endParaRPr>
              </a:p>
            </p:txBody>
          </p:sp>
          <p:sp>
            <p:nvSpPr>
              <p:cNvPr id="136" name="Rectangle 234"/>
              <p:cNvSpPr>
                <a:spLocks noChangeArrowheads="1"/>
              </p:cNvSpPr>
              <p:nvPr/>
            </p:nvSpPr>
            <p:spPr bwMode="auto">
              <a:xfrm>
                <a:off x="6215330" y="4586306"/>
                <a:ext cx="466142"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Fe</a:t>
                </a:r>
                <a:endParaRPr lang="en-US" b="1" dirty="0">
                  <a:latin typeface="+mj-lt"/>
                </a:endParaRPr>
              </a:p>
            </p:txBody>
          </p:sp>
          <p:sp>
            <p:nvSpPr>
              <p:cNvPr id="137" name="Rectangle 234"/>
              <p:cNvSpPr>
                <a:spLocks noChangeArrowheads="1"/>
              </p:cNvSpPr>
              <p:nvPr/>
            </p:nvSpPr>
            <p:spPr bwMode="auto">
              <a:xfrm>
                <a:off x="629851" y="5040255"/>
                <a:ext cx="1049320"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Co &amp; Ni</a:t>
                </a:r>
                <a:endParaRPr lang="en-US" b="1" dirty="0">
                  <a:latin typeface="+mj-lt"/>
                </a:endParaRPr>
              </a:p>
            </p:txBody>
          </p:sp>
          <p:sp>
            <p:nvSpPr>
              <p:cNvPr id="138" name="Rectangle 234"/>
              <p:cNvSpPr>
                <a:spLocks noChangeArrowheads="1"/>
              </p:cNvSpPr>
              <p:nvPr/>
            </p:nvSpPr>
            <p:spPr bwMode="auto">
              <a:xfrm>
                <a:off x="1876949" y="5040255"/>
                <a:ext cx="497927"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Cu</a:t>
                </a:r>
                <a:endParaRPr lang="en-US" b="1" dirty="0">
                  <a:latin typeface="+mj-lt"/>
                </a:endParaRPr>
              </a:p>
            </p:txBody>
          </p:sp>
          <p:sp>
            <p:nvSpPr>
              <p:cNvPr id="139" name="Rectangle 234"/>
              <p:cNvSpPr>
                <a:spLocks noChangeArrowheads="1"/>
              </p:cNvSpPr>
              <p:nvPr/>
            </p:nvSpPr>
            <p:spPr bwMode="auto">
              <a:xfrm>
                <a:off x="2734775" y="5040255"/>
                <a:ext cx="484930"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Zn</a:t>
                </a:r>
                <a:endParaRPr lang="en-US" b="1" dirty="0">
                  <a:latin typeface="+mj-lt"/>
                </a:endParaRPr>
              </a:p>
            </p:txBody>
          </p:sp>
          <p:sp>
            <p:nvSpPr>
              <p:cNvPr id="140" name="Rectangle 234"/>
              <p:cNvSpPr>
                <a:spLocks noChangeArrowheads="1"/>
              </p:cNvSpPr>
              <p:nvPr/>
            </p:nvSpPr>
            <p:spPr bwMode="auto">
              <a:xfrm>
                <a:off x="3826156" y="5040255"/>
                <a:ext cx="353116"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Y</a:t>
                </a:r>
                <a:endParaRPr lang="en-US" b="1" dirty="0">
                  <a:latin typeface="+mj-lt"/>
                </a:endParaRPr>
              </a:p>
            </p:txBody>
          </p:sp>
          <p:sp>
            <p:nvSpPr>
              <p:cNvPr id="141" name="Rectangle 234"/>
              <p:cNvSpPr>
                <a:spLocks noChangeArrowheads="1"/>
              </p:cNvSpPr>
              <p:nvPr/>
            </p:nvSpPr>
            <p:spPr bwMode="auto">
              <a:xfrm>
                <a:off x="4747629" y="5040255"/>
                <a:ext cx="427378"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In</a:t>
                </a:r>
                <a:endParaRPr lang="en-US" b="1" dirty="0">
                  <a:latin typeface="+mj-lt"/>
                </a:endParaRPr>
              </a:p>
            </p:txBody>
          </p:sp>
          <p:sp>
            <p:nvSpPr>
              <p:cNvPr id="142" name="Rectangle 234"/>
              <p:cNvSpPr>
                <a:spLocks noChangeArrowheads="1"/>
              </p:cNvSpPr>
              <p:nvPr/>
            </p:nvSpPr>
            <p:spPr bwMode="auto">
              <a:xfrm>
                <a:off x="5506283" y="5040255"/>
                <a:ext cx="481217"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As</a:t>
                </a:r>
                <a:endParaRPr lang="en-US" b="1" dirty="0">
                  <a:latin typeface="+mj-lt"/>
                </a:endParaRPr>
              </a:p>
            </p:txBody>
          </p:sp>
          <p:sp>
            <p:nvSpPr>
              <p:cNvPr id="143" name="Rectangle 234"/>
              <p:cNvSpPr>
                <a:spLocks noChangeArrowheads="1"/>
              </p:cNvSpPr>
              <p:nvPr/>
            </p:nvSpPr>
            <p:spPr bwMode="auto">
              <a:xfrm>
                <a:off x="6211501" y="5040255"/>
                <a:ext cx="473790"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Se</a:t>
                </a:r>
                <a:endParaRPr lang="en-US" b="1" dirty="0">
                  <a:latin typeface="+mj-lt"/>
                </a:endParaRPr>
              </a:p>
            </p:txBody>
          </p:sp>
          <p:sp>
            <p:nvSpPr>
              <p:cNvPr id="144" name="Rectangle 234"/>
              <p:cNvSpPr>
                <a:spLocks noChangeArrowheads="1"/>
              </p:cNvSpPr>
              <p:nvPr/>
            </p:nvSpPr>
            <p:spPr bwMode="auto">
              <a:xfrm>
                <a:off x="925041" y="5500040"/>
                <a:ext cx="458938"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Br</a:t>
                </a:r>
                <a:endParaRPr lang="en-US" b="1" dirty="0">
                  <a:latin typeface="+mj-lt"/>
                </a:endParaRPr>
              </a:p>
            </p:txBody>
          </p:sp>
          <p:sp>
            <p:nvSpPr>
              <p:cNvPr id="145" name="Rectangle 234"/>
              <p:cNvSpPr>
                <a:spLocks noChangeArrowheads="1"/>
              </p:cNvSpPr>
              <p:nvPr/>
            </p:nvSpPr>
            <p:spPr bwMode="auto">
              <a:xfrm>
                <a:off x="1872309" y="5500040"/>
                <a:ext cx="507208"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smtClean="0">
                    <a:latin typeface="+mj-lt"/>
                  </a:rPr>
                  <a:t>Rb</a:t>
                </a:r>
                <a:endParaRPr lang="en-US" b="1" dirty="0">
                  <a:latin typeface="+mj-lt"/>
                </a:endParaRPr>
              </a:p>
            </p:txBody>
          </p:sp>
          <p:sp>
            <p:nvSpPr>
              <p:cNvPr id="146" name="Rectangle 234"/>
              <p:cNvSpPr>
                <a:spLocks noChangeArrowheads="1"/>
              </p:cNvSpPr>
              <p:nvPr/>
            </p:nvSpPr>
            <p:spPr bwMode="auto">
              <a:xfrm>
                <a:off x="2759837" y="5500040"/>
                <a:ext cx="434804"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smtClean="0">
                    <a:latin typeface="+mj-lt"/>
                  </a:rPr>
                  <a:t>Sr</a:t>
                </a:r>
                <a:endParaRPr lang="en-US" b="1" dirty="0">
                  <a:latin typeface="+mj-lt"/>
                </a:endParaRPr>
              </a:p>
            </p:txBody>
          </p:sp>
          <p:sp>
            <p:nvSpPr>
              <p:cNvPr id="147" name="Rectangle 234"/>
              <p:cNvSpPr>
                <a:spLocks noChangeArrowheads="1"/>
              </p:cNvSpPr>
              <p:nvPr/>
            </p:nvSpPr>
            <p:spPr bwMode="auto">
              <a:xfrm>
                <a:off x="3480839" y="5500040"/>
                <a:ext cx="1043752"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smtClean="0">
                    <a:latin typeface="+mj-lt"/>
                  </a:rPr>
                  <a:t>Ce &amp; La</a:t>
                </a:r>
                <a:endParaRPr lang="en-US" b="1" dirty="0">
                  <a:latin typeface="+mj-lt"/>
                </a:endParaRPr>
              </a:p>
            </p:txBody>
          </p:sp>
          <p:sp>
            <p:nvSpPr>
              <p:cNvPr id="148" name="Rectangle 234"/>
              <p:cNvSpPr>
                <a:spLocks noChangeArrowheads="1"/>
              </p:cNvSpPr>
              <p:nvPr/>
            </p:nvSpPr>
            <p:spPr bwMode="auto">
              <a:xfrm>
                <a:off x="4742989" y="5500040"/>
                <a:ext cx="436660" cy="427749"/>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smtClean="0">
                    <a:latin typeface="+mj-lt"/>
                  </a:rPr>
                  <a:t>Zr</a:t>
                </a:r>
                <a:endParaRPr lang="en-US" b="1" dirty="0">
                  <a:latin typeface="+mj-lt"/>
                </a:endParaRPr>
              </a:p>
            </p:txBody>
          </p:sp>
        </p:grpSp>
      </p:grpSp>
      <p:sp>
        <p:nvSpPr>
          <p:cNvPr id="104" name="Rectangle 103"/>
          <p:cNvSpPr/>
          <p:nvPr/>
        </p:nvSpPr>
        <p:spPr>
          <a:xfrm>
            <a:off x="680802" y="4023134"/>
            <a:ext cx="938448" cy="40004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2" name="Rectangle 161"/>
          <p:cNvSpPr/>
          <p:nvPr/>
        </p:nvSpPr>
        <p:spPr>
          <a:xfrm>
            <a:off x="3117850" y="4423911"/>
            <a:ext cx="995398" cy="3705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330" name="Group 329"/>
          <p:cNvGrpSpPr/>
          <p:nvPr/>
        </p:nvGrpSpPr>
        <p:grpSpPr>
          <a:xfrm>
            <a:off x="2266939" y="3106832"/>
            <a:ext cx="2264820" cy="964003"/>
            <a:chOff x="3886562" y="3465694"/>
            <a:chExt cx="2264820" cy="746120"/>
          </a:xfrm>
        </p:grpSpPr>
        <p:sp>
          <p:nvSpPr>
            <p:cNvPr id="331" name="Rounded Rectangular Callout 330"/>
            <p:cNvSpPr/>
            <p:nvPr/>
          </p:nvSpPr>
          <p:spPr>
            <a:xfrm>
              <a:off x="3960616" y="3465694"/>
              <a:ext cx="2190766" cy="746120"/>
            </a:xfrm>
            <a:prstGeom prst="wedgeRoundRectCallout">
              <a:avLst>
                <a:gd name="adj1" fmla="val -85749"/>
                <a:gd name="adj2" fmla="val 64877"/>
                <a:gd name="adj3" fmla="val 16667"/>
              </a:avLst>
            </a:prstGeom>
            <a:solidFill>
              <a:srgbClr val="FFCC99"/>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kern="0" dirty="0">
                <a:solidFill>
                  <a:schemeClr val="tx1"/>
                </a:solidFill>
                <a:latin typeface="Bookman Old Style" pitchFamily="18" charset="0"/>
              </a:endParaRPr>
            </a:p>
          </p:txBody>
        </p:sp>
        <p:sp>
          <p:nvSpPr>
            <p:cNvPr id="332" name="Rectangle 331"/>
            <p:cNvSpPr/>
            <p:nvPr/>
          </p:nvSpPr>
          <p:spPr>
            <a:xfrm>
              <a:off x="3886562" y="3511786"/>
              <a:ext cx="2252723" cy="643176"/>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kern="0" dirty="0">
                  <a:solidFill>
                    <a:schemeClr val="tx1"/>
                  </a:solidFill>
                  <a:latin typeface="+mj-lt"/>
                </a:rPr>
                <a:t>He didn’t explain why </a:t>
              </a:r>
            </a:p>
            <a:p>
              <a:pPr algn="ctr"/>
              <a:r>
                <a:rPr lang="en-US" kern="0" dirty="0">
                  <a:solidFill>
                    <a:schemeClr val="tx1"/>
                  </a:solidFill>
                  <a:latin typeface="+mj-lt"/>
                </a:rPr>
                <a:t>2 elements were kept together</a:t>
              </a:r>
            </a:p>
          </p:txBody>
        </p:sp>
      </p:grpSp>
      <p:sp>
        <p:nvSpPr>
          <p:cNvPr id="333" name="Rectangle 332"/>
          <p:cNvSpPr/>
          <p:nvPr/>
        </p:nvSpPr>
        <p:spPr bwMode="auto">
          <a:xfrm>
            <a:off x="460551" y="2196557"/>
            <a:ext cx="8253142" cy="646331"/>
          </a:xfrm>
          <a:prstGeom prst="rect">
            <a:avLst/>
          </a:prstGeom>
        </p:spPr>
        <p:txBody>
          <a:bodyPr wrap="square">
            <a:spAutoFit/>
          </a:bodyPr>
          <a:lstStyle>
            <a:defPPr>
              <a:defRPr lang="en-I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342900" indent="-342900">
              <a:buFont typeface="Wingdings" panose="05000000000000000000" pitchFamily="2" charset="2"/>
              <a:buChar char="v"/>
              <a:defRPr/>
            </a:pPr>
            <a:r>
              <a:rPr lang="en-US" dirty="0" smtClean="0">
                <a:solidFill>
                  <a:srgbClr val="0000FF"/>
                </a:solidFill>
                <a:latin typeface="Bookman Old Style" pitchFamily="18" charset="0"/>
                <a:cs typeface="+mn-cs"/>
              </a:rPr>
              <a:t>Iron element (Fe) which resembles cobalt and nickel elements in properties, was placed far away from these elements.</a:t>
            </a:r>
            <a:endParaRPr lang="en-US" dirty="0">
              <a:solidFill>
                <a:srgbClr val="0000FF"/>
              </a:solidFill>
              <a:latin typeface="Bookman Old Style" pitchFamily="18" charset="0"/>
              <a:cs typeface="+mn-cs"/>
            </a:endParaRPr>
          </a:p>
        </p:txBody>
      </p:sp>
      <p:sp>
        <p:nvSpPr>
          <p:cNvPr id="161" name="Rectangle 160"/>
          <p:cNvSpPr/>
          <p:nvPr/>
        </p:nvSpPr>
        <p:spPr bwMode="auto">
          <a:xfrm>
            <a:off x="512743" y="2988626"/>
            <a:ext cx="8124986" cy="646331"/>
          </a:xfrm>
          <a:prstGeom prst="rect">
            <a:avLst/>
          </a:prstGeom>
        </p:spPr>
        <p:txBody>
          <a:bodyPr wrap="square">
            <a:spAutoFit/>
          </a:bodyPr>
          <a:lstStyle>
            <a:defPPr>
              <a:defRPr lang="en-I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342900" indent="-342900">
              <a:buFont typeface="Wingdings" panose="05000000000000000000" pitchFamily="2" charset="2"/>
              <a:buChar char="v"/>
              <a:defRPr/>
            </a:pPr>
            <a:r>
              <a:rPr lang="en-US" dirty="0" smtClean="0">
                <a:solidFill>
                  <a:srgbClr val="0000FF"/>
                </a:solidFill>
                <a:latin typeface="Bookman Old Style" pitchFamily="18" charset="0"/>
                <a:cs typeface="+mn-cs"/>
              </a:rPr>
              <a:t>This table did not include inert gases because they were not yet discovered.</a:t>
            </a:r>
            <a:endParaRPr lang="en-US" dirty="0">
              <a:solidFill>
                <a:srgbClr val="0000FF"/>
              </a:solidFill>
              <a:latin typeface="Bookman Old Style" pitchFamily="18" charset="0"/>
              <a:cs typeface="+mn-cs"/>
            </a:endParaRPr>
          </a:p>
        </p:txBody>
      </p:sp>
    </p:spTree>
    <p:extLst>
      <p:ext uri="{BB962C8B-B14F-4D97-AF65-F5344CB8AC3E}">
        <p14:creationId xmlns:p14="http://schemas.microsoft.com/office/powerpoint/2010/main" val="68140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wipe(left)">
                                      <p:cBhvr>
                                        <p:cTn id="22" dur="500"/>
                                        <p:tgtEl>
                                          <p:spTgt spid="82"/>
                                        </p:tgtEl>
                                      </p:cBhvr>
                                    </p:animEffect>
                                  </p:childTnLst>
                                </p:cTn>
                              </p:par>
                              <p:par>
                                <p:cTn id="23" presetID="10" presetClass="exit" presetSubtype="0" fill="hold" nodeType="withEffect">
                                  <p:stCondLst>
                                    <p:cond delay="0"/>
                                  </p:stCondLst>
                                  <p:childTnLst>
                                    <p:animEffect transition="out" filter="fade">
                                      <p:cBhvr>
                                        <p:cTn id="24" dur="500"/>
                                        <p:tgtEl>
                                          <p:spTgt spid="43"/>
                                        </p:tgtEl>
                                      </p:cBhvr>
                                    </p:animEffect>
                                    <p:set>
                                      <p:cBhvr>
                                        <p:cTn id="25" dur="1" fill="hold">
                                          <p:stCondLst>
                                            <p:cond delay="499"/>
                                          </p:stCondLst>
                                        </p:cTn>
                                        <p:tgtEl>
                                          <p:spTgt spid="4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fade">
                                      <p:cBhvr>
                                        <p:cTn id="30" dur="500"/>
                                        <p:tgtEl>
                                          <p:spTgt spid="10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5"/>
                                        </p:tgtEl>
                                        <p:attrNameLst>
                                          <p:attrName>style.visibility</p:attrName>
                                        </p:attrNameLst>
                                      </p:cBhvr>
                                      <p:to>
                                        <p:strVal val="visible"/>
                                      </p:to>
                                    </p:set>
                                    <p:animEffect transition="in" filter="wipe(left)">
                                      <p:cBhvr>
                                        <p:cTn id="35" dur="500"/>
                                        <p:tgtEl>
                                          <p:spTgt spid="105"/>
                                        </p:tgtEl>
                                      </p:cBhvr>
                                    </p:animEffect>
                                  </p:childTnLst>
                                </p:cTn>
                              </p:par>
                              <p:par>
                                <p:cTn id="36" presetID="10" presetClass="exit" presetSubtype="0" fill="hold" nodeType="withEffect">
                                  <p:stCondLst>
                                    <p:cond delay="0"/>
                                  </p:stCondLst>
                                  <p:childTnLst>
                                    <p:animEffect transition="out" filter="fade">
                                      <p:cBhvr>
                                        <p:cTn id="37" dur="500"/>
                                        <p:tgtEl>
                                          <p:spTgt spid="103"/>
                                        </p:tgtEl>
                                      </p:cBhvr>
                                    </p:animEffect>
                                    <p:set>
                                      <p:cBhvr>
                                        <p:cTn id="38" dur="1" fill="hold">
                                          <p:stCondLst>
                                            <p:cond delay="499"/>
                                          </p:stCondLst>
                                        </p:cTn>
                                        <p:tgtEl>
                                          <p:spTgt spid="10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500"/>
                                        <p:tgtEl>
                                          <p:spTgt spid="10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5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2"/>
                                        </p:tgtEl>
                                        <p:attrNameLst>
                                          <p:attrName>style.visibility</p:attrName>
                                        </p:attrNameLst>
                                      </p:cBhvr>
                                      <p:to>
                                        <p:strVal val="visible"/>
                                      </p:to>
                                    </p:set>
                                    <p:animEffect transition="in" filter="fade">
                                      <p:cBhvr>
                                        <p:cTn id="51" dur="500"/>
                                        <p:tgtEl>
                                          <p:spTgt spid="16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30"/>
                                        </p:tgtEl>
                                        <p:attrNameLst>
                                          <p:attrName>style.visibility</p:attrName>
                                        </p:attrNameLst>
                                      </p:cBhvr>
                                      <p:to>
                                        <p:strVal val="visible"/>
                                      </p:to>
                                    </p:set>
                                    <p:animEffect transition="in" filter="wipe(down)">
                                      <p:cBhvr>
                                        <p:cTn id="56" dur="500"/>
                                        <p:tgtEl>
                                          <p:spTgt spid="33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330"/>
                                        </p:tgtEl>
                                      </p:cBhvr>
                                    </p:animEffect>
                                    <p:set>
                                      <p:cBhvr>
                                        <p:cTn id="61" dur="1" fill="hold">
                                          <p:stCondLst>
                                            <p:cond delay="499"/>
                                          </p:stCondLst>
                                        </p:cTn>
                                        <p:tgtEl>
                                          <p:spTgt spid="33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06"/>
                                        </p:tgtEl>
                                      </p:cBhvr>
                                    </p:animEffect>
                                    <p:set>
                                      <p:cBhvr>
                                        <p:cTn id="64" dur="1" fill="hold">
                                          <p:stCondLst>
                                            <p:cond delay="499"/>
                                          </p:stCondLst>
                                        </p:cTn>
                                        <p:tgtEl>
                                          <p:spTgt spid="10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04"/>
                                        </p:tgtEl>
                                      </p:cBhvr>
                                    </p:animEffect>
                                    <p:set>
                                      <p:cBhvr>
                                        <p:cTn id="67" dur="1" fill="hold">
                                          <p:stCondLst>
                                            <p:cond delay="499"/>
                                          </p:stCondLst>
                                        </p:cTn>
                                        <p:tgtEl>
                                          <p:spTgt spid="10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62"/>
                                        </p:tgtEl>
                                      </p:cBhvr>
                                    </p:animEffect>
                                    <p:set>
                                      <p:cBhvr>
                                        <p:cTn id="70" dur="1" fill="hold">
                                          <p:stCondLst>
                                            <p:cond delay="499"/>
                                          </p:stCondLst>
                                        </p:cTn>
                                        <p:tgtEl>
                                          <p:spTgt spid="162"/>
                                        </p:tgtEl>
                                        <p:attrNameLst>
                                          <p:attrName>style.visibility</p:attrName>
                                        </p:attrNameLst>
                                      </p:cBhvr>
                                      <p:to>
                                        <p:strVal val="hidden"/>
                                      </p:to>
                                    </p:set>
                                  </p:childTnLst>
                                </p:cTn>
                              </p:par>
                              <p:par>
                                <p:cTn id="71" presetID="22" presetClass="entr" presetSubtype="8" fill="hold" grpId="0" nodeType="withEffect">
                                  <p:stCondLst>
                                    <p:cond delay="0"/>
                                  </p:stCondLst>
                                  <p:childTnLst>
                                    <p:set>
                                      <p:cBhvr>
                                        <p:cTn id="72" dur="1" fill="hold">
                                          <p:stCondLst>
                                            <p:cond delay="0"/>
                                          </p:stCondLst>
                                        </p:cTn>
                                        <p:tgtEl>
                                          <p:spTgt spid="333"/>
                                        </p:tgtEl>
                                        <p:attrNameLst>
                                          <p:attrName>style.visibility</p:attrName>
                                        </p:attrNameLst>
                                      </p:cBhvr>
                                      <p:to>
                                        <p:strVal val="visible"/>
                                      </p:to>
                                    </p:set>
                                    <p:animEffect transition="in" filter="wipe(left)">
                                      <p:cBhvr>
                                        <p:cTn id="73" dur="500"/>
                                        <p:tgtEl>
                                          <p:spTgt spid="33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1"/>
                                        </p:tgtEl>
                                        <p:attrNameLst>
                                          <p:attrName>style.visibility</p:attrName>
                                        </p:attrNameLst>
                                      </p:cBhvr>
                                      <p:to>
                                        <p:strVal val="visible"/>
                                      </p:to>
                                    </p:set>
                                    <p:animEffect transition="in" filter="wipe(left)">
                                      <p:cBhvr>
                                        <p:cTn id="78"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82" grpId="0"/>
      <p:bldP spid="105" grpId="0"/>
      <p:bldP spid="104" grpId="0" animBg="1"/>
      <p:bldP spid="104" grpId="1" animBg="1"/>
      <p:bldP spid="162" grpId="0" animBg="1"/>
      <p:bldP spid="162" grpId="1" animBg="1"/>
      <p:bldP spid="333" grpId="0"/>
      <p:bldP spid="1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054619"/>
            <a:ext cx="6781800" cy="78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Mendeleev’s periodic classification</a:t>
            </a:r>
          </a:p>
          <a:p>
            <a:pPr marL="342900" indent="-342900">
              <a:buFont typeface="Arial" pitchFamily="34" charset="0"/>
              <a:buChar char="•"/>
            </a:pPr>
            <a:r>
              <a:rPr lang="pt-BR" altLang="en-US" sz="2000" dirty="0" smtClean="0">
                <a:solidFill>
                  <a:srgbClr val="FF6600"/>
                </a:solidFill>
                <a:latin typeface="Bookman Old Style" pitchFamily="18" charset="0"/>
              </a:rPr>
              <a:t>Features of </a:t>
            </a:r>
            <a:r>
              <a:rPr lang="pt-BR" altLang="en-US" sz="2000" dirty="0">
                <a:solidFill>
                  <a:srgbClr val="FF6600"/>
                </a:solidFill>
                <a:latin typeface="Bookman Old Style" pitchFamily="18" charset="0"/>
              </a:rPr>
              <a:t>periodic </a:t>
            </a:r>
            <a:r>
              <a:rPr lang="pt-BR" altLang="en-US" sz="2000" dirty="0" smtClean="0">
                <a:solidFill>
                  <a:srgbClr val="FF6600"/>
                </a:solidFill>
                <a:latin typeface="Bookman Old Style" pitchFamily="18" charset="0"/>
              </a:rPr>
              <a:t>classification</a:t>
            </a:r>
            <a:endParaRPr lang="pt-BR"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3561097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4" descr="Image011"/>
          <p:cNvPicPr>
            <a:picLocks noChangeAspect="1" noChangeArrowheads="1"/>
          </p:cNvPicPr>
          <p:nvPr/>
        </p:nvPicPr>
        <p:blipFill>
          <a:blip r:embed="rId4"/>
          <a:stretch>
            <a:fillRect/>
          </a:stretch>
        </p:blipFill>
        <p:spPr bwMode="auto">
          <a:xfrm>
            <a:off x="630044" y="862097"/>
            <a:ext cx="2143762" cy="263553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500623" y="289926"/>
            <a:ext cx="4730596"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a:defRPr/>
            </a:pPr>
            <a:r>
              <a:rPr lang="en-US" sz="2000" b="1" u="sng" dirty="0" err="1">
                <a:solidFill>
                  <a:srgbClr val="C00000"/>
                </a:solidFill>
                <a:latin typeface="Bookman Old Style" pitchFamily="18" charset="0"/>
              </a:rPr>
              <a:t>Dimitri</a:t>
            </a:r>
            <a:r>
              <a:rPr lang="en-US" sz="2000" b="1" u="sng" dirty="0">
                <a:solidFill>
                  <a:srgbClr val="C00000"/>
                </a:solidFill>
                <a:latin typeface="Bookman Old Style" pitchFamily="18" charset="0"/>
              </a:rPr>
              <a:t>  </a:t>
            </a:r>
            <a:r>
              <a:rPr lang="en-US" sz="2000" b="1" u="sng" dirty="0" err="1" smtClean="0">
                <a:solidFill>
                  <a:srgbClr val="C00000"/>
                </a:solidFill>
                <a:latin typeface="Bookman Old Style" pitchFamily="18" charset="0"/>
              </a:rPr>
              <a:t>Ivanovitch</a:t>
            </a:r>
            <a:r>
              <a:rPr lang="en-US" sz="2000" b="1" u="sng" dirty="0" smtClean="0">
                <a:solidFill>
                  <a:srgbClr val="C00000"/>
                </a:solidFill>
                <a:latin typeface="Bookman Old Style" pitchFamily="18" charset="0"/>
              </a:rPr>
              <a:t>  Mendeleev</a:t>
            </a:r>
            <a:endParaRPr lang="en-US" sz="2000" b="1" u="sng" dirty="0">
              <a:solidFill>
                <a:srgbClr val="C00000"/>
              </a:solidFill>
              <a:latin typeface="Bookman Old Style" pitchFamily="18" charset="0"/>
            </a:endParaRPr>
          </a:p>
        </p:txBody>
      </p:sp>
      <p:sp>
        <p:nvSpPr>
          <p:cNvPr id="5" name="Rectangle 4"/>
          <p:cNvSpPr/>
          <p:nvPr/>
        </p:nvSpPr>
        <p:spPr>
          <a:xfrm>
            <a:off x="615730" y="3558627"/>
            <a:ext cx="1973617" cy="369332"/>
          </a:xfrm>
          <a:prstGeom prst="rect">
            <a:avLst/>
          </a:prstGeom>
          <a:solidFill>
            <a:srgbClr val="002060"/>
          </a:solidFill>
          <a:effectLst>
            <a:outerShdw blurRad="40000" dist="20000" dir="5400000" rotWithShape="0">
              <a:srgbClr val="000000">
                <a:alpha val="38000"/>
              </a:srgbClr>
            </a:outerShdw>
          </a:effectLst>
        </p:spPr>
        <p:style>
          <a:lnRef idx="3">
            <a:schemeClr val="lt1"/>
          </a:lnRef>
          <a:fillRef idx="1">
            <a:schemeClr val="dk1"/>
          </a:fillRef>
          <a:effectRef idx="1">
            <a:schemeClr val="dk1"/>
          </a:effectRef>
          <a:fontRef idx="minor">
            <a:schemeClr val="lt1"/>
          </a:fontRef>
        </p:style>
        <p:txBody>
          <a:bodyPr wrap="none">
            <a:spAutoFit/>
          </a:bodyPr>
          <a:lstStyle/>
          <a:p>
            <a:pPr>
              <a:buFont typeface="Wingdings" pitchFamily="2" charset="2"/>
              <a:buNone/>
              <a:defRPr/>
            </a:pPr>
            <a:r>
              <a:rPr lang="en-US" dirty="0">
                <a:solidFill>
                  <a:schemeClr val="bg1"/>
                </a:solidFill>
                <a:latin typeface="Book Antiqua" pitchFamily="18" charset="0"/>
              </a:rPr>
              <a:t>Russian Chemist</a:t>
            </a:r>
          </a:p>
        </p:txBody>
      </p:sp>
      <p:grpSp>
        <p:nvGrpSpPr>
          <p:cNvPr id="7" name="Group 6"/>
          <p:cNvGrpSpPr/>
          <p:nvPr/>
        </p:nvGrpSpPr>
        <p:grpSpPr>
          <a:xfrm>
            <a:off x="2901905" y="2002558"/>
            <a:ext cx="5403895" cy="1051315"/>
            <a:chOff x="3266209" y="3362161"/>
            <a:chExt cx="3704313" cy="813697"/>
          </a:xfrm>
          <a:effectLst>
            <a:outerShdw blurRad="50800" dist="38100" dir="5400000" algn="t" rotWithShape="0">
              <a:prstClr val="black">
                <a:alpha val="40000"/>
              </a:prstClr>
            </a:outerShdw>
          </a:effectLst>
        </p:grpSpPr>
        <p:sp>
          <p:nvSpPr>
            <p:cNvPr id="8" name="Rounded Rectangular Callout 7"/>
            <p:cNvSpPr/>
            <p:nvPr/>
          </p:nvSpPr>
          <p:spPr>
            <a:xfrm>
              <a:off x="3292280" y="3403608"/>
              <a:ext cx="3678242" cy="772250"/>
            </a:xfrm>
            <a:prstGeom prst="roundRect">
              <a:avLst/>
            </a:prstGeom>
            <a:gradFill>
              <a:gsLst>
                <a:gs pos="55000">
                  <a:srgbClr val="FFC000"/>
                </a:gs>
                <a:gs pos="84000">
                  <a:schemeClr val="bg1"/>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dirty="0" smtClean="0">
                <a:solidFill>
                  <a:srgbClr val="0000FF"/>
                </a:solidFill>
                <a:latin typeface="Bookman Old Style" pitchFamily="18" charset="0"/>
              </a:endParaRPr>
            </a:p>
            <a:p>
              <a:endParaRPr lang="en-US" dirty="0">
                <a:solidFill>
                  <a:srgbClr val="0000FF"/>
                </a:solidFill>
                <a:latin typeface="Bookman Old Style" pitchFamily="18" charset="0"/>
              </a:endParaRPr>
            </a:p>
            <a:p>
              <a:endParaRPr lang="en-US" dirty="0" smtClean="0">
                <a:solidFill>
                  <a:srgbClr val="0000FF"/>
                </a:solidFill>
                <a:latin typeface="Bookman Old Style" pitchFamily="18" charset="0"/>
              </a:endParaRPr>
            </a:p>
            <a:p>
              <a:endParaRPr lang="en-US" dirty="0">
                <a:solidFill>
                  <a:srgbClr val="0000FF"/>
                </a:solidFill>
                <a:latin typeface="Bookman Old Style" pitchFamily="18" charset="0"/>
              </a:endParaRPr>
            </a:p>
          </p:txBody>
        </p:sp>
        <p:sp>
          <p:nvSpPr>
            <p:cNvPr id="9" name="Rectangle 8"/>
            <p:cNvSpPr/>
            <p:nvPr/>
          </p:nvSpPr>
          <p:spPr>
            <a:xfrm>
              <a:off x="3266209" y="3362161"/>
              <a:ext cx="3666213" cy="790664"/>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rgbClr val="0000FF"/>
                  </a:solidFill>
                  <a:latin typeface="Bookman Old Style" pitchFamily="18" charset="0"/>
                </a:rPr>
                <a:t>Called as father of classification. He also arranged elements according to their atomic </a:t>
              </a:r>
              <a:r>
                <a:rPr lang="en-US" dirty="0" smtClean="0">
                  <a:solidFill>
                    <a:srgbClr val="0000FF"/>
                  </a:solidFill>
                  <a:latin typeface="Bookman Old Style" pitchFamily="18" charset="0"/>
                </a:rPr>
                <a:t>masses</a:t>
              </a:r>
            </a:p>
          </p:txBody>
        </p:sp>
      </p:grpSp>
      <p:sp>
        <p:nvSpPr>
          <p:cNvPr id="12" name="Rounded Rectangle 11"/>
          <p:cNvSpPr/>
          <p:nvPr/>
        </p:nvSpPr>
        <p:spPr>
          <a:xfrm>
            <a:off x="2941213" y="851211"/>
            <a:ext cx="5233958" cy="1021561"/>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rgbClr val="0000FF"/>
                </a:solidFill>
                <a:latin typeface="Bookman Old Style" pitchFamily="18" charset="0"/>
              </a:rPr>
              <a:t>After the failure of Newlands’ law of octaves, the next attempt to classify elements was done in  the year 1869</a:t>
            </a:r>
          </a:p>
        </p:txBody>
      </p:sp>
    </p:spTree>
    <p:extLst>
      <p:ext uri="{BB962C8B-B14F-4D97-AF65-F5344CB8AC3E}">
        <p14:creationId xmlns:p14="http://schemas.microsoft.com/office/powerpoint/2010/main" val="35715112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22113" y="595816"/>
            <a:ext cx="2973773" cy="222776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 name="Picture 4" descr="E:\chpt.1 images\clothes unor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735" y="594617"/>
            <a:ext cx="3325091" cy="222653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09153" y="587880"/>
            <a:ext cx="336952" cy="335756"/>
            <a:chOff x="1699216" y="4080152"/>
            <a:chExt cx="336952" cy="369332"/>
          </a:xfrm>
        </p:grpSpPr>
        <p:sp>
          <p:nvSpPr>
            <p:cNvPr id="5" name="Oval 4"/>
            <p:cNvSpPr/>
            <p:nvPr/>
          </p:nvSpPr>
          <p:spPr>
            <a:xfrm>
              <a:off x="1702592" y="4099718"/>
              <a:ext cx="330200" cy="3302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6" name="TextBox 5"/>
            <p:cNvSpPr txBox="1"/>
            <p:nvPr/>
          </p:nvSpPr>
          <p:spPr>
            <a:xfrm>
              <a:off x="1699216" y="4080152"/>
              <a:ext cx="336952" cy="369332"/>
            </a:xfrm>
            <a:prstGeom prst="rect">
              <a:avLst/>
            </a:prstGeom>
            <a:noFill/>
          </p:spPr>
          <p:txBody>
            <a:bodyPr wrap="none" rtlCol="0">
              <a:spAutoFit/>
            </a:bodyPr>
            <a:lstStyle/>
            <a:p>
              <a:r>
                <a:rPr lang="en-US" b="1" dirty="0" smtClean="0">
                  <a:latin typeface="Bookman Old Style" pitchFamily="18" charset="0"/>
                </a:rPr>
                <a:t>1</a:t>
              </a:r>
              <a:endParaRPr lang="en-US" b="1" dirty="0">
                <a:latin typeface="Bookman Old Style" pitchFamily="18" charset="0"/>
              </a:endParaRPr>
            </a:p>
          </p:txBody>
        </p:sp>
      </p:grpSp>
      <p:sp>
        <p:nvSpPr>
          <p:cNvPr id="10" name="Rectangle 9"/>
          <p:cNvSpPr/>
          <p:nvPr/>
        </p:nvSpPr>
        <p:spPr>
          <a:xfrm>
            <a:off x="4028794" y="573560"/>
            <a:ext cx="2967092" cy="2272279"/>
          </a:xfrm>
          <a:prstGeom prst="rect">
            <a:avLst/>
          </a:prstGeom>
          <a:noFill/>
          <a:ln w="57150">
            <a:solidFill>
              <a:srgbClr val="C0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loud Callout 10"/>
          <p:cNvSpPr/>
          <p:nvPr/>
        </p:nvSpPr>
        <p:spPr>
          <a:xfrm>
            <a:off x="498030" y="3300864"/>
            <a:ext cx="2941022" cy="1290969"/>
          </a:xfrm>
          <a:prstGeom prst="cloudCallout">
            <a:avLst>
              <a:gd name="adj1" fmla="val 81192"/>
              <a:gd name="adj2" fmla="val -32050"/>
            </a:avLst>
          </a:prstGeom>
          <a:solidFill>
            <a:srgbClr val="7030A0"/>
          </a:solid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1"/>
                </a:solidFill>
                <a:latin typeface="+mj-lt"/>
              </a:rPr>
              <a:t>Which place will you choose for a quick shopping???</a:t>
            </a:r>
            <a:endParaRPr lang="en-US" dirty="0">
              <a:solidFill>
                <a:schemeClr val="bg1"/>
              </a:solidFill>
              <a:latin typeface="+mj-lt"/>
            </a:endParaRPr>
          </a:p>
        </p:txBody>
      </p:sp>
      <p:pic>
        <p:nvPicPr>
          <p:cNvPr id="12" name="Picture 10" descr="E:\chpt.1 images\girl-shop120203.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00320" y="2917648"/>
            <a:ext cx="20574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3" name="Cloud Callout 12"/>
          <p:cNvSpPr/>
          <p:nvPr/>
        </p:nvSpPr>
        <p:spPr>
          <a:xfrm>
            <a:off x="1862940" y="3320844"/>
            <a:ext cx="1588180" cy="844608"/>
          </a:xfrm>
          <a:prstGeom prst="cloudCallout">
            <a:avLst>
              <a:gd name="adj1" fmla="val 110589"/>
              <a:gd name="adj2" fmla="val -27492"/>
            </a:avLst>
          </a:prstGeom>
          <a:solidFill>
            <a:srgbClr val="7030A0"/>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mj-lt"/>
              </a:rPr>
              <a:t>Why ???</a:t>
            </a:r>
            <a:endParaRPr lang="en-US" dirty="0">
              <a:solidFill>
                <a:schemeClr val="bg1"/>
              </a:solidFill>
              <a:latin typeface="+mj-lt"/>
            </a:endParaRPr>
          </a:p>
        </p:txBody>
      </p:sp>
      <p:grpSp>
        <p:nvGrpSpPr>
          <p:cNvPr id="7" name="Group 6"/>
          <p:cNvGrpSpPr/>
          <p:nvPr/>
        </p:nvGrpSpPr>
        <p:grpSpPr>
          <a:xfrm>
            <a:off x="4081014" y="587880"/>
            <a:ext cx="336952" cy="335756"/>
            <a:chOff x="1699216" y="4080152"/>
            <a:chExt cx="336952" cy="369332"/>
          </a:xfrm>
        </p:grpSpPr>
        <p:sp>
          <p:nvSpPr>
            <p:cNvPr id="8" name="Oval 7"/>
            <p:cNvSpPr/>
            <p:nvPr/>
          </p:nvSpPr>
          <p:spPr>
            <a:xfrm>
              <a:off x="1702592" y="4099718"/>
              <a:ext cx="330200" cy="3302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9" name="TextBox 8"/>
            <p:cNvSpPr txBox="1"/>
            <p:nvPr/>
          </p:nvSpPr>
          <p:spPr>
            <a:xfrm>
              <a:off x="1699216" y="4080152"/>
              <a:ext cx="336952" cy="369332"/>
            </a:xfrm>
            <a:prstGeom prst="rect">
              <a:avLst/>
            </a:prstGeom>
            <a:noFill/>
          </p:spPr>
          <p:txBody>
            <a:bodyPr wrap="none" rtlCol="0">
              <a:spAutoFit/>
            </a:bodyPr>
            <a:lstStyle/>
            <a:p>
              <a:r>
                <a:rPr lang="en-US" b="1" dirty="0" smtClean="0">
                  <a:latin typeface="Bookman Old Style" pitchFamily="18" charset="0"/>
                </a:rPr>
                <a:t>2</a:t>
              </a:r>
              <a:endParaRPr lang="en-US" b="1" dirty="0">
                <a:latin typeface="Bookman Old Style" pitchFamily="18" charset="0"/>
              </a:endParaRPr>
            </a:p>
          </p:txBody>
        </p:sp>
      </p:grpSp>
      <p:grpSp>
        <p:nvGrpSpPr>
          <p:cNvPr id="17" name="Group 16"/>
          <p:cNvGrpSpPr/>
          <p:nvPr/>
        </p:nvGrpSpPr>
        <p:grpSpPr>
          <a:xfrm>
            <a:off x="551222" y="3040181"/>
            <a:ext cx="3037838" cy="1565768"/>
            <a:chOff x="767626" y="3111353"/>
            <a:chExt cx="3341622" cy="1423425"/>
          </a:xfrm>
        </p:grpSpPr>
        <p:sp>
          <p:nvSpPr>
            <p:cNvPr id="15" name="Cloud Callout 14"/>
            <p:cNvSpPr/>
            <p:nvPr/>
          </p:nvSpPr>
          <p:spPr>
            <a:xfrm>
              <a:off x="767626" y="3111353"/>
              <a:ext cx="3341622" cy="1423425"/>
            </a:xfrm>
            <a:prstGeom prst="cloudCallout">
              <a:avLst>
                <a:gd name="adj1" fmla="val 76278"/>
                <a:gd name="adj2" fmla="val -17406"/>
              </a:avLst>
            </a:prstGeom>
            <a:solidFill>
              <a:srgbClr val="7030A0"/>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bg1"/>
                </a:solidFill>
                <a:latin typeface="+mj-lt"/>
              </a:endParaRPr>
            </a:p>
          </p:txBody>
        </p:sp>
        <p:sp>
          <p:nvSpPr>
            <p:cNvPr id="14" name="Rectangle 13"/>
            <p:cNvSpPr/>
            <p:nvPr/>
          </p:nvSpPr>
          <p:spPr>
            <a:xfrm>
              <a:off x="1044695" y="3300864"/>
              <a:ext cx="2838853" cy="1040922"/>
            </a:xfrm>
            <a:prstGeom prst="rect">
              <a:avLst/>
            </a:prstGeom>
          </p:spPr>
          <p:txBody>
            <a:bodyPr>
              <a:spAutoFit/>
            </a:bodyPr>
            <a:lstStyle/>
            <a:p>
              <a:pPr algn="ctr"/>
              <a:r>
                <a:rPr lang="en-US" dirty="0">
                  <a:solidFill>
                    <a:schemeClr val="bg1"/>
                  </a:solidFill>
                </a:rPr>
                <a:t>Systematic arrangement of clothes have been done, so shopping becomes easy</a:t>
              </a:r>
            </a:p>
          </p:txBody>
        </p:sp>
      </p:grpSp>
    </p:spTree>
    <p:extLst>
      <p:ext uri="{BB962C8B-B14F-4D97-AF65-F5344CB8AC3E}">
        <p14:creationId xmlns:p14="http://schemas.microsoft.com/office/powerpoint/2010/main" val="1423953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childTnLst>
                          </p:cTn>
                        </p:par>
                        <p:par>
                          <p:cTn id="24" fill="hold">
                            <p:stCondLst>
                              <p:cond delay="1000"/>
                            </p:stCondLst>
                            <p:childTnLst>
                              <p:par>
                                <p:cTn id="25" presetID="22" presetClass="entr" presetSubtype="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35" presetClass="emph" presetSubtype="0" repeatCount="4000" fill="hold" grpId="1" nodeType="withEffect">
                                  <p:stCondLst>
                                    <p:cond delay="0"/>
                                  </p:stCondLst>
                                  <p:childTnLst>
                                    <p:anim calcmode="discrete" valueType="str">
                                      <p:cBhvr>
                                        <p:cTn id="33"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1"/>
                                        </p:tgtEl>
                                        <p:attrNameLst>
                                          <p:attrName>style.visibility</p:attrName>
                                        </p:attrNameLst>
                                      </p:cBhvr>
                                      <p:to>
                                        <p:strVal val="hidden"/>
                                      </p:to>
                                    </p:set>
                                  </p:childTnLst>
                                </p:cTn>
                              </p:par>
                            </p:childTnLst>
                          </p:cTn>
                        </p:par>
                        <p:par>
                          <p:cTn id="38" fill="hold">
                            <p:stCondLst>
                              <p:cond delay="0"/>
                            </p:stCondLst>
                            <p:childTnLst>
                              <p:par>
                                <p:cTn id="39" presetID="22" presetClass="entr" presetSubtype="2"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par>
                                <p:cTn id="46" presetID="22" presetClass="entr" presetSubtype="2"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right)">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3" grpId="0" animBg="1"/>
      <p:bldP spid="1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20700" y="731500"/>
            <a:ext cx="3980773" cy="369332"/>
          </a:xfrm>
          <a:prstGeom prst="homePlate">
            <a:avLst/>
          </a:prstGeom>
          <a:noFill/>
          <a:ln>
            <a:noFill/>
            <a:headEnd/>
            <a:tailEnd/>
          </a:ln>
          <a:effectLst/>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wrap="none">
            <a:spAutoFit/>
          </a:bodyPr>
          <a:lstStyle/>
          <a:p>
            <a:pPr marL="285750" indent="-285750">
              <a:buFont typeface="Wingdings" pitchFamily="2" charset="2"/>
              <a:buChar char="v"/>
            </a:pPr>
            <a:r>
              <a:rPr lang="en-US" dirty="0" smtClean="0">
                <a:solidFill>
                  <a:srgbClr val="0000FF"/>
                </a:solidFill>
                <a:latin typeface="Bookman Old Style" pitchFamily="18" charset="0"/>
              </a:rPr>
              <a:t>Mendeleev </a:t>
            </a:r>
            <a:r>
              <a:rPr lang="en-US" dirty="0">
                <a:solidFill>
                  <a:srgbClr val="0000FF"/>
                </a:solidFill>
                <a:latin typeface="Bookman Old Style" pitchFamily="18" charset="0"/>
              </a:rPr>
              <a:t>knew 63 elements. </a:t>
            </a:r>
          </a:p>
        </p:txBody>
      </p:sp>
      <p:sp>
        <p:nvSpPr>
          <p:cNvPr id="3" name="TextBox 2"/>
          <p:cNvSpPr txBox="1">
            <a:spLocks noChangeArrowheads="1"/>
          </p:cNvSpPr>
          <p:nvPr/>
        </p:nvSpPr>
        <p:spPr bwMode="auto">
          <a:xfrm>
            <a:off x="520700" y="1121984"/>
            <a:ext cx="6639435" cy="369332"/>
          </a:xfrm>
          <a:prstGeom prst="homePlate">
            <a:avLst/>
          </a:prstGeom>
          <a:noFill/>
          <a:ln>
            <a:noFill/>
            <a:headEnd/>
            <a:tailEnd/>
          </a:ln>
          <a:effectLst/>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wrap="none">
            <a:spAutoFit/>
          </a:bodyPr>
          <a:lstStyle/>
          <a:p>
            <a:pPr marL="285750" indent="-285750">
              <a:buFont typeface="Wingdings" pitchFamily="2" charset="2"/>
              <a:buChar char="v"/>
              <a:defRPr/>
            </a:pPr>
            <a:r>
              <a:rPr lang="en-US" dirty="0" smtClean="0">
                <a:solidFill>
                  <a:srgbClr val="0000FF"/>
                </a:solidFill>
                <a:latin typeface="Bookman Old Style" pitchFamily="18" charset="0"/>
              </a:rPr>
              <a:t>He </a:t>
            </a:r>
            <a:r>
              <a:rPr lang="en-US" dirty="0">
                <a:solidFill>
                  <a:srgbClr val="0000FF"/>
                </a:solidFill>
                <a:latin typeface="Bookman Old Style" pitchFamily="18" charset="0"/>
              </a:rPr>
              <a:t>classified elements on the basis of </a:t>
            </a:r>
            <a:r>
              <a:rPr lang="en-US" b="1" u="sng" dirty="0">
                <a:solidFill>
                  <a:srgbClr val="C00000"/>
                </a:solidFill>
                <a:latin typeface="Bookman Old Style" pitchFamily="18" charset="0"/>
              </a:rPr>
              <a:t>Atomic masses</a:t>
            </a:r>
          </a:p>
        </p:txBody>
      </p:sp>
      <p:sp>
        <p:nvSpPr>
          <p:cNvPr id="4" name="TextBox 3"/>
          <p:cNvSpPr txBox="1">
            <a:spLocks noChangeArrowheads="1"/>
          </p:cNvSpPr>
          <p:nvPr/>
        </p:nvSpPr>
        <p:spPr bwMode="auto">
          <a:xfrm>
            <a:off x="520700" y="329951"/>
            <a:ext cx="6908107" cy="369332"/>
          </a:xfrm>
          <a:prstGeom prst="homePlate">
            <a:avLst/>
          </a:prstGeom>
          <a:noFill/>
          <a:ln>
            <a:noFill/>
            <a:headEnd/>
            <a:tailEnd/>
          </a:ln>
          <a:effectLst/>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wrap="none">
            <a:spAutoFit/>
          </a:bodyPr>
          <a:lstStyle/>
          <a:p>
            <a:pPr marL="285750" indent="-285750">
              <a:buFont typeface="Wingdings" pitchFamily="2" charset="2"/>
              <a:buChar char="v"/>
            </a:pPr>
            <a:r>
              <a:rPr lang="en-US" dirty="0" smtClean="0">
                <a:solidFill>
                  <a:srgbClr val="0000FF"/>
                </a:solidFill>
                <a:latin typeface="Bookman Old Style" pitchFamily="18" charset="0"/>
              </a:rPr>
              <a:t>Most </a:t>
            </a:r>
            <a:r>
              <a:rPr lang="en-US" dirty="0">
                <a:solidFill>
                  <a:srgbClr val="0000FF"/>
                </a:solidFill>
                <a:latin typeface="Bookman Old Style" pitchFamily="18" charset="0"/>
              </a:rPr>
              <a:t>important contributor </a:t>
            </a:r>
            <a:r>
              <a:rPr lang="en-US" dirty="0" smtClean="0">
                <a:solidFill>
                  <a:srgbClr val="0000FF"/>
                </a:solidFill>
                <a:latin typeface="Bookman Old Style" pitchFamily="18" charset="0"/>
              </a:rPr>
              <a:t>in classification of elements.</a:t>
            </a:r>
            <a:endParaRPr lang="en-US" dirty="0">
              <a:solidFill>
                <a:srgbClr val="0000FF"/>
              </a:solidFill>
              <a:latin typeface="Bookman Old Style" pitchFamily="18" charset="0"/>
            </a:endParaRPr>
          </a:p>
        </p:txBody>
      </p:sp>
      <p:sp>
        <p:nvSpPr>
          <p:cNvPr id="7" name="Text Box 4"/>
          <p:cNvSpPr txBox="1">
            <a:spLocks noChangeArrowheads="1"/>
          </p:cNvSpPr>
          <p:nvPr/>
        </p:nvSpPr>
        <p:spPr bwMode="auto">
          <a:xfrm>
            <a:off x="654553" y="3233797"/>
            <a:ext cx="33534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Li</a:t>
            </a:r>
          </a:p>
        </p:txBody>
      </p:sp>
      <p:sp>
        <p:nvSpPr>
          <p:cNvPr id="9" name="Text Box 6"/>
          <p:cNvSpPr txBox="1">
            <a:spLocks noChangeArrowheads="1"/>
          </p:cNvSpPr>
          <p:nvPr/>
        </p:nvSpPr>
        <p:spPr bwMode="auto">
          <a:xfrm>
            <a:off x="1795926" y="3233797"/>
            <a:ext cx="31451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B</a:t>
            </a:r>
          </a:p>
        </p:txBody>
      </p:sp>
      <p:sp>
        <p:nvSpPr>
          <p:cNvPr id="10" name="Text Box 7"/>
          <p:cNvSpPr txBox="1">
            <a:spLocks noChangeArrowheads="1"/>
          </p:cNvSpPr>
          <p:nvPr/>
        </p:nvSpPr>
        <p:spPr bwMode="auto">
          <a:xfrm>
            <a:off x="2400246" y="3233797"/>
            <a:ext cx="30809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a:latin typeface="+mj-lt"/>
                <a:cs typeface="+mn-cs"/>
              </a:rPr>
              <a:t>C</a:t>
            </a:r>
          </a:p>
        </p:txBody>
      </p:sp>
      <p:sp>
        <p:nvSpPr>
          <p:cNvPr id="11" name="Text Box 8"/>
          <p:cNvSpPr txBox="1">
            <a:spLocks noChangeArrowheads="1"/>
          </p:cNvSpPr>
          <p:nvPr/>
        </p:nvSpPr>
        <p:spPr bwMode="auto">
          <a:xfrm>
            <a:off x="3083591" y="3233797"/>
            <a:ext cx="33374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N</a:t>
            </a:r>
          </a:p>
        </p:txBody>
      </p:sp>
      <p:sp>
        <p:nvSpPr>
          <p:cNvPr id="12" name="Text Box 9"/>
          <p:cNvSpPr txBox="1">
            <a:spLocks noChangeArrowheads="1"/>
          </p:cNvSpPr>
          <p:nvPr/>
        </p:nvSpPr>
        <p:spPr bwMode="auto">
          <a:xfrm>
            <a:off x="3695909" y="3233797"/>
            <a:ext cx="33695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O</a:t>
            </a:r>
          </a:p>
        </p:txBody>
      </p:sp>
      <p:sp>
        <p:nvSpPr>
          <p:cNvPr id="13" name="Text Box 10"/>
          <p:cNvSpPr txBox="1">
            <a:spLocks noChangeArrowheads="1"/>
          </p:cNvSpPr>
          <p:nvPr/>
        </p:nvSpPr>
        <p:spPr bwMode="auto">
          <a:xfrm>
            <a:off x="4273977" y="3233797"/>
            <a:ext cx="2904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F</a:t>
            </a:r>
          </a:p>
        </p:txBody>
      </p:sp>
      <p:sp>
        <p:nvSpPr>
          <p:cNvPr id="14" name="Text Box 11"/>
          <p:cNvSpPr txBox="1">
            <a:spLocks noChangeArrowheads="1"/>
          </p:cNvSpPr>
          <p:nvPr/>
        </p:nvSpPr>
        <p:spPr bwMode="auto">
          <a:xfrm>
            <a:off x="654553" y="3686965"/>
            <a:ext cx="45076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Na</a:t>
            </a:r>
          </a:p>
        </p:txBody>
      </p:sp>
      <p:sp>
        <p:nvSpPr>
          <p:cNvPr id="16" name="Text Box 13"/>
          <p:cNvSpPr txBox="1">
            <a:spLocks noChangeArrowheads="1"/>
          </p:cNvSpPr>
          <p:nvPr/>
        </p:nvSpPr>
        <p:spPr bwMode="auto">
          <a:xfrm>
            <a:off x="1795926" y="3686965"/>
            <a:ext cx="38023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Al</a:t>
            </a:r>
          </a:p>
        </p:txBody>
      </p:sp>
      <p:sp>
        <p:nvSpPr>
          <p:cNvPr id="17" name="Text Box 14"/>
          <p:cNvSpPr txBox="1">
            <a:spLocks noChangeArrowheads="1"/>
          </p:cNvSpPr>
          <p:nvPr/>
        </p:nvSpPr>
        <p:spPr bwMode="auto">
          <a:xfrm>
            <a:off x="2400246" y="3686965"/>
            <a:ext cx="34977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a:latin typeface="+mj-lt"/>
                <a:cs typeface="+mn-cs"/>
              </a:rPr>
              <a:t>Si</a:t>
            </a:r>
          </a:p>
        </p:txBody>
      </p:sp>
      <p:sp>
        <p:nvSpPr>
          <p:cNvPr id="18" name="Text Box 15"/>
          <p:cNvSpPr txBox="1">
            <a:spLocks noChangeArrowheads="1"/>
          </p:cNvSpPr>
          <p:nvPr/>
        </p:nvSpPr>
        <p:spPr bwMode="auto">
          <a:xfrm>
            <a:off x="3083591" y="3686965"/>
            <a:ext cx="30809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a:latin typeface="+mj-lt"/>
                <a:cs typeface="+mn-cs"/>
              </a:rPr>
              <a:t>P</a:t>
            </a:r>
          </a:p>
        </p:txBody>
      </p:sp>
      <p:sp>
        <p:nvSpPr>
          <p:cNvPr id="19" name="Text Box 16"/>
          <p:cNvSpPr txBox="1">
            <a:spLocks noChangeArrowheads="1"/>
          </p:cNvSpPr>
          <p:nvPr/>
        </p:nvSpPr>
        <p:spPr bwMode="auto">
          <a:xfrm>
            <a:off x="3695909" y="3686965"/>
            <a:ext cx="293670"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S</a:t>
            </a:r>
          </a:p>
        </p:txBody>
      </p:sp>
      <p:sp>
        <p:nvSpPr>
          <p:cNvPr id="20" name="Text Box 17"/>
          <p:cNvSpPr txBox="1">
            <a:spLocks noChangeArrowheads="1"/>
          </p:cNvSpPr>
          <p:nvPr/>
        </p:nvSpPr>
        <p:spPr bwMode="auto">
          <a:xfrm>
            <a:off x="4273977" y="3686965"/>
            <a:ext cx="36099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a:latin typeface="+mj-lt"/>
                <a:cs typeface="+mn-cs"/>
              </a:rPr>
              <a:t>Cl</a:t>
            </a:r>
            <a:endParaRPr lang="en-US" b="1" dirty="0">
              <a:latin typeface="+mj-lt"/>
              <a:cs typeface="+mn-cs"/>
            </a:endParaRPr>
          </a:p>
        </p:txBody>
      </p:sp>
      <p:sp>
        <p:nvSpPr>
          <p:cNvPr id="21" name="Text Box 18"/>
          <p:cNvSpPr txBox="1">
            <a:spLocks noChangeArrowheads="1"/>
          </p:cNvSpPr>
          <p:nvPr/>
        </p:nvSpPr>
        <p:spPr bwMode="auto">
          <a:xfrm>
            <a:off x="654553" y="4072112"/>
            <a:ext cx="31130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K</a:t>
            </a:r>
          </a:p>
        </p:txBody>
      </p:sp>
      <p:sp>
        <p:nvSpPr>
          <p:cNvPr id="23" name="Text Box 4"/>
          <p:cNvSpPr txBox="1">
            <a:spLocks noChangeArrowheads="1"/>
          </p:cNvSpPr>
          <p:nvPr/>
        </p:nvSpPr>
        <p:spPr bwMode="auto">
          <a:xfrm>
            <a:off x="654553" y="2930970"/>
            <a:ext cx="32893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H</a:t>
            </a:r>
          </a:p>
        </p:txBody>
      </p:sp>
      <p:sp>
        <p:nvSpPr>
          <p:cNvPr id="24" name="Text Box 18"/>
          <p:cNvSpPr txBox="1">
            <a:spLocks noChangeArrowheads="1"/>
          </p:cNvSpPr>
          <p:nvPr/>
        </p:nvSpPr>
        <p:spPr bwMode="auto">
          <a:xfrm>
            <a:off x="2400246" y="4072112"/>
            <a:ext cx="35458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Ti</a:t>
            </a:r>
          </a:p>
        </p:txBody>
      </p:sp>
      <p:sp>
        <p:nvSpPr>
          <p:cNvPr id="25" name="Text Box 18"/>
          <p:cNvSpPr txBox="1">
            <a:spLocks noChangeArrowheads="1"/>
          </p:cNvSpPr>
          <p:nvPr/>
        </p:nvSpPr>
        <p:spPr bwMode="auto">
          <a:xfrm>
            <a:off x="3083591" y="4072112"/>
            <a:ext cx="32092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V</a:t>
            </a:r>
          </a:p>
        </p:txBody>
      </p:sp>
      <p:sp>
        <p:nvSpPr>
          <p:cNvPr id="26" name="Text Box 18"/>
          <p:cNvSpPr txBox="1">
            <a:spLocks noChangeArrowheads="1"/>
          </p:cNvSpPr>
          <p:nvPr/>
        </p:nvSpPr>
        <p:spPr bwMode="auto">
          <a:xfrm>
            <a:off x="3695909" y="4072112"/>
            <a:ext cx="388248"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Cr</a:t>
            </a:r>
          </a:p>
        </p:txBody>
      </p:sp>
      <p:sp>
        <p:nvSpPr>
          <p:cNvPr id="27" name="Text Box 18"/>
          <p:cNvSpPr txBox="1">
            <a:spLocks noChangeArrowheads="1"/>
          </p:cNvSpPr>
          <p:nvPr/>
        </p:nvSpPr>
        <p:spPr bwMode="auto">
          <a:xfrm>
            <a:off x="4273977" y="4072112"/>
            <a:ext cx="51007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err="1">
                <a:latin typeface="+mj-lt"/>
                <a:cs typeface="+mn-cs"/>
              </a:rPr>
              <a:t>Mn</a:t>
            </a:r>
            <a:endParaRPr lang="en-US" b="1" dirty="0">
              <a:latin typeface="+mj-lt"/>
              <a:cs typeface="+mn-cs"/>
            </a:endParaRPr>
          </a:p>
        </p:txBody>
      </p:sp>
      <p:sp>
        <p:nvSpPr>
          <p:cNvPr id="28" name="Text Box 18"/>
          <p:cNvSpPr txBox="1">
            <a:spLocks noChangeArrowheads="1"/>
          </p:cNvSpPr>
          <p:nvPr/>
        </p:nvSpPr>
        <p:spPr bwMode="auto">
          <a:xfrm>
            <a:off x="620986" y="4456267"/>
            <a:ext cx="402482"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Fe</a:t>
            </a:r>
          </a:p>
        </p:txBody>
      </p:sp>
      <p:sp>
        <p:nvSpPr>
          <p:cNvPr id="29" name="Text Box 18"/>
          <p:cNvSpPr txBox="1">
            <a:spLocks noChangeArrowheads="1"/>
          </p:cNvSpPr>
          <p:nvPr/>
        </p:nvSpPr>
        <p:spPr bwMode="auto">
          <a:xfrm>
            <a:off x="1208082" y="4456267"/>
            <a:ext cx="4299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Co</a:t>
            </a:r>
          </a:p>
        </p:txBody>
      </p:sp>
      <p:sp>
        <p:nvSpPr>
          <p:cNvPr id="30" name="Text Box 18"/>
          <p:cNvSpPr txBox="1">
            <a:spLocks noChangeArrowheads="1"/>
          </p:cNvSpPr>
          <p:nvPr/>
        </p:nvSpPr>
        <p:spPr bwMode="auto">
          <a:xfrm>
            <a:off x="1795926" y="4456267"/>
            <a:ext cx="39305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Ni</a:t>
            </a:r>
          </a:p>
        </p:txBody>
      </p:sp>
      <p:sp>
        <p:nvSpPr>
          <p:cNvPr id="31" name="Text Box 18"/>
          <p:cNvSpPr txBox="1">
            <a:spLocks noChangeArrowheads="1"/>
          </p:cNvSpPr>
          <p:nvPr/>
        </p:nvSpPr>
        <p:spPr bwMode="auto">
          <a:xfrm>
            <a:off x="2400246" y="4456267"/>
            <a:ext cx="4299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Cu</a:t>
            </a:r>
          </a:p>
        </p:txBody>
      </p:sp>
      <p:sp>
        <p:nvSpPr>
          <p:cNvPr id="32" name="Rectangle 31"/>
          <p:cNvSpPr/>
          <p:nvPr/>
        </p:nvSpPr>
        <p:spPr>
          <a:xfrm>
            <a:off x="1795926" y="4042466"/>
            <a:ext cx="428625"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b="1">
              <a:latin typeface="+mj-lt"/>
            </a:endParaRPr>
          </a:p>
        </p:txBody>
      </p:sp>
      <p:sp>
        <p:nvSpPr>
          <p:cNvPr id="44" name="TextBox 43"/>
          <p:cNvSpPr txBox="1">
            <a:spLocks noChangeArrowheads="1"/>
          </p:cNvSpPr>
          <p:nvPr/>
        </p:nvSpPr>
        <p:spPr bwMode="auto">
          <a:xfrm>
            <a:off x="520700" y="1551310"/>
            <a:ext cx="6124750" cy="369332"/>
          </a:xfrm>
          <a:prstGeom prst="homePlate">
            <a:avLst/>
          </a:prstGeom>
          <a:noFill/>
          <a:ln>
            <a:noFill/>
            <a:headEnd/>
            <a:tailEnd/>
          </a:ln>
          <a:effectLst/>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wrap="none">
            <a:spAutoFit/>
          </a:bodyPr>
          <a:lstStyle/>
          <a:p>
            <a:pPr marL="285750" indent="-285750">
              <a:buFont typeface="Wingdings" pitchFamily="2" charset="2"/>
              <a:buChar char="v"/>
              <a:defRPr/>
            </a:pPr>
            <a:r>
              <a:rPr lang="en-US" dirty="0" smtClean="0">
                <a:solidFill>
                  <a:srgbClr val="0000FF"/>
                </a:solidFill>
                <a:latin typeface="Bookman Old Style" pitchFamily="18" charset="0"/>
              </a:rPr>
              <a:t>And studied their physical &amp; chemical properties.</a:t>
            </a:r>
            <a:endParaRPr lang="en-US" u="sng" dirty="0">
              <a:solidFill>
                <a:srgbClr val="0000FF"/>
              </a:solidFill>
              <a:latin typeface="Bookman Old Style" pitchFamily="18" charset="0"/>
            </a:endParaRPr>
          </a:p>
        </p:txBody>
      </p:sp>
      <p:sp>
        <p:nvSpPr>
          <p:cNvPr id="39" name="TextBox 38"/>
          <p:cNvSpPr txBox="1">
            <a:spLocks noChangeArrowheads="1"/>
          </p:cNvSpPr>
          <p:nvPr/>
        </p:nvSpPr>
        <p:spPr bwMode="auto">
          <a:xfrm>
            <a:off x="524189" y="1979387"/>
            <a:ext cx="8189503" cy="923330"/>
          </a:xfrm>
          <a:prstGeom prst="rect">
            <a:avLst/>
          </a:prstGeom>
          <a:noFill/>
          <a:ln>
            <a:noFill/>
            <a:headEnd/>
            <a:tailEnd/>
          </a:ln>
          <a:effectLst/>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wrap="square">
            <a:spAutoFit/>
          </a:bodyPr>
          <a:lstStyle/>
          <a:p>
            <a:pPr marL="285750" indent="-285750">
              <a:buFont typeface="Wingdings" pitchFamily="2" charset="2"/>
              <a:buChar char="v"/>
              <a:defRPr/>
            </a:pPr>
            <a:r>
              <a:rPr lang="en-US" dirty="0" smtClean="0">
                <a:solidFill>
                  <a:srgbClr val="0000FF"/>
                </a:solidFill>
                <a:latin typeface="Bookman Old Style" pitchFamily="18" charset="0"/>
              </a:rPr>
              <a:t>Mendeleev took the formulae of the oxides and hydrides formed by the elements as the basic property of elements for their classification in the form of a periodic table.</a:t>
            </a:r>
          </a:p>
        </p:txBody>
      </p:sp>
      <p:grpSp>
        <p:nvGrpSpPr>
          <p:cNvPr id="33" name="Group 32"/>
          <p:cNvGrpSpPr/>
          <p:nvPr/>
        </p:nvGrpSpPr>
        <p:grpSpPr>
          <a:xfrm>
            <a:off x="2276008" y="2933827"/>
            <a:ext cx="3128818" cy="1451016"/>
            <a:chOff x="2467632" y="3438223"/>
            <a:chExt cx="3128818" cy="1123060"/>
          </a:xfrm>
        </p:grpSpPr>
        <p:sp>
          <p:nvSpPr>
            <p:cNvPr id="34" name="Rounded Rectangular Callout 33"/>
            <p:cNvSpPr/>
            <p:nvPr/>
          </p:nvSpPr>
          <p:spPr>
            <a:xfrm>
              <a:off x="2467632" y="3438223"/>
              <a:ext cx="3128818" cy="1123060"/>
            </a:xfrm>
            <a:prstGeom prst="wedgeRoundRectCallout">
              <a:avLst>
                <a:gd name="adj1" fmla="val 35051"/>
                <a:gd name="adj2" fmla="val -72188"/>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kern="0" dirty="0">
                <a:solidFill>
                  <a:srgbClr val="FF0000"/>
                </a:solidFill>
                <a:latin typeface="+mj-lt"/>
              </a:endParaRPr>
            </a:p>
          </p:txBody>
        </p:sp>
        <p:sp>
          <p:nvSpPr>
            <p:cNvPr id="35" name="Rectangle 34"/>
            <p:cNvSpPr/>
            <p:nvPr/>
          </p:nvSpPr>
          <p:spPr>
            <a:xfrm>
              <a:off x="2488126" y="3475423"/>
              <a:ext cx="3030708" cy="1008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kern="0" dirty="0">
                  <a:solidFill>
                    <a:schemeClr val="tx1"/>
                  </a:solidFill>
                  <a:latin typeface="+mj-lt"/>
                </a:rPr>
                <a:t>He arranged elements horizontally if they were dissimilar and vertically if they were similar in their chemical properties</a:t>
              </a:r>
            </a:p>
          </p:txBody>
        </p:sp>
      </p:grpSp>
      <p:grpSp>
        <p:nvGrpSpPr>
          <p:cNvPr id="36" name="Group 35"/>
          <p:cNvGrpSpPr/>
          <p:nvPr/>
        </p:nvGrpSpPr>
        <p:grpSpPr>
          <a:xfrm>
            <a:off x="2981991" y="2990639"/>
            <a:ext cx="3886200" cy="1450805"/>
            <a:chOff x="2600123" y="3340543"/>
            <a:chExt cx="3886200" cy="1122895"/>
          </a:xfrm>
        </p:grpSpPr>
        <p:sp>
          <p:nvSpPr>
            <p:cNvPr id="37" name="Rounded Rectangular Callout 36"/>
            <p:cNvSpPr/>
            <p:nvPr/>
          </p:nvSpPr>
          <p:spPr>
            <a:xfrm>
              <a:off x="2600123" y="3340543"/>
              <a:ext cx="3886200" cy="1122895"/>
            </a:xfrm>
            <a:prstGeom prst="wedgeRoundRectCallout">
              <a:avLst>
                <a:gd name="adj1" fmla="val -69208"/>
                <a:gd name="adj2" fmla="val 37714"/>
                <a:gd name="adj3" fmla="val 16667"/>
              </a:avLst>
            </a:prstGeom>
            <a:solidFill>
              <a:srgbClr val="FFCC99"/>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kern="0" dirty="0">
                <a:solidFill>
                  <a:schemeClr val="tx1"/>
                </a:solidFill>
                <a:latin typeface="Bookman Old Style" pitchFamily="18" charset="0"/>
              </a:endParaRPr>
            </a:p>
          </p:txBody>
        </p:sp>
        <p:sp>
          <p:nvSpPr>
            <p:cNvPr id="38" name="Rectangle 37"/>
            <p:cNvSpPr/>
            <p:nvPr/>
          </p:nvSpPr>
          <p:spPr>
            <a:xfrm>
              <a:off x="2641569" y="3394906"/>
              <a:ext cx="3806219" cy="1024316"/>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kern="0" dirty="0">
                  <a:solidFill>
                    <a:schemeClr val="tx1"/>
                  </a:solidFill>
                  <a:latin typeface="+mj-lt"/>
                </a:rPr>
                <a:t>After Calcium the known element was Titanium but it was not similar to Aluminum. So he placed it below Silicon which was similar to it. Hence he left vacant space</a:t>
              </a:r>
            </a:p>
          </p:txBody>
        </p:sp>
      </p:grpSp>
      <p:grpSp>
        <p:nvGrpSpPr>
          <p:cNvPr id="41" name="Group 40"/>
          <p:cNvGrpSpPr/>
          <p:nvPr/>
        </p:nvGrpSpPr>
        <p:grpSpPr>
          <a:xfrm>
            <a:off x="2454337" y="2711974"/>
            <a:ext cx="3886200" cy="1323439"/>
            <a:chOff x="2600123" y="3394906"/>
            <a:chExt cx="3886200" cy="1024316"/>
          </a:xfrm>
        </p:grpSpPr>
        <p:sp>
          <p:nvSpPr>
            <p:cNvPr id="42" name="Rounded Rectangular Callout 41"/>
            <p:cNvSpPr/>
            <p:nvPr/>
          </p:nvSpPr>
          <p:spPr>
            <a:xfrm>
              <a:off x="2600123" y="3480166"/>
              <a:ext cx="3886200" cy="843648"/>
            </a:xfrm>
            <a:prstGeom prst="wedgeRoundRectCallout">
              <a:avLst>
                <a:gd name="adj1" fmla="val -69208"/>
                <a:gd name="adj2" fmla="val 37714"/>
                <a:gd name="adj3" fmla="val 16667"/>
              </a:avLst>
            </a:prstGeom>
            <a:solidFill>
              <a:srgbClr val="FFCC99"/>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kern="0" dirty="0">
                <a:solidFill>
                  <a:srgbClr val="FF0000"/>
                </a:solidFill>
                <a:latin typeface="Bookman Old Style" pitchFamily="18" charset="0"/>
              </a:endParaRPr>
            </a:p>
          </p:txBody>
        </p:sp>
        <p:sp>
          <p:nvSpPr>
            <p:cNvPr id="43" name="Rectangle 42"/>
            <p:cNvSpPr/>
            <p:nvPr/>
          </p:nvSpPr>
          <p:spPr>
            <a:xfrm>
              <a:off x="2641569" y="3394906"/>
              <a:ext cx="3806219" cy="1024316"/>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kern="0" dirty="0" smtClean="0">
                  <a:solidFill>
                    <a:schemeClr val="tx1"/>
                  </a:solidFill>
                  <a:latin typeface="+mj-lt"/>
                </a:rPr>
                <a:t>Formula for beryllium oxide is     </a:t>
              </a:r>
              <a:r>
                <a:rPr lang="en-US" b="1" kern="0" dirty="0" err="1" smtClean="0">
                  <a:solidFill>
                    <a:schemeClr val="tx1"/>
                  </a:solidFill>
                  <a:latin typeface="+mj-lt"/>
                </a:rPr>
                <a:t>BeO</a:t>
              </a:r>
              <a:endParaRPr lang="en-US" b="1" kern="0" dirty="0" smtClean="0">
                <a:solidFill>
                  <a:schemeClr val="tx1"/>
                </a:solidFill>
                <a:latin typeface="+mj-lt"/>
              </a:endParaRPr>
            </a:p>
            <a:p>
              <a:r>
                <a:rPr lang="en-US" kern="0" dirty="0" smtClean="0">
                  <a:solidFill>
                    <a:schemeClr val="tx1"/>
                  </a:solidFill>
                  <a:latin typeface="+mj-lt"/>
                </a:rPr>
                <a:t>Formula for magnesium oxide is </a:t>
              </a:r>
              <a:r>
                <a:rPr lang="en-US" b="1" kern="0" dirty="0" err="1" smtClean="0">
                  <a:solidFill>
                    <a:schemeClr val="tx1"/>
                  </a:solidFill>
                  <a:latin typeface="+mj-lt"/>
                </a:rPr>
                <a:t>MgO</a:t>
              </a:r>
              <a:endParaRPr lang="en-US" b="1" kern="0" dirty="0" smtClean="0">
                <a:solidFill>
                  <a:schemeClr val="tx1"/>
                </a:solidFill>
                <a:latin typeface="+mj-lt"/>
              </a:endParaRPr>
            </a:p>
            <a:p>
              <a:r>
                <a:rPr lang="en-US" kern="0" dirty="0" smtClean="0">
                  <a:solidFill>
                    <a:schemeClr val="tx1"/>
                  </a:solidFill>
                  <a:latin typeface="+mj-lt"/>
                </a:rPr>
                <a:t>Formula for calcium oxide is        </a:t>
              </a:r>
              <a:r>
                <a:rPr lang="en-US" b="1" kern="0" dirty="0" err="1" smtClean="0">
                  <a:solidFill>
                    <a:schemeClr val="tx1"/>
                  </a:solidFill>
                  <a:latin typeface="+mj-lt"/>
                </a:rPr>
                <a:t>CaO</a:t>
              </a:r>
              <a:endParaRPr lang="en-US" b="1" kern="0" dirty="0">
                <a:solidFill>
                  <a:schemeClr val="tx1"/>
                </a:solidFill>
                <a:latin typeface="+mj-lt"/>
              </a:endParaRPr>
            </a:p>
          </p:txBody>
        </p:sp>
      </p:grpSp>
      <p:grpSp>
        <p:nvGrpSpPr>
          <p:cNvPr id="45" name="Group 44"/>
          <p:cNvGrpSpPr/>
          <p:nvPr/>
        </p:nvGrpSpPr>
        <p:grpSpPr>
          <a:xfrm>
            <a:off x="1135204" y="1408540"/>
            <a:ext cx="3128818" cy="1303434"/>
            <a:chOff x="2467632" y="3475423"/>
            <a:chExt cx="3128818" cy="1008834"/>
          </a:xfrm>
        </p:grpSpPr>
        <p:sp>
          <p:nvSpPr>
            <p:cNvPr id="46" name="Rounded Rectangular Callout 45"/>
            <p:cNvSpPr/>
            <p:nvPr/>
          </p:nvSpPr>
          <p:spPr>
            <a:xfrm>
              <a:off x="2467632" y="3577868"/>
              <a:ext cx="3128818" cy="843771"/>
            </a:xfrm>
            <a:prstGeom prst="wedgeRoundRectCallout">
              <a:avLst>
                <a:gd name="adj1" fmla="val -28077"/>
                <a:gd name="adj2" fmla="val 104052"/>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kern="0" dirty="0">
                <a:solidFill>
                  <a:srgbClr val="FF0000"/>
                </a:solidFill>
                <a:latin typeface="+mj-lt"/>
              </a:endParaRPr>
            </a:p>
          </p:txBody>
        </p:sp>
        <p:sp>
          <p:nvSpPr>
            <p:cNvPr id="47" name="Rectangle 46"/>
            <p:cNvSpPr/>
            <p:nvPr/>
          </p:nvSpPr>
          <p:spPr>
            <a:xfrm>
              <a:off x="2488126" y="3475423"/>
              <a:ext cx="3030708" cy="1008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kern="0" dirty="0" smtClean="0">
                  <a:solidFill>
                    <a:schemeClr val="tx1"/>
                  </a:solidFill>
                  <a:latin typeface="+mj-lt"/>
                </a:rPr>
                <a:t>Since formula of these oxides is same, Mendeleev placed all of them in the same group</a:t>
              </a:r>
              <a:endParaRPr lang="en-US" kern="0" dirty="0">
                <a:solidFill>
                  <a:schemeClr val="tx1"/>
                </a:solidFill>
                <a:latin typeface="+mj-lt"/>
              </a:endParaRPr>
            </a:p>
          </p:txBody>
        </p:sp>
      </p:grpSp>
      <p:sp>
        <p:nvSpPr>
          <p:cNvPr id="5" name="Rectangle 4"/>
          <p:cNvSpPr/>
          <p:nvPr/>
        </p:nvSpPr>
        <p:spPr>
          <a:xfrm>
            <a:off x="1213071" y="3274185"/>
            <a:ext cx="468291" cy="124101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Text Box 5"/>
          <p:cNvSpPr txBox="1">
            <a:spLocks noChangeArrowheads="1"/>
          </p:cNvSpPr>
          <p:nvPr/>
        </p:nvSpPr>
        <p:spPr bwMode="auto">
          <a:xfrm>
            <a:off x="1208082" y="3233797"/>
            <a:ext cx="429926"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Be</a:t>
            </a:r>
          </a:p>
        </p:txBody>
      </p:sp>
      <p:sp>
        <p:nvSpPr>
          <p:cNvPr id="15" name="Text Box 12"/>
          <p:cNvSpPr txBox="1">
            <a:spLocks noChangeArrowheads="1"/>
          </p:cNvSpPr>
          <p:nvPr/>
        </p:nvSpPr>
        <p:spPr bwMode="auto">
          <a:xfrm>
            <a:off x="1208082" y="3686965"/>
            <a:ext cx="495649"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Mg</a:t>
            </a:r>
          </a:p>
        </p:txBody>
      </p:sp>
      <p:sp>
        <p:nvSpPr>
          <p:cNvPr id="22" name="Text Box 18"/>
          <p:cNvSpPr txBox="1">
            <a:spLocks noChangeArrowheads="1"/>
          </p:cNvSpPr>
          <p:nvPr/>
        </p:nvSpPr>
        <p:spPr bwMode="auto">
          <a:xfrm>
            <a:off x="1208082" y="4072112"/>
            <a:ext cx="418704" cy="369332"/>
          </a:xfrm>
          <a:prstGeom prst="rect">
            <a:avLst/>
          </a:prstGeom>
          <a:noFill/>
          <a:ln w="9525" algn="ctr">
            <a:noFill/>
            <a:miter lim="800000"/>
            <a:headEnd/>
            <a:tailEnd/>
          </a:ln>
          <a:effectLst/>
        </p:spPr>
        <p:txBody>
          <a:bodyPr wrap="none">
            <a:spAutoFit/>
          </a:bodyPr>
          <a:lstStyle/>
          <a:p>
            <a:pPr marL="342900" indent="-342900">
              <a:spcBef>
                <a:spcPct val="20000"/>
              </a:spcBef>
              <a:buClr>
                <a:schemeClr val="hlink"/>
              </a:buClr>
              <a:buSzPct val="120000"/>
              <a:defRPr/>
            </a:pPr>
            <a:r>
              <a:rPr lang="en-US" b="1" dirty="0">
                <a:latin typeface="+mj-lt"/>
                <a:cs typeface="+mn-cs"/>
              </a:rPr>
              <a:t>Ca</a:t>
            </a:r>
          </a:p>
        </p:txBody>
      </p:sp>
    </p:spTree>
    <p:extLst>
      <p:ext uri="{BB962C8B-B14F-4D97-AF65-F5344CB8AC3E}">
        <p14:creationId xmlns:p14="http://schemas.microsoft.com/office/powerpoint/2010/main" val="1531276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3"/>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par>
                          <p:cTn id="53" fill="hold">
                            <p:stCondLst>
                              <p:cond delay="1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3000"/>
                            </p:stCondLst>
                            <p:childTnLst>
                              <p:par>
                                <p:cTn id="66" presetID="10" presetClass="entr" presetSubtype="0"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500"/>
                                        <p:tgtEl>
                                          <p:spTgt spid="16"/>
                                        </p:tgtEl>
                                      </p:cBhvr>
                                    </p:animEffect>
                                  </p:childTnLst>
                                </p:cTn>
                              </p:par>
                            </p:childTnLst>
                          </p:cTn>
                        </p:par>
                        <p:par>
                          <p:cTn id="82" fill="hold">
                            <p:stCondLst>
                              <p:cond delay="1500"/>
                            </p:stCondLst>
                            <p:childTnLst>
                              <p:par>
                                <p:cTn id="83" presetID="10" presetClass="entr" presetSubtype="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500"/>
                                        <p:tgtEl>
                                          <p:spTgt spid="17"/>
                                        </p:tgtEl>
                                      </p:cBhvr>
                                    </p:animEffect>
                                  </p:childTnLst>
                                </p:cTn>
                              </p:par>
                            </p:childTnLst>
                          </p:cTn>
                        </p:par>
                        <p:par>
                          <p:cTn id="86" fill="hold">
                            <p:stCondLst>
                              <p:cond delay="2000"/>
                            </p:stCondLst>
                            <p:childTnLst>
                              <p:par>
                                <p:cTn id="87" presetID="10"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par>
                          <p:cTn id="90" fill="hold">
                            <p:stCondLst>
                              <p:cond delay="2500"/>
                            </p:stCondLst>
                            <p:childTnLst>
                              <p:par>
                                <p:cTn id="91" presetID="10" presetClass="entr" presetSubtype="0" fill="hold" grpId="0" nodeType="after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fade">
                                      <p:cBhvr>
                                        <p:cTn id="93" dur="500"/>
                                        <p:tgtEl>
                                          <p:spTgt spid="19"/>
                                        </p:tgtEl>
                                      </p:cBhvr>
                                    </p:animEffect>
                                  </p:childTnLst>
                                </p:cTn>
                              </p:par>
                            </p:childTnLst>
                          </p:cTn>
                        </p:par>
                        <p:par>
                          <p:cTn id="94" fill="hold">
                            <p:stCondLst>
                              <p:cond delay="3000"/>
                            </p:stCondLst>
                            <p:childTnLst>
                              <p:par>
                                <p:cTn id="95" presetID="10"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500"/>
                                        <p:tgtEl>
                                          <p:spTgt spid="21"/>
                                        </p:tgtEl>
                                      </p:cBhvr>
                                    </p:animEffect>
                                  </p:childTnLst>
                                </p:cTn>
                              </p:par>
                            </p:childTnLst>
                          </p:cTn>
                        </p:par>
                        <p:par>
                          <p:cTn id="103" fill="hold">
                            <p:stCondLst>
                              <p:cond delay="500"/>
                            </p:stCondLst>
                            <p:childTnLst>
                              <p:par>
                                <p:cTn id="104" presetID="10" presetClass="entr" presetSubtype="0" fill="hold" grpId="0" nodeType="after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5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fade">
                                      <p:cBhvr>
                                        <p:cTn id="111" dur="2000"/>
                                        <p:tgtEl>
                                          <p:spTgt spid="3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wipe(left)">
                                      <p:cBhvr>
                                        <p:cTn id="116" dur="500"/>
                                        <p:tgtEl>
                                          <p:spTgt spid="36"/>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3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fade">
                                      <p:cBhvr>
                                        <p:cTn id="125" dur="500"/>
                                        <p:tgtEl>
                                          <p:spTgt spid="24"/>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fade">
                                      <p:cBhvr>
                                        <p:cTn id="135" dur="500"/>
                                        <p:tgtEl>
                                          <p:spTgt spid="2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fad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animEffect transition="in" filter="fade">
                                      <p:cBhvr>
                                        <p:cTn id="145" dur="500"/>
                                        <p:tgtEl>
                                          <p:spTgt spid="2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fade">
                                      <p:cBhvr>
                                        <p:cTn id="150" dur="500"/>
                                        <p:tgtEl>
                                          <p:spTgt spid="2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0"/>
                                        </p:tgtEl>
                                        <p:attrNameLst>
                                          <p:attrName>style.visibility</p:attrName>
                                        </p:attrNameLst>
                                      </p:cBhvr>
                                      <p:to>
                                        <p:strVal val="visible"/>
                                      </p:to>
                                    </p:set>
                                    <p:animEffect transition="in" filter="fade">
                                      <p:cBhvr>
                                        <p:cTn id="155" dur="500"/>
                                        <p:tgtEl>
                                          <p:spTgt spid="3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1"/>
                                        </p:tgtEl>
                                        <p:attrNameLst>
                                          <p:attrName>style.visibility</p:attrName>
                                        </p:attrNameLst>
                                      </p:cBhvr>
                                      <p:to>
                                        <p:strVal val="visible"/>
                                      </p:to>
                                    </p:set>
                                    <p:animEffect transition="in" filter="fade">
                                      <p:cBhvr>
                                        <p:cTn id="160" dur="500"/>
                                        <p:tgtEl>
                                          <p:spTgt spid="31"/>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nodeType="clickEffect">
                                  <p:stCondLst>
                                    <p:cond delay="0"/>
                                  </p:stCondLst>
                                  <p:childTnLst>
                                    <p:set>
                                      <p:cBhvr>
                                        <p:cTn id="164" dur="1" fill="hold">
                                          <p:stCondLst>
                                            <p:cond delay="0"/>
                                          </p:stCondLst>
                                        </p:cTn>
                                        <p:tgtEl>
                                          <p:spTgt spid="41"/>
                                        </p:tgtEl>
                                        <p:attrNameLst>
                                          <p:attrName>style.visibility</p:attrName>
                                        </p:attrNameLst>
                                      </p:cBhvr>
                                      <p:to>
                                        <p:strVal val="visible"/>
                                      </p:to>
                                    </p:set>
                                    <p:animEffect transition="in" filter="wipe(left)">
                                      <p:cBhvr>
                                        <p:cTn id="165" dur="500"/>
                                        <p:tgtEl>
                                          <p:spTgt spid="41"/>
                                        </p:tgtEl>
                                      </p:cBhvr>
                                    </p:animEffect>
                                  </p:childTnLst>
                                </p:cTn>
                              </p:par>
                              <p:par>
                                <p:cTn id="166" presetID="10" presetClass="entr" presetSubtype="0" fill="hold" grpId="1" nodeType="withEffect">
                                  <p:stCondLst>
                                    <p:cond delay="0"/>
                                  </p:stCondLst>
                                  <p:childTnLst>
                                    <p:set>
                                      <p:cBhvr>
                                        <p:cTn id="167" dur="1" fill="hold">
                                          <p:stCondLst>
                                            <p:cond delay="0"/>
                                          </p:stCondLst>
                                        </p:cTn>
                                        <p:tgtEl>
                                          <p:spTgt spid="5"/>
                                        </p:tgtEl>
                                        <p:attrNameLst>
                                          <p:attrName>style.visibility</p:attrName>
                                        </p:attrNameLst>
                                      </p:cBhvr>
                                      <p:to>
                                        <p:strVal val="visible"/>
                                      </p:to>
                                    </p:set>
                                    <p:animEffect transition="in" filter="fade">
                                      <p:cBhvr>
                                        <p:cTn id="168" dur="500"/>
                                        <p:tgtEl>
                                          <p:spTgt spid="5"/>
                                        </p:tgtEl>
                                      </p:cBhvr>
                                    </p:animEffect>
                                  </p:childTnLst>
                                </p:cTn>
                              </p:par>
                              <p:par>
                                <p:cTn id="169" presetID="26" presetClass="emph" presetSubtype="0" fill="hold" grpId="0" nodeType="withEffect">
                                  <p:stCondLst>
                                    <p:cond delay="0"/>
                                  </p:stCondLst>
                                  <p:childTnLst>
                                    <p:animEffect transition="out" filter="fade">
                                      <p:cBhvr>
                                        <p:cTn id="170" dur="500" tmFilter="0, 0; .2, .5; .8, .5; 1, 0"/>
                                        <p:tgtEl>
                                          <p:spTgt spid="5"/>
                                        </p:tgtEl>
                                      </p:cBhvr>
                                    </p:animEffect>
                                    <p:animScale>
                                      <p:cBhvr>
                                        <p:cTn id="171" dur="250" autoRev="1" fill="hold"/>
                                        <p:tgtEl>
                                          <p:spTgt spid="5"/>
                                        </p:tgtEl>
                                      </p:cBhvr>
                                      <p:by x="105000" y="105000"/>
                                    </p:animScale>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nodeType="clickEffect">
                                  <p:stCondLst>
                                    <p:cond delay="0"/>
                                  </p:stCondLst>
                                  <p:childTnLst>
                                    <p:set>
                                      <p:cBhvr>
                                        <p:cTn id="175" dur="1" fill="hold">
                                          <p:stCondLst>
                                            <p:cond delay="0"/>
                                          </p:stCondLst>
                                        </p:cTn>
                                        <p:tgtEl>
                                          <p:spTgt spid="45"/>
                                        </p:tgtEl>
                                        <p:attrNameLst>
                                          <p:attrName>style.visibility</p:attrName>
                                        </p:attrNameLst>
                                      </p:cBhvr>
                                      <p:to>
                                        <p:strVal val="visible"/>
                                      </p:to>
                                    </p:set>
                                    <p:animEffect transition="in" filter="wipe(down)">
                                      <p:cBhvr>
                                        <p:cTn id="17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9" grpId="0"/>
      <p:bldP spid="10" grpId="0"/>
      <p:bldP spid="11" grpId="0"/>
      <p:bldP spid="12" grpId="0"/>
      <p:bldP spid="13" grpId="0"/>
      <p:bldP spid="14" grpId="0"/>
      <p:bldP spid="16" grpId="0"/>
      <p:bldP spid="17" grpId="0"/>
      <p:bldP spid="18" grpId="0"/>
      <p:bldP spid="19" grpId="0"/>
      <p:bldP spid="20" grpId="0"/>
      <p:bldP spid="21" grpId="0"/>
      <p:bldP spid="23" grpId="0"/>
      <p:bldP spid="24" grpId="0"/>
      <p:bldP spid="25" grpId="0"/>
      <p:bldP spid="26" grpId="0"/>
      <p:bldP spid="27" grpId="0"/>
      <p:bldP spid="28" grpId="0"/>
      <p:bldP spid="29" grpId="0"/>
      <p:bldP spid="30" grpId="0"/>
      <p:bldP spid="31" grpId="0"/>
      <p:bldP spid="32" grpId="0" animBg="1"/>
      <p:bldP spid="44" grpId="0"/>
      <p:bldP spid="39" grpId="0"/>
      <p:bldP spid="5" grpId="0" animBg="1"/>
      <p:bldP spid="5" grpId="1" animBg="1"/>
      <p:bldP spid="8" grpId="0"/>
      <p:bldP spid="15"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533400" y="1928528"/>
            <a:ext cx="8170767" cy="646331"/>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marL="290513" indent="-290513">
              <a:buFont typeface="Wingdings" pitchFamily="2" charset="2"/>
              <a:buChar char="v"/>
              <a:tabLst>
                <a:tab pos="400050" algn="l"/>
              </a:tabLst>
            </a:pPr>
            <a:r>
              <a:rPr lang="en-US" dirty="0">
                <a:solidFill>
                  <a:srgbClr val="0000FF"/>
                </a:solidFill>
                <a:latin typeface="Bookman Old Style" pitchFamily="18" charset="0"/>
              </a:rPr>
              <a:t> </a:t>
            </a:r>
            <a:r>
              <a:rPr lang="en-US" dirty="0" smtClean="0">
                <a:solidFill>
                  <a:srgbClr val="0000FF"/>
                </a:solidFill>
                <a:latin typeface="Bookman Old Style" pitchFamily="18" charset="0"/>
              </a:rPr>
              <a:t>The tabular arrangement of the elements based on the periodic law 	is called the Mendeleev’s Periodic Table.</a:t>
            </a:r>
            <a:endParaRPr lang="en-US" u="sng" dirty="0">
              <a:solidFill>
                <a:srgbClr val="0000FF"/>
              </a:solidFill>
              <a:latin typeface="Bookman Old Style" pitchFamily="18" charset="0"/>
            </a:endParaRPr>
          </a:p>
        </p:txBody>
      </p:sp>
      <p:sp>
        <p:nvSpPr>
          <p:cNvPr id="2" name="TextBox 1"/>
          <p:cNvSpPr txBox="1">
            <a:spLocks noChangeArrowheads="1"/>
          </p:cNvSpPr>
          <p:nvPr/>
        </p:nvSpPr>
        <p:spPr bwMode="auto">
          <a:xfrm>
            <a:off x="538161" y="675930"/>
            <a:ext cx="7586290" cy="369332"/>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Wingdings" pitchFamily="2" charset="2"/>
              <a:buChar char="v"/>
            </a:pPr>
            <a:r>
              <a:rPr lang="en-US" dirty="0" smtClean="0">
                <a:solidFill>
                  <a:srgbClr val="0000FF"/>
                </a:solidFill>
                <a:latin typeface="Bookman Old Style" pitchFamily="18" charset="0"/>
              </a:rPr>
              <a:t>On </a:t>
            </a:r>
            <a:r>
              <a:rPr lang="en-US" dirty="0">
                <a:solidFill>
                  <a:srgbClr val="0000FF"/>
                </a:solidFill>
                <a:latin typeface="Bookman Old Style" pitchFamily="18" charset="0"/>
              </a:rPr>
              <a:t>the basis of this Mendeleev formulated a </a:t>
            </a:r>
            <a:r>
              <a:rPr lang="en-US" b="1" u="sng" dirty="0" smtClean="0">
                <a:solidFill>
                  <a:srgbClr val="C00000"/>
                </a:solidFill>
                <a:latin typeface="Bookman Old Style" pitchFamily="18" charset="0"/>
              </a:rPr>
              <a:t>PERIODIC LAW.</a:t>
            </a:r>
            <a:endParaRPr lang="en-US" b="1" u="sng" dirty="0">
              <a:solidFill>
                <a:srgbClr val="C00000"/>
              </a:solidFill>
              <a:latin typeface="Bookman Old Style" pitchFamily="18" charset="0"/>
            </a:endParaRPr>
          </a:p>
        </p:txBody>
      </p:sp>
      <p:sp>
        <p:nvSpPr>
          <p:cNvPr id="3" name="Rectangle 2"/>
          <p:cNvSpPr>
            <a:spLocks noChangeArrowheads="1"/>
          </p:cNvSpPr>
          <p:nvPr/>
        </p:nvSpPr>
        <p:spPr bwMode="auto">
          <a:xfrm>
            <a:off x="538161" y="1117116"/>
            <a:ext cx="8175532" cy="646331"/>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Wingdings" pitchFamily="2" charset="2"/>
              <a:buChar char="v"/>
            </a:pPr>
            <a:r>
              <a:rPr lang="en-US" dirty="0">
                <a:solidFill>
                  <a:srgbClr val="0000FF"/>
                </a:solidFill>
                <a:latin typeface="Bookman Old Style" pitchFamily="18" charset="0"/>
              </a:rPr>
              <a:t>The physical and chemical properties of  elements are </a:t>
            </a:r>
            <a:r>
              <a:rPr lang="en-US" dirty="0" smtClean="0">
                <a:solidFill>
                  <a:srgbClr val="0000FF"/>
                </a:solidFill>
                <a:latin typeface="Bookman Old Style" pitchFamily="18" charset="0"/>
              </a:rPr>
              <a:t>a </a:t>
            </a:r>
            <a:r>
              <a:rPr lang="en-US" b="1" dirty="0">
                <a:solidFill>
                  <a:srgbClr val="C00000"/>
                </a:solidFill>
                <a:latin typeface="Bookman Old Style" pitchFamily="18" charset="0"/>
              </a:rPr>
              <a:t>Periodic</a:t>
            </a:r>
            <a:r>
              <a:rPr lang="en-US" dirty="0">
                <a:solidFill>
                  <a:srgbClr val="0000FF"/>
                </a:solidFill>
                <a:latin typeface="Bookman Old Style" pitchFamily="18" charset="0"/>
              </a:rPr>
              <a:t> </a:t>
            </a:r>
            <a:r>
              <a:rPr lang="en-US" dirty="0" smtClean="0">
                <a:solidFill>
                  <a:srgbClr val="0000FF"/>
                </a:solidFill>
                <a:latin typeface="Bookman Old Style" pitchFamily="18" charset="0"/>
              </a:rPr>
              <a:t>function </a:t>
            </a:r>
            <a:r>
              <a:rPr lang="en-US" dirty="0">
                <a:solidFill>
                  <a:srgbClr val="0000FF"/>
                </a:solidFill>
                <a:latin typeface="Bookman Old Style" pitchFamily="18" charset="0"/>
              </a:rPr>
              <a:t>of their </a:t>
            </a:r>
            <a:r>
              <a:rPr lang="en-US" b="1" dirty="0" smtClean="0">
                <a:solidFill>
                  <a:srgbClr val="C00000"/>
                </a:solidFill>
                <a:latin typeface="Bookman Old Style" pitchFamily="18" charset="0"/>
              </a:rPr>
              <a:t>“</a:t>
            </a:r>
            <a:r>
              <a:rPr lang="en-US" b="1" dirty="0">
                <a:solidFill>
                  <a:srgbClr val="C00000"/>
                </a:solidFill>
                <a:latin typeface="Bookman Old Style" pitchFamily="18" charset="0"/>
              </a:rPr>
              <a:t>Atomic masses</a:t>
            </a:r>
            <a:r>
              <a:rPr lang="en-US" b="1" dirty="0" smtClean="0">
                <a:solidFill>
                  <a:srgbClr val="C00000"/>
                </a:solidFill>
                <a:latin typeface="Bookman Old Style" pitchFamily="18" charset="0"/>
              </a:rPr>
              <a:t>”</a:t>
            </a:r>
            <a:endParaRPr lang="en-US" b="1" dirty="0">
              <a:solidFill>
                <a:srgbClr val="C00000"/>
              </a:solidFill>
              <a:latin typeface="Bookman Old Style" pitchFamily="18" charset="0"/>
            </a:endParaRPr>
          </a:p>
        </p:txBody>
      </p:sp>
      <p:sp>
        <p:nvSpPr>
          <p:cNvPr id="4" name="TextBox 3"/>
          <p:cNvSpPr txBox="1">
            <a:spLocks noChangeArrowheads="1"/>
          </p:cNvSpPr>
          <p:nvPr/>
        </p:nvSpPr>
        <p:spPr bwMode="auto">
          <a:xfrm>
            <a:off x="542926" y="3547327"/>
            <a:ext cx="4972504" cy="646331"/>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38138" indent="-290513">
              <a:buFont typeface="Wingdings" pitchFamily="2" charset="2"/>
              <a:buChar char="v"/>
            </a:pPr>
            <a:r>
              <a:rPr lang="en-US" dirty="0" smtClean="0">
                <a:solidFill>
                  <a:srgbClr val="0000FF"/>
                </a:solidFill>
                <a:latin typeface="Bookman Old Style" pitchFamily="18" charset="0"/>
              </a:rPr>
              <a:t>Vertical </a:t>
            </a:r>
            <a:r>
              <a:rPr lang="en-US" dirty="0">
                <a:solidFill>
                  <a:srgbClr val="0000FF"/>
                </a:solidFill>
                <a:latin typeface="Bookman Old Style" pitchFamily="18" charset="0"/>
              </a:rPr>
              <a:t>columns </a:t>
            </a:r>
            <a:r>
              <a:rPr lang="en-US" dirty="0" smtClean="0">
                <a:solidFill>
                  <a:srgbClr val="0000FF"/>
                </a:solidFill>
                <a:latin typeface="Bookman Old Style" pitchFamily="18" charset="0"/>
              </a:rPr>
              <a:t>in the periodic table are called  </a:t>
            </a:r>
            <a:r>
              <a:rPr lang="en-US" b="1" u="sng" dirty="0">
                <a:solidFill>
                  <a:srgbClr val="C00000"/>
                </a:solidFill>
                <a:latin typeface="Bookman Old Style" pitchFamily="18" charset="0"/>
              </a:rPr>
              <a:t>GROUPS</a:t>
            </a:r>
            <a:r>
              <a:rPr lang="en-US" b="1" dirty="0">
                <a:solidFill>
                  <a:srgbClr val="C00000"/>
                </a:solidFill>
                <a:latin typeface="Bookman Old Style" pitchFamily="18" charset="0"/>
              </a:rPr>
              <a:t> </a:t>
            </a:r>
            <a:endParaRPr lang="en-US" b="1" u="sng" dirty="0">
              <a:solidFill>
                <a:srgbClr val="C00000"/>
              </a:solidFill>
              <a:latin typeface="Bookman Old Style" pitchFamily="18" charset="0"/>
            </a:endParaRPr>
          </a:p>
        </p:txBody>
      </p:sp>
      <p:sp>
        <p:nvSpPr>
          <p:cNvPr id="5" name="Rectangle 4"/>
          <p:cNvSpPr>
            <a:spLocks noChangeArrowheads="1"/>
          </p:cNvSpPr>
          <p:nvPr/>
        </p:nvSpPr>
        <p:spPr bwMode="auto">
          <a:xfrm>
            <a:off x="538161" y="2724559"/>
            <a:ext cx="4965701" cy="646331"/>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Wingdings" pitchFamily="2" charset="2"/>
              <a:buChar char="v"/>
            </a:pPr>
            <a:r>
              <a:rPr lang="en-US" dirty="0" smtClean="0">
                <a:solidFill>
                  <a:srgbClr val="0000FF"/>
                </a:solidFill>
                <a:latin typeface="Bookman Old Style" pitchFamily="18" charset="0"/>
              </a:rPr>
              <a:t>Horizontal </a:t>
            </a:r>
            <a:r>
              <a:rPr lang="en-US" dirty="0">
                <a:solidFill>
                  <a:srgbClr val="0000FF"/>
                </a:solidFill>
                <a:latin typeface="Bookman Old Style" pitchFamily="18" charset="0"/>
              </a:rPr>
              <a:t>rows </a:t>
            </a:r>
            <a:r>
              <a:rPr lang="en-US" dirty="0" smtClean="0">
                <a:solidFill>
                  <a:srgbClr val="0000FF"/>
                </a:solidFill>
                <a:latin typeface="Bookman Old Style" pitchFamily="18" charset="0"/>
              </a:rPr>
              <a:t>in the periodic table are called  </a:t>
            </a:r>
            <a:r>
              <a:rPr lang="en-US" b="1" u="sng" dirty="0" smtClean="0">
                <a:solidFill>
                  <a:srgbClr val="C00000"/>
                </a:solidFill>
                <a:latin typeface="Bookman Old Style" pitchFamily="18" charset="0"/>
              </a:rPr>
              <a:t>PERIODS</a:t>
            </a:r>
            <a:r>
              <a:rPr lang="en-US" u="sng" dirty="0" smtClean="0">
                <a:solidFill>
                  <a:srgbClr val="C00000"/>
                </a:solidFill>
                <a:latin typeface="Bookman Old Style" pitchFamily="18" charset="0"/>
              </a:rPr>
              <a:t>.</a:t>
            </a:r>
            <a:endParaRPr lang="en-US" dirty="0">
              <a:solidFill>
                <a:srgbClr val="C00000"/>
              </a:solidFill>
              <a:latin typeface="Bookman Old Style" pitchFamily="18" charset="0"/>
            </a:endParaRPr>
          </a:p>
        </p:txBody>
      </p:sp>
      <p:grpSp>
        <p:nvGrpSpPr>
          <p:cNvPr id="48" name="Group 47"/>
          <p:cNvGrpSpPr/>
          <p:nvPr/>
        </p:nvGrpSpPr>
        <p:grpSpPr>
          <a:xfrm>
            <a:off x="5751839" y="2810615"/>
            <a:ext cx="2765522" cy="1896878"/>
            <a:chOff x="5797803" y="2831240"/>
            <a:chExt cx="2765522" cy="1896878"/>
          </a:xfrm>
        </p:grpSpPr>
        <p:sp>
          <p:nvSpPr>
            <p:cNvPr id="25" name="Rectangle 24"/>
            <p:cNvSpPr/>
            <p:nvPr/>
          </p:nvSpPr>
          <p:spPr bwMode="auto">
            <a:xfrm>
              <a:off x="6599402" y="283124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6" name="Rectangle 25"/>
            <p:cNvSpPr/>
            <p:nvPr/>
          </p:nvSpPr>
          <p:spPr bwMode="auto">
            <a:xfrm>
              <a:off x="7000202" y="283124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7" name="Rectangle 26"/>
            <p:cNvSpPr/>
            <p:nvPr/>
          </p:nvSpPr>
          <p:spPr bwMode="auto">
            <a:xfrm>
              <a:off x="5797803" y="283124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8" name="Rectangle 27"/>
            <p:cNvSpPr/>
            <p:nvPr/>
          </p:nvSpPr>
          <p:spPr bwMode="auto">
            <a:xfrm>
              <a:off x="6198603" y="283124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9" name="Rectangle 28"/>
            <p:cNvSpPr/>
            <p:nvPr/>
          </p:nvSpPr>
          <p:spPr bwMode="auto">
            <a:xfrm>
              <a:off x="7360922" y="283124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0" name="Rectangle 29"/>
            <p:cNvSpPr/>
            <p:nvPr/>
          </p:nvSpPr>
          <p:spPr bwMode="auto">
            <a:xfrm>
              <a:off x="7761722" y="283124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1" name="Rectangle 30"/>
            <p:cNvSpPr/>
            <p:nvPr/>
          </p:nvSpPr>
          <p:spPr bwMode="auto">
            <a:xfrm>
              <a:off x="8162521" y="283124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2" name="Rectangle 31"/>
            <p:cNvSpPr/>
            <p:nvPr/>
          </p:nvSpPr>
          <p:spPr bwMode="auto">
            <a:xfrm rot="5400000">
              <a:off x="6943454" y="1685591"/>
              <a:ext cx="474219" cy="2765518"/>
            </a:xfrm>
            <a:prstGeom prst="rect">
              <a:avLst/>
            </a:prstGeom>
            <a:solidFill>
              <a:srgbClr val="002060">
                <a:alpha val="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3" name="Rectangle 32"/>
            <p:cNvSpPr/>
            <p:nvPr/>
          </p:nvSpPr>
          <p:spPr bwMode="auto">
            <a:xfrm rot="5400000">
              <a:off x="6943455" y="2159809"/>
              <a:ext cx="474219" cy="2765519"/>
            </a:xfrm>
            <a:prstGeom prst="rect">
              <a:avLst/>
            </a:prstGeom>
            <a:solidFill>
              <a:srgbClr val="002060">
                <a:alpha val="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4" name="Rectangle 33"/>
            <p:cNvSpPr/>
            <p:nvPr/>
          </p:nvSpPr>
          <p:spPr bwMode="auto">
            <a:xfrm rot="5400000">
              <a:off x="6943455" y="2634029"/>
              <a:ext cx="474219" cy="2765519"/>
            </a:xfrm>
            <a:prstGeom prst="rect">
              <a:avLst/>
            </a:prstGeom>
            <a:solidFill>
              <a:srgbClr val="002060">
                <a:alpha val="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5" name="Rectangle 34"/>
            <p:cNvSpPr/>
            <p:nvPr/>
          </p:nvSpPr>
          <p:spPr bwMode="auto">
            <a:xfrm rot="5400000">
              <a:off x="6943456" y="3108249"/>
              <a:ext cx="474219" cy="2765519"/>
            </a:xfrm>
            <a:prstGeom prst="rect">
              <a:avLst/>
            </a:prstGeom>
            <a:solidFill>
              <a:srgbClr val="002060">
                <a:alpha val="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grpSp>
      <p:grpSp>
        <p:nvGrpSpPr>
          <p:cNvPr id="58" name="Group 57"/>
          <p:cNvGrpSpPr/>
          <p:nvPr/>
        </p:nvGrpSpPr>
        <p:grpSpPr>
          <a:xfrm>
            <a:off x="5759730" y="2826343"/>
            <a:ext cx="2765520" cy="1896878"/>
            <a:chOff x="5257801" y="1352550"/>
            <a:chExt cx="2765520" cy="1896878"/>
          </a:xfrm>
        </p:grpSpPr>
        <p:sp>
          <p:nvSpPr>
            <p:cNvPr id="59" name="Rectangle 58"/>
            <p:cNvSpPr/>
            <p:nvPr/>
          </p:nvSpPr>
          <p:spPr bwMode="auto">
            <a:xfrm rot="5400000">
              <a:off x="6403450" y="206901"/>
              <a:ext cx="474219" cy="2765518"/>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0" name="Rectangle 59"/>
            <p:cNvSpPr/>
            <p:nvPr/>
          </p:nvSpPr>
          <p:spPr bwMode="auto">
            <a:xfrm rot="5400000">
              <a:off x="6403451" y="681119"/>
              <a:ext cx="474219" cy="276551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1" name="Rectangle 60"/>
            <p:cNvSpPr/>
            <p:nvPr/>
          </p:nvSpPr>
          <p:spPr bwMode="auto">
            <a:xfrm rot="5400000">
              <a:off x="6403451" y="1155339"/>
              <a:ext cx="474219" cy="276551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3" name="TextBox 62"/>
            <p:cNvSpPr txBox="1"/>
            <p:nvPr/>
          </p:nvSpPr>
          <p:spPr>
            <a:xfrm>
              <a:off x="6160978" y="1456551"/>
              <a:ext cx="836769" cy="276999"/>
            </a:xfrm>
            <a:prstGeom prst="rect">
              <a:avLst/>
            </a:prstGeom>
            <a:noFill/>
          </p:spPr>
          <p:txBody>
            <a:bodyPr wrap="none" lIns="0" tIns="0" rIns="0" bIns="0" rtlCol="0">
              <a:spAutoFit/>
            </a:bodyPr>
            <a:lstStyle/>
            <a:p>
              <a:pPr algn="ctr"/>
              <a:r>
                <a:rPr lang="en-US" b="1" dirty="0" smtClean="0">
                  <a:solidFill>
                    <a:srgbClr val="FF0000"/>
                  </a:solidFill>
                  <a:latin typeface="+mj-lt"/>
                </a:rPr>
                <a:t>PERIODS</a:t>
              </a:r>
              <a:endParaRPr lang="en-US" b="1" dirty="0">
                <a:solidFill>
                  <a:srgbClr val="FF0000"/>
                </a:solidFill>
                <a:latin typeface="+mj-lt"/>
              </a:endParaRPr>
            </a:p>
          </p:txBody>
        </p:sp>
        <p:sp>
          <p:nvSpPr>
            <p:cNvPr id="62" name="Rectangle 61"/>
            <p:cNvSpPr/>
            <p:nvPr/>
          </p:nvSpPr>
          <p:spPr bwMode="auto">
            <a:xfrm rot="5400000">
              <a:off x="6403452" y="1629559"/>
              <a:ext cx="474219" cy="276551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grpSp>
      <p:grpSp>
        <p:nvGrpSpPr>
          <p:cNvPr id="49" name="Group 48"/>
          <p:cNvGrpSpPr/>
          <p:nvPr/>
        </p:nvGrpSpPr>
        <p:grpSpPr>
          <a:xfrm>
            <a:off x="5759732" y="2831347"/>
            <a:ext cx="2765518" cy="1896876"/>
            <a:chOff x="2971800" y="1047751"/>
            <a:chExt cx="2765518" cy="1896876"/>
          </a:xfrm>
        </p:grpSpPr>
        <p:sp>
          <p:nvSpPr>
            <p:cNvPr id="50" name="Rectangle 49"/>
            <p:cNvSpPr/>
            <p:nvPr/>
          </p:nvSpPr>
          <p:spPr bwMode="auto">
            <a:xfrm>
              <a:off x="3773399" y="104775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1" name="Rectangle 50"/>
            <p:cNvSpPr/>
            <p:nvPr/>
          </p:nvSpPr>
          <p:spPr bwMode="auto">
            <a:xfrm>
              <a:off x="4174199" y="104775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2" name="Rectangle 51"/>
            <p:cNvSpPr/>
            <p:nvPr/>
          </p:nvSpPr>
          <p:spPr bwMode="auto">
            <a:xfrm>
              <a:off x="2971800" y="104775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3" name="Rectangle 52"/>
            <p:cNvSpPr/>
            <p:nvPr/>
          </p:nvSpPr>
          <p:spPr bwMode="auto">
            <a:xfrm>
              <a:off x="3372600" y="104775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4" name="Rectangle 53"/>
            <p:cNvSpPr/>
            <p:nvPr/>
          </p:nvSpPr>
          <p:spPr bwMode="auto">
            <a:xfrm>
              <a:off x="4534919" y="104775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5" name="Rectangle 54"/>
            <p:cNvSpPr/>
            <p:nvPr/>
          </p:nvSpPr>
          <p:spPr bwMode="auto">
            <a:xfrm>
              <a:off x="4935719" y="104775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6" name="Rectangle 55"/>
            <p:cNvSpPr/>
            <p:nvPr/>
          </p:nvSpPr>
          <p:spPr bwMode="auto">
            <a:xfrm>
              <a:off x="5336518" y="1047751"/>
              <a:ext cx="400800" cy="1896876"/>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7" name="TextBox 56"/>
            <p:cNvSpPr txBox="1"/>
            <p:nvPr/>
          </p:nvSpPr>
          <p:spPr>
            <a:xfrm>
              <a:off x="3096057" y="1165192"/>
              <a:ext cx="155492" cy="1661993"/>
            </a:xfrm>
            <a:prstGeom prst="rect">
              <a:avLst/>
            </a:prstGeom>
            <a:noFill/>
          </p:spPr>
          <p:txBody>
            <a:bodyPr wrap="none" lIns="0" tIns="0" rIns="0" bIns="0" rtlCol="0">
              <a:spAutoFit/>
            </a:bodyPr>
            <a:lstStyle/>
            <a:p>
              <a:r>
                <a:rPr lang="en-US" b="1" dirty="0" smtClean="0">
                  <a:solidFill>
                    <a:srgbClr val="FFFF00"/>
                  </a:solidFill>
                  <a:latin typeface="+mj-lt"/>
                </a:rPr>
                <a:t>G</a:t>
              </a:r>
            </a:p>
            <a:p>
              <a:r>
                <a:rPr lang="en-US" b="1" dirty="0" smtClean="0">
                  <a:solidFill>
                    <a:srgbClr val="FFFF00"/>
                  </a:solidFill>
                  <a:latin typeface="+mj-lt"/>
                </a:rPr>
                <a:t>R</a:t>
              </a:r>
            </a:p>
            <a:p>
              <a:r>
                <a:rPr lang="en-US" b="1" dirty="0" smtClean="0">
                  <a:solidFill>
                    <a:srgbClr val="FFFF00"/>
                  </a:solidFill>
                  <a:latin typeface="+mj-lt"/>
                </a:rPr>
                <a:t>O</a:t>
              </a:r>
            </a:p>
            <a:p>
              <a:r>
                <a:rPr lang="en-US" b="1" dirty="0" smtClean="0">
                  <a:solidFill>
                    <a:srgbClr val="FFFF00"/>
                  </a:solidFill>
                  <a:latin typeface="+mj-lt"/>
                </a:rPr>
                <a:t>U</a:t>
              </a:r>
            </a:p>
            <a:p>
              <a:r>
                <a:rPr lang="en-US" b="1" dirty="0" smtClean="0">
                  <a:solidFill>
                    <a:srgbClr val="FFFF00"/>
                  </a:solidFill>
                  <a:latin typeface="+mj-lt"/>
                </a:rPr>
                <a:t>P</a:t>
              </a:r>
            </a:p>
            <a:p>
              <a:r>
                <a:rPr lang="en-US" b="1" dirty="0" smtClean="0">
                  <a:solidFill>
                    <a:srgbClr val="FFFF00"/>
                  </a:solidFill>
                  <a:latin typeface="+mj-lt"/>
                </a:rPr>
                <a:t>S</a:t>
              </a:r>
              <a:endParaRPr lang="en-US" b="1" dirty="0">
                <a:solidFill>
                  <a:srgbClr val="FFFF00"/>
                </a:solidFill>
                <a:latin typeface="+mj-lt"/>
              </a:endParaRPr>
            </a:p>
          </p:txBody>
        </p:sp>
      </p:grpSp>
      <p:sp>
        <p:nvSpPr>
          <p:cNvPr id="8" name="Rectangle 7"/>
          <p:cNvSpPr/>
          <p:nvPr/>
        </p:nvSpPr>
        <p:spPr>
          <a:xfrm>
            <a:off x="7229804" y="1135802"/>
            <a:ext cx="1031236" cy="2973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C00000"/>
              </a:solidFill>
            </a:endParaRPr>
          </a:p>
        </p:txBody>
      </p:sp>
      <p:grpSp>
        <p:nvGrpSpPr>
          <p:cNvPr id="44" name="Group 43"/>
          <p:cNvGrpSpPr/>
          <p:nvPr/>
        </p:nvGrpSpPr>
        <p:grpSpPr>
          <a:xfrm>
            <a:off x="995033" y="3611762"/>
            <a:ext cx="2354095" cy="779096"/>
            <a:chOff x="3221549" y="3049595"/>
            <a:chExt cx="2354095" cy="603006"/>
          </a:xfrm>
        </p:grpSpPr>
        <p:sp>
          <p:nvSpPr>
            <p:cNvPr id="45" name="Rounded Rectangular Callout 44"/>
            <p:cNvSpPr/>
            <p:nvPr/>
          </p:nvSpPr>
          <p:spPr>
            <a:xfrm>
              <a:off x="3236297" y="3049595"/>
              <a:ext cx="2230389" cy="603006"/>
            </a:xfrm>
            <a:prstGeom prst="wedgeRoundRectCallout">
              <a:avLst>
                <a:gd name="adj1" fmla="val 11002"/>
                <a:gd name="adj2" fmla="val -89013"/>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tx1"/>
                </a:solidFill>
                <a:effectLst/>
                <a:uLnTx/>
                <a:uFillTx/>
                <a:latin typeface="+mj-lt"/>
                <a:ea typeface="+mn-ea"/>
                <a:cs typeface="+mn-cs"/>
              </a:endParaRPr>
            </a:p>
          </p:txBody>
        </p:sp>
        <p:sp>
          <p:nvSpPr>
            <p:cNvPr id="46" name="Rectangle 45"/>
            <p:cNvSpPr/>
            <p:nvPr/>
          </p:nvSpPr>
          <p:spPr>
            <a:xfrm>
              <a:off x="3221549" y="3100975"/>
              <a:ext cx="2354095" cy="50024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latin typeface="+mj-lt"/>
                </a:rPr>
                <a:t>There are 7 periods numbered from 1 to 7.</a:t>
              </a:r>
            </a:p>
          </p:txBody>
        </p:sp>
      </p:grpSp>
      <p:grpSp>
        <p:nvGrpSpPr>
          <p:cNvPr id="37" name="Group 36"/>
          <p:cNvGrpSpPr/>
          <p:nvPr/>
        </p:nvGrpSpPr>
        <p:grpSpPr>
          <a:xfrm>
            <a:off x="2220062" y="1762006"/>
            <a:ext cx="3987627" cy="1373304"/>
            <a:chOff x="3345420" y="3239639"/>
            <a:chExt cx="3987627" cy="1062911"/>
          </a:xfrm>
        </p:grpSpPr>
        <p:sp>
          <p:nvSpPr>
            <p:cNvPr id="38" name="Rounded Rectangular Callout 37"/>
            <p:cNvSpPr/>
            <p:nvPr/>
          </p:nvSpPr>
          <p:spPr>
            <a:xfrm>
              <a:off x="3345420" y="3239639"/>
              <a:ext cx="3283800" cy="1062911"/>
            </a:xfrm>
            <a:prstGeom prst="wedgeRoundRectCallout">
              <a:avLst>
                <a:gd name="adj1" fmla="val 107805"/>
                <a:gd name="adj2" fmla="val -72947"/>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0000"/>
                </a:solidFill>
                <a:effectLst/>
                <a:uLnTx/>
                <a:uFillTx/>
                <a:latin typeface="+mj-lt"/>
                <a:ea typeface="+mn-ea"/>
                <a:cs typeface="+mn-cs"/>
              </a:endParaRPr>
            </a:p>
          </p:txBody>
        </p:sp>
        <p:sp>
          <p:nvSpPr>
            <p:cNvPr id="39" name="Rectangle 38"/>
            <p:cNvSpPr/>
            <p:nvPr/>
          </p:nvSpPr>
          <p:spPr>
            <a:xfrm>
              <a:off x="3376795" y="3290600"/>
              <a:ext cx="3956252" cy="9290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latin typeface="+mj-lt"/>
                </a:rPr>
                <a:t> Phenomenon which is repeated </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latin typeface="+mj-lt"/>
                </a:rPr>
                <a:t>after regular interval of time is </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latin typeface="+mj-lt"/>
                </a:rPr>
                <a:t>called PERIODIC E.g. sunrise </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latin typeface="+mj-lt"/>
                </a:rPr>
                <a:t>&amp; sunset</a:t>
              </a:r>
              <a:endParaRPr lang="en-US" kern="0" dirty="0">
                <a:latin typeface="+mj-lt"/>
              </a:endParaRPr>
            </a:p>
          </p:txBody>
        </p:sp>
      </p:grpSp>
      <p:sp>
        <p:nvSpPr>
          <p:cNvPr id="64" name="Rectangle 63"/>
          <p:cNvSpPr/>
          <p:nvPr/>
        </p:nvSpPr>
        <p:spPr>
          <a:xfrm>
            <a:off x="2896595" y="2434963"/>
            <a:ext cx="954861" cy="2404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grpSp>
        <p:nvGrpSpPr>
          <p:cNvPr id="41" name="Group 40"/>
          <p:cNvGrpSpPr/>
          <p:nvPr/>
        </p:nvGrpSpPr>
        <p:grpSpPr>
          <a:xfrm>
            <a:off x="2450104" y="1963174"/>
            <a:ext cx="3256709" cy="1244943"/>
            <a:chOff x="3130682" y="2918424"/>
            <a:chExt cx="3192191" cy="963563"/>
          </a:xfrm>
        </p:grpSpPr>
        <p:sp>
          <p:nvSpPr>
            <p:cNvPr id="42" name="Rounded Rectangular Callout 41"/>
            <p:cNvSpPr/>
            <p:nvPr/>
          </p:nvSpPr>
          <p:spPr>
            <a:xfrm>
              <a:off x="3130682" y="2918424"/>
              <a:ext cx="3056115" cy="962965"/>
            </a:xfrm>
            <a:prstGeom prst="wedgeRoundRectCallout">
              <a:avLst>
                <a:gd name="adj1" fmla="val -37497"/>
                <a:gd name="adj2" fmla="val 105540"/>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0000"/>
                </a:solidFill>
                <a:effectLst/>
                <a:uLnTx/>
                <a:uFillTx/>
                <a:latin typeface="+mj-lt"/>
                <a:ea typeface="+mn-ea"/>
                <a:cs typeface="+mn-cs"/>
              </a:endParaRPr>
            </a:p>
          </p:txBody>
        </p:sp>
        <p:sp>
          <p:nvSpPr>
            <p:cNvPr id="43" name="Rectangle 42"/>
            <p:cNvSpPr/>
            <p:nvPr/>
          </p:nvSpPr>
          <p:spPr>
            <a:xfrm>
              <a:off x="3130682" y="2952954"/>
              <a:ext cx="3192191" cy="929033"/>
            </a:xfrm>
            <a:prstGeom prst="rect">
              <a:avLst/>
            </a:prstGeom>
            <a:ln>
              <a:noFill/>
            </a:ln>
            <a:scene3d>
              <a:camera prst="orthographicFront"/>
              <a:lightRig rig="threePt" dir="t"/>
            </a:scene3d>
            <a:sp3d>
              <a:bevelT/>
            </a:sp3d>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latin typeface="+mj-lt"/>
                </a:rPr>
                <a:t>There are 8 groups numbered from I to VIII, groups I to VII are further divided into A &amp; B sub groups</a:t>
              </a:r>
              <a:endParaRPr lang="en-US" kern="0" dirty="0">
                <a:latin typeface="+mj-lt"/>
              </a:endParaRPr>
            </a:p>
          </p:txBody>
        </p:sp>
      </p:grpSp>
    </p:spTree>
    <p:extLst>
      <p:ext uri="{BB962C8B-B14F-4D97-AF65-F5344CB8AC3E}">
        <p14:creationId xmlns:p14="http://schemas.microsoft.com/office/powerpoint/2010/main" val="100179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right)">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heel(1)">
                                      <p:cBhvr>
                                        <p:cTn id="26" dur="20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4"/>
                                        </p:tgtEl>
                                        <p:attrNameLst>
                                          <p:attrName>style.visibility</p:attrName>
                                        </p:attrNameLst>
                                      </p:cBhvr>
                                      <p:to>
                                        <p:strVal val="hidden"/>
                                      </p:to>
                                    </p:set>
                                  </p:childTnLst>
                                </p:cTn>
                              </p:par>
                              <p:par>
                                <p:cTn id="33" presetID="22" presetClass="entr" presetSubtype="8"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1000"/>
                                        <p:tgtEl>
                                          <p:spTgt spid="40"/>
                                        </p:tgtEl>
                                      </p:cBhvr>
                                    </p:animEffect>
                                  </p:childTnLst>
                                </p:cTn>
                              </p:par>
                              <p:par>
                                <p:cTn id="36" presetID="21" presetClass="entr" presetSubtype="1"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heel(1)">
                                      <p:cBhvr>
                                        <p:cTn id="38" dur="20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1000"/>
                                        <p:tgtEl>
                                          <p:spTgt spid="5"/>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up)">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4"/>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1000"/>
                                        <p:tgtEl>
                                          <p:spTgt spid="4"/>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down)">
                                      <p:cBhvr>
                                        <p:cTn id="6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p:bldP spid="3" grpId="0"/>
      <p:bldP spid="4" grpId="0"/>
      <p:bldP spid="5" grpId="0"/>
      <p:bldP spid="8" grpId="0" animBg="1"/>
      <p:bldP spid="64" grpId="0" animBg="1"/>
      <p:bldP spid="6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8557" y="1560702"/>
            <a:ext cx="8113069" cy="64633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itchFamily="2" charset="2"/>
              <a:buChar char="v"/>
            </a:pPr>
            <a:r>
              <a:rPr lang="en-US" dirty="0" smtClean="0">
                <a:solidFill>
                  <a:srgbClr val="0000FF"/>
                </a:solidFill>
                <a:latin typeface="Bookman Old Style" pitchFamily="18" charset="0"/>
              </a:rPr>
              <a:t>Properties of elements in a particular period show </a:t>
            </a:r>
            <a:r>
              <a:rPr lang="en-US" b="1" dirty="0" smtClean="0">
                <a:solidFill>
                  <a:srgbClr val="C00000"/>
                </a:solidFill>
                <a:latin typeface="Bookman Old Style" pitchFamily="18" charset="0"/>
              </a:rPr>
              <a:t>REGULAR GRADATION</a:t>
            </a:r>
            <a:r>
              <a:rPr lang="en-US" dirty="0" smtClean="0">
                <a:solidFill>
                  <a:srgbClr val="0000FF"/>
                </a:solidFill>
                <a:latin typeface="Bookman Old Style" pitchFamily="18" charset="0"/>
              </a:rPr>
              <a:t> from left to right.</a:t>
            </a:r>
            <a:endParaRPr lang="en-US" dirty="0">
              <a:solidFill>
                <a:srgbClr val="0000FF"/>
              </a:solidFill>
              <a:latin typeface="Bookman Old Style" pitchFamily="18" charset="0"/>
            </a:endParaRPr>
          </a:p>
        </p:txBody>
      </p:sp>
      <p:sp>
        <p:nvSpPr>
          <p:cNvPr id="5" name="TextBox 4"/>
          <p:cNvSpPr txBox="1"/>
          <p:nvPr/>
        </p:nvSpPr>
        <p:spPr>
          <a:xfrm>
            <a:off x="518557" y="2326642"/>
            <a:ext cx="4953329" cy="14773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itchFamily="2" charset="2"/>
              <a:buChar char="v"/>
            </a:pPr>
            <a:r>
              <a:rPr lang="en-US" dirty="0" smtClean="0">
                <a:solidFill>
                  <a:srgbClr val="0000FF"/>
                </a:solidFill>
                <a:latin typeface="Bookman Old Style" pitchFamily="18" charset="0"/>
              </a:rPr>
              <a:t>Vertical columns in the periodic table are called groups. There are eight groups numbered from I to VIII. Groups I to VII are further divided into A and B subgroups.</a:t>
            </a:r>
            <a:endParaRPr lang="en-US" dirty="0">
              <a:solidFill>
                <a:srgbClr val="0000FF"/>
              </a:solidFill>
              <a:latin typeface="Bookman Old Style" pitchFamily="18" charset="0"/>
            </a:endParaRPr>
          </a:p>
        </p:txBody>
      </p:sp>
      <p:sp>
        <p:nvSpPr>
          <p:cNvPr id="18" name="Cloud Callout 17"/>
          <p:cNvSpPr/>
          <p:nvPr/>
        </p:nvSpPr>
        <p:spPr>
          <a:xfrm>
            <a:off x="729663" y="3199296"/>
            <a:ext cx="4130386" cy="1483642"/>
          </a:xfrm>
          <a:prstGeom prst="cloudCallout">
            <a:avLst>
              <a:gd name="adj1" fmla="val 97153"/>
              <a:gd name="adj2" fmla="val -139356"/>
            </a:avLst>
          </a:prstGeom>
          <a:solidFill>
            <a:srgbClr val="7030A0"/>
          </a:solidFill>
          <a:ln w="127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mj-lt"/>
            </a:endParaRPr>
          </a:p>
        </p:txBody>
      </p:sp>
      <p:grpSp>
        <p:nvGrpSpPr>
          <p:cNvPr id="14" name="Group 13"/>
          <p:cNvGrpSpPr/>
          <p:nvPr/>
        </p:nvGrpSpPr>
        <p:grpSpPr>
          <a:xfrm>
            <a:off x="2551760" y="3510742"/>
            <a:ext cx="351438" cy="608681"/>
            <a:chOff x="5143500" y="3800475"/>
            <a:chExt cx="228600" cy="419100"/>
          </a:xfrm>
        </p:grpSpPr>
        <p:sp>
          <p:nvSpPr>
            <p:cNvPr id="9" name="Oval 8"/>
            <p:cNvSpPr/>
            <p:nvPr/>
          </p:nvSpPr>
          <p:spPr>
            <a:xfrm>
              <a:off x="5143500" y="3800475"/>
              <a:ext cx="228600" cy="214699"/>
            </a:xfrm>
            <a:prstGeom prst="ellipse">
              <a:avLst/>
            </a:prstGeom>
            <a:solidFill>
              <a:srgbClr val="00B0F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 name="Straight Arrow Connector 10"/>
            <p:cNvCxnSpPr/>
            <p:nvPr/>
          </p:nvCxnSpPr>
          <p:spPr>
            <a:xfrm flipH="1">
              <a:off x="5267325" y="4005649"/>
              <a:ext cx="1" cy="21392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grpSp>
      <p:sp>
        <p:nvSpPr>
          <p:cNvPr id="7" name="Left Brace 6"/>
          <p:cNvSpPr/>
          <p:nvPr/>
        </p:nvSpPr>
        <p:spPr>
          <a:xfrm rot="16200000">
            <a:off x="1518679" y="3389757"/>
            <a:ext cx="468232" cy="750413"/>
          </a:xfrm>
          <a:prstGeom prst="leftBrace">
            <a:avLst>
              <a:gd name="adj1" fmla="val 8333"/>
              <a:gd name="adj2" fmla="val 48113"/>
            </a:avLst>
          </a:prstGeom>
          <a:solidFill>
            <a:schemeClr val="tx2">
              <a:lumMod val="40000"/>
              <a:lumOff val="60000"/>
            </a:schemeClr>
          </a:solidFill>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8" name="Left Brace 7"/>
          <p:cNvSpPr/>
          <p:nvPr/>
        </p:nvSpPr>
        <p:spPr>
          <a:xfrm rot="16200000">
            <a:off x="3297098" y="3194195"/>
            <a:ext cx="453789" cy="1149146"/>
          </a:xfrm>
          <a:prstGeom prst="leftBrace">
            <a:avLst/>
          </a:prstGeom>
          <a:solidFill>
            <a:schemeClr val="tx2">
              <a:lumMod val="40000"/>
              <a:lumOff val="60000"/>
            </a:schemeClr>
          </a:solidFill>
          <a:ln>
            <a:solidFill>
              <a:srgbClr val="FFFF00"/>
            </a:solidFill>
          </a:ln>
        </p:spPr>
        <p:style>
          <a:lnRef idx="1">
            <a:schemeClr val="accent1"/>
          </a:lnRef>
          <a:fillRef idx="1003">
            <a:schemeClr val="dk2"/>
          </a:fillRef>
          <a:effectRef idx="0">
            <a:schemeClr val="accent1"/>
          </a:effectRef>
          <a:fontRef idx="minor">
            <a:schemeClr val="tx1"/>
          </a:fontRef>
        </p:style>
        <p:txBody>
          <a:bodyPr rtlCol="0" anchor="ctr"/>
          <a:lstStyle/>
          <a:p>
            <a:pPr algn="ctr"/>
            <a:endParaRPr lang="en-US" dirty="0">
              <a:latin typeface="+mj-lt"/>
            </a:endParaRPr>
          </a:p>
        </p:txBody>
      </p:sp>
      <p:sp>
        <p:nvSpPr>
          <p:cNvPr id="2" name="TextBox 1"/>
          <p:cNvSpPr txBox="1"/>
          <p:nvPr/>
        </p:nvSpPr>
        <p:spPr>
          <a:xfrm>
            <a:off x="532464" y="290724"/>
            <a:ext cx="6183103" cy="400110"/>
          </a:xfrm>
          <a:prstGeom prst="rect">
            <a:avLst/>
          </a:prstGeom>
          <a:noFill/>
          <a:ln/>
          <a:effectLst/>
        </p:spPr>
        <p:style>
          <a:lnRef idx="3">
            <a:schemeClr val="lt1"/>
          </a:lnRef>
          <a:fillRef idx="1">
            <a:schemeClr val="dk1"/>
          </a:fillRef>
          <a:effectRef idx="1">
            <a:schemeClr val="dk1"/>
          </a:effectRef>
          <a:fontRef idx="minor">
            <a:schemeClr val="lt1"/>
          </a:fontRef>
        </p:style>
        <p:txBody>
          <a:bodyPr wrap="none" rtlCol="0">
            <a:spAutoFit/>
          </a:bodyPr>
          <a:lstStyle/>
          <a:p>
            <a:r>
              <a:rPr lang="en-US" sz="2000" b="1" u="sng" dirty="0" smtClean="0">
                <a:solidFill>
                  <a:srgbClr val="C00000"/>
                </a:solidFill>
                <a:latin typeface="Bookman Old Style" pitchFamily="18" charset="0"/>
              </a:rPr>
              <a:t>Main Features Of Mendeleev’s Periodic Table</a:t>
            </a:r>
            <a:endParaRPr lang="en-US" sz="2000" b="1" u="sng" dirty="0">
              <a:solidFill>
                <a:srgbClr val="C00000"/>
              </a:solidFill>
              <a:latin typeface="Bookman Old Style" pitchFamily="18" charset="0"/>
            </a:endParaRPr>
          </a:p>
        </p:txBody>
      </p:sp>
      <p:sp>
        <p:nvSpPr>
          <p:cNvPr id="3" name="TextBox 2"/>
          <p:cNvSpPr txBox="1"/>
          <p:nvPr/>
        </p:nvSpPr>
        <p:spPr>
          <a:xfrm>
            <a:off x="518557" y="809920"/>
            <a:ext cx="7270885" cy="64633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itchFamily="2" charset="2"/>
              <a:buChar char="v"/>
            </a:pPr>
            <a:r>
              <a:rPr lang="en-US" dirty="0" smtClean="0">
                <a:solidFill>
                  <a:srgbClr val="0000FF"/>
                </a:solidFill>
                <a:latin typeface="Bookman Old Style" pitchFamily="18" charset="0"/>
              </a:rPr>
              <a:t>The horizontal rows in the periodic table are called periods. There are seven periods. These are numbered from 1 to 7</a:t>
            </a:r>
            <a:endParaRPr lang="en-US" dirty="0">
              <a:solidFill>
                <a:srgbClr val="0000FF"/>
              </a:solidFill>
              <a:latin typeface="Bookman Old Style" pitchFamily="18" charset="0"/>
            </a:endParaRPr>
          </a:p>
        </p:txBody>
      </p:sp>
      <p:sp>
        <p:nvSpPr>
          <p:cNvPr id="6" name="TextBox 5"/>
          <p:cNvSpPr txBox="1"/>
          <p:nvPr/>
        </p:nvSpPr>
        <p:spPr>
          <a:xfrm>
            <a:off x="1475773" y="3530615"/>
            <a:ext cx="2646558" cy="276999"/>
          </a:xfrm>
          <a:prstGeom prst="rect">
            <a:avLst/>
          </a:prstGeom>
          <a:noFill/>
        </p:spPr>
        <p:txBody>
          <a:bodyPr wrap="none" lIns="0" tIns="0" rIns="0" bIns="0" rtlCol="0">
            <a:spAutoFit/>
          </a:bodyPr>
          <a:lstStyle/>
          <a:p>
            <a:r>
              <a:rPr lang="en-US" b="1" dirty="0" smtClean="0">
                <a:solidFill>
                  <a:schemeClr val="bg1"/>
                </a:solidFill>
                <a:latin typeface="+mj-lt"/>
              </a:rPr>
              <a:t>Li  Be 	     B      C   N  O  F </a:t>
            </a:r>
            <a:endParaRPr lang="en-US" b="1" dirty="0">
              <a:solidFill>
                <a:schemeClr val="bg1"/>
              </a:solidFill>
              <a:latin typeface="+mj-lt"/>
            </a:endParaRPr>
          </a:p>
        </p:txBody>
      </p:sp>
      <p:sp>
        <p:nvSpPr>
          <p:cNvPr id="15" name="TextBox 14"/>
          <p:cNvSpPr txBox="1"/>
          <p:nvPr/>
        </p:nvSpPr>
        <p:spPr>
          <a:xfrm>
            <a:off x="1464583" y="3918030"/>
            <a:ext cx="654988" cy="276999"/>
          </a:xfrm>
          <a:prstGeom prst="rect">
            <a:avLst/>
          </a:prstGeom>
          <a:noFill/>
          <a:ln>
            <a:noFill/>
            <a:prstDash val="sysDash"/>
          </a:ln>
        </p:spPr>
        <p:txBody>
          <a:bodyPr wrap="none" lIns="0" tIns="0" rIns="0" bIns="0" rtlCol="0">
            <a:spAutoFit/>
          </a:bodyPr>
          <a:lstStyle/>
          <a:p>
            <a:r>
              <a:rPr lang="en-US" b="1" dirty="0" smtClean="0">
                <a:solidFill>
                  <a:schemeClr val="bg1"/>
                </a:solidFill>
                <a:latin typeface="+mj-lt"/>
              </a:rPr>
              <a:t>Metals</a:t>
            </a:r>
            <a:endParaRPr lang="en-US" b="1" dirty="0">
              <a:solidFill>
                <a:schemeClr val="bg1"/>
              </a:solidFill>
              <a:latin typeface="+mj-lt"/>
            </a:endParaRPr>
          </a:p>
        </p:txBody>
      </p:sp>
      <p:sp>
        <p:nvSpPr>
          <p:cNvPr id="16" name="TextBox 15"/>
          <p:cNvSpPr txBox="1"/>
          <p:nvPr/>
        </p:nvSpPr>
        <p:spPr>
          <a:xfrm>
            <a:off x="2376684" y="4081434"/>
            <a:ext cx="922688" cy="276999"/>
          </a:xfrm>
          <a:prstGeom prst="rect">
            <a:avLst/>
          </a:prstGeom>
          <a:noFill/>
          <a:ln>
            <a:noFill/>
            <a:prstDash val="sysDash"/>
          </a:ln>
        </p:spPr>
        <p:txBody>
          <a:bodyPr wrap="none" lIns="0" tIns="0" rIns="0" bIns="0" rtlCol="0">
            <a:spAutoFit/>
          </a:bodyPr>
          <a:lstStyle/>
          <a:p>
            <a:r>
              <a:rPr lang="en-US" b="1" dirty="0" smtClean="0">
                <a:solidFill>
                  <a:schemeClr val="bg1"/>
                </a:solidFill>
                <a:latin typeface="+mj-lt"/>
              </a:rPr>
              <a:t>Metalloid</a:t>
            </a:r>
            <a:endParaRPr lang="en-US" b="1" dirty="0">
              <a:solidFill>
                <a:schemeClr val="bg1"/>
              </a:solidFill>
              <a:latin typeface="+mj-lt"/>
            </a:endParaRPr>
          </a:p>
        </p:txBody>
      </p:sp>
      <p:sp>
        <p:nvSpPr>
          <p:cNvPr id="17" name="TextBox 16"/>
          <p:cNvSpPr txBox="1"/>
          <p:nvPr/>
        </p:nvSpPr>
        <p:spPr>
          <a:xfrm>
            <a:off x="3324043" y="3921995"/>
            <a:ext cx="1092607" cy="276999"/>
          </a:xfrm>
          <a:prstGeom prst="rect">
            <a:avLst/>
          </a:prstGeom>
          <a:noFill/>
          <a:ln>
            <a:noFill/>
            <a:prstDash val="sysDash"/>
          </a:ln>
        </p:spPr>
        <p:txBody>
          <a:bodyPr wrap="none" lIns="0" tIns="0" rIns="0" bIns="0" rtlCol="0">
            <a:spAutoFit/>
          </a:bodyPr>
          <a:lstStyle/>
          <a:p>
            <a:r>
              <a:rPr lang="en-US" b="1" dirty="0" smtClean="0">
                <a:solidFill>
                  <a:schemeClr val="bg1"/>
                </a:solidFill>
                <a:latin typeface="+mj-lt"/>
              </a:rPr>
              <a:t>Non metals</a:t>
            </a:r>
            <a:endParaRPr lang="en-US" b="1" dirty="0">
              <a:solidFill>
                <a:schemeClr val="bg1"/>
              </a:solidFill>
              <a:latin typeface="+mj-lt"/>
            </a:endParaRPr>
          </a:p>
        </p:txBody>
      </p:sp>
      <p:grpSp>
        <p:nvGrpSpPr>
          <p:cNvPr id="23" name="Group 22"/>
          <p:cNvGrpSpPr/>
          <p:nvPr/>
        </p:nvGrpSpPr>
        <p:grpSpPr>
          <a:xfrm>
            <a:off x="768930" y="2464897"/>
            <a:ext cx="3934996" cy="1572283"/>
            <a:chOff x="3346464" y="2946364"/>
            <a:chExt cx="3934996" cy="1572283"/>
          </a:xfrm>
        </p:grpSpPr>
        <p:sp>
          <p:nvSpPr>
            <p:cNvPr id="22" name="Cloud Callout 21"/>
            <p:cNvSpPr/>
            <p:nvPr/>
          </p:nvSpPr>
          <p:spPr>
            <a:xfrm>
              <a:off x="3346464" y="2946364"/>
              <a:ext cx="3934996" cy="1572283"/>
            </a:xfrm>
            <a:prstGeom prst="cloudCallout">
              <a:avLst>
                <a:gd name="adj1" fmla="val -20973"/>
                <a:gd name="adj2" fmla="val -70861"/>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mj-lt"/>
              </a:endParaRPr>
            </a:p>
          </p:txBody>
        </p:sp>
        <p:sp>
          <p:nvSpPr>
            <p:cNvPr id="20" name="TextBox 19"/>
            <p:cNvSpPr txBox="1"/>
            <p:nvPr/>
          </p:nvSpPr>
          <p:spPr>
            <a:xfrm>
              <a:off x="3724601" y="3142017"/>
              <a:ext cx="3254923" cy="1200329"/>
            </a:xfrm>
            <a:prstGeom prst="rect">
              <a:avLst/>
            </a:prstGeom>
            <a:noFill/>
          </p:spPr>
          <p:txBody>
            <a:bodyPr wrap="square" rtlCol="0">
              <a:spAutoFit/>
            </a:bodyPr>
            <a:lstStyle/>
            <a:p>
              <a:pPr algn="ctr"/>
              <a:r>
                <a:rPr lang="en-US" dirty="0" smtClean="0">
                  <a:solidFill>
                    <a:schemeClr val="bg1"/>
                  </a:solidFill>
                  <a:latin typeface="+mj-lt"/>
                </a:rPr>
                <a:t>As we go from left to right, you can see a slow variation  in the properties of elements from metals to nonmetals</a:t>
              </a:r>
              <a:endParaRPr lang="en-US" dirty="0">
                <a:solidFill>
                  <a:schemeClr val="bg1"/>
                </a:solidFill>
                <a:latin typeface="+mj-lt"/>
              </a:endParaRPr>
            </a:p>
          </p:txBody>
        </p:sp>
      </p:grpSp>
    </p:spTree>
    <p:extLst>
      <p:ext uri="{BB962C8B-B14F-4D97-AF65-F5344CB8AC3E}">
        <p14:creationId xmlns:p14="http://schemas.microsoft.com/office/powerpoint/2010/main" val="377421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par>
                                <p:cTn id="23" presetID="10" presetClass="entr" presetSubtype="0" fill="hold" grpId="0" nodeType="withEffect">
                                  <p:stCondLst>
                                    <p:cond delay="0"/>
                                  </p:stCondLst>
                                  <p:iterate type="lt">
                                    <p:tmPct val="0"/>
                                  </p:iterate>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grpId="1" nodeType="withEffect">
                                  <p:stCondLst>
                                    <p:cond delay="0"/>
                                  </p:stCondLst>
                                  <p:iterate type="lt">
                                    <p:tmAbs val="0"/>
                                  </p:iterate>
                                  <p:childTnLst>
                                    <p:set>
                                      <p:cBhvr>
                                        <p:cTn id="51" dur="1" fill="hold">
                                          <p:stCondLst>
                                            <p:cond delay="0"/>
                                          </p:stCondLst>
                                        </p:cTn>
                                        <p:tgtEl>
                                          <p:spTgt spid="6"/>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5"/>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4"/>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6"/>
                                        </p:tgtEl>
                                        <p:attrNameLst>
                                          <p:attrName>style.visibility</p:attrName>
                                        </p:attrNameLst>
                                      </p:cBhvr>
                                      <p:to>
                                        <p:strVal val="hidden"/>
                                      </p:to>
                                    </p:set>
                                  </p:childTnLst>
                                </p:cTn>
                              </p:par>
                              <p:par>
                                <p:cTn id="64" presetID="22" presetClass="entr" presetSubtype="1" fill="hold"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up)">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par>
                                <p:cTn id="72" presetID="1" presetClass="exit" presetSubtype="0" fill="hold" nodeType="withEffect">
                                  <p:stCondLst>
                                    <p:cond delay="0"/>
                                  </p:stCondLst>
                                  <p:childTnLst>
                                    <p:set>
                                      <p:cBhvr>
                                        <p:cTn id="73"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animBg="1"/>
      <p:bldP spid="18" grpId="1" animBg="1"/>
      <p:bldP spid="7" grpId="0" animBg="1"/>
      <p:bldP spid="7" grpId="1" animBg="1"/>
      <p:bldP spid="8" grpId="0" animBg="1"/>
      <p:bldP spid="8" grpId="1" animBg="1"/>
      <p:bldP spid="2" grpId="0" animBg="1"/>
      <p:bldP spid="3" grpId="0"/>
      <p:bldP spid="6" grpId="0"/>
      <p:bldP spid="6" grpId="1"/>
      <p:bldP spid="15" grpId="0"/>
      <p:bldP spid="15" grpId="1"/>
      <p:bldP spid="16" grpId="0"/>
      <p:bldP spid="16" grpId="1"/>
      <p:bldP spid="17" grpId="0"/>
      <p:bldP spid="1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24383"/>
            <a:ext cx="6781800" cy="710958"/>
          </a:xfrm>
          <a:prstGeom prst="rect">
            <a:avLst/>
          </a:prstGeom>
          <a:noFill/>
          <a:ln>
            <a:noFill/>
          </a:ln>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a:solidFill>
                  <a:srgbClr val="FF6600"/>
                </a:solidFill>
                <a:latin typeface="Bookman Old Style" pitchFamily="18" charset="0"/>
              </a:rPr>
              <a:t>Merits of Mendeleev’s periodic </a:t>
            </a:r>
            <a:r>
              <a:rPr lang="en-US" altLang="en-US" sz="2000" dirty="0" smtClean="0">
                <a:solidFill>
                  <a:srgbClr val="FF6600"/>
                </a:solidFill>
                <a:latin typeface="Bookman Old Style" pitchFamily="18" charset="0"/>
              </a:rPr>
              <a:t>table</a:t>
            </a:r>
          </a:p>
          <a:p>
            <a:pPr marL="342900" indent="-342900">
              <a:buFont typeface="Arial" pitchFamily="34" charset="0"/>
              <a:buChar char="•"/>
            </a:pPr>
            <a:r>
              <a:rPr lang="en-US" altLang="en-US" sz="2000" dirty="0">
                <a:solidFill>
                  <a:srgbClr val="FF6600"/>
                </a:solidFill>
                <a:latin typeface="Bookman Old Style" pitchFamily="18" charset="0"/>
              </a:rPr>
              <a:t>Demerits Mendeleev’s periodic table</a:t>
            </a:r>
            <a:endParaRPr lang="en-US" altLang="en-US" sz="2000" dirty="0" smtClean="0">
              <a:solidFill>
                <a:srgbClr val="FF6600"/>
              </a:solidFill>
              <a:latin typeface="Bookman Old Style" pitchFamily="18" charset="0"/>
            </a:endParaRPr>
          </a:p>
        </p:txBody>
      </p:sp>
    </p:spTree>
    <p:extLst>
      <p:ext uri="{BB962C8B-B14F-4D97-AF65-F5344CB8AC3E}">
        <p14:creationId xmlns:p14="http://schemas.microsoft.com/office/powerpoint/2010/main" val="1103076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a:spLocks noChangeArrowheads="1"/>
          </p:cNvSpPr>
          <p:nvPr/>
        </p:nvSpPr>
        <p:spPr bwMode="auto">
          <a:xfrm>
            <a:off x="482819" y="754310"/>
            <a:ext cx="8138667" cy="2708434"/>
          </a:xfrm>
          <a:prstGeom prst="rect">
            <a:avLst/>
          </a:prstGeom>
          <a:noFill/>
          <a:ln w="9525">
            <a:noFill/>
            <a:miter lim="800000"/>
            <a:headEnd/>
            <a:tailEnd/>
          </a:ln>
        </p:spPr>
        <p:txBody>
          <a:bodyPr wrap="square">
            <a:spAutoFit/>
          </a:bodyPr>
          <a:lstStyle/>
          <a:p>
            <a:pPr marL="457200" indent="-457200" fontAlgn="base">
              <a:spcBef>
                <a:spcPct val="0"/>
              </a:spcBef>
              <a:spcAft>
                <a:spcPct val="0"/>
              </a:spcAft>
              <a:buFont typeface="Wingdings" pitchFamily="2" charset="2"/>
              <a:buChar char="Ø"/>
              <a:defRPr/>
            </a:pPr>
            <a:r>
              <a:rPr lang="en-US" sz="1700" b="1" dirty="0" smtClean="0">
                <a:solidFill>
                  <a:srgbClr val="0000FF"/>
                </a:solidFill>
                <a:latin typeface="Bookman Old Style" pitchFamily="18" charset="0"/>
                <a:cs typeface="Arial" charset="0"/>
              </a:rPr>
              <a:t>Mendeleev was the first who successfully classified all known elements.</a:t>
            </a:r>
          </a:p>
          <a:p>
            <a:pPr marL="457200" indent="-457200" fontAlgn="base">
              <a:spcBef>
                <a:spcPct val="0"/>
              </a:spcBef>
              <a:spcAft>
                <a:spcPct val="0"/>
              </a:spcAft>
              <a:buFont typeface="Wingdings" pitchFamily="2" charset="2"/>
              <a:buChar char="Ø"/>
              <a:defRPr/>
            </a:pPr>
            <a:endParaRPr lang="en-US" sz="1700" b="1" dirty="0" smtClean="0">
              <a:solidFill>
                <a:srgbClr val="C00000"/>
              </a:solidFill>
              <a:latin typeface="Bookman Old Style" pitchFamily="18" charset="0"/>
            </a:endParaRPr>
          </a:p>
          <a:p>
            <a:pPr marL="457200" indent="-457200" fontAlgn="base">
              <a:spcBef>
                <a:spcPct val="0"/>
              </a:spcBef>
              <a:spcAft>
                <a:spcPct val="0"/>
              </a:spcAft>
              <a:buFont typeface="Wingdings" pitchFamily="2" charset="2"/>
              <a:buChar char="Ø"/>
              <a:defRPr/>
            </a:pPr>
            <a:r>
              <a:rPr lang="en-US" sz="1700" b="1" dirty="0" smtClean="0">
                <a:solidFill>
                  <a:srgbClr val="0000FF"/>
                </a:solidFill>
                <a:latin typeface="Bookman Old Style" pitchFamily="18" charset="0"/>
              </a:rPr>
              <a:t>Kept</a:t>
            </a:r>
            <a:r>
              <a:rPr lang="en-US" sz="1700" b="1" dirty="0" smtClean="0">
                <a:solidFill>
                  <a:srgbClr val="C00000"/>
                </a:solidFill>
                <a:latin typeface="Bookman Old Style" pitchFamily="18" charset="0"/>
              </a:rPr>
              <a:t> </a:t>
            </a:r>
            <a:r>
              <a:rPr lang="en-US" sz="1700" b="1" dirty="0" smtClean="0">
                <a:solidFill>
                  <a:srgbClr val="9A0000"/>
                </a:solidFill>
                <a:latin typeface="Bookman Old Style" pitchFamily="18" charset="0"/>
                <a:cs typeface="Arial" charset="0"/>
              </a:rPr>
              <a:t>vacant spaces</a:t>
            </a:r>
            <a:r>
              <a:rPr lang="en-US" sz="1700" b="1" dirty="0" smtClean="0">
                <a:solidFill>
                  <a:srgbClr val="0070C0"/>
                </a:solidFill>
                <a:latin typeface="Bookman Old Style" pitchFamily="18" charset="0"/>
                <a:cs typeface="Arial" charset="0"/>
              </a:rPr>
              <a:t> </a:t>
            </a:r>
            <a:r>
              <a:rPr lang="en-US" sz="1700" b="1" dirty="0">
                <a:solidFill>
                  <a:srgbClr val="0000FF"/>
                </a:solidFill>
                <a:latin typeface="Bookman Old Style" pitchFamily="18" charset="0"/>
              </a:rPr>
              <a:t>for elements yet to be </a:t>
            </a:r>
            <a:r>
              <a:rPr lang="en-US" sz="1700" b="1" dirty="0" smtClean="0">
                <a:solidFill>
                  <a:srgbClr val="0000FF"/>
                </a:solidFill>
                <a:latin typeface="Bookman Old Style" pitchFamily="18" charset="0"/>
              </a:rPr>
              <a:t>discovered. Also </a:t>
            </a:r>
            <a:r>
              <a:rPr lang="en-US" sz="1700" b="1" dirty="0" smtClean="0">
                <a:solidFill>
                  <a:srgbClr val="9A0000"/>
                </a:solidFill>
                <a:latin typeface="Bookman Old Style" pitchFamily="18" charset="0"/>
                <a:cs typeface="Arial" charset="0"/>
              </a:rPr>
              <a:t>predicted properties</a:t>
            </a:r>
            <a:r>
              <a:rPr lang="en-US" sz="1700" b="1" dirty="0" smtClean="0">
                <a:solidFill>
                  <a:srgbClr val="0070C0"/>
                </a:solidFill>
                <a:latin typeface="Bookman Old Style" pitchFamily="18" charset="0"/>
                <a:cs typeface="Arial" charset="0"/>
              </a:rPr>
              <a:t> </a:t>
            </a:r>
            <a:r>
              <a:rPr lang="en-US" sz="1700" b="1" dirty="0" smtClean="0">
                <a:solidFill>
                  <a:srgbClr val="0000FF"/>
                </a:solidFill>
                <a:latin typeface="Bookman Old Style" pitchFamily="18" charset="0"/>
              </a:rPr>
              <a:t>of these elements.</a:t>
            </a:r>
          </a:p>
          <a:p>
            <a:pPr marL="457200" indent="-457200" fontAlgn="base">
              <a:spcBef>
                <a:spcPct val="0"/>
              </a:spcBef>
              <a:spcAft>
                <a:spcPct val="0"/>
              </a:spcAft>
              <a:defRPr/>
            </a:pPr>
            <a:r>
              <a:rPr lang="en-US" sz="1700" b="1" dirty="0" smtClean="0">
                <a:solidFill>
                  <a:srgbClr val="C00000"/>
                </a:solidFill>
                <a:latin typeface="Bookman Old Style" pitchFamily="18" charset="0"/>
              </a:rPr>
              <a:t>  </a:t>
            </a:r>
          </a:p>
          <a:p>
            <a:pPr marL="457200" indent="-457200" fontAlgn="base">
              <a:spcBef>
                <a:spcPct val="0"/>
              </a:spcBef>
              <a:spcAft>
                <a:spcPct val="0"/>
              </a:spcAft>
              <a:buFont typeface="Wingdings" pitchFamily="2" charset="2"/>
              <a:buChar char="Ø"/>
              <a:defRPr/>
            </a:pPr>
            <a:r>
              <a:rPr lang="en-US" sz="1700" b="1" dirty="0" smtClean="0">
                <a:solidFill>
                  <a:srgbClr val="0000FF"/>
                </a:solidFill>
                <a:latin typeface="Bookman Old Style" pitchFamily="18" charset="0"/>
              </a:rPr>
              <a:t>Later they were found to be correct. </a:t>
            </a:r>
          </a:p>
          <a:p>
            <a:pPr marL="457200" indent="-457200" fontAlgn="base">
              <a:spcBef>
                <a:spcPct val="0"/>
              </a:spcBef>
              <a:spcAft>
                <a:spcPct val="0"/>
              </a:spcAft>
              <a:buFont typeface="Wingdings" pitchFamily="2" charset="2"/>
              <a:buChar char="Ø"/>
              <a:defRPr/>
            </a:pPr>
            <a:endParaRPr lang="en-US" sz="1700" b="1" dirty="0" smtClean="0">
              <a:solidFill>
                <a:srgbClr val="C00000"/>
              </a:solidFill>
              <a:latin typeface="Bookman Old Style" pitchFamily="18" charset="0"/>
            </a:endParaRPr>
          </a:p>
          <a:p>
            <a:pPr marL="457200" indent="-457200" fontAlgn="base">
              <a:spcBef>
                <a:spcPct val="0"/>
              </a:spcBef>
              <a:spcAft>
                <a:spcPct val="0"/>
              </a:spcAft>
              <a:buFont typeface="Wingdings" pitchFamily="2" charset="2"/>
              <a:buChar char="Ø"/>
              <a:defRPr/>
            </a:pPr>
            <a:r>
              <a:rPr lang="en-US" sz="1700" b="1" dirty="0" smtClean="0">
                <a:solidFill>
                  <a:srgbClr val="0000FF"/>
                </a:solidFill>
                <a:latin typeface="Bookman Old Style" pitchFamily="18" charset="0"/>
              </a:rPr>
              <a:t>When noble gases were discovered later, they were placed in the table without disturbing the position </a:t>
            </a:r>
            <a:r>
              <a:rPr lang="en-US" sz="1700" b="1" dirty="0" smtClean="0">
                <a:solidFill>
                  <a:srgbClr val="9A0000"/>
                </a:solidFill>
                <a:latin typeface="Bookman Old Style" pitchFamily="18" charset="0"/>
              </a:rPr>
              <a:t>of other elements. </a:t>
            </a:r>
            <a:endParaRPr lang="en-US" sz="1700" b="1" dirty="0">
              <a:solidFill>
                <a:srgbClr val="9A0000"/>
              </a:solidFill>
              <a:latin typeface="Bookman Old Style" pitchFamily="18" charset="0"/>
            </a:endParaRPr>
          </a:p>
        </p:txBody>
      </p:sp>
      <p:pic>
        <p:nvPicPr>
          <p:cNvPr id="69" name="Picture 3" descr="MendeleevPeriodic (1).gif"/>
          <p:cNvPicPr>
            <a:picLocks noChangeAspect="1"/>
          </p:cNvPicPr>
          <p:nvPr/>
        </p:nvPicPr>
        <p:blipFill>
          <a:blip r:embed="rId3"/>
          <a:srcRect/>
          <a:stretch>
            <a:fillRect/>
          </a:stretch>
        </p:blipFill>
        <p:spPr bwMode="auto">
          <a:xfrm>
            <a:off x="1129575" y="2324100"/>
            <a:ext cx="5334000" cy="2524126"/>
          </a:xfrm>
          <a:prstGeom prst="rect">
            <a:avLst/>
          </a:prstGeom>
          <a:noFill/>
          <a:ln w="9525">
            <a:solidFill>
              <a:sysClr val="windowText" lastClr="000000"/>
            </a:solidFill>
            <a:miter lim="800000"/>
            <a:headEnd/>
            <a:tailEnd/>
          </a:ln>
        </p:spPr>
      </p:pic>
      <p:sp>
        <p:nvSpPr>
          <p:cNvPr id="71" name="Text Box 5"/>
          <p:cNvSpPr txBox="1">
            <a:spLocks noChangeArrowheads="1"/>
          </p:cNvSpPr>
          <p:nvPr/>
        </p:nvSpPr>
        <p:spPr bwMode="auto">
          <a:xfrm>
            <a:off x="535594" y="282712"/>
            <a:ext cx="5194304" cy="400110"/>
          </a:xfrm>
          <a:prstGeom prst="rect">
            <a:avLst/>
          </a:prstGeom>
          <a:noFill/>
          <a:ln>
            <a:headEnd/>
            <a:tailEnd/>
          </a:ln>
          <a:effectLst/>
        </p:spPr>
        <p:style>
          <a:lnRef idx="3">
            <a:schemeClr val="lt1"/>
          </a:lnRef>
          <a:fillRef idx="1">
            <a:schemeClr val="dk1"/>
          </a:fillRef>
          <a:effectRef idx="1">
            <a:schemeClr val="dk1"/>
          </a:effectRef>
          <a:fontRef idx="minor">
            <a:schemeClr val="lt1"/>
          </a:fontRef>
        </p:style>
        <p:txBody>
          <a:bodyPr wrap="square">
            <a:spAutoFit/>
          </a:bodyPr>
          <a:lstStyle/>
          <a:p>
            <a:pPr marL="342900" indent="-342900" fontAlgn="base">
              <a:spcBef>
                <a:spcPct val="20000"/>
              </a:spcBef>
              <a:spcAft>
                <a:spcPct val="0"/>
              </a:spcAft>
              <a:buClr>
                <a:srgbClr val="0000FF"/>
              </a:buClr>
              <a:buSzPct val="120000"/>
              <a:defRPr/>
            </a:pPr>
            <a:r>
              <a:rPr lang="en-US" sz="2000" b="1" u="sng" dirty="0">
                <a:solidFill>
                  <a:srgbClr val="C00000"/>
                </a:solidFill>
                <a:latin typeface="Bookman Old Style" pitchFamily="18" charset="0"/>
              </a:rPr>
              <a:t>Merits </a:t>
            </a:r>
            <a:r>
              <a:rPr lang="en-US" sz="2000" b="1" u="sng" dirty="0" smtClean="0">
                <a:solidFill>
                  <a:srgbClr val="C00000"/>
                </a:solidFill>
                <a:latin typeface="Bookman Old Style" pitchFamily="18" charset="0"/>
              </a:rPr>
              <a:t>Of </a:t>
            </a:r>
            <a:r>
              <a:rPr lang="en-US" sz="2000" b="1" u="sng" dirty="0">
                <a:solidFill>
                  <a:srgbClr val="C00000"/>
                </a:solidFill>
                <a:latin typeface="Bookman Old Style" pitchFamily="18" charset="0"/>
              </a:rPr>
              <a:t>Mendeleev’s </a:t>
            </a:r>
            <a:r>
              <a:rPr lang="en-US" sz="2000" b="1" u="sng" dirty="0" smtClean="0">
                <a:solidFill>
                  <a:srgbClr val="C00000"/>
                </a:solidFill>
                <a:latin typeface="Bookman Old Style" pitchFamily="18" charset="0"/>
              </a:rPr>
              <a:t>Periodic Table</a:t>
            </a:r>
            <a:endParaRPr lang="en-US" sz="2000" b="1" u="sng" dirty="0">
              <a:solidFill>
                <a:srgbClr val="C00000"/>
              </a:solidFill>
              <a:latin typeface="Bookman Old Style" pitchFamily="18" charset="0"/>
            </a:endParaRPr>
          </a:p>
        </p:txBody>
      </p:sp>
      <p:graphicFrame>
        <p:nvGraphicFramePr>
          <p:cNvPr id="72" name="Table 71"/>
          <p:cNvGraphicFramePr>
            <a:graphicFrameLocks noGrp="1"/>
          </p:cNvGraphicFramePr>
          <p:nvPr>
            <p:extLst>
              <p:ext uri="{D42A27DB-BD31-4B8C-83A1-F6EECF244321}">
                <p14:modId xmlns:p14="http://schemas.microsoft.com/office/powerpoint/2010/main" val="1043304449"/>
              </p:ext>
            </p:extLst>
          </p:nvPr>
        </p:nvGraphicFramePr>
        <p:xfrm>
          <a:off x="641840" y="3090070"/>
          <a:ext cx="5060460" cy="1615280"/>
        </p:xfrm>
        <a:graphic>
          <a:graphicData uri="http://schemas.openxmlformats.org/drawingml/2006/table">
            <a:tbl>
              <a:tblPr firstRow="1" bandRow="1">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effectLst>
                  <a:outerShdw blurRad="40000" dist="23000" dir="5400000" rotWithShape="0">
                    <a:srgbClr val="000000">
                      <a:alpha val="35000"/>
                    </a:srgbClr>
                  </a:outerShdw>
                </a:effectLst>
              </a:tblPr>
              <a:tblGrid>
                <a:gridCol w="2279160">
                  <a:extLst>
                    <a:ext uri="{9D8B030D-6E8A-4147-A177-3AD203B41FA5}">
                      <a16:colId xmlns:a16="http://schemas.microsoft.com/office/drawing/2014/main" val="20000"/>
                    </a:ext>
                  </a:extLst>
                </a:gridCol>
                <a:gridCol w="2781300">
                  <a:extLst>
                    <a:ext uri="{9D8B030D-6E8A-4147-A177-3AD203B41FA5}">
                      <a16:colId xmlns:a16="http://schemas.microsoft.com/office/drawing/2014/main" val="20001"/>
                    </a:ext>
                  </a:extLst>
                </a:gridCol>
              </a:tblGrid>
              <a:tr h="40382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endParaRPr lang="en-IN" sz="1800" dirty="0"/>
                    </a:p>
                  </a:txBody>
                  <a:tcPr marL="91439" marR="91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endParaRPr lang="en-IN" sz="1800" dirty="0"/>
                    </a:p>
                  </a:txBody>
                  <a:tcPr marL="91439" marR="91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3820">
                <a:tc>
                  <a:txBody>
                    <a:bodyPr/>
                    <a:lstStyle>
                      <a:lvl1pPr marL="0" algn="l" defTabSz="914400" rtl="0" eaLnBrk="1" latinLnBrk="0" hangingPunct="1">
                        <a:defRPr sz="1800" kern="1200">
                          <a:solidFill>
                            <a:schemeClr val="lt1"/>
                          </a:solidFill>
                          <a:latin typeface="Calibri"/>
                          <a:ea typeface=""/>
                          <a:cs typeface=""/>
                        </a:defRPr>
                      </a:lvl1pPr>
                      <a:lvl2pPr marL="457200" algn="l" defTabSz="914400" rtl="0" eaLnBrk="1" latinLnBrk="0" hangingPunct="1">
                        <a:defRPr sz="1800" kern="1200">
                          <a:solidFill>
                            <a:schemeClr val="lt1"/>
                          </a:solidFill>
                          <a:latin typeface="Calibri"/>
                          <a:ea typeface=""/>
                          <a:cs typeface=""/>
                        </a:defRPr>
                      </a:lvl2pPr>
                      <a:lvl3pPr marL="914400" algn="l" defTabSz="914400" rtl="0" eaLnBrk="1" latinLnBrk="0" hangingPunct="1">
                        <a:defRPr sz="1800" kern="1200">
                          <a:solidFill>
                            <a:schemeClr val="lt1"/>
                          </a:solidFill>
                          <a:latin typeface="Calibri"/>
                          <a:ea typeface=""/>
                          <a:cs typeface=""/>
                        </a:defRPr>
                      </a:lvl3pPr>
                      <a:lvl4pPr marL="1371600" algn="l" defTabSz="914400" rtl="0" eaLnBrk="1" latinLnBrk="0" hangingPunct="1">
                        <a:defRPr sz="1800" kern="1200">
                          <a:solidFill>
                            <a:schemeClr val="lt1"/>
                          </a:solidFill>
                          <a:latin typeface="Calibri"/>
                          <a:ea typeface=""/>
                          <a:cs typeface=""/>
                        </a:defRPr>
                      </a:lvl4pPr>
                      <a:lvl5pPr marL="1828800" algn="l" defTabSz="914400" rtl="0" eaLnBrk="1" latinLnBrk="0" hangingPunct="1">
                        <a:defRPr sz="1800" kern="1200">
                          <a:solidFill>
                            <a:schemeClr val="lt1"/>
                          </a:solidFill>
                          <a:latin typeface="Calibri"/>
                          <a:ea typeface=""/>
                          <a:cs typeface=""/>
                        </a:defRPr>
                      </a:lvl5pPr>
                      <a:lvl6pPr marL="2286000" algn="l" defTabSz="914400" rtl="0" eaLnBrk="1" latinLnBrk="0" hangingPunct="1">
                        <a:defRPr sz="1800" kern="1200">
                          <a:solidFill>
                            <a:schemeClr val="lt1"/>
                          </a:solidFill>
                          <a:latin typeface="Calibri"/>
                          <a:ea typeface=""/>
                          <a:cs typeface=""/>
                        </a:defRPr>
                      </a:lvl6pPr>
                      <a:lvl7pPr marL="2743200" algn="l" defTabSz="914400" rtl="0" eaLnBrk="1" latinLnBrk="0" hangingPunct="1">
                        <a:defRPr sz="1800" kern="1200">
                          <a:solidFill>
                            <a:schemeClr val="lt1"/>
                          </a:solidFill>
                          <a:latin typeface="Calibri"/>
                          <a:ea typeface=""/>
                          <a:cs typeface=""/>
                        </a:defRPr>
                      </a:lvl7pPr>
                      <a:lvl8pPr marL="3200400" algn="l" defTabSz="914400" rtl="0" eaLnBrk="1" latinLnBrk="0" hangingPunct="1">
                        <a:defRPr sz="1800" kern="1200">
                          <a:solidFill>
                            <a:schemeClr val="lt1"/>
                          </a:solidFill>
                          <a:latin typeface="Calibri"/>
                          <a:ea typeface=""/>
                          <a:cs typeface=""/>
                        </a:defRPr>
                      </a:lvl8pPr>
                      <a:lvl9pPr marL="3657600" algn="l" defTabSz="914400" rtl="0" eaLnBrk="1" latinLnBrk="0" hangingPunct="1">
                        <a:defRPr sz="1800" kern="1200">
                          <a:solidFill>
                            <a:schemeClr val="lt1"/>
                          </a:solidFill>
                          <a:latin typeface="Calibri"/>
                          <a:ea typeface=""/>
                          <a:cs typeface=""/>
                        </a:defRPr>
                      </a:lvl9pPr>
                    </a:lstStyle>
                    <a:p>
                      <a:endParaRPr lang="en-IN" sz="1800" dirty="0"/>
                    </a:p>
                  </a:txBody>
                  <a:tcPr marL="91439" marR="91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20000"/>
                      </a:sysClr>
                    </a:solidFill>
                  </a:tcPr>
                </a:tc>
                <a:tc>
                  <a:txBody>
                    <a:bodyPr/>
                    <a:lstStyle>
                      <a:lvl1pPr marL="0" algn="l" defTabSz="914400" rtl="0" eaLnBrk="1" latinLnBrk="0" hangingPunct="1">
                        <a:defRPr sz="1800" kern="1200">
                          <a:solidFill>
                            <a:schemeClr val="lt1"/>
                          </a:solidFill>
                          <a:latin typeface="Calibri"/>
                          <a:ea typeface=""/>
                          <a:cs typeface=""/>
                        </a:defRPr>
                      </a:lvl1pPr>
                      <a:lvl2pPr marL="457200" algn="l" defTabSz="914400" rtl="0" eaLnBrk="1" latinLnBrk="0" hangingPunct="1">
                        <a:defRPr sz="1800" kern="1200">
                          <a:solidFill>
                            <a:schemeClr val="lt1"/>
                          </a:solidFill>
                          <a:latin typeface="Calibri"/>
                          <a:ea typeface=""/>
                          <a:cs typeface=""/>
                        </a:defRPr>
                      </a:lvl2pPr>
                      <a:lvl3pPr marL="914400" algn="l" defTabSz="914400" rtl="0" eaLnBrk="1" latinLnBrk="0" hangingPunct="1">
                        <a:defRPr sz="1800" kern="1200">
                          <a:solidFill>
                            <a:schemeClr val="lt1"/>
                          </a:solidFill>
                          <a:latin typeface="Calibri"/>
                          <a:ea typeface=""/>
                          <a:cs typeface=""/>
                        </a:defRPr>
                      </a:lvl3pPr>
                      <a:lvl4pPr marL="1371600" algn="l" defTabSz="914400" rtl="0" eaLnBrk="1" latinLnBrk="0" hangingPunct="1">
                        <a:defRPr sz="1800" kern="1200">
                          <a:solidFill>
                            <a:schemeClr val="lt1"/>
                          </a:solidFill>
                          <a:latin typeface="Calibri"/>
                          <a:ea typeface=""/>
                          <a:cs typeface=""/>
                        </a:defRPr>
                      </a:lvl4pPr>
                      <a:lvl5pPr marL="1828800" algn="l" defTabSz="914400" rtl="0" eaLnBrk="1" latinLnBrk="0" hangingPunct="1">
                        <a:defRPr sz="1800" kern="1200">
                          <a:solidFill>
                            <a:schemeClr val="lt1"/>
                          </a:solidFill>
                          <a:latin typeface="Calibri"/>
                          <a:ea typeface=""/>
                          <a:cs typeface=""/>
                        </a:defRPr>
                      </a:lvl5pPr>
                      <a:lvl6pPr marL="2286000" algn="l" defTabSz="914400" rtl="0" eaLnBrk="1" latinLnBrk="0" hangingPunct="1">
                        <a:defRPr sz="1800" kern="1200">
                          <a:solidFill>
                            <a:schemeClr val="lt1"/>
                          </a:solidFill>
                          <a:latin typeface="Calibri"/>
                          <a:ea typeface=""/>
                          <a:cs typeface=""/>
                        </a:defRPr>
                      </a:lvl6pPr>
                      <a:lvl7pPr marL="2743200" algn="l" defTabSz="914400" rtl="0" eaLnBrk="1" latinLnBrk="0" hangingPunct="1">
                        <a:defRPr sz="1800" kern="1200">
                          <a:solidFill>
                            <a:schemeClr val="lt1"/>
                          </a:solidFill>
                          <a:latin typeface="Calibri"/>
                          <a:ea typeface=""/>
                          <a:cs typeface=""/>
                        </a:defRPr>
                      </a:lvl7pPr>
                      <a:lvl8pPr marL="3200400" algn="l" defTabSz="914400" rtl="0" eaLnBrk="1" latinLnBrk="0" hangingPunct="1">
                        <a:defRPr sz="1800" kern="1200">
                          <a:solidFill>
                            <a:schemeClr val="lt1"/>
                          </a:solidFill>
                          <a:latin typeface="Calibri"/>
                          <a:ea typeface=""/>
                          <a:cs typeface=""/>
                        </a:defRPr>
                      </a:lvl8pPr>
                      <a:lvl9pPr marL="3657600" algn="l" defTabSz="914400" rtl="0" eaLnBrk="1" latinLnBrk="0" hangingPunct="1">
                        <a:defRPr sz="1800" kern="1200">
                          <a:solidFill>
                            <a:schemeClr val="lt1"/>
                          </a:solidFill>
                          <a:latin typeface="Calibri"/>
                          <a:ea typeface=""/>
                          <a:cs typeface=""/>
                        </a:defRPr>
                      </a:lvl9pPr>
                    </a:lstStyle>
                    <a:p>
                      <a:endParaRPr lang="en-IN" sz="1800" dirty="0"/>
                    </a:p>
                  </a:txBody>
                  <a:tcPr marL="91439" marR="91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20000"/>
                      </a:sysClr>
                    </a:solidFill>
                  </a:tcPr>
                </a:tc>
                <a:extLst>
                  <a:ext uri="{0D108BD9-81ED-4DB2-BD59-A6C34878D82A}">
                    <a16:rowId xmlns:a16="http://schemas.microsoft.com/office/drawing/2014/main" val="10001"/>
                  </a:ext>
                </a:extLst>
              </a:tr>
              <a:tr h="403820">
                <a:tc>
                  <a:txBody>
                    <a:bodyPr/>
                    <a:lstStyle>
                      <a:lvl1pPr marL="0" algn="l" defTabSz="914400" rtl="0" eaLnBrk="1" latinLnBrk="0" hangingPunct="1">
                        <a:defRPr sz="1800" kern="1200">
                          <a:solidFill>
                            <a:schemeClr val="lt1"/>
                          </a:solidFill>
                          <a:latin typeface="Calibri"/>
                          <a:ea typeface=""/>
                          <a:cs typeface=""/>
                        </a:defRPr>
                      </a:lvl1pPr>
                      <a:lvl2pPr marL="457200" algn="l" defTabSz="914400" rtl="0" eaLnBrk="1" latinLnBrk="0" hangingPunct="1">
                        <a:defRPr sz="1800" kern="1200">
                          <a:solidFill>
                            <a:schemeClr val="lt1"/>
                          </a:solidFill>
                          <a:latin typeface="Calibri"/>
                          <a:ea typeface=""/>
                          <a:cs typeface=""/>
                        </a:defRPr>
                      </a:lvl2pPr>
                      <a:lvl3pPr marL="914400" algn="l" defTabSz="914400" rtl="0" eaLnBrk="1" latinLnBrk="0" hangingPunct="1">
                        <a:defRPr sz="1800" kern="1200">
                          <a:solidFill>
                            <a:schemeClr val="lt1"/>
                          </a:solidFill>
                          <a:latin typeface="Calibri"/>
                          <a:ea typeface=""/>
                          <a:cs typeface=""/>
                        </a:defRPr>
                      </a:lvl3pPr>
                      <a:lvl4pPr marL="1371600" algn="l" defTabSz="914400" rtl="0" eaLnBrk="1" latinLnBrk="0" hangingPunct="1">
                        <a:defRPr sz="1800" kern="1200">
                          <a:solidFill>
                            <a:schemeClr val="lt1"/>
                          </a:solidFill>
                          <a:latin typeface="Calibri"/>
                          <a:ea typeface=""/>
                          <a:cs typeface=""/>
                        </a:defRPr>
                      </a:lvl4pPr>
                      <a:lvl5pPr marL="1828800" algn="l" defTabSz="914400" rtl="0" eaLnBrk="1" latinLnBrk="0" hangingPunct="1">
                        <a:defRPr sz="1800" kern="1200">
                          <a:solidFill>
                            <a:schemeClr val="lt1"/>
                          </a:solidFill>
                          <a:latin typeface="Calibri"/>
                          <a:ea typeface=""/>
                          <a:cs typeface=""/>
                        </a:defRPr>
                      </a:lvl5pPr>
                      <a:lvl6pPr marL="2286000" algn="l" defTabSz="914400" rtl="0" eaLnBrk="1" latinLnBrk="0" hangingPunct="1">
                        <a:defRPr sz="1800" kern="1200">
                          <a:solidFill>
                            <a:schemeClr val="lt1"/>
                          </a:solidFill>
                          <a:latin typeface="Calibri"/>
                          <a:ea typeface=""/>
                          <a:cs typeface=""/>
                        </a:defRPr>
                      </a:lvl6pPr>
                      <a:lvl7pPr marL="2743200" algn="l" defTabSz="914400" rtl="0" eaLnBrk="1" latinLnBrk="0" hangingPunct="1">
                        <a:defRPr sz="1800" kern="1200">
                          <a:solidFill>
                            <a:schemeClr val="lt1"/>
                          </a:solidFill>
                          <a:latin typeface="Calibri"/>
                          <a:ea typeface=""/>
                          <a:cs typeface=""/>
                        </a:defRPr>
                      </a:lvl7pPr>
                      <a:lvl8pPr marL="3200400" algn="l" defTabSz="914400" rtl="0" eaLnBrk="1" latinLnBrk="0" hangingPunct="1">
                        <a:defRPr sz="1800" kern="1200">
                          <a:solidFill>
                            <a:schemeClr val="lt1"/>
                          </a:solidFill>
                          <a:latin typeface="Calibri"/>
                          <a:ea typeface=""/>
                          <a:cs typeface=""/>
                        </a:defRPr>
                      </a:lvl8pPr>
                      <a:lvl9pPr marL="3657600" algn="l" defTabSz="914400" rtl="0" eaLnBrk="1" latinLnBrk="0" hangingPunct="1">
                        <a:defRPr sz="1800" kern="1200">
                          <a:solidFill>
                            <a:schemeClr val="lt1"/>
                          </a:solidFill>
                          <a:latin typeface="Calibri"/>
                          <a:ea typeface=""/>
                          <a:cs typeface=""/>
                        </a:defRPr>
                      </a:lvl9pPr>
                    </a:lstStyle>
                    <a:p>
                      <a:endParaRPr lang="en-IN" sz="1800" dirty="0"/>
                    </a:p>
                  </a:txBody>
                  <a:tcPr marL="91439" marR="91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Calibri"/>
                          <a:ea typeface=""/>
                          <a:cs typeface=""/>
                        </a:defRPr>
                      </a:lvl1pPr>
                      <a:lvl2pPr marL="457200" algn="l" defTabSz="914400" rtl="0" eaLnBrk="1" latinLnBrk="0" hangingPunct="1">
                        <a:defRPr sz="1800" kern="1200">
                          <a:solidFill>
                            <a:schemeClr val="lt1"/>
                          </a:solidFill>
                          <a:latin typeface="Calibri"/>
                          <a:ea typeface=""/>
                          <a:cs typeface=""/>
                        </a:defRPr>
                      </a:lvl2pPr>
                      <a:lvl3pPr marL="914400" algn="l" defTabSz="914400" rtl="0" eaLnBrk="1" latinLnBrk="0" hangingPunct="1">
                        <a:defRPr sz="1800" kern="1200">
                          <a:solidFill>
                            <a:schemeClr val="lt1"/>
                          </a:solidFill>
                          <a:latin typeface="Calibri"/>
                          <a:ea typeface=""/>
                          <a:cs typeface=""/>
                        </a:defRPr>
                      </a:lvl3pPr>
                      <a:lvl4pPr marL="1371600" algn="l" defTabSz="914400" rtl="0" eaLnBrk="1" latinLnBrk="0" hangingPunct="1">
                        <a:defRPr sz="1800" kern="1200">
                          <a:solidFill>
                            <a:schemeClr val="lt1"/>
                          </a:solidFill>
                          <a:latin typeface="Calibri"/>
                          <a:ea typeface=""/>
                          <a:cs typeface=""/>
                        </a:defRPr>
                      </a:lvl4pPr>
                      <a:lvl5pPr marL="1828800" algn="l" defTabSz="914400" rtl="0" eaLnBrk="1" latinLnBrk="0" hangingPunct="1">
                        <a:defRPr sz="1800" kern="1200">
                          <a:solidFill>
                            <a:schemeClr val="lt1"/>
                          </a:solidFill>
                          <a:latin typeface="Calibri"/>
                          <a:ea typeface=""/>
                          <a:cs typeface=""/>
                        </a:defRPr>
                      </a:lvl5pPr>
                      <a:lvl6pPr marL="2286000" algn="l" defTabSz="914400" rtl="0" eaLnBrk="1" latinLnBrk="0" hangingPunct="1">
                        <a:defRPr sz="1800" kern="1200">
                          <a:solidFill>
                            <a:schemeClr val="lt1"/>
                          </a:solidFill>
                          <a:latin typeface="Calibri"/>
                          <a:ea typeface=""/>
                          <a:cs typeface=""/>
                        </a:defRPr>
                      </a:lvl6pPr>
                      <a:lvl7pPr marL="2743200" algn="l" defTabSz="914400" rtl="0" eaLnBrk="1" latinLnBrk="0" hangingPunct="1">
                        <a:defRPr sz="1800" kern="1200">
                          <a:solidFill>
                            <a:schemeClr val="lt1"/>
                          </a:solidFill>
                          <a:latin typeface="Calibri"/>
                          <a:ea typeface=""/>
                          <a:cs typeface=""/>
                        </a:defRPr>
                      </a:lvl7pPr>
                      <a:lvl8pPr marL="3200400" algn="l" defTabSz="914400" rtl="0" eaLnBrk="1" latinLnBrk="0" hangingPunct="1">
                        <a:defRPr sz="1800" kern="1200">
                          <a:solidFill>
                            <a:schemeClr val="lt1"/>
                          </a:solidFill>
                          <a:latin typeface="Calibri"/>
                          <a:ea typeface=""/>
                          <a:cs typeface=""/>
                        </a:defRPr>
                      </a:lvl8pPr>
                      <a:lvl9pPr marL="3657600" algn="l" defTabSz="914400" rtl="0" eaLnBrk="1" latinLnBrk="0" hangingPunct="1">
                        <a:defRPr sz="1800" kern="1200">
                          <a:solidFill>
                            <a:schemeClr val="lt1"/>
                          </a:solidFill>
                          <a:latin typeface="Calibri"/>
                          <a:ea typeface=""/>
                          <a:cs typeface=""/>
                        </a:defRPr>
                      </a:lvl9pPr>
                    </a:lstStyle>
                    <a:p>
                      <a:endParaRPr lang="en-IN" sz="1800" dirty="0"/>
                    </a:p>
                  </a:txBody>
                  <a:tcPr marL="91439" marR="91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3820">
                <a:tc>
                  <a:txBody>
                    <a:bodyPr/>
                    <a:lstStyle>
                      <a:lvl1pPr marL="0" algn="l" defTabSz="914400" rtl="0" eaLnBrk="1" latinLnBrk="0" hangingPunct="1">
                        <a:defRPr sz="1800" kern="1200">
                          <a:solidFill>
                            <a:schemeClr val="lt1"/>
                          </a:solidFill>
                          <a:latin typeface="Calibri"/>
                          <a:ea typeface=""/>
                          <a:cs typeface=""/>
                        </a:defRPr>
                      </a:lvl1pPr>
                      <a:lvl2pPr marL="457200" algn="l" defTabSz="914400" rtl="0" eaLnBrk="1" latinLnBrk="0" hangingPunct="1">
                        <a:defRPr sz="1800" kern="1200">
                          <a:solidFill>
                            <a:schemeClr val="lt1"/>
                          </a:solidFill>
                          <a:latin typeface="Calibri"/>
                          <a:ea typeface=""/>
                          <a:cs typeface=""/>
                        </a:defRPr>
                      </a:lvl2pPr>
                      <a:lvl3pPr marL="914400" algn="l" defTabSz="914400" rtl="0" eaLnBrk="1" latinLnBrk="0" hangingPunct="1">
                        <a:defRPr sz="1800" kern="1200">
                          <a:solidFill>
                            <a:schemeClr val="lt1"/>
                          </a:solidFill>
                          <a:latin typeface="Calibri"/>
                          <a:ea typeface=""/>
                          <a:cs typeface=""/>
                        </a:defRPr>
                      </a:lvl3pPr>
                      <a:lvl4pPr marL="1371600" algn="l" defTabSz="914400" rtl="0" eaLnBrk="1" latinLnBrk="0" hangingPunct="1">
                        <a:defRPr sz="1800" kern="1200">
                          <a:solidFill>
                            <a:schemeClr val="lt1"/>
                          </a:solidFill>
                          <a:latin typeface="Calibri"/>
                          <a:ea typeface=""/>
                          <a:cs typeface=""/>
                        </a:defRPr>
                      </a:lvl4pPr>
                      <a:lvl5pPr marL="1828800" algn="l" defTabSz="914400" rtl="0" eaLnBrk="1" latinLnBrk="0" hangingPunct="1">
                        <a:defRPr sz="1800" kern="1200">
                          <a:solidFill>
                            <a:schemeClr val="lt1"/>
                          </a:solidFill>
                          <a:latin typeface="Calibri"/>
                          <a:ea typeface=""/>
                          <a:cs typeface=""/>
                        </a:defRPr>
                      </a:lvl5pPr>
                      <a:lvl6pPr marL="2286000" algn="l" defTabSz="914400" rtl="0" eaLnBrk="1" latinLnBrk="0" hangingPunct="1">
                        <a:defRPr sz="1800" kern="1200">
                          <a:solidFill>
                            <a:schemeClr val="lt1"/>
                          </a:solidFill>
                          <a:latin typeface="Calibri"/>
                          <a:ea typeface=""/>
                          <a:cs typeface=""/>
                        </a:defRPr>
                      </a:lvl6pPr>
                      <a:lvl7pPr marL="2743200" algn="l" defTabSz="914400" rtl="0" eaLnBrk="1" latinLnBrk="0" hangingPunct="1">
                        <a:defRPr sz="1800" kern="1200">
                          <a:solidFill>
                            <a:schemeClr val="lt1"/>
                          </a:solidFill>
                          <a:latin typeface="Calibri"/>
                          <a:ea typeface=""/>
                          <a:cs typeface=""/>
                        </a:defRPr>
                      </a:lvl7pPr>
                      <a:lvl8pPr marL="3200400" algn="l" defTabSz="914400" rtl="0" eaLnBrk="1" latinLnBrk="0" hangingPunct="1">
                        <a:defRPr sz="1800" kern="1200">
                          <a:solidFill>
                            <a:schemeClr val="lt1"/>
                          </a:solidFill>
                          <a:latin typeface="Calibri"/>
                          <a:ea typeface=""/>
                          <a:cs typeface=""/>
                        </a:defRPr>
                      </a:lvl8pPr>
                      <a:lvl9pPr marL="3657600" algn="l" defTabSz="914400" rtl="0" eaLnBrk="1" latinLnBrk="0" hangingPunct="1">
                        <a:defRPr sz="1800" kern="1200">
                          <a:solidFill>
                            <a:schemeClr val="lt1"/>
                          </a:solidFill>
                          <a:latin typeface="Calibri"/>
                          <a:ea typeface=""/>
                          <a:cs typeface=""/>
                        </a:defRPr>
                      </a:lvl9pPr>
                    </a:lstStyle>
                    <a:p>
                      <a:endParaRPr lang="en-IN" sz="1800" dirty="0"/>
                    </a:p>
                  </a:txBody>
                  <a:tcPr marL="91439" marR="91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20000"/>
                      </a:sysClr>
                    </a:solidFill>
                  </a:tcPr>
                </a:tc>
                <a:tc>
                  <a:txBody>
                    <a:bodyPr/>
                    <a:lstStyle>
                      <a:lvl1pPr marL="0" algn="l" defTabSz="914400" rtl="0" eaLnBrk="1" latinLnBrk="0" hangingPunct="1">
                        <a:defRPr sz="1800" kern="1200">
                          <a:solidFill>
                            <a:schemeClr val="lt1"/>
                          </a:solidFill>
                          <a:latin typeface="Calibri"/>
                          <a:ea typeface=""/>
                          <a:cs typeface=""/>
                        </a:defRPr>
                      </a:lvl1pPr>
                      <a:lvl2pPr marL="457200" algn="l" defTabSz="914400" rtl="0" eaLnBrk="1" latinLnBrk="0" hangingPunct="1">
                        <a:defRPr sz="1800" kern="1200">
                          <a:solidFill>
                            <a:schemeClr val="lt1"/>
                          </a:solidFill>
                          <a:latin typeface="Calibri"/>
                          <a:ea typeface=""/>
                          <a:cs typeface=""/>
                        </a:defRPr>
                      </a:lvl2pPr>
                      <a:lvl3pPr marL="914400" algn="l" defTabSz="914400" rtl="0" eaLnBrk="1" latinLnBrk="0" hangingPunct="1">
                        <a:defRPr sz="1800" kern="1200">
                          <a:solidFill>
                            <a:schemeClr val="lt1"/>
                          </a:solidFill>
                          <a:latin typeface="Calibri"/>
                          <a:ea typeface=""/>
                          <a:cs typeface=""/>
                        </a:defRPr>
                      </a:lvl3pPr>
                      <a:lvl4pPr marL="1371600" algn="l" defTabSz="914400" rtl="0" eaLnBrk="1" latinLnBrk="0" hangingPunct="1">
                        <a:defRPr sz="1800" kern="1200">
                          <a:solidFill>
                            <a:schemeClr val="lt1"/>
                          </a:solidFill>
                          <a:latin typeface="Calibri"/>
                          <a:ea typeface=""/>
                          <a:cs typeface=""/>
                        </a:defRPr>
                      </a:lvl4pPr>
                      <a:lvl5pPr marL="1828800" algn="l" defTabSz="914400" rtl="0" eaLnBrk="1" latinLnBrk="0" hangingPunct="1">
                        <a:defRPr sz="1800" kern="1200">
                          <a:solidFill>
                            <a:schemeClr val="lt1"/>
                          </a:solidFill>
                          <a:latin typeface="Calibri"/>
                          <a:ea typeface=""/>
                          <a:cs typeface=""/>
                        </a:defRPr>
                      </a:lvl5pPr>
                      <a:lvl6pPr marL="2286000" algn="l" defTabSz="914400" rtl="0" eaLnBrk="1" latinLnBrk="0" hangingPunct="1">
                        <a:defRPr sz="1800" kern="1200">
                          <a:solidFill>
                            <a:schemeClr val="lt1"/>
                          </a:solidFill>
                          <a:latin typeface="Calibri"/>
                          <a:ea typeface=""/>
                          <a:cs typeface=""/>
                        </a:defRPr>
                      </a:lvl6pPr>
                      <a:lvl7pPr marL="2743200" algn="l" defTabSz="914400" rtl="0" eaLnBrk="1" latinLnBrk="0" hangingPunct="1">
                        <a:defRPr sz="1800" kern="1200">
                          <a:solidFill>
                            <a:schemeClr val="lt1"/>
                          </a:solidFill>
                          <a:latin typeface="Calibri"/>
                          <a:ea typeface=""/>
                          <a:cs typeface=""/>
                        </a:defRPr>
                      </a:lvl7pPr>
                      <a:lvl8pPr marL="3200400" algn="l" defTabSz="914400" rtl="0" eaLnBrk="1" latinLnBrk="0" hangingPunct="1">
                        <a:defRPr sz="1800" kern="1200">
                          <a:solidFill>
                            <a:schemeClr val="lt1"/>
                          </a:solidFill>
                          <a:latin typeface="Calibri"/>
                          <a:ea typeface=""/>
                          <a:cs typeface=""/>
                        </a:defRPr>
                      </a:lvl8pPr>
                      <a:lvl9pPr marL="3657600" algn="l" defTabSz="914400" rtl="0" eaLnBrk="1" latinLnBrk="0" hangingPunct="1">
                        <a:defRPr sz="1800" kern="1200">
                          <a:solidFill>
                            <a:schemeClr val="lt1"/>
                          </a:solidFill>
                          <a:latin typeface="Calibri"/>
                          <a:ea typeface=""/>
                          <a:cs typeface=""/>
                        </a:defRPr>
                      </a:lvl9pPr>
                    </a:lstStyle>
                    <a:p>
                      <a:endParaRPr lang="en-IN" sz="1800" dirty="0"/>
                    </a:p>
                  </a:txBody>
                  <a:tcPr marL="91439" marR="91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alpha val="20000"/>
                      </a:sysClr>
                    </a:solidFill>
                  </a:tcPr>
                </a:tc>
                <a:extLst>
                  <a:ext uri="{0D108BD9-81ED-4DB2-BD59-A6C34878D82A}">
                    <a16:rowId xmlns:a16="http://schemas.microsoft.com/office/drawing/2014/main" val="10003"/>
                  </a:ext>
                </a:extLst>
              </a:tr>
            </a:tbl>
          </a:graphicData>
        </a:graphic>
      </p:graphicFrame>
      <p:grpSp>
        <p:nvGrpSpPr>
          <p:cNvPr id="73" name="Group 72"/>
          <p:cNvGrpSpPr/>
          <p:nvPr/>
        </p:nvGrpSpPr>
        <p:grpSpPr>
          <a:xfrm>
            <a:off x="622590" y="3071813"/>
            <a:ext cx="5090510" cy="1590059"/>
            <a:chOff x="660400" y="-2523508"/>
            <a:chExt cx="5268139" cy="1590059"/>
          </a:xfrm>
        </p:grpSpPr>
        <p:sp>
          <p:nvSpPr>
            <p:cNvPr id="74" name="Rectangle 73"/>
            <p:cNvSpPr/>
            <p:nvPr/>
          </p:nvSpPr>
          <p:spPr bwMode="auto">
            <a:xfrm>
              <a:off x="660400" y="-2135454"/>
              <a:ext cx="1425360" cy="369332"/>
            </a:xfrm>
            <a:prstGeom prst="rect">
              <a:avLst/>
            </a:prstGeom>
          </p:spPr>
          <p:txBody>
            <a:bodyPr wrap="none">
              <a:spAutoFit/>
            </a:bodyPr>
            <a:lstStyle/>
            <a:p>
              <a:pPr fontAlgn="base">
                <a:spcBef>
                  <a:spcPct val="0"/>
                </a:spcBef>
                <a:spcAft>
                  <a:spcPct val="0"/>
                </a:spcAft>
                <a:defRPr/>
              </a:pPr>
              <a:r>
                <a:rPr lang="en-US" dirty="0" err="1">
                  <a:latin typeface="Bookman Old Style" pitchFamily="18" charset="0"/>
                  <a:cs typeface="Arial" pitchFamily="34" charset="0"/>
                </a:rPr>
                <a:t>E</a:t>
              </a:r>
              <a:r>
                <a:rPr lang="en-US" dirty="0" err="1" smtClean="0">
                  <a:latin typeface="Bookman Old Style" pitchFamily="18" charset="0"/>
                  <a:cs typeface="Arial" pitchFamily="34" charset="0"/>
                </a:rPr>
                <a:t>ka</a:t>
              </a:r>
              <a:r>
                <a:rPr lang="en-US" dirty="0" smtClean="0">
                  <a:latin typeface="Bookman Old Style" pitchFamily="18" charset="0"/>
                  <a:cs typeface="Arial" pitchFamily="34" charset="0"/>
                </a:rPr>
                <a:t>-boron</a:t>
              </a:r>
              <a:endParaRPr lang="en-IN" dirty="0">
                <a:latin typeface="Bookman Old Style" pitchFamily="18" charset="0"/>
                <a:cs typeface="Arial" pitchFamily="34" charset="0"/>
              </a:endParaRPr>
            </a:p>
          </p:txBody>
        </p:sp>
        <p:sp>
          <p:nvSpPr>
            <p:cNvPr id="75" name="Rectangle 74"/>
            <p:cNvSpPr/>
            <p:nvPr/>
          </p:nvSpPr>
          <p:spPr bwMode="auto">
            <a:xfrm>
              <a:off x="660400" y="-1753084"/>
              <a:ext cx="2030873" cy="369332"/>
            </a:xfrm>
            <a:prstGeom prst="rect">
              <a:avLst/>
            </a:prstGeom>
          </p:spPr>
          <p:txBody>
            <a:bodyPr wrap="none">
              <a:spAutoFit/>
            </a:bodyPr>
            <a:lstStyle/>
            <a:p>
              <a:pPr fontAlgn="base">
                <a:spcBef>
                  <a:spcPct val="0"/>
                </a:spcBef>
                <a:spcAft>
                  <a:spcPct val="0"/>
                </a:spcAft>
                <a:defRPr/>
              </a:pPr>
              <a:r>
                <a:rPr lang="en-US" dirty="0" err="1">
                  <a:latin typeface="Bookman Old Style" pitchFamily="18" charset="0"/>
                  <a:cs typeface="Arial" pitchFamily="34" charset="0"/>
                </a:rPr>
                <a:t>E</a:t>
              </a:r>
              <a:r>
                <a:rPr lang="en-US" dirty="0" err="1" smtClean="0">
                  <a:latin typeface="Bookman Old Style" pitchFamily="18" charset="0"/>
                  <a:cs typeface="Arial" pitchFamily="34" charset="0"/>
                </a:rPr>
                <a:t>ka-aluminium</a:t>
              </a:r>
              <a:endParaRPr lang="en-IN" dirty="0">
                <a:latin typeface="Bookman Old Style" pitchFamily="18" charset="0"/>
                <a:cs typeface="Arial" pitchFamily="34" charset="0"/>
              </a:endParaRPr>
            </a:p>
          </p:txBody>
        </p:sp>
        <p:sp>
          <p:nvSpPr>
            <p:cNvPr id="76" name="Rectangle 75"/>
            <p:cNvSpPr/>
            <p:nvPr/>
          </p:nvSpPr>
          <p:spPr bwMode="auto">
            <a:xfrm>
              <a:off x="660400" y="-1302781"/>
              <a:ext cx="1577982" cy="369332"/>
            </a:xfrm>
            <a:prstGeom prst="rect">
              <a:avLst/>
            </a:prstGeom>
          </p:spPr>
          <p:txBody>
            <a:bodyPr wrap="none">
              <a:spAutoFit/>
            </a:bodyPr>
            <a:lstStyle/>
            <a:p>
              <a:pPr fontAlgn="base">
                <a:spcBef>
                  <a:spcPct val="0"/>
                </a:spcBef>
                <a:spcAft>
                  <a:spcPct val="0"/>
                </a:spcAft>
                <a:defRPr/>
              </a:pPr>
              <a:r>
                <a:rPr lang="en-US" dirty="0" err="1">
                  <a:latin typeface="Bookman Old Style" pitchFamily="18" charset="0"/>
                  <a:cs typeface="Arial" pitchFamily="34" charset="0"/>
                </a:rPr>
                <a:t>E</a:t>
              </a:r>
              <a:r>
                <a:rPr lang="en-US" dirty="0" err="1" smtClean="0">
                  <a:latin typeface="Bookman Old Style" pitchFamily="18" charset="0"/>
                  <a:cs typeface="Arial" pitchFamily="34" charset="0"/>
                </a:rPr>
                <a:t>ka</a:t>
              </a:r>
              <a:r>
                <a:rPr lang="en-US" dirty="0" smtClean="0">
                  <a:latin typeface="Bookman Old Style" pitchFamily="18" charset="0"/>
                  <a:cs typeface="Arial" pitchFamily="34" charset="0"/>
                </a:rPr>
                <a:t>-silicon</a:t>
              </a:r>
              <a:r>
                <a:rPr lang="en-US" dirty="0">
                  <a:latin typeface="Bookman Old Style" pitchFamily="18" charset="0"/>
                  <a:cs typeface="Arial" pitchFamily="34" charset="0"/>
                </a:rPr>
                <a:t>.</a:t>
              </a:r>
              <a:endParaRPr lang="en-IN" dirty="0">
                <a:latin typeface="Bookman Old Style" pitchFamily="18" charset="0"/>
                <a:cs typeface="Arial" pitchFamily="34" charset="0"/>
              </a:endParaRPr>
            </a:p>
          </p:txBody>
        </p:sp>
        <p:sp>
          <p:nvSpPr>
            <p:cNvPr id="77" name="Rectangle 76"/>
            <p:cNvSpPr/>
            <p:nvPr/>
          </p:nvSpPr>
          <p:spPr bwMode="auto">
            <a:xfrm>
              <a:off x="660400" y="-2523508"/>
              <a:ext cx="2392521" cy="369332"/>
            </a:xfrm>
            <a:prstGeom prst="rect">
              <a:avLst/>
            </a:prstGeom>
          </p:spPr>
          <p:txBody>
            <a:bodyPr wrap="none">
              <a:spAutoFit/>
            </a:bodyPr>
            <a:lstStyle/>
            <a:p>
              <a:pPr fontAlgn="base">
                <a:spcBef>
                  <a:spcPct val="0"/>
                </a:spcBef>
                <a:spcAft>
                  <a:spcPct val="0"/>
                </a:spcAft>
                <a:defRPr/>
              </a:pPr>
              <a:r>
                <a:rPr lang="en-US" dirty="0">
                  <a:latin typeface="Bookman Old Style" pitchFamily="18" charset="0"/>
                  <a:cs typeface="Arial" pitchFamily="34" charset="0"/>
                </a:rPr>
                <a:t>Predicted elements</a:t>
              </a:r>
              <a:endParaRPr lang="en-IN" dirty="0">
                <a:latin typeface="Bookman Old Style" pitchFamily="18" charset="0"/>
                <a:cs typeface="Arial" pitchFamily="34" charset="0"/>
              </a:endParaRPr>
            </a:p>
          </p:txBody>
        </p:sp>
        <p:sp>
          <p:nvSpPr>
            <p:cNvPr id="78" name="Rectangle 77"/>
            <p:cNvSpPr/>
            <p:nvPr/>
          </p:nvSpPr>
          <p:spPr bwMode="auto">
            <a:xfrm>
              <a:off x="3343580" y="-2135454"/>
              <a:ext cx="1375592" cy="369332"/>
            </a:xfrm>
            <a:prstGeom prst="rect">
              <a:avLst/>
            </a:prstGeom>
          </p:spPr>
          <p:txBody>
            <a:bodyPr wrap="none">
              <a:spAutoFit/>
            </a:bodyPr>
            <a:lstStyle/>
            <a:p>
              <a:pPr fontAlgn="base">
                <a:spcBef>
                  <a:spcPct val="0"/>
                </a:spcBef>
                <a:spcAft>
                  <a:spcPct val="0"/>
                </a:spcAft>
                <a:defRPr/>
              </a:pPr>
              <a:r>
                <a:rPr lang="en-US" dirty="0">
                  <a:latin typeface="Bookman Old Style" pitchFamily="18" charset="0"/>
                  <a:cs typeface="Arial" pitchFamily="34" charset="0"/>
                </a:rPr>
                <a:t>Scandium</a:t>
              </a:r>
              <a:endParaRPr lang="en-IN" dirty="0">
                <a:latin typeface="Bookman Old Style" pitchFamily="18" charset="0"/>
                <a:cs typeface="Arial" pitchFamily="34" charset="0"/>
              </a:endParaRPr>
            </a:p>
          </p:txBody>
        </p:sp>
        <p:sp>
          <p:nvSpPr>
            <p:cNvPr id="79" name="Rectangle 78"/>
            <p:cNvSpPr/>
            <p:nvPr/>
          </p:nvSpPr>
          <p:spPr bwMode="auto">
            <a:xfrm>
              <a:off x="3343580" y="-1753084"/>
              <a:ext cx="1121775" cy="369332"/>
            </a:xfrm>
            <a:prstGeom prst="rect">
              <a:avLst/>
            </a:prstGeom>
          </p:spPr>
          <p:txBody>
            <a:bodyPr wrap="none">
              <a:spAutoFit/>
            </a:bodyPr>
            <a:lstStyle/>
            <a:p>
              <a:pPr fontAlgn="base">
                <a:spcBef>
                  <a:spcPct val="0"/>
                </a:spcBef>
                <a:spcAft>
                  <a:spcPct val="0"/>
                </a:spcAft>
                <a:defRPr/>
              </a:pPr>
              <a:r>
                <a:rPr lang="en-US" dirty="0">
                  <a:latin typeface="Bookman Old Style" pitchFamily="18" charset="0"/>
                  <a:cs typeface="Arial" pitchFamily="34" charset="0"/>
                </a:rPr>
                <a:t>Gallium</a:t>
              </a:r>
              <a:endParaRPr lang="en-IN" dirty="0">
                <a:latin typeface="Bookman Old Style" pitchFamily="18" charset="0"/>
                <a:cs typeface="Arial" pitchFamily="34" charset="0"/>
              </a:endParaRPr>
            </a:p>
          </p:txBody>
        </p:sp>
        <p:sp>
          <p:nvSpPr>
            <p:cNvPr id="80" name="Rectangle 79"/>
            <p:cNvSpPr/>
            <p:nvPr/>
          </p:nvSpPr>
          <p:spPr bwMode="auto">
            <a:xfrm>
              <a:off x="3343580" y="-1302781"/>
              <a:ext cx="1589595" cy="369332"/>
            </a:xfrm>
            <a:prstGeom prst="rect">
              <a:avLst/>
            </a:prstGeom>
          </p:spPr>
          <p:txBody>
            <a:bodyPr wrap="none">
              <a:spAutoFit/>
            </a:bodyPr>
            <a:lstStyle/>
            <a:p>
              <a:pPr fontAlgn="base">
                <a:spcBef>
                  <a:spcPct val="0"/>
                </a:spcBef>
                <a:spcAft>
                  <a:spcPct val="0"/>
                </a:spcAft>
                <a:defRPr/>
              </a:pPr>
              <a:r>
                <a:rPr lang="en-US" dirty="0" smtClean="0">
                  <a:latin typeface="Bookman Old Style" pitchFamily="18" charset="0"/>
                  <a:cs typeface="Arial" pitchFamily="34" charset="0"/>
                </a:rPr>
                <a:t>Germanium</a:t>
              </a:r>
              <a:endParaRPr lang="en-IN" dirty="0">
                <a:latin typeface="Bookman Old Style" pitchFamily="18" charset="0"/>
                <a:cs typeface="Arial" pitchFamily="34" charset="0"/>
              </a:endParaRPr>
            </a:p>
          </p:txBody>
        </p:sp>
        <p:sp>
          <p:nvSpPr>
            <p:cNvPr id="81" name="Rectangle 80"/>
            <p:cNvSpPr/>
            <p:nvPr/>
          </p:nvSpPr>
          <p:spPr bwMode="auto">
            <a:xfrm>
              <a:off x="3343580" y="-2523508"/>
              <a:ext cx="2584959" cy="369332"/>
            </a:xfrm>
            <a:prstGeom prst="rect">
              <a:avLst/>
            </a:prstGeom>
          </p:spPr>
          <p:txBody>
            <a:bodyPr wrap="none">
              <a:spAutoFit/>
            </a:bodyPr>
            <a:lstStyle/>
            <a:p>
              <a:pPr fontAlgn="base">
                <a:spcBef>
                  <a:spcPct val="0"/>
                </a:spcBef>
                <a:spcAft>
                  <a:spcPct val="0"/>
                </a:spcAft>
                <a:defRPr/>
              </a:pPr>
              <a:r>
                <a:rPr lang="en-US" dirty="0">
                  <a:latin typeface="Bookman Old Style" pitchFamily="18" charset="0"/>
                  <a:cs typeface="Arial" pitchFamily="34" charset="0"/>
                </a:rPr>
                <a:t>Elements discovered</a:t>
              </a:r>
              <a:endParaRPr lang="en-IN" dirty="0">
                <a:latin typeface="Bookman Old Style" pitchFamily="18" charset="0"/>
                <a:cs typeface="Arial" pitchFamily="34" charset="0"/>
              </a:endParaRPr>
            </a:p>
          </p:txBody>
        </p:sp>
      </p:grpSp>
      <p:pic>
        <p:nvPicPr>
          <p:cNvPr id="82" name="Picture 6"/>
          <p:cNvPicPr>
            <a:picLocks noChangeAspect="1" noChangeArrowheads="1"/>
          </p:cNvPicPr>
          <p:nvPr/>
        </p:nvPicPr>
        <p:blipFill>
          <a:blip r:embed="rId4"/>
          <a:srcRect/>
          <a:stretch>
            <a:fillRect/>
          </a:stretch>
        </p:blipFill>
        <p:spPr bwMode="auto">
          <a:xfrm>
            <a:off x="2303767" y="3129951"/>
            <a:ext cx="496583" cy="451449"/>
          </a:xfrm>
          <a:prstGeom prst="rect">
            <a:avLst/>
          </a:prstGeom>
          <a:noFill/>
          <a:ln w="9525">
            <a:noFill/>
            <a:miter lim="800000"/>
            <a:headEnd/>
            <a:tailEnd/>
          </a:ln>
          <a:effectLst>
            <a:outerShdw blurRad="190500" dist="228600" dir="2700000" algn="ctr">
              <a:srgbClr val="000000">
                <a:alpha val="30000"/>
              </a:srgbClr>
            </a:outerShdw>
          </a:effectLst>
        </p:spPr>
      </p:pic>
      <p:pic>
        <p:nvPicPr>
          <p:cNvPr id="83" name="Picture 7"/>
          <p:cNvPicPr>
            <a:picLocks noChangeAspect="1" noChangeArrowheads="1"/>
          </p:cNvPicPr>
          <p:nvPr/>
        </p:nvPicPr>
        <p:blipFill>
          <a:blip r:embed="rId5"/>
          <a:srcRect/>
          <a:stretch>
            <a:fillRect/>
          </a:stretch>
        </p:blipFill>
        <p:spPr bwMode="auto">
          <a:xfrm>
            <a:off x="2824626" y="3360068"/>
            <a:ext cx="486303" cy="265176"/>
          </a:xfrm>
          <a:prstGeom prst="rect">
            <a:avLst/>
          </a:prstGeom>
          <a:noFill/>
          <a:ln w="9525">
            <a:noFill/>
            <a:miter lim="800000"/>
            <a:headEnd/>
            <a:tailEnd/>
          </a:ln>
          <a:effectLst>
            <a:outerShdw blurRad="190500" dist="228600" dir="2700000" algn="ctr">
              <a:srgbClr val="000000">
                <a:alpha val="30000"/>
              </a:srgbClr>
            </a:outerShdw>
          </a:effectLst>
        </p:spPr>
      </p:pic>
      <p:sp>
        <p:nvSpPr>
          <p:cNvPr id="84" name="Oval 83"/>
          <p:cNvSpPr/>
          <p:nvPr/>
        </p:nvSpPr>
        <p:spPr>
          <a:xfrm>
            <a:off x="2036712" y="3059001"/>
            <a:ext cx="1480577" cy="657795"/>
          </a:xfrm>
          <a:prstGeom prst="ellipse">
            <a:avLst/>
          </a:prstGeom>
          <a:noFill/>
          <a:ln w="25400" cap="flat" cmpd="sng" algn="ctr">
            <a:solidFill>
              <a:sysClr val="windowText" lastClr="00000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a:endParaRPr>
          </a:p>
        </p:txBody>
      </p:sp>
      <p:sp>
        <p:nvSpPr>
          <p:cNvPr id="85" name="Rounded Rectangular Callout 84"/>
          <p:cNvSpPr/>
          <p:nvPr/>
        </p:nvSpPr>
        <p:spPr>
          <a:xfrm>
            <a:off x="1048177" y="2441705"/>
            <a:ext cx="1364476" cy="408623"/>
          </a:xfrm>
          <a:prstGeom prst="wedgeRoundRectCallout">
            <a:avLst>
              <a:gd name="adj1" fmla="val 42196"/>
              <a:gd name="adj2" fmla="val 141691"/>
              <a:gd name="adj3" fmla="val 16667"/>
            </a:avLst>
          </a:prstGeom>
          <a:solidFill>
            <a:srgbClr val="FFCC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b="1" i="0" u="none" strike="noStrike" kern="0" cap="none" spc="0" normalizeH="0" baseline="0" noProof="0" dirty="0" err="1">
                <a:ln>
                  <a:noFill/>
                </a:ln>
                <a:solidFill>
                  <a:schemeClr val="tx1"/>
                </a:solidFill>
                <a:uLnTx/>
                <a:uFillTx/>
                <a:latin typeface="+mj-lt"/>
              </a:rPr>
              <a:t>Eka</a:t>
            </a:r>
            <a:r>
              <a:rPr kumimoji="0" lang="en-US" b="1" i="0" u="none" strike="noStrike" kern="0" cap="none" spc="0" normalizeH="0" baseline="0" noProof="0" dirty="0">
                <a:ln>
                  <a:noFill/>
                </a:ln>
                <a:solidFill>
                  <a:schemeClr val="tx1"/>
                </a:solidFill>
                <a:uLnTx/>
                <a:uFillTx/>
                <a:latin typeface="+mj-lt"/>
              </a:rPr>
              <a:t> - boron</a:t>
            </a:r>
            <a:r>
              <a:rPr kumimoji="0" lang="en-US" b="0" i="0" u="none" strike="noStrike" kern="0" cap="none" spc="0" normalizeH="0" baseline="0" noProof="0" dirty="0">
                <a:ln>
                  <a:noFill/>
                </a:ln>
                <a:solidFill>
                  <a:schemeClr val="tx1"/>
                </a:solidFill>
                <a:uLnTx/>
                <a:uFillTx/>
                <a:latin typeface="+mj-lt"/>
              </a:rPr>
              <a:t> </a:t>
            </a:r>
            <a:endParaRPr kumimoji="0" lang="en-IN" b="0" i="0" u="none" strike="noStrike" kern="0" cap="none" spc="0" normalizeH="0" baseline="0" noProof="0" dirty="0">
              <a:ln>
                <a:noFill/>
              </a:ln>
              <a:solidFill>
                <a:schemeClr val="tx1"/>
              </a:solidFill>
              <a:uLnTx/>
              <a:uFillTx/>
              <a:latin typeface="+mj-lt"/>
            </a:endParaRPr>
          </a:p>
        </p:txBody>
      </p:sp>
      <p:sp>
        <p:nvSpPr>
          <p:cNvPr id="86" name="Rounded Rectangular Callout 85"/>
          <p:cNvSpPr/>
          <p:nvPr/>
        </p:nvSpPr>
        <p:spPr>
          <a:xfrm>
            <a:off x="794585" y="3868102"/>
            <a:ext cx="1758520" cy="408623"/>
          </a:xfrm>
          <a:prstGeom prst="wedgeRoundRectCallout">
            <a:avLst>
              <a:gd name="adj1" fmla="val 44620"/>
              <a:gd name="adj2" fmla="val -149216"/>
              <a:gd name="adj3" fmla="val 16667"/>
            </a:avLst>
          </a:prstGeom>
          <a:solidFill>
            <a:srgbClr val="FFCC99"/>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b="1" i="0" u="none" strike="noStrike" kern="0" cap="none" spc="0" normalizeH="0" baseline="0" noProof="0" dirty="0" err="1">
                <a:ln>
                  <a:noFill/>
                </a:ln>
                <a:solidFill>
                  <a:schemeClr val="tx1"/>
                </a:solidFill>
                <a:uLnTx/>
                <a:uFillTx/>
                <a:latin typeface="+mj-lt"/>
              </a:rPr>
              <a:t>Eka</a:t>
            </a:r>
            <a:r>
              <a:rPr kumimoji="0" lang="en-US" b="1" i="0" u="none" strike="noStrike" kern="0" cap="none" spc="0" normalizeH="0" baseline="0" noProof="0" dirty="0">
                <a:ln>
                  <a:noFill/>
                </a:ln>
                <a:solidFill>
                  <a:schemeClr val="tx1"/>
                </a:solidFill>
                <a:uLnTx/>
                <a:uFillTx/>
                <a:latin typeface="+mj-lt"/>
              </a:rPr>
              <a:t>- </a:t>
            </a:r>
            <a:r>
              <a:rPr kumimoji="0" lang="en-US" b="1" i="0" u="none" strike="noStrike" kern="0" cap="none" spc="0" normalizeH="0" baseline="0" noProof="0" dirty="0" err="1">
                <a:ln>
                  <a:noFill/>
                </a:ln>
                <a:solidFill>
                  <a:schemeClr val="tx1"/>
                </a:solidFill>
                <a:uLnTx/>
                <a:uFillTx/>
                <a:latin typeface="+mj-lt"/>
              </a:rPr>
              <a:t>aluminium</a:t>
            </a:r>
            <a:r>
              <a:rPr kumimoji="0" lang="en-US" b="0" i="0" u="none" strike="noStrike" kern="0" cap="none" spc="0" normalizeH="0" baseline="0" noProof="0" dirty="0">
                <a:ln>
                  <a:noFill/>
                </a:ln>
                <a:solidFill>
                  <a:schemeClr val="tx1"/>
                </a:solidFill>
                <a:uLnTx/>
                <a:uFillTx/>
                <a:latin typeface="+mj-lt"/>
              </a:rPr>
              <a:t> </a:t>
            </a:r>
            <a:endParaRPr kumimoji="0" lang="en-IN" b="0" i="0" u="none" strike="noStrike" kern="0" cap="none" spc="0" normalizeH="0" baseline="0" noProof="0" dirty="0">
              <a:ln>
                <a:noFill/>
              </a:ln>
              <a:solidFill>
                <a:schemeClr val="tx1"/>
              </a:solidFill>
              <a:uLnTx/>
              <a:uFillTx/>
              <a:latin typeface="+mj-lt"/>
            </a:endParaRPr>
          </a:p>
        </p:txBody>
      </p:sp>
      <p:sp>
        <p:nvSpPr>
          <p:cNvPr id="87" name="Rounded Rectangular Callout 86"/>
          <p:cNvSpPr/>
          <p:nvPr/>
        </p:nvSpPr>
        <p:spPr>
          <a:xfrm>
            <a:off x="2906068" y="2544127"/>
            <a:ext cx="1338084" cy="408623"/>
          </a:xfrm>
          <a:prstGeom prst="wedgeRoundRectCallout">
            <a:avLst>
              <a:gd name="adj1" fmla="val -35985"/>
              <a:gd name="adj2" fmla="val 167549"/>
              <a:gd name="adj3" fmla="val 16667"/>
            </a:avLst>
          </a:prstGeom>
          <a:solidFill>
            <a:srgbClr val="FFCC99"/>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b="1" i="0" u="none" strike="noStrike" kern="0" cap="none" spc="0" normalizeH="0" baseline="0" noProof="0" dirty="0" err="1">
                <a:ln>
                  <a:noFill/>
                </a:ln>
                <a:solidFill>
                  <a:schemeClr val="tx1"/>
                </a:solidFill>
                <a:uLnTx/>
                <a:uFillTx/>
                <a:latin typeface="+mj-lt"/>
              </a:rPr>
              <a:t>Eka</a:t>
            </a:r>
            <a:r>
              <a:rPr kumimoji="0" lang="en-US" b="1" i="0" u="none" strike="noStrike" kern="0" cap="none" spc="0" normalizeH="0" baseline="0" noProof="0" dirty="0">
                <a:ln>
                  <a:noFill/>
                </a:ln>
                <a:solidFill>
                  <a:schemeClr val="tx1"/>
                </a:solidFill>
                <a:uLnTx/>
                <a:uFillTx/>
                <a:latin typeface="+mj-lt"/>
              </a:rPr>
              <a:t>- silicon </a:t>
            </a:r>
            <a:endParaRPr kumimoji="0" lang="en-IN" b="1" i="0" u="none" strike="noStrike" kern="0" cap="none" spc="0" normalizeH="0" baseline="0" noProof="0" dirty="0">
              <a:ln>
                <a:noFill/>
              </a:ln>
              <a:solidFill>
                <a:schemeClr val="tx1"/>
              </a:solidFill>
              <a:uLnTx/>
              <a:uFillTx/>
              <a:latin typeface="+mj-lt"/>
            </a:endParaRPr>
          </a:p>
        </p:txBody>
      </p:sp>
      <p:grpSp>
        <p:nvGrpSpPr>
          <p:cNvPr id="90" name="Group 89"/>
          <p:cNvGrpSpPr/>
          <p:nvPr/>
        </p:nvGrpSpPr>
        <p:grpSpPr>
          <a:xfrm>
            <a:off x="818127" y="2611004"/>
            <a:ext cx="3726383" cy="1395139"/>
            <a:chOff x="3017744" y="2961136"/>
            <a:chExt cx="3213230" cy="1130627"/>
          </a:xfrm>
        </p:grpSpPr>
        <p:sp>
          <p:nvSpPr>
            <p:cNvPr id="91" name="Cloud Callout 90"/>
            <p:cNvSpPr/>
            <p:nvPr/>
          </p:nvSpPr>
          <p:spPr>
            <a:xfrm>
              <a:off x="3017744" y="2961136"/>
              <a:ext cx="3213230" cy="1130627"/>
            </a:xfrm>
            <a:prstGeom prst="cloudCallout">
              <a:avLst>
                <a:gd name="adj1" fmla="val 2214"/>
                <a:gd name="adj2" fmla="val -86635"/>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0000"/>
                </a:solidFill>
                <a:effectLst/>
                <a:uLnTx/>
                <a:uFillTx/>
                <a:latin typeface="Bookman Old Style" pitchFamily="18" charset="0"/>
                <a:ea typeface="+mn-ea"/>
                <a:cs typeface="+mn-cs"/>
              </a:endParaRPr>
            </a:p>
          </p:txBody>
        </p:sp>
        <p:sp>
          <p:nvSpPr>
            <p:cNvPr id="92" name="Rectangle 91"/>
            <p:cNvSpPr/>
            <p:nvPr/>
          </p:nvSpPr>
          <p:spPr>
            <a:xfrm>
              <a:off x="3168147" y="3110805"/>
              <a:ext cx="3034950" cy="748271"/>
            </a:xfrm>
            <a:prstGeom prst="rect">
              <a:avLst/>
            </a:prstGeom>
            <a:ln>
              <a:noFill/>
            </a:ln>
            <a:scene3d>
              <a:camera prst="orthographicFront"/>
              <a:lightRig rig="threePt" dir="t"/>
            </a:scene3d>
            <a:sp3d>
              <a:bevelT/>
            </a:sp3d>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latin typeface="+mj-lt"/>
                </a:rPr>
                <a:t>They were named as </a:t>
              </a:r>
              <a:r>
                <a:rPr lang="en-US" kern="0" dirty="0" err="1" smtClean="0">
                  <a:solidFill>
                    <a:schemeClr val="bg1"/>
                  </a:solidFill>
                  <a:latin typeface="+mj-lt"/>
                </a:rPr>
                <a:t>Eka</a:t>
              </a:r>
              <a:r>
                <a:rPr lang="en-US" kern="0" dirty="0" smtClean="0">
                  <a:solidFill>
                    <a:schemeClr val="bg1"/>
                  </a:solidFill>
                  <a:latin typeface="+mj-lt"/>
                </a:rPr>
                <a:t>-boron ,</a:t>
              </a:r>
              <a:r>
                <a:rPr lang="en-US" kern="0" dirty="0" err="1" smtClean="0">
                  <a:solidFill>
                    <a:schemeClr val="bg1"/>
                  </a:solidFill>
                  <a:latin typeface="+mj-lt"/>
                </a:rPr>
                <a:t>Eka-aluminium</a:t>
              </a:r>
              <a:r>
                <a:rPr lang="en-US" kern="0" dirty="0" smtClean="0">
                  <a:solidFill>
                    <a:schemeClr val="bg1"/>
                  </a:solidFill>
                  <a:latin typeface="+mj-lt"/>
                </a:rPr>
                <a:t> &amp;</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err="1" smtClean="0">
                  <a:solidFill>
                    <a:schemeClr val="bg1"/>
                  </a:solidFill>
                  <a:latin typeface="+mj-lt"/>
                </a:rPr>
                <a:t>Eka</a:t>
              </a:r>
              <a:r>
                <a:rPr lang="en-US" kern="0" dirty="0" smtClean="0">
                  <a:solidFill>
                    <a:schemeClr val="bg1"/>
                  </a:solidFill>
                  <a:latin typeface="+mj-lt"/>
                </a:rPr>
                <a:t>-silicon</a:t>
              </a:r>
            </a:p>
          </p:txBody>
        </p:sp>
      </p:grpSp>
      <p:grpSp>
        <p:nvGrpSpPr>
          <p:cNvPr id="93" name="Group 92"/>
          <p:cNvGrpSpPr/>
          <p:nvPr/>
        </p:nvGrpSpPr>
        <p:grpSpPr>
          <a:xfrm>
            <a:off x="4088674" y="2027141"/>
            <a:ext cx="1815750" cy="1044672"/>
            <a:chOff x="3282447" y="3001564"/>
            <a:chExt cx="1815750" cy="808557"/>
          </a:xfrm>
        </p:grpSpPr>
        <p:sp>
          <p:nvSpPr>
            <p:cNvPr id="94" name="Cloud Callout 93"/>
            <p:cNvSpPr/>
            <p:nvPr/>
          </p:nvSpPr>
          <p:spPr>
            <a:xfrm>
              <a:off x="3296656" y="3001564"/>
              <a:ext cx="1625976" cy="808557"/>
            </a:xfrm>
            <a:prstGeom prst="cloudCallout">
              <a:avLst>
                <a:gd name="adj1" fmla="val -74752"/>
                <a:gd name="adj2" fmla="val 34133"/>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0000"/>
                </a:solidFill>
                <a:effectLst/>
                <a:uLnTx/>
                <a:uFillTx/>
                <a:latin typeface="Bookman Old Style" pitchFamily="18" charset="0"/>
                <a:ea typeface="+mn-ea"/>
                <a:cs typeface="+mn-cs"/>
              </a:endParaRPr>
            </a:p>
          </p:txBody>
        </p:sp>
        <p:sp>
          <p:nvSpPr>
            <p:cNvPr id="95" name="Rectangle 94"/>
            <p:cNvSpPr/>
            <p:nvPr/>
          </p:nvSpPr>
          <p:spPr>
            <a:xfrm>
              <a:off x="3282447" y="3130464"/>
              <a:ext cx="1815750" cy="50024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err="1" smtClean="0">
                  <a:solidFill>
                    <a:schemeClr val="bg1"/>
                  </a:solidFill>
                  <a:latin typeface="+mj-lt"/>
                </a:rPr>
                <a:t>Eka</a:t>
              </a:r>
              <a:r>
                <a:rPr lang="en-US" b="1" kern="0" dirty="0" smtClean="0">
                  <a:solidFill>
                    <a:schemeClr val="bg1"/>
                  </a:solidFill>
                  <a:latin typeface="+mj-lt"/>
                </a:rPr>
                <a:t> means alternate</a:t>
              </a:r>
            </a:p>
          </p:txBody>
        </p:sp>
      </p:grpSp>
      <p:sp>
        <p:nvSpPr>
          <p:cNvPr id="3" name="Rectangle 2"/>
          <p:cNvSpPr/>
          <p:nvPr/>
        </p:nvSpPr>
        <p:spPr>
          <a:xfrm>
            <a:off x="3236049" y="2826933"/>
            <a:ext cx="414975" cy="30497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2" descr="Mendeleev'sPeriodic.gif"/>
          <p:cNvPicPr>
            <a:picLocks noChangeAspect="1"/>
          </p:cNvPicPr>
          <p:nvPr/>
        </p:nvPicPr>
        <p:blipFill>
          <a:blip r:embed="rId6"/>
          <a:srcRect/>
          <a:stretch>
            <a:fillRect/>
          </a:stretch>
        </p:blipFill>
        <p:spPr bwMode="auto">
          <a:xfrm>
            <a:off x="533664" y="668963"/>
            <a:ext cx="8089635" cy="3650907"/>
          </a:xfrm>
          <a:prstGeom prst="rect">
            <a:avLst/>
          </a:prstGeom>
          <a:noFill/>
          <a:ln w="9525">
            <a:noFill/>
            <a:miter lim="800000"/>
            <a:headEnd/>
            <a:tailEnd/>
          </a:ln>
        </p:spPr>
      </p:pic>
      <p:sp>
        <p:nvSpPr>
          <p:cNvPr id="2" name="Rectangle 1"/>
          <p:cNvSpPr/>
          <p:nvPr/>
        </p:nvSpPr>
        <p:spPr>
          <a:xfrm>
            <a:off x="628650" y="1348629"/>
            <a:ext cx="714375" cy="2944368"/>
          </a:xfrm>
          <a:prstGeom prst="rect">
            <a:avLst/>
          </a:prstGeom>
          <a:no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Tree>
    <p:extLst>
      <p:ext uri="{BB962C8B-B14F-4D97-AF65-F5344CB8AC3E}">
        <p14:creationId xmlns:p14="http://schemas.microsoft.com/office/powerpoint/2010/main" val="209023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500"/>
                                        <p:tgtEl>
                                          <p:spTgt spid="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500"/>
                                        <p:tgtEl>
                                          <p:spTgt spid="68">
                                            <p:txEl>
                                              <p:pRg st="2" end="2"/>
                                            </p:txEl>
                                          </p:spTgt>
                                        </p:tgtEl>
                                      </p:cBhvr>
                                    </p:animEffect>
                                  </p:childTnLst>
                                </p:cTn>
                              </p:par>
                              <p:par>
                                <p:cTn id="18" presetID="16" presetClass="entr" presetSubtype="26" fill="hold" nodeType="withEffect">
                                  <p:stCondLst>
                                    <p:cond delay="0"/>
                                  </p:stCondLst>
                                  <p:childTnLst>
                                    <p:set>
                                      <p:cBhvr>
                                        <p:cTn id="19" dur="1" fill="hold">
                                          <p:stCondLst>
                                            <p:cond delay="0"/>
                                          </p:stCondLst>
                                        </p:cTn>
                                        <p:tgtEl>
                                          <p:spTgt spid="68">
                                            <p:txEl>
                                              <p:pRg st="3" end="3"/>
                                            </p:txEl>
                                          </p:spTgt>
                                        </p:tgtEl>
                                        <p:attrNameLst>
                                          <p:attrName>style.visibility</p:attrName>
                                        </p:attrNameLst>
                                      </p:cBhvr>
                                      <p:to>
                                        <p:strVal val="visible"/>
                                      </p:to>
                                    </p:set>
                                    <p:animEffect transition="in" filter="barn(inHorizontal)">
                                      <p:cBhvr>
                                        <p:cTn id="20" dur="500"/>
                                        <p:tgtEl>
                                          <p:spTgt spid="6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1000"/>
                                        <p:tgtEl>
                                          <p:spTgt spid="90"/>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heel(1)">
                                      <p:cBhvr>
                                        <p:cTn id="28" dur="2000"/>
                                        <p:tgtEl>
                                          <p:spTgt spid="3"/>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fade">
                                      <p:cBhvr>
                                        <p:cTn id="32" dur="1000"/>
                                        <p:tgtEl>
                                          <p:spTgt spid="9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9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2000"/>
                                        <p:tgtEl>
                                          <p:spTgt spid="69"/>
                                        </p:tgtEl>
                                      </p:cBhvr>
                                    </p:animEffect>
                                  </p:childTnLst>
                                </p:cTn>
                              </p:par>
                            </p:childTnLst>
                          </p:cTn>
                        </p:par>
                      </p:childTnLst>
                    </p:cTn>
                  </p:par>
                  <p:par>
                    <p:cTn id="44" fill="hold">
                      <p:stCondLst>
                        <p:cond delay="indefinite"/>
                      </p:stCondLst>
                      <p:childTnLst>
                        <p:par>
                          <p:cTn id="45" fill="hold">
                            <p:stCondLst>
                              <p:cond delay="0"/>
                            </p:stCondLst>
                            <p:childTnLst>
                              <p:par>
                                <p:cTn id="46" presetID="20" presetClass="entr" presetSubtype="0" fill="hold" grpId="0" nodeType="click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wedge">
                                      <p:cBhvr>
                                        <p:cTn id="48" dur="2000"/>
                                        <p:tgtEl>
                                          <p:spTgt spid="84"/>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slide(fromBottom)">
                                      <p:cBhvr>
                                        <p:cTn id="53" dur="500"/>
                                        <p:tgtEl>
                                          <p:spTgt spid="85"/>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1" fill="hold" nodeType="click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slide(fromTop)">
                                      <p:cBhvr>
                                        <p:cTn id="58" dur="500"/>
                                        <p:tgtEl>
                                          <p:spTgt spid="8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slide(fromBottom)">
                                      <p:cBhvr>
                                        <p:cTn id="63" dur="500"/>
                                        <p:tgtEl>
                                          <p:spTgt spid="87"/>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nodeType="clickEffect">
                                  <p:stCondLst>
                                    <p:cond delay="0"/>
                                  </p:stCondLst>
                                  <p:childTnLst>
                                    <p:set>
                                      <p:cBhvr>
                                        <p:cTn id="67" dur="1" fill="hold">
                                          <p:stCondLst>
                                            <p:cond delay="0"/>
                                          </p:stCondLst>
                                        </p:cTn>
                                        <p:tgtEl>
                                          <p:spTgt spid="82"/>
                                        </p:tgtEl>
                                        <p:attrNameLst>
                                          <p:attrName>style.visibility</p:attrName>
                                        </p:attrNameLst>
                                      </p:cBhvr>
                                      <p:to>
                                        <p:strVal val="visible"/>
                                      </p:to>
                                    </p:set>
                                    <p:anim calcmode="lin" valueType="num">
                                      <p:cBhvr>
                                        <p:cTn id="68" dur="500" fill="hold"/>
                                        <p:tgtEl>
                                          <p:spTgt spid="82"/>
                                        </p:tgtEl>
                                        <p:attrNameLst>
                                          <p:attrName>ppt_w</p:attrName>
                                        </p:attrNameLst>
                                      </p:cBhvr>
                                      <p:tavLst>
                                        <p:tav tm="0">
                                          <p:val>
                                            <p:fltVal val="0"/>
                                          </p:val>
                                        </p:tav>
                                        <p:tav tm="100000">
                                          <p:val>
                                            <p:strVal val="#ppt_w"/>
                                          </p:val>
                                        </p:tav>
                                      </p:tavLst>
                                    </p:anim>
                                    <p:anim calcmode="lin" valueType="num">
                                      <p:cBhvr>
                                        <p:cTn id="69" dur="500" fill="hold"/>
                                        <p:tgtEl>
                                          <p:spTgt spid="82"/>
                                        </p:tgtEl>
                                        <p:attrNameLst>
                                          <p:attrName>ppt_h</p:attrName>
                                        </p:attrNameLst>
                                      </p:cBhvr>
                                      <p:tavLst>
                                        <p:tav tm="0">
                                          <p:val>
                                            <p:fltVal val="0"/>
                                          </p:val>
                                        </p:tav>
                                        <p:tav tm="100000">
                                          <p:val>
                                            <p:strVal val="#ppt_h"/>
                                          </p:val>
                                        </p:tav>
                                      </p:tavLst>
                                    </p:anim>
                                    <p:animEffect transition="in" filter="fade">
                                      <p:cBhvr>
                                        <p:cTn id="70" dur="500"/>
                                        <p:tgtEl>
                                          <p:spTgt spid="82"/>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nodeType="clickEffect">
                                  <p:stCondLst>
                                    <p:cond delay="0"/>
                                  </p:stCondLst>
                                  <p:childTnLst>
                                    <p:set>
                                      <p:cBhvr>
                                        <p:cTn id="74" dur="1" fill="hold">
                                          <p:stCondLst>
                                            <p:cond delay="0"/>
                                          </p:stCondLst>
                                        </p:cTn>
                                        <p:tgtEl>
                                          <p:spTgt spid="83"/>
                                        </p:tgtEl>
                                        <p:attrNameLst>
                                          <p:attrName>style.visibility</p:attrName>
                                        </p:attrNameLst>
                                      </p:cBhvr>
                                      <p:to>
                                        <p:strVal val="visible"/>
                                      </p:to>
                                    </p:set>
                                    <p:anim calcmode="lin" valueType="num">
                                      <p:cBhvr>
                                        <p:cTn id="75" dur="500" fill="hold"/>
                                        <p:tgtEl>
                                          <p:spTgt spid="83"/>
                                        </p:tgtEl>
                                        <p:attrNameLst>
                                          <p:attrName>ppt_w</p:attrName>
                                        </p:attrNameLst>
                                      </p:cBhvr>
                                      <p:tavLst>
                                        <p:tav tm="0">
                                          <p:val>
                                            <p:fltVal val="0"/>
                                          </p:val>
                                        </p:tav>
                                        <p:tav tm="100000">
                                          <p:val>
                                            <p:strVal val="#ppt_w"/>
                                          </p:val>
                                        </p:tav>
                                      </p:tavLst>
                                    </p:anim>
                                    <p:anim calcmode="lin" valueType="num">
                                      <p:cBhvr>
                                        <p:cTn id="76" dur="500" fill="hold"/>
                                        <p:tgtEl>
                                          <p:spTgt spid="83"/>
                                        </p:tgtEl>
                                        <p:attrNameLst>
                                          <p:attrName>ppt_h</p:attrName>
                                        </p:attrNameLst>
                                      </p:cBhvr>
                                      <p:tavLst>
                                        <p:tav tm="0">
                                          <p:val>
                                            <p:fltVal val="0"/>
                                          </p:val>
                                        </p:tav>
                                        <p:tav tm="100000">
                                          <p:val>
                                            <p:strVal val="#ppt_h"/>
                                          </p:val>
                                        </p:tav>
                                      </p:tavLst>
                                    </p:anim>
                                    <p:animEffect transition="in" filter="fade">
                                      <p:cBhvr>
                                        <p:cTn id="77" dur="500"/>
                                        <p:tgtEl>
                                          <p:spTgt spid="83"/>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82"/>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83"/>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85"/>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86"/>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87"/>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84"/>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69"/>
                                        </p:tgtEl>
                                        <p:attrNameLst>
                                          <p:attrName>style.visibility</p:attrName>
                                        </p:attrNameLst>
                                      </p:cBhvr>
                                      <p:to>
                                        <p:strVal val="hidden"/>
                                      </p:to>
                                    </p:set>
                                  </p:childTnLst>
                                </p:cTn>
                              </p:par>
                              <p:par>
                                <p:cTn id="94" presetID="1" presetClass="exit" presetSubtype="0" fill="hold" grpId="2" nodeType="withEffect">
                                  <p:stCondLst>
                                    <p:cond delay="0"/>
                                  </p:stCondLst>
                                  <p:childTnLst>
                                    <p:set>
                                      <p:cBhvr>
                                        <p:cTn id="95" dur="1" fill="hold">
                                          <p:stCondLst>
                                            <p:cond delay="0"/>
                                          </p:stCondLst>
                                        </p:cTn>
                                        <p:tgtEl>
                                          <p:spTgt spid="84"/>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68">
                                            <p:txEl>
                                              <p:pRg st="4" end="4"/>
                                            </p:txEl>
                                          </p:spTgt>
                                        </p:tgtEl>
                                        <p:attrNameLst>
                                          <p:attrName>style.visibility</p:attrName>
                                        </p:attrNameLst>
                                      </p:cBhvr>
                                      <p:to>
                                        <p:strVal val="visible"/>
                                      </p:to>
                                    </p:set>
                                    <p:animEffect transition="in" filter="fade">
                                      <p:cBhvr>
                                        <p:cTn id="98" dur="500"/>
                                        <p:tgtEl>
                                          <p:spTgt spid="68">
                                            <p:txEl>
                                              <p:pRg st="4" end="4"/>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2000"/>
                                        <p:tgtEl>
                                          <p:spTgt spid="72"/>
                                        </p:tgtEl>
                                      </p:cBhvr>
                                    </p:animEffect>
                                  </p:childTnLst>
                                </p:cTn>
                              </p:par>
                              <p:par>
                                <p:cTn id="104" presetID="10" presetClass="entr" presetSubtype="0" fill="hold" nodeType="with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fade">
                                      <p:cBhvr>
                                        <p:cTn id="106" dur="2000"/>
                                        <p:tgtEl>
                                          <p:spTgt spid="7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68">
                                            <p:txEl>
                                              <p:pRg st="6" end="6"/>
                                            </p:txEl>
                                          </p:spTgt>
                                        </p:tgtEl>
                                        <p:attrNameLst>
                                          <p:attrName>style.visibility</p:attrName>
                                        </p:attrNameLst>
                                      </p:cBhvr>
                                      <p:to>
                                        <p:strVal val="visible"/>
                                      </p:to>
                                    </p:set>
                                    <p:animEffect transition="in" filter="fade">
                                      <p:cBhvr>
                                        <p:cTn id="111" dur="500"/>
                                        <p:tgtEl>
                                          <p:spTgt spid="68">
                                            <p:txEl>
                                              <p:pRg st="6" end="6"/>
                                            </p:txEl>
                                          </p:spTgt>
                                        </p:tgtEl>
                                      </p:cBhvr>
                                    </p:animEffect>
                                  </p:childTnLst>
                                </p:cTn>
                              </p:par>
                              <p:par>
                                <p:cTn id="112" presetID="1" presetClass="exit" presetSubtype="0" fill="hold" nodeType="withEffect">
                                  <p:stCondLst>
                                    <p:cond delay="0"/>
                                  </p:stCondLst>
                                  <p:childTnLst>
                                    <p:set>
                                      <p:cBhvr>
                                        <p:cTn id="113" dur="1" fill="hold">
                                          <p:stCondLst>
                                            <p:cond delay="0"/>
                                          </p:stCondLst>
                                        </p:cTn>
                                        <p:tgtEl>
                                          <p:spTgt spid="72"/>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7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88"/>
                                        </p:tgtEl>
                                        <p:attrNameLst>
                                          <p:attrName>style.visibility</p:attrName>
                                        </p:attrNameLst>
                                      </p:cBhvr>
                                      <p:to>
                                        <p:strVal val="visible"/>
                                      </p:to>
                                    </p:set>
                                    <p:animEffect transition="in" filter="fade">
                                      <p:cBhvr>
                                        <p:cTn id="120" dur="2000"/>
                                        <p:tgtEl>
                                          <p:spTgt spid="88"/>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1" fill="hold" grpId="0" nodeType="clickEffect">
                                  <p:stCondLst>
                                    <p:cond delay="0"/>
                                  </p:stCondLst>
                                  <p:childTnLst>
                                    <p:set>
                                      <p:cBhvr>
                                        <p:cTn id="124" dur="1" fill="hold">
                                          <p:stCondLst>
                                            <p:cond delay="0"/>
                                          </p:stCondLst>
                                        </p:cTn>
                                        <p:tgtEl>
                                          <p:spTgt spid="2"/>
                                        </p:tgtEl>
                                        <p:attrNameLst>
                                          <p:attrName>style.visibility</p:attrName>
                                        </p:attrNameLst>
                                      </p:cBhvr>
                                      <p:to>
                                        <p:strVal val="visible"/>
                                      </p:to>
                                    </p:set>
                                    <p:animEffect transition="in" filter="wheel(1)">
                                      <p:cBhvr>
                                        <p:cTn id="1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84" grpId="0" animBg="1"/>
      <p:bldP spid="84" grpId="1" animBg="1"/>
      <p:bldP spid="84" grpId="2" animBg="1"/>
      <p:bldP spid="3" grpId="0" animBg="1"/>
      <p:bldP spid="3" grpId="1"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38950120"/>
              </p:ext>
            </p:extLst>
          </p:nvPr>
        </p:nvGraphicFramePr>
        <p:xfrm>
          <a:off x="621061" y="1133447"/>
          <a:ext cx="4769646" cy="3153762"/>
        </p:xfrm>
        <a:graphic>
          <a:graphicData uri="http://schemas.openxmlformats.org/drawingml/2006/table">
            <a:tbl>
              <a:tblPr firstRow="1" bandRow="1">
                <a:tableStyleId>{5940675A-B579-460E-94D1-54222C63F5DA}</a:tableStyleId>
              </a:tblPr>
              <a:tblGrid>
                <a:gridCol w="1677639">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29907">
                  <a:extLst>
                    <a:ext uri="{9D8B030D-6E8A-4147-A177-3AD203B41FA5}">
                      <a16:colId xmlns:a16="http://schemas.microsoft.com/office/drawing/2014/main" val="20002"/>
                    </a:ext>
                  </a:extLst>
                </a:gridCol>
              </a:tblGrid>
              <a:tr h="359395">
                <a:tc>
                  <a:txBody>
                    <a:bodyPr/>
                    <a:lstStyle/>
                    <a:p>
                      <a:endParaRPr lang="en-IN" sz="1800" dirty="0">
                        <a:solidFill>
                          <a:schemeClr val="tx1"/>
                        </a:solidFill>
                      </a:endParaRPr>
                    </a:p>
                  </a:txBody>
                  <a:tcPr marL="91439" marR="91439" marT="45726" marB="45726">
                    <a:solidFill>
                      <a:schemeClr val="tx1"/>
                    </a:solidFill>
                  </a:tcPr>
                </a:tc>
                <a:tc>
                  <a:txBody>
                    <a:bodyPr/>
                    <a:lstStyle/>
                    <a:p>
                      <a:endParaRPr lang="en-IN" sz="1800" dirty="0">
                        <a:solidFill>
                          <a:schemeClr val="tx1"/>
                        </a:solidFill>
                      </a:endParaRPr>
                    </a:p>
                  </a:txBody>
                  <a:tcPr marL="91439" marR="91439" marT="45726" marB="45726">
                    <a:solidFill>
                      <a:schemeClr val="tx1"/>
                    </a:solidFill>
                  </a:tcPr>
                </a:tc>
                <a:tc>
                  <a:txBody>
                    <a:bodyPr/>
                    <a:lstStyle/>
                    <a:p>
                      <a:endParaRPr lang="en-IN" sz="1800" dirty="0">
                        <a:solidFill>
                          <a:schemeClr val="tx1"/>
                        </a:solidFill>
                      </a:endParaRPr>
                    </a:p>
                  </a:txBody>
                  <a:tcPr marL="91439" marR="91439" marT="45726" marB="45726">
                    <a:solidFill>
                      <a:schemeClr val="tx1"/>
                    </a:solidFill>
                  </a:tcPr>
                </a:tc>
                <a:extLst>
                  <a:ext uri="{0D108BD9-81ED-4DB2-BD59-A6C34878D82A}">
                    <a16:rowId xmlns:a16="http://schemas.microsoft.com/office/drawing/2014/main" val="10000"/>
                  </a:ext>
                </a:extLst>
              </a:tr>
              <a:tr h="395066">
                <a:tc>
                  <a:txBody>
                    <a:bodyPr/>
                    <a:lstStyle/>
                    <a:p>
                      <a:endParaRPr lang="en-IN" sz="1700" dirty="0">
                        <a:solidFill>
                          <a:schemeClr val="tx1"/>
                        </a:solidFill>
                      </a:endParaRPr>
                    </a:p>
                  </a:txBody>
                  <a:tcPr marL="91439" marR="91439" marT="45726" marB="45726"/>
                </a:tc>
                <a:tc>
                  <a:txBody>
                    <a:bodyPr/>
                    <a:lstStyle/>
                    <a:p>
                      <a:endParaRPr lang="en-IN" sz="1700" dirty="0">
                        <a:solidFill>
                          <a:schemeClr val="tx1"/>
                        </a:solidFill>
                      </a:endParaRPr>
                    </a:p>
                  </a:txBody>
                  <a:tcPr marL="91439" marR="91439" marT="45726" marB="45726"/>
                </a:tc>
                <a:tc>
                  <a:txBody>
                    <a:bodyPr/>
                    <a:lstStyle/>
                    <a:p>
                      <a:endParaRPr lang="en-IN" sz="1700" dirty="0">
                        <a:solidFill>
                          <a:schemeClr val="tx1"/>
                        </a:solidFill>
                      </a:endParaRPr>
                    </a:p>
                  </a:txBody>
                  <a:tcPr marL="91439" marR="91439" marT="45726" marB="45726"/>
                </a:tc>
                <a:extLst>
                  <a:ext uri="{0D108BD9-81ED-4DB2-BD59-A6C34878D82A}">
                    <a16:rowId xmlns:a16="http://schemas.microsoft.com/office/drawing/2014/main" val="10001"/>
                  </a:ext>
                </a:extLst>
              </a:tr>
              <a:tr h="423747">
                <a:tc>
                  <a:txBody>
                    <a:bodyPr/>
                    <a:lstStyle/>
                    <a:p>
                      <a:endParaRPr lang="en-IN" sz="1700" dirty="0">
                        <a:solidFill>
                          <a:schemeClr val="tx1"/>
                        </a:solidFill>
                      </a:endParaRPr>
                    </a:p>
                  </a:txBody>
                  <a:tcPr marL="91439" marR="91439" marT="45726" marB="45726"/>
                </a:tc>
                <a:tc>
                  <a:txBody>
                    <a:bodyPr/>
                    <a:lstStyle/>
                    <a:p>
                      <a:endParaRPr lang="en-IN" sz="1700" dirty="0">
                        <a:solidFill>
                          <a:schemeClr val="tx1"/>
                        </a:solidFill>
                      </a:endParaRPr>
                    </a:p>
                  </a:txBody>
                  <a:tcPr marL="91439" marR="91439" marT="45726" marB="45726"/>
                </a:tc>
                <a:tc>
                  <a:txBody>
                    <a:bodyPr/>
                    <a:lstStyle/>
                    <a:p>
                      <a:endParaRPr lang="en-IN" sz="1700" dirty="0">
                        <a:solidFill>
                          <a:schemeClr val="tx1"/>
                        </a:solidFill>
                      </a:endParaRPr>
                    </a:p>
                  </a:txBody>
                  <a:tcPr marL="91439" marR="91439" marT="45726" marB="45726"/>
                </a:tc>
                <a:extLst>
                  <a:ext uri="{0D108BD9-81ED-4DB2-BD59-A6C34878D82A}">
                    <a16:rowId xmlns:a16="http://schemas.microsoft.com/office/drawing/2014/main" val="10002"/>
                  </a:ext>
                </a:extLst>
              </a:tr>
              <a:tr h="425140">
                <a:tc>
                  <a:txBody>
                    <a:bodyPr/>
                    <a:lstStyle/>
                    <a:p>
                      <a:endParaRPr lang="en-IN" sz="1800" dirty="0">
                        <a:solidFill>
                          <a:schemeClr val="tx1"/>
                        </a:solidFill>
                      </a:endParaRPr>
                    </a:p>
                  </a:txBody>
                  <a:tcPr marL="91439" marR="91439" marT="45726" marB="45726"/>
                </a:tc>
                <a:tc>
                  <a:txBody>
                    <a:bodyPr/>
                    <a:lstStyle/>
                    <a:p>
                      <a:endParaRPr lang="en-IN" sz="1800" dirty="0">
                        <a:solidFill>
                          <a:schemeClr val="tx1"/>
                        </a:solidFill>
                      </a:endParaRPr>
                    </a:p>
                  </a:txBody>
                  <a:tcPr marL="91439" marR="91439" marT="45726" marB="45726"/>
                </a:tc>
                <a:tc>
                  <a:txBody>
                    <a:bodyPr/>
                    <a:lstStyle/>
                    <a:p>
                      <a:endParaRPr lang="en-IN" sz="1800" dirty="0">
                        <a:solidFill>
                          <a:schemeClr val="tx1"/>
                        </a:solidFill>
                      </a:endParaRPr>
                    </a:p>
                  </a:txBody>
                  <a:tcPr marL="91439" marR="91439" marT="45726" marB="45726"/>
                </a:tc>
                <a:extLst>
                  <a:ext uri="{0D108BD9-81ED-4DB2-BD59-A6C34878D82A}">
                    <a16:rowId xmlns:a16="http://schemas.microsoft.com/office/drawing/2014/main" val="10003"/>
                  </a:ext>
                </a:extLst>
              </a:tr>
              <a:tr h="457200">
                <a:tc>
                  <a:txBody>
                    <a:bodyPr/>
                    <a:lstStyle/>
                    <a:p>
                      <a:endParaRPr lang="en-IN" sz="1800" dirty="0">
                        <a:solidFill>
                          <a:schemeClr val="tx1"/>
                        </a:solidFill>
                      </a:endParaRPr>
                    </a:p>
                  </a:txBody>
                  <a:tcPr marL="91439" marR="91439" marT="45726" marB="45726"/>
                </a:tc>
                <a:tc>
                  <a:txBody>
                    <a:bodyPr/>
                    <a:lstStyle/>
                    <a:p>
                      <a:endParaRPr lang="en-IN" sz="1800" dirty="0">
                        <a:solidFill>
                          <a:schemeClr val="tx1"/>
                        </a:solidFill>
                      </a:endParaRPr>
                    </a:p>
                  </a:txBody>
                  <a:tcPr marL="91439" marR="91439" marT="45726" marB="45726"/>
                </a:tc>
                <a:tc>
                  <a:txBody>
                    <a:bodyPr/>
                    <a:lstStyle/>
                    <a:p>
                      <a:endParaRPr lang="en-IN" sz="1800" dirty="0">
                        <a:solidFill>
                          <a:schemeClr val="tx1"/>
                        </a:solidFill>
                      </a:endParaRPr>
                    </a:p>
                  </a:txBody>
                  <a:tcPr marL="91439" marR="91439" marT="45726" marB="45726"/>
                </a:tc>
                <a:extLst>
                  <a:ext uri="{0D108BD9-81ED-4DB2-BD59-A6C34878D82A}">
                    <a16:rowId xmlns:a16="http://schemas.microsoft.com/office/drawing/2014/main" val="10004"/>
                  </a:ext>
                </a:extLst>
              </a:tr>
              <a:tr h="680225">
                <a:tc>
                  <a:txBody>
                    <a:bodyPr/>
                    <a:lstStyle/>
                    <a:p>
                      <a:endParaRPr lang="en-IN" sz="1800" dirty="0">
                        <a:solidFill>
                          <a:schemeClr val="tx1"/>
                        </a:solidFill>
                      </a:endParaRPr>
                    </a:p>
                  </a:txBody>
                  <a:tcPr marL="91439" marR="91439" marT="45726" marB="45726"/>
                </a:tc>
                <a:tc>
                  <a:txBody>
                    <a:bodyPr/>
                    <a:lstStyle/>
                    <a:p>
                      <a:endParaRPr lang="en-IN" sz="1800" dirty="0">
                        <a:solidFill>
                          <a:schemeClr val="tx1"/>
                        </a:solidFill>
                      </a:endParaRPr>
                    </a:p>
                  </a:txBody>
                  <a:tcPr marL="91439" marR="91439" marT="45726" marB="45726"/>
                </a:tc>
                <a:tc>
                  <a:txBody>
                    <a:bodyPr/>
                    <a:lstStyle/>
                    <a:p>
                      <a:endParaRPr lang="en-IN" sz="1800" dirty="0">
                        <a:solidFill>
                          <a:schemeClr val="tx1"/>
                        </a:solidFill>
                      </a:endParaRPr>
                    </a:p>
                  </a:txBody>
                  <a:tcPr marL="91439" marR="91439" marT="45726" marB="45726"/>
                </a:tc>
                <a:extLst>
                  <a:ext uri="{0D108BD9-81ED-4DB2-BD59-A6C34878D82A}">
                    <a16:rowId xmlns:a16="http://schemas.microsoft.com/office/drawing/2014/main" val="10005"/>
                  </a:ext>
                </a:extLst>
              </a:tr>
              <a:tr h="406612">
                <a:tc>
                  <a:txBody>
                    <a:bodyPr/>
                    <a:lstStyle/>
                    <a:p>
                      <a:endParaRPr lang="en-IN" sz="1800" dirty="0">
                        <a:solidFill>
                          <a:schemeClr val="tx1"/>
                        </a:solidFill>
                      </a:endParaRPr>
                    </a:p>
                  </a:txBody>
                  <a:tcPr marL="91439" marR="91439" marT="45726" marB="45726"/>
                </a:tc>
                <a:tc>
                  <a:txBody>
                    <a:bodyPr/>
                    <a:lstStyle/>
                    <a:p>
                      <a:endParaRPr lang="en-IN" sz="1800" dirty="0">
                        <a:solidFill>
                          <a:schemeClr val="tx1"/>
                        </a:solidFill>
                      </a:endParaRPr>
                    </a:p>
                  </a:txBody>
                  <a:tcPr marL="91439" marR="91439" marT="45726" marB="45726"/>
                </a:tc>
                <a:tc>
                  <a:txBody>
                    <a:bodyPr/>
                    <a:lstStyle/>
                    <a:p>
                      <a:endParaRPr lang="en-IN" sz="1800" dirty="0">
                        <a:solidFill>
                          <a:schemeClr val="tx1"/>
                        </a:solidFill>
                      </a:endParaRPr>
                    </a:p>
                  </a:txBody>
                  <a:tcPr marL="91439" marR="91439" marT="45726" marB="45726"/>
                </a:tc>
                <a:extLst>
                  <a:ext uri="{0D108BD9-81ED-4DB2-BD59-A6C34878D82A}">
                    <a16:rowId xmlns:a16="http://schemas.microsoft.com/office/drawing/2014/main" val="10006"/>
                  </a:ext>
                </a:extLst>
              </a:tr>
            </a:tbl>
          </a:graphicData>
        </a:graphic>
      </p:graphicFrame>
      <p:sp>
        <p:nvSpPr>
          <p:cNvPr id="3" name="Rectangle 2"/>
          <p:cNvSpPr/>
          <p:nvPr/>
        </p:nvSpPr>
        <p:spPr>
          <a:xfrm>
            <a:off x="2289639" y="1093903"/>
            <a:ext cx="1616533" cy="369332"/>
          </a:xfrm>
          <a:prstGeom prst="rect">
            <a:avLst/>
          </a:prstGeom>
        </p:spPr>
        <p:txBody>
          <a:bodyPr wrap="none">
            <a:spAutoFit/>
          </a:bodyPr>
          <a:lstStyle/>
          <a:p>
            <a:pPr>
              <a:defRPr/>
            </a:pPr>
            <a:r>
              <a:rPr lang="en-US" b="1" dirty="0" err="1">
                <a:solidFill>
                  <a:srgbClr val="FFFF00"/>
                </a:solidFill>
                <a:latin typeface="+mj-lt"/>
                <a:cs typeface="Arial" pitchFamily="34" charset="0"/>
              </a:rPr>
              <a:t>E</a:t>
            </a:r>
            <a:r>
              <a:rPr lang="en-US" b="1" dirty="0" err="1" smtClean="0">
                <a:solidFill>
                  <a:srgbClr val="FFFF00"/>
                </a:solidFill>
                <a:latin typeface="+mj-lt"/>
                <a:cs typeface="Arial" pitchFamily="34" charset="0"/>
              </a:rPr>
              <a:t>ka-aluminium</a:t>
            </a:r>
            <a:endParaRPr lang="en-IN" b="1" dirty="0">
              <a:solidFill>
                <a:srgbClr val="FFFF00"/>
              </a:solidFill>
              <a:latin typeface="+mj-lt"/>
              <a:cs typeface="Arial" pitchFamily="34" charset="0"/>
            </a:endParaRPr>
          </a:p>
        </p:txBody>
      </p:sp>
      <p:sp>
        <p:nvSpPr>
          <p:cNvPr id="4" name="Rectangle 3"/>
          <p:cNvSpPr/>
          <p:nvPr/>
        </p:nvSpPr>
        <p:spPr>
          <a:xfrm>
            <a:off x="3890755" y="1141528"/>
            <a:ext cx="925253" cy="369332"/>
          </a:xfrm>
          <a:prstGeom prst="rect">
            <a:avLst/>
          </a:prstGeom>
        </p:spPr>
        <p:txBody>
          <a:bodyPr wrap="none">
            <a:spAutoFit/>
          </a:bodyPr>
          <a:lstStyle/>
          <a:p>
            <a:pPr>
              <a:defRPr/>
            </a:pPr>
            <a:r>
              <a:rPr lang="en-US" b="1" dirty="0">
                <a:solidFill>
                  <a:srgbClr val="FFFF00"/>
                </a:solidFill>
                <a:latin typeface="+mj-lt"/>
                <a:cs typeface="Arial" pitchFamily="34" charset="0"/>
              </a:rPr>
              <a:t>Gallium</a:t>
            </a:r>
            <a:endParaRPr lang="en-IN" b="1" dirty="0">
              <a:solidFill>
                <a:srgbClr val="FFFF00"/>
              </a:solidFill>
              <a:latin typeface="+mj-lt"/>
              <a:cs typeface="Arial" pitchFamily="34" charset="0"/>
            </a:endParaRPr>
          </a:p>
        </p:txBody>
      </p:sp>
      <p:sp>
        <p:nvSpPr>
          <p:cNvPr id="5" name="Rectangle 4"/>
          <p:cNvSpPr>
            <a:spLocks noChangeArrowheads="1"/>
          </p:cNvSpPr>
          <p:nvPr/>
        </p:nvSpPr>
        <p:spPr bwMode="auto">
          <a:xfrm>
            <a:off x="2327739" y="1493078"/>
            <a:ext cx="1061509" cy="369332"/>
          </a:xfrm>
          <a:prstGeom prst="rect">
            <a:avLst/>
          </a:prstGeom>
          <a:noFill/>
          <a:ln w="9525">
            <a:noFill/>
            <a:miter lim="800000"/>
            <a:headEnd/>
            <a:tailEnd/>
          </a:ln>
        </p:spPr>
        <p:txBody>
          <a:bodyPr wrap="none">
            <a:spAutoFit/>
          </a:bodyPr>
          <a:lstStyle/>
          <a:p>
            <a:r>
              <a:rPr lang="en-US" b="1" dirty="0">
                <a:latin typeface="+mj-lt"/>
              </a:rPr>
              <a:t>About 68</a:t>
            </a:r>
            <a:endParaRPr lang="en-IN" b="1" dirty="0">
              <a:latin typeface="+mj-lt"/>
            </a:endParaRPr>
          </a:p>
        </p:txBody>
      </p:sp>
      <p:sp>
        <p:nvSpPr>
          <p:cNvPr id="6" name="Rectangle 5"/>
          <p:cNvSpPr/>
          <p:nvPr/>
        </p:nvSpPr>
        <p:spPr>
          <a:xfrm>
            <a:off x="3890755" y="1540703"/>
            <a:ext cx="710451" cy="369332"/>
          </a:xfrm>
          <a:prstGeom prst="rect">
            <a:avLst/>
          </a:prstGeom>
        </p:spPr>
        <p:txBody>
          <a:bodyPr wrap="none">
            <a:spAutoFit/>
          </a:bodyPr>
          <a:lstStyle/>
          <a:p>
            <a:pPr>
              <a:defRPr/>
            </a:pPr>
            <a:r>
              <a:rPr lang="en-US" b="1" dirty="0">
                <a:latin typeface="+mj-lt"/>
                <a:cs typeface="Arial" pitchFamily="34" charset="0"/>
              </a:rPr>
              <a:t>69.72</a:t>
            </a:r>
            <a:endParaRPr lang="en-IN" b="1" dirty="0">
              <a:latin typeface="+mj-lt"/>
              <a:cs typeface="Arial" pitchFamily="34" charset="0"/>
            </a:endParaRPr>
          </a:p>
        </p:txBody>
      </p:sp>
      <p:sp>
        <p:nvSpPr>
          <p:cNvPr id="7" name="Rectangle 6"/>
          <p:cNvSpPr/>
          <p:nvPr/>
        </p:nvSpPr>
        <p:spPr>
          <a:xfrm>
            <a:off x="2327739" y="1904972"/>
            <a:ext cx="1051378" cy="369332"/>
          </a:xfrm>
          <a:prstGeom prst="rect">
            <a:avLst/>
          </a:prstGeom>
        </p:spPr>
        <p:txBody>
          <a:bodyPr wrap="none">
            <a:spAutoFit/>
          </a:bodyPr>
          <a:lstStyle/>
          <a:p>
            <a:pPr>
              <a:defRPr/>
            </a:pPr>
            <a:r>
              <a:rPr lang="en-US" b="1" dirty="0">
                <a:latin typeface="+mj-lt"/>
                <a:cs typeface="Arial" pitchFamily="34" charset="0"/>
              </a:rPr>
              <a:t>6.0g/cm</a:t>
            </a:r>
            <a:r>
              <a:rPr lang="en-US" b="1" baseline="30000" dirty="0">
                <a:latin typeface="+mj-lt"/>
                <a:cs typeface="Arial" pitchFamily="34" charset="0"/>
              </a:rPr>
              <a:t>3</a:t>
            </a:r>
            <a:endParaRPr lang="en-IN" b="1" baseline="30000" dirty="0">
              <a:latin typeface="+mj-lt"/>
              <a:cs typeface="Arial" pitchFamily="34" charset="0"/>
            </a:endParaRPr>
          </a:p>
        </p:txBody>
      </p:sp>
      <p:sp>
        <p:nvSpPr>
          <p:cNvPr id="8" name="Rectangle 7"/>
          <p:cNvSpPr/>
          <p:nvPr/>
        </p:nvSpPr>
        <p:spPr>
          <a:xfrm>
            <a:off x="3890755" y="1904972"/>
            <a:ext cx="1051378" cy="369332"/>
          </a:xfrm>
          <a:prstGeom prst="rect">
            <a:avLst/>
          </a:prstGeom>
        </p:spPr>
        <p:txBody>
          <a:bodyPr wrap="none">
            <a:spAutoFit/>
          </a:bodyPr>
          <a:lstStyle/>
          <a:p>
            <a:pPr>
              <a:defRPr/>
            </a:pPr>
            <a:r>
              <a:rPr lang="en-US" b="1" dirty="0">
                <a:latin typeface="+mj-lt"/>
                <a:cs typeface="Arial" pitchFamily="34" charset="0"/>
              </a:rPr>
              <a:t>5.9g/cm</a:t>
            </a:r>
            <a:r>
              <a:rPr lang="en-US" b="1" baseline="30000" dirty="0">
                <a:latin typeface="+mj-lt"/>
                <a:cs typeface="Arial" pitchFamily="34" charset="0"/>
              </a:rPr>
              <a:t>3</a:t>
            </a:r>
            <a:endParaRPr lang="en-IN" b="1" baseline="30000" dirty="0">
              <a:latin typeface="+mj-lt"/>
              <a:cs typeface="Arial" pitchFamily="34" charset="0"/>
            </a:endParaRPr>
          </a:p>
        </p:txBody>
      </p:sp>
      <p:sp>
        <p:nvSpPr>
          <p:cNvPr id="9" name="Rectangle 8"/>
          <p:cNvSpPr/>
          <p:nvPr/>
        </p:nvSpPr>
        <p:spPr>
          <a:xfrm>
            <a:off x="2581704" y="2362172"/>
            <a:ext cx="576953" cy="369332"/>
          </a:xfrm>
          <a:prstGeom prst="rect">
            <a:avLst/>
          </a:prstGeom>
        </p:spPr>
        <p:txBody>
          <a:bodyPr wrap="none">
            <a:spAutoFit/>
          </a:bodyPr>
          <a:lstStyle/>
          <a:p>
            <a:pPr>
              <a:defRPr/>
            </a:pPr>
            <a:r>
              <a:rPr lang="en-US" b="1" dirty="0">
                <a:latin typeface="+mj-lt"/>
                <a:cs typeface="Arial" pitchFamily="34" charset="0"/>
              </a:rPr>
              <a:t>Low</a:t>
            </a:r>
            <a:endParaRPr lang="en-IN" b="1" dirty="0">
              <a:latin typeface="+mj-lt"/>
              <a:cs typeface="Arial" pitchFamily="34" charset="0"/>
            </a:endParaRPr>
          </a:p>
        </p:txBody>
      </p:sp>
      <p:sp>
        <p:nvSpPr>
          <p:cNvPr id="10" name="Rectangle 9"/>
          <p:cNvSpPr/>
          <p:nvPr/>
        </p:nvSpPr>
        <p:spPr>
          <a:xfrm>
            <a:off x="3890755" y="2362172"/>
            <a:ext cx="912429" cy="369332"/>
          </a:xfrm>
          <a:prstGeom prst="rect">
            <a:avLst/>
          </a:prstGeom>
        </p:spPr>
        <p:txBody>
          <a:bodyPr wrap="none">
            <a:spAutoFit/>
          </a:bodyPr>
          <a:lstStyle/>
          <a:p>
            <a:pPr>
              <a:defRPr/>
            </a:pPr>
            <a:r>
              <a:rPr lang="en-US" b="1" dirty="0">
                <a:latin typeface="+mj-lt"/>
                <a:cs typeface="Arial" pitchFamily="34" charset="0"/>
              </a:rPr>
              <a:t>29.78</a:t>
            </a:r>
            <a:r>
              <a:rPr lang="en-US" b="1" baseline="30000" dirty="0">
                <a:latin typeface="+mj-lt"/>
                <a:cs typeface="Arial" pitchFamily="34" charset="0"/>
              </a:rPr>
              <a:t>0</a:t>
            </a:r>
            <a:r>
              <a:rPr lang="en-US" b="1" dirty="0">
                <a:latin typeface="+mj-lt"/>
                <a:cs typeface="Arial" pitchFamily="34" charset="0"/>
              </a:rPr>
              <a:t>C</a:t>
            </a:r>
            <a:endParaRPr lang="en-IN" b="1" dirty="0">
              <a:latin typeface="+mj-lt"/>
              <a:cs typeface="Arial" pitchFamily="34" charset="0"/>
            </a:endParaRPr>
          </a:p>
        </p:txBody>
      </p:sp>
      <p:sp>
        <p:nvSpPr>
          <p:cNvPr id="11" name="Rectangle 10"/>
          <p:cNvSpPr/>
          <p:nvPr/>
        </p:nvSpPr>
        <p:spPr>
          <a:xfrm>
            <a:off x="2793768" y="2800262"/>
            <a:ext cx="301686" cy="369332"/>
          </a:xfrm>
          <a:prstGeom prst="rect">
            <a:avLst/>
          </a:prstGeom>
        </p:spPr>
        <p:txBody>
          <a:bodyPr wrap="none">
            <a:spAutoFit/>
          </a:bodyPr>
          <a:lstStyle/>
          <a:p>
            <a:pPr>
              <a:defRPr/>
            </a:pPr>
            <a:r>
              <a:rPr lang="en-US" b="1" dirty="0">
                <a:latin typeface="+mj-lt"/>
                <a:cs typeface="Arial" pitchFamily="34" charset="0"/>
              </a:rPr>
              <a:t>3</a:t>
            </a:r>
            <a:endParaRPr lang="en-IN" b="1" dirty="0">
              <a:latin typeface="+mj-lt"/>
              <a:cs typeface="Arial" pitchFamily="34" charset="0"/>
            </a:endParaRPr>
          </a:p>
        </p:txBody>
      </p:sp>
      <p:sp>
        <p:nvSpPr>
          <p:cNvPr id="12" name="Rectangle 11"/>
          <p:cNvSpPr/>
          <p:nvPr/>
        </p:nvSpPr>
        <p:spPr>
          <a:xfrm>
            <a:off x="3890755" y="2800262"/>
            <a:ext cx="301686" cy="369332"/>
          </a:xfrm>
          <a:prstGeom prst="rect">
            <a:avLst/>
          </a:prstGeom>
        </p:spPr>
        <p:txBody>
          <a:bodyPr wrap="none">
            <a:spAutoFit/>
          </a:bodyPr>
          <a:lstStyle/>
          <a:p>
            <a:pPr>
              <a:defRPr/>
            </a:pPr>
            <a:r>
              <a:rPr lang="en-US" b="1" dirty="0">
                <a:latin typeface="+mj-lt"/>
                <a:cs typeface="Arial" pitchFamily="34" charset="0"/>
              </a:rPr>
              <a:t>3</a:t>
            </a:r>
            <a:endParaRPr lang="en-IN" b="1" dirty="0">
              <a:latin typeface="+mj-lt"/>
              <a:cs typeface="Arial" pitchFamily="34" charset="0"/>
            </a:endParaRPr>
          </a:p>
        </p:txBody>
      </p:sp>
      <p:sp>
        <p:nvSpPr>
          <p:cNvPr id="13" name="Rectangle 12"/>
          <p:cNvSpPr/>
          <p:nvPr/>
        </p:nvSpPr>
        <p:spPr>
          <a:xfrm>
            <a:off x="2274574" y="3188919"/>
            <a:ext cx="1552797" cy="646331"/>
          </a:xfrm>
          <a:prstGeom prst="rect">
            <a:avLst/>
          </a:prstGeom>
        </p:spPr>
        <p:txBody>
          <a:bodyPr wrap="none">
            <a:spAutoFit/>
          </a:bodyPr>
          <a:lstStyle/>
          <a:p>
            <a:pPr>
              <a:defRPr/>
            </a:pPr>
            <a:r>
              <a:rPr lang="en-US" b="1" dirty="0">
                <a:latin typeface="+mj-lt"/>
                <a:cs typeface="Arial" pitchFamily="34" charset="0"/>
              </a:rPr>
              <a:t>Probably from</a:t>
            </a:r>
          </a:p>
          <a:p>
            <a:pPr>
              <a:defRPr/>
            </a:pPr>
            <a:r>
              <a:rPr lang="en-US" b="1" dirty="0">
                <a:latin typeface="+mj-lt"/>
                <a:cs typeface="Arial" pitchFamily="34" charset="0"/>
              </a:rPr>
              <a:t> spectrum</a:t>
            </a:r>
            <a:endParaRPr lang="en-IN" b="1" dirty="0">
              <a:latin typeface="+mj-lt"/>
              <a:cs typeface="Arial" pitchFamily="34" charset="0"/>
            </a:endParaRPr>
          </a:p>
        </p:txBody>
      </p:sp>
      <p:sp>
        <p:nvSpPr>
          <p:cNvPr id="14" name="Rectangle 13"/>
          <p:cNvSpPr/>
          <p:nvPr/>
        </p:nvSpPr>
        <p:spPr>
          <a:xfrm>
            <a:off x="3890755" y="3227034"/>
            <a:ext cx="1549655" cy="646331"/>
          </a:xfrm>
          <a:prstGeom prst="rect">
            <a:avLst/>
          </a:prstGeom>
        </p:spPr>
        <p:txBody>
          <a:bodyPr wrap="none">
            <a:spAutoFit/>
          </a:bodyPr>
          <a:lstStyle/>
          <a:p>
            <a:pPr>
              <a:defRPr/>
            </a:pPr>
            <a:r>
              <a:rPr lang="en-US" b="1" dirty="0" smtClean="0">
                <a:latin typeface="+mj-lt"/>
                <a:cs typeface="Arial" pitchFamily="34" charset="0"/>
              </a:rPr>
              <a:t>Spectroscopic </a:t>
            </a:r>
          </a:p>
          <a:p>
            <a:pPr>
              <a:defRPr/>
            </a:pPr>
            <a:r>
              <a:rPr lang="en-US" b="1" dirty="0" smtClean="0">
                <a:latin typeface="+mj-lt"/>
                <a:cs typeface="Arial" pitchFamily="34" charset="0"/>
              </a:rPr>
              <a:t>ally</a:t>
            </a:r>
            <a:endParaRPr lang="en-IN" b="1" dirty="0">
              <a:latin typeface="+mj-lt"/>
              <a:cs typeface="Arial" pitchFamily="34" charset="0"/>
            </a:endParaRPr>
          </a:p>
        </p:txBody>
      </p:sp>
      <p:sp>
        <p:nvSpPr>
          <p:cNvPr id="15" name="Rectangle 14"/>
          <p:cNvSpPr>
            <a:spLocks noChangeArrowheads="1"/>
          </p:cNvSpPr>
          <p:nvPr/>
        </p:nvSpPr>
        <p:spPr bwMode="auto">
          <a:xfrm>
            <a:off x="627933" y="1507366"/>
            <a:ext cx="1562800" cy="369332"/>
          </a:xfrm>
          <a:prstGeom prst="rect">
            <a:avLst/>
          </a:prstGeom>
          <a:noFill/>
          <a:ln w="9525">
            <a:noFill/>
            <a:miter lim="800000"/>
            <a:headEnd/>
            <a:tailEnd/>
          </a:ln>
        </p:spPr>
        <p:txBody>
          <a:bodyPr wrap="none">
            <a:spAutoFit/>
          </a:bodyPr>
          <a:lstStyle/>
          <a:p>
            <a:pPr algn="ctr"/>
            <a:r>
              <a:rPr lang="en-US" b="1" dirty="0">
                <a:solidFill>
                  <a:srgbClr val="C00000"/>
                </a:solidFill>
                <a:latin typeface="+mj-lt"/>
              </a:rPr>
              <a:t>Atomic weight</a:t>
            </a:r>
            <a:endParaRPr lang="en-IN" b="1" dirty="0">
              <a:solidFill>
                <a:srgbClr val="C00000"/>
              </a:solidFill>
              <a:latin typeface="+mj-lt"/>
            </a:endParaRPr>
          </a:p>
        </p:txBody>
      </p:sp>
      <p:sp>
        <p:nvSpPr>
          <p:cNvPr id="16" name="Rectangle 15"/>
          <p:cNvSpPr/>
          <p:nvPr/>
        </p:nvSpPr>
        <p:spPr>
          <a:xfrm>
            <a:off x="627933" y="1904972"/>
            <a:ext cx="1659429" cy="369332"/>
          </a:xfrm>
          <a:prstGeom prst="rect">
            <a:avLst/>
          </a:prstGeom>
        </p:spPr>
        <p:txBody>
          <a:bodyPr wrap="none">
            <a:spAutoFit/>
          </a:bodyPr>
          <a:lstStyle/>
          <a:p>
            <a:pPr algn="ctr">
              <a:defRPr/>
            </a:pPr>
            <a:r>
              <a:rPr lang="en-US" b="1" dirty="0">
                <a:solidFill>
                  <a:srgbClr val="C00000"/>
                </a:solidFill>
                <a:latin typeface="+mj-lt"/>
                <a:cs typeface="Arial" pitchFamily="34" charset="0"/>
              </a:rPr>
              <a:t>Density of solid</a:t>
            </a:r>
            <a:endParaRPr lang="en-IN" b="1" dirty="0">
              <a:solidFill>
                <a:srgbClr val="C00000"/>
              </a:solidFill>
              <a:latin typeface="+mj-lt"/>
              <a:cs typeface="Arial" pitchFamily="34" charset="0"/>
            </a:endParaRPr>
          </a:p>
        </p:txBody>
      </p:sp>
      <p:sp>
        <p:nvSpPr>
          <p:cNvPr id="17" name="Rectangle 16"/>
          <p:cNvSpPr/>
          <p:nvPr/>
        </p:nvSpPr>
        <p:spPr>
          <a:xfrm>
            <a:off x="627933" y="2362172"/>
            <a:ext cx="1484189" cy="369332"/>
          </a:xfrm>
          <a:prstGeom prst="rect">
            <a:avLst/>
          </a:prstGeom>
        </p:spPr>
        <p:txBody>
          <a:bodyPr wrap="none">
            <a:spAutoFit/>
          </a:bodyPr>
          <a:lstStyle/>
          <a:p>
            <a:pPr algn="ctr">
              <a:defRPr/>
            </a:pPr>
            <a:r>
              <a:rPr lang="en-US" b="1" dirty="0">
                <a:solidFill>
                  <a:srgbClr val="C00000"/>
                </a:solidFill>
                <a:latin typeface="+mj-lt"/>
                <a:cs typeface="Arial" pitchFamily="34" charset="0"/>
              </a:rPr>
              <a:t>Melting point</a:t>
            </a:r>
            <a:endParaRPr lang="en-IN" b="1" dirty="0">
              <a:solidFill>
                <a:srgbClr val="C00000"/>
              </a:solidFill>
              <a:latin typeface="+mj-lt"/>
              <a:cs typeface="Arial" pitchFamily="34" charset="0"/>
            </a:endParaRPr>
          </a:p>
        </p:txBody>
      </p:sp>
      <p:sp>
        <p:nvSpPr>
          <p:cNvPr id="18" name="Rectangle 17"/>
          <p:cNvSpPr/>
          <p:nvPr/>
        </p:nvSpPr>
        <p:spPr>
          <a:xfrm>
            <a:off x="627933" y="2800262"/>
            <a:ext cx="922112" cy="369332"/>
          </a:xfrm>
          <a:prstGeom prst="rect">
            <a:avLst/>
          </a:prstGeom>
        </p:spPr>
        <p:txBody>
          <a:bodyPr wrap="none">
            <a:spAutoFit/>
          </a:bodyPr>
          <a:lstStyle/>
          <a:p>
            <a:pPr algn="ctr">
              <a:defRPr/>
            </a:pPr>
            <a:r>
              <a:rPr lang="en-US" b="1" dirty="0">
                <a:solidFill>
                  <a:srgbClr val="C00000"/>
                </a:solidFill>
                <a:latin typeface="+mj-lt"/>
                <a:cs typeface="Arial" pitchFamily="34" charset="0"/>
              </a:rPr>
              <a:t>Valency</a:t>
            </a:r>
            <a:endParaRPr lang="en-IN" b="1" dirty="0">
              <a:solidFill>
                <a:srgbClr val="C00000"/>
              </a:solidFill>
              <a:latin typeface="+mj-lt"/>
              <a:cs typeface="Arial" pitchFamily="34" charset="0"/>
            </a:endParaRPr>
          </a:p>
        </p:txBody>
      </p:sp>
      <p:sp>
        <p:nvSpPr>
          <p:cNvPr id="19" name="Rectangle 18"/>
          <p:cNvSpPr/>
          <p:nvPr/>
        </p:nvSpPr>
        <p:spPr>
          <a:xfrm>
            <a:off x="627933" y="3229086"/>
            <a:ext cx="1327867" cy="646331"/>
          </a:xfrm>
          <a:prstGeom prst="rect">
            <a:avLst/>
          </a:prstGeom>
        </p:spPr>
        <p:txBody>
          <a:bodyPr wrap="square">
            <a:spAutoFit/>
          </a:bodyPr>
          <a:lstStyle/>
          <a:p>
            <a:pPr>
              <a:defRPr/>
            </a:pPr>
            <a:r>
              <a:rPr lang="en-US" b="1" dirty="0" smtClean="0">
                <a:solidFill>
                  <a:srgbClr val="C00000"/>
                </a:solidFill>
                <a:latin typeface="+mj-lt"/>
                <a:cs typeface="Arial" pitchFamily="34" charset="0"/>
              </a:rPr>
              <a:t>Method of </a:t>
            </a:r>
          </a:p>
          <a:p>
            <a:pPr>
              <a:defRPr/>
            </a:pPr>
            <a:r>
              <a:rPr lang="en-US" b="1" dirty="0" smtClean="0">
                <a:solidFill>
                  <a:srgbClr val="C00000"/>
                </a:solidFill>
                <a:latin typeface="+mj-lt"/>
                <a:cs typeface="Arial" pitchFamily="34" charset="0"/>
              </a:rPr>
              <a:t>discovery</a:t>
            </a:r>
            <a:endParaRPr lang="en-IN" b="1" dirty="0">
              <a:solidFill>
                <a:srgbClr val="C00000"/>
              </a:solidFill>
              <a:latin typeface="+mj-lt"/>
              <a:cs typeface="Arial" pitchFamily="34" charset="0"/>
            </a:endParaRPr>
          </a:p>
        </p:txBody>
      </p:sp>
      <p:sp>
        <p:nvSpPr>
          <p:cNvPr id="21" name="Rectangle 20"/>
          <p:cNvSpPr/>
          <p:nvPr/>
        </p:nvSpPr>
        <p:spPr>
          <a:xfrm>
            <a:off x="2680177" y="3886172"/>
            <a:ext cx="720262" cy="369332"/>
          </a:xfrm>
          <a:prstGeom prst="rect">
            <a:avLst/>
          </a:prstGeom>
        </p:spPr>
        <p:txBody>
          <a:bodyPr wrap="none">
            <a:spAutoFit/>
          </a:bodyPr>
          <a:lstStyle/>
          <a:p>
            <a:pPr>
              <a:defRPr/>
            </a:pPr>
            <a:r>
              <a:rPr lang="en-US" b="1" dirty="0">
                <a:latin typeface="+mj-lt"/>
                <a:cs typeface="Arial" pitchFamily="34" charset="0"/>
              </a:rPr>
              <a:t>Ea</a:t>
            </a:r>
            <a:r>
              <a:rPr lang="en-US" b="1" baseline="-25000" dirty="0">
                <a:latin typeface="+mj-lt"/>
                <a:cs typeface="Arial" pitchFamily="34" charset="0"/>
              </a:rPr>
              <a:t>2</a:t>
            </a:r>
            <a:r>
              <a:rPr lang="en-US" b="1" dirty="0">
                <a:latin typeface="+mj-lt"/>
                <a:cs typeface="Arial" pitchFamily="34" charset="0"/>
              </a:rPr>
              <a:t>O</a:t>
            </a:r>
            <a:r>
              <a:rPr lang="en-US" b="1" baseline="-25000" dirty="0">
                <a:latin typeface="+mj-lt"/>
                <a:cs typeface="Arial" pitchFamily="34" charset="0"/>
              </a:rPr>
              <a:t>3</a:t>
            </a:r>
            <a:endParaRPr lang="en-IN" b="1" baseline="-25000" dirty="0">
              <a:latin typeface="+mj-lt"/>
              <a:cs typeface="Arial" pitchFamily="34" charset="0"/>
            </a:endParaRPr>
          </a:p>
        </p:txBody>
      </p:sp>
      <p:sp>
        <p:nvSpPr>
          <p:cNvPr id="22" name="Rectangle 21"/>
          <p:cNvSpPr/>
          <p:nvPr/>
        </p:nvSpPr>
        <p:spPr>
          <a:xfrm>
            <a:off x="3890755" y="3886172"/>
            <a:ext cx="758541" cy="369332"/>
          </a:xfrm>
          <a:prstGeom prst="rect">
            <a:avLst/>
          </a:prstGeom>
        </p:spPr>
        <p:txBody>
          <a:bodyPr wrap="none">
            <a:spAutoFit/>
          </a:bodyPr>
          <a:lstStyle/>
          <a:p>
            <a:pPr>
              <a:defRPr/>
            </a:pPr>
            <a:r>
              <a:rPr lang="en-US" b="1" dirty="0">
                <a:latin typeface="+mj-lt"/>
                <a:cs typeface="Arial" pitchFamily="34" charset="0"/>
              </a:rPr>
              <a:t>Ga</a:t>
            </a:r>
            <a:r>
              <a:rPr lang="en-US" b="1" baseline="-25000" dirty="0">
                <a:latin typeface="+mj-lt"/>
                <a:cs typeface="Arial" pitchFamily="34" charset="0"/>
              </a:rPr>
              <a:t>2</a:t>
            </a:r>
            <a:r>
              <a:rPr lang="en-US" b="1" dirty="0">
                <a:latin typeface="+mj-lt"/>
                <a:cs typeface="Arial" pitchFamily="34" charset="0"/>
              </a:rPr>
              <a:t>O</a:t>
            </a:r>
            <a:r>
              <a:rPr lang="en-US" b="1" baseline="-25000" dirty="0">
                <a:latin typeface="+mj-lt"/>
                <a:cs typeface="Arial" pitchFamily="34" charset="0"/>
              </a:rPr>
              <a:t>3</a:t>
            </a:r>
            <a:endParaRPr lang="en-IN" b="1" baseline="-25000" dirty="0">
              <a:latin typeface="+mj-lt"/>
              <a:cs typeface="Arial" pitchFamily="34" charset="0"/>
            </a:endParaRPr>
          </a:p>
        </p:txBody>
      </p:sp>
      <p:sp>
        <p:nvSpPr>
          <p:cNvPr id="23" name="Rectangle 22"/>
          <p:cNvSpPr/>
          <p:nvPr/>
        </p:nvSpPr>
        <p:spPr>
          <a:xfrm>
            <a:off x="627933" y="3886172"/>
            <a:ext cx="830677" cy="369332"/>
          </a:xfrm>
          <a:prstGeom prst="rect">
            <a:avLst/>
          </a:prstGeom>
        </p:spPr>
        <p:txBody>
          <a:bodyPr wrap="none">
            <a:spAutoFit/>
          </a:bodyPr>
          <a:lstStyle/>
          <a:p>
            <a:pPr algn="ctr">
              <a:defRPr/>
            </a:pPr>
            <a:r>
              <a:rPr lang="en-US" b="1" dirty="0">
                <a:solidFill>
                  <a:srgbClr val="C00000"/>
                </a:solidFill>
                <a:latin typeface="+mj-lt"/>
                <a:cs typeface="Arial" pitchFamily="34" charset="0"/>
              </a:rPr>
              <a:t>Oxides</a:t>
            </a:r>
            <a:endParaRPr lang="en-IN" b="1" dirty="0">
              <a:solidFill>
                <a:srgbClr val="C00000"/>
              </a:solidFill>
              <a:latin typeface="+mj-lt"/>
              <a:cs typeface="Arial" pitchFamily="34" charset="0"/>
            </a:endParaRPr>
          </a:p>
        </p:txBody>
      </p:sp>
      <p:grpSp>
        <p:nvGrpSpPr>
          <p:cNvPr id="27" name="Group 26"/>
          <p:cNvGrpSpPr/>
          <p:nvPr/>
        </p:nvGrpSpPr>
        <p:grpSpPr>
          <a:xfrm rot="10800000">
            <a:off x="1434314" y="2678575"/>
            <a:ext cx="4000056" cy="1151822"/>
            <a:chOff x="-76200" y="-3150074"/>
            <a:chExt cx="4840067" cy="1151822"/>
          </a:xfrm>
        </p:grpSpPr>
        <p:sp>
          <p:nvSpPr>
            <p:cNvPr id="28" name="Freeform 27"/>
            <p:cNvSpPr/>
            <p:nvPr/>
          </p:nvSpPr>
          <p:spPr>
            <a:xfrm>
              <a:off x="2102424" y="-3141261"/>
              <a:ext cx="2661443" cy="1143009"/>
            </a:xfrm>
            <a:custGeom>
              <a:avLst/>
              <a:gdLst>
                <a:gd name="connsiteX0" fmla="*/ 0 w 7000892"/>
                <a:gd name="connsiteY0" fmla="*/ 95253 h 571504"/>
                <a:gd name="connsiteX1" fmla="*/ 27899 w 7000892"/>
                <a:gd name="connsiteY1" fmla="*/ 27899 h 571504"/>
                <a:gd name="connsiteX2" fmla="*/ 95253 w 7000892"/>
                <a:gd name="connsiteY2" fmla="*/ 0 h 571504"/>
                <a:gd name="connsiteX3" fmla="*/ 1166816 w 7000892"/>
                <a:gd name="connsiteY3" fmla="*/ 0 h 571504"/>
                <a:gd name="connsiteX4" fmla="*/ 1166816 w 7000892"/>
                <a:gd name="connsiteY4" fmla="*/ 0 h 571504"/>
                <a:gd name="connsiteX5" fmla="*/ 2917039 w 7000892"/>
                <a:gd name="connsiteY5" fmla="*/ 0 h 571504"/>
                <a:gd name="connsiteX6" fmla="*/ 6905639 w 7000892"/>
                <a:gd name="connsiteY6" fmla="*/ 0 h 571504"/>
                <a:gd name="connsiteX7" fmla="*/ 6972993 w 7000892"/>
                <a:gd name="connsiteY7" fmla="*/ 27899 h 571504"/>
                <a:gd name="connsiteX8" fmla="*/ 7000892 w 7000892"/>
                <a:gd name="connsiteY8" fmla="*/ 95253 h 571504"/>
                <a:gd name="connsiteX9" fmla="*/ 7000892 w 7000892"/>
                <a:gd name="connsiteY9" fmla="*/ 333377 h 571504"/>
                <a:gd name="connsiteX10" fmla="*/ 7000892 w 7000892"/>
                <a:gd name="connsiteY10" fmla="*/ 333377 h 571504"/>
                <a:gd name="connsiteX11" fmla="*/ 7000892 w 7000892"/>
                <a:gd name="connsiteY11" fmla="*/ 476253 h 571504"/>
                <a:gd name="connsiteX12" fmla="*/ 7000892 w 7000892"/>
                <a:gd name="connsiteY12" fmla="*/ 476251 h 571504"/>
                <a:gd name="connsiteX13" fmla="*/ 6972993 w 7000892"/>
                <a:gd name="connsiteY13" fmla="*/ 543605 h 571504"/>
                <a:gd name="connsiteX14" fmla="*/ 6905639 w 7000892"/>
                <a:gd name="connsiteY14" fmla="*/ 571504 h 571504"/>
                <a:gd name="connsiteX15" fmla="*/ 2917039 w 7000892"/>
                <a:gd name="connsiteY15" fmla="*/ 571504 h 571504"/>
                <a:gd name="connsiteX16" fmla="*/ 2730698 w 7000892"/>
                <a:gd name="connsiteY16" fmla="*/ 1005801 h 571504"/>
                <a:gd name="connsiteX17" fmla="*/ 1166816 w 7000892"/>
                <a:gd name="connsiteY17" fmla="*/ 571504 h 571504"/>
                <a:gd name="connsiteX18" fmla="*/ 95253 w 7000892"/>
                <a:gd name="connsiteY18" fmla="*/ 571504 h 571504"/>
                <a:gd name="connsiteX19" fmla="*/ 27899 w 7000892"/>
                <a:gd name="connsiteY19" fmla="*/ 543605 h 571504"/>
                <a:gd name="connsiteX20" fmla="*/ 0 w 7000892"/>
                <a:gd name="connsiteY20" fmla="*/ 476251 h 571504"/>
                <a:gd name="connsiteX21" fmla="*/ 0 w 7000892"/>
                <a:gd name="connsiteY21" fmla="*/ 476253 h 571504"/>
                <a:gd name="connsiteX22" fmla="*/ 0 w 7000892"/>
                <a:gd name="connsiteY22" fmla="*/ 333377 h 571504"/>
                <a:gd name="connsiteX23" fmla="*/ 0 w 7000892"/>
                <a:gd name="connsiteY23" fmla="*/ 333377 h 571504"/>
                <a:gd name="connsiteX24" fmla="*/ 0 w 7000892"/>
                <a:gd name="connsiteY24" fmla="*/ 95253 h 571504"/>
                <a:gd name="connsiteX0" fmla="*/ 0 w 7000892"/>
                <a:gd name="connsiteY0" fmla="*/ 95253 h 1005801"/>
                <a:gd name="connsiteX1" fmla="*/ 27899 w 7000892"/>
                <a:gd name="connsiteY1" fmla="*/ 27899 h 1005801"/>
                <a:gd name="connsiteX2" fmla="*/ 95253 w 7000892"/>
                <a:gd name="connsiteY2" fmla="*/ 0 h 1005801"/>
                <a:gd name="connsiteX3" fmla="*/ 1166816 w 7000892"/>
                <a:gd name="connsiteY3" fmla="*/ 0 h 1005801"/>
                <a:gd name="connsiteX4" fmla="*/ 1166816 w 7000892"/>
                <a:gd name="connsiteY4" fmla="*/ 0 h 1005801"/>
                <a:gd name="connsiteX5" fmla="*/ 2917039 w 7000892"/>
                <a:gd name="connsiteY5" fmla="*/ 0 h 1005801"/>
                <a:gd name="connsiteX6" fmla="*/ 6905639 w 7000892"/>
                <a:gd name="connsiteY6" fmla="*/ 0 h 1005801"/>
                <a:gd name="connsiteX7" fmla="*/ 6972993 w 7000892"/>
                <a:gd name="connsiteY7" fmla="*/ 27899 h 1005801"/>
                <a:gd name="connsiteX8" fmla="*/ 7000892 w 7000892"/>
                <a:gd name="connsiteY8" fmla="*/ 95253 h 1005801"/>
                <a:gd name="connsiteX9" fmla="*/ 7000892 w 7000892"/>
                <a:gd name="connsiteY9" fmla="*/ 333377 h 1005801"/>
                <a:gd name="connsiteX10" fmla="*/ 7000892 w 7000892"/>
                <a:gd name="connsiteY10" fmla="*/ 333377 h 1005801"/>
                <a:gd name="connsiteX11" fmla="*/ 7000892 w 7000892"/>
                <a:gd name="connsiteY11" fmla="*/ 476253 h 1005801"/>
                <a:gd name="connsiteX12" fmla="*/ 7000892 w 7000892"/>
                <a:gd name="connsiteY12" fmla="*/ 476251 h 1005801"/>
                <a:gd name="connsiteX13" fmla="*/ 6972993 w 7000892"/>
                <a:gd name="connsiteY13" fmla="*/ 543605 h 1005801"/>
                <a:gd name="connsiteX14" fmla="*/ 6905639 w 7000892"/>
                <a:gd name="connsiteY14" fmla="*/ 571504 h 1005801"/>
                <a:gd name="connsiteX15" fmla="*/ 2917039 w 7000892"/>
                <a:gd name="connsiteY15" fmla="*/ 571504 h 1005801"/>
                <a:gd name="connsiteX16" fmla="*/ 2730698 w 7000892"/>
                <a:gd name="connsiteY16" fmla="*/ 1005801 h 1005801"/>
                <a:gd name="connsiteX17" fmla="*/ 2589216 w 7000892"/>
                <a:gd name="connsiteY17" fmla="*/ 556990 h 1005801"/>
                <a:gd name="connsiteX18" fmla="*/ 95253 w 7000892"/>
                <a:gd name="connsiteY18" fmla="*/ 571504 h 1005801"/>
                <a:gd name="connsiteX19" fmla="*/ 27899 w 7000892"/>
                <a:gd name="connsiteY19" fmla="*/ 543605 h 1005801"/>
                <a:gd name="connsiteX20" fmla="*/ 0 w 7000892"/>
                <a:gd name="connsiteY20" fmla="*/ 476251 h 1005801"/>
                <a:gd name="connsiteX21" fmla="*/ 0 w 7000892"/>
                <a:gd name="connsiteY21" fmla="*/ 476253 h 1005801"/>
                <a:gd name="connsiteX22" fmla="*/ 0 w 7000892"/>
                <a:gd name="connsiteY22" fmla="*/ 333377 h 1005801"/>
                <a:gd name="connsiteX23" fmla="*/ 0 w 7000892"/>
                <a:gd name="connsiteY23" fmla="*/ 333377 h 1005801"/>
                <a:gd name="connsiteX24" fmla="*/ 0 w 7000892"/>
                <a:gd name="connsiteY24" fmla="*/ 95253 h 100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000892" h="1005801">
                  <a:moveTo>
                    <a:pt x="0" y="95253"/>
                  </a:moveTo>
                  <a:cubicBezTo>
                    <a:pt x="0" y="69990"/>
                    <a:pt x="10036" y="45762"/>
                    <a:pt x="27899" y="27899"/>
                  </a:cubicBezTo>
                  <a:cubicBezTo>
                    <a:pt x="45762" y="10036"/>
                    <a:pt x="69990" y="0"/>
                    <a:pt x="95253" y="0"/>
                  </a:cubicBezTo>
                  <a:lnTo>
                    <a:pt x="1166816" y="0"/>
                  </a:lnTo>
                  <a:lnTo>
                    <a:pt x="1166816" y="0"/>
                  </a:lnTo>
                  <a:lnTo>
                    <a:pt x="2917039" y="0"/>
                  </a:lnTo>
                  <a:lnTo>
                    <a:pt x="6905639" y="0"/>
                  </a:lnTo>
                  <a:cubicBezTo>
                    <a:pt x="6930902" y="0"/>
                    <a:pt x="6955130" y="10036"/>
                    <a:pt x="6972993" y="27899"/>
                  </a:cubicBezTo>
                  <a:cubicBezTo>
                    <a:pt x="6990856" y="45762"/>
                    <a:pt x="7000892" y="69990"/>
                    <a:pt x="7000892" y="95253"/>
                  </a:cubicBezTo>
                  <a:lnTo>
                    <a:pt x="7000892" y="333377"/>
                  </a:lnTo>
                  <a:lnTo>
                    <a:pt x="7000892" y="333377"/>
                  </a:lnTo>
                  <a:lnTo>
                    <a:pt x="7000892" y="476253"/>
                  </a:lnTo>
                  <a:lnTo>
                    <a:pt x="7000892" y="476251"/>
                  </a:lnTo>
                  <a:cubicBezTo>
                    <a:pt x="7000892" y="501514"/>
                    <a:pt x="6990856" y="525742"/>
                    <a:pt x="6972993" y="543605"/>
                  </a:cubicBezTo>
                  <a:cubicBezTo>
                    <a:pt x="6955130" y="561468"/>
                    <a:pt x="6930902" y="571504"/>
                    <a:pt x="6905639" y="571504"/>
                  </a:cubicBezTo>
                  <a:lnTo>
                    <a:pt x="2917039" y="571504"/>
                  </a:lnTo>
                  <a:lnTo>
                    <a:pt x="2730698" y="1005801"/>
                  </a:lnTo>
                  <a:lnTo>
                    <a:pt x="2589216" y="556990"/>
                  </a:lnTo>
                  <a:lnTo>
                    <a:pt x="95253" y="571504"/>
                  </a:lnTo>
                  <a:cubicBezTo>
                    <a:pt x="69990" y="571504"/>
                    <a:pt x="45762" y="561468"/>
                    <a:pt x="27899" y="543605"/>
                  </a:cubicBezTo>
                  <a:cubicBezTo>
                    <a:pt x="10036" y="525742"/>
                    <a:pt x="0" y="501514"/>
                    <a:pt x="0" y="476251"/>
                  </a:cubicBezTo>
                  <a:lnTo>
                    <a:pt x="0" y="476253"/>
                  </a:lnTo>
                  <a:lnTo>
                    <a:pt x="0" y="333377"/>
                  </a:lnTo>
                  <a:lnTo>
                    <a:pt x="0" y="333377"/>
                  </a:lnTo>
                  <a:lnTo>
                    <a:pt x="0" y="95253"/>
                  </a:lnTo>
                  <a:close/>
                </a:path>
              </a:pathLst>
            </a:custGeom>
            <a:solidFill>
              <a:srgbClr val="FFCC99"/>
            </a:solidFill>
            <a:ln w="28575">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dirty="0">
                <a:solidFill>
                  <a:schemeClr val="tx1"/>
                </a:solidFill>
                <a:latin typeface="+mj-lt"/>
              </a:endParaRPr>
            </a:p>
          </p:txBody>
        </p:sp>
        <p:sp>
          <p:nvSpPr>
            <p:cNvPr id="29" name="Rectangle 28"/>
            <p:cNvSpPr/>
            <p:nvPr/>
          </p:nvSpPr>
          <p:spPr>
            <a:xfrm rot="10800000">
              <a:off x="-76200" y="-3150074"/>
              <a:ext cx="4786345" cy="646331"/>
            </a:xfrm>
            <a:prstGeom prst="rect">
              <a:avLst/>
            </a:prstGeom>
          </p:spPr>
          <p:txBody>
            <a:bodyPr wrap="square">
              <a:spAutoFit/>
            </a:bodyPr>
            <a:lstStyle/>
            <a:p>
              <a:r>
                <a:rPr lang="en-US" dirty="0" smtClean="0">
                  <a:latin typeface="+mj-lt"/>
                </a:rPr>
                <a:t>Low – approximate </a:t>
              </a:r>
            </a:p>
            <a:p>
              <a:r>
                <a:rPr lang="en-US" dirty="0" smtClean="0">
                  <a:latin typeface="+mj-lt"/>
                </a:rPr>
                <a:t>room temperature</a:t>
              </a:r>
            </a:p>
          </p:txBody>
        </p:sp>
      </p:grpSp>
      <p:sp>
        <p:nvSpPr>
          <p:cNvPr id="24" name="TextBox 23"/>
          <p:cNvSpPr txBox="1"/>
          <p:nvPr/>
        </p:nvSpPr>
        <p:spPr>
          <a:xfrm>
            <a:off x="509493" y="300593"/>
            <a:ext cx="7046312" cy="707886"/>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rtlCol="0">
            <a:spAutoFit/>
          </a:bodyPr>
          <a:lstStyle/>
          <a:p>
            <a:r>
              <a:rPr lang="en-US" sz="2000" b="1" u="sng" dirty="0" smtClean="0">
                <a:solidFill>
                  <a:srgbClr val="C00000"/>
                </a:solidFill>
                <a:latin typeface="Bookman Old Style" pitchFamily="18" charset="0"/>
              </a:rPr>
              <a:t>Comparison Of Properties Of </a:t>
            </a:r>
            <a:r>
              <a:rPr lang="en-US" sz="2000" b="1" u="sng" dirty="0" err="1" smtClean="0">
                <a:solidFill>
                  <a:srgbClr val="C00000"/>
                </a:solidFill>
                <a:latin typeface="Bookman Old Style" pitchFamily="18" charset="0"/>
              </a:rPr>
              <a:t>Eka-Aluminium</a:t>
            </a:r>
            <a:r>
              <a:rPr lang="en-US" sz="2000" b="1" u="sng" dirty="0" smtClean="0">
                <a:solidFill>
                  <a:srgbClr val="C00000"/>
                </a:solidFill>
                <a:latin typeface="Bookman Old Style" pitchFamily="18" charset="0"/>
              </a:rPr>
              <a:t> And Gallium</a:t>
            </a:r>
            <a:endParaRPr lang="en-US" sz="2000" b="1" u="sng" dirty="0">
              <a:solidFill>
                <a:srgbClr val="C00000"/>
              </a:solidFill>
              <a:latin typeface="Bookman Old Style" pitchFamily="18" charset="0"/>
            </a:endParaRPr>
          </a:p>
        </p:txBody>
      </p:sp>
      <p:grpSp>
        <p:nvGrpSpPr>
          <p:cNvPr id="30" name="Group 29"/>
          <p:cNvGrpSpPr/>
          <p:nvPr/>
        </p:nvGrpSpPr>
        <p:grpSpPr>
          <a:xfrm>
            <a:off x="5493575" y="864858"/>
            <a:ext cx="2457651" cy="1256439"/>
            <a:chOff x="954148" y="-3008938"/>
            <a:chExt cx="3296336" cy="691322"/>
          </a:xfrm>
        </p:grpSpPr>
        <p:sp>
          <p:nvSpPr>
            <p:cNvPr id="31" name="Rounded Rectangular Callout 30"/>
            <p:cNvSpPr/>
            <p:nvPr/>
          </p:nvSpPr>
          <p:spPr>
            <a:xfrm>
              <a:off x="954148" y="-3008938"/>
              <a:ext cx="3233070" cy="691322"/>
            </a:xfrm>
            <a:prstGeom prst="wedgeRoundRectCallout">
              <a:avLst>
                <a:gd name="adj1" fmla="val -64299"/>
                <a:gd name="adj2" fmla="val 26474"/>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 </a:t>
              </a:r>
              <a:endParaRPr lang="en-US" b="1" dirty="0">
                <a:latin typeface="+mj-lt"/>
              </a:endParaRPr>
            </a:p>
          </p:txBody>
        </p:sp>
        <p:sp>
          <p:nvSpPr>
            <p:cNvPr id="32" name="Rectangle 31"/>
            <p:cNvSpPr/>
            <p:nvPr/>
          </p:nvSpPr>
          <p:spPr>
            <a:xfrm>
              <a:off x="1008400" y="-2999052"/>
              <a:ext cx="3242084" cy="660449"/>
            </a:xfrm>
            <a:prstGeom prst="rect">
              <a:avLst/>
            </a:prstGeom>
          </p:spPr>
          <p:txBody>
            <a:bodyPr wrap="square">
              <a:spAutoFit/>
            </a:bodyPr>
            <a:lstStyle/>
            <a:p>
              <a:r>
                <a:rPr lang="en-US" dirty="0" smtClean="0">
                  <a:latin typeface="+mj-lt"/>
                </a:rPr>
                <a:t>This table confirms that predicted elements &amp; discovered elements are similar .</a:t>
              </a:r>
              <a:endParaRPr lang="en-US" dirty="0">
                <a:latin typeface="+mj-lt"/>
              </a:endParaRPr>
            </a:p>
          </p:txBody>
        </p:sp>
      </p:grpSp>
    </p:spTree>
    <p:extLst>
      <p:ext uri="{BB962C8B-B14F-4D97-AF65-F5344CB8AC3E}">
        <p14:creationId xmlns:p14="http://schemas.microsoft.com/office/powerpoint/2010/main" val="123810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2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2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20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1" fill="hold" nodeType="clickEffect">
                                  <p:stCondLst>
                                    <p:cond delay="0"/>
                                  </p:stCondLst>
                                  <p:childTnLst>
                                    <p:animEffect transition="out" filter="wipe(up)">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20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20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fade">
                                      <p:cBhvr>
                                        <p:cTn id="87" dur="2000"/>
                                        <p:tgtEl>
                                          <p:spTgt spid="1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fade">
                                      <p:cBhvr>
                                        <p:cTn id="92" dur="20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2000"/>
                                        <p:tgtEl>
                                          <p:spTgt spid="1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2000"/>
                                        <p:tgtEl>
                                          <p:spTgt spid="1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20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2000"/>
                                        <p:tgtEl>
                                          <p:spTgt spid="2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20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2000"/>
                                        <p:tgtEl>
                                          <p:spTgt spid="2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wipe(left)">
                                      <p:cBhvr>
                                        <p:cTn id="1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1" grpId="0"/>
      <p:bldP spid="22" grpId="0"/>
      <p:bldP spid="23"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524283" y="283498"/>
            <a:ext cx="5469987" cy="400110"/>
          </a:xfrm>
          <a:prstGeom prst="rect">
            <a:avLst/>
          </a:prstGeom>
          <a:noFill/>
          <a:ln>
            <a:noFill/>
            <a:headEnd/>
            <a:tailEnd/>
          </a:ln>
          <a:effectLst/>
        </p:spPr>
        <p:style>
          <a:lnRef idx="3">
            <a:schemeClr val="lt1"/>
          </a:lnRef>
          <a:fillRef idx="1">
            <a:schemeClr val="dk1"/>
          </a:fillRef>
          <a:effectRef idx="1">
            <a:schemeClr val="dk1"/>
          </a:effectRef>
          <a:fontRef idx="minor">
            <a:schemeClr val="lt1"/>
          </a:fontRef>
        </p:style>
        <p:txBody>
          <a:bodyPr wrap="square">
            <a:spAutoFit/>
          </a:bodyPr>
          <a:lstStyle/>
          <a:p>
            <a:pPr marL="342900" indent="-342900">
              <a:spcBef>
                <a:spcPct val="20000"/>
              </a:spcBef>
              <a:buClr>
                <a:schemeClr val="hlink"/>
              </a:buClr>
              <a:buSzPct val="120000"/>
              <a:defRPr/>
            </a:pPr>
            <a:r>
              <a:rPr lang="en-US" sz="2000" b="1" u="sng" dirty="0">
                <a:solidFill>
                  <a:srgbClr val="C00000"/>
                </a:solidFill>
                <a:latin typeface="Bookman Old Style" pitchFamily="18" charset="0"/>
              </a:rPr>
              <a:t>Demerits </a:t>
            </a:r>
            <a:r>
              <a:rPr lang="en-US" sz="2000" b="1" u="sng" dirty="0" smtClean="0">
                <a:solidFill>
                  <a:srgbClr val="C00000"/>
                </a:solidFill>
                <a:latin typeface="Bookman Old Style" pitchFamily="18" charset="0"/>
              </a:rPr>
              <a:t>Of Mendeleev’s Periodic Table</a:t>
            </a:r>
          </a:p>
        </p:txBody>
      </p:sp>
      <p:pic>
        <p:nvPicPr>
          <p:cNvPr id="4" name="Picture 2" descr="Mendeleev'sPeriodic.gif"/>
          <p:cNvPicPr>
            <a:picLocks noChangeAspect="1"/>
          </p:cNvPicPr>
          <p:nvPr/>
        </p:nvPicPr>
        <p:blipFill>
          <a:blip r:embed="rId3"/>
          <a:srcRect/>
          <a:stretch>
            <a:fillRect/>
          </a:stretch>
        </p:blipFill>
        <p:spPr bwMode="auto">
          <a:xfrm>
            <a:off x="533400" y="668338"/>
            <a:ext cx="7315200" cy="4055451"/>
          </a:xfrm>
          <a:prstGeom prst="rect">
            <a:avLst/>
          </a:prstGeom>
          <a:noFill/>
          <a:ln w="9525">
            <a:noFill/>
            <a:miter lim="800000"/>
            <a:headEnd/>
            <a:tailEnd/>
          </a:ln>
          <a:effectLst/>
        </p:spPr>
      </p:pic>
      <p:sp>
        <p:nvSpPr>
          <p:cNvPr id="5" name="Rounded Rectangular Callout 4"/>
          <p:cNvSpPr/>
          <p:nvPr/>
        </p:nvSpPr>
        <p:spPr>
          <a:xfrm>
            <a:off x="2463860" y="1051551"/>
            <a:ext cx="3986093" cy="1138556"/>
          </a:xfrm>
          <a:prstGeom prst="wedgeRoundRectCallout">
            <a:avLst>
              <a:gd name="adj1" fmla="val -63029"/>
              <a:gd name="adj2" fmla="val -30735"/>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smtClean="0">
                <a:solidFill>
                  <a:schemeClr val="tx1"/>
                </a:solidFill>
                <a:latin typeface="+mj-lt"/>
              </a:rPr>
              <a:t>Hydrogen resembles alkali metals as well as halogens. Therefore, no </a:t>
            </a:r>
            <a:r>
              <a:rPr lang="en-US" dirty="0">
                <a:solidFill>
                  <a:schemeClr val="tx1"/>
                </a:solidFill>
                <a:latin typeface="+mj-lt"/>
              </a:rPr>
              <a:t>fixed </a:t>
            </a:r>
            <a:r>
              <a:rPr lang="en-US" dirty="0" smtClean="0">
                <a:solidFill>
                  <a:schemeClr val="tx1"/>
                </a:solidFill>
                <a:latin typeface="+mj-lt"/>
              </a:rPr>
              <a:t>position given </a:t>
            </a:r>
            <a:r>
              <a:rPr lang="en-US" dirty="0">
                <a:solidFill>
                  <a:schemeClr val="tx1"/>
                </a:solidFill>
                <a:latin typeface="+mj-lt"/>
              </a:rPr>
              <a:t>to </a:t>
            </a:r>
            <a:r>
              <a:rPr lang="en-US" dirty="0" smtClean="0">
                <a:solidFill>
                  <a:schemeClr val="tx1"/>
                </a:solidFill>
                <a:latin typeface="+mj-lt"/>
              </a:rPr>
              <a:t>hydrogen in periodic table. </a:t>
            </a:r>
            <a:endParaRPr lang="en-IN" dirty="0">
              <a:solidFill>
                <a:schemeClr val="tx1"/>
              </a:solidFill>
              <a:latin typeface="+mj-lt"/>
            </a:endParaRPr>
          </a:p>
        </p:txBody>
      </p:sp>
      <p:sp>
        <p:nvSpPr>
          <p:cNvPr id="6" name="Rounded Rectangular Callout 5"/>
          <p:cNvSpPr/>
          <p:nvPr/>
        </p:nvSpPr>
        <p:spPr>
          <a:xfrm>
            <a:off x="572258" y="2263856"/>
            <a:ext cx="4780790" cy="1773651"/>
          </a:xfrm>
          <a:prstGeom prst="wedgeRoundRectCallout">
            <a:avLst>
              <a:gd name="adj1" fmla="val 36632"/>
              <a:gd name="adj2" fmla="val -70966"/>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u="sng" dirty="0" smtClean="0">
                <a:solidFill>
                  <a:schemeClr val="tx1"/>
                </a:solidFill>
                <a:latin typeface="+mj-lt"/>
              </a:rPr>
              <a:t>Isotopes</a:t>
            </a:r>
            <a:r>
              <a:rPr lang="en-US" dirty="0" smtClean="0">
                <a:solidFill>
                  <a:schemeClr val="tx1"/>
                </a:solidFill>
                <a:latin typeface="+mj-lt"/>
              </a:rPr>
              <a:t> are atoms of same elements with </a:t>
            </a:r>
            <a:r>
              <a:rPr lang="en-US" u="sng" dirty="0" smtClean="0">
                <a:solidFill>
                  <a:schemeClr val="tx1"/>
                </a:solidFill>
                <a:latin typeface="+mj-lt"/>
              </a:rPr>
              <a:t>different atomic mass</a:t>
            </a:r>
            <a:r>
              <a:rPr lang="en-US" dirty="0" smtClean="0">
                <a:solidFill>
                  <a:schemeClr val="tx1"/>
                </a:solidFill>
                <a:latin typeface="+mj-lt"/>
              </a:rPr>
              <a:t> and therefore should be given different position. But  they are chemically similar and hence they should be given same position. Among other isotopes of oxygen only </a:t>
            </a:r>
            <a:r>
              <a:rPr lang="en-US" baseline="30000" dirty="0" smtClean="0">
                <a:solidFill>
                  <a:schemeClr val="tx1"/>
                </a:solidFill>
                <a:latin typeface="+mj-lt"/>
              </a:rPr>
              <a:t>16</a:t>
            </a:r>
            <a:r>
              <a:rPr lang="en-US" dirty="0" smtClean="0">
                <a:solidFill>
                  <a:schemeClr val="tx1"/>
                </a:solidFill>
                <a:latin typeface="+mj-lt"/>
              </a:rPr>
              <a:t>O was placed.</a:t>
            </a:r>
            <a:endParaRPr lang="en-US" u="sng" dirty="0" smtClean="0">
              <a:solidFill>
                <a:schemeClr val="tx1"/>
              </a:solidFill>
              <a:latin typeface="+mj-lt"/>
            </a:endParaRPr>
          </a:p>
        </p:txBody>
      </p:sp>
      <p:sp>
        <p:nvSpPr>
          <p:cNvPr id="8" name="Rounded Rectangular Callout 7"/>
          <p:cNvSpPr/>
          <p:nvPr/>
        </p:nvSpPr>
        <p:spPr>
          <a:xfrm>
            <a:off x="828675" y="3139472"/>
            <a:ext cx="4314825" cy="950510"/>
          </a:xfrm>
          <a:prstGeom prst="wedgeRoundRectCallout">
            <a:avLst>
              <a:gd name="adj1" fmla="val 52562"/>
              <a:gd name="adj2" fmla="val -101100"/>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smtClean="0">
                <a:solidFill>
                  <a:srgbClr val="C00000"/>
                </a:solidFill>
                <a:latin typeface="+mj-lt"/>
              </a:rPr>
              <a:t> elements with</a:t>
            </a:r>
            <a:r>
              <a:rPr lang="en-US" dirty="0" smtClean="0">
                <a:solidFill>
                  <a:srgbClr val="C00000"/>
                </a:solidFill>
                <a:latin typeface="+mj-lt"/>
              </a:rPr>
              <a:t> </a:t>
            </a:r>
            <a:r>
              <a:rPr lang="en-US" u="sng" dirty="0" smtClean="0">
                <a:solidFill>
                  <a:schemeClr val="tx1"/>
                </a:solidFill>
                <a:latin typeface="+mj-lt"/>
              </a:rPr>
              <a:t>different</a:t>
            </a:r>
            <a:r>
              <a:rPr lang="en-US" dirty="0" smtClean="0">
                <a:solidFill>
                  <a:schemeClr val="tx1"/>
                </a:solidFill>
                <a:latin typeface="+mj-lt"/>
              </a:rPr>
              <a:t> </a:t>
            </a:r>
            <a:r>
              <a:rPr lang="en-US" b="1" dirty="0" smtClean="0">
                <a:solidFill>
                  <a:srgbClr val="C00000"/>
                </a:solidFill>
                <a:latin typeface="+mj-lt"/>
              </a:rPr>
              <a:t>properties placed</a:t>
            </a:r>
            <a:r>
              <a:rPr lang="en-US" b="1" dirty="0" smtClean="0">
                <a:solidFill>
                  <a:srgbClr val="FFFF00"/>
                </a:solidFill>
                <a:latin typeface="+mj-lt"/>
              </a:rPr>
              <a:t> </a:t>
            </a:r>
            <a:r>
              <a:rPr lang="en-US" b="1" dirty="0" smtClean="0">
                <a:solidFill>
                  <a:srgbClr val="C00000"/>
                </a:solidFill>
                <a:latin typeface="+mj-lt"/>
              </a:rPr>
              <a:t>together. Ex</a:t>
            </a:r>
            <a:r>
              <a:rPr lang="en-US" dirty="0" smtClean="0">
                <a:solidFill>
                  <a:srgbClr val="C00000"/>
                </a:solidFill>
                <a:latin typeface="+mj-lt"/>
              </a:rPr>
              <a:t>. </a:t>
            </a:r>
            <a:r>
              <a:rPr lang="en-US" dirty="0" smtClean="0">
                <a:solidFill>
                  <a:schemeClr val="tx1"/>
                </a:solidFill>
                <a:latin typeface="+mj-lt"/>
              </a:rPr>
              <a:t>Manganese which is a metal placed along with nonmetals (halogens).</a:t>
            </a:r>
          </a:p>
        </p:txBody>
      </p:sp>
      <p:sp>
        <p:nvSpPr>
          <p:cNvPr id="10" name="Rectangle 9"/>
          <p:cNvSpPr/>
          <p:nvPr/>
        </p:nvSpPr>
        <p:spPr>
          <a:xfrm>
            <a:off x="6476855" y="2152286"/>
            <a:ext cx="1298864" cy="7074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600">
              <a:latin typeface="+mj-lt"/>
            </a:endParaRPr>
          </a:p>
        </p:txBody>
      </p:sp>
      <p:sp>
        <p:nvSpPr>
          <p:cNvPr id="11" name="Rounded Rectangular Callout 10"/>
          <p:cNvSpPr/>
          <p:nvPr/>
        </p:nvSpPr>
        <p:spPr>
          <a:xfrm>
            <a:off x="3250319" y="2086581"/>
            <a:ext cx="2697148" cy="1204632"/>
          </a:xfrm>
          <a:prstGeom prst="wedgeRoundRectCallout">
            <a:avLst>
              <a:gd name="adj1" fmla="val 80207"/>
              <a:gd name="adj2" fmla="val 1631"/>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smtClean="0">
                <a:solidFill>
                  <a:schemeClr val="tx1"/>
                </a:solidFill>
                <a:latin typeface="+mj-lt"/>
              </a:rPr>
              <a:t>Elements with higher atomic mass were </a:t>
            </a:r>
            <a:r>
              <a:rPr lang="en-US" dirty="0" smtClean="0">
                <a:solidFill>
                  <a:schemeClr val="tx1"/>
                </a:solidFill>
                <a:latin typeface="+mj-lt"/>
              </a:rPr>
              <a:t>placed </a:t>
            </a:r>
            <a:r>
              <a:rPr lang="en-US" u="sng" dirty="0" smtClean="0">
                <a:solidFill>
                  <a:schemeClr val="tx1"/>
                </a:solidFill>
                <a:latin typeface="+mj-lt"/>
              </a:rPr>
              <a:t>befor</a:t>
            </a:r>
            <a:r>
              <a:rPr lang="en-US" dirty="0" smtClean="0">
                <a:solidFill>
                  <a:schemeClr val="tx1"/>
                </a:solidFill>
                <a:latin typeface="+mj-lt"/>
              </a:rPr>
              <a:t>e </a:t>
            </a:r>
            <a:r>
              <a:rPr lang="en-US" u="sng" dirty="0" smtClean="0">
                <a:solidFill>
                  <a:schemeClr val="tx1"/>
                </a:solidFill>
                <a:latin typeface="+mj-lt"/>
              </a:rPr>
              <a:t> elements with lower atomic mass.</a:t>
            </a:r>
            <a:endParaRPr lang="en-IN" u="sng" dirty="0">
              <a:solidFill>
                <a:schemeClr val="tx1"/>
              </a:solidFill>
              <a:latin typeface="+mj-lt"/>
            </a:endParaRPr>
          </a:p>
        </p:txBody>
      </p:sp>
      <p:sp>
        <p:nvSpPr>
          <p:cNvPr id="12" name="Rounded Rectangular Callout 11"/>
          <p:cNvSpPr/>
          <p:nvPr/>
        </p:nvSpPr>
        <p:spPr>
          <a:xfrm>
            <a:off x="4456905" y="575092"/>
            <a:ext cx="1238695" cy="388824"/>
          </a:xfrm>
          <a:prstGeom prst="wedgeRoundRectCallout">
            <a:avLst>
              <a:gd name="adj1" fmla="val -35418"/>
              <a:gd name="adj2" fmla="val 87056"/>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chemeClr val="tx1"/>
                </a:solidFill>
                <a:latin typeface="+mj-lt"/>
              </a:rPr>
              <a:t>Group IA</a:t>
            </a:r>
            <a:endParaRPr lang="en-IN" b="1" dirty="0">
              <a:solidFill>
                <a:schemeClr val="tx1"/>
              </a:solidFill>
              <a:latin typeface="+mj-lt"/>
            </a:endParaRPr>
          </a:p>
        </p:txBody>
      </p:sp>
      <p:sp>
        <p:nvSpPr>
          <p:cNvPr id="13" name="Rounded Rectangular Callout 12"/>
          <p:cNvSpPr/>
          <p:nvPr/>
        </p:nvSpPr>
        <p:spPr>
          <a:xfrm>
            <a:off x="3240527" y="2190107"/>
            <a:ext cx="1508201" cy="388824"/>
          </a:xfrm>
          <a:prstGeom prst="wedgeRoundRectCallout">
            <a:avLst>
              <a:gd name="adj1" fmla="val -26331"/>
              <a:gd name="adj2" fmla="val -212787"/>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chemeClr val="tx1"/>
                </a:solidFill>
                <a:latin typeface="+mj-lt"/>
              </a:rPr>
              <a:t>Group VIIA</a:t>
            </a:r>
            <a:endParaRPr lang="en-IN" b="1" dirty="0">
              <a:solidFill>
                <a:schemeClr val="tx1"/>
              </a:solidFill>
              <a:latin typeface="+mj-lt"/>
            </a:endParaRPr>
          </a:p>
        </p:txBody>
      </p:sp>
      <p:sp>
        <p:nvSpPr>
          <p:cNvPr id="14" name="Rounded Rectangular Callout 13"/>
          <p:cNvSpPr/>
          <p:nvPr/>
        </p:nvSpPr>
        <p:spPr>
          <a:xfrm>
            <a:off x="1953380" y="1862624"/>
            <a:ext cx="1238695" cy="388824"/>
          </a:xfrm>
          <a:prstGeom prst="wedgeRoundRectCallout">
            <a:avLst>
              <a:gd name="adj1" fmla="val -43108"/>
              <a:gd name="adj2" fmla="val 153198"/>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baseline="30000" dirty="0" smtClean="0">
                <a:solidFill>
                  <a:schemeClr val="tx1"/>
                </a:solidFill>
                <a:latin typeface="+mj-lt"/>
              </a:rPr>
              <a:t>16</a:t>
            </a:r>
            <a:r>
              <a:rPr lang="en-US" b="1" dirty="0" smtClean="0">
                <a:solidFill>
                  <a:schemeClr val="tx1"/>
                </a:solidFill>
                <a:latin typeface="+mj-lt"/>
              </a:rPr>
              <a:t>O, </a:t>
            </a:r>
            <a:r>
              <a:rPr lang="en-US" b="1" baseline="30000" dirty="0" smtClean="0">
                <a:solidFill>
                  <a:schemeClr val="tx1"/>
                </a:solidFill>
                <a:latin typeface="+mj-lt"/>
              </a:rPr>
              <a:t>18</a:t>
            </a:r>
            <a:r>
              <a:rPr lang="en-US" b="1" dirty="0" smtClean="0">
                <a:solidFill>
                  <a:schemeClr val="tx1"/>
                </a:solidFill>
                <a:latin typeface="+mj-lt"/>
              </a:rPr>
              <a:t>O</a:t>
            </a:r>
            <a:endParaRPr lang="en-IN" b="1" dirty="0">
              <a:solidFill>
                <a:schemeClr val="tx1"/>
              </a:solidFill>
              <a:latin typeface="+mj-lt"/>
            </a:endParaRPr>
          </a:p>
        </p:txBody>
      </p:sp>
    </p:spTree>
    <p:extLst>
      <p:ext uri="{BB962C8B-B14F-4D97-AF65-F5344CB8AC3E}">
        <p14:creationId xmlns:p14="http://schemas.microsoft.com/office/powerpoint/2010/main" val="182840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22" presetClass="entr" presetSubtype="1"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hidden"/>
                                      </p:to>
                                    </p:set>
                                  </p:childTnLst>
                                </p:cTn>
                              </p:par>
                              <p:par>
                                <p:cTn id="36" presetID="22" presetClass="entr" presetSubtype="1"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up)">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grpId="1" nodeType="after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22" presetClass="entr" presetSubtype="2"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right)">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hidden"/>
                                      </p:to>
                                    </p:set>
                                  </p:childTnLst>
                                </p:cTn>
                              </p:par>
                              <p:par>
                                <p:cTn id="58" presetID="6" presetClass="entr" presetSubtype="16"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circle(in)">
                                      <p:cBhvr>
                                        <p:cTn id="60" dur="2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right)">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8" grpId="0" animBg="1"/>
      <p:bldP spid="10" grpId="0" animBg="1"/>
      <p:bldP spid="11" grpId="0" animBg="1"/>
      <p:bldP spid="12" grpId="0" animBg="1"/>
      <p:bldP spid="13" grpId="0" animBg="1"/>
      <p:bldP spid="14" grpId="0" animBg="1"/>
      <p:bldP spid="1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44851"/>
            <a:ext cx="6781800" cy="71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Modern periodic table</a:t>
            </a:r>
          </a:p>
          <a:p>
            <a:pPr marL="342900" indent="-342900">
              <a:buFont typeface="Arial" pitchFamily="34" charset="0"/>
              <a:buChar char="•"/>
            </a:pPr>
            <a:r>
              <a:rPr lang="en-US" altLang="en-US" sz="2000" dirty="0" smtClean="0">
                <a:solidFill>
                  <a:srgbClr val="FF6600"/>
                </a:solidFill>
                <a:latin typeface="Bookman Old Style" pitchFamily="18" charset="0"/>
              </a:rPr>
              <a:t>Layout of modern periodic table</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3656200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1032" y="278909"/>
            <a:ext cx="2157963" cy="400110"/>
          </a:xfrm>
          <a:prstGeom prst="rect">
            <a:avLst/>
          </a:prstGeom>
          <a:noFill/>
          <a:effectLst/>
        </p:spPr>
        <p:style>
          <a:lnRef idx="3">
            <a:schemeClr val="lt1"/>
          </a:lnRef>
          <a:fillRef idx="1">
            <a:schemeClr val="dk1"/>
          </a:fillRef>
          <a:effectRef idx="1">
            <a:schemeClr val="dk1"/>
          </a:effectRef>
          <a:fontRef idx="minor">
            <a:schemeClr val="lt1"/>
          </a:fontRef>
        </p:style>
        <p:txBody>
          <a:bodyPr wrap="none">
            <a:spAutoFit/>
          </a:bodyPr>
          <a:lstStyle/>
          <a:p>
            <a:pPr>
              <a:buFont typeface="Wingdings" pitchFamily="2" charset="2"/>
              <a:buNone/>
              <a:defRPr/>
            </a:pPr>
            <a:r>
              <a:rPr lang="en-US" sz="2000" b="1" u="sng" dirty="0" smtClean="0">
                <a:solidFill>
                  <a:srgbClr val="C00000"/>
                </a:solidFill>
                <a:latin typeface="Bookman Old Style" pitchFamily="18" charset="0"/>
              </a:rPr>
              <a:t>Henry Moseley</a:t>
            </a:r>
            <a:endParaRPr lang="en-US" sz="2000" b="1" u="sng" dirty="0">
              <a:solidFill>
                <a:srgbClr val="C00000"/>
              </a:solidFill>
              <a:latin typeface="Bookman Old Style" pitchFamily="18" charset="0"/>
            </a:endParaRPr>
          </a:p>
        </p:txBody>
      </p:sp>
      <p:pic>
        <p:nvPicPr>
          <p:cNvPr id="4" name="Picture 3" descr="MoseleyHenryThm.jpg"/>
          <p:cNvPicPr>
            <a:picLocks noChangeAspect="1"/>
          </p:cNvPicPr>
          <p:nvPr/>
        </p:nvPicPr>
        <p:blipFill>
          <a:blip r:embed="rId2"/>
          <a:stretch>
            <a:fillRect/>
          </a:stretch>
        </p:blipFill>
        <p:spPr>
          <a:xfrm>
            <a:off x="756031" y="732684"/>
            <a:ext cx="1707964" cy="2207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3"/>
          <p:cNvSpPr txBox="1">
            <a:spLocks noChangeArrowheads="1"/>
          </p:cNvSpPr>
          <p:nvPr/>
        </p:nvSpPr>
        <p:spPr>
          <a:xfrm>
            <a:off x="671944" y="3075115"/>
            <a:ext cx="1876139" cy="646331"/>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defPPr>
              <a:defRPr lang="en-US"/>
            </a:defPPr>
            <a:lvl1pPr>
              <a:defRPr b="1">
                <a:latin typeface="Book Antiqua"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0" dirty="0">
                <a:solidFill>
                  <a:schemeClr val="bg1"/>
                </a:solidFill>
                <a:latin typeface="Bookman Old Style" pitchFamily="18" charset="0"/>
              </a:rPr>
              <a:t>ENGLISH  </a:t>
            </a:r>
            <a:endParaRPr lang="en-US" b="0" dirty="0" smtClean="0">
              <a:solidFill>
                <a:schemeClr val="bg1"/>
              </a:solidFill>
              <a:latin typeface="Bookman Old Style" pitchFamily="18" charset="0"/>
            </a:endParaRPr>
          </a:p>
          <a:p>
            <a:r>
              <a:rPr lang="en-US" b="0" dirty="0" smtClean="0">
                <a:solidFill>
                  <a:schemeClr val="bg1"/>
                </a:solidFill>
                <a:latin typeface="Bookman Old Style" pitchFamily="18" charset="0"/>
              </a:rPr>
              <a:t>PHYSICIST</a:t>
            </a:r>
            <a:endParaRPr lang="en-US" b="0" dirty="0">
              <a:solidFill>
                <a:schemeClr val="bg1"/>
              </a:solidFill>
              <a:latin typeface="Bookman Old Style" pitchFamily="18" charset="0"/>
            </a:endParaRPr>
          </a:p>
        </p:txBody>
      </p:sp>
      <p:sp>
        <p:nvSpPr>
          <p:cNvPr id="6" name="Rounded Rectangle 5"/>
          <p:cNvSpPr/>
          <p:nvPr/>
        </p:nvSpPr>
        <p:spPr>
          <a:xfrm>
            <a:off x="2547923" y="748286"/>
            <a:ext cx="5890997" cy="1259919"/>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700" dirty="0">
                <a:solidFill>
                  <a:srgbClr val="0000FF"/>
                </a:solidFill>
                <a:latin typeface="Bookman Old Style" pitchFamily="18" charset="0"/>
              </a:rPr>
              <a:t>He studied the demerits of previous attempts of classification and discovered that Atomic number(Z) </a:t>
            </a:r>
            <a:endParaRPr lang="en-US" sz="1700" dirty="0" smtClean="0">
              <a:solidFill>
                <a:srgbClr val="0000FF"/>
              </a:solidFill>
              <a:latin typeface="Bookman Old Style" pitchFamily="18" charset="0"/>
            </a:endParaRPr>
          </a:p>
          <a:p>
            <a:r>
              <a:rPr lang="en-US" sz="1700" dirty="0" smtClean="0">
                <a:solidFill>
                  <a:srgbClr val="0000FF"/>
                </a:solidFill>
                <a:latin typeface="Bookman Old Style" pitchFamily="18" charset="0"/>
              </a:rPr>
              <a:t>is </a:t>
            </a:r>
            <a:r>
              <a:rPr lang="en-US" sz="1700" dirty="0">
                <a:solidFill>
                  <a:srgbClr val="0000FF"/>
                </a:solidFill>
                <a:latin typeface="Bookman Old Style" pitchFamily="18" charset="0"/>
              </a:rPr>
              <a:t>the most fundamental property of an element and not its atomic mass.</a:t>
            </a:r>
          </a:p>
        </p:txBody>
      </p:sp>
      <p:sp>
        <p:nvSpPr>
          <p:cNvPr id="7" name="Cloud Callout 6"/>
          <p:cNvSpPr/>
          <p:nvPr/>
        </p:nvSpPr>
        <p:spPr>
          <a:xfrm>
            <a:off x="2475907" y="2160278"/>
            <a:ext cx="3407165" cy="1495670"/>
          </a:xfrm>
          <a:prstGeom prst="cloudCallout">
            <a:avLst>
              <a:gd name="adj1" fmla="val -54637"/>
              <a:gd name="adj2" fmla="val -43568"/>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mj-lt"/>
              </a:rPr>
              <a:t>Moseley found that electrons take part in a chemical reaction and not protons.</a:t>
            </a:r>
          </a:p>
        </p:txBody>
      </p:sp>
      <p:sp>
        <p:nvSpPr>
          <p:cNvPr id="8" name="Rectangle 7"/>
          <p:cNvSpPr/>
          <p:nvPr/>
        </p:nvSpPr>
        <p:spPr>
          <a:xfrm>
            <a:off x="6247111" y="1109299"/>
            <a:ext cx="2070619" cy="3060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ular Callout 8"/>
          <p:cNvSpPr/>
          <p:nvPr/>
        </p:nvSpPr>
        <p:spPr>
          <a:xfrm>
            <a:off x="5279457" y="1881294"/>
            <a:ext cx="1804389" cy="715089"/>
          </a:xfrm>
          <a:prstGeom prst="wedgeRoundRectCallout">
            <a:avLst>
              <a:gd name="adj1" fmla="val 59722"/>
              <a:gd name="adj2" fmla="val -125954"/>
              <a:gd name="adj3" fmla="val 16667"/>
            </a:avLst>
          </a:prstGeom>
          <a:solidFill>
            <a:srgbClr val="FFCC99"/>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dirty="0" smtClean="0">
                <a:solidFill>
                  <a:schemeClr val="tx1"/>
                </a:solidFill>
                <a:latin typeface="+mj-lt"/>
              </a:rPr>
              <a:t>No. of protons or electrons</a:t>
            </a:r>
            <a:endParaRPr lang="en-US" dirty="0">
              <a:solidFill>
                <a:schemeClr val="tx1"/>
              </a:solidFill>
              <a:latin typeface="+mj-lt"/>
            </a:endParaRPr>
          </a:p>
        </p:txBody>
      </p:sp>
    </p:spTree>
    <p:extLst>
      <p:ext uri="{BB962C8B-B14F-4D97-AF65-F5344CB8AC3E}">
        <p14:creationId xmlns:p14="http://schemas.microsoft.com/office/powerpoint/2010/main" val="264572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9"/>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txBox="1">
            <a:spLocks noChangeArrowheads="1"/>
          </p:cNvSpPr>
          <p:nvPr/>
        </p:nvSpPr>
        <p:spPr>
          <a:xfrm>
            <a:off x="2664751" y="2160404"/>
            <a:ext cx="3792770" cy="369332"/>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tx1"/>
                </a:solidFill>
                <a:latin typeface="Book Antiqua" pitchFamily="18" charset="0"/>
              </a:defRPr>
            </a:lvl1pPr>
          </a:lstStyle>
          <a:p>
            <a:pPr algn="ctr"/>
            <a:r>
              <a:rPr lang="en-US" dirty="0"/>
              <a:t>MENDELEEV’S PERIODIC </a:t>
            </a:r>
            <a:r>
              <a:rPr lang="en-US" dirty="0" smtClean="0"/>
              <a:t>LAW</a:t>
            </a:r>
            <a:endParaRPr lang="en-US" dirty="0"/>
          </a:p>
        </p:txBody>
      </p:sp>
      <p:sp>
        <p:nvSpPr>
          <p:cNvPr id="4" name="Rectangle 3"/>
          <p:cNvSpPr txBox="1">
            <a:spLocks noChangeArrowheads="1"/>
          </p:cNvSpPr>
          <p:nvPr/>
        </p:nvSpPr>
        <p:spPr>
          <a:xfrm>
            <a:off x="496064" y="2762290"/>
            <a:ext cx="7926449" cy="754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Wingdings" pitchFamily="2" charset="2"/>
              <a:buChar char="v"/>
              <a:defRPr/>
            </a:pPr>
            <a:r>
              <a:rPr lang="en-US" sz="1700" b="1" dirty="0" smtClean="0">
                <a:solidFill>
                  <a:srgbClr val="0000FF"/>
                </a:solidFill>
                <a:latin typeface="Bookman Old Style" pitchFamily="18" charset="0"/>
              </a:rPr>
              <a:t>The chemical and physical properties of  elements are a </a:t>
            </a:r>
            <a:r>
              <a:rPr lang="en-US" sz="1700" b="1" u="sng" dirty="0" smtClean="0">
                <a:solidFill>
                  <a:srgbClr val="0000FF"/>
                </a:solidFill>
                <a:latin typeface="Bookman Old Style" pitchFamily="18" charset="0"/>
              </a:rPr>
              <a:t>Periodic</a:t>
            </a:r>
            <a:r>
              <a:rPr lang="en-US" sz="1700" b="1" dirty="0" smtClean="0">
                <a:solidFill>
                  <a:srgbClr val="0000FF"/>
                </a:solidFill>
                <a:latin typeface="Bookman Old Style" pitchFamily="18" charset="0"/>
              </a:rPr>
              <a:t> function of their</a:t>
            </a:r>
          </a:p>
        </p:txBody>
      </p:sp>
      <p:sp>
        <p:nvSpPr>
          <p:cNvPr id="5" name="Text Box 5"/>
          <p:cNvSpPr txBox="1">
            <a:spLocks noChangeArrowheads="1"/>
          </p:cNvSpPr>
          <p:nvPr/>
        </p:nvSpPr>
        <p:spPr bwMode="auto">
          <a:xfrm>
            <a:off x="2729769" y="3027061"/>
            <a:ext cx="3429000" cy="369332"/>
          </a:xfrm>
          <a:prstGeom prst="rect">
            <a:avLst/>
          </a:prstGeom>
          <a:noFill/>
          <a:ln w="9525" algn="ctr">
            <a:noFill/>
            <a:miter lim="800000"/>
            <a:headEnd/>
            <a:tailEnd/>
          </a:ln>
          <a:effectLst/>
        </p:spPr>
        <p:txBody>
          <a:bodyPr wrap="square">
            <a:spAutoFit/>
          </a:bodyPr>
          <a:lstStyle/>
          <a:p>
            <a:pPr marL="342900" indent="-342900">
              <a:spcBef>
                <a:spcPct val="20000"/>
              </a:spcBef>
              <a:buClr>
                <a:schemeClr val="hlink"/>
              </a:buClr>
              <a:buSzPct val="120000"/>
              <a:defRPr/>
            </a:pPr>
            <a:r>
              <a:rPr lang="en-US" b="1" u="sng" dirty="0">
                <a:solidFill>
                  <a:srgbClr val="C00000"/>
                </a:solidFill>
                <a:latin typeface="Book Antiqua" pitchFamily="18" charset="0"/>
              </a:rPr>
              <a:t>“Atomic </a:t>
            </a:r>
            <a:r>
              <a:rPr lang="en-US" b="1" u="sng" dirty="0" smtClean="0">
                <a:solidFill>
                  <a:srgbClr val="C00000"/>
                </a:solidFill>
                <a:latin typeface="Book Antiqua" pitchFamily="18" charset="0"/>
              </a:rPr>
              <a:t>masses</a:t>
            </a:r>
            <a:r>
              <a:rPr lang="en-US" b="1" u="sng" dirty="0">
                <a:solidFill>
                  <a:srgbClr val="C00000"/>
                </a:solidFill>
                <a:latin typeface="Book Antiqua" pitchFamily="18" charset="0"/>
              </a:rPr>
              <a:t>”</a:t>
            </a:r>
            <a:r>
              <a:rPr lang="en-US" b="1" dirty="0">
                <a:solidFill>
                  <a:srgbClr val="C00000"/>
                </a:solidFill>
                <a:latin typeface="Book Antiqua" pitchFamily="18" charset="0"/>
              </a:rPr>
              <a:t>.</a:t>
            </a:r>
          </a:p>
        </p:txBody>
      </p:sp>
      <p:sp>
        <p:nvSpPr>
          <p:cNvPr id="6" name="Text Box 5"/>
          <p:cNvSpPr txBox="1">
            <a:spLocks noChangeArrowheads="1"/>
          </p:cNvSpPr>
          <p:nvPr/>
        </p:nvSpPr>
        <p:spPr bwMode="auto">
          <a:xfrm>
            <a:off x="2742469" y="3027061"/>
            <a:ext cx="3384782" cy="369332"/>
          </a:xfrm>
          <a:prstGeom prst="rect">
            <a:avLst/>
          </a:prstGeom>
          <a:noFill/>
          <a:ln w="9525" algn="ctr">
            <a:noFill/>
            <a:miter lim="800000"/>
            <a:headEnd/>
            <a:tailEnd/>
          </a:ln>
          <a:effectLst/>
        </p:spPr>
        <p:txBody>
          <a:bodyPr wrap="square">
            <a:spAutoFit/>
          </a:bodyPr>
          <a:lstStyle/>
          <a:p>
            <a:pPr marL="342900" indent="-342900">
              <a:spcBef>
                <a:spcPct val="20000"/>
              </a:spcBef>
              <a:buClr>
                <a:schemeClr val="hlink"/>
              </a:buClr>
              <a:buSzPct val="120000"/>
              <a:defRPr/>
            </a:pPr>
            <a:r>
              <a:rPr lang="en-US" b="1" u="sng" dirty="0">
                <a:solidFill>
                  <a:srgbClr val="C00000"/>
                </a:solidFill>
                <a:latin typeface="Book Antiqua" pitchFamily="18" charset="0"/>
              </a:rPr>
              <a:t>“Atomic Numbers”</a:t>
            </a:r>
            <a:r>
              <a:rPr lang="en-US" b="1" dirty="0">
                <a:solidFill>
                  <a:srgbClr val="C00000"/>
                </a:solidFill>
                <a:latin typeface="Book Antiqua" pitchFamily="18" charset="0"/>
              </a:rPr>
              <a:t>.</a:t>
            </a:r>
          </a:p>
        </p:txBody>
      </p:sp>
      <p:sp>
        <p:nvSpPr>
          <p:cNvPr id="10" name="AutoShape 2"/>
          <p:cNvSpPr txBox="1">
            <a:spLocks noChangeArrowheads="1"/>
          </p:cNvSpPr>
          <p:nvPr/>
        </p:nvSpPr>
        <p:spPr>
          <a:xfrm>
            <a:off x="496064" y="678362"/>
            <a:ext cx="7926449" cy="6234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buFont typeface="Wingdings" pitchFamily="2" charset="2"/>
              <a:buChar char="v"/>
              <a:defRPr/>
            </a:pPr>
            <a:r>
              <a:rPr lang="en-US" sz="1700" b="1" dirty="0" smtClean="0">
                <a:ln w="6350">
                  <a:noFill/>
                </a:ln>
                <a:solidFill>
                  <a:srgbClr val="0000FF"/>
                </a:solidFill>
                <a:latin typeface="Bookman Old Style" pitchFamily="18" charset="0"/>
              </a:rPr>
              <a:t>Discovery of atomic number changed the whole perspective about elements and their properties.</a:t>
            </a:r>
            <a:endParaRPr lang="en-US" sz="1700" b="1" dirty="0">
              <a:ln w="6350">
                <a:noFill/>
              </a:ln>
              <a:solidFill>
                <a:srgbClr val="0000FF"/>
              </a:solidFill>
              <a:latin typeface="Bookman Old Style" pitchFamily="18" charset="0"/>
            </a:endParaRPr>
          </a:p>
        </p:txBody>
      </p:sp>
      <p:sp>
        <p:nvSpPr>
          <p:cNvPr id="11" name="AutoShape 2"/>
          <p:cNvSpPr txBox="1">
            <a:spLocks noChangeArrowheads="1"/>
          </p:cNvSpPr>
          <p:nvPr/>
        </p:nvSpPr>
        <p:spPr>
          <a:xfrm>
            <a:off x="496064" y="1372426"/>
            <a:ext cx="7950200" cy="6234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buFont typeface="Wingdings" pitchFamily="2" charset="2"/>
              <a:buChar char="v"/>
              <a:defRPr/>
            </a:pPr>
            <a:r>
              <a:rPr lang="en-US" sz="1700" b="1" dirty="0" smtClean="0">
                <a:ln w="6350">
                  <a:noFill/>
                </a:ln>
                <a:solidFill>
                  <a:srgbClr val="0000FF"/>
                </a:solidFill>
                <a:latin typeface="Bookman Old Style" pitchFamily="18" charset="0"/>
              </a:rPr>
              <a:t>Accordingly, Mendeleev’s periodic law was modified into ‘Modern Periodic Law’.</a:t>
            </a:r>
            <a:endParaRPr lang="en-US" sz="1700" b="1" dirty="0">
              <a:ln w="6350">
                <a:noFill/>
              </a:ln>
              <a:solidFill>
                <a:srgbClr val="0000FF"/>
              </a:solidFill>
              <a:latin typeface="Bookman Old Style" pitchFamily="18" charset="0"/>
            </a:endParaRPr>
          </a:p>
        </p:txBody>
      </p:sp>
      <p:sp>
        <p:nvSpPr>
          <p:cNvPr id="12" name="Rectangle 3"/>
          <p:cNvSpPr txBox="1">
            <a:spLocks noChangeArrowheads="1"/>
          </p:cNvSpPr>
          <p:nvPr/>
        </p:nvSpPr>
        <p:spPr>
          <a:xfrm>
            <a:off x="496064" y="3797877"/>
            <a:ext cx="8001000" cy="754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Wingdings" pitchFamily="2" charset="2"/>
              <a:buChar char="v"/>
              <a:defRPr/>
            </a:pPr>
            <a:r>
              <a:rPr lang="en-US" sz="1700" b="1" dirty="0" smtClean="0">
                <a:solidFill>
                  <a:srgbClr val="0000FF"/>
                </a:solidFill>
                <a:latin typeface="Bookman Old Style" pitchFamily="18" charset="0"/>
              </a:rPr>
              <a:t>The periodic table based on modern periodic law is called the Modern Periodic Table.</a:t>
            </a:r>
          </a:p>
        </p:txBody>
      </p:sp>
      <p:sp>
        <p:nvSpPr>
          <p:cNvPr id="13" name="AutoShape 2"/>
          <p:cNvSpPr txBox="1">
            <a:spLocks noChangeArrowheads="1"/>
          </p:cNvSpPr>
          <p:nvPr/>
        </p:nvSpPr>
        <p:spPr>
          <a:xfrm>
            <a:off x="3006055" y="2160404"/>
            <a:ext cx="3133874" cy="369332"/>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tx1"/>
                </a:solidFill>
                <a:latin typeface="Book Antiqua" pitchFamily="18" charset="0"/>
              </a:defRPr>
            </a:lvl1pPr>
          </a:lstStyle>
          <a:p>
            <a:pPr algn="ctr"/>
            <a:r>
              <a:rPr lang="en-US" dirty="0"/>
              <a:t>MODERN PERIODIC LAW</a:t>
            </a:r>
          </a:p>
        </p:txBody>
      </p:sp>
    </p:spTree>
    <p:extLst>
      <p:ext uri="{BB962C8B-B14F-4D97-AF65-F5344CB8AC3E}">
        <p14:creationId xmlns:p14="http://schemas.microsoft.com/office/powerpoint/2010/main" val="17820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500"/>
                            </p:stCondLst>
                            <p:childTnLst>
                              <p:par>
                                <p:cTn id="24" presetID="10" presetClass="entr" presetSubtype="0" fill="hold" grpId="1"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 presetClass="exit"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5" grpId="1"/>
      <p:bldP spid="6"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E:\chpt.1 images\Huge_pile_of_books.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298380" y="504821"/>
            <a:ext cx="2456984" cy="225098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 name="Picture 8" descr="E:\chpt.1 images\library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220" y="496759"/>
            <a:ext cx="2465044" cy="226710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3310973" y="497823"/>
            <a:ext cx="336952" cy="369332"/>
            <a:chOff x="1699216" y="4080152"/>
            <a:chExt cx="336952" cy="369332"/>
          </a:xfrm>
        </p:grpSpPr>
        <p:sp>
          <p:nvSpPr>
            <p:cNvPr id="10" name="Oval 9"/>
            <p:cNvSpPr/>
            <p:nvPr/>
          </p:nvSpPr>
          <p:spPr>
            <a:xfrm>
              <a:off x="1702592" y="4099718"/>
              <a:ext cx="330200" cy="3302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1" name="TextBox 10"/>
            <p:cNvSpPr txBox="1"/>
            <p:nvPr/>
          </p:nvSpPr>
          <p:spPr>
            <a:xfrm>
              <a:off x="1699216" y="4080152"/>
              <a:ext cx="336952" cy="369332"/>
            </a:xfrm>
            <a:prstGeom prst="rect">
              <a:avLst/>
            </a:prstGeom>
            <a:noFill/>
          </p:spPr>
          <p:txBody>
            <a:bodyPr wrap="none" rtlCol="0">
              <a:spAutoFit/>
            </a:bodyPr>
            <a:lstStyle/>
            <a:p>
              <a:r>
                <a:rPr lang="en-US" b="1" dirty="0" smtClean="0">
                  <a:latin typeface="Bookman Old Style" pitchFamily="18" charset="0"/>
                </a:rPr>
                <a:t>2</a:t>
              </a:r>
              <a:endParaRPr lang="en-US" b="1" dirty="0">
                <a:latin typeface="Bookman Old Style" pitchFamily="18" charset="0"/>
              </a:endParaRPr>
            </a:p>
          </p:txBody>
        </p:sp>
      </p:grpSp>
      <p:sp>
        <p:nvSpPr>
          <p:cNvPr id="12" name="Rectangle 11"/>
          <p:cNvSpPr/>
          <p:nvPr/>
        </p:nvSpPr>
        <p:spPr>
          <a:xfrm>
            <a:off x="589226" y="507149"/>
            <a:ext cx="2491285" cy="2245043"/>
          </a:xfrm>
          <a:prstGeom prst="rect">
            <a:avLst/>
          </a:prstGeom>
          <a:noFill/>
          <a:ln w="57150">
            <a:solidFill>
              <a:srgbClr val="C0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loud Callout 12"/>
          <p:cNvSpPr/>
          <p:nvPr/>
        </p:nvSpPr>
        <p:spPr>
          <a:xfrm>
            <a:off x="2206052" y="3633520"/>
            <a:ext cx="1586959" cy="669266"/>
          </a:xfrm>
          <a:prstGeom prst="cloudCallout">
            <a:avLst>
              <a:gd name="adj1" fmla="val -96295"/>
              <a:gd name="adj2" fmla="val 38525"/>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latin typeface="+mj-lt"/>
              </a:rPr>
              <a:t>Why ???</a:t>
            </a:r>
            <a:endParaRPr lang="en-US" dirty="0">
              <a:solidFill>
                <a:schemeClr val="bg1"/>
              </a:solidFill>
              <a:latin typeface="+mj-lt"/>
            </a:endParaRPr>
          </a:p>
        </p:txBody>
      </p:sp>
      <p:pic>
        <p:nvPicPr>
          <p:cNvPr id="5" name="Picture 10" descr="http://3.bp.blogspot.com/-vyEkVl9_Bjc/UHyewTYcxPI/AAAAAAAAE1w/NisoqAyjhko/s1600/confused.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2380" y="3005402"/>
            <a:ext cx="1378857" cy="176627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0665" y="497823"/>
            <a:ext cx="336952" cy="369332"/>
            <a:chOff x="1699216" y="4080152"/>
            <a:chExt cx="336952" cy="369332"/>
          </a:xfrm>
        </p:grpSpPr>
        <p:sp>
          <p:nvSpPr>
            <p:cNvPr id="7" name="Oval 6"/>
            <p:cNvSpPr/>
            <p:nvPr/>
          </p:nvSpPr>
          <p:spPr>
            <a:xfrm>
              <a:off x="1702592" y="4099718"/>
              <a:ext cx="330200" cy="3302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8" name="TextBox 7"/>
            <p:cNvSpPr txBox="1"/>
            <p:nvPr/>
          </p:nvSpPr>
          <p:spPr>
            <a:xfrm>
              <a:off x="1699216" y="4080152"/>
              <a:ext cx="336952" cy="369332"/>
            </a:xfrm>
            <a:prstGeom prst="rect">
              <a:avLst/>
            </a:prstGeom>
            <a:noFill/>
          </p:spPr>
          <p:txBody>
            <a:bodyPr wrap="none" rtlCol="0">
              <a:spAutoFit/>
            </a:bodyPr>
            <a:lstStyle/>
            <a:p>
              <a:r>
                <a:rPr lang="en-US" b="1" dirty="0" smtClean="0">
                  <a:latin typeface="Bookman Old Style" pitchFamily="18" charset="0"/>
                </a:rPr>
                <a:t>1</a:t>
              </a:r>
              <a:endParaRPr lang="en-US" b="1" dirty="0">
                <a:latin typeface="Bookman Old Style" pitchFamily="18" charset="0"/>
              </a:endParaRPr>
            </a:p>
          </p:txBody>
        </p:sp>
      </p:grpSp>
      <p:sp>
        <p:nvSpPr>
          <p:cNvPr id="15" name="Cloud Callout 14"/>
          <p:cNvSpPr/>
          <p:nvPr/>
        </p:nvSpPr>
        <p:spPr>
          <a:xfrm>
            <a:off x="2332744" y="3006583"/>
            <a:ext cx="2701636" cy="1428760"/>
          </a:xfrm>
          <a:prstGeom prst="cloudCallout">
            <a:avLst>
              <a:gd name="adj1" fmla="val -79903"/>
              <a:gd name="adj2" fmla="val 36270"/>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mj-lt"/>
              </a:rPr>
              <a:t>Systematic arrangement of books have been done.</a:t>
            </a:r>
          </a:p>
        </p:txBody>
      </p:sp>
      <p:sp>
        <p:nvSpPr>
          <p:cNvPr id="4" name="Cloud Callout 3"/>
          <p:cNvSpPr/>
          <p:nvPr/>
        </p:nvSpPr>
        <p:spPr>
          <a:xfrm>
            <a:off x="2356933" y="3005402"/>
            <a:ext cx="2581984" cy="1454727"/>
          </a:xfrm>
          <a:prstGeom prst="cloudCallout">
            <a:avLst>
              <a:gd name="adj1" fmla="val -80881"/>
              <a:gd name="adj2" fmla="val 34791"/>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latin typeface="+mj-lt"/>
              </a:rPr>
              <a:t>From where would you get the required  book easily???</a:t>
            </a:r>
            <a:endParaRPr lang="en-US" dirty="0">
              <a:solidFill>
                <a:schemeClr val="bg1"/>
              </a:solidFill>
              <a:latin typeface="+mj-lt"/>
            </a:endParaRPr>
          </a:p>
        </p:txBody>
      </p:sp>
    </p:spTree>
    <p:extLst>
      <p:ext uri="{BB962C8B-B14F-4D97-AF65-F5344CB8AC3E}">
        <p14:creationId xmlns:p14="http://schemas.microsoft.com/office/powerpoint/2010/main" val="1738858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35" presetClass="emph" presetSubtype="0" repeatCount="4000" fill="hold" grpId="1" nodeType="withEffect">
                                  <p:stCondLst>
                                    <p:cond delay="0"/>
                                  </p:stCondLst>
                                  <p:childTnLst>
                                    <p:anim calcmode="discrete" valueType="str">
                                      <p:cBhvr>
                                        <p:cTn id="33"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childTnLst>
                          </p:cTn>
                        </p:par>
                        <p:par>
                          <p:cTn id="38" fill="hold">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5" grpId="0" animBg="1"/>
      <p:bldP spid="4" grpId="0" animBg="1"/>
      <p:bldP spid="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78" t="3692" r="5478" b="4285"/>
          <a:stretch/>
        </p:blipFill>
        <p:spPr>
          <a:xfrm>
            <a:off x="533400" y="916830"/>
            <a:ext cx="7924800" cy="3949700"/>
          </a:xfrm>
          <a:prstGeom prst="rect">
            <a:avLst/>
          </a:prstGeom>
        </p:spPr>
      </p:pic>
      <p:sp>
        <p:nvSpPr>
          <p:cNvPr id="4" name="Rectangle 2"/>
          <p:cNvSpPr txBox="1">
            <a:spLocks noChangeArrowheads="1"/>
          </p:cNvSpPr>
          <p:nvPr/>
        </p:nvSpPr>
        <p:spPr bwMode="auto">
          <a:xfrm>
            <a:off x="509206" y="274522"/>
            <a:ext cx="4657704" cy="444545"/>
          </a:xfrm>
          <a:prstGeom prst="rect">
            <a:avLst/>
          </a:prstGeom>
          <a:noFill/>
          <a:ln>
            <a:noFill/>
            <a:headEnd/>
            <a:tailEnd/>
          </a:ln>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1" i="0" u="sng" strike="noStrike" kern="1200" normalizeH="0" baseline="0" noProof="0" dirty="0" smtClean="0">
                <a:solidFill>
                  <a:srgbClr val="C00000"/>
                </a:solidFill>
                <a:uLnTx/>
                <a:uFillTx/>
                <a:latin typeface="Bookman Old Style" pitchFamily="18" charset="0"/>
                <a:ea typeface="+mj-ea"/>
                <a:cs typeface="+mj-cs"/>
              </a:rPr>
              <a:t>Layout Of Modern Periodic Table</a:t>
            </a:r>
            <a:endParaRPr kumimoji="0" lang="en-US" sz="2000" b="1" i="0" u="sng" strike="noStrike" kern="1200" normalizeH="0" baseline="0" noProof="0" dirty="0">
              <a:solidFill>
                <a:srgbClr val="C00000"/>
              </a:solidFill>
              <a:uLnTx/>
              <a:uFillTx/>
              <a:latin typeface="Bookman Old Style" pitchFamily="18" charset="0"/>
              <a:ea typeface="+mj-ea"/>
              <a:cs typeface="+mj-cs"/>
            </a:endParaRPr>
          </a:p>
        </p:txBody>
      </p:sp>
      <p:sp>
        <p:nvSpPr>
          <p:cNvPr id="5" name="TextBox 4"/>
          <p:cNvSpPr txBox="1"/>
          <p:nvPr/>
        </p:nvSpPr>
        <p:spPr>
          <a:xfrm>
            <a:off x="676950" y="997539"/>
            <a:ext cx="340158" cy="2523768"/>
          </a:xfrm>
          <a:prstGeom prst="rect">
            <a:avLst/>
          </a:prstGeom>
          <a:noFill/>
        </p:spPr>
        <p:txBody>
          <a:bodyPr wrap="none">
            <a:spAutoFit/>
          </a:bodyPr>
          <a:lstStyle/>
          <a:p>
            <a:pPr>
              <a:spcAft>
                <a:spcPts val="1200"/>
              </a:spcAft>
              <a:defRPr/>
            </a:pPr>
            <a:r>
              <a:rPr lang="en-US" b="1" dirty="0" smtClean="0">
                <a:solidFill>
                  <a:srgbClr val="C00000"/>
                </a:solidFill>
                <a:latin typeface="+mj-lt"/>
              </a:rPr>
              <a:t>G</a:t>
            </a:r>
          </a:p>
          <a:p>
            <a:pPr>
              <a:spcAft>
                <a:spcPts val="1200"/>
              </a:spcAft>
              <a:defRPr/>
            </a:pPr>
            <a:r>
              <a:rPr lang="en-US" b="1" dirty="0" smtClean="0">
                <a:solidFill>
                  <a:srgbClr val="C00000"/>
                </a:solidFill>
                <a:latin typeface="+mj-lt"/>
              </a:rPr>
              <a:t>R</a:t>
            </a:r>
          </a:p>
          <a:p>
            <a:pPr>
              <a:spcAft>
                <a:spcPts val="1200"/>
              </a:spcAft>
              <a:defRPr/>
            </a:pPr>
            <a:r>
              <a:rPr lang="en-US" b="1" dirty="0" smtClean="0">
                <a:solidFill>
                  <a:srgbClr val="C00000"/>
                </a:solidFill>
                <a:latin typeface="+mj-lt"/>
              </a:rPr>
              <a:t>O</a:t>
            </a:r>
          </a:p>
          <a:p>
            <a:pPr>
              <a:spcAft>
                <a:spcPts val="1200"/>
              </a:spcAft>
              <a:defRPr/>
            </a:pPr>
            <a:r>
              <a:rPr lang="en-US" b="1" dirty="0" smtClean="0">
                <a:solidFill>
                  <a:srgbClr val="C00000"/>
                </a:solidFill>
                <a:latin typeface="+mj-lt"/>
              </a:rPr>
              <a:t>U</a:t>
            </a:r>
          </a:p>
          <a:p>
            <a:pPr>
              <a:spcAft>
                <a:spcPts val="1200"/>
              </a:spcAft>
              <a:defRPr/>
            </a:pPr>
            <a:r>
              <a:rPr lang="en-US" b="1" dirty="0" smtClean="0">
                <a:solidFill>
                  <a:srgbClr val="C00000"/>
                </a:solidFill>
                <a:latin typeface="+mj-lt"/>
              </a:rPr>
              <a:t>P</a:t>
            </a:r>
          </a:p>
          <a:p>
            <a:pPr>
              <a:spcAft>
                <a:spcPts val="1200"/>
              </a:spcAft>
              <a:defRPr/>
            </a:pPr>
            <a:r>
              <a:rPr lang="en-US" b="1" dirty="0" smtClean="0">
                <a:solidFill>
                  <a:srgbClr val="C00000"/>
                </a:solidFill>
                <a:latin typeface="+mj-lt"/>
              </a:rPr>
              <a:t>S</a:t>
            </a:r>
            <a:endParaRPr lang="en-US" b="1" dirty="0">
              <a:solidFill>
                <a:srgbClr val="C00000"/>
              </a:solidFill>
              <a:latin typeface="+mj-lt"/>
            </a:endParaRPr>
          </a:p>
        </p:txBody>
      </p:sp>
      <p:sp>
        <p:nvSpPr>
          <p:cNvPr id="9" name="TextBox 8"/>
          <p:cNvSpPr txBox="1"/>
          <p:nvPr/>
        </p:nvSpPr>
        <p:spPr>
          <a:xfrm>
            <a:off x="1887835" y="2437859"/>
            <a:ext cx="1116011" cy="400110"/>
          </a:xfrm>
          <a:prstGeom prst="rect">
            <a:avLst/>
          </a:prstGeom>
          <a:noFill/>
        </p:spPr>
        <p:txBody>
          <a:bodyPr wrap="none">
            <a:spAutoFit/>
          </a:bodyPr>
          <a:lstStyle/>
          <a:p>
            <a:pPr>
              <a:defRPr/>
            </a:pPr>
            <a:r>
              <a:rPr lang="en-US" sz="2000" b="1" dirty="0">
                <a:solidFill>
                  <a:srgbClr val="C00000"/>
                </a:solidFill>
                <a:latin typeface="+mj-lt"/>
              </a:rPr>
              <a:t>PERIODS</a:t>
            </a:r>
          </a:p>
        </p:txBody>
      </p:sp>
      <p:grpSp>
        <p:nvGrpSpPr>
          <p:cNvPr id="10" name="Group 88"/>
          <p:cNvGrpSpPr/>
          <p:nvPr/>
        </p:nvGrpSpPr>
        <p:grpSpPr>
          <a:xfrm>
            <a:off x="2780417" y="870205"/>
            <a:ext cx="2254291" cy="931228"/>
            <a:chOff x="5718895" y="-2530139"/>
            <a:chExt cx="2377205" cy="931228"/>
          </a:xfrm>
        </p:grpSpPr>
        <p:sp>
          <p:nvSpPr>
            <p:cNvPr id="11" name="Rounded Rectangular Callout 10"/>
            <p:cNvSpPr/>
            <p:nvPr/>
          </p:nvSpPr>
          <p:spPr>
            <a:xfrm flipH="1">
              <a:off x="5718895" y="-2530139"/>
              <a:ext cx="2359411" cy="931228"/>
            </a:xfrm>
            <a:prstGeom prst="wedgeRoundRectCallout">
              <a:avLst>
                <a:gd name="adj1" fmla="val 46402"/>
                <a:gd name="adj2" fmla="val 106809"/>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latin typeface="+mj-lt"/>
              </a:endParaRPr>
            </a:p>
          </p:txBody>
        </p:sp>
        <p:sp>
          <p:nvSpPr>
            <p:cNvPr id="12" name="Rectangle 11"/>
            <p:cNvSpPr/>
            <p:nvPr/>
          </p:nvSpPr>
          <p:spPr>
            <a:xfrm>
              <a:off x="5733555" y="-2522242"/>
              <a:ext cx="2362545" cy="923330"/>
            </a:xfrm>
            <a:prstGeom prst="rect">
              <a:avLst/>
            </a:prstGeom>
          </p:spPr>
          <p:txBody>
            <a:bodyPr wrap="square">
              <a:spAutoFit/>
            </a:bodyPr>
            <a:lstStyle/>
            <a:p>
              <a:r>
                <a:rPr lang="en-US" dirty="0" smtClean="0">
                  <a:latin typeface="+mj-lt"/>
                </a:rPr>
                <a:t>Horizontal rows in the periodic table are called </a:t>
              </a:r>
              <a:r>
                <a:rPr lang="en-US" u="sng" dirty="0" smtClean="0">
                  <a:latin typeface="+mj-lt"/>
                </a:rPr>
                <a:t>Periods</a:t>
              </a:r>
              <a:r>
                <a:rPr lang="en-US" dirty="0" smtClean="0">
                  <a:latin typeface="+mj-lt"/>
                </a:rPr>
                <a:t>.</a:t>
              </a:r>
            </a:p>
          </p:txBody>
        </p:sp>
      </p:grpSp>
      <p:sp>
        <p:nvSpPr>
          <p:cNvPr id="16" name="TextBox 15"/>
          <p:cNvSpPr txBox="1"/>
          <p:nvPr/>
        </p:nvSpPr>
        <p:spPr>
          <a:xfrm>
            <a:off x="2629912" y="876545"/>
            <a:ext cx="3449983" cy="369332"/>
          </a:xfrm>
          <a:prstGeom prst="rect">
            <a:avLst/>
          </a:prstGeom>
          <a:noFill/>
        </p:spPr>
        <p:txBody>
          <a:bodyPr wrap="none">
            <a:spAutoFit/>
          </a:bodyPr>
          <a:lstStyle/>
          <a:p>
            <a:pPr>
              <a:defRPr/>
            </a:pPr>
            <a:r>
              <a:rPr lang="en-US" b="1" u="sng" dirty="0">
                <a:solidFill>
                  <a:srgbClr val="0000FF"/>
                </a:solidFill>
                <a:latin typeface="Bookman Old Style" pitchFamily="18" charset="0"/>
              </a:rPr>
              <a:t>Long form of periodic table</a:t>
            </a:r>
          </a:p>
        </p:txBody>
      </p:sp>
      <p:sp>
        <p:nvSpPr>
          <p:cNvPr id="17" name="Rounded Rectangular Callout 16"/>
          <p:cNvSpPr/>
          <p:nvPr/>
        </p:nvSpPr>
        <p:spPr>
          <a:xfrm>
            <a:off x="2142204" y="2248394"/>
            <a:ext cx="4258596" cy="943842"/>
          </a:xfrm>
          <a:prstGeom prst="wedgeRoundRectCallout">
            <a:avLst>
              <a:gd name="adj1" fmla="val 52526"/>
              <a:gd name="adj2" fmla="val -120425"/>
              <a:gd name="adj3" fmla="val 16667"/>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rPr>
              <a:t>In order to place all the known elements Moseley added many more groups hence it is called long form of periodic table</a:t>
            </a:r>
            <a:endParaRPr lang="en-US" dirty="0">
              <a:solidFill>
                <a:schemeClr val="tx1"/>
              </a:solidFill>
              <a:latin typeface="+mj-lt"/>
            </a:endParaRPr>
          </a:p>
        </p:txBody>
      </p:sp>
      <p:grpSp>
        <p:nvGrpSpPr>
          <p:cNvPr id="18" name="Group 88"/>
          <p:cNvGrpSpPr/>
          <p:nvPr/>
        </p:nvGrpSpPr>
        <p:grpSpPr>
          <a:xfrm>
            <a:off x="1336590" y="1089423"/>
            <a:ext cx="2362545" cy="943659"/>
            <a:chOff x="5718315" y="-2434146"/>
            <a:chExt cx="2362545" cy="943659"/>
          </a:xfrm>
        </p:grpSpPr>
        <p:sp>
          <p:nvSpPr>
            <p:cNvPr id="19" name="Rounded Rectangular Callout 18"/>
            <p:cNvSpPr/>
            <p:nvPr/>
          </p:nvSpPr>
          <p:spPr>
            <a:xfrm flipH="1">
              <a:off x="5718894" y="-2434146"/>
              <a:ext cx="2243311" cy="943659"/>
            </a:xfrm>
            <a:prstGeom prst="wedgeRoundRectCallout">
              <a:avLst>
                <a:gd name="adj1" fmla="val 63137"/>
                <a:gd name="adj2" fmla="val 85449"/>
                <a:gd name="adj3" fmla="val 16667"/>
              </a:avLst>
            </a:prstGeom>
            <a:solidFill>
              <a:srgbClr val="FFCC99"/>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latin typeface="+mj-lt"/>
              </a:endParaRPr>
            </a:p>
          </p:txBody>
        </p:sp>
        <p:sp>
          <p:nvSpPr>
            <p:cNvPr id="20" name="Rectangle 19"/>
            <p:cNvSpPr/>
            <p:nvPr/>
          </p:nvSpPr>
          <p:spPr>
            <a:xfrm>
              <a:off x="5718315" y="-2413817"/>
              <a:ext cx="2362545" cy="923330"/>
            </a:xfrm>
            <a:prstGeom prst="rect">
              <a:avLst/>
            </a:prstGeom>
          </p:spPr>
          <p:txBody>
            <a:bodyPr wrap="square">
              <a:spAutoFit/>
            </a:bodyPr>
            <a:lstStyle/>
            <a:p>
              <a:r>
                <a:rPr lang="en-US" dirty="0" smtClean="0">
                  <a:latin typeface="+mj-lt"/>
                </a:rPr>
                <a:t>Vertical columns in the periodic table are called </a:t>
              </a:r>
              <a:r>
                <a:rPr lang="en-US" u="sng" dirty="0" smtClean="0">
                  <a:latin typeface="+mj-lt"/>
                </a:rPr>
                <a:t>Groups</a:t>
              </a:r>
              <a:r>
                <a:rPr lang="en-US" dirty="0" smtClean="0">
                  <a:latin typeface="+mj-lt"/>
                </a:rPr>
                <a:t>.</a:t>
              </a:r>
            </a:p>
          </p:txBody>
        </p:sp>
      </p:grpSp>
      <p:sp>
        <p:nvSpPr>
          <p:cNvPr id="14" name="Round Diagonal Corner Rectangle 13"/>
          <p:cNvSpPr/>
          <p:nvPr/>
        </p:nvSpPr>
        <p:spPr>
          <a:xfrm>
            <a:off x="538686" y="3836180"/>
            <a:ext cx="5516836" cy="970478"/>
          </a:xfrm>
          <a:prstGeom prst="round2Diag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700" dirty="0">
                <a:solidFill>
                  <a:srgbClr val="0000FF"/>
                </a:solidFill>
                <a:latin typeface="Bookman Old Style" pitchFamily="18" charset="0"/>
              </a:rPr>
              <a:t>In modern periodic table there are 18 groups, 7 periods and 2 additional series at the bottom of the periodic table</a:t>
            </a:r>
          </a:p>
        </p:txBody>
      </p:sp>
    </p:spTree>
    <p:extLst>
      <p:ext uri="{BB962C8B-B14F-4D97-AF65-F5344CB8AC3E}">
        <p14:creationId xmlns:p14="http://schemas.microsoft.com/office/powerpoint/2010/main" val="110077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10"/>
                                        </p:tgtEl>
                                      </p:cBhvr>
                                    </p:animEffect>
                                    <p:set>
                                      <p:cBhvr>
                                        <p:cTn id="27" dur="1" fill="hold">
                                          <p:stCondLst>
                                            <p:cond delay="19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8"/>
                                        </p:tgtEl>
                                      </p:cBhvr>
                                    </p:animEffect>
                                    <p:set>
                                      <p:cBhvr>
                                        <p:cTn id="42" dur="1" fill="hold">
                                          <p:stCondLst>
                                            <p:cond delay="19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up)">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6" grpId="0"/>
      <p:bldP spid="17" grpId="0" animBg="1"/>
      <p:bldP spid="17" grpId="1" animBg="1"/>
      <p:bldP spid="14" grpId="0" animBg="1"/>
      <p:bldP spid="1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59972"/>
            <a:ext cx="3479800" cy="40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Modern periodic table</a:t>
            </a:r>
            <a:endParaRPr lang="pt-BR"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11267443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83"/>
          <p:cNvGraphicFramePr>
            <a:graphicFrameLocks/>
          </p:cNvGraphicFramePr>
          <p:nvPr>
            <p:extLst>
              <p:ext uri="{D42A27DB-BD31-4B8C-83A1-F6EECF244321}">
                <p14:modId xmlns:p14="http://schemas.microsoft.com/office/powerpoint/2010/main" val="1274283583"/>
              </p:ext>
            </p:extLst>
          </p:nvPr>
        </p:nvGraphicFramePr>
        <p:xfrm>
          <a:off x="5553075" y="1555663"/>
          <a:ext cx="2835274" cy="2670817"/>
        </p:xfrm>
        <a:graphic>
          <a:graphicData uri="http://schemas.openxmlformats.org/drawingml/2006/table">
            <a:tbl>
              <a:tblPr>
                <a:tableStyleId>{D7AC3CCA-C797-4891-BE02-D94E43425B78}</a:tableStyleId>
              </a:tblPr>
              <a:tblGrid>
                <a:gridCol w="395620">
                  <a:extLst>
                    <a:ext uri="{9D8B030D-6E8A-4147-A177-3AD203B41FA5}">
                      <a16:colId xmlns:a16="http://schemas.microsoft.com/office/drawing/2014/main" val="20000"/>
                    </a:ext>
                  </a:extLst>
                </a:gridCol>
                <a:gridCol w="461556">
                  <a:extLst>
                    <a:ext uri="{9D8B030D-6E8A-4147-A177-3AD203B41FA5}">
                      <a16:colId xmlns:a16="http://schemas.microsoft.com/office/drawing/2014/main" val="20001"/>
                    </a:ext>
                  </a:extLst>
                </a:gridCol>
                <a:gridCol w="461556">
                  <a:extLst>
                    <a:ext uri="{9D8B030D-6E8A-4147-A177-3AD203B41FA5}">
                      <a16:colId xmlns:a16="http://schemas.microsoft.com/office/drawing/2014/main" val="20002"/>
                    </a:ext>
                  </a:extLst>
                </a:gridCol>
                <a:gridCol w="527493">
                  <a:extLst>
                    <a:ext uri="{9D8B030D-6E8A-4147-A177-3AD203B41FA5}">
                      <a16:colId xmlns:a16="http://schemas.microsoft.com/office/drawing/2014/main" val="20003"/>
                    </a:ext>
                  </a:extLst>
                </a:gridCol>
                <a:gridCol w="527493">
                  <a:extLst>
                    <a:ext uri="{9D8B030D-6E8A-4147-A177-3AD203B41FA5}">
                      <a16:colId xmlns:a16="http://schemas.microsoft.com/office/drawing/2014/main" val="20004"/>
                    </a:ext>
                  </a:extLst>
                </a:gridCol>
                <a:gridCol w="461556">
                  <a:extLst>
                    <a:ext uri="{9D8B030D-6E8A-4147-A177-3AD203B41FA5}">
                      <a16:colId xmlns:a16="http://schemas.microsoft.com/office/drawing/2014/main" val="20005"/>
                    </a:ext>
                  </a:extLst>
                </a:gridCol>
              </a:tblGrid>
              <a:tr h="4463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extLst>
                  <a:ext uri="{0D108BD9-81ED-4DB2-BD59-A6C34878D82A}">
                    <a16:rowId xmlns:a16="http://schemas.microsoft.com/office/drawing/2014/main" val="10000"/>
                  </a:ext>
                </a:extLst>
              </a:tr>
              <a:tr h="43159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extLst>
                  <a:ext uri="{0D108BD9-81ED-4DB2-BD59-A6C34878D82A}">
                    <a16:rowId xmlns:a16="http://schemas.microsoft.com/office/drawing/2014/main" val="10001"/>
                  </a:ext>
                </a:extLst>
              </a:tr>
              <a:tr h="4397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extLst>
                  <a:ext uri="{0D108BD9-81ED-4DB2-BD59-A6C34878D82A}">
                    <a16:rowId xmlns:a16="http://schemas.microsoft.com/office/drawing/2014/main" val="10002"/>
                  </a:ext>
                </a:extLst>
              </a:tr>
              <a:tr h="4397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extLst>
                  <a:ext uri="{0D108BD9-81ED-4DB2-BD59-A6C34878D82A}">
                    <a16:rowId xmlns:a16="http://schemas.microsoft.com/office/drawing/2014/main" val="10003"/>
                  </a:ext>
                </a:extLst>
              </a:tr>
              <a:tr h="4397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extLst>
                  <a:ext uri="{0D108BD9-81ED-4DB2-BD59-A6C34878D82A}">
                    <a16:rowId xmlns:a16="http://schemas.microsoft.com/office/drawing/2014/main" val="10004"/>
                  </a:ext>
                </a:extLst>
              </a:tr>
              <a:tr h="4397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24" marR="79124" marT="39564" marB="39564" horzOverflow="overflow"/>
                </a:tc>
                <a:extLst>
                  <a:ext uri="{0D108BD9-81ED-4DB2-BD59-A6C34878D82A}">
                    <a16:rowId xmlns:a16="http://schemas.microsoft.com/office/drawing/2014/main" val="10005"/>
                  </a:ext>
                </a:extLst>
              </a:tr>
            </a:tbl>
          </a:graphicData>
        </a:graphic>
      </p:graphicFrame>
      <p:graphicFrame>
        <p:nvGraphicFramePr>
          <p:cNvPr id="9" name="Group 289"/>
          <p:cNvGraphicFramePr>
            <a:graphicFrameLocks/>
          </p:cNvGraphicFramePr>
          <p:nvPr>
            <p:extLst>
              <p:ext uri="{D42A27DB-BD31-4B8C-83A1-F6EECF244321}">
                <p14:modId xmlns:p14="http://schemas.microsoft.com/office/powerpoint/2010/main" val="3002016678"/>
              </p:ext>
            </p:extLst>
          </p:nvPr>
        </p:nvGraphicFramePr>
        <p:xfrm>
          <a:off x="1927225" y="2445925"/>
          <a:ext cx="3625851" cy="1783175"/>
        </p:xfrm>
        <a:graphic>
          <a:graphicData uri="http://schemas.openxmlformats.org/drawingml/2006/table">
            <a:tbl>
              <a:tblPr>
                <a:tableStyleId>{D7AC3CCA-C797-4891-BE02-D94E43425B78}</a:tableStyleId>
              </a:tblPr>
              <a:tblGrid>
                <a:gridCol w="392670">
                  <a:extLst>
                    <a:ext uri="{9D8B030D-6E8A-4147-A177-3AD203B41FA5}">
                      <a16:colId xmlns:a16="http://schemas.microsoft.com/office/drawing/2014/main" val="20000"/>
                    </a:ext>
                  </a:extLst>
                </a:gridCol>
                <a:gridCol w="380980">
                  <a:extLst>
                    <a:ext uri="{9D8B030D-6E8A-4147-A177-3AD203B41FA5}">
                      <a16:colId xmlns:a16="http://schemas.microsoft.com/office/drawing/2014/main" val="20001"/>
                    </a:ext>
                  </a:extLst>
                </a:gridCol>
                <a:gridCol w="355581">
                  <a:extLst>
                    <a:ext uri="{9D8B030D-6E8A-4147-A177-3AD203B41FA5}">
                      <a16:colId xmlns:a16="http://schemas.microsoft.com/office/drawing/2014/main" val="20002"/>
                    </a:ext>
                  </a:extLst>
                </a:gridCol>
                <a:gridCol w="342882">
                  <a:extLst>
                    <a:ext uri="{9D8B030D-6E8A-4147-A177-3AD203B41FA5}">
                      <a16:colId xmlns:a16="http://schemas.microsoft.com/office/drawing/2014/main" val="20003"/>
                    </a:ext>
                  </a:extLst>
                </a:gridCol>
                <a:gridCol w="406736">
                  <a:extLst>
                    <a:ext uri="{9D8B030D-6E8A-4147-A177-3AD203B41FA5}">
                      <a16:colId xmlns:a16="http://schemas.microsoft.com/office/drawing/2014/main" val="20004"/>
                    </a:ext>
                  </a:extLst>
                </a:gridCol>
                <a:gridCol w="348851">
                  <a:extLst>
                    <a:ext uri="{9D8B030D-6E8A-4147-A177-3AD203B41FA5}">
                      <a16:colId xmlns:a16="http://schemas.microsoft.com/office/drawing/2014/main" val="20005"/>
                    </a:ext>
                  </a:extLst>
                </a:gridCol>
                <a:gridCol w="350225">
                  <a:extLst>
                    <a:ext uri="{9D8B030D-6E8A-4147-A177-3AD203B41FA5}">
                      <a16:colId xmlns:a16="http://schemas.microsoft.com/office/drawing/2014/main" val="20006"/>
                    </a:ext>
                  </a:extLst>
                </a:gridCol>
                <a:gridCol w="348851">
                  <a:extLst>
                    <a:ext uri="{9D8B030D-6E8A-4147-A177-3AD203B41FA5}">
                      <a16:colId xmlns:a16="http://schemas.microsoft.com/office/drawing/2014/main" val="20007"/>
                    </a:ext>
                  </a:extLst>
                </a:gridCol>
                <a:gridCol w="350224">
                  <a:extLst>
                    <a:ext uri="{9D8B030D-6E8A-4147-A177-3AD203B41FA5}">
                      <a16:colId xmlns:a16="http://schemas.microsoft.com/office/drawing/2014/main" val="20008"/>
                    </a:ext>
                  </a:extLst>
                </a:gridCol>
                <a:gridCol w="348851">
                  <a:extLst>
                    <a:ext uri="{9D8B030D-6E8A-4147-A177-3AD203B41FA5}">
                      <a16:colId xmlns:a16="http://schemas.microsoft.com/office/drawing/2014/main" val="20009"/>
                    </a:ext>
                  </a:extLst>
                </a:gridCol>
              </a:tblGrid>
              <a:tr h="4095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extLst>
                  <a:ext uri="{0D108BD9-81ED-4DB2-BD59-A6C34878D82A}">
                    <a16:rowId xmlns:a16="http://schemas.microsoft.com/office/drawing/2014/main" val="10000"/>
                  </a:ext>
                </a:extLst>
              </a:tr>
              <a:tr h="44846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extLst>
                  <a:ext uri="{0D108BD9-81ED-4DB2-BD59-A6C34878D82A}">
                    <a16:rowId xmlns:a16="http://schemas.microsoft.com/office/drawing/2014/main" val="10001"/>
                  </a:ext>
                </a:extLst>
              </a:tr>
              <a:tr h="43179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extLst>
                  <a:ext uri="{0D108BD9-81ED-4DB2-BD59-A6C34878D82A}">
                    <a16:rowId xmlns:a16="http://schemas.microsoft.com/office/drawing/2014/main" val="10002"/>
                  </a:ext>
                </a:extLst>
              </a:tr>
              <a:tr h="417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10" marR="79110" marT="39571" marB="39571" horzOverflow="overflow">
                    <a:solidFill>
                      <a:schemeClr val="accent5">
                        <a:lumMod val="60000"/>
                        <a:lumOff val="40000"/>
                      </a:schemeClr>
                    </a:solidFill>
                  </a:tcPr>
                </a:tc>
                <a:extLst>
                  <a:ext uri="{0D108BD9-81ED-4DB2-BD59-A6C34878D82A}">
                    <a16:rowId xmlns:a16="http://schemas.microsoft.com/office/drawing/2014/main" val="10003"/>
                  </a:ext>
                </a:extLst>
              </a:tr>
            </a:tbl>
          </a:graphicData>
        </a:graphic>
      </p:graphicFrame>
      <p:sp>
        <p:nvSpPr>
          <p:cNvPr id="2" name="Text Box 307"/>
          <p:cNvSpPr txBox="1">
            <a:spLocks noChangeArrowheads="1"/>
          </p:cNvSpPr>
          <p:nvPr/>
        </p:nvSpPr>
        <p:spPr bwMode="auto">
          <a:xfrm>
            <a:off x="1939000" y="4512069"/>
            <a:ext cx="5448300" cy="338554"/>
          </a:xfrm>
          <a:prstGeom prst="rect">
            <a:avLst/>
          </a:prstGeom>
          <a:solidFill>
            <a:schemeClr val="accent3">
              <a:lumMod val="60000"/>
              <a:lumOff val="40000"/>
            </a:schemeClr>
          </a:solidFill>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marL="342900" indent="-342900" algn="ctr">
              <a:spcBef>
                <a:spcPct val="20000"/>
              </a:spcBef>
              <a:buClr>
                <a:srgbClr val="0000FF"/>
              </a:buClr>
              <a:buSzPct val="120000"/>
              <a:defRPr/>
            </a:pPr>
            <a:endParaRPr lang="en-US" sz="1600" b="1" dirty="0">
              <a:solidFill>
                <a:srgbClr val="7030A0"/>
              </a:solidFill>
              <a:latin typeface="Bookman Old Style" pitchFamily="18" charset="0"/>
              <a:cs typeface="Times New Roman" pitchFamily="18" charset="0"/>
            </a:endParaRPr>
          </a:p>
        </p:txBody>
      </p:sp>
      <p:sp>
        <p:nvSpPr>
          <p:cNvPr id="3" name="Rectangle 299"/>
          <p:cNvSpPr>
            <a:spLocks noChangeArrowheads="1"/>
          </p:cNvSpPr>
          <p:nvPr/>
        </p:nvSpPr>
        <p:spPr bwMode="auto">
          <a:xfrm>
            <a:off x="6985000" y="4508626"/>
            <a:ext cx="411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solidFill>
                  <a:srgbClr val="CC0099"/>
                </a:solidFill>
                <a:latin typeface="Bookman Old Style" pitchFamily="18" charset="0"/>
              </a:rPr>
              <a:t>Lr</a:t>
            </a:r>
          </a:p>
        </p:txBody>
      </p:sp>
      <p:sp>
        <p:nvSpPr>
          <p:cNvPr id="4" name="Rectangle 298"/>
          <p:cNvSpPr>
            <a:spLocks noChangeArrowheads="1"/>
          </p:cNvSpPr>
          <p:nvPr/>
        </p:nvSpPr>
        <p:spPr bwMode="auto">
          <a:xfrm>
            <a:off x="1909763" y="4508626"/>
            <a:ext cx="468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solidFill>
                  <a:srgbClr val="CC0099"/>
                </a:solidFill>
                <a:latin typeface="Bookman Old Style" pitchFamily="18" charset="0"/>
              </a:rPr>
              <a:t>Th</a:t>
            </a:r>
          </a:p>
        </p:txBody>
      </p:sp>
      <p:graphicFrame>
        <p:nvGraphicFramePr>
          <p:cNvPr id="5" name="Table 4"/>
          <p:cNvGraphicFramePr>
            <a:graphicFrameLocks noGrp="1"/>
          </p:cNvGraphicFramePr>
          <p:nvPr>
            <p:extLst>
              <p:ext uri="{D42A27DB-BD31-4B8C-83A1-F6EECF244321}">
                <p14:modId xmlns:p14="http://schemas.microsoft.com/office/powerpoint/2010/main" val="3334552398"/>
              </p:ext>
            </p:extLst>
          </p:nvPr>
        </p:nvGraphicFramePr>
        <p:xfrm>
          <a:off x="1945958" y="4545039"/>
          <a:ext cx="5441954" cy="365602"/>
        </p:xfrm>
        <a:graphic>
          <a:graphicData uri="http://schemas.openxmlformats.org/drawingml/2006/table">
            <a:tbl>
              <a:tblPr firstRow="1" bandRow="1">
                <a:tableStyleId>{5940675A-B579-460E-94D1-54222C63F5DA}</a:tableStyleId>
              </a:tblPr>
              <a:tblGrid>
                <a:gridCol w="388711">
                  <a:extLst>
                    <a:ext uri="{9D8B030D-6E8A-4147-A177-3AD203B41FA5}">
                      <a16:colId xmlns:a16="http://schemas.microsoft.com/office/drawing/2014/main" val="20000"/>
                    </a:ext>
                  </a:extLst>
                </a:gridCol>
                <a:gridCol w="388711">
                  <a:extLst>
                    <a:ext uri="{9D8B030D-6E8A-4147-A177-3AD203B41FA5}">
                      <a16:colId xmlns:a16="http://schemas.microsoft.com/office/drawing/2014/main" val="20001"/>
                    </a:ext>
                  </a:extLst>
                </a:gridCol>
                <a:gridCol w="388711">
                  <a:extLst>
                    <a:ext uri="{9D8B030D-6E8A-4147-A177-3AD203B41FA5}">
                      <a16:colId xmlns:a16="http://schemas.microsoft.com/office/drawing/2014/main" val="20002"/>
                    </a:ext>
                  </a:extLst>
                </a:gridCol>
                <a:gridCol w="388711">
                  <a:extLst>
                    <a:ext uri="{9D8B030D-6E8A-4147-A177-3AD203B41FA5}">
                      <a16:colId xmlns:a16="http://schemas.microsoft.com/office/drawing/2014/main" val="20003"/>
                    </a:ext>
                  </a:extLst>
                </a:gridCol>
                <a:gridCol w="388711">
                  <a:extLst>
                    <a:ext uri="{9D8B030D-6E8A-4147-A177-3AD203B41FA5}">
                      <a16:colId xmlns:a16="http://schemas.microsoft.com/office/drawing/2014/main" val="20004"/>
                    </a:ext>
                  </a:extLst>
                </a:gridCol>
                <a:gridCol w="388711">
                  <a:extLst>
                    <a:ext uri="{9D8B030D-6E8A-4147-A177-3AD203B41FA5}">
                      <a16:colId xmlns:a16="http://schemas.microsoft.com/office/drawing/2014/main" val="20005"/>
                    </a:ext>
                  </a:extLst>
                </a:gridCol>
                <a:gridCol w="388711">
                  <a:extLst>
                    <a:ext uri="{9D8B030D-6E8A-4147-A177-3AD203B41FA5}">
                      <a16:colId xmlns:a16="http://schemas.microsoft.com/office/drawing/2014/main" val="20006"/>
                    </a:ext>
                  </a:extLst>
                </a:gridCol>
                <a:gridCol w="388711">
                  <a:extLst>
                    <a:ext uri="{9D8B030D-6E8A-4147-A177-3AD203B41FA5}">
                      <a16:colId xmlns:a16="http://schemas.microsoft.com/office/drawing/2014/main" val="20007"/>
                    </a:ext>
                  </a:extLst>
                </a:gridCol>
                <a:gridCol w="388711">
                  <a:extLst>
                    <a:ext uri="{9D8B030D-6E8A-4147-A177-3AD203B41FA5}">
                      <a16:colId xmlns:a16="http://schemas.microsoft.com/office/drawing/2014/main" val="20008"/>
                    </a:ext>
                  </a:extLst>
                </a:gridCol>
                <a:gridCol w="388711">
                  <a:extLst>
                    <a:ext uri="{9D8B030D-6E8A-4147-A177-3AD203B41FA5}">
                      <a16:colId xmlns:a16="http://schemas.microsoft.com/office/drawing/2014/main" val="20009"/>
                    </a:ext>
                  </a:extLst>
                </a:gridCol>
                <a:gridCol w="388711">
                  <a:extLst>
                    <a:ext uri="{9D8B030D-6E8A-4147-A177-3AD203B41FA5}">
                      <a16:colId xmlns:a16="http://schemas.microsoft.com/office/drawing/2014/main" val="20010"/>
                    </a:ext>
                  </a:extLst>
                </a:gridCol>
                <a:gridCol w="388711">
                  <a:extLst>
                    <a:ext uri="{9D8B030D-6E8A-4147-A177-3AD203B41FA5}">
                      <a16:colId xmlns:a16="http://schemas.microsoft.com/office/drawing/2014/main" val="20011"/>
                    </a:ext>
                  </a:extLst>
                </a:gridCol>
                <a:gridCol w="388711">
                  <a:extLst>
                    <a:ext uri="{9D8B030D-6E8A-4147-A177-3AD203B41FA5}">
                      <a16:colId xmlns:a16="http://schemas.microsoft.com/office/drawing/2014/main" val="20012"/>
                    </a:ext>
                  </a:extLst>
                </a:gridCol>
                <a:gridCol w="388711">
                  <a:extLst>
                    <a:ext uri="{9D8B030D-6E8A-4147-A177-3AD203B41FA5}">
                      <a16:colId xmlns:a16="http://schemas.microsoft.com/office/drawing/2014/main" val="20013"/>
                    </a:ext>
                  </a:extLst>
                </a:gridCol>
              </a:tblGrid>
              <a:tr h="365125">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tc>
                  <a:txBody>
                    <a:bodyPr/>
                    <a:lstStyle/>
                    <a:p>
                      <a:endParaRPr lang="en-US" sz="1800" dirty="0"/>
                    </a:p>
                  </a:txBody>
                  <a:tcPr marL="91453" marR="91453" marT="45641" marB="45641">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99717638"/>
              </p:ext>
            </p:extLst>
          </p:nvPr>
        </p:nvGraphicFramePr>
        <p:xfrm>
          <a:off x="1947554" y="4180278"/>
          <a:ext cx="5440358" cy="365602"/>
        </p:xfrm>
        <a:graphic>
          <a:graphicData uri="http://schemas.openxmlformats.org/drawingml/2006/table">
            <a:tbl>
              <a:tblPr firstRow="1" bandRow="1">
                <a:tableStyleId>{5940675A-B579-460E-94D1-54222C63F5DA}</a:tableStyleId>
              </a:tblPr>
              <a:tblGrid>
                <a:gridCol w="388597">
                  <a:extLst>
                    <a:ext uri="{9D8B030D-6E8A-4147-A177-3AD203B41FA5}">
                      <a16:colId xmlns:a16="http://schemas.microsoft.com/office/drawing/2014/main" val="20000"/>
                    </a:ext>
                  </a:extLst>
                </a:gridCol>
                <a:gridCol w="388597">
                  <a:extLst>
                    <a:ext uri="{9D8B030D-6E8A-4147-A177-3AD203B41FA5}">
                      <a16:colId xmlns:a16="http://schemas.microsoft.com/office/drawing/2014/main" val="20001"/>
                    </a:ext>
                  </a:extLst>
                </a:gridCol>
                <a:gridCol w="388597">
                  <a:extLst>
                    <a:ext uri="{9D8B030D-6E8A-4147-A177-3AD203B41FA5}">
                      <a16:colId xmlns:a16="http://schemas.microsoft.com/office/drawing/2014/main" val="20002"/>
                    </a:ext>
                  </a:extLst>
                </a:gridCol>
                <a:gridCol w="388597">
                  <a:extLst>
                    <a:ext uri="{9D8B030D-6E8A-4147-A177-3AD203B41FA5}">
                      <a16:colId xmlns:a16="http://schemas.microsoft.com/office/drawing/2014/main" val="20003"/>
                    </a:ext>
                  </a:extLst>
                </a:gridCol>
                <a:gridCol w="388597">
                  <a:extLst>
                    <a:ext uri="{9D8B030D-6E8A-4147-A177-3AD203B41FA5}">
                      <a16:colId xmlns:a16="http://schemas.microsoft.com/office/drawing/2014/main" val="20004"/>
                    </a:ext>
                  </a:extLst>
                </a:gridCol>
                <a:gridCol w="388597">
                  <a:extLst>
                    <a:ext uri="{9D8B030D-6E8A-4147-A177-3AD203B41FA5}">
                      <a16:colId xmlns:a16="http://schemas.microsoft.com/office/drawing/2014/main" val="20005"/>
                    </a:ext>
                  </a:extLst>
                </a:gridCol>
                <a:gridCol w="388597">
                  <a:extLst>
                    <a:ext uri="{9D8B030D-6E8A-4147-A177-3AD203B41FA5}">
                      <a16:colId xmlns:a16="http://schemas.microsoft.com/office/drawing/2014/main" val="20006"/>
                    </a:ext>
                  </a:extLst>
                </a:gridCol>
                <a:gridCol w="388597">
                  <a:extLst>
                    <a:ext uri="{9D8B030D-6E8A-4147-A177-3AD203B41FA5}">
                      <a16:colId xmlns:a16="http://schemas.microsoft.com/office/drawing/2014/main" val="20007"/>
                    </a:ext>
                  </a:extLst>
                </a:gridCol>
                <a:gridCol w="388597">
                  <a:extLst>
                    <a:ext uri="{9D8B030D-6E8A-4147-A177-3AD203B41FA5}">
                      <a16:colId xmlns:a16="http://schemas.microsoft.com/office/drawing/2014/main" val="20008"/>
                    </a:ext>
                  </a:extLst>
                </a:gridCol>
                <a:gridCol w="388597">
                  <a:extLst>
                    <a:ext uri="{9D8B030D-6E8A-4147-A177-3AD203B41FA5}">
                      <a16:colId xmlns:a16="http://schemas.microsoft.com/office/drawing/2014/main" val="20009"/>
                    </a:ext>
                  </a:extLst>
                </a:gridCol>
                <a:gridCol w="388597">
                  <a:extLst>
                    <a:ext uri="{9D8B030D-6E8A-4147-A177-3AD203B41FA5}">
                      <a16:colId xmlns:a16="http://schemas.microsoft.com/office/drawing/2014/main" val="20010"/>
                    </a:ext>
                  </a:extLst>
                </a:gridCol>
                <a:gridCol w="388597">
                  <a:extLst>
                    <a:ext uri="{9D8B030D-6E8A-4147-A177-3AD203B41FA5}">
                      <a16:colId xmlns:a16="http://schemas.microsoft.com/office/drawing/2014/main" val="20011"/>
                    </a:ext>
                  </a:extLst>
                </a:gridCol>
                <a:gridCol w="388597">
                  <a:extLst>
                    <a:ext uri="{9D8B030D-6E8A-4147-A177-3AD203B41FA5}">
                      <a16:colId xmlns:a16="http://schemas.microsoft.com/office/drawing/2014/main" val="20012"/>
                    </a:ext>
                  </a:extLst>
                </a:gridCol>
                <a:gridCol w="388597">
                  <a:extLst>
                    <a:ext uri="{9D8B030D-6E8A-4147-A177-3AD203B41FA5}">
                      <a16:colId xmlns:a16="http://schemas.microsoft.com/office/drawing/2014/main" val="20013"/>
                    </a:ext>
                  </a:extLst>
                </a:gridCol>
              </a:tblGrid>
              <a:tr h="279400">
                <a:tc>
                  <a:txBody>
                    <a:bodyPr/>
                    <a:lstStyle/>
                    <a:p>
                      <a:endParaRPr lang="en-US" sz="1800" dirty="0"/>
                    </a:p>
                  </a:txBody>
                  <a:tcPr marL="91427" marR="91427" marT="45641" marB="45641">
                    <a:solidFill>
                      <a:schemeClr val="accent2">
                        <a:lumMod val="60000"/>
                        <a:lumOff val="40000"/>
                      </a:schemeClr>
                    </a:solidFill>
                  </a:tcPr>
                </a:tc>
                <a:tc>
                  <a:txBody>
                    <a:bodyPr/>
                    <a:lstStyle/>
                    <a:p>
                      <a:endParaRPr lang="en-US" sz="1200" dirty="0"/>
                    </a:p>
                  </a:txBody>
                  <a:tcPr marL="91427" marR="91427" marT="45641" marB="45641">
                    <a:solidFill>
                      <a:schemeClr val="accent2">
                        <a:lumMod val="60000"/>
                        <a:lumOff val="40000"/>
                      </a:schemeClr>
                    </a:solidFill>
                  </a:tcPr>
                </a:tc>
                <a:tc>
                  <a:txBody>
                    <a:bodyPr/>
                    <a:lstStyle/>
                    <a:p>
                      <a:endParaRPr lang="en-US" sz="1800"/>
                    </a:p>
                  </a:txBody>
                  <a:tcPr marL="91427" marR="91427" marT="45641" marB="45641">
                    <a:solidFill>
                      <a:schemeClr val="accent2">
                        <a:lumMod val="60000"/>
                        <a:lumOff val="40000"/>
                      </a:schemeClr>
                    </a:solidFill>
                  </a:tcPr>
                </a:tc>
                <a:tc>
                  <a:txBody>
                    <a:bodyPr/>
                    <a:lstStyle/>
                    <a:p>
                      <a:endParaRPr lang="en-US" sz="1800"/>
                    </a:p>
                  </a:txBody>
                  <a:tcPr marL="91427" marR="91427" marT="45641" marB="45641">
                    <a:solidFill>
                      <a:schemeClr val="accent2">
                        <a:lumMod val="60000"/>
                        <a:lumOff val="40000"/>
                      </a:schemeClr>
                    </a:solidFill>
                  </a:tcPr>
                </a:tc>
                <a:tc>
                  <a:txBody>
                    <a:bodyPr/>
                    <a:lstStyle/>
                    <a:p>
                      <a:endParaRPr lang="en-US" sz="1800"/>
                    </a:p>
                  </a:txBody>
                  <a:tcPr marL="91427" marR="91427" marT="45641" marB="45641">
                    <a:solidFill>
                      <a:schemeClr val="accent2">
                        <a:lumMod val="60000"/>
                        <a:lumOff val="40000"/>
                      </a:schemeClr>
                    </a:solidFill>
                  </a:tcPr>
                </a:tc>
                <a:tc>
                  <a:txBody>
                    <a:bodyPr/>
                    <a:lstStyle/>
                    <a:p>
                      <a:endParaRPr lang="en-US" sz="1800"/>
                    </a:p>
                  </a:txBody>
                  <a:tcPr marL="91427" marR="91427" marT="45641" marB="45641">
                    <a:solidFill>
                      <a:schemeClr val="accent2">
                        <a:lumMod val="60000"/>
                        <a:lumOff val="40000"/>
                      </a:schemeClr>
                    </a:solidFill>
                  </a:tcPr>
                </a:tc>
                <a:tc>
                  <a:txBody>
                    <a:bodyPr/>
                    <a:lstStyle/>
                    <a:p>
                      <a:endParaRPr lang="en-US" sz="1800" dirty="0"/>
                    </a:p>
                  </a:txBody>
                  <a:tcPr marL="91427" marR="91427" marT="45641" marB="45641">
                    <a:solidFill>
                      <a:schemeClr val="accent2">
                        <a:lumMod val="60000"/>
                        <a:lumOff val="40000"/>
                      </a:schemeClr>
                    </a:solidFill>
                  </a:tcPr>
                </a:tc>
                <a:tc>
                  <a:txBody>
                    <a:bodyPr/>
                    <a:lstStyle/>
                    <a:p>
                      <a:endParaRPr lang="en-US" sz="1800" dirty="0"/>
                    </a:p>
                  </a:txBody>
                  <a:tcPr marL="91427" marR="91427" marT="45641" marB="45641">
                    <a:solidFill>
                      <a:schemeClr val="accent2">
                        <a:lumMod val="60000"/>
                        <a:lumOff val="40000"/>
                      </a:schemeClr>
                    </a:solidFill>
                  </a:tcPr>
                </a:tc>
                <a:tc>
                  <a:txBody>
                    <a:bodyPr/>
                    <a:lstStyle/>
                    <a:p>
                      <a:endParaRPr lang="en-US" sz="1800" dirty="0"/>
                    </a:p>
                  </a:txBody>
                  <a:tcPr marL="91427" marR="91427" marT="45641" marB="45641">
                    <a:solidFill>
                      <a:schemeClr val="accent2">
                        <a:lumMod val="60000"/>
                        <a:lumOff val="40000"/>
                      </a:schemeClr>
                    </a:solidFill>
                  </a:tcPr>
                </a:tc>
                <a:tc>
                  <a:txBody>
                    <a:bodyPr/>
                    <a:lstStyle/>
                    <a:p>
                      <a:endParaRPr lang="en-US" sz="1800" dirty="0"/>
                    </a:p>
                  </a:txBody>
                  <a:tcPr marL="91427" marR="91427" marT="45641" marB="45641">
                    <a:solidFill>
                      <a:schemeClr val="accent2">
                        <a:lumMod val="60000"/>
                        <a:lumOff val="40000"/>
                      </a:schemeClr>
                    </a:solidFill>
                  </a:tcPr>
                </a:tc>
                <a:tc>
                  <a:txBody>
                    <a:bodyPr/>
                    <a:lstStyle/>
                    <a:p>
                      <a:endParaRPr lang="en-US" sz="1800" dirty="0"/>
                    </a:p>
                  </a:txBody>
                  <a:tcPr marL="91427" marR="91427" marT="45641" marB="45641">
                    <a:solidFill>
                      <a:schemeClr val="accent2">
                        <a:lumMod val="60000"/>
                        <a:lumOff val="40000"/>
                      </a:schemeClr>
                    </a:solidFill>
                  </a:tcPr>
                </a:tc>
                <a:tc>
                  <a:txBody>
                    <a:bodyPr/>
                    <a:lstStyle/>
                    <a:p>
                      <a:endParaRPr lang="en-US" sz="1800"/>
                    </a:p>
                  </a:txBody>
                  <a:tcPr marL="91427" marR="91427" marT="45641" marB="45641">
                    <a:solidFill>
                      <a:schemeClr val="accent2">
                        <a:lumMod val="60000"/>
                        <a:lumOff val="40000"/>
                      </a:schemeClr>
                    </a:solidFill>
                  </a:tcPr>
                </a:tc>
                <a:tc>
                  <a:txBody>
                    <a:bodyPr/>
                    <a:lstStyle/>
                    <a:p>
                      <a:endParaRPr lang="en-US" sz="1800" dirty="0"/>
                    </a:p>
                  </a:txBody>
                  <a:tcPr marL="91427" marR="91427" marT="45641" marB="45641">
                    <a:solidFill>
                      <a:schemeClr val="accent2">
                        <a:lumMod val="60000"/>
                        <a:lumOff val="40000"/>
                      </a:schemeClr>
                    </a:solidFill>
                  </a:tcPr>
                </a:tc>
                <a:tc>
                  <a:txBody>
                    <a:bodyPr/>
                    <a:lstStyle/>
                    <a:p>
                      <a:endParaRPr lang="en-US" sz="1800" dirty="0"/>
                    </a:p>
                  </a:txBody>
                  <a:tcPr marL="91427" marR="91427" marT="45641" marB="45641">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 name="Group 3"/>
          <p:cNvGraphicFramePr>
            <a:graphicFrameLocks/>
          </p:cNvGraphicFramePr>
          <p:nvPr>
            <p:extLst>
              <p:ext uri="{D42A27DB-BD31-4B8C-83A1-F6EECF244321}">
                <p14:modId xmlns:p14="http://schemas.microsoft.com/office/powerpoint/2010/main" val="4244898630"/>
              </p:ext>
            </p:extLst>
          </p:nvPr>
        </p:nvGraphicFramePr>
        <p:xfrm>
          <a:off x="871538" y="1555435"/>
          <a:ext cx="1054100" cy="2669136"/>
        </p:xfrm>
        <a:graphic>
          <a:graphicData uri="http://schemas.openxmlformats.org/drawingml/2006/table">
            <a:tbl>
              <a:tblPr>
                <a:tableStyleId>{D7AC3CCA-C797-4891-BE02-D94E43425B78}</a:tableStyleId>
              </a:tblPr>
              <a:tblGrid>
                <a:gridCol w="527050">
                  <a:extLst>
                    <a:ext uri="{9D8B030D-6E8A-4147-A177-3AD203B41FA5}">
                      <a16:colId xmlns:a16="http://schemas.microsoft.com/office/drawing/2014/main" val="20000"/>
                    </a:ext>
                  </a:extLst>
                </a:gridCol>
                <a:gridCol w="527050">
                  <a:extLst>
                    <a:ext uri="{9D8B030D-6E8A-4147-A177-3AD203B41FA5}">
                      <a16:colId xmlns:a16="http://schemas.microsoft.com/office/drawing/2014/main" val="20001"/>
                    </a:ext>
                  </a:extLst>
                </a:gridCol>
              </a:tblGrid>
              <a:tr h="439208">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700" b="0" i="0" u="none" strike="noStrike" cap="none" normalizeH="0" baseline="0" dirty="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extLst>
                  <a:ext uri="{0D108BD9-81ED-4DB2-BD59-A6C34878D82A}">
                    <a16:rowId xmlns:a16="http://schemas.microsoft.com/office/drawing/2014/main" val="10000"/>
                  </a:ext>
                </a:extLst>
              </a:tr>
              <a:tr h="428584">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extLst>
                  <a:ext uri="{0D108BD9-81ED-4DB2-BD59-A6C34878D82A}">
                    <a16:rowId xmlns:a16="http://schemas.microsoft.com/office/drawing/2014/main" val="10001"/>
                  </a:ext>
                </a:extLst>
              </a:tr>
              <a:tr h="439208">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extLst>
                  <a:ext uri="{0D108BD9-81ED-4DB2-BD59-A6C34878D82A}">
                    <a16:rowId xmlns:a16="http://schemas.microsoft.com/office/drawing/2014/main" val="10002"/>
                  </a:ext>
                </a:extLst>
              </a:tr>
              <a:tr h="439208">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extLst>
                  <a:ext uri="{0D108BD9-81ED-4DB2-BD59-A6C34878D82A}">
                    <a16:rowId xmlns:a16="http://schemas.microsoft.com/office/drawing/2014/main" val="10003"/>
                  </a:ext>
                </a:extLst>
              </a:tr>
              <a:tr h="439208">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extLst>
                  <a:ext uri="{0D108BD9-81ED-4DB2-BD59-A6C34878D82A}">
                    <a16:rowId xmlns:a16="http://schemas.microsoft.com/office/drawing/2014/main" val="10004"/>
                  </a:ext>
                </a:extLst>
              </a:tr>
              <a:tr h="439208">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accent6">
                            <a:lumMod val="95000"/>
                            <a:lumOff val="5000"/>
                          </a:schemeClr>
                        </a:solidFill>
                        <a:effectLst>
                          <a:outerShdw blurRad="38100" dist="38100" dir="2700000" algn="tl">
                            <a:srgbClr val="000000"/>
                          </a:outerShdw>
                        </a:effectLst>
                        <a:latin typeface="Tahoma" pitchFamily="34" charset="0"/>
                      </a:endParaRPr>
                    </a:p>
                  </a:txBody>
                  <a:tcPr marL="79058" marR="79058" marT="39548" marB="39548" horzOverflow="overflow">
                    <a:solidFill>
                      <a:schemeClr val="accent1"/>
                    </a:solidFill>
                  </a:tcPr>
                </a:tc>
                <a:extLst>
                  <a:ext uri="{0D108BD9-81ED-4DB2-BD59-A6C34878D82A}">
                    <a16:rowId xmlns:a16="http://schemas.microsoft.com/office/drawing/2014/main" val="10005"/>
                  </a:ext>
                </a:extLst>
              </a:tr>
            </a:tbl>
          </a:graphicData>
        </a:graphic>
      </p:graphicFrame>
      <p:graphicFrame>
        <p:nvGraphicFramePr>
          <p:cNvPr id="10" name="Group 134"/>
          <p:cNvGraphicFramePr>
            <a:graphicFrameLocks/>
          </p:cNvGraphicFramePr>
          <p:nvPr>
            <p:extLst>
              <p:ext uri="{D42A27DB-BD31-4B8C-83A1-F6EECF244321}">
                <p14:modId xmlns:p14="http://schemas.microsoft.com/office/powerpoint/2010/main" val="4072754634"/>
              </p:ext>
            </p:extLst>
          </p:nvPr>
        </p:nvGraphicFramePr>
        <p:xfrm>
          <a:off x="871538" y="834937"/>
          <a:ext cx="527050" cy="527050"/>
        </p:xfrm>
        <a:graphic>
          <a:graphicData uri="http://schemas.openxmlformats.org/drawingml/2006/table">
            <a:tbl>
              <a:tblPr>
                <a:tableStyleId>{D7AC3CCA-C797-4891-BE02-D94E43425B78}</a:tableStyleId>
              </a:tblPr>
              <a:tblGrid>
                <a:gridCol w="527050">
                  <a:extLst>
                    <a:ext uri="{9D8B030D-6E8A-4147-A177-3AD203B41FA5}">
                      <a16:colId xmlns:a16="http://schemas.microsoft.com/office/drawing/2014/main" val="20000"/>
                    </a:ext>
                  </a:extLst>
                </a:gridCol>
              </a:tblGrid>
              <a:tr h="5270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rgbClr val="00B0F0"/>
                        </a:solidFill>
                        <a:effectLst>
                          <a:outerShdw blurRad="38100" dist="38100" dir="2700000" algn="tl">
                            <a:srgbClr val="000000"/>
                          </a:outerShdw>
                        </a:effectLst>
                        <a:latin typeface="Tahoma" pitchFamily="34" charset="0"/>
                      </a:endParaRPr>
                    </a:p>
                  </a:txBody>
                  <a:tcPr marL="79058" marR="79058" marT="39529" marB="39529" horzOverflow="overflow">
                    <a:solidFill>
                      <a:schemeClr val="accent1"/>
                    </a:solidFill>
                  </a:tcPr>
                </a:tc>
                <a:extLst>
                  <a:ext uri="{0D108BD9-81ED-4DB2-BD59-A6C34878D82A}">
                    <a16:rowId xmlns:a16="http://schemas.microsoft.com/office/drawing/2014/main" val="10000"/>
                  </a:ext>
                </a:extLst>
              </a:tr>
            </a:tbl>
          </a:graphicData>
        </a:graphic>
      </p:graphicFrame>
      <p:graphicFrame>
        <p:nvGraphicFramePr>
          <p:cNvPr id="11" name="Group 140"/>
          <p:cNvGraphicFramePr>
            <a:graphicFrameLocks noGrp="1"/>
          </p:cNvGraphicFramePr>
          <p:nvPr>
            <p:extLst>
              <p:ext uri="{D42A27DB-BD31-4B8C-83A1-F6EECF244321}">
                <p14:modId xmlns:p14="http://schemas.microsoft.com/office/powerpoint/2010/main" val="2910906991"/>
              </p:ext>
            </p:extLst>
          </p:nvPr>
        </p:nvGraphicFramePr>
        <p:xfrm>
          <a:off x="7926388" y="1038137"/>
          <a:ext cx="461962" cy="525463"/>
        </p:xfrm>
        <a:graphic>
          <a:graphicData uri="http://schemas.openxmlformats.org/drawingml/2006/table">
            <a:tbl>
              <a:tblPr>
                <a:tableStyleId>{D7AC3CCA-C797-4891-BE02-D94E43425B78}</a:tableStyleId>
              </a:tblPr>
              <a:tblGrid>
                <a:gridCol w="461962">
                  <a:extLst>
                    <a:ext uri="{9D8B030D-6E8A-4147-A177-3AD203B41FA5}">
                      <a16:colId xmlns:a16="http://schemas.microsoft.com/office/drawing/2014/main" val="20000"/>
                    </a:ext>
                  </a:extLst>
                </a:gridCol>
              </a:tblGrid>
              <a:tr h="525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marL="79193" marR="79193" marT="39609" marB="39609" horzOverflow="overflow"/>
                </a:tc>
                <a:extLst>
                  <a:ext uri="{0D108BD9-81ED-4DB2-BD59-A6C34878D82A}">
                    <a16:rowId xmlns:a16="http://schemas.microsoft.com/office/drawing/2014/main" val="10000"/>
                  </a:ext>
                </a:extLst>
              </a:tr>
            </a:tbl>
          </a:graphicData>
        </a:graphic>
      </p:graphicFrame>
      <p:sp>
        <p:nvSpPr>
          <p:cNvPr id="12" name="Rectangle 2"/>
          <p:cNvSpPr txBox="1">
            <a:spLocks noChangeArrowheads="1"/>
          </p:cNvSpPr>
          <p:nvPr/>
        </p:nvSpPr>
        <p:spPr>
          <a:xfrm>
            <a:off x="2966253" y="276228"/>
            <a:ext cx="3341188" cy="422459"/>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a:lstStyle/>
          <a:p>
            <a:pPr>
              <a:spcBef>
                <a:spcPct val="0"/>
              </a:spcBef>
              <a:defRPr/>
            </a:pPr>
            <a:r>
              <a:rPr lang="en-US" sz="2000" b="1" u="sng" dirty="0" smtClean="0">
                <a:solidFill>
                  <a:srgbClr val="C00000"/>
                </a:solidFill>
                <a:latin typeface="Bookman Old Style" pitchFamily="18" charset="0"/>
                <a:ea typeface="+mj-ea"/>
                <a:cs typeface="+mj-cs"/>
              </a:rPr>
              <a:t>Modern Periodic Table</a:t>
            </a:r>
            <a:endParaRPr lang="en-US" sz="2000" b="1" u="sng" dirty="0">
              <a:solidFill>
                <a:srgbClr val="C00000"/>
              </a:solidFill>
              <a:latin typeface="Bookman Old Style" pitchFamily="18" charset="0"/>
              <a:ea typeface="+mj-ea"/>
              <a:cs typeface="+mj-cs"/>
            </a:endParaRPr>
          </a:p>
        </p:txBody>
      </p:sp>
      <p:sp>
        <p:nvSpPr>
          <p:cNvPr id="13" name="Text Box 193"/>
          <p:cNvSpPr txBox="1">
            <a:spLocks noChangeArrowheads="1"/>
          </p:cNvSpPr>
          <p:nvPr/>
        </p:nvSpPr>
        <p:spPr bwMode="auto">
          <a:xfrm>
            <a:off x="568325" y="962677"/>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latin typeface="Bookman Old Style" pitchFamily="18" charset="0"/>
              </a:rPr>
              <a:t>1</a:t>
            </a:r>
          </a:p>
        </p:txBody>
      </p:sp>
      <p:sp>
        <p:nvSpPr>
          <p:cNvPr id="20" name="Rectangle 200"/>
          <p:cNvSpPr>
            <a:spLocks noChangeArrowheads="1"/>
          </p:cNvSpPr>
          <p:nvPr/>
        </p:nvSpPr>
        <p:spPr bwMode="auto">
          <a:xfrm>
            <a:off x="1960563" y="1952537"/>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latin typeface="Bookman Old Style" pitchFamily="18" charset="0"/>
              </a:rPr>
              <a:t>3</a:t>
            </a:r>
          </a:p>
        </p:txBody>
      </p:sp>
      <p:sp>
        <p:nvSpPr>
          <p:cNvPr id="21" name="Text Box 201"/>
          <p:cNvSpPr txBox="1">
            <a:spLocks noChangeArrowheads="1"/>
          </p:cNvSpPr>
          <p:nvPr/>
        </p:nvSpPr>
        <p:spPr bwMode="auto">
          <a:xfrm>
            <a:off x="1001713" y="554186"/>
            <a:ext cx="228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latin typeface="Bookman Old Style" pitchFamily="18" charset="0"/>
              </a:rPr>
              <a:t>1</a:t>
            </a:r>
          </a:p>
        </p:txBody>
      </p:sp>
      <p:sp>
        <p:nvSpPr>
          <p:cNvPr id="22" name="Rectangle 203"/>
          <p:cNvSpPr>
            <a:spLocks noChangeArrowheads="1"/>
          </p:cNvSpPr>
          <p:nvPr/>
        </p:nvSpPr>
        <p:spPr bwMode="auto">
          <a:xfrm>
            <a:off x="2359025" y="1952537"/>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latin typeface="Bookman Old Style" pitchFamily="18" charset="0"/>
              </a:rPr>
              <a:t>4</a:t>
            </a:r>
          </a:p>
        </p:txBody>
      </p:sp>
      <p:sp>
        <p:nvSpPr>
          <p:cNvPr id="23" name="Rectangle 204"/>
          <p:cNvSpPr>
            <a:spLocks noChangeArrowheads="1"/>
          </p:cNvSpPr>
          <p:nvPr/>
        </p:nvSpPr>
        <p:spPr bwMode="auto">
          <a:xfrm>
            <a:off x="2719388" y="1952537"/>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5</a:t>
            </a:r>
          </a:p>
        </p:txBody>
      </p:sp>
      <p:sp>
        <p:nvSpPr>
          <p:cNvPr id="24" name="Rectangle 205"/>
          <p:cNvSpPr>
            <a:spLocks noChangeArrowheads="1"/>
          </p:cNvSpPr>
          <p:nvPr/>
        </p:nvSpPr>
        <p:spPr bwMode="auto">
          <a:xfrm>
            <a:off x="3049588" y="1952537"/>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6</a:t>
            </a:r>
          </a:p>
        </p:txBody>
      </p:sp>
      <p:sp>
        <p:nvSpPr>
          <p:cNvPr id="25" name="Rectangle 206"/>
          <p:cNvSpPr>
            <a:spLocks noChangeArrowheads="1"/>
          </p:cNvSpPr>
          <p:nvPr/>
        </p:nvSpPr>
        <p:spPr bwMode="auto">
          <a:xfrm>
            <a:off x="3462338" y="1952537"/>
            <a:ext cx="38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7</a:t>
            </a:r>
          </a:p>
        </p:txBody>
      </p:sp>
      <p:sp>
        <p:nvSpPr>
          <p:cNvPr id="26" name="Rectangle 207"/>
          <p:cNvSpPr>
            <a:spLocks noChangeArrowheads="1"/>
          </p:cNvSpPr>
          <p:nvPr/>
        </p:nvSpPr>
        <p:spPr bwMode="auto">
          <a:xfrm>
            <a:off x="3836988" y="1952537"/>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8</a:t>
            </a:r>
          </a:p>
        </p:txBody>
      </p:sp>
      <p:sp>
        <p:nvSpPr>
          <p:cNvPr id="27" name="Rectangle 208"/>
          <p:cNvSpPr>
            <a:spLocks noChangeArrowheads="1"/>
          </p:cNvSpPr>
          <p:nvPr/>
        </p:nvSpPr>
        <p:spPr bwMode="auto">
          <a:xfrm>
            <a:off x="4192588" y="1952537"/>
            <a:ext cx="3032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9</a:t>
            </a:r>
          </a:p>
        </p:txBody>
      </p:sp>
      <p:sp>
        <p:nvSpPr>
          <p:cNvPr id="28" name="Rectangle 209"/>
          <p:cNvSpPr>
            <a:spLocks noChangeArrowheads="1"/>
          </p:cNvSpPr>
          <p:nvPr/>
        </p:nvSpPr>
        <p:spPr bwMode="auto">
          <a:xfrm>
            <a:off x="4452938" y="1952537"/>
            <a:ext cx="46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latin typeface="Bookman Old Style" pitchFamily="18" charset="0"/>
              </a:rPr>
              <a:t>10</a:t>
            </a:r>
          </a:p>
        </p:txBody>
      </p:sp>
      <p:sp>
        <p:nvSpPr>
          <p:cNvPr id="29" name="Rectangle 210"/>
          <p:cNvSpPr>
            <a:spLocks noChangeArrowheads="1"/>
          </p:cNvSpPr>
          <p:nvPr/>
        </p:nvSpPr>
        <p:spPr bwMode="auto">
          <a:xfrm>
            <a:off x="4830763" y="1952537"/>
            <a:ext cx="46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11</a:t>
            </a:r>
          </a:p>
        </p:txBody>
      </p:sp>
      <p:sp>
        <p:nvSpPr>
          <p:cNvPr id="30" name="Rectangle 211"/>
          <p:cNvSpPr>
            <a:spLocks noChangeArrowheads="1"/>
          </p:cNvSpPr>
          <p:nvPr/>
        </p:nvSpPr>
        <p:spPr bwMode="auto">
          <a:xfrm>
            <a:off x="5157788" y="1952537"/>
            <a:ext cx="46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12</a:t>
            </a:r>
          </a:p>
        </p:txBody>
      </p:sp>
      <p:sp>
        <p:nvSpPr>
          <p:cNvPr id="31" name="Rectangle 214"/>
          <p:cNvSpPr>
            <a:spLocks noChangeArrowheads="1"/>
          </p:cNvSpPr>
          <p:nvPr/>
        </p:nvSpPr>
        <p:spPr bwMode="auto">
          <a:xfrm>
            <a:off x="7424738" y="1095287"/>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17</a:t>
            </a:r>
          </a:p>
        </p:txBody>
      </p:sp>
      <p:sp>
        <p:nvSpPr>
          <p:cNvPr id="32" name="Rectangle 215"/>
          <p:cNvSpPr>
            <a:spLocks noChangeArrowheads="1"/>
          </p:cNvSpPr>
          <p:nvPr/>
        </p:nvSpPr>
        <p:spPr bwMode="auto">
          <a:xfrm>
            <a:off x="6948488" y="1103225"/>
            <a:ext cx="46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16</a:t>
            </a:r>
          </a:p>
        </p:txBody>
      </p:sp>
      <p:sp>
        <p:nvSpPr>
          <p:cNvPr id="33" name="Rectangle 216"/>
          <p:cNvSpPr>
            <a:spLocks noChangeArrowheads="1"/>
          </p:cNvSpPr>
          <p:nvPr/>
        </p:nvSpPr>
        <p:spPr bwMode="auto">
          <a:xfrm>
            <a:off x="6396038" y="1103225"/>
            <a:ext cx="46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15</a:t>
            </a:r>
          </a:p>
        </p:txBody>
      </p:sp>
      <p:sp>
        <p:nvSpPr>
          <p:cNvPr id="34" name="Rectangle 217"/>
          <p:cNvSpPr>
            <a:spLocks noChangeArrowheads="1"/>
          </p:cNvSpPr>
          <p:nvPr/>
        </p:nvSpPr>
        <p:spPr bwMode="auto">
          <a:xfrm>
            <a:off x="5949950" y="1103225"/>
            <a:ext cx="46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14</a:t>
            </a:r>
          </a:p>
        </p:txBody>
      </p:sp>
      <p:sp>
        <p:nvSpPr>
          <p:cNvPr id="35" name="Rectangle 213"/>
          <p:cNvSpPr>
            <a:spLocks noChangeArrowheads="1"/>
          </p:cNvSpPr>
          <p:nvPr/>
        </p:nvSpPr>
        <p:spPr bwMode="auto">
          <a:xfrm>
            <a:off x="7935913" y="675147"/>
            <a:ext cx="460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latin typeface="Bookman Old Style" pitchFamily="18" charset="0"/>
              </a:rPr>
              <a:t>18</a:t>
            </a:r>
          </a:p>
        </p:txBody>
      </p:sp>
      <p:sp>
        <p:nvSpPr>
          <p:cNvPr id="124" name="Curved Right Arrow 123"/>
          <p:cNvSpPr/>
          <p:nvPr/>
        </p:nvSpPr>
        <p:spPr>
          <a:xfrm>
            <a:off x="1643063" y="3901987"/>
            <a:ext cx="295275" cy="990600"/>
          </a:xfrm>
          <a:prstGeom prst="curvedRightArrow">
            <a:avLst>
              <a:gd name="adj1" fmla="val 35361"/>
              <a:gd name="adj2" fmla="val 60177"/>
              <a:gd name="adj3" fmla="val 36667"/>
            </a:avLst>
          </a:prstGeom>
          <a:solidFill>
            <a:srgbClr val="0070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25" name="Curved Right Arrow 124"/>
          <p:cNvSpPr/>
          <p:nvPr/>
        </p:nvSpPr>
        <p:spPr>
          <a:xfrm>
            <a:off x="1662113" y="3571787"/>
            <a:ext cx="276225" cy="990600"/>
          </a:xfrm>
          <a:prstGeom prst="curvedRightArrow">
            <a:avLst>
              <a:gd name="adj1" fmla="val 60177"/>
              <a:gd name="adj2" fmla="val 65428"/>
              <a:gd name="adj3" fmla="val 36667"/>
            </a:avLst>
          </a:prstGeom>
          <a:solidFill>
            <a:srgbClr val="3333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62" name="Text Box 201"/>
          <p:cNvSpPr txBox="1">
            <a:spLocks noChangeArrowheads="1"/>
          </p:cNvSpPr>
          <p:nvPr/>
        </p:nvSpPr>
        <p:spPr bwMode="auto">
          <a:xfrm>
            <a:off x="1520825" y="1131799"/>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latin typeface="Bookman Old Style" pitchFamily="18" charset="0"/>
              </a:rPr>
              <a:t>2</a:t>
            </a:r>
          </a:p>
        </p:txBody>
      </p:sp>
      <p:sp>
        <p:nvSpPr>
          <p:cNvPr id="163" name="Rectangle 211"/>
          <p:cNvSpPr>
            <a:spLocks noChangeArrowheads="1"/>
          </p:cNvSpPr>
          <p:nvPr/>
        </p:nvSpPr>
        <p:spPr bwMode="auto">
          <a:xfrm>
            <a:off x="5532438" y="1100050"/>
            <a:ext cx="46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latin typeface="Bookman Old Style" pitchFamily="18" charset="0"/>
              </a:rPr>
              <a:t>13</a:t>
            </a:r>
          </a:p>
        </p:txBody>
      </p:sp>
      <p:sp>
        <p:nvSpPr>
          <p:cNvPr id="166" name="Rectangle 294"/>
          <p:cNvSpPr>
            <a:spLocks noChangeArrowheads="1"/>
          </p:cNvSpPr>
          <p:nvPr/>
        </p:nvSpPr>
        <p:spPr bwMode="auto">
          <a:xfrm>
            <a:off x="6823075" y="4214906"/>
            <a:ext cx="593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rgbClr val="CC0099"/>
                </a:solidFill>
                <a:latin typeface="Bookman Old Style" pitchFamily="18" charset="0"/>
              </a:rPr>
              <a:t>  </a:t>
            </a:r>
            <a:r>
              <a:rPr lang="en-US" altLang="en-US" sz="1600" b="1" dirty="0">
                <a:latin typeface="Bookman Old Style" pitchFamily="18" charset="0"/>
              </a:rPr>
              <a:t>Lu</a:t>
            </a:r>
          </a:p>
        </p:txBody>
      </p:sp>
      <p:sp>
        <p:nvSpPr>
          <p:cNvPr id="167" name="Rectangle 294"/>
          <p:cNvSpPr>
            <a:spLocks noChangeArrowheads="1"/>
          </p:cNvSpPr>
          <p:nvPr/>
        </p:nvSpPr>
        <p:spPr bwMode="auto">
          <a:xfrm>
            <a:off x="1754790" y="4174888"/>
            <a:ext cx="5966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rgbClr val="CC0099"/>
                </a:solidFill>
                <a:latin typeface="Bookman Old Style" pitchFamily="18" charset="0"/>
              </a:rPr>
              <a:t>  </a:t>
            </a:r>
            <a:r>
              <a:rPr lang="en-US" altLang="en-US" sz="1600" b="1" dirty="0" smtClean="0">
                <a:latin typeface="Bookman Old Style" pitchFamily="18" charset="0"/>
              </a:rPr>
              <a:t>Ce</a:t>
            </a:r>
            <a:endParaRPr lang="en-US" altLang="en-US" sz="1600" b="1" dirty="0">
              <a:latin typeface="Bookman Old Style" pitchFamily="18" charset="0"/>
            </a:endParaRPr>
          </a:p>
        </p:txBody>
      </p:sp>
      <p:sp>
        <p:nvSpPr>
          <p:cNvPr id="168" name="Text Box 306"/>
          <p:cNvSpPr txBox="1">
            <a:spLocks noChangeArrowheads="1"/>
          </p:cNvSpPr>
          <p:nvPr/>
        </p:nvSpPr>
        <p:spPr bwMode="auto">
          <a:xfrm>
            <a:off x="2335240" y="4199520"/>
            <a:ext cx="4648200" cy="338554"/>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a:spAutoFit/>
          </a:bodyPr>
          <a:lstStyle/>
          <a:p>
            <a:pPr marL="342900" indent="-342900" algn="ctr">
              <a:spcBef>
                <a:spcPct val="20000"/>
              </a:spcBef>
              <a:buClr>
                <a:srgbClr val="0000FF"/>
              </a:buClr>
              <a:buSzPct val="120000"/>
              <a:defRPr/>
            </a:pPr>
            <a:r>
              <a:rPr lang="en-US" sz="1600" b="1" dirty="0" smtClean="0">
                <a:solidFill>
                  <a:prstClr val="black"/>
                </a:solidFill>
                <a:latin typeface="Bookman Old Style" pitchFamily="18" charset="0"/>
                <a:cs typeface="Times New Roman" pitchFamily="18" charset="0"/>
              </a:rPr>
              <a:t>Lanthanides </a:t>
            </a:r>
            <a:r>
              <a:rPr lang="en-US" sz="1600" b="1" dirty="0">
                <a:solidFill>
                  <a:prstClr val="black"/>
                </a:solidFill>
                <a:latin typeface="Bookman Old Style" pitchFamily="18" charset="0"/>
                <a:cs typeface="Times New Roman" pitchFamily="18" charset="0"/>
              </a:rPr>
              <a:t>(14)</a:t>
            </a:r>
          </a:p>
        </p:txBody>
      </p:sp>
      <p:sp>
        <p:nvSpPr>
          <p:cNvPr id="169" name="Text Box 307"/>
          <p:cNvSpPr txBox="1">
            <a:spLocks noChangeArrowheads="1"/>
          </p:cNvSpPr>
          <p:nvPr/>
        </p:nvSpPr>
        <p:spPr bwMode="auto">
          <a:xfrm>
            <a:off x="2357419" y="4516375"/>
            <a:ext cx="4648200" cy="338554"/>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a:spAutoFit/>
          </a:bodyPr>
          <a:lstStyle/>
          <a:p>
            <a:pPr marL="342900" indent="-342900" algn="ctr">
              <a:spcBef>
                <a:spcPct val="20000"/>
              </a:spcBef>
              <a:buClr>
                <a:srgbClr val="0000FF"/>
              </a:buClr>
              <a:buSzPct val="120000"/>
              <a:defRPr/>
            </a:pPr>
            <a:r>
              <a:rPr lang="en-US" sz="1600" b="1" dirty="0" smtClean="0">
                <a:solidFill>
                  <a:prstClr val="black"/>
                </a:solidFill>
                <a:latin typeface="Bookman Old Style" pitchFamily="18" charset="0"/>
                <a:cs typeface="Times New Roman" pitchFamily="18" charset="0"/>
              </a:rPr>
              <a:t>Actinides   </a:t>
            </a:r>
            <a:r>
              <a:rPr lang="en-US" sz="1600" b="1" dirty="0">
                <a:solidFill>
                  <a:prstClr val="black"/>
                </a:solidFill>
                <a:latin typeface="Bookman Old Style" pitchFamily="18" charset="0"/>
                <a:cs typeface="Times New Roman" pitchFamily="18" charset="0"/>
              </a:rPr>
              <a:t>(14)</a:t>
            </a:r>
          </a:p>
        </p:txBody>
      </p:sp>
      <p:grpSp>
        <p:nvGrpSpPr>
          <p:cNvPr id="233" name="Group 232"/>
          <p:cNvGrpSpPr/>
          <p:nvPr/>
        </p:nvGrpSpPr>
        <p:grpSpPr>
          <a:xfrm>
            <a:off x="1895384" y="2255276"/>
            <a:ext cx="1969259" cy="255746"/>
            <a:chOff x="1895384" y="1941039"/>
            <a:chExt cx="1969259" cy="255746"/>
          </a:xfrm>
        </p:grpSpPr>
        <p:sp>
          <p:nvSpPr>
            <p:cNvPr id="171" name="Text Box 280"/>
            <p:cNvSpPr txBox="1">
              <a:spLocks noChangeArrowheads="1"/>
            </p:cNvSpPr>
            <p:nvPr/>
          </p:nvSpPr>
          <p:spPr bwMode="auto">
            <a:xfrm>
              <a:off x="1895384" y="1950563"/>
              <a:ext cx="431528"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IIIB</a:t>
              </a:r>
              <a:endParaRPr lang="en-US" sz="1000" b="1" dirty="0">
                <a:latin typeface="Bookman Old Style" panose="02050604050505020204" pitchFamily="18" charset="0"/>
              </a:endParaRPr>
            </a:p>
          </p:txBody>
        </p:sp>
        <p:sp>
          <p:nvSpPr>
            <p:cNvPr id="172" name="Text Box 280"/>
            <p:cNvSpPr txBox="1">
              <a:spLocks noChangeArrowheads="1"/>
            </p:cNvSpPr>
            <p:nvPr/>
          </p:nvSpPr>
          <p:spPr bwMode="auto">
            <a:xfrm>
              <a:off x="2323635" y="1941039"/>
              <a:ext cx="421910"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IVB</a:t>
              </a:r>
              <a:endParaRPr lang="en-US" sz="1000" b="1" dirty="0">
                <a:latin typeface="Bookman Old Style" panose="02050604050505020204" pitchFamily="18" charset="0"/>
              </a:endParaRPr>
            </a:p>
          </p:txBody>
        </p:sp>
        <p:sp>
          <p:nvSpPr>
            <p:cNvPr id="173" name="Text Box 280"/>
            <p:cNvSpPr txBox="1">
              <a:spLocks noChangeArrowheads="1"/>
            </p:cNvSpPr>
            <p:nvPr/>
          </p:nvSpPr>
          <p:spPr bwMode="auto">
            <a:xfrm>
              <a:off x="2694786" y="1950564"/>
              <a:ext cx="370614"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VB</a:t>
              </a:r>
              <a:endParaRPr lang="en-US" sz="1000" b="1" dirty="0">
                <a:latin typeface="Bookman Old Style" panose="02050604050505020204" pitchFamily="18" charset="0"/>
              </a:endParaRPr>
            </a:p>
          </p:txBody>
        </p:sp>
        <p:sp>
          <p:nvSpPr>
            <p:cNvPr id="174" name="Text Box 280"/>
            <p:cNvSpPr txBox="1">
              <a:spLocks noChangeArrowheads="1"/>
            </p:cNvSpPr>
            <p:nvPr/>
          </p:nvSpPr>
          <p:spPr bwMode="auto">
            <a:xfrm>
              <a:off x="3019426" y="1945802"/>
              <a:ext cx="421910"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VIB</a:t>
              </a:r>
              <a:endParaRPr lang="en-US" sz="1000" b="1" dirty="0">
                <a:latin typeface="Bookman Old Style" panose="02050604050505020204" pitchFamily="18" charset="0"/>
              </a:endParaRPr>
            </a:p>
          </p:txBody>
        </p:sp>
        <p:sp>
          <p:nvSpPr>
            <p:cNvPr id="175" name="Text Box 280"/>
            <p:cNvSpPr txBox="1">
              <a:spLocks noChangeArrowheads="1"/>
            </p:cNvSpPr>
            <p:nvPr/>
          </p:nvSpPr>
          <p:spPr bwMode="auto">
            <a:xfrm>
              <a:off x="3391437" y="1945802"/>
              <a:ext cx="473206"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VIIB</a:t>
              </a:r>
              <a:endParaRPr lang="en-US" sz="1000" b="1" dirty="0">
                <a:latin typeface="Bookman Old Style" panose="02050604050505020204" pitchFamily="18" charset="0"/>
              </a:endParaRPr>
            </a:p>
          </p:txBody>
        </p:sp>
      </p:grpSp>
      <p:sp>
        <p:nvSpPr>
          <p:cNvPr id="176" name="Text Box 280"/>
          <p:cNvSpPr txBox="1">
            <a:spLocks noChangeArrowheads="1"/>
          </p:cNvSpPr>
          <p:nvPr/>
        </p:nvSpPr>
        <p:spPr bwMode="auto">
          <a:xfrm>
            <a:off x="3797808" y="2255275"/>
            <a:ext cx="1034257"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    VIII    →</a:t>
            </a:r>
            <a:endParaRPr lang="en-US" sz="1000" b="1" dirty="0">
              <a:latin typeface="Bookman Old Style" panose="02050604050505020204" pitchFamily="18" charset="0"/>
            </a:endParaRPr>
          </a:p>
        </p:txBody>
      </p:sp>
      <p:grpSp>
        <p:nvGrpSpPr>
          <p:cNvPr id="234" name="Group 233"/>
          <p:cNvGrpSpPr/>
          <p:nvPr/>
        </p:nvGrpSpPr>
        <p:grpSpPr>
          <a:xfrm>
            <a:off x="4883861" y="2258768"/>
            <a:ext cx="675976" cy="247759"/>
            <a:chOff x="4883861" y="1944531"/>
            <a:chExt cx="675976" cy="247759"/>
          </a:xfrm>
        </p:grpSpPr>
        <p:sp>
          <p:nvSpPr>
            <p:cNvPr id="177" name="Text Box 280"/>
            <p:cNvSpPr txBox="1">
              <a:spLocks noChangeArrowheads="1"/>
            </p:cNvSpPr>
            <p:nvPr/>
          </p:nvSpPr>
          <p:spPr bwMode="auto">
            <a:xfrm>
              <a:off x="4883861" y="1944531"/>
              <a:ext cx="328936"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IB</a:t>
              </a:r>
              <a:endParaRPr lang="en-US" sz="1000" b="1" dirty="0">
                <a:latin typeface="Bookman Old Style" panose="02050604050505020204" pitchFamily="18" charset="0"/>
              </a:endParaRPr>
            </a:p>
          </p:txBody>
        </p:sp>
        <p:sp>
          <p:nvSpPr>
            <p:cNvPr id="178" name="Text Box 280"/>
            <p:cNvSpPr txBox="1">
              <a:spLocks noChangeArrowheads="1"/>
            </p:cNvSpPr>
            <p:nvPr/>
          </p:nvSpPr>
          <p:spPr bwMode="auto">
            <a:xfrm>
              <a:off x="5179605" y="1946069"/>
              <a:ext cx="380232"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IIB</a:t>
              </a:r>
              <a:endParaRPr lang="en-US" sz="1000" b="1" dirty="0">
                <a:latin typeface="Bookman Old Style" panose="02050604050505020204" pitchFamily="18" charset="0"/>
              </a:endParaRPr>
            </a:p>
          </p:txBody>
        </p:sp>
      </p:grpSp>
      <p:grpSp>
        <p:nvGrpSpPr>
          <p:cNvPr id="232" name="Group 231"/>
          <p:cNvGrpSpPr/>
          <p:nvPr/>
        </p:nvGrpSpPr>
        <p:grpSpPr>
          <a:xfrm>
            <a:off x="5532093" y="1344366"/>
            <a:ext cx="2311493" cy="246221"/>
            <a:chOff x="5532093" y="1030129"/>
            <a:chExt cx="2311493" cy="246221"/>
          </a:xfrm>
        </p:grpSpPr>
        <p:sp>
          <p:nvSpPr>
            <p:cNvPr id="179" name="Text Box 280"/>
            <p:cNvSpPr txBox="1">
              <a:spLocks noChangeArrowheads="1"/>
            </p:cNvSpPr>
            <p:nvPr/>
          </p:nvSpPr>
          <p:spPr bwMode="auto">
            <a:xfrm>
              <a:off x="5532093" y="1030129"/>
              <a:ext cx="431528"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IIIA</a:t>
              </a:r>
              <a:endParaRPr lang="en-US" sz="1000" b="1" dirty="0">
                <a:latin typeface="Bookman Old Style" panose="02050604050505020204" pitchFamily="18" charset="0"/>
              </a:endParaRPr>
            </a:p>
          </p:txBody>
        </p:sp>
        <p:sp>
          <p:nvSpPr>
            <p:cNvPr id="180" name="Text Box 280"/>
            <p:cNvSpPr txBox="1">
              <a:spLocks noChangeArrowheads="1"/>
            </p:cNvSpPr>
            <p:nvPr/>
          </p:nvSpPr>
          <p:spPr bwMode="auto">
            <a:xfrm>
              <a:off x="5998199" y="1030129"/>
              <a:ext cx="421910"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IVA</a:t>
              </a:r>
              <a:endParaRPr lang="en-US" sz="1000" b="1" dirty="0">
                <a:latin typeface="Bookman Old Style" panose="02050604050505020204" pitchFamily="18" charset="0"/>
              </a:endParaRPr>
            </a:p>
          </p:txBody>
        </p:sp>
        <p:sp>
          <p:nvSpPr>
            <p:cNvPr id="181" name="Text Box 280"/>
            <p:cNvSpPr txBox="1">
              <a:spLocks noChangeArrowheads="1"/>
            </p:cNvSpPr>
            <p:nvPr/>
          </p:nvSpPr>
          <p:spPr bwMode="auto">
            <a:xfrm>
              <a:off x="6468662" y="1030129"/>
              <a:ext cx="370614"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VA</a:t>
              </a:r>
              <a:endParaRPr lang="en-US" sz="1000" b="1" dirty="0">
                <a:latin typeface="Bookman Old Style" panose="02050604050505020204" pitchFamily="18" charset="0"/>
              </a:endParaRPr>
            </a:p>
          </p:txBody>
        </p:sp>
        <p:sp>
          <p:nvSpPr>
            <p:cNvPr id="182" name="Text Box 280"/>
            <p:cNvSpPr txBox="1">
              <a:spLocks noChangeArrowheads="1"/>
            </p:cNvSpPr>
            <p:nvPr/>
          </p:nvSpPr>
          <p:spPr bwMode="auto">
            <a:xfrm>
              <a:off x="6879765" y="1030129"/>
              <a:ext cx="421910"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VIA</a:t>
              </a:r>
              <a:endParaRPr lang="en-US" sz="1000" b="1" dirty="0">
                <a:latin typeface="Bookman Old Style" panose="02050604050505020204" pitchFamily="18" charset="0"/>
              </a:endParaRPr>
            </a:p>
          </p:txBody>
        </p:sp>
        <p:sp>
          <p:nvSpPr>
            <p:cNvPr id="183" name="Text Box 280"/>
            <p:cNvSpPr txBox="1">
              <a:spLocks noChangeArrowheads="1"/>
            </p:cNvSpPr>
            <p:nvPr/>
          </p:nvSpPr>
          <p:spPr bwMode="auto">
            <a:xfrm>
              <a:off x="7370380" y="1030129"/>
              <a:ext cx="473206"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VIIA</a:t>
              </a:r>
              <a:endParaRPr lang="en-US" sz="1000" b="1" dirty="0">
                <a:latin typeface="Bookman Old Style" panose="02050604050505020204" pitchFamily="18" charset="0"/>
              </a:endParaRPr>
            </a:p>
          </p:txBody>
        </p:sp>
      </p:grpSp>
      <p:sp>
        <p:nvSpPr>
          <p:cNvPr id="184" name="Text Box 280"/>
          <p:cNvSpPr txBox="1">
            <a:spLocks noChangeArrowheads="1"/>
          </p:cNvSpPr>
          <p:nvPr/>
        </p:nvSpPr>
        <p:spPr bwMode="auto">
          <a:xfrm>
            <a:off x="7913688" y="833826"/>
            <a:ext cx="470000"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zero</a:t>
            </a:r>
            <a:endParaRPr lang="en-US" sz="1000" b="1" dirty="0">
              <a:latin typeface="Bookman Old Style" panose="02050604050505020204" pitchFamily="18" charset="0"/>
            </a:endParaRPr>
          </a:p>
        </p:txBody>
      </p:sp>
      <p:grpSp>
        <p:nvGrpSpPr>
          <p:cNvPr id="231" name="Group 230"/>
          <p:cNvGrpSpPr/>
          <p:nvPr/>
        </p:nvGrpSpPr>
        <p:grpSpPr>
          <a:xfrm>
            <a:off x="881924" y="1327540"/>
            <a:ext cx="982212" cy="263047"/>
            <a:chOff x="881924" y="1013303"/>
            <a:chExt cx="982212" cy="263047"/>
          </a:xfrm>
        </p:grpSpPr>
        <p:sp>
          <p:nvSpPr>
            <p:cNvPr id="185" name="Text Box 280"/>
            <p:cNvSpPr txBox="1">
              <a:spLocks noChangeArrowheads="1"/>
            </p:cNvSpPr>
            <p:nvPr/>
          </p:nvSpPr>
          <p:spPr bwMode="auto">
            <a:xfrm>
              <a:off x="881924" y="1013303"/>
              <a:ext cx="328936"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IA</a:t>
              </a:r>
              <a:endParaRPr lang="en-US" sz="1000" b="1" dirty="0">
                <a:latin typeface="Bookman Old Style" panose="02050604050505020204" pitchFamily="18" charset="0"/>
              </a:endParaRPr>
            </a:p>
          </p:txBody>
        </p:sp>
        <p:sp>
          <p:nvSpPr>
            <p:cNvPr id="186" name="Text Box 280"/>
            <p:cNvSpPr txBox="1">
              <a:spLocks noChangeArrowheads="1"/>
            </p:cNvSpPr>
            <p:nvPr/>
          </p:nvSpPr>
          <p:spPr bwMode="auto">
            <a:xfrm>
              <a:off x="1483904" y="1030129"/>
              <a:ext cx="380232"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IIA</a:t>
              </a:r>
              <a:endParaRPr lang="en-US" sz="1000" b="1" dirty="0">
                <a:latin typeface="Bookman Old Style" panose="02050604050505020204" pitchFamily="18" charset="0"/>
              </a:endParaRPr>
            </a:p>
          </p:txBody>
        </p:sp>
      </p:grpSp>
      <p:grpSp>
        <p:nvGrpSpPr>
          <p:cNvPr id="187" name="Group 88"/>
          <p:cNvGrpSpPr/>
          <p:nvPr/>
        </p:nvGrpSpPr>
        <p:grpSpPr>
          <a:xfrm>
            <a:off x="1700697" y="966438"/>
            <a:ext cx="1930485" cy="1089971"/>
            <a:chOff x="5782524" y="-2302071"/>
            <a:chExt cx="1930485" cy="1089971"/>
          </a:xfrm>
        </p:grpSpPr>
        <p:sp>
          <p:nvSpPr>
            <p:cNvPr id="188" name="Cloud Callout 187"/>
            <p:cNvSpPr/>
            <p:nvPr/>
          </p:nvSpPr>
          <p:spPr>
            <a:xfrm rot="21423960" flipH="1">
              <a:off x="5818434" y="-2302071"/>
              <a:ext cx="1850624" cy="1089971"/>
            </a:xfrm>
            <a:prstGeom prst="cloudCallout">
              <a:avLst>
                <a:gd name="adj1" fmla="val 78106"/>
                <a:gd name="adj2" fmla="val 63222"/>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bg1"/>
                </a:solidFill>
              </a:endParaRPr>
            </a:p>
          </p:txBody>
        </p:sp>
        <p:sp>
          <p:nvSpPr>
            <p:cNvPr id="189" name="Rectangle 188"/>
            <p:cNvSpPr/>
            <p:nvPr/>
          </p:nvSpPr>
          <p:spPr>
            <a:xfrm>
              <a:off x="5782524" y="-2226794"/>
              <a:ext cx="1930485" cy="923330"/>
            </a:xfrm>
            <a:prstGeom prst="rect">
              <a:avLst/>
            </a:prstGeom>
          </p:spPr>
          <p:txBody>
            <a:bodyPr wrap="square">
              <a:spAutoFit/>
            </a:bodyPr>
            <a:lstStyle/>
            <a:p>
              <a:pPr algn="ctr"/>
              <a:r>
                <a:rPr lang="en-US" dirty="0" smtClean="0">
                  <a:solidFill>
                    <a:schemeClr val="bg1"/>
                  </a:solidFill>
                  <a:latin typeface="+mj-lt"/>
                </a:rPr>
                <a:t>Periods are numbered from </a:t>
              </a:r>
            </a:p>
            <a:p>
              <a:pPr algn="ctr"/>
              <a:r>
                <a:rPr lang="en-US" dirty="0" smtClean="0">
                  <a:solidFill>
                    <a:schemeClr val="bg1"/>
                  </a:solidFill>
                  <a:latin typeface="+mj-lt"/>
                </a:rPr>
                <a:t>1 to 7</a:t>
              </a:r>
            </a:p>
          </p:txBody>
        </p:sp>
      </p:grpSp>
      <p:grpSp>
        <p:nvGrpSpPr>
          <p:cNvPr id="190" name="Group 88"/>
          <p:cNvGrpSpPr/>
          <p:nvPr/>
        </p:nvGrpSpPr>
        <p:grpSpPr>
          <a:xfrm>
            <a:off x="1935163" y="830651"/>
            <a:ext cx="2239255" cy="1198968"/>
            <a:chOff x="5603799" y="-2474908"/>
            <a:chExt cx="2239255" cy="1198968"/>
          </a:xfrm>
        </p:grpSpPr>
        <p:sp>
          <p:nvSpPr>
            <p:cNvPr id="191" name="Cloud Callout 190"/>
            <p:cNvSpPr/>
            <p:nvPr/>
          </p:nvSpPr>
          <p:spPr>
            <a:xfrm rot="21423960" flipH="1">
              <a:off x="5603799" y="-2474908"/>
              <a:ext cx="2239255" cy="1198968"/>
            </a:xfrm>
            <a:prstGeom prst="cloudCallout">
              <a:avLst>
                <a:gd name="adj1" fmla="val -27303"/>
                <a:gd name="adj2" fmla="val 75051"/>
              </a:avLst>
            </a:prstGeom>
            <a:solidFill>
              <a:srgbClr val="7030A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dk1"/>
                </a:solidFill>
              </a:endParaRPr>
            </a:p>
          </p:txBody>
        </p:sp>
        <p:sp>
          <p:nvSpPr>
            <p:cNvPr id="192" name="Rectangle 191"/>
            <p:cNvSpPr/>
            <p:nvPr/>
          </p:nvSpPr>
          <p:spPr>
            <a:xfrm>
              <a:off x="5804040" y="-2323616"/>
              <a:ext cx="1930485" cy="923330"/>
            </a:xfrm>
            <a:prstGeom prst="rect">
              <a:avLst/>
            </a:prstGeom>
          </p:spPr>
          <p:txBody>
            <a:bodyPr wrap="square">
              <a:spAutoFit/>
            </a:bodyPr>
            <a:lstStyle/>
            <a:p>
              <a:pPr algn="ctr"/>
              <a:r>
                <a:rPr lang="en-US" dirty="0" smtClean="0">
                  <a:solidFill>
                    <a:schemeClr val="bg1"/>
                  </a:solidFill>
                  <a:latin typeface="+mj-lt"/>
                </a:rPr>
                <a:t>There are two ways to number groups</a:t>
              </a:r>
            </a:p>
          </p:txBody>
        </p:sp>
      </p:grpSp>
      <p:grpSp>
        <p:nvGrpSpPr>
          <p:cNvPr id="193" name="Group 88"/>
          <p:cNvGrpSpPr/>
          <p:nvPr/>
        </p:nvGrpSpPr>
        <p:grpSpPr>
          <a:xfrm>
            <a:off x="2235658" y="764971"/>
            <a:ext cx="2425804" cy="1298852"/>
            <a:chOff x="5730688" y="-2421100"/>
            <a:chExt cx="2425804" cy="1298852"/>
          </a:xfrm>
        </p:grpSpPr>
        <p:sp>
          <p:nvSpPr>
            <p:cNvPr id="194" name="Cloud Callout 193"/>
            <p:cNvSpPr/>
            <p:nvPr/>
          </p:nvSpPr>
          <p:spPr>
            <a:xfrm rot="21423960" flipH="1">
              <a:off x="5730688" y="-2421100"/>
              <a:ext cx="2425804" cy="1298852"/>
            </a:xfrm>
            <a:prstGeom prst="cloudCallout">
              <a:avLst>
                <a:gd name="adj1" fmla="val -40458"/>
                <a:gd name="adj2" fmla="val 63711"/>
              </a:avLst>
            </a:prstGeom>
            <a:solidFill>
              <a:srgbClr val="7030A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dk1"/>
                </a:solidFill>
              </a:endParaRPr>
            </a:p>
          </p:txBody>
        </p:sp>
        <p:sp>
          <p:nvSpPr>
            <p:cNvPr id="195" name="Rectangle 194"/>
            <p:cNvSpPr/>
            <p:nvPr/>
          </p:nvSpPr>
          <p:spPr>
            <a:xfrm>
              <a:off x="5887515" y="-2229135"/>
              <a:ext cx="2189040" cy="923330"/>
            </a:xfrm>
            <a:prstGeom prst="rect">
              <a:avLst/>
            </a:prstGeom>
          </p:spPr>
          <p:txBody>
            <a:bodyPr wrap="square">
              <a:spAutoFit/>
            </a:bodyPr>
            <a:lstStyle/>
            <a:p>
              <a:pPr algn="ctr"/>
              <a:r>
                <a:rPr lang="en-US" dirty="0" smtClean="0">
                  <a:solidFill>
                    <a:schemeClr val="bg1"/>
                  </a:solidFill>
                  <a:latin typeface="+mj-lt"/>
                </a:rPr>
                <a:t>All tall columns are </a:t>
              </a:r>
              <a:r>
                <a:rPr lang="en-US" dirty="0" err="1" smtClean="0">
                  <a:solidFill>
                    <a:schemeClr val="bg1"/>
                  </a:solidFill>
                  <a:latin typeface="+mj-lt"/>
                </a:rPr>
                <a:t>labelled</a:t>
              </a:r>
              <a:r>
                <a:rPr lang="en-US" dirty="0" smtClean="0">
                  <a:solidFill>
                    <a:schemeClr val="bg1"/>
                  </a:solidFill>
                  <a:latin typeface="+mj-lt"/>
                </a:rPr>
                <a:t> as A &amp; short columns as B </a:t>
              </a:r>
            </a:p>
          </p:txBody>
        </p:sp>
      </p:grpSp>
      <p:grpSp>
        <p:nvGrpSpPr>
          <p:cNvPr id="196" name="Group 88"/>
          <p:cNvGrpSpPr/>
          <p:nvPr/>
        </p:nvGrpSpPr>
        <p:grpSpPr>
          <a:xfrm>
            <a:off x="1685788" y="666729"/>
            <a:ext cx="2456000" cy="1174687"/>
            <a:chOff x="5833938" y="-2409816"/>
            <a:chExt cx="2193905" cy="1174687"/>
          </a:xfrm>
        </p:grpSpPr>
        <p:sp>
          <p:nvSpPr>
            <p:cNvPr id="197" name="Cloud Callout 196"/>
            <p:cNvSpPr/>
            <p:nvPr/>
          </p:nvSpPr>
          <p:spPr>
            <a:xfrm rot="21423960" flipH="1">
              <a:off x="5833938" y="-2409816"/>
              <a:ext cx="2193905" cy="1174687"/>
            </a:xfrm>
            <a:prstGeom prst="cloudCallout">
              <a:avLst>
                <a:gd name="adj1" fmla="val -88964"/>
                <a:gd name="adj2" fmla="val 71236"/>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dk1"/>
                </a:solidFill>
              </a:endParaRPr>
            </a:p>
          </p:txBody>
        </p:sp>
        <p:sp>
          <p:nvSpPr>
            <p:cNvPr id="198" name="Rectangle 197"/>
            <p:cNvSpPr/>
            <p:nvPr/>
          </p:nvSpPr>
          <p:spPr>
            <a:xfrm>
              <a:off x="6136661" y="-2310916"/>
              <a:ext cx="1595442" cy="646331"/>
            </a:xfrm>
            <a:prstGeom prst="rect">
              <a:avLst/>
            </a:prstGeom>
          </p:spPr>
          <p:txBody>
            <a:bodyPr wrap="square">
              <a:spAutoFit/>
            </a:bodyPr>
            <a:lstStyle/>
            <a:p>
              <a:pPr algn="ctr"/>
              <a:r>
                <a:rPr lang="en-US" dirty="0" smtClean="0">
                  <a:solidFill>
                    <a:schemeClr val="bg1"/>
                  </a:solidFill>
                  <a:latin typeface="+mj-lt"/>
                </a:rPr>
                <a:t>Other way is just to number from 1 to 18</a:t>
              </a:r>
            </a:p>
          </p:txBody>
        </p:sp>
      </p:grpSp>
      <p:grpSp>
        <p:nvGrpSpPr>
          <p:cNvPr id="199" name="Group 88"/>
          <p:cNvGrpSpPr/>
          <p:nvPr/>
        </p:nvGrpSpPr>
        <p:grpSpPr>
          <a:xfrm>
            <a:off x="1703668" y="465944"/>
            <a:ext cx="3104870" cy="1662447"/>
            <a:chOff x="5593565" y="-2486494"/>
            <a:chExt cx="3104870" cy="1662447"/>
          </a:xfrm>
        </p:grpSpPr>
        <p:sp>
          <p:nvSpPr>
            <p:cNvPr id="200" name="Cloud Callout 199"/>
            <p:cNvSpPr/>
            <p:nvPr/>
          </p:nvSpPr>
          <p:spPr>
            <a:xfrm rot="21423960" flipH="1">
              <a:off x="5593565" y="-2486494"/>
              <a:ext cx="3104870" cy="1662447"/>
            </a:xfrm>
            <a:prstGeom prst="cloudCallout">
              <a:avLst/>
            </a:prstGeom>
            <a:solidFill>
              <a:srgbClr val="7030A0"/>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dk1"/>
                </a:solidFill>
              </a:endParaRPr>
            </a:p>
          </p:txBody>
        </p:sp>
        <p:sp>
          <p:nvSpPr>
            <p:cNvPr id="201" name="Rectangle 200"/>
            <p:cNvSpPr/>
            <p:nvPr/>
          </p:nvSpPr>
          <p:spPr>
            <a:xfrm>
              <a:off x="5726477" y="-2260116"/>
              <a:ext cx="2796402" cy="1200329"/>
            </a:xfrm>
            <a:prstGeom prst="rect">
              <a:avLst/>
            </a:prstGeom>
          </p:spPr>
          <p:txBody>
            <a:bodyPr wrap="square">
              <a:spAutoFit/>
            </a:bodyPr>
            <a:lstStyle/>
            <a:p>
              <a:pPr algn="ctr"/>
              <a:r>
                <a:rPr lang="en-US" dirty="0" smtClean="0">
                  <a:solidFill>
                    <a:schemeClr val="bg1"/>
                  </a:solidFill>
                  <a:latin typeface="+mj-lt"/>
                </a:rPr>
                <a:t>In modern periodic table elements are arranged in increasing order of atomic number</a:t>
              </a:r>
            </a:p>
          </p:txBody>
        </p:sp>
      </p:grpSp>
      <p:grpSp>
        <p:nvGrpSpPr>
          <p:cNvPr id="202" name="Group 88"/>
          <p:cNvGrpSpPr/>
          <p:nvPr/>
        </p:nvGrpSpPr>
        <p:grpSpPr>
          <a:xfrm>
            <a:off x="1857286" y="505611"/>
            <a:ext cx="2585443" cy="1384329"/>
            <a:chOff x="5821033" y="-2435908"/>
            <a:chExt cx="2585443" cy="1384329"/>
          </a:xfrm>
        </p:grpSpPr>
        <p:sp>
          <p:nvSpPr>
            <p:cNvPr id="203" name="Cloud Callout 202"/>
            <p:cNvSpPr/>
            <p:nvPr/>
          </p:nvSpPr>
          <p:spPr>
            <a:xfrm rot="21423960" flipH="1">
              <a:off x="5821033" y="-2435908"/>
              <a:ext cx="2585443" cy="1384329"/>
            </a:xfrm>
            <a:prstGeom prst="cloudCallout">
              <a:avLst>
                <a:gd name="adj1" fmla="val -29085"/>
                <a:gd name="adj2" fmla="val 77253"/>
              </a:avLst>
            </a:prstGeom>
            <a:solidFill>
              <a:srgbClr val="7030A0"/>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dk1"/>
                </a:solidFill>
              </a:endParaRPr>
            </a:p>
          </p:txBody>
        </p:sp>
        <p:sp>
          <p:nvSpPr>
            <p:cNvPr id="204" name="Rectangle 203"/>
            <p:cNvSpPr/>
            <p:nvPr/>
          </p:nvSpPr>
          <p:spPr>
            <a:xfrm>
              <a:off x="5969140" y="-2239796"/>
              <a:ext cx="2311076" cy="923330"/>
            </a:xfrm>
            <a:prstGeom prst="rect">
              <a:avLst/>
            </a:prstGeom>
          </p:spPr>
          <p:txBody>
            <a:bodyPr wrap="square">
              <a:spAutoFit/>
            </a:bodyPr>
            <a:lstStyle/>
            <a:p>
              <a:pPr algn="ctr"/>
              <a:r>
                <a:rPr lang="en-US" dirty="0" smtClean="0">
                  <a:solidFill>
                    <a:schemeClr val="bg1"/>
                  </a:solidFill>
                  <a:latin typeface="+mj-lt"/>
                </a:rPr>
                <a:t>So let’s put atomic number from 1 to 116 in each box</a:t>
              </a:r>
            </a:p>
          </p:txBody>
        </p:sp>
      </p:grpSp>
      <p:grpSp>
        <p:nvGrpSpPr>
          <p:cNvPr id="205" name="Group 88"/>
          <p:cNvGrpSpPr/>
          <p:nvPr/>
        </p:nvGrpSpPr>
        <p:grpSpPr>
          <a:xfrm>
            <a:off x="1708913" y="507198"/>
            <a:ext cx="2843987" cy="1384329"/>
            <a:chOff x="5691761" y="-2435908"/>
            <a:chExt cx="2843987" cy="1384329"/>
          </a:xfrm>
        </p:grpSpPr>
        <p:sp>
          <p:nvSpPr>
            <p:cNvPr id="206" name="Cloud Callout 205"/>
            <p:cNvSpPr/>
            <p:nvPr/>
          </p:nvSpPr>
          <p:spPr>
            <a:xfrm rot="21423960" flipH="1">
              <a:off x="5691761" y="-2435908"/>
              <a:ext cx="2843987" cy="1384329"/>
            </a:xfrm>
            <a:prstGeom prst="cloudCallout">
              <a:avLst>
                <a:gd name="adj1" fmla="val 45527"/>
                <a:gd name="adj2" fmla="val 56148"/>
              </a:avLst>
            </a:prstGeom>
            <a:solidFill>
              <a:srgbClr val="7030A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dk1"/>
                </a:solidFill>
              </a:endParaRPr>
            </a:p>
          </p:txBody>
        </p:sp>
        <p:sp>
          <p:nvSpPr>
            <p:cNvPr id="207" name="Rectangle 206"/>
            <p:cNvSpPr/>
            <p:nvPr/>
          </p:nvSpPr>
          <p:spPr>
            <a:xfrm>
              <a:off x="5853586" y="-2249956"/>
              <a:ext cx="2542184" cy="923330"/>
            </a:xfrm>
            <a:prstGeom prst="rect">
              <a:avLst/>
            </a:prstGeom>
          </p:spPr>
          <p:txBody>
            <a:bodyPr wrap="square">
              <a:spAutoFit/>
            </a:bodyPr>
            <a:lstStyle/>
            <a:p>
              <a:pPr algn="ctr"/>
              <a:r>
                <a:rPr lang="en-US" dirty="0" smtClean="0">
                  <a:solidFill>
                    <a:schemeClr val="bg1"/>
                  </a:solidFill>
                  <a:latin typeface="+mj-lt"/>
                </a:rPr>
                <a:t>Let’s place first 18 elements from Hydrogen to Argon</a:t>
              </a:r>
            </a:p>
          </p:txBody>
        </p:sp>
      </p:grpSp>
      <p:grpSp>
        <p:nvGrpSpPr>
          <p:cNvPr id="208" name="Group 88"/>
          <p:cNvGrpSpPr/>
          <p:nvPr/>
        </p:nvGrpSpPr>
        <p:grpSpPr>
          <a:xfrm>
            <a:off x="2647610" y="641138"/>
            <a:ext cx="2118939" cy="1372803"/>
            <a:chOff x="6068075" y="-2497859"/>
            <a:chExt cx="2118939" cy="1372803"/>
          </a:xfrm>
        </p:grpSpPr>
        <p:sp>
          <p:nvSpPr>
            <p:cNvPr id="209" name="Cloud Callout 208"/>
            <p:cNvSpPr/>
            <p:nvPr/>
          </p:nvSpPr>
          <p:spPr>
            <a:xfrm rot="21423960" flipH="1">
              <a:off x="6068075" y="-2497859"/>
              <a:ext cx="2118939" cy="1372803"/>
            </a:xfrm>
            <a:prstGeom prst="cloudCallout">
              <a:avLst>
                <a:gd name="adj1" fmla="val 75734"/>
                <a:gd name="adj2" fmla="val 124815"/>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dk1"/>
                </a:solidFill>
              </a:endParaRPr>
            </a:p>
          </p:txBody>
        </p:sp>
        <p:sp>
          <p:nvSpPr>
            <p:cNvPr id="210" name="Rectangle 209"/>
            <p:cNvSpPr/>
            <p:nvPr/>
          </p:nvSpPr>
          <p:spPr>
            <a:xfrm>
              <a:off x="6169688" y="-2310916"/>
              <a:ext cx="1909980" cy="923330"/>
            </a:xfrm>
            <a:prstGeom prst="rect">
              <a:avLst/>
            </a:prstGeom>
          </p:spPr>
          <p:txBody>
            <a:bodyPr wrap="square">
              <a:spAutoFit/>
            </a:bodyPr>
            <a:lstStyle/>
            <a:p>
              <a:pPr algn="ctr"/>
              <a:r>
                <a:rPr lang="en-US" dirty="0" smtClean="0">
                  <a:solidFill>
                    <a:schemeClr val="bg1"/>
                  </a:solidFill>
                  <a:latin typeface="+mj-lt"/>
                </a:rPr>
                <a:t>Now fill up group IA, IIA, VIIA &amp; zero group</a:t>
              </a:r>
            </a:p>
          </p:txBody>
        </p:sp>
      </p:grpSp>
      <p:sp>
        <p:nvSpPr>
          <p:cNvPr id="235" name="Text Box 301"/>
          <p:cNvSpPr txBox="1">
            <a:spLocks noChangeArrowheads="1"/>
          </p:cNvSpPr>
          <p:nvPr/>
        </p:nvSpPr>
        <p:spPr bwMode="auto">
          <a:xfrm>
            <a:off x="2363880" y="1083547"/>
            <a:ext cx="2347258" cy="369332"/>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a:solidFill>
                  <a:schemeClr val="tx1"/>
                </a:solidFill>
                <a:latin typeface="Book Antiqua" pitchFamily="18" charset="0"/>
              </a:defRPr>
            </a:lvl1pPr>
          </a:lstStyle>
          <a:p>
            <a:r>
              <a:rPr lang="en-US" dirty="0">
                <a:latin typeface="+mj-lt"/>
              </a:rPr>
              <a:t> Shortest Period  (2)</a:t>
            </a:r>
          </a:p>
        </p:txBody>
      </p:sp>
      <p:sp>
        <p:nvSpPr>
          <p:cNvPr id="236" name="Text Box 301"/>
          <p:cNvSpPr txBox="1">
            <a:spLocks noChangeArrowheads="1"/>
          </p:cNvSpPr>
          <p:nvPr/>
        </p:nvSpPr>
        <p:spPr bwMode="auto">
          <a:xfrm>
            <a:off x="881655" y="844630"/>
            <a:ext cx="510832" cy="461665"/>
          </a:xfrm>
          <a:prstGeom prst="rect">
            <a:avLst/>
          </a:prstGeom>
          <a:solidFill>
            <a:srgbClr val="FFFF00"/>
          </a:solidFill>
          <a:ln>
            <a:headEnd/>
            <a:tailEnd/>
          </a:ln>
        </p:spPr>
        <p:style>
          <a:lnRef idx="0">
            <a:schemeClr val="dk1"/>
          </a:lnRef>
          <a:fillRef idx="3">
            <a:schemeClr val="dk1"/>
          </a:fillRef>
          <a:effectRef idx="3">
            <a:schemeClr val="dk1"/>
          </a:effectRef>
          <a:fontRef idx="minor">
            <a:schemeClr val="lt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hangingPunct="0">
              <a:spcBef>
                <a:spcPct val="50000"/>
              </a:spcBef>
              <a:defRPr/>
            </a:pPr>
            <a:endParaRPr lang="en-US" sz="2400" b="1" spc="50" dirty="0">
              <a:ln w="11430"/>
              <a:solidFill>
                <a:schemeClr val="tx1"/>
              </a:solidFill>
              <a:effectLst>
                <a:outerShdw blurRad="76200" dist="50800" dir="5400000" algn="tl" rotWithShape="0">
                  <a:srgbClr val="000000">
                    <a:alpha val="65000"/>
                  </a:srgbClr>
                </a:outerShdw>
              </a:effectLst>
            </a:endParaRPr>
          </a:p>
        </p:txBody>
      </p:sp>
      <p:sp>
        <p:nvSpPr>
          <p:cNvPr id="237" name="Text Box 301"/>
          <p:cNvSpPr txBox="1">
            <a:spLocks noChangeArrowheads="1"/>
          </p:cNvSpPr>
          <p:nvPr/>
        </p:nvSpPr>
        <p:spPr bwMode="auto">
          <a:xfrm>
            <a:off x="7919445" y="1044655"/>
            <a:ext cx="464393" cy="461665"/>
          </a:xfrm>
          <a:prstGeom prst="rect">
            <a:avLst/>
          </a:prstGeom>
          <a:solidFill>
            <a:srgbClr val="FFFF00"/>
          </a:solidFill>
          <a:ln>
            <a:headEnd/>
            <a:tailEnd/>
          </a:ln>
        </p:spPr>
        <p:style>
          <a:lnRef idx="0">
            <a:schemeClr val="dk1"/>
          </a:lnRef>
          <a:fillRef idx="3">
            <a:schemeClr val="dk1"/>
          </a:fillRef>
          <a:effectRef idx="3">
            <a:schemeClr val="dk1"/>
          </a:effectRef>
          <a:fontRef idx="minor">
            <a:schemeClr val="lt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hangingPunct="0">
              <a:spcBef>
                <a:spcPct val="50000"/>
              </a:spcBef>
              <a:defRPr/>
            </a:pPr>
            <a:endParaRPr lang="en-US" sz="2400" b="1" spc="50" dirty="0">
              <a:ln w="11430"/>
              <a:solidFill>
                <a:schemeClr val="tx1"/>
              </a:solidFill>
              <a:effectLst>
                <a:outerShdw blurRad="76200" dist="50800" dir="5400000" algn="tl" rotWithShape="0">
                  <a:srgbClr val="000000">
                    <a:alpha val="65000"/>
                  </a:srgbClr>
                </a:outerShdw>
              </a:effectLst>
            </a:endParaRPr>
          </a:p>
        </p:txBody>
      </p:sp>
      <p:sp>
        <p:nvSpPr>
          <p:cNvPr id="139" name="Rectangle 247"/>
          <p:cNvSpPr>
            <a:spLocks noChangeArrowheads="1"/>
          </p:cNvSpPr>
          <p:nvPr/>
        </p:nvSpPr>
        <p:spPr bwMode="auto">
          <a:xfrm>
            <a:off x="7958138" y="1150850"/>
            <a:ext cx="4716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He</a:t>
            </a:r>
          </a:p>
        </p:txBody>
      </p:sp>
      <p:sp>
        <p:nvSpPr>
          <p:cNvPr id="126" name="Rectangle 234"/>
          <p:cNvSpPr>
            <a:spLocks noChangeArrowheads="1"/>
          </p:cNvSpPr>
          <p:nvPr/>
        </p:nvSpPr>
        <p:spPr bwMode="auto">
          <a:xfrm>
            <a:off x="979488" y="928600"/>
            <a:ext cx="3593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H</a:t>
            </a:r>
          </a:p>
        </p:txBody>
      </p:sp>
      <p:sp>
        <p:nvSpPr>
          <p:cNvPr id="238" name="Text Box 288"/>
          <p:cNvSpPr txBox="1">
            <a:spLocks noChangeArrowheads="1"/>
          </p:cNvSpPr>
          <p:nvPr/>
        </p:nvSpPr>
        <p:spPr bwMode="auto">
          <a:xfrm>
            <a:off x="2363880" y="1540060"/>
            <a:ext cx="2394133" cy="369332"/>
          </a:xfrm>
          <a:prstGeom prst="rect">
            <a:avLst/>
          </a:prstGeom>
          <a:solidFill>
            <a:schemeClr val="accent6">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a:defRPr b="1" kern="0">
                <a:solidFill>
                  <a:schemeClr val="tx1"/>
                </a:solidFill>
                <a:latin typeface="Book Antiqua" pitchFamily="18" charset="0"/>
                <a:cs typeface="Arial" charset="0"/>
              </a:defRPr>
            </a:lvl1pPr>
          </a:lstStyle>
          <a:p>
            <a:r>
              <a:rPr lang="en-US" b="0" dirty="0">
                <a:latin typeface="+mj-lt"/>
              </a:rPr>
              <a:t> Short Periods  (8)</a:t>
            </a:r>
          </a:p>
        </p:txBody>
      </p:sp>
      <p:sp>
        <p:nvSpPr>
          <p:cNvPr id="239" name="Text Box 288"/>
          <p:cNvSpPr txBox="1">
            <a:spLocks noChangeArrowheads="1"/>
          </p:cNvSpPr>
          <p:nvPr/>
        </p:nvSpPr>
        <p:spPr bwMode="auto">
          <a:xfrm>
            <a:off x="852885" y="1578070"/>
            <a:ext cx="1067065" cy="523220"/>
          </a:xfrm>
          <a:prstGeom prst="rect">
            <a:avLst/>
          </a:prstGeom>
          <a:solidFill>
            <a:srgbClr val="00B0F0">
              <a:alpha val="58824"/>
            </a:srgbClr>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eaLnBrk="0" hangingPunct="0">
              <a:spcBef>
                <a:spcPct val="50000"/>
              </a:spcBef>
              <a:defRPr/>
            </a:pPr>
            <a:endParaRPr lang="en-US" sz="2800" b="1" dirty="0">
              <a:solidFill>
                <a:schemeClr val="tx1"/>
              </a:solidFill>
              <a:effectLst>
                <a:outerShdw blurRad="38100" dist="38100" dir="2700000" algn="tl">
                  <a:srgbClr val="FFFFFF"/>
                </a:outerShdw>
              </a:effectLst>
            </a:endParaRPr>
          </a:p>
        </p:txBody>
      </p:sp>
      <p:sp>
        <p:nvSpPr>
          <p:cNvPr id="240" name="Text Box 288"/>
          <p:cNvSpPr txBox="1">
            <a:spLocks noChangeArrowheads="1"/>
          </p:cNvSpPr>
          <p:nvPr/>
        </p:nvSpPr>
        <p:spPr bwMode="auto">
          <a:xfrm>
            <a:off x="5553074" y="1533437"/>
            <a:ext cx="2824163" cy="926917"/>
          </a:xfrm>
          <a:prstGeom prst="rect">
            <a:avLst/>
          </a:prstGeom>
          <a:solidFill>
            <a:srgbClr val="00B0F0">
              <a:alpha val="58824"/>
            </a:srgbClr>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eaLnBrk="0" hangingPunct="0">
              <a:spcBef>
                <a:spcPct val="50000"/>
              </a:spcBef>
              <a:defRPr/>
            </a:pPr>
            <a:endParaRPr lang="en-US" sz="2800" b="1" dirty="0">
              <a:solidFill>
                <a:schemeClr val="bg1"/>
              </a:solidFill>
              <a:effectLst>
                <a:outerShdw blurRad="38100" dist="38100" dir="2700000" algn="tl">
                  <a:srgbClr val="FFFFFF"/>
                </a:outerShdw>
              </a:effectLst>
            </a:endParaRPr>
          </a:p>
        </p:txBody>
      </p:sp>
      <p:sp>
        <p:nvSpPr>
          <p:cNvPr id="140" name="Rectangle 248"/>
          <p:cNvSpPr>
            <a:spLocks noChangeArrowheads="1"/>
          </p:cNvSpPr>
          <p:nvPr/>
        </p:nvSpPr>
        <p:spPr bwMode="auto">
          <a:xfrm>
            <a:off x="7966075" y="1639800"/>
            <a:ext cx="4555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Ne</a:t>
            </a:r>
          </a:p>
        </p:txBody>
      </p:sp>
      <p:sp>
        <p:nvSpPr>
          <p:cNvPr id="149" name="Rectangle 279"/>
          <p:cNvSpPr>
            <a:spLocks noChangeArrowheads="1"/>
          </p:cNvSpPr>
          <p:nvPr/>
        </p:nvSpPr>
        <p:spPr bwMode="auto">
          <a:xfrm>
            <a:off x="5497513" y="2123987"/>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20000"/>
              </a:spcBef>
              <a:spcAft>
                <a:spcPct val="0"/>
              </a:spcAft>
              <a:buClr>
                <a:srgbClr val="0000FF"/>
              </a:buClr>
              <a:buSzPct val="120000"/>
            </a:pPr>
            <a:r>
              <a:rPr lang="en-US" altLang="en-US" sz="1600" b="1" dirty="0">
                <a:latin typeface="Bookman Old Style" pitchFamily="18" charset="0"/>
              </a:rPr>
              <a:t>Al</a:t>
            </a:r>
          </a:p>
        </p:txBody>
      </p:sp>
      <p:sp>
        <p:nvSpPr>
          <p:cNvPr id="150" name="Rectangle 280"/>
          <p:cNvSpPr>
            <a:spLocks noChangeArrowheads="1"/>
          </p:cNvSpPr>
          <p:nvPr/>
        </p:nvSpPr>
        <p:spPr bwMode="auto">
          <a:xfrm>
            <a:off x="5976938" y="2123987"/>
            <a:ext cx="3946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Si</a:t>
            </a:r>
          </a:p>
        </p:txBody>
      </p:sp>
      <p:sp>
        <p:nvSpPr>
          <p:cNvPr id="151" name="Rectangle 281"/>
          <p:cNvSpPr>
            <a:spLocks noChangeArrowheads="1"/>
          </p:cNvSpPr>
          <p:nvPr/>
        </p:nvSpPr>
        <p:spPr bwMode="auto">
          <a:xfrm>
            <a:off x="6510338" y="2123987"/>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latin typeface="Bookman Old Style" pitchFamily="18" charset="0"/>
              </a:rPr>
              <a:t>P</a:t>
            </a:r>
          </a:p>
        </p:txBody>
      </p:sp>
      <p:sp>
        <p:nvSpPr>
          <p:cNvPr id="152" name="Rectangle 282"/>
          <p:cNvSpPr>
            <a:spLocks noChangeArrowheads="1"/>
          </p:cNvSpPr>
          <p:nvPr/>
        </p:nvSpPr>
        <p:spPr bwMode="auto">
          <a:xfrm>
            <a:off x="6981825" y="2123987"/>
            <a:ext cx="327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latin typeface="Bookman Old Style" pitchFamily="18" charset="0"/>
              </a:rPr>
              <a:t>S</a:t>
            </a:r>
          </a:p>
        </p:txBody>
      </p:sp>
      <p:sp>
        <p:nvSpPr>
          <p:cNvPr id="153" name="Rectangle 283"/>
          <p:cNvSpPr>
            <a:spLocks noChangeArrowheads="1"/>
          </p:cNvSpPr>
          <p:nvPr/>
        </p:nvSpPr>
        <p:spPr bwMode="auto">
          <a:xfrm>
            <a:off x="7496175" y="2123987"/>
            <a:ext cx="4074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latin typeface="Bookman Old Style" pitchFamily="18" charset="0"/>
              </a:rPr>
              <a:t>Cl</a:t>
            </a:r>
          </a:p>
        </p:txBody>
      </p:sp>
      <p:sp>
        <p:nvSpPr>
          <p:cNvPr id="157" name="Rectangle 249"/>
          <p:cNvSpPr>
            <a:spLocks noChangeArrowheads="1"/>
          </p:cNvSpPr>
          <p:nvPr/>
        </p:nvSpPr>
        <p:spPr bwMode="auto">
          <a:xfrm>
            <a:off x="7981950" y="2123987"/>
            <a:ext cx="426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err="1">
                <a:latin typeface="Bookman Old Style" pitchFamily="18" charset="0"/>
              </a:rPr>
              <a:t>Ar</a:t>
            </a:r>
            <a:endParaRPr lang="en-US" altLang="en-US" sz="1600" b="1" dirty="0">
              <a:latin typeface="Bookman Old Style" pitchFamily="18" charset="0"/>
            </a:endParaRPr>
          </a:p>
        </p:txBody>
      </p:sp>
      <p:sp>
        <p:nvSpPr>
          <p:cNvPr id="242" name="Text Box 290"/>
          <p:cNvSpPr txBox="1">
            <a:spLocks noChangeArrowheads="1"/>
          </p:cNvSpPr>
          <p:nvPr/>
        </p:nvSpPr>
        <p:spPr bwMode="auto">
          <a:xfrm>
            <a:off x="842638" y="2466966"/>
            <a:ext cx="7546380" cy="461665"/>
          </a:xfrm>
          <a:prstGeom prst="rect">
            <a:avLst/>
          </a:prstGeom>
          <a:solidFill>
            <a:srgbClr val="CC3399">
              <a:alpha val="61176"/>
            </a:srgbClr>
          </a:solidFill>
          <a:ln>
            <a:headEnd/>
            <a:tailEnd/>
          </a:ln>
        </p:spPr>
        <p:style>
          <a:lnRef idx="0">
            <a:schemeClr val="dk1"/>
          </a:lnRef>
          <a:fillRef idx="3">
            <a:schemeClr val="dk1"/>
          </a:fillRef>
          <a:effectRef idx="3">
            <a:schemeClr val="dk1"/>
          </a:effectRef>
          <a:fontRef idx="minor">
            <a:schemeClr val="lt1"/>
          </a:fontRef>
        </p:style>
        <p:txBody>
          <a:bodyPr>
            <a:spAutoFit/>
          </a:bodyPr>
          <a:lstStyle/>
          <a:p>
            <a:pPr eaLnBrk="0" hangingPunct="0">
              <a:spcBef>
                <a:spcPct val="50000"/>
              </a:spcBef>
              <a:defRPr/>
            </a:pPr>
            <a:endParaRPr lang="en-US" sz="2400" b="1" dirty="0">
              <a:solidFill>
                <a:srgbClr val="FFFF00"/>
              </a:solidFill>
            </a:endParaRPr>
          </a:p>
        </p:txBody>
      </p:sp>
      <p:sp>
        <p:nvSpPr>
          <p:cNvPr id="244" name="Text Box 292"/>
          <p:cNvSpPr txBox="1">
            <a:spLocks noChangeArrowheads="1"/>
          </p:cNvSpPr>
          <p:nvPr/>
        </p:nvSpPr>
        <p:spPr bwMode="auto">
          <a:xfrm>
            <a:off x="852296" y="3361282"/>
            <a:ext cx="7546380" cy="400110"/>
          </a:xfrm>
          <a:prstGeom prst="rect">
            <a:avLst/>
          </a:prstGeom>
          <a:solidFill>
            <a:srgbClr val="99FF33">
              <a:alpha val="60000"/>
            </a:srgbClr>
          </a:solidFill>
          <a:ln>
            <a:headEnd/>
            <a:tailEnd/>
          </a:ln>
        </p:spPr>
        <p:style>
          <a:lnRef idx="0">
            <a:schemeClr val="dk1"/>
          </a:lnRef>
          <a:fillRef idx="3">
            <a:schemeClr val="dk1"/>
          </a:fillRef>
          <a:effectRef idx="3">
            <a:schemeClr val="dk1"/>
          </a:effectRef>
          <a:fontRef idx="minor">
            <a:schemeClr val="lt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hangingPunct="0">
              <a:spcBef>
                <a:spcPct val="50000"/>
              </a:spcBef>
              <a:defRPr/>
            </a:pPr>
            <a:endParaRPr lang="en-US" sz="2000" b="1" spc="50" dirty="0">
              <a:ln w="11430"/>
              <a:solidFill>
                <a:schemeClr val="tx1"/>
              </a:solidFill>
              <a:effectLst>
                <a:outerShdw blurRad="76200" dist="50800" dir="5400000" algn="tl" rotWithShape="0">
                  <a:srgbClr val="000000">
                    <a:alpha val="65000"/>
                  </a:srgbClr>
                </a:outerShdw>
              </a:effectLst>
            </a:endParaRPr>
          </a:p>
        </p:txBody>
      </p:sp>
      <p:sp>
        <p:nvSpPr>
          <p:cNvPr id="246" name="Text Box 293"/>
          <p:cNvSpPr txBox="1">
            <a:spLocks noChangeArrowheads="1"/>
          </p:cNvSpPr>
          <p:nvPr/>
        </p:nvSpPr>
        <p:spPr bwMode="auto">
          <a:xfrm>
            <a:off x="857249" y="3788825"/>
            <a:ext cx="7523270" cy="439541"/>
          </a:xfrm>
          <a:prstGeom prst="rect">
            <a:avLst/>
          </a:prstGeom>
          <a:solidFill>
            <a:srgbClr val="7030A0">
              <a:alpha val="69804"/>
            </a:srgbClr>
          </a:solidFill>
          <a:ln>
            <a:headEnd/>
            <a:tailEnd/>
          </a:ln>
        </p:spPr>
        <p:style>
          <a:lnRef idx="0">
            <a:schemeClr val="accent1"/>
          </a:lnRef>
          <a:fillRef idx="3">
            <a:schemeClr val="accent1"/>
          </a:fillRef>
          <a:effectRef idx="3">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hangingPunct="0">
              <a:spcBef>
                <a:spcPct val="50000"/>
              </a:spcBef>
              <a:defRPr/>
            </a:pPr>
            <a:endPar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Rectangle 196"/>
          <p:cNvSpPr>
            <a:spLocks noChangeArrowheads="1"/>
          </p:cNvSpPr>
          <p:nvPr/>
        </p:nvSpPr>
        <p:spPr bwMode="auto">
          <a:xfrm>
            <a:off x="568325" y="2568487"/>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4</a:t>
            </a:r>
          </a:p>
        </p:txBody>
      </p:sp>
      <p:sp>
        <p:nvSpPr>
          <p:cNvPr id="17" name="Rectangle 197"/>
          <p:cNvSpPr>
            <a:spLocks noChangeArrowheads="1"/>
          </p:cNvSpPr>
          <p:nvPr/>
        </p:nvSpPr>
        <p:spPr bwMode="auto">
          <a:xfrm>
            <a:off x="568325" y="3000287"/>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5</a:t>
            </a:r>
          </a:p>
        </p:txBody>
      </p:sp>
      <p:sp>
        <p:nvSpPr>
          <p:cNvPr id="18" name="Rectangle 198"/>
          <p:cNvSpPr>
            <a:spLocks noChangeArrowheads="1"/>
          </p:cNvSpPr>
          <p:nvPr/>
        </p:nvSpPr>
        <p:spPr bwMode="auto">
          <a:xfrm>
            <a:off x="568325" y="3454312"/>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6</a:t>
            </a:r>
          </a:p>
        </p:txBody>
      </p:sp>
      <p:sp>
        <p:nvSpPr>
          <p:cNvPr id="19" name="Rectangle 199"/>
          <p:cNvSpPr>
            <a:spLocks noChangeArrowheads="1"/>
          </p:cNvSpPr>
          <p:nvPr/>
        </p:nvSpPr>
        <p:spPr bwMode="auto">
          <a:xfrm>
            <a:off x="568325" y="3901987"/>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7</a:t>
            </a:r>
          </a:p>
        </p:txBody>
      </p:sp>
      <p:sp>
        <p:nvSpPr>
          <p:cNvPr id="54" name="Text Box 333"/>
          <p:cNvSpPr txBox="1">
            <a:spLocks noChangeArrowheads="1"/>
          </p:cNvSpPr>
          <p:nvPr/>
        </p:nvSpPr>
        <p:spPr bwMode="auto">
          <a:xfrm>
            <a:off x="822325"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latin typeface="Bookman Old Style" pitchFamily="18" charset="0"/>
              </a:rPr>
              <a:t>19</a:t>
            </a:r>
          </a:p>
        </p:txBody>
      </p:sp>
      <p:sp>
        <p:nvSpPr>
          <p:cNvPr id="55" name="Text Box 334"/>
          <p:cNvSpPr txBox="1">
            <a:spLocks noChangeArrowheads="1"/>
          </p:cNvSpPr>
          <p:nvPr/>
        </p:nvSpPr>
        <p:spPr bwMode="auto">
          <a:xfrm>
            <a:off x="1330325"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20</a:t>
            </a:r>
          </a:p>
        </p:txBody>
      </p:sp>
      <p:sp>
        <p:nvSpPr>
          <p:cNvPr id="56" name="Text Box 335"/>
          <p:cNvSpPr txBox="1">
            <a:spLocks noChangeArrowheads="1"/>
          </p:cNvSpPr>
          <p:nvPr/>
        </p:nvSpPr>
        <p:spPr bwMode="auto">
          <a:xfrm>
            <a:off x="1878013"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21</a:t>
            </a:r>
          </a:p>
        </p:txBody>
      </p:sp>
      <p:sp>
        <p:nvSpPr>
          <p:cNvPr id="57" name="Text Box 336"/>
          <p:cNvSpPr txBox="1">
            <a:spLocks noChangeArrowheads="1"/>
          </p:cNvSpPr>
          <p:nvPr/>
        </p:nvSpPr>
        <p:spPr bwMode="auto">
          <a:xfrm>
            <a:off x="2270125"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22</a:t>
            </a:r>
          </a:p>
        </p:txBody>
      </p:sp>
      <p:sp>
        <p:nvSpPr>
          <p:cNvPr id="58" name="Text Box 337"/>
          <p:cNvSpPr txBox="1">
            <a:spLocks noChangeArrowheads="1"/>
          </p:cNvSpPr>
          <p:nvPr/>
        </p:nvSpPr>
        <p:spPr bwMode="auto">
          <a:xfrm>
            <a:off x="4452938" y="2431962"/>
            <a:ext cx="4365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28</a:t>
            </a:r>
          </a:p>
        </p:txBody>
      </p:sp>
      <p:sp>
        <p:nvSpPr>
          <p:cNvPr id="59" name="Text Box 338"/>
          <p:cNvSpPr txBox="1">
            <a:spLocks noChangeArrowheads="1"/>
          </p:cNvSpPr>
          <p:nvPr/>
        </p:nvSpPr>
        <p:spPr bwMode="auto">
          <a:xfrm>
            <a:off x="4103688"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27</a:t>
            </a:r>
          </a:p>
        </p:txBody>
      </p:sp>
      <p:sp>
        <p:nvSpPr>
          <p:cNvPr id="60" name="Text Box 339"/>
          <p:cNvSpPr txBox="1">
            <a:spLocks noChangeArrowheads="1"/>
          </p:cNvSpPr>
          <p:nvPr/>
        </p:nvSpPr>
        <p:spPr bwMode="auto">
          <a:xfrm>
            <a:off x="3749675"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26</a:t>
            </a:r>
          </a:p>
        </p:txBody>
      </p:sp>
      <p:sp>
        <p:nvSpPr>
          <p:cNvPr id="61" name="Text Box 340"/>
          <p:cNvSpPr txBox="1">
            <a:spLocks noChangeArrowheads="1"/>
          </p:cNvSpPr>
          <p:nvPr/>
        </p:nvSpPr>
        <p:spPr bwMode="auto">
          <a:xfrm>
            <a:off x="3341688"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solidFill>
                  <a:prstClr val="black"/>
                </a:solidFill>
                <a:latin typeface="Bookman Old Style" pitchFamily="18" charset="0"/>
              </a:rPr>
              <a:t>25</a:t>
            </a:r>
          </a:p>
        </p:txBody>
      </p:sp>
      <p:sp>
        <p:nvSpPr>
          <p:cNvPr id="62" name="Text Box 341"/>
          <p:cNvSpPr txBox="1">
            <a:spLocks noChangeArrowheads="1"/>
          </p:cNvSpPr>
          <p:nvPr/>
        </p:nvSpPr>
        <p:spPr bwMode="auto">
          <a:xfrm>
            <a:off x="2997200" y="2431962"/>
            <a:ext cx="3698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24</a:t>
            </a:r>
          </a:p>
        </p:txBody>
      </p:sp>
      <p:sp>
        <p:nvSpPr>
          <p:cNvPr id="63" name="Text Box 342"/>
          <p:cNvSpPr txBox="1">
            <a:spLocks noChangeArrowheads="1"/>
          </p:cNvSpPr>
          <p:nvPr/>
        </p:nvSpPr>
        <p:spPr bwMode="auto">
          <a:xfrm>
            <a:off x="2651125"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23</a:t>
            </a:r>
          </a:p>
        </p:txBody>
      </p:sp>
      <p:sp>
        <p:nvSpPr>
          <p:cNvPr id="64" name="Text Box 343"/>
          <p:cNvSpPr txBox="1">
            <a:spLocks noChangeArrowheads="1"/>
          </p:cNvSpPr>
          <p:nvPr/>
        </p:nvSpPr>
        <p:spPr bwMode="auto">
          <a:xfrm>
            <a:off x="4792663" y="2431962"/>
            <a:ext cx="3698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solidFill>
                  <a:prstClr val="black"/>
                </a:solidFill>
                <a:latin typeface="Bookman Old Style" pitchFamily="18" charset="0"/>
              </a:rPr>
              <a:t>29</a:t>
            </a:r>
          </a:p>
        </p:txBody>
      </p:sp>
      <p:sp>
        <p:nvSpPr>
          <p:cNvPr id="65" name="Text Box 344"/>
          <p:cNvSpPr txBox="1">
            <a:spLocks noChangeArrowheads="1"/>
          </p:cNvSpPr>
          <p:nvPr/>
        </p:nvSpPr>
        <p:spPr bwMode="auto">
          <a:xfrm>
            <a:off x="5138738"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30</a:t>
            </a:r>
          </a:p>
        </p:txBody>
      </p:sp>
      <p:sp>
        <p:nvSpPr>
          <p:cNvPr id="66" name="Text Box 345"/>
          <p:cNvSpPr txBox="1">
            <a:spLocks noChangeArrowheads="1"/>
          </p:cNvSpPr>
          <p:nvPr/>
        </p:nvSpPr>
        <p:spPr bwMode="auto">
          <a:xfrm>
            <a:off x="5502275"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31</a:t>
            </a:r>
          </a:p>
        </p:txBody>
      </p:sp>
      <p:sp>
        <p:nvSpPr>
          <p:cNvPr id="67" name="Text Box 347"/>
          <p:cNvSpPr txBox="1">
            <a:spLocks noChangeArrowheads="1"/>
          </p:cNvSpPr>
          <p:nvPr/>
        </p:nvSpPr>
        <p:spPr bwMode="auto">
          <a:xfrm>
            <a:off x="1330325"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38</a:t>
            </a:r>
          </a:p>
        </p:txBody>
      </p:sp>
      <p:sp>
        <p:nvSpPr>
          <p:cNvPr id="68" name="Text Box 348"/>
          <p:cNvSpPr txBox="1">
            <a:spLocks noChangeArrowheads="1"/>
          </p:cNvSpPr>
          <p:nvPr/>
        </p:nvSpPr>
        <p:spPr bwMode="auto">
          <a:xfrm>
            <a:off x="6357938"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33</a:t>
            </a:r>
          </a:p>
        </p:txBody>
      </p:sp>
      <p:sp>
        <p:nvSpPr>
          <p:cNvPr id="69" name="Text Box 349"/>
          <p:cNvSpPr txBox="1">
            <a:spLocks noChangeArrowheads="1"/>
          </p:cNvSpPr>
          <p:nvPr/>
        </p:nvSpPr>
        <p:spPr bwMode="auto">
          <a:xfrm>
            <a:off x="6832600" y="2431962"/>
            <a:ext cx="3698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34</a:t>
            </a:r>
          </a:p>
        </p:txBody>
      </p:sp>
      <p:sp>
        <p:nvSpPr>
          <p:cNvPr id="70" name="Text Box 350"/>
          <p:cNvSpPr txBox="1">
            <a:spLocks noChangeArrowheads="1"/>
          </p:cNvSpPr>
          <p:nvPr/>
        </p:nvSpPr>
        <p:spPr bwMode="auto">
          <a:xfrm>
            <a:off x="7348538"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35</a:t>
            </a:r>
          </a:p>
        </p:txBody>
      </p:sp>
      <p:sp>
        <p:nvSpPr>
          <p:cNvPr id="71" name="Text Box 351"/>
          <p:cNvSpPr txBox="1">
            <a:spLocks noChangeArrowheads="1"/>
          </p:cNvSpPr>
          <p:nvPr/>
        </p:nvSpPr>
        <p:spPr bwMode="auto">
          <a:xfrm>
            <a:off x="7866063"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latin typeface="Bookman Old Style" pitchFamily="18" charset="0"/>
              </a:rPr>
              <a:t>36</a:t>
            </a:r>
          </a:p>
        </p:txBody>
      </p:sp>
      <p:sp>
        <p:nvSpPr>
          <p:cNvPr id="72" name="Text Box 352"/>
          <p:cNvSpPr txBox="1">
            <a:spLocks noChangeArrowheads="1"/>
          </p:cNvSpPr>
          <p:nvPr/>
        </p:nvSpPr>
        <p:spPr bwMode="auto">
          <a:xfrm>
            <a:off x="822325"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37</a:t>
            </a:r>
          </a:p>
        </p:txBody>
      </p:sp>
      <p:sp>
        <p:nvSpPr>
          <p:cNvPr id="73" name="Text Box 353"/>
          <p:cNvSpPr txBox="1">
            <a:spLocks noChangeArrowheads="1"/>
          </p:cNvSpPr>
          <p:nvPr/>
        </p:nvSpPr>
        <p:spPr bwMode="auto">
          <a:xfrm>
            <a:off x="2270125"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40</a:t>
            </a:r>
          </a:p>
        </p:txBody>
      </p:sp>
      <p:sp>
        <p:nvSpPr>
          <p:cNvPr id="74" name="Text Box 354"/>
          <p:cNvSpPr txBox="1">
            <a:spLocks noChangeArrowheads="1"/>
          </p:cNvSpPr>
          <p:nvPr/>
        </p:nvSpPr>
        <p:spPr bwMode="auto">
          <a:xfrm>
            <a:off x="1878013"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solidFill>
                  <a:prstClr val="black"/>
                </a:solidFill>
                <a:latin typeface="Bookman Old Style" pitchFamily="18" charset="0"/>
              </a:rPr>
              <a:t>39</a:t>
            </a:r>
          </a:p>
        </p:txBody>
      </p:sp>
      <p:sp>
        <p:nvSpPr>
          <p:cNvPr id="75" name="Text Box 355"/>
          <p:cNvSpPr txBox="1">
            <a:spLocks noChangeArrowheads="1"/>
          </p:cNvSpPr>
          <p:nvPr/>
        </p:nvSpPr>
        <p:spPr bwMode="auto">
          <a:xfrm>
            <a:off x="5900738" y="243196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32</a:t>
            </a:r>
          </a:p>
        </p:txBody>
      </p:sp>
      <p:sp>
        <p:nvSpPr>
          <p:cNvPr id="76" name="Text Box 356"/>
          <p:cNvSpPr txBox="1">
            <a:spLocks noChangeArrowheads="1"/>
          </p:cNvSpPr>
          <p:nvPr/>
        </p:nvSpPr>
        <p:spPr bwMode="auto">
          <a:xfrm>
            <a:off x="2651125"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41</a:t>
            </a:r>
          </a:p>
        </p:txBody>
      </p:sp>
      <p:sp>
        <p:nvSpPr>
          <p:cNvPr id="77" name="Text Box 357"/>
          <p:cNvSpPr txBox="1">
            <a:spLocks noChangeArrowheads="1"/>
          </p:cNvSpPr>
          <p:nvPr/>
        </p:nvSpPr>
        <p:spPr bwMode="auto">
          <a:xfrm>
            <a:off x="2997200" y="2885987"/>
            <a:ext cx="3698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42</a:t>
            </a:r>
          </a:p>
        </p:txBody>
      </p:sp>
      <p:sp>
        <p:nvSpPr>
          <p:cNvPr id="78" name="Text Box 358"/>
          <p:cNvSpPr txBox="1">
            <a:spLocks noChangeArrowheads="1"/>
          </p:cNvSpPr>
          <p:nvPr/>
        </p:nvSpPr>
        <p:spPr bwMode="auto">
          <a:xfrm>
            <a:off x="3341688"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43</a:t>
            </a:r>
          </a:p>
        </p:txBody>
      </p:sp>
      <p:sp>
        <p:nvSpPr>
          <p:cNvPr id="79" name="Text Box 359"/>
          <p:cNvSpPr txBox="1">
            <a:spLocks noChangeArrowheads="1"/>
          </p:cNvSpPr>
          <p:nvPr/>
        </p:nvSpPr>
        <p:spPr bwMode="auto">
          <a:xfrm>
            <a:off x="3749675"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solidFill>
                  <a:prstClr val="black"/>
                </a:solidFill>
                <a:latin typeface="Bookman Old Style" pitchFamily="18" charset="0"/>
              </a:rPr>
              <a:t>44</a:t>
            </a:r>
          </a:p>
        </p:txBody>
      </p:sp>
      <p:sp>
        <p:nvSpPr>
          <p:cNvPr id="80" name="Text Box 360"/>
          <p:cNvSpPr txBox="1">
            <a:spLocks noChangeArrowheads="1"/>
          </p:cNvSpPr>
          <p:nvPr/>
        </p:nvSpPr>
        <p:spPr bwMode="auto">
          <a:xfrm>
            <a:off x="4103688"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45</a:t>
            </a:r>
          </a:p>
        </p:txBody>
      </p:sp>
      <p:sp>
        <p:nvSpPr>
          <p:cNvPr id="81" name="Text Box 361"/>
          <p:cNvSpPr txBox="1">
            <a:spLocks noChangeArrowheads="1"/>
          </p:cNvSpPr>
          <p:nvPr/>
        </p:nvSpPr>
        <p:spPr bwMode="auto">
          <a:xfrm>
            <a:off x="4452938" y="2885987"/>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46</a:t>
            </a:r>
          </a:p>
        </p:txBody>
      </p:sp>
      <p:sp>
        <p:nvSpPr>
          <p:cNvPr id="82" name="Text Box 362"/>
          <p:cNvSpPr txBox="1">
            <a:spLocks noChangeArrowheads="1"/>
          </p:cNvSpPr>
          <p:nvPr/>
        </p:nvSpPr>
        <p:spPr bwMode="auto">
          <a:xfrm>
            <a:off x="4792663" y="2885987"/>
            <a:ext cx="3698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47</a:t>
            </a:r>
          </a:p>
        </p:txBody>
      </p:sp>
      <p:sp>
        <p:nvSpPr>
          <p:cNvPr id="83" name="Text Box 363"/>
          <p:cNvSpPr txBox="1">
            <a:spLocks noChangeArrowheads="1"/>
          </p:cNvSpPr>
          <p:nvPr/>
        </p:nvSpPr>
        <p:spPr bwMode="auto">
          <a:xfrm>
            <a:off x="5138738"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solidFill>
                  <a:prstClr val="black"/>
                </a:solidFill>
                <a:latin typeface="Bookman Old Style" pitchFamily="18" charset="0"/>
              </a:rPr>
              <a:t>48</a:t>
            </a:r>
          </a:p>
        </p:txBody>
      </p:sp>
      <p:sp>
        <p:nvSpPr>
          <p:cNvPr id="84" name="Text Box 364"/>
          <p:cNvSpPr txBox="1">
            <a:spLocks noChangeArrowheads="1"/>
          </p:cNvSpPr>
          <p:nvPr/>
        </p:nvSpPr>
        <p:spPr bwMode="auto">
          <a:xfrm>
            <a:off x="5502275"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49</a:t>
            </a:r>
          </a:p>
        </p:txBody>
      </p:sp>
      <p:sp>
        <p:nvSpPr>
          <p:cNvPr id="85" name="Text Box 365"/>
          <p:cNvSpPr txBox="1">
            <a:spLocks noChangeArrowheads="1"/>
          </p:cNvSpPr>
          <p:nvPr/>
        </p:nvSpPr>
        <p:spPr bwMode="auto">
          <a:xfrm>
            <a:off x="5900738"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50</a:t>
            </a:r>
          </a:p>
        </p:txBody>
      </p:sp>
      <p:sp>
        <p:nvSpPr>
          <p:cNvPr id="86" name="Text Box 366"/>
          <p:cNvSpPr txBox="1">
            <a:spLocks noChangeArrowheads="1"/>
          </p:cNvSpPr>
          <p:nvPr/>
        </p:nvSpPr>
        <p:spPr bwMode="auto">
          <a:xfrm>
            <a:off x="6357938"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51</a:t>
            </a:r>
          </a:p>
        </p:txBody>
      </p:sp>
      <p:sp>
        <p:nvSpPr>
          <p:cNvPr id="87" name="Text Box 367"/>
          <p:cNvSpPr txBox="1">
            <a:spLocks noChangeArrowheads="1"/>
          </p:cNvSpPr>
          <p:nvPr/>
        </p:nvSpPr>
        <p:spPr bwMode="auto">
          <a:xfrm>
            <a:off x="6832600" y="2885987"/>
            <a:ext cx="3698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52</a:t>
            </a:r>
          </a:p>
        </p:txBody>
      </p:sp>
      <p:sp>
        <p:nvSpPr>
          <p:cNvPr id="88" name="Text Box 368"/>
          <p:cNvSpPr txBox="1">
            <a:spLocks noChangeArrowheads="1"/>
          </p:cNvSpPr>
          <p:nvPr/>
        </p:nvSpPr>
        <p:spPr bwMode="auto">
          <a:xfrm>
            <a:off x="7348538"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53</a:t>
            </a:r>
          </a:p>
        </p:txBody>
      </p:sp>
      <p:sp>
        <p:nvSpPr>
          <p:cNvPr id="89" name="Text Box 369"/>
          <p:cNvSpPr txBox="1">
            <a:spLocks noChangeArrowheads="1"/>
          </p:cNvSpPr>
          <p:nvPr/>
        </p:nvSpPr>
        <p:spPr bwMode="auto">
          <a:xfrm>
            <a:off x="7866063" y="28859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latin typeface="Bookman Old Style" pitchFamily="18" charset="0"/>
              </a:rPr>
              <a:t>54</a:t>
            </a:r>
          </a:p>
        </p:txBody>
      </p:sp>
      <p:sp>
        <p:nvSpPr>
          <p:cNvPr id="90" name="Text Box 370"/>
          <p:cNvSpPr txBox="1">
            <a:spLocks noChangeArrowheads="1"/>
          </p:cNvSpPr>
          <p:nvPr/>
        </p:nvSpPr>
        <p:spPr bwMode="auto">
          <a:xfrm>
            <a:off x="822325" y="334318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55</a:t>
            </a:r>
          </a:p>
        </p:txBody>
      </p:sp>
      <p:sp>
        <p:nvSpPr>
          <p:cNvPr id="91" name="Text Box 371"/>
          <p:cNvSpPr txBox="1">
            <a:spLocks noChangeArrowheads="1"/>
          </p:cNvSpPr>
          <p:nvPr/>
        </p:nvSpPr>
        <p:spPr bwMode="auto">
          <a:xfrm>
            <a:off x="1330325"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latin typeface="Bookman Old Style" pitchFamily="18" charset="0"/>
              </a:rPr>
              <a:t>56</a:t>
            </a:r>
          </a:p>
        </p:txBody>
      </p:sp>
      <p:sp>
        <p:nvSpPr>
          <p:cNvPr id="92" name="Text Box 372"/>
          <p:cNvSpPr txBox="1">
            <a:spLocks noChangeArrowheads="1"/>
          </p:cNvSpPr>
          <p:nvPr/>
        </p:nvSpPr>
        <p:spPr bwMode="auto">
          <a:xfrm>
            <a:off x="1846263" y="3340012"/>
            <a:ext cx="6699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800" b="1" dirty="0">
                <a:latin typeface="Bookman Old Style" pitchFamily="18" charset="0"/>
              </a:rPr>
              <a:t>57-71</a:t>
            </a:r>
          </a:p>
        </p:txBody>
      </p:sp>
      <p:sp>
        <p:nvSpPr>
          <p:cNvPr id="93" name="Text Box 373"/>
          <p:cNvSpPr txBox="1">
            <a:spLocks noChangeArrowheads="1"/>
          </p:cNvSpPr>
          <p:nvPr/>
        </p:nvSpPr>
        <p:spPr bwMode="auto">
          <a:xfrm>
            <a:off x="2270125"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72</a:t>
            </a:r>
          </a:p>
        </p:txBody>
      </p:sp>
      <p:sp>
        <p:nvSpPr>
          <p:cNvPr id="94" name="Text Box 374"/>
          <p:cNvSpPr txBox="1">
            <a:spLocks noChangeArrowheads="1"/>
          </p:cNvSpPr>
          <p:nvPr/>
        </p:nvSpPr>
        <p:spPr bwMode="auto">
          <a:xfrm>
            <a:off x="2997200" y="3340012"/>
            <a:ext cx="3889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74</a:t>
            </a:r>
          </a:p>
        </p:txBody>
      </p:sp>
      <p:sp>
        <p:nvSpPr>
          <p:cNvPr id="95" name="Text Box 375"/>
          <p:cNvSpPr txBox="1">
            <a:spLocks noChangeArrowheads="1"/>
          </p:cNvSpPr>
          <p:nvPr/>
        </p:nvSpPr>
        <p:spPr bwMode="auto">
          <a:xfrm>
            <a:off x="2651125"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73</a:t>
            </a:r>
          </a:p>
        </p:txBody>
      </p:sp>
      <p:sp>
        <p:nvSpPr>
          <p:cNvPr id="96" name="Text Box 376"/>
          <p:cNvSpPr txBox="1">
            <a:spLocks noChangeArrowheads="1"/>
          </p:cNvSpPr>
          <p:nvPr/>
        </p:nvSpPr>
        <p:spPr bwMode="auto">
          <a:xfrm>
            <a:off x="3341688"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75</a:t>
            </a:r>
          </a:p>
        </p:txBody>
      </p:sp>
      <p:sp>
        <p:nvSpPr>
          <p:cNvPr id="97" name="Text Box 377"/>
          <p:cNvSpPr txBox="1">
            <a:spLocks noChangeArrowheads="1"/>
          </p:cNvSpPr>
          <p:nvPr/>
        </p:nvSpPr>
        <p:spPr bwMode="auto">
          <a:xfrm>
            <a:off x="3749675"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76</a:t>
            </a:r>
          </a:p>
        </p:txBody>
      </p:sp>
      <p:sp>
        <p:nvSpPr>
          <p:cNvPr id="98" name="Text Box 378"/>
          <p:cNvSpPr txBox="1">
            <a:spLocks noChangeArrowheads="1"/>
          </p:cNvSpPr>
          <p:nvPr/>
        </p:nvSpPr>
        <p:spPr bwMode="auto">
          <a:xfrm>
            <a:off x="4103688"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77</a:t>
            </a:r>
          </a:p>
        </p:txBody>
      </p:sp>
      <p:sp>
        <p:nvSpPr>
          <p:cNvPr id="99" name="Text Box 379"/>
          <p:cNvSpPr txBox="1">
            <a:spLocks noChangeArrowheads="1"/>
          </p:cNvSpPr>
          <p:nvPr/>
        </p:nvSpPr>
        <p:spPr bwMode="auto">
          <a:xfrm>
            <a:off x="4452938" y="3340012"/>
            <a:ext cx="4365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78</a:t>
            </a:r>
          </a:p>
        </p:txBody>
      </p:sp>
      <p:sp>
        <p:nvSpPr>
          <p:cNvPr id="100" name="Text Box 380"/>
          <p:cNvSpPr txBox="1">
            <a:spLocks noChangeArrowheads="1"/>
          </p:cNvSpPr>
          <p:nvPr/>
        </p:nvSpPr>
        <p:spPr bwMode="auto">
          <a:xfrm>
            <a:off x="4792663" y="3340012"/>
            <a:ext cx="3698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79</a:t>
            </a:r>
          </a:p>
        </p:txBody>
      </p:sp>
      <p:sp>
        <p:nvSpPr>
          <p:cNvPr id="101" name="Text Box 381"/>
          <p:cNvSpPr txBox="1">
            <a:spLocks noChangeArrowheads="1"/>
          </p:cNvSpPr>
          <p:nvPr/>
        </p:nvSpPr>
        <p:spPr bwMode="auto">
          <a:xfrm>
            <a:off x="5138738"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80</a:t>
            </a:r>
          </a:p>
        </p:txBody>
      </p:sp>
      <p:sp>
        <p:nvSpPr>
          <p:cNvPr id="102" name="Text Box 382"/>
          <p:cNvSpPr txBox="1">
            <a:spLocks noChangeArrowheads="1"/>
          </p:cNvSpPr>
          <p:nvPr/>
        </p:nvSpPr>
        <p:spPr bwMode="auto">
          <a:xfrm>
            <a:off x="5502275"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81</a:t>
            </a:r>
          </a:p>
        </p:txBody>
      </p:sp>
      <p:sp>
        <p:nvSpPr>
          <p:cNvPr id="103" name="Text Box 383"/>
          <p:cNvSpPr txBox="1">
            <a:spLocks noChangeArrowheads="1"/>
          </p:cNvSpPr>
          <p:nvPr/>
        </p:nvSpPr>
        <p:spPr bwMode="auto">
          <a:xfrm>
            <a:off x="5900738"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82</a:t>
            </a:r>
          </a:p>
        </p:txBody>
      </p:sp>
      <p:sp>
        <p:nvSpPr>
          <p:cNvPr id="104" name="Text Box 384"/>
          <p:cNvSpPr txBox="1">
            <a:spLocks noChangeArrowheads="1"/>
          </p:cNvSpPr>
          <p:nvPr/>
        </p:nvSpPr>
        <p:spPr bwMode="auto">
          <a:xfrm>
            <a:off x="6357938"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solidFill>
                  <a:prstClr val="black"/>
                </a:solidFill>
                <a:latin typeface="Bookman Old Style" pitchFamily="18" charset="0"/>
              </a:rPr>
              <a:t>83</a:t>
            </a:r>
          </a:p>
        </p:txBody>
      </p:sp>
      <p:sp>
        <p:nvSpPr>
          <p:cNvPr id="105" name="Text Box 385"/>
          <p:cNvSpPr txBox="1">
            <a:spLocks noChangeArrowheads="1"/>
          </p:cNvSpPr>
          <p:nvPr/>
        </p:nvSpPr>
        <p:spPr bwMode="auto">
          <a:xfrm>
            <a:off x="6832600" y="3340012"/>
            <a:ext cx="3698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84</a:t>
            </a:r>
          </a:p>
        </p:txBody>
      </p:sp>
      <p:sp>
        <p:nvSpPr>
          <p:cNvPr id="106" name="Text Box 386"/>
          <p:cNvSpPr txBox="1">
            <a:spLocks noChangeArrowheads="1"/>
          </p:cNvSpPr>
          <p:nvPr/>
        </p:nvSpPr>
        <p:spPr bwMode="auto">
          <a:xfrm>
            <a:off x="7348538"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85</a:t>
            </a:r>
          </a:p>
        </p:txBody>
      </p:sp>
      <p:sp>
        <p:nvSpPr>
          <p:cNvPr id="107" name="Text Box 387"/>
          <p:cNvSpPr txBox="1">
            <a:spLocks noChangeArrowheads="1"/>
          </p:cNvSpPr>
          <p:nvPr/>
        </p:nvSpPr>
        <p:spPr bwMode="auto">
          <a:xfrm>
            <a:off x="7866063" y="3340012"/>
            <a:ext cx="371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latin typeface="Bookman Old Style" pitchFamily="18" charset="0"/>
              </a:rPr>
              <a:t>86</a:t>
            </a:r>
          </a:p>
        </p:txBody>
      </p:sp>
      <p:sp>
        <p:nvSpPr>
          <p:cNvPr id="108" name="Text Box 388"/>
          <p:cNvSpPr txBox="1">
            <a:spLocks noChangeArrowheads="1"/>
          </p:cNvSpPr>
          <p:nvPr/>
        </p:nvSpPr>
        <p:spPr bwMode="auto">
          <a:xfrm>
            <a:off x="822325" y="3786100"/>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latin typeface="Bookman Old Style" pitchFamily="18" charset="0"/>
              </a:rPr>
              <a:t>87</a:t>
            </a:r>
          </a:p>
        </p:txBody>
      </p:sp>
      <p:sp>
        <p:nvSpPr>
          <p:cNvPr id="109" name="Text Box 389"/>
          <p:cNvSpPr txBox="1">
            <a:spLocks noChangeArrowheads="1"/>
          </p:cNvSpPr>
          <p:nvPr/>
        </p:nvSpPr>
        <p:spPr bwMode="auto">
          <a:xfrm>
            <a:off x="1330325" y="3786100"/>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88</a:t>
            </a:r>
          </a:p>
        </p:txBody>
      </p:sp>
      <p:sp>
        <p:nvSpPr>
          <p:cNvPr id="110" name="Text Box 390"/>
          <p:cNvSpPr txBox="1">
            <a:spLocks noChangeArrowheads="1"/>
          </p:cNvSpPr>
          <p:nvPr/>
        </p:nvSpPr>
        <p:spPr bwMode="auto">
          <a:xfrm>
            <a:off x="1846263" y="3786100"/>
            <a:ext cx="736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800" b="1" dirty="0">
                <a:latin typeface="Bookman Old Style" pitchFamily="18" charset="0"/>
              </a:rPr>
              <a:t>89-103</a:t>
            </a:r>
          </a:p>
        </p:txBody>
      </p:sp>
      <p:sp>
        <p:nvSpPr>
          <p:cNvPr id="111" name="Text Box 391"/>
          <p:cNvSpPr txBox="1">
            <a:spLocks noChangeArrowheads="1"/>
          </p:cNvSpPr>
          <p:nvPr/>
        </p:nvSpPr>
        <p:spPr bwMode="auto">
          <a:xfrm>
            <a:off x="2270125"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104</a:t>
            </a:r>
          </a:p>
        </p:txBody>
      </p:sp>
      <p:sp>
        <p:nvSpPr>
          <p:cNvPr id="112" name="Text Box 392"/>
          <p:cNvSpPr txBox="1">
            <a:spLocks noChangeArrowheads="1"/>
          </p:cNvSpPr>
          <p:nvPr/>
        </p:nvSpPr>
        <p:spPr bwMode="auto">
          <a:xfrm>
            <a:off x="2651125"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105</a:t>
            </a:r>
          </a:p>
        </p:txBody>
      </p:sp>
      <p:sp>
        <p:nvSpPr>
          <p:cNvPr id="113" name="Text Box 393"/>
          <p:cNvSpPr txBox="1">
            <a:spLocks noChangeArrowheads="1"/>
          </p:cNvSpPr>
          <p:nvPr/>
        </p:nvSpPr>
        <p:spPr bwMode="auto">
          <a:xfrm>
            <a:off x="2997200"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106</a:t>
            </a:r>
          </a:p>
        </p:txBody>
      </p:sp>
      <p:sp>
        <p:nvSpPr>
          <p:cNvPr id="114" name="Text Box 394"/>
          <p:cNvSpPr txBox="1">
            <a:spLocks noChangeArrowheads="1"/>
          </p:cNvSpPr>
          <p:nvPr/>
        </p:nvSpPr>
        <p:spPr bwMode="auto">
          <a:xfrm>
            <a:off x="3341688"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107</a:t>
            </a:r>
          </a:p>
        </p:txBody>
      </p:sp>
      <p:sp>
        <p:nvSpPr>
          <p:cNvPr id="115" name="Text Box 395"/>
          <p:cNvSpPr txBox="1">
            <a:spLocks noChangeArrowheads="1"/>
          </p:cNvSpPr>
          <p:nvPr/>
        </p:nvSpPr>
        <p:spPr bwMode="auto">
          <a:xfrm>
            <a:off x="3749675"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108</a:t>
            </a:r>
          </a:p>
        </p:txBody>
      </p:sp>
      <p:sp>
        <p:nvSpPr>
          <p:cNvPr id="116" name="Text Box 396"/>
          <p:cNvSpPr txBox="1">
            <a:spLocks noChangeArrowheads="1"/>
          </p:cNvSpPr>
          <p:nvPr/>
        </p:nvSpPr>
        <p:spPr bwMode="auto">
          <a:xfrm>
            <a:off x="4103688"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109</a:t>
            </a:r>
          </a:p>
        </p:txBody>
      </p:sp>
      <p:sp>
        <p:nvSpPr>
          <p:cNvPr id="117" name="Text Box 397"/>
          <p:cNvSpPr txBox="1">
            <a:spLocks noChangeArrowheads="1"/>
          </p:cNvSpPr>
          <p:nvPr/>
        </p:nvSpPr>
        <p:spPr bwMode="auto">
          <a:xfrm>
            <a:off x="4452938" y="3786100"/>
            <a:ext cx="5461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110</a:t>
            </a:r>
          </a:p>
        </p:txBody>
      </p:sp>
      <p:sp>
        <p:nvSpPr>
          <p:cNvPr id="118" name="Text Box 398"/>
          <p:cNvSpPr txBox="1">
            <a:spLocks noChangeArrowheads="1"/>
          </p:cNvSpPr>
          <p:nvPr/>
        </p:nvSpPr>
        <p:spPr bwMode="auto">
          <a:xfrm>
            <a:off x="4792663"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111</a:t>
            </a:r>
          </a:p>
        </p:txBody>
      </p:sp>
      <p:sp>
        <p:nvSpPr>
          <p:cNvPr id="119" name="Text Box 399"/>
          <p:cNvSpPr txBox="1">
            <a:spLocks noChangeArrowheads="1"/>
          </p:cNvSpPr>
          <p:nvPr/>
        </p:nvSpPr>
        <p:spPr bwMode="auto">
          <a:xfrm>
            <a:off x="5138738"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112</a:t>
            </a:r>
          </a:p>
        </p:txBody>
      </p:sp>
      <p:sp>
        <p:nvSpPr>
          <p:cNvPr id="120" name="Text Box 400"/>
          <p:cNvSpPr txBox="1">
            <a:spLocks noChangeArrowheads="1"/>
          </p:cNvSpPr>
          <p:nvPr/>
        </p:nvSpPr>
        <p:spPr bwMode="auto">
          <a:xfrm>
            <a:off x="5502275"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113</a:t>
            </a:r>
          </a:p>
        </p:txBody>
      </p:sp>
      <p:sp>
        <p:nvSpPr>
          <p:cNvPr id="121" name="Text Box 401"/>
          <p:cNvSpPr txBox="1">
            <a:spLocks noChangeArrowheads="1"/>
          </p:cNvSpPr>
          <p:nvPr/>
        </p:nvSpPr>
        <p:spPr bwMode="auto">
          <a:xfrm>
            <a:off x="5900738"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114</a:t>
            </a:r>
          </a:p>
        </p:txBody>
      </p:sp>
      <p:sp>
        <p:nvSpPr>
          <p:cNvPr id="122" name="Text Box 402"/>
          <p:cNvSpPr txBox="1">
            <a:spLocks noChangeArrowheads="1"/>
          </p:cNvSpPr>
          <p:nvPr/>
        </p:nvSpPr>
        <p:spPr bwMode="auto">
          <a:xfrm>
            <a:off x="6357938"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115</a:t>
            </a:r>
          </a:p>
        </p:txBody>
      </p:sp>
      <p:sp>
        <p:nvSpPr>
          <p:cNvPr id="123" name="Text Box 403"/>
          <p:cNvSpPr txBox="1">
            <a:spLocks noChangeArrowheads="1"/>
          </p:cNvSpPr>
          <p:nvPr/>
        </p:nvSpPr>
        <p:spPr bwMode="auto">
          <a:xfrm>
            <a:off x="6832600" y="3786100"/>
            <a:ext cx="463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116</a:t>
            </a:r>
          </a:p>
        </p:txBody>
      </p:sp>
      <p:sp>
        <p:nvSpPr>
          <p:cNvPr id="158" name="Rectangle 294"/>
          <p:cNvSpPr>
            <a:spLocks noChangeArrowheads="1"/>
          </p:cNvSpPr>
          <p:nvPr/>
        </p:nvSpPr>
        <p:spPr bwMode="auto">
          <a:xfrm>
            <a:off x="1954213" y="3463837"/>
            <a:ext cx="4347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La</a:t>
            </a:r>
            <a:endParaRPr lang="en-US" altLang="en-US" sz="1200" b="1" dirty="0">
              <a:latin typeface="Bookman Old Style" pitchFamily="18" charset="0"/>
            </a:endParaRPr>
          </a:p>
        </p:txBody>
      </p:sp>
      <p:sp>
        <p:nvSpPr>
          <p:cNvPr id="160" name="Rectangle 294"/>
          <p:cNvSpPr>
            <a:spLocks noChangeArrowheads="1"/>
          </p:cNvSpPr>
          <p:nvPr/>
        </p:nvSpPr>
        <p:spPr bwMode="auto">
          <a:xfrm>
            <a:off x="1922780" y="3417800"/>
            <a:ext cx="525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buClr>
                <a:srgbClr val="0000FF"/>
              </a:buClr>
              <a:buSzPct val="120000"/>
            </a:pPr>
            <a:r>
              <a:rPr lang="en-US" altLang="en-US" sz="1200" b="1" dirty="0">
                <a:latin typeface="Bookman Old Style" pitchFamily="18" charset="0"/>
              </a:rPr>
              <a:t>La-</a:t>
            </a:r>
          </a:p>
          <a:p>
            <a:pPr eaLnBrk="1" fontAlgn="base" hangingPunct="1">
              <a:spcBef>
                <a:spcPct val="0"/>
              </a:spcBef>
              <a:spcAft>
                <a:spcPct val="0"/>
              </a:spcAft>
              <a:buClr>
                <a:srgbClr val="0000FF"/>
              </a:buClr>
              <a:buSzPct val="120000"/>
            </a:pPr>
            <a:r>
              <a:rPr lang="en-US" altLang="en-US" sz="1200" b="1" dirty="0">
                <a:latin typeface="Bookman Old Style" pitchFamily="18" charset="0"/>
              </a:rPr>
              <a:t>Lu</a:t>
            </a:r>
          </a:p>
        </p:txBody>
      </p:sp>
      <p:sp>
        <p:nvSpPr>
          <p:cNvPr id="223" name="Oval 222"/>
          <p:cNvSpPr/>
          <p:nvPr/>
        </p:nvSpPr>
        <p:spPr>
          <a:xfrm>
            <a:off x="1894967" y="3476537"/>
            <a:ext cx="531518" cy="3261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p:cNvSpPr/>
          <p:nvPr/>
        </p:nvSpPr>
        <p:spPr>
          <a:xfrm>
            <a:off x="1888617" y="3943077"/>
            <a:ext cx="531518" cy="3261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239"/>
          <p:cNvSpPr>
            <a:spLocks noChangeArrowheads="1"/>
          </p:cNvSpPr>
          <p:nvPr/>
        </p:nvSpPr>
        <p:spPr bwMode="auto">
          <a:xfrm>
            <a:off x="933450" y="3473362"/>
            <a:ext cx="4571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chemeClr val="bg1"/>
                </a:solidFill>
                <a:latin typeface="Bookman Old Style" pitchFamily="18" charset="0"/>
              </a:rPr>
              <a:t>Cs</a:t>
            </a:r>
          </a:p>
        </p:txBody>
      </p:sp>
      <p:sp>
        <p:nvSpPr>
          <p:cNvPr id="132" name="Rectangle 240"/>
          <p:cNvSpPr>
            <a:spLocks noChangeArrowheads="1"/>
          </p:cNvSpPr>
          <p:nvPr/>
        </p:nvSpPr>
        <p:spPr bwMode="auto">
          <a:xfrm>
            <a:off x="946150" y="3925800"/>
            <a:ext cx="4187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err="1">
                <a:solidFill>
                  <a:schemeClr val="bg1"/>
                </a:solidFill>
                <a:latin typeface="Bookman Old Style" pitchFamily="18" charset="0"/>
              </a:rPr>
              <a:t>Fr</a:t>
            </a:r>
            <a:endParaRPr lang="en-US" altLang="en-US" sz="1600" b="1" dirty="0">
              <a:solidFill>
                <a:schemeClr val="bg1"/>
              </a:solidFill>
              <a:latin typeface="Bookman Old Style" pitchFamily="18" charset="0"/>
            </a:endParaRPr>
          </a:p>
        </p:txBody>
      </p:sp>
      <p:sp>
        <p:nvSpPr>
          <p:cNvPr id="137" name="Rectangle 245"/>
          <p:cNvSpPr>
            <a:spLocks noChangeArrowheads="1"/>
          </p:cNvSpPr>
          <p:nvPr/>
        </p:nvSpPr>
        <p:spPr bwMode="auto">
          <a:xfrm>
            <a:off x="1462088" y="3473362"/>
            <a:ext cx="463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chemeClr val="bg1"/>
                </a:solidFill>
                <a:latin typeface="Bookman Old Style" pitchFamily="18" charset="0"/>
              </a:rPr>
              <a:t>Ba</a:t>
            </a:r>
          </a:p>
        </p:txBody>
      </p:sp>
      <p:sp>
        <p:nvSpPr>
          <p:cNvPr id="138" name="Rectangle 246"/>
          <p:cNvSpPr>
            <a:spLocks noChangeArrowheads="1"/>
          </p:cNvSpPr>
          <p:nvPr/>
        </p:nvSpPr>
        <p:spPr bwMode="auto">
          <a:xfrm>
            <a:off x="1455738" y="3925800"/>
            <a:ext cx="463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chemeClr val="bg1"/>
                </a:solidFill>
                <a:latin typeface="Bookman Old Style" pitchFamily="18" charset="0"/>
              </a:rPr>
              <a:t>Ra</a:t>
            </a:r>
          </a:p>
        </p:txBody>
      </p:sp>
      <p:sp>
        <p:nvSpPr>
          <p:cNvPr id="129" name="Rectangle 237"/>
          <p:cNvSpPr>
            <a:spLocks noChangeArrowheads="1"/>
          </p:cNvSpPr>
          <p:nvPr/>
        </p:nvSpPr>
        <p:spPr bwMode="auto">
          <a:xfrm>
            <a:off x="982663" y="2547850"/>
            <a:ext cx="3481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chemeClr val="bg1"/>
                </a:solidFill>
                <a:latin typeface="Bookman Old Style" pitchFamily="18" charset="0"/>
              </a:rPr>
              <a:t>K</a:t>
            </a:r>
          </a:p>
        </p:txBody>
      </p:sp>
      <p:sp>
        <p:nvSpPr>
          <p:cNvPr id="130" name="Rectangle 238"/>
          <p:cNvSpPr>
            <a:spLocks noChangeArrowheads="1"/>
          </p:cNvSpPr>
          <p:nvPr/>
        </p:nvSpPr>
        <p:spPr bwMode="auto">
          <a:xfrm>
            <a:off x="922338" y="3028862"/>
            <a:ext cx="468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err="1">
                <a:solidFill>
                  <a:schemeClr val="bg1"/>
                </a:solidFill>
                <a:latin typeface="Bookman Old Style" pitchFamily="18" charset="0"/>
              </a:rPr>
              <a:t>Rb</a:t>
            </a:r>
            <a:endParaRPr lang="en-US" altLang="en-US" sz="1600" b="1" dirty="0">
              <a:solidFill>
                <a:schemeClr val="bg1"/>
              </a:solidFill>
              <a:latin typeface="Bookman Old Style" pitchFamily="18" charset="0"/>
            </a:endParaRPr>
          </a:p>
        </p:txBody>
      </p:sp>
      <p:sp>
        <p:nvSpPr>
          <p:cNvPr id="135" name="Rectangle 243"/>
          <p:cNvSpPr>
            <a:spLocks noChangeArrowheads="1"/>
          </p:cNvSpPr>
          <p:nvPr/>
        </p:nvSpPr>
        <p:spPr bwMode="auto">
          <a:xfrm>
            <a:off x="1460500" y="2547850"/>
            <a:ext cx="468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solidFill>
                  <a:schemeClr val="bg1"/>
                </a:solidFill>
                <a:latin typeface="Bookman Old Style" pitchFamily="18" charset="0"/>
              </a:rPr>
              <a:t>Ca</a:t>
            </a:r>
          </a:p>
        </p:txBody>
      </p:sp>
      <p:sp>
        <p:nvSpPr>
          <p:cNvPr id="136" name="Rectangle 244"/>
          <p:cNvSpPr>
            <a:spLocks noChangeArrowheads="1"/>
          </p:cNvSpPr>
          <p:nvPr/>
        </p:nvSpPr>
        <p:spPr bwMode="auto">
          <a:xfrm>
            <a:off x="1479550" y="3028862"/>
            <a:ext cx="4154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solidFill>
                  <a:schemeClr val="bg1"/>
                </a:solidFill>
                <a:latin typeface="Bookman Old Style" pitchFamily="18" charset="0"/>
              </a:rPr>
              <a:t>Sr</a:t>
            </a:r>
          </a:p>
        </p:txBody>
      </p:sp>
      <p:sp>
        <p:nvSpPr>
          <p:cNvPr id="141" name="Rectangle 250"/>
          <p:cNvSpPr>
            <a:spLocks noChangeArrowheads="1"/>
          </p:cNvSpPr>
          <p:nvPr/>
        </p:nvSpPr>
        <p:spPr bwMode="auto">
          <a:xfrm>
            <a:off x="7974013" y="2547850"/>
            <a:ext cx="4427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Kr</a:t>
            </a:r>
          </a:p>
        </p:txBody>
      </p:sp>
      <p:sp>
        <p:nvSpPr>
          <p:cNvPr id="142" name="Rectangle 251"/>
          <p:cNvSpPr>
            <a:spLocks noChangeArrowheads="1"/>
          </p:cNvSpPr>
          <p:nvPr/>
        </p:nvSpPr>
        <p:spPr bwMode="auto">
          <a:xfrm>
            <a:off x="7962900" y="3028862"/>
            <a:ext cx="463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err="1">
                <a:latin typeface="Bookman Old Style" pitchFamily="18" charset="0"/>
              </a:rPr>
              <a:t>Xe</a:t>
            </a:r>
            <a:endParaRPr lang="en-US" altLang="en-US" sz="1600" b="1" dirty="0">
              <a:latin typeface="Bookman Old Style" pitchFamily="18" charset="0"/>
            </a:endParaRPr>
          </a:p>
        </p:txBody>
      </p:sp>
      <p:sp>
        <p:nvSpPr>
          <p:cNvPr id="143" name="Rectangle 252"/>
          <p:cNvSpPr>
            <a:spLocks noChangeArrowheads="1"/>
          </p:cNvSpPr>
          <p:nvPr/>
        </p:nvSpPr>
        <p:spPr bwMode="auto">
          <a:xfrm>
            <a:off x="7958138" y="3473362"/>
            <a:ext cx="484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err="1">
                <a:latin typeface="Bookman Old Style" pitchFamily="18" charset="0"/>
              </a:rPr>
              <a:t>Rn</a:t>
            </a:r>
            <a:endParaRPr lang="en-US" altLang="en-US" sz="1600" b="1" dirty="0">
              <a:latin typeface="Bookman Old Style" pitchFamily="18" charset="0"/>
            </a:endParaRPr>
          </a:p>
        </p:txBody>
      </p:sp>
      <p:sp>
        <p:nvSpPr>
          <p:cNvPr id="154" name="Rectangle 284"/>
          <p:cNvSpPr>
            <a:spLocks noChangeArrowheads="1"/>
          </p:cNvSpPr>
          <p:nvPr/>
        </p:nvSpPr>
        <p:spPr bwMode="auto">
          <a:xfrm>
            <a:off x="7486650" y="2547850"/>
            <a:ext cx="4395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Br</a:t>
            </a:r>
          </a:p>
        </p:txBody>
      </p:sp>
      <p:sp>
        <p:nvSpPr>
          <p:cNvPr id="155" name="Rectangle 285"/>
          <p:cNvSpPr>
            <a:spLocks noChangeArrowheads="1"/>
          </p:cNvSpPr>
          <p:nvPr/>
        </p:nvSpPr>
        <p:spPr bwMode="auto">
          <a:xfrm>
            <a:off x="7566025" y="3028862"/>
            <a:ext cx="266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I</a:t>
            </a:r>
          </a:p>
        </p:txBody>
      </p:sp>
      <p:sp>
        <p:nvSpPr>
          <p:cNvPr id="156" name="Rectangle 286"/>
          <p:cNvSpPr>
            <a:spLocks noChangeArrowheads="1"/>
          </p:cNvSpPr>
          <p:nvPr/>
        </p:nvSpPr>
        <p:spPr bwMode="auto">
          <a:xfrm>
            <a:off x="7486650" y="3473362"/>
            <a:ext cx="426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At</a:t>
            </a:r>
          </a:p>
        </p:txBody>
      </p:sp>
      <p:sp>
        <p:nvSpPr>
          <p:cNvPr id="40" name="Text Box 319"/>
          <p:cNvSpPr txBox="1">
            <a:spLocks noChangeArrowheads="1"/>
          </p:cNvSpPr>
          <p:nvPr/>
        </p:nvSpPr>
        <p:spPr bwMode="auto">
          <a:xfrm>
            <a:off x="5502275" y="1533437"/>
            <a:ext cx="277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5</a:t>
            </a:r>
          </a:p>
        </p:txBody>
      </p:sp>
      <p:sp>
        <p:nvSpPr>
          <p:cNvPr id="41" name="Text Box 320"/>
          <p:cNvSpPr txBox="1">
            <a:spLocks noChangeArrowheads="1"/>
          </p:cNvSpPr>
          <p:nvPr/>
        </p:nvSpPr>
        <p:spPr bwMode="auto">
          <a:xfrm>
            <a:off x="5900738" y="1533437"/>
            <a:ext cx="2778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6</a:t>
            </a:r>
          </a:p>
        </p:txBody>
      </p:sp>
      <p:sp>
        <p:nvSpPr>
          <p:cNvPr id="42" name="Text Box 321"/>
          <p:cNvSpPr txBox="1">
            <a:spLocks noChangeArrowheads="1"/>
          </p:cNvSpPr>
          <p:nvPr/>
        </p:nvSpPr>
        <p:spPr bwMode="auto">
          <a:xfrm>
            <a:off x="6357938" y="1533437"/>
            <a:ext cx="2778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7</a:t>
            </a:r>
          </a:p>
        </p:txBody>
      </p:sp>
      <p:sp>
        <p:nvSpPr>
          <p:cNvPr id="43" name="Text Box 322"/>
          <p:cNvSpPr txBox="1">
            <a:spLocks noChangeArrowheads="1"/>
          </p:cNvSpPr>
          <p:nvPr/>
        </p:nvSpPr>
        <p:spPr bwMode="auto">
          <a:xfrm>
            <a:off x="6832600" y="1533437"/>
            <a:ext cx="277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8</a:t>
            </a:r>
          </a:p>
        </p:txBody>
      </p:sp>
      <p:sp>
        <p:nvSpPr>
          <p:cNvPr id="44" name="Text Box 323"/>
          <p:cNvSpPr txBox="1">
            <a:spLocks noChangeArrowheads="1"/>
          </p:cNvSpPr>
          <p:nvPr/>
        </p:nvSpPr>
        <p:spPr bwMode="auto">
          <a:xfrm>
            <a:off x="7348538" y="1533437"/>
            <a:ext cx="2778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9</a:t>
            </a:r>
          </a:p>
        </p:txBody>
      </p:sp>
      <p:sp>
        <p:nvSpPr>
          <p:cNvPr id="45" name="Text Box 324"/>
          <p:cNvSpPr txBox="1">
            <a:spLocks noChangeArrowheads="1"/>
          </p:cNvSpPr>
          <p:nvPr/>
        </p:nvSpPr>
        <p:spPr bwMode="auto">
          <a:xfrm>
            <a:off x="7866063" y="1533437"/>
            <a:ext cx="3714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latin typeface="Bookman Old Style" pitchFamily="18" charset="0"/>
              </a:rPr>
              <a:t>10</a:t>
            </a:r>
          </a:p>
        </p:txBody>
      </p:sp>
      <p:sp>
        <p:nvSpPr>
          <p:cNvPr id="48" name="Text Box 327"/>
          <p:cNvSpPr txBox="1">
            <a:spLocks noChangeArrowheads="1"/>
          </p:cNvSpPr>
          <p:nvPr/>
        </p:nvSpPr>
        <p:spPr bwMode="auto">
          <a:xfrm>
            <a:off x="5502275" y="1995400"/>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13</a:t>
            </a:r>
          </a:p>
        </p:txBody>
      </p:sp>
      <p:sp>
        <p:nvSpPr>
          <p:cNvPr id="49" name="Text Box 328"/>
          <p:cNvSpPr txBox="1">
            <a:spLocks noChangeArrowheads="1"/>
          </p:cNvSpPr>
          <p:nvPr/>
        </p:nvSpPr>
        <p:spPr bwMode="auto">
          <a:xfrm>
            <a:off x="5900738" y="1995400"/>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14</a:t>
            </a:r>
          </a:p>
        </p:txBody>
      </p:sp>
      <p:sp>
        <p:nvSpPr>
          <p:cNvPr id="50" name="Text Box 329"/>
          <p:cNvSpPr txBox="1">
            <a:spLocks noChangeArrowheads="1"/>
          </p:cNvSpPr>
          <p:nvPr/>
        </p:nvSpPr>
        <p:spPr bwMode="auto">
          <a:xfrm>
            <a:off x="6357938" y="1995400"/>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15</a:t>
            </a:r>
          </a:p>
        </p:txBody>
      </p:sp>
      <p:sp>
        <p:nvSpPr>
          <p:cNvPr id="51" name="Text Box 330"/>
          <p:cNvSpPr txBox="1">
            <a:spLocks noChangeArrowheads="1"/>
          </p:cNvSpPr>
          <p:nvPr/>
        </p:nvSpPr>
        <p:spPr bwMode="auto">
          <a:xfrm>
            <a:off x="6832600" y="1995400"/>
            <a:ext cx="3698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16</a:t>
            </a:r>
          </a:p>
        </p:txBody>
      </p:sp>
      <p:sp>
        <p:nvSpPr>
          <p:cNvPr id="52" name="Text Box 331"/>
          <p:cNvSpPr txBox="1">
            <a:spLocks noChangeArrowheads="1"/>
          </p:cNvSpPr>
          <p:nvPr/>
        </p:nvSpPr>
        <p:spPr bwMode="auto">
          <a:xfrm>
            <a:off x="7348538" y="1995400"/>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17</a:t>
            </a:r>
          </a:p>
        </p:txBody>
      </p:sp>
      <p:sp>
        <p:nvSpPr>
          <p:cNvPr id="53" name="Text Box 332"/>
          <p:cNvSpPr txBox="1">
            <a:spLocks noChangeArrowheads="1"/>
          </p:cNvSpPr>
          <p:nvPr/>
        </p:nvSpPr>
        <p:spPr bwMode="auto">
          <a:xfrm>
            <a:off x="7866063" y="1995400"/>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dirty="0">
                <a:latin typeface="Bookman Old Style" pitchFamily="18" charset="0"/>
              </a:rPr>
              <a:t>18</a:t>
            </a:r>
          </a:p>
        </p:txBody>
      </p:sp>
      <p:sp>
        <p:nvSpPr>
          <p:cNvPr id="144" name="Rectangle 253"/>
          <p:cNvSpPr>
            <a:spLocks noChangeArrowheads="1"/>
          </p:cNvSpPr>
          <p:nvPr/>
        </p:nvSpPr>
        <p:spPr bwMode="auto">
          <a:xfrm>
            <a:off x="5597525" y="1639800"/>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latin typeface="Bookman Old Style" pitchFamily="18" charset="0"/>
              </a:rPr>
              <a:t>B</a:t>
            </a:r>
          </a:p>
        </p:txBody>
      </p:sp>
      <p:sp>
        <p:nvSpPr>
          <p:cNvPr id="145" name="Rectangle 254"/>
          <p:cNvSpPr>
            <a:spLocks noChangeArrowheads="1"/>
          </p:cNvSpPr>
          <p:nvPr/>
        </p:nvSpPr>
        <p:spPr bwMode="auto">
          <a:xfrm>
            <a:off x="6007100" y="1639800"/>
            <a:ext cx="3433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latin typeface="Bookman Old Style" pitchFamily="18" charset="0"/>
              </a:rPr>
              <a:t>C</a:t>
            </a:r>
          </a:p>
        </p:txBody>
      </p:sp>
      <p:sp>
        <p:nvSpPr>
          <p:cNvPr id="146" name="Rectangle 255"/>
          <p:cNvSpPr>
            <a:spLocks noChangeArrowheads="1"/>
          </p:cNvSpPr>
          <p:nvPr/>
        </p:nvSpPr>
        <p:spPr bwMode="auto">
          <a:xfrm>
            <a:off x="6502400" y="1639800"/>
            <a:ext cx="3433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latin typeface="Bookman Old Style" pitchFamily="18" charset="0"/>
              </a:rPr>
              <a:t>N</a:t>
            </a:r>
          </a:p>
        </p:txBody>
      </p:sp>
      <p:sp>
        <p:nvSpPr>
          <p:cNvPr id="147" name="Rectangle 256"/>
          <p:cNvSpPr>
            <a:spLocks noChangeArrowheads="1"/>
          </p:cNvSpPr>
          <p:nvPr/>
        </p:nvSpPr>
        <p:spPr bwMode="auto">
          <a:xfrm>
            <a:off x="6967538" y="1639800"/>
            <a:ext cx="3545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latin typeface="Bookman Old Style" pitchFamily="18" charset="0"/>
              </a:rPr>
              <a:t>O</a:t>
            </a:r>
          </a:p>
        </p:txBody>
      </p:sp>
      <p:sp>
        <p:nvSpPr>
          <p:cNvPr id="148" name="Rectangle 257"/>
          <p:cNvSpPr>
            <a:spLocks noChangeArrowheads="1"/>
          </p:cNvSpPr>
          <p:nvPr/>
        </p:nvSpPr>
        <p:spPr bwMode="auto">
          <a:xfrm>
            <a:off x="7537450" y="1639800"/>
            <a:ext cx="324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latin typeface="Bookman Old Style" pitchFamily="18" charset="0"/>
              </a:rPr>
              <a:t>F</a:t>
            </a:r>
          </a:p>
        </p:txBody>
      </p:sp>
      <p:sp>
        <p:nvSpPr>
          <p:cNvPr id="14" name="Text Box 194"/>
          <p:cNvSpPr txBox="1">
            <a:spLocks noChangeArrowheads="1"/>
          </p:cNvSpPr>
          <p:nvPr/>
        </p:nvSpPr>
        <p:spPr bwMode="auto">
          <a:xfrm>
            <a:off x="568325" y="1654087"/>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2</a:t>
            </a:r>
          </a:p>
        </p:txBody>
      </p:sp>
      <p:sp>
        <p:nvSpPr>
          <p:cNvPr id="15" name="Text Box 195"/>
          <p:cNvSpPr txBox="1">
            <a:spLocks noChangeArrowheads="1"/>
          </p:cNvSpPr>
          <p:nvPr/>
        </p:nvSpPr>
        <p:spPr bwMode="auto">
          <a:xfrm>
            <a:off x="568325" y="2120812"/>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latin typeface="Bookman Old Style" pitchFamily="18" charset="0"/>
              </a:rPr>
              <a:t>3</a:t>
            </a:r>
          </a:p>
        </p:txBody>
      </p:sp>
      <p:sp>
        <p:nvSpPr>
          <p:cNvPr id="38" name="Text Box 317"/>
          <p:cNvSpPr txBox="1">
            <a:spLocks noChangeArrowheads="1"/>
          </p:cNvSpPr>
          <p:nvPr/>
        </p:nvSpPr>
        <p:spPr bwMode="auto">
          <a:xfrm>
            <a:off x="822325" y="1533437"/>
            <a:ext cx="277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3</a:t>
            </a:r>
          </a:p>
        </p:txBody>
      </p:sp>
      <p:sp>
        <p:nvSpPr>
          <p:cNvPr id="39" name="Text Box 318"/>
          <p:cNvSpPr txBox="1">
            <a:spLocks noChangeArrowheads="1"/>
          </p:cNvSpPr>
          <p:nvPr/>
        </p:nvSpPr>
        <p:spPr bwMode="auto">
          <a:xfrm>
            <a:off x="1330325" y="1533437"/>
            <a:ext cx="277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solidFill>
                  <a:prstClr val="black"/>
                </a:solidFill>
                <a:latin typeface="Bookman Old Style" pitchFamily="18" charset="0"/>
              </a:rPr>
              <a:t>4</a:t>
            </a:r>
          </a:p>
        </p:txBody>
      </p:sp>
      <p:sp>
        <p:nvSpPr>
          <p:cNvPr id="46" name="Text Box 325"/>
          <p:cNvSpPr txBox="1">
            <a:spLocks noChangeArrowheads="1"/>
          </p:cNvSpPr>
          <p:nvPr/>
        </p:nvSpPr>
        <p:spPr bwMode="auto">
          <a:xfrm>
            <a:off x="822325" y="1995400"/>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11</a:t>
            </a:r>
          </a:p>
        </p:txBody>
      </p:sp>
      <p:sp>
        <p:nvSpPr>
          <p:cNvPr id="47" name="Text Box 326"/>
          <p:cNvSpPr txBox="1">
            <a:spLocks noChangeArrowheads="1"/>
          </p:cNvSpPr>
          <p:nvPr/>
        </p:nvSpPr>
        <p:spPr bwMode="auto">
          <a:xfrm>
            <a:off x="1330325" y="1995400"/>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12</a:t>
            </a:r>
          </a:p>
        </p:txBody>
      </p:sp>
      <p:sp>
        <p:nvSpPr>
          <p:cNvPr id="127" name="Rectangle 235"/>
          <p:cNvSpPr>
            <a:spLocks noChangeArrowheads="1"/>
          </p:cNvSpPr>
          <p:nvPr/>
        </p:nvSpPr>
        <p:spPr bwMode="auto">
          <a:xfrm>
            <a:off x="960438" y="1639800"/>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chemeClr val="bg1"/>
                </a:solidFill>
                <a:latin typeface="Bookman Old Style" pitchFamily="18" charset="0"/>
              </a:rPr>
              <a:t>Li</a:t>
            </a:r>
          </a:p>
        </p:txBody>
      </p:sp>
      <p:sp>
        <p:nvSpPr>
          <p:cNvPr id="128" name="Rectangle 236"/>
          <p:cNvSpPr>
            <a:spLocks noChangeArrowheads="1"/>
          </p:cNvSpPr>
          <p:nvPr/>
        </p:nvSpPr>
        <p:spPr bwMode="auto">
          <a:xfrm>
            <a:off x="928688" y="2123987"/>
            <a:ext cx="468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chemeClr val="bg1"/>
                </a:solidFill>
                <a:latin typeface="Bookman Old Style" pitchFamily="18" charset="0"/>
              </a:rPr>
              <a:t>Na</a:t>
            </a:r>
          </a:p>
        </p:txBody>
      </p:sp>
      <p:sp>
        <p:nvSpPr>
          <p:cNvPr id="133" name="Rectangle 241"/>
          <p:cNvSpPr>
            <a:spLocks noChangeArrowheads="1"/>
          </p:cNvSpPr>
          <p:nvPr/>
        </p:nvSpPr>
        <p:spPr bwMode="auto">
          <a:xfrm>
            <a:off x="1462088" y="1639800"/>
            <a:ext cx="4507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chemeClr val="bg1"/>
                </a:solidFill>
                <a:latin typeface="Bookman Old Style" pitchFamily="18" charset="0"/>
              </a:rPr>
              <a:t>Be</a:t>
            </a:r>
          </a:p>
        </p:txBody>
      </p:sp>
      <p:sp>
        <p:nvSpPr>
          <p:cNvPr id="134" name="Rectangle 242"/>
          <p:cNvSpPr>
            <a:spLocks noChangeArrowheads="1"/>
          </p:cNvSpPr>
          <p:nvPr/>
        </p:nvSpPr>
        <p:spPr bwMode="auto">
          <a:xfrm>
            <a:off x="1439863" y="2123987"/>
            <a:ext cx="495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chemeClr val="bg1"/>
                </a:solidFill>
                <a:latin typeface="Bookman Old Style" pitchFamily="18" charset="0"/>
              </a:rPr>
              <a:t>Mg</a:t>
            </a:r>
          </a:p>
        </p:txBody>
      </p:sp>
      <p:sp>
        <p:nvSpPr>
          <p:cNvPr id="36" name="Text Box 315"/>
          <p:cNvSpPr txBox="1">
            <a:spLocks noChangeArrowheads="1"/>
          </p:cNvSpPr>
          <p:nvPr/>
        </p:nvSpPr>
        <p:spPr bwMode="auto">
          <a:xfrm>
            <a:off x="833438" y="807950"/>
            <a:ext cx="2778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1</a:t>
            </a:r>
          </a:p>
        </p:txBody>
      </p:sp>
      <p:sp>
        <p:nvSpPr>
          <p:cNvPr id="37" name="Text Box 316"/>
          <p:cNvSpPr txBox="1">
            <a:spLocks noChangeArrowheads="1"/>
          </p:cNvSpPr>
          <p:nvPr/>
        </p:nvSpPr>
        <p:spPr bwMode="auto">
          <a:xfrm>
            <a:off x="7866063" y="1006387"/>
            <a:ext cx="2778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100" b="1">
                <a:latin typeface="Bookman Old Style" pitchFamily="18" charset="0"/>
              </a:rPr>
              <a:t>2</a:t>
            </a:r>
          </a:p>
        </p:txBody>
      </p:sp>
      <p:grpSp>
        <p:nvGrpSpPr>
          <p:cNvPr id="228" name="Group 88"/>
          <p:cNvGrpSpPr/>
          <p:nvPr/>
        </p:nvGrpSpPr>
        <p:grpSpPr>
          <a:xfrm>
            <a:off x="5982744" y="2067488"/>
            <a:ext cx="2563916" cy="1372803"/>
            <a:chOff x="5784626" y="-2518179"/>
            <a:chExt cx="2563916" cy="1372803"/>
          </a:xfrm>
        </p:grpSpPr>
        <p:sp>
          <p:nvSpPr>
            <p:cNvPr id="229" name="Cloud Callout 228"/>
            <p:cNvSpPr/>
            <p:nvPr/>
          </p:nvSpPr>
          <p:spPr>
            <a:xfrm rot="21423960" flipH="1">
              <a:off x="5784626" y="-2518179"/>
              <a:ext cx="2563916" cy="1372803"/>
            </a:xfrm>
            <a:prstGeom prst="cloudCallout">
              <a:avLst>
                <a:gd name="adj1" fmla="val 75734"/>
                <a:gd name="adj2" fmla="val 124815"/>
              </a:avLst>
            </a:prstGeom>
            <a:solidFill>
              <a:srgbClr val="7030A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dk1"/>
                </a:solidFill>
              </a:endParaRPr>
            </a:p>
          </p:txBody>
        </p:sp>
        <p:sp>
          <p:nvSpPr>
            <p:cNvPr id="230" name="Rectangle 229"/>
            <p:cNvSpPr/>
            <p:nvPr/>
          </p:nvSpPr>
          <p:spPr>
            <a:xfrm>
              <a:off x="5937241" y="-2310916"/>
              <a:ext cx="2311076" cy="923330"/>
            </a:xfrm>
            <a:prstGeom prst="rect">
              <a:avLst/>
            </a:prstGeom>
          </p:spPr>
          <p:txBody>
            <a:bodyPr wrap="square">
              <a:spAutoFit/>
            </a:bodyPr>
            <a:lstStyle/>
            <a:p>
              <a:pPr algn="ctr"/>
              <a:r>
                <a:rPr lang="en-US" dirty="0" smtClean="0">
                  <a:solidFill>
                    <a:schemeClr val="bg1"/>
                  </a:solidFill>
                  <a:latin typeface="+mj-lt"/>
                </a:rPr>
                <a:t>Actinide series starts from atomic number 90 to 103</a:t>
              </a:r>
            </a:p>
          </p:txBody>
        </p:sp>
      </p:grpSp>
      <p:grpSp>
        <p:nvGrpSpPr>
          <p:cNvPr id="225" name="Group 88"/>
          <p:cNvGrpSpPr/>
          <p:nvPr/>
        </p:nvGrpSpPr>
        <p:grpSpPr>
          <a:xfrm>
            <a:off x="5783149" y="1987283"/>
            <a:ext cx="2563916" cy="1372803"/>
            <a:chOff x="5764306" y="-2497859"/>
            <a:chExt cx="2563916" cy="1372803"/>
          </a:xfrm>
        </p:grpSpPr>
        <p:sp>
          <p:nvSpPr>
            <p:cNvPr id="226" name="Cloud Callout 225"/>
            <p:cNvSpPr/>
            <p:nvPr/>
          </p:nvSpPr>
          <p:spPr>
            <a:xfrm rot="21423960" flipH="1">
              <a:off x="5764306" y="-2497859"/>
              <a:ext cx="2563916" cy="1372803"/>
            </a:xfrm>
            <a:prstGeom prst="cloudCallout">
              <a:avLst>
                <a:gd name="adj1" fmla="val 75734"/>
                <a:gd name="adj2" fmla="val 124815"/>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dk1"/>
                </a:solidFill>
              </a:endParaRPr>
            </a:p>
          </p:txBody>
        </p:sp>
        <p:sp>
          <p:nvSpPr>
            <p:cNvPr id="227" name="Rectangle 226"/>
            <p:cNvSpPr/>
            <p:nvPr/>
          </p:nvSpPr>
          <p:spPr>
            <a:xfrm>
              <a:off x="5928500" y="-2310916"/>
              <a:ext cx="2311076" cy="923330"/>
            </a:xfrm>
            <a:prstGeom prst="rect">
              <a:avLst/>
            </a:prstGeom>
          </p:spPr>
          <p:txBody>
            <a:bodyPr wrap="square">
              <a:spAutoFit/>
            </a:bodyPr>
            <a:lstStyle/>
            <a:p>
              <a:pPr algn="ctr"/>
              <a:r>
                <a:rPr lang="en-US" dirty="0" smtClean="0">
                  <a:solidFill>
                    <a:schemeClr val="bg1"/>
                  </a:solidFill>
                  <a:latin typeface="+mj-lt"/>
                </a:rPr>
                <a:t>Lanthanide series starts from atomic number 58 to 71</a:t>
              </a:r>
            </a:p>
          </p:txBody>
        </p:sp>
      </p:grpSp>
      <p:grpSp>
        <p:nvGrpSpPr>
          <p:cNvPr id="211" name="Group 88"/>
          <p:cNvGrpSpPr/>
          <p:nvPr/>
        </p:nvGrpSpPr>
        <p:grpSpPr>
          <a:xfrm>
            <a:off x="2084527" y="1722796"/>
            <a:ext cx="4925873" cy="2043113"/>
            <a:chOff x="5731016" y="-2590466"/>
            <a:chExt cx="3781767" cy="1889128"/>
          </a:xfrm>
        </p:grpSpPr>
        <p:sp>
          <p:nvSpPr>
            <p:cNvPr id="212" name="Cloud Callout 211"/>
            <p:cNvSpPr/>
            <p:nvPr/>
          </p:nvSpPr>
          <p:spPr>
            <a:xfrm rot="21226164" flipH="1">
              <a:off x="5731016" y="-2590466"/>
              <a:ext cx="3781767" cy="1889128"/>
            </a:xfrm>
            <a:prstGeom prst="cloudCallout">
              <a:avLst>
                <a:gd name="adj1" fmla="val 47336"/>
                <a:gd name="adj2" fmla="val 33330"/>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213" name="Rectangle 212"/>
            <p:cNvSpPr/>
            <p:nvPr/>
          </p:nvSpPr>
          <p:spPr>
            <a:xfrm>
              <a:off x="6095194" y="-2294252"/>
              <a:ext cx="3287394" cy="1365985"/>
            </a:xfrm>
            <a:prstGeom prst="rect">
              <a:avLst/>
            </a:prstGeom>
          </p:spPr>
          <p:txBody>
            <a:bodyPr wrap="square">
              <a:spAutoFit/>
            </a:bodyPr>
            <a:lstStyle/>
            <a:p>
              <a:pPr algn="ctr"/>
              <a:r>
                <a:rPr lang="en-US" dirty="0" smtClean="0">
                  <a:solidFill>
                    <a:schemeClr val="bg1"/>
                  </a:solidFill>
                  <a:latin typeface="+mj-lt"/>
                </a:rPr>
                <a:t>14 elements with atomic number 58 to </a:t>
              </a:r>
            </a:p>
            <a:p>
              <a:pPr algn="ctr"/>
              <a:r>
                <a:rPr lang="en-US" dirty="0" smtClean="0">
                  <a:solidFill>
                    <a:schemeClr val="bg1"/>
                  </a:solidFill>
                  <a:latin typeface="+mj-lt"/>
                </a:rPr>
                <a:t>71 are called as lanthanides and are placed along with lanthanum  in the same group </a:t>
              </a:r>
            </a:p>
            <a:p>
              <a:pPr algn="ctr"/>
              <a:r>
                <a:rPr lang="en-US" dirty="0" smtClean="0">
                  <a:solidFill>
                    <a:schemeClr val="bg1"/>
                  </a:solidFill>
                  <a:latin typeface="+mj-lt"/>
                </a:rPr>
                <a:t>3 in period 6 because of very close resemblance in properties </a:t>
              </a:r>
            </a:p>
          </p:txBody>
        </p:sp>
      </p:grpSp>
      <p:grpSp>
        <p:nvGrpSpPr>
          <p:cNvPr id="247" name="Group 88"/>
          <p:cNvGrpSpPr/>
          <p:nvPr/>
        </p:nvGrpSpPr>
        <p:grpSpPr>
          <a:xfrm>
            <a:off x="3757724" y="2170973"/>
            <a:ext cx="2563916" cy="1372803"/>
            <a:chOff x="5842719" y="-2125680"/>
            <a:chExt cx="2563916" cy="1372803"/>
          </a:xfrm>
        </p:grpSpPr>
        <p:sp>
          <p:nvSpPr>
            <p:cNvPr id="248" name="Cloud Callout 247"/>
            <p:cNvSpPr/>
            <p:nvPr/>
          </p:nvSpPr>
          <p:spPr>
            <a:xfrm rot="21423960" flipH="1">
              <a:off x="5842719" y="-2125680"/>
              <a:ext cx="2563916" cy="1372803"/>
            </a:xfrm>
            <a:prstGeom prst="cloudCallout">
              <a:avLst>
                <a:gd name="adj1" fmla="val 35883"/>
                <a:gd name="adj2" fmla="val -118354"/>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249" name="Rectangle 248"/>
            <p:cNvSpPr/>
            <p:nvPr/>
          </p:nvSpPr>
          <p:spPr>
            <a:xfrm>
              <a:off x="5965422" y="-2018528"/>
              <a:ext cx="2311076" cy="1200329"/>
            </a:xfrm>
            <a:prstGeom prst="rect">
              <a:avLst/>
            </a:prstGeom>
          </p:spPr>
          <p:txBody>
            <a:bodyPr wrap="square">
              <a:spAutoFit/>
            </a:bodyPr>
            <a:lstStyle/>
            <a:p>
              <a:pPr algn="ctr"/>
              <a:r>
                <a:rPr lang="en-US" dirty="0" smtClean="0">
                  <a:solidFill>
                    <a:schemeClr val="bg1"/>
                  </a:solidFill>
                  <a:latin typeface="+mj-lt"/>
                </a:rPr>
                <a:t>Since 1</a:t>
              </a:r>
              <a:r>
                <a:rPr lang="en-US" baseline="30000" dirty="0" smtClean="0">
                  <a:solidFill>
                    <a:schemeClr val="bg1"/>
                  </a:solidFill>
                  <a:latin typeface="+mj-lt"/>
                </a:rPr>
                <a:t>st</a:t>
              </a:r>
              <a:r>
                <a:rPr lang="en-US" dirty="0" smtClean="0">
                  <a:solidFill>
                    <a:schemeClr val="bg1"/>
                  </a:solidFill>
                  <a:latin typeface="+mj-lt"/>
                </a:rPr>
                <a:t> period contains only 2 elements, so it is called</a:t>
              </a:r>
            </a:p>
          </p:txBody>
        </p:sp>
      </p:grpSp>
      <p:grpSp>
        <p:nvGrpSpPr>
          <p:cNvPr id="250" name="Group 88"/>
          <p:cNvGrpSpPr/>
          <p:nvPr/>
        </p:nvGrpSpPr>
        <p:grpSpPr>
          <a:xfrm>
            <a:off x="3558601" y="2190027"/>
            <a:ext cx="2820308" cy="1372803"/>
            <a:chOff x="5714523" y="-2176480"/>
            <a:chExt cx="2820308" cy="1372803"/>
          </a:xfrm>
        </p:grpSpPr>
        <p:sp>
          <p:nvSpPr>
            <p:cNvPr id="251" name="Cloud Callout 250"/>
            <p:cNvSpPr/>
            <p:nvPr/>
          </p:nvSpPr>
          <p:spPr>
            <a:xfrm rot="21423960" flipH="1">
              <a:off x="5714523" y="-2176480"/>
              <a:ext cx="2820308" cy="1372803"/>
            </a:xfrm>
            <a:prstGeom prst="cloudCallout">
              <a:avLst>
                <a:gd name="adj1" fmla="val 47326"/>
                <a:gd name="adj2" fmla="val -69299"/>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dk1"/>
                </a:solidFill>
              </a:endParaRPr>
            </a:p>
          </p:txBody>
        </p:sp>
        <p:sp>
          <p:nvSpPr>
            <p:cNvPr id="252" name="Rectangle 251"/>
            <p:cNvSpPr/>
            <p:nvPr/>
          </p:nvSpPr>
          <p:spPr>
            <a:xfrm>
              <a:off x="5965422" y="-2018528"/>
              <a:ext cx="2311076" cy="923330"/>
            </a:xfrm>
            <a:prstGeom prst="rect">
              <a:avLst/>
            </a:prstGeom>
          </p:spPr>
          <p:txBody>
            <a:bodyPr wrap="square">
              <a:spAutoFit/>
            </a:bodyPr>
            <a:lstStyle/>
            <a:p>
              <a:pPr algn="ctr"/>
              <a:r>
                <a:rPr lang="en-US" dirty="0" smtClean="0">
                  <a:solidFill>
                    <a:schemeClr val="bg1"/>
                  </a:solidFill>
                  <a:latin typeface="+mj-lt"/>
                </a:rPr>
                <a:t>Since 2</a:t>
              </a:r>
              <a:r>
                <a:rPr lang="en-US" baseline="30000" dirty="0" smtClean="0">
                  <a:solidFill>
                    <a:schemeClr val="bg1"/>
                  </a:solidFill>
                  <a:latin typeface="+mj-lt"/>
                </a:rPr>
                <a:t>nd</a:t>
              </a:r>
              <a:r>
                <a:rPr lang="en-US" dirty="0" smtClean="0">
                  <a:solidFill>
                    <a:schemeClr val="bg1"/>
                  </a:solidFill>
                  <a:latin typeface="+mj-lt"/>
                </a:rPr>
                <a:t> &amp; 3</a:t>
              </a:r>
              <a:r>
                <a:rPr lang="en-US" baseline="30000" dirty="0" smtClean="0">
                  <a:solidFill>
                    <a:schemeClr val="bg1"/>
                  </a:solidFill>
                  <a:latin typeface="+mj-lt"/>
                </a:rPr>
                <a:t>rd</a:t>
              </a:r>
              <a:r>
                <a:rPr lang="en-US" dirty="0" smtClean="0">
                  <a:solidFill>
                    <a:schemeClr val="bg1"/>
                  </a:solidFill>
                  <a:latin typeface="+mj-lt"/>
                </a:rPr>
                <a:t>  period contains 8 elements each, so it is called</a:t>
              </a:r>
            </a:p>
          </p:txBody>
        </p:sp>
      </p:grpSp>
      <p:grpSp>
        <p:nvGrpSpPr>
          <p:cNvPr id="253" name="Group 88"/>
          <p:cNvGrpSpPr/>
          <p:nvPr/>
        </p:nvGrpSpPr>
        <p:grpSpPr>
          <a:xfrm>
            <a:off x="5029118" y="1290147"/>
            <a:ext cx="2688966" cy="1510083"/>
            <a:chOff x="5842637" y="-2238160"/>
            <a:chExt cx="2688966" cy="1510083"/>
          </a:xfrm>
        </p:grpSpPr>
        <p:sp>
          <p:nvSpPr>
            <p:cNvPr id="254" name="Cloud Callout 253"/>
            <p:cNvSpPr/>
            <p:nvPr/>
          </p:nvSpPr>
          <p:spPr>
            <a:xfrm rot="21423960" flipH="1">
              <a:off x="5842637" y="-2238160"/>
              <a:ext cx="2688966" cy="1510083"/>
            </a:xfrm>
            <a:prstGeom prst="cloudCallout">
              <a:avLst>
                <a:gd name="adj1" fmla="val 108234"/>
                <a:gd name="adj2" fmla="val 39555"/>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255" name="Rectangle 254"/>
            <p:cNvSpPr/>
            <p:nvPr/>
          </p:nvSpPr>
          <p:spPr>
            <a:xfrm>
              <a:off x="5965422" y="-2018528"/>
              <a:ext cx="2311076" cy="923330"/>
            </a:xfrm>
            <a:prstGeom prst="rect">
              <a:avLst/>
            </a:prstGeom>
          </p:spPr>
          <p:txBody>
            <a:bodyPr wrap="square">
              <a:spAutoFit/>
            </a:bodyPr>
            <a:lstStyle/>
            <a:p>
              <a:pPr algn="ctr"/>
              <a:r>
                <a:rPr lang="en-US" dirty="0" smtClean="0">
                  <a:solidFill>
                    <a:schemeClr val="bg1"/>
                  </a:solidFill>
                  <a:latin typeface="+mj-lt"/>
                </a:rPr>
                <a:t>Since 4</a:t>
              </a:r>
              <a:r>
                <a:rPr lang="en-US" baseline="30000" dirty="0" smtClean="0">
                  <a:solidFill>
                    <a:schemeClr val="bg1"/>
                  </a:solidFill>
                  <a:latin typeface="+mj-lt"/>
                </a:rPr>
                <a:t>th</a:t>
              </a:r>
              <a:r>
                <a:rPr lang="en-US" dirty="0" smtClean="0">
                  <a:solidFill>
                    <a:schemeClr val="bg1"/>
                  </a:solidFill>
                  <a:latin typeface="+mj-lt"/>
                </a:rPr>
                <a:t>  &amp; 5</a:t>
              </a:r>
              <a:r>
                <a:rPr lang="en-US" baseline="30000" dirty="0" smtClean="0">
                  <a:solidFill>
                    <a:schemeClr val="bg1"/>
                  </a:solidFill>
                  <a:latin typeface="+mj-lt"/>
                </a:rPr>
                <a:t>th</a:t>
              </a:r>
              <a:r>
                <a:rPr lang="en-US" dirty="0" smtClean="0">
                  <a:solidFill>
                    <a:schemeClr val="bg1"/>
                  </a:solidFill>
                  <a:latin typeface="+mj-lt"/>
                </a:rPr>
                <a:t>   period contains 18 elements each, so it is called</a:t>
              </a:r>
            </a:p>
          </p:txBody>
        </p:sp>
      </p:grpSp>
      <p:grpSp>
        <p:nvGrpSpPr>
          <p:cNvPr id="256" name="Group 88"/>
          <p:cNvGrpSpPr/>
          <p:nvPr/>
        </p:nvGrpSpPr>
        <p:grpSpPr>
          <a:xfrm>
            <a:off x="4953000" y="904787"/>
            <a:ext cx="3358088" cy="1485586"/>
            <a:chOff x="5845085" y="-2186718"/>
            <a:chExt cx="3358088" cy="1485586"/>
          </a:xfrm>
        </p:grpSpPr>
        <p:sp>
          <p:nvSpPr>
            <p:cNvPr id="257" name="Cloud Callout 256"/>
            <p:cNvSpPr/>
            <p:nvPr/>
          </p:nvSpPr>
          <p:spPr>
            <a:xfrm rot="21423960" flipH="1">
              <a:off x="5845085" y="-2186718"/>
              <a:ext cx="3358088" cy="1485586"/>
            </a:xfrm>
            <a:prstGeom prst="cloudCallout">
              <a:avLst>
                <a:gd name="adj1" fmla="val 52587"/>
                <a:gd name="adj2" fmla="val 130503"/>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258" name="Rectangle 257"/>
            <p:cNvSpPr/>
            <p:nvPr/>
          </p:nvSpPr>
          <p:spPr>
            <a:xfrm>
              <a:off x="6030347" y="-2021501"/>
              <a:ext cx="2930834" cy="1200329"/>
            </a:xfrm>
            <a:prstGeom prst="rect">
              <a:avLst/>
            </a:prstGeom>
          </p:spPr>
          <p:txBody>
            <a:bodyPr wrap="square">
              <a:spAutoFit/>
            </a:bodyPr>
            <a:lstStyle/>
            <a:p>
              <a:pPr algn="ctr"/>
              <a:r>
                <a:rPr lang="en-US" dirty="0" smtClean="0">
                  <a:solidFill>
                    <a:schemeClr val="bg1"/>
                  </a:solidFill>
                  <a:latin typeface="+mj-lt"/>
                </a:rPr>
                <a:t>Since 6</a:t>
              </a:r>
              <a:r>
                <a:rPr lang="en-US" baseline="30000" dirty="0" smtClean="0">
                  <a:solidFill>
                    <a:schemeClr val="bg1"/>
                  </a:solidFill>
                  <a:latin typeface="+mj-lt"/>
                </a:rPr>
                <a:t>th</a:t>
              </a:r>
              <a:r>
                <a:rPr lang="en-US" dirty="0" smtClean="0">
                  <a:solidFill>
                    <a:schemeClr val="bg1"/>
                  </a:solidFill>
                  <a:latin typeface="+mj-lt"/>
                </a:rPr>
                <a:t>  period contains </a:t>
              </a:r>
            </a:p>
            <a:p>
              <a:pPr algn="ctr"/>
              <a:r>
                <a:rPr lang="en-US" dirty="0" smtClean="0">
                  <a:solidFill>
                    <a:schemeClr val="bg1"/>
                  </a:solidFill>
                  <a:latin typeface="+mj-lt"/>
                </a:rPr>
                <a:t>18 + 14 lanthanides which is equal to 32 elements, </a:t>
              </a:r>
            </a:p>
            <a:p>
              <a:pPr algn="ctr"/>
              <a:r>
                <a:rPr lang="en-US" dirty="0" smtClean="0">
                  <a:solidFill>
                    <a:schemeClr val="bg1"/>
                  </a:solidFill>
                  <a:latin typeface="+mj-lt"/>
                </a:rPr>
                <a:t>so it is called</a:t>
              </a:r>
            </a:p>
          </p:txBody>
        </p:sp>
      </p:grpSp>
      <p:grpSp>
        <p:nvGrpSpPr>
          <p:cNvPr id="259" name="Group 88"/>
          <p:cNvGrpSpPr/>
          <p:nvPr/>
        </p:nvGrpSpPr>
        <p:grpSpPr>
          <a:xfrm>
            <a:off x="1110454" y="1170534"/>
            <a:ext cx="2930834" cy="1047750"/>
            <a:chOff x="6010027" y="-2317409"/>
            <a:chExt cx="2930834" cy="1487353"/>
          </a:xfrm>
        </p:grpSpPr>
        <p:sp>
          <p:nvSpPr>
            <p:cNvPr id="260" name="Cloud Callout 259"/>
            <p:cNvSpPr/>
            <p:nvPr/>
          </p:nvSpPr>
          <p:spPr>
            <a:xfrm rot="21423960" flipH="1">
              <a:off x="6083277" y="-2317409"/>
              <a:ext cx="2841065" cy="1487353"/>
            </a:xfrm>
            <a:prstGeom prst="cloudCallout">
              <a:avLst>
                <a:gd name="adj1" fmla="val -14288"/>
                <a:gd name="adj2" fmla="val 188062"/>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261" name="Rectangle 260"/>
            <p:cNvSpPr/>
            <p:nvPr/>
          </p:nvSpPr>
          <p:spPr>
            <a:xfrm>
              <a:off x="6010027" y="-2178181"/>
              <a:ext cx="2930834" cy="917511"/>
            </a:xfrm>
            <a:prstGeom prst="rect">
              <a:avLst/>
            </a:prstGeom>
          </p:spPr>
          <p:txBody>
            <a:bodyPr wrap="square">
              <a:spAutoFit/>
            </a:bodyPr>
            <a:lstStyle/>
            <a:p>
              <a:pPr algn="ctr"/>
              <a:r>
                <a:rPr lang="en-US" dirty="0" smtClean="0">
                  <a:solidFill>
                    <a:schemeClr val="bg1"/>
                  </a:solidFill>
                  <a:latin typeface="+mj-lt"/>
                </a:rPr>
                <a:t>Since 7</a:t>
              </a:r>
              <a:r>
                <a:rPr lang="en-US" baseline="30000" dirty="0" smtClean="0">
                  <a:solidFill>
                    <a:schemeClr val="bg1"/>
                  </a:solidFill>
                  <a:latin typeface="+mj-lt"/>
                </a:rPr>
                <a:t>th</a:t>
              </a:r>
              <a:r>
                <a:rPr lang="en-US" dirty="0" smtClean="0">
                  <a:solidFill>
                    <a:schemeClr val="bg1"/>
                  </a:solidFill>
                  <a:latin typeface="+mj-lt"/>
                </a:rPr>
                <a:t>  period is not complete it is called…</a:t>
              </a:r>
            </a:p>
          </p:txBody>
        </p:sp>
      </p:grpSp>
      <p:grpSp>
        <p:nvGrpSpPr>
          <p:cNvPr id="262" name="Group 88"/>
          <p:cNvGrpSpPr/>
          <p:nvPr/>
        </p:nvGrpSpPr>
        <p:grpSpPr>
          <a:xfrm>
            <a:off x="2028901" y="1722943"/>
            <a:ext cx="4600872" cy="2120225"/>
            <a:chOff x="5427536" y="-2632815"/>
            <a:chExt cx="4159944" cy="1717389"/>
          </a:xfrm>
        </p:grpSpPr>
        <p:sp>
          <p:nvSpPr>
            <p:cNvPr id="263" name="Cloud Callout 262"/>
            <p:cNvSpPr/>
            <p:nvPr/>
          </p:nvSpPr>
          <p:spPr>
            <a:xfrm rot="21423960" flipH="1">
              <a:off x="5427536" y="-2632815"/>
              <a:ext cx="4159944" cy="1717389"/>
            </a:xfrm>
            <a:prstGeom prst="cloudCallout">
              <a:avLst>
                <a:gd name="adj1" fmla="val 50945"/>
                <a:gd name="adj2" fmla="val 55301"/>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264" name="Rectangle 263"/>
            <p:cNvSpPr/>
            <p:nvPr/>
          </p:nvSpPr>
          <p:spPr>
            <a:xfrm>
              <a:off x="5932037" y="-2471121"/>
              <a:ext cx="3071766" cy="1421009"/>
            </a:xfrm>
            <a:prstGeom prst="rect">
              <a:avLst/>
            </a:prstGeom>
          </p:spPr>
          <p:txBody>
            <a:bodyPr wrap="square">
              <a:spAutoFit/>
            </a:bodyPr>
            <a:lstStyle/>
            <a:p>
              <a:pPr algn="ctr"/>
              <a:r>
                <a:rPr lang="en-US" dirty="0" smtClean="0">
                  <a:solidFill>
                    <a:schemeClr val="bg1"/>
                  </a:solidFill>
                  <a:latin typeface="+mj-lt"/>
                </a:rPr>
                <a:t>14 elements with atomic numbers 90 to 103 are actinides and are placed along with actinium in the same group 3 in period 7 because of very close resemblance in properties</a:t>
              </a:r>
            </a:p>
          </p:txBody>
        </p:sp>
      </p:grpSp>
      <p:grpSp>
        <p:nvGrpSpPr>
          <p:cNvPr id="214" name="Group 88"/>
          <p:cNvGrpSpPr/>
          <p:nvPr/>
        </p:nvGrpSpPr>
        <p:grpSpPr>
          <a:xfrm>
            <a:off x="2437228" y="1856292"/>
            <a:ext cx="3681830" cy="1971370"/>
            <a:chOff x="5778892" y="-2526862"/>
            <a:chExt cx="3681830" cy="1971370"/>
          </a:xfrm>
        </p:grpSpPr>
        <p:sp>
          <p:nvSpPr>
            <p:cNvPr id="215" name="Cloud Callout 214"/>
            <p:cNvSpPr/>
            <p:nvPr/>
          </p:nvSpPr>
          <p:spPr>
            <a:xfrm rot="21200168" flipH="1">
              <a:off x="5778892" y="-2526862"/>
              <a:ext cx="3681830" cy="1971370"/>
            </a:xfrm>
            <a:prstGeom prst="cloudCallout">
              <a:avLst>
                <a:gd name="adj1" fmla="val 57386"/>
                <a:gd name="adj2" fmla="val 23250"/>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216" name="Rectangle 215"/>
            <p:cNvSpPr/>
            <p:nvPr/>
          </p:nvSpPr>
          <p:spPr>
            <a:xfrm>
              <a:off x="6203381" y="-2288056"/>
              <a:ext cx="2792515" cy="1477328"/>
            </a:xfrm>
            <a:prstGeom prst="rect">
              <a:avLst/>
            </a:prstGeom>
          </p:spPr>
          <p:txBody>
            <a:bodyPr wrap="square">
              <a:spAutoFit/>
            </a:bodyPr>
            <a:lstStyle/>
            <a:p>
              <a:pPr algn="ctr"/>
              <a:r>
                <a:rPr lang="en-US" dirty="0" smtClean="0">
                  <a:solidFill>
                    <a:schemeClr val="bg1"/>
                  </a:solidFill>
                  <a:latin typeface="+mj-lt"/>
                </a:rPr>
                <a:t>14 elements post Lanthanum are arranged at the bottom of the periodic table in the form of a series called Lanthanide series.</a:t>
              </a:r>
            </a:p>
          </p:txBody>
        </p:sp>
      </p:grpSp>
      <p:grpSp>
        <p:nvGrpSpPr>
          <p:cNvPr id="265" name="Group 88"/>
          <p:cNvGrpSpPr/>
          <p:nvPr/>
        </p:nvGrpSpPr>
        <p:grpSpPr>
          <a:xfrm>
            <a:off x="2453774" y="2098973"/>
            <a:ext cx="4043096" cy="1820729"/>
            <a:chOff x="5664508" y="-2599806"/>
            <a:chExt cx="4043096" cy="1820729"/>
          </a:xfrm>
        </p:grpSpPr>
        <p:sp>
          <p:nvSpPr>
            <p:cNvPr id="266" name="Cloud Callout 265"/>
            <p:cNvSpPr/>
            <p:nvPr/>
          </p:nvSpPr>
          <p:spPr>
            <a:xfrm rot="21200168" flipH="1">
              <a:off x="5664508" y="-2599806"/>
              <a:ext cx="4043096" cy="1820729"/>
            </a:xfrm>
            <a:prstGeom prst="cloudCallout">
              <a:avLst>
                <a:gd name="adj1" fmla="val 52921"/>
                <a:gd name="adj2" fmla="val 34882"/>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267" name="Rectangle 266"/>
            <p:cNvSpPr/>
            <p:nvPr/>
          </p:nvSpPr>
          <p:spPr>
            <a:xfrm>
              <a:off x="5975617" y="-2387116"/>
              <a:ext cx="3355694" cy="1477328"/>
            </a:xfrm>
            <a:prstGeom prst="rect">
              <a:avLst/>
            </a:prstGeom>
          </p:spPr>
          <p:txBody>
            <a:bodyPr wrap="square">
              <a:spAutoFit/>
            </a:bodyPr>
            <a:lstStyle/>
            <a:p>
              <a:pPr algn="ctr"/>
              <a:r>
                <a:rPr lang="en-US" dirty="0" smtClean="0">
                  <a:solidFill>
                    <a:schemeClr val="bg1"/>
                  </a:solidFill>
                  <a:latin typeface="+mj-lt"/>
                </a:rPr>
                <a:t>14 elements post Actinium are arranged at the bottom of the periodic table in the form of a series called as </a:t>
              </a:r>
            </a:p>
            <a:p>
              <a:pPr algn="ctr"/>
              <a:r>
                <a:rPr lang="en-US" dirty="0" smtClean="0">
                  <a:solidFill>
                    <a:schemeClr val="bg1"/>
                  </a:solidFill>
                  <a:latin typeface="+mj-lt"/>
                </a:rPr>
                <a:t>Actinide series.</a:t>
              </a:r>
            </a:p>
          </p:txBody>
        </p:sp>
      </p:grpSp>
      <p:sp>
        <p:nvSpPr>
          <p:cNvPr id="268" name="Rectangle 294"/>
          <p:cNvSpPr>
            <a:spLocks noChangeArrowheads="1"/>
          </p:cNvSpPr>
          <p:nvPr/>
        </p:nvSpPr>
        <p:spPr bwMode="auto">
          <a:xfrm>
            <a:off x="1726894" y="4513442"/>
            <a:ext cx="6094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rgbClr val="CC0099"/>
                </a:solidFill>
                <a:latin typeface="Bookman Old Style" pitchFamily="18" charset="0"/>
              </a:rPr>
              <a:t>  </a:t>
            </a:r>
            <a:r>
              <a:rPr lang="en-US" altLang="en-US" sz="1600" b="1" dirty="0" err="1" smtClean="0">
                <a:latin typeface="Bookman Old Style" pitchFamily="18" charset="0"/>
              </a:rPr>
              <a:t>Th</a:t>
            </a:r>
            <a:endParaRPr lang="en-US" altLang="en-US" sz="1600" b="1" dirty="0">
              <a:latin typeface="Bookman Old Style" pitchFamily="18" charset="0"/>
            </a:endParaRPr>
          </a:p>
        </p:txBody>
      </p:sp>
      <p:sp>
        <p:nvSpPr>
          <p:cNvPr id="269" name="Rectangle 294"/>
          <p:cNvSpPr>
            <a:spLocks noChangeArrowheads="1"/>
          </p:cNvSpPr>
          <p:nvPr/>
        </p:nvSpPr>
        <p:spPr bwMode="auto">
          <a:xfrm>
            <a:off x="6814843" y="4508626"/>
            <a:ext cx="5517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rgbClr val="CC0099"/>
                </a:solidFill>
                <a:latin typeface="Bookman Old Style" pitchFamily="18" charset="0"/>
              </a:rPr>
              <a:t>  </a:t>
            </a:r>
            <a:r>
              <a:rPr lang="en-US" altLang="en-US" sz="1600" b="1" dirty="0" err="1" smtClean="0">
                <a:latin typeface="Bookman Old Style" pitchFamily="18" charset="0"/>
              </a:rPr>
              <a:t>Lr</a:t>
            </a:r>
            <a:endParaRPr lang="en-US" altLang="en-US" sz="1600" b="1" dirty="0">
              <a:latin typeface="Bookman Old Style" pitchFamily="18" charset="0"/>
            </a:endParaRPr>
          </a:p>
        </p:txBody>
      </p:sp>
      <p:sp>
        <p:nvSpPr>
          <p:cNvPr id="272" name="Rectangle 271"/>
          <p:cNvSpPr/>
          <p:nvPr/>
        </p:nvSpPr>
        <p:spPr>
          <a:xfrm>
            <a:off x="1990021" y="3948234"/>
            <a:ext cx="301365" cy="276999"/>
          </a:xfrm>
          <a:prstGeom prst="rect">
            <a:avLst/>
          </a:prstGeom>
          <a:ln>
            <a:noFill/>
          </a:ln>
        </p:spPr>
        <p:txBody>
          <a:bodyPr wrap="none" lIns="0" tIns="0" rIns="0" bIns="0">
            <a:spAutoFit/>
          </a:bodyPr>
          <a:lstStyle/>
          <a:p>
            <a:pPr fontAlgn="base">
              <a:spcBef>
                <a:spcPct val="20000"/>
              </a:spcBef>
              <a:spcAft>
                <a:spcPct val="0"/>
              </a:spcAft>
              <a:buClr>
                <a:srgbClr val="0000FF"/>
              </a:buClr>
              <a:buSzPct val="120000"/>
            </a:pPr>
            <a:r>
              <a:rPr lang="en-US" altLang="en-US" b="1" dirty="0" smtClean="0">
                <a:latin typeface="Bookman Old Style" pitchFamily="18" charset="0"/>
              </a:rPr>
              <a:t>Ac</a:t>
            </a:r>
            <a:endParaRPr lang="en-US" altLang="en-US" sz="1400" b="1" dirty="0">
              <a:latin typeface="Bookman Old Style" pitchFamily="18" charset="0"/>
            </a:endParaRPr>
          </a:p>
        </p:txBody>
      </p:sp>
      <p:sp>
        <p:nvSpPr>
          <p:cNvPr id="161" name="Rectangle 295"/>
          <p:cNvSpPr>
            <a:spLocks noChangeArrowheads="1"/>
          </p:cNvSpPr>
          <p:nvPr/>
        </p:nvSpPr>
        <p:spPr bwMode="auto">
          <a:xfrm>
            <a:off x="1938338" y="3828962"/>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buClr>
                <a:srgbClr val="0000FF"/>
              </a:buClr>
              <a:buSzPct val="120000"/>
            </a:pPr>
            <a:r>
              <a:rPr lang="en-US" altLang="en-US" sz="1200" dirty="0">
                <a:latin typeface="Bookman Old Style" pitchFamily="18" charset="0"/>
              </a:rPr>
              <a:t>Ac-</a:t>
            </a:r>
          </a:p>
          <a:p>
            <a:pPr eaLnBrk="1" fontAlgn="base" hangingPunct="1">
              <a:spcBef>
                <a:spcPct val="0"/>
              </a:spcBef>
              <a:spcAft>
                <a:spcPct val="0"/>
              </a:spcAft>
              <a:buClr>
                <a:srgbClr val="0000FF"/>
              </a:buClr>
              <a:buSzPct val="120000"/>
            </a:pPr>
            <a:r>
              <a:rPr lang="en-US" altLang="en-US" sz="1200" dirty="0" err="1">
                <a:latin typeface="Bookman Old Style" pitchFamily="18" charset="0"/>
              </a:rPr>
              <a:t>Lr</a:t>
            </a:r>
            <a:endParaRPr lang="en-US" altLang="en-US" sz="1200" dirty="0">
              <a:latin typeface="Bookman Old Style" pitchFamily="18" charset="0"/>
            </a:endParaRPr>
          </a:p>
        </p:txBody>
      </p:sp>
      <p:sp>
        <p:nvSpPr>
          <p:cNvPr id="245" name="Text Box 293"/>
          <p:cNvSpPr txBox="1">
            <a:spLocks noChangeArrowheads="1"/>
          </p:cNvSpPr>
          <p:nvPr/>
        </p:nvSpPr>
        <p:spPr bwMode="auto">
          <a:xfrm>
            <a:off x="2363880" y="3848941"/>
            <a:ext cx="2307071" cy="369332"/>
          </a:xfrm>
          <a:prstGeom prst="rect">
            <a:avLst/>
          </a:prstGeom>
          <a:ln w="19050">
            <a:solidFill>
              <a:schemeClr val="tx1"/>
            </a:solidFill>
            <a:headEnd/>
            <a:tailEnd/>
          </a:ln>
        </p:spPr>
        <p:style>
          <a:lnRef idx="3">
            <a:schemeClr val="lt1"/>
          </a:lnRef>
          <a:fillRef idx="1">
            <a:schemeClr val="accent6"/>
          </a:fillRef>
          <a:effectRef idx="1">
            <a:schemeClr val="accent6"/>
          </a:effectRef>
          <a:fontRef idx="minor">
            <a:schemeClr val="lt1"/>
          </a:fontRef>
        </p:style>
        <p:txBody>
          <a:bodyPr wrap="square">
            <a:spAutoFit/>
          </a:bodyPr>
          <a:lstStyle/>
          <a:p>
            <a:pPr eaLnBrk="0" hangingPunct="0">
              <a:spcBef>
                <a:spcPct val="50000"/>
              </a:spcBef>
              <a:defRPr/>
            </a:pPr>
            <a:r>
              <a:rPr lang="en-US" dirty="0">
                <a:solidFill>
                  <a:schemeClr val="tx1"/>
                </a:solidFill>
              </a:rPr>
              <a:t> Incomplete </a:t>
            </a:r>
            <a:r>
              <a:rPr lang="en-US" dirty="0" smtClean="0">
                <a:solidFill>
                  <a:schemeClr val="tx1"/>
                </a:solidFill>
              </a:rPr>
              <a:t>Period  </a:t>
            </a:r>
            <a:endParaRPr lang="en-US" dirty="0">
              <a:solidFill>
                <a:schemeClr val="tx1"/>
              </a:solidFill>
            </a:endParaRPr>
          </a:p>
        </p:txBody>
      </p:sp>
      <p:sp>
        <p:nvSpPr>
          <p:cNvPr id="243" name="Text Box 292"/>
          <p:cNvSpPr txBox="1">
            <a:spLocks noChangeArrowheads="1"/>
          </p:cNvSpPr>
          <p:nvPr/>
        </p:nvSpPr>
        <p:spPr bwMode="auto">
          <a:xfrm>
            <a:off x="2363880" y="3433782"/>
            <a:ext cx="2317954" cy="369332"/>
          </a:xfrm>
          <a:prstGeom prst="rect">
            <a:avLst/>
          </a:prstGeom>
          <a:solidFill>
            <a:schemeClr val="accent6">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a:defRPr b="1" kern="0">
                <a:solidFill>
                  <a:schemeClr val="tx1"/>
                </a:solidFill>
                <a:latin typeface="Book Antiqua" pitchFamily="18" charset="0"/>
                <a:cs typeface="Arial" charset="0"/>
              </a:defRPr>
            </a:lvl1pPr>
          </a:lstStyle>
          <a:p>
            <a:r>
              <a:rPr lang="en-US" b="0" dirty="0">
                <a:latin typeface="+mj-lt"/>
              </a:rPr>
              <a:t> Longest Period  (32)</a:t>
            </a:r>
          </a:p>
        </p:txBody>
      </p:sp>
      <p:sp>
        <p:nvSpPr>
          <p:cNvPr id="241" name="Text Box 290"/>
          <p:cNvSpPr txBox="1">
            <a:spLocks noChangeArrowheads="1"/>
          </p:cNvSpPr>
          <p:nvPr/>
        </p:nvSpPr>
        <p:spPr bwMode="auto">
          <a:xfrm>
            <a:off x="2363880" y="2504987"/>
            <a:ext cx="2080626" cy="369332"/>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a:solidFill>
                  <a:schemeClr val="tx1"/>
                </a:solidFill>
                <a:latin typeface="Book Antiqua" pitchFamily="18" charset="0"/>
              </a:defRPr>
            </a:lvl1pPr>
          </a:lstStyle>
          <a:p>
            <a:r>
              <a:rPr lang="en-US" dirty="0">
                <a:latin typeface="+mj-lt"/>
              </a:rPr>
              <a:t> Long Period  (18)</a:t>
            </a:r>
          </a:p>
        </p:txBody>
      </p:sp>
    </p:spTree>
    <p:extLst>
      <p:ext uri="{BB962C8B-B14F-4D97-AF65-F5344CB8AC3E}">
        <p14:creationId xmlns:p14="http://schemas.microsoft.com/office/powerpoint/2010/main" val="323930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7"/>
                                        </p:tgtEl>
                                        <p:attrNameLst>
                                          <p:attrName>style.visibility</p:attrName>
                                        </p:attrNameLst>
                                      </p:cBhvr>
                                      <p:to>
                                        <p:strVal val="visible"/>
                                      </p:to>
                                    </p:set>
                                    <p:animEffect transition="in" filter="wipe(left)">
                                      <p:cBhvr>
                                        <p:cTn id="52" dur="500"/>
                                        <p:tgtEl>
                                          <p:spTgt spid="18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87"/>
                                        </p:tgtEl>
                                        <p:attrNameLst>
                                          <p:attrName>style.visibility</p:attrName>
                                        </p:attrNameLst>
                                      </p:cBhvr>
                                      <p:to>
                                        <p:strVal val="hidden"/>
                                      </p:to>
                                    </p:set>
                                  </p:childTnLst>
                                </p:cTn>
                              </p:par>
                              <p:par>
                                <p:cTn id="57" presetID="22" presetClass="entr" presetSubtype="4" fill="hold" nodeType="withEffect">
                                  <p:stCondLst>
                                    <p:cond delay="0"/>
                                  </p:stCondLst>
                                  <p:childTnLst>
                                    <p:set>
                                      <p:cBhvr>
                                        <p:cTn id="58" dur="1" fill="hold">
                                          <p:stCondLst>
                                            <p:cond delay="0"/>
                                          </p:stCondLst>
                                        </p:cTn>
                                        <p:tgtEl>
                                          <p:spTgt spid="190"/>
                                        </p:tgtEl>
                                        <p:attrNameLst>
                                          <p:attrName>style.visibility</p:attrName>
                                        </p:attrNameLst>
                                      </p:cBhvr>
                                      <p:to>
                                        <p:strVal val="visible"/>
                                      </p:to>
                                    </p:set>
                                    <p:animEffect transition="in" filter="wipe(down)">
                                      <p:cBhvr>
                                        <p:cTn id="59" dur="500"/>
                                        <p:tgtEl>
                                          <p:spTgt spid="19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190"/>
                                        </p:tgtEl>
                                        <p:attrNameLst>
                                          <p:attrName>style.visibility</p:attrName>
                                        </p:attrNameLst>
                                      </p:cBhvr>
                                      <p:to>
                                        <p:strVal val="hidden"/>
                                      </p:to>
                                    </p:set>
                                  </p:childTnLst>
                                </p:cTn>
                              </p:par>
                              <p:par>
                                <p:cTn id="64" presetID="22" presetClass="entr" presetSubtype="2" fill="hold" nodeType="withEffect">
                                  <p:stCondLst>
                                    <p:cond delay="0"/>
                                  </p:stCondLst>
                                  <p:childTnLst>
                                    <p:set>
                                      <p:cBhvr>
                                        <p:cTn id="65" dur="1" fill="hold">
                                          <p:stCondLst>
                                            <p:cond delay="0"/>
                                          </p:stCondLst>
                                        </p:cTn>
                                        <p:tgtEl>
                                          <p:spTgt spid="193"/>
                                        </p:tgtEl>
                                        <p:attrNameLst>
                                          <p:attrName>style.visibility</p:attrName>
                                        </p:attrNameLst>
                                      </p:cBhvr>
                                      <p:to>
                                        <p:strVal val="visible"/>
                                      </p:to>
                                    </p:set>
                                    <p:animEffect transition="in" filter="wipe(right)">
                                      <p:cBhvr>
                                        <p:cTn id="66" dur="500"/>
                                        <p:tgtEl>
                                          <p:spTgt spid="19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93"/>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231"/>
                                        </p:tgtEl>
                                        <p:attrNameLst>
                                          <p:attrName>style.visibility</p:attrName>
                                        </p:attrNameLst>
                                      </p:cBhvr>
                                      <p:to>
                                        <p:strVal val="visible"/>
                                      </p:to>
                                    </p:set>
                                    <p:animEffect transition="in" filter="fade">
                                      <p:cBhvr>
                                        <p:cTn id="73" dur="500"/>
                                        <p:tgtEl>
                                          <p:spTgt spid="2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32"/>
                                        </p:tgtEl>
                                        <p:attrNameLst>
                                          <p:attrName>style.visibility</p:attrName>
                                        </p:attrNameLst>
                                      </p:cBhvr>
                                      <p:to>
                                        <p:strVal val="visible"/>
                                      </p:to>
                                    </p:set>
                                    <p:animEffect transition="in" filter="fade">
                                      <p:cBhvr>
                                        <p:cTn id="78" dur="500"/>
                                        <p:tgtEl>
                                          <p:spTgt spid="23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84"/>
                                        </p:tgtEl>
                                        <p:attrNameLst>
                                          <p:attrName>style.visibility</p:attrName>
                                        </p:attrNameLst>
                                      </p:cBhvr>
                                      <p:to>
                                        <p:strVal val="visible"/>
                                      </p:to>
                                    </p:set>
                                    <p:animEffect transition="in" filter="fade">
                                      <p:cBhvr>
                                        <p:cTn id="83" dur="500"/>
                                        <p:tgtEl>
                                          <p:spTgt spid="18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33"/>
                                        </p:tgtEl>
                                        <p:attrNameLst>
                                          <p:attrName>style.visibility</p:attrName>
                                        </p:attrNameLst>
                                      </p:cBhvr>
                                      <p:to>
                                        <p:strVal val="visible"/>
                                      </p:to>
                                    </p:set>
                                    <p:animEffect transition="in" filter="fade">
                                      <p:cBhvr>
                                        <p:cTn id="88" dur="500"/>
                                        <p:tgtEl>
                                          <p:spTgt spid="23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34"/>
                                        </p:tgtEl>
                                        <p:attrNameLst>
                                          <p:attrName>style.visibility</p:attrName>
                                        </p:attrNameLst>
                                      </p:cBhvr>
                                      <p:to>
                                        <p:strVal val="visible"/>
                                      </p:to>
                                    </p:set>
                                    <p:animEffect transition="in" filter="fade">
                                      <p:cBhvr>
                                        <p:cTn id="93" dur="500"/>
                                        <p:tgtEl>
                                          <p:spTgt spid="23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76"/>
                                        </p:tgtEl>
                                        <p:attrNameLst>
                                          <p:attrName>style.visibility</p:attrName>
                                        </p:attrNameLst>
                                      </p:cBhvr>
                                      <p:to>
                                        <p:strVal val="visible"/>
                                      </p:to>
                                    </p:set>
                                    <p:animEffect transition="in" filter="fade">
                                      <p:cBhvr>
                                        <p:cTn id="98" dur="500"/>
                                        <p:tgtEl>
                                          <p:spTgt spid="17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196"/>
                                        </p:tgtEl>
                                        <p:attrNameLst>
                                          <p:attrName>style.visibility</p:attrName>
                                        </p:attrNameLst>
                                      </p:cBhvr>
                                      <p:to>
                                        <p:strVal val="visible"/>
                                      </p:to>
                                    </p:set>
                                    <p:animEffect transition="in" filter="wipe(right)">
                                      <p:cBhvr>
                                        <p:cTn id="103" dur="500"/>
                                        <p:tgtEl>
                                          <p:spTgt spid="196"/>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96"/>
                                        </p:tgtEl>
                                        <p:attrNameLst>
                                          <p:attrName>style.visibility</p:attrName>
                                        </p:attrNameLst>
                                      </p:cBhvr>
                                      <p:to>
                                        <p:strVal val="hidden"/>
                                      </p:to>
                                    </p:set>
                                  </p:childTnLst>
                                </p:cTn>
                              </p:par>
                            </p:childTnLst>
                          </p:cTn>
                        </p:par>
                        <p:par>
                          <p:cTn id="108" fill="hold">
                            <p:stCondLst>
                              <p:cond delay="0"/>
                            </p:stCondLst>
                            <p:childTnLst>
                              <p:par>
                                <p:cTn id="109" presetID="10" presetClass="entr" presetSubtype="0" fill="hold" grpId="0" nodeType="after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fade">
                                      <p:cBhvr>
                                        <p:cTn id="111" dur="500"/>
                                        <p:tgtEl>
                                          <p:spTgt spid="2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2"/>
                                        </p:tgtEl>
                                        <p:attrNameLst>
                                          <p:attrName>style.visibility</p:attrName>
                                        </p:attrNameLst>
                                      </p:cBhvr>
                                      <p:to>
                                        <p:strVal val="visible"/>
                                      </p:to>
                                    </p:set>
                                    <p:animEffect transition="in" filter="fade">
                                      <p:cBhvr>
                                        <p:cTn id="114" dur="500"/>
                                        <p:tgtEl>
                                          <p:spTgt spid="16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fade">
                                      <p:cBhvr>
                                        <p:cTn id="117" dur="500"/>
                                        <p:tgtEl>
                                          <p:spTgt spid="2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fade">
                                      <p:cBhvr>
                                        <p:cTn id="123" dur="500"/>
                                        <p:tgtEl>
                                          <p:spTgt spid="2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4"/>
                                        </p:tgtEl>
                                        <p:attrNameLst>
                                          <p:attrName>style.visibility</p:attrName>
                                        </p:attrNameLst>
                                      </p:cBhvr>
                                      <p:to>
                                        <p:strVal val="visible"/>
                                      </p:to>
                                    </p:set>
                                    <p:animEffect transition="in" filter="fade">
                                      <p:cBhvr>
                                        <p:cTn id="126" dur="500"/>
                                        <p:tgtEl>
                                          <p:spTgt spid="2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fade">
                                      <p:cBhvr>
                                        <p:cTn id="132" dur="500"/>
                                        <p:tgtEl>
                                          <p:spTgt spid="2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fade">
                                      <p:cBhvr>
                                        <p:cTn id="138" dur="500"/>
                                        <p:tgtEl>
                                          <p:spTgt spid="28"/>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fade">
                                      <p:cBhvr>
                                        <p:cTn id="141" dur="500"/>
                                        <p:tgtEl>
                                          <p:spTgt spid="2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fade">
                                      <p:cBhvr>
                                        <p:cTn id="144" dur="500"/>
                                        <p:tgtEl>
                                          <p:spTgt spid="3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63"/>
                                        </p:tgtEl>
                                        <p:attrNameLst>
                                          <p:attrName>style.visibility</p:attrName>
                                        </p:attrNameLst>
                                      </p:cBhvr>
                                      <p:to>
                                        <p:strVal val="visible"/>
                                      </p:to>
                                    </p:set>
                                    <p:animEffect transition="in" filter="fade">
                                      <p:cBhvr>
                                        <p:cTn id="147" dur="500"/>
                                        <p:tgtEl>
                                          <p:spTgt spid="163"/>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fade">
                                      <p:cBhvr>
                                        <p:cTn id="150" dur="500"/>
                                        <p:tgtEl>
                                          <p:spTgt spid="3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fade">
                                      <p:cBhvr>
                                        <p:cTn id="153" dur="500"/>
                                        <p:tgtEl>
                                          <p:spTgt spid="33"/>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32"/>
                                        </p:tgtEl>
                                        <p:attrNameLst>
                                          <p:attrName>style.visibility</p:attrName>
                                        </p:attrNameLst>
                                      </p:cBhvr>
                                      <p:to>
                                        <p:strVal val="visible"/>
                                      </p:to>
                                    </p:set>
                                    <p:animEffect transition="in" filter="fade">
                                      <p:cBhvr>
                                        <p:cTn id="156" dur="500"/>
                                        <p:tgtEl>
                                          <p:spTgt spid="32"/>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31"/>
                                        </p:tgtEl>
                                        <p:attrNameLst>
                                          <p:attrName>style.visibility</p:attrName>
                                        </p:attrNameLst>
                                      </p:cBhvr>
                                      <p:to>
                                        <p:strVal val="visible"/>
                                      </p:to>
                                    </p:set>
                                    <p:animEffect transition="in" filter="fade">
                                      <p:cBhvr>
                                        <p:cTn id="159" dur="500"/>
                                        <p:tgtEl>
                                          <p:spTgt spid="3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35"/>
                                        </p:tgtEl>
                                        <p:attrNameLst>
                                          <p:attrName>style.visibility</p:attrName>
                                        </p:attrNameLst>
                                      </p:cBhvr>
                                      <p:to>
                                        <p:strVal val="visible"/>
                                      </p:to>
                                    </p:set>
                                    <p:animEffect transition="in" filter="fade">
                                      <p:cBhvr>
                                        <p:cTn id="162" dur="500"/>
                                        <p:tgtEl>
                                          <p:spTgt spid="3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down)">
                                      <p:cBhvr>
                                        <p:cTn id="167" dur="500"/>
                                        <p:tgtEl>
                                          <p:spTgt spid="199"/>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nodeType="clickEffect">
                                  <p:stCondLst>
                                    <p:cond delay="0"/>
                                  </p:stCondLst>
                                  <p:childTnLst>
                                    <p:set>
                                      <p:cBhvr>
                                        <p:cTn id="171" dur="1" fill="hold">
                                          <p:stCondLst>
                                            <p:cond delay="0"/>
                                          </p:stCondLst>
                                        </p:cTn>
                                        <p:tgtEl>
                                          <p:spTgt spid="199"/>
                                        </p:tgtEl>
                                        <p:attrNameLst>
                                          <p:attrName>style.visibility</p:attrName>
                                        </p:attrNameLst>
                                      </p:cBhvr>
                                      <p:to>
                                        <p:strVal val="hidden"/>
                                      </p:to>
                                    </p:set>
                                  </p:childTnLst>
                                </p:cTn>
                              </p:par>
                              <p:par>
                                <p:cTn id="172" presetID="22" presetClass="entr" presetSubtype="4" fill="hold" nodeType="withEffect">
                                  <p:stCondLst>
                                    <p:cond delay="0"/>
                                  </p:stCondLst>
                                  <p:childTnLst>
                                    <p:set>
                                      <p:cBhvr>
                                        <p:cTn id="173" dur="1" fill="hold">
                                          <p:stCondLst>
                                            <p:cond delay="0"/>
                                          </p:stCondLst>
                                        </p:cTn>
                                        <p:tgtEl>
                                          <p:spTgt spid="202"/>
                                        </p:tgtEl>
                                        <p:attrNameLst>
                                          <p:attrName>style.visibility</p:attrName>
                                        </p:attrNameLst>
                                      </p:cBhvr>
                                      <p:to>
                                        <p:strVal val="visible"/>
                                      </p:to>
                                    </p:set>
                                    <p:animEffect transition="in" filter="wipe(down)">
                                      <p:cBhvr>
                                        <p:cTn id="174" dur="500"/>
                                        <p:tgtEl>
                                          <p:spTgt spid="202"/>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nodeType="clickEffect">
                                  <p:stCondLst>
                                    <p:cond delay="0"/>
                                  </p:stCondLst>
                                  <p:childTnLst>
                                    <p:animEffect transition="out" filter="fade">
                                      <p:cBhvr>
                                        <p:cTn id="178" dur="1000"/>
                                        <p:tgtEl>
                                          <p:spTgt spid="202"/>
                                        </p:tgtEl>
                                      </p:cBhvr>
                                    </p:animEffect>
                                    <p:set>
                                      <p:cBhvr>
                                        <p:cTn id="179" dur="1" fill="hold">
                                          <p:stCondLst>
                                            <p:cond delay="999"/>
                                          </p:stCondLst>
                                        </p:cTn>
                                        <p:tgtEl>
                                          <p:spTgt spid="202"/>
                                        </p:tgtEl>
                                        <p:attrNameLst>
                                          <p:attrName>style.visibility</p:attrName>
                                        </p:attrNameLst>
                                      </p:cBhvr>
                                      <p:to>
                                        <p:strVal val="hidden"/>
                                      </p:to>
                                    </p:set>
                                  </p:childTnLst>
                                </p:cTn>
                              </p:par>
                              <p:par>
                                <p:cTn id="180" presetID="10" presetClass="entr" presetSubtype="0" fill="hold" grpId="0" nodeType="withEffect">
                                  <p:stCondLst>
                                    <p:cond delay="0"/>
                                  </p:stCondLst>
                                  <p:childTnLst>
                                    <p:set>
                                      <p:cBhvr>
                                        <p:cTn id="181" dur="1" fill="hold">
                                          <p:stCondLst>
                                            <p:cond delay="0"/>
                                          </p:stCondLst>
                                        </p:cTn>
                                        <p:tgtEl>
                                          <p:spTgt spid="36"/>
                                        </p:tgtEl>
                                        <p:attrNameLst>
                                          <p:attrName>style.visibility</p:attrName>
                                        </p:attrNameLst>
                                      </p:cBhvr>
                                      <p:to>
                                        <p:strVal val="visible"/>
                                      </p:to>
                                    </p:set>
                                    <p:animEffect transition="in" filter="fade">
                                      <p:cBhvr>
                                        <p:cTn id="182" dur="500"/>
                                        <p:tgtEl>
                                          <p:spTgt spid="36"/>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37"/>
                                        </p:tgtEl>
                                        <p:attrNameLst>
                                          <p:attrName>style.visibility</p:attrName>
                                        </p:attrNameLst>
                                      </p:cBhvr>
                                      <p:to>
                                        <p:strVal val="visible"/>
                                      </p:to>
                                    </p:set>
                                    <p:animEffect transition="in" filter="fade">
                                      <p:cBhvr>
                                        <p:cTn id="185" dur="500"/>
                                        <p:tgtEl>
                                          <p:spTgt spid="3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38"/>
                                        </p:tgtEl>
                                        <p:attrNameLst>
                                          <p:attrName>style.visibility</p:attrName>
                                        </p:attrNameLst>
                                      </p:cBhvr>
                                      <p:to>
                                        <p:strVal val="visible"/>
                                      </p:to>
                                    </p:set>
                                    <p:animEffect transition="in" filter="fade">
                                      <p:cBhvr>
                                        <p:cTn id="190" dur="500"/>
                                        <p:tgtEl>
                                          <p:spTgt spid="38"/>
                                        </p:tgtEl>
                                      </p:cBhvr>
                                    </p:animEffect>
                                  </p:childTnLst>
                                </p:cTn>
                              </p:par>
                              <p:par>
                                <p:cTn id="191" presetID="10" presetClass="entr" presetSubtype="0" fill="hold" nodeType="withEffect">
                                  <p:stCondLst>
                                    <p:cond delay="0"/>
                                  </p:stCondLst>
                                  <p:childTnLst>
                                    <p:set>
                                      <p:cBhvr>
                                        <p:cTn id="192" dur="1" fill="hold">
                                          <p:stCondLst>
                                            <p:cond delay="0"/>
                                          </p:stCondLst>
                                        </p:cTn>
                                        <p:tgtEl>
                                          <p:spTgt spid="39"/>
                                        </p:tgtEl>
                                        <p:attrNameLst>
                                          <p:attrName>style.visibility</p:attrName>
                                        </p:attrNameLst>
                                      </p:cBhvr>
                                      <p:to>
                                        <p:strVal val="visible"/>
                                      </p:to>
                                    </p:set>
                                    <p:animEffect transition="in" filter="fade">
                                      <p:cBhvr>
                                        <p:cTn id="193" dur="500"/>
                                        <p:tgtEl>
                                          <p:spTgt spid="39"/>
                                        </p:tgtEl>
                                      </p:cBhvr>
                                    </p:animEffect>
                                  </p:childTnLst>
                                </p:cTn>
                              </p:par>
                              <p:par>
                                <p:cTn id="194" presetID="10" presetClass="entr" presetSubtype="0" fill="hold" nodeType="withEffect">
                                  <p:stCondLst>
                                    <p:cond delay="0"/>
                                  </p:stCondLst>
                                  <p:childTnLst>
                                    <p:set>
                                      <p:cBhvr>
                                        <p:cTn id="195" dur="1" fill="hold">
                                          <p:stCondLst>
                                            <p:cond delay="0"/>
                                          </p:stCondLst>
                                        </p:cTn>
                                        <p:tgtEl>
                                          <p:spTgt spid="40"/>
                                        </p:tgtEl>
                                        <p:attrNameLst>
                                          <p:attrName>style.visibility</p:attrName>
                                        </p:attrNameLst>
                                      </p:cBhvr>
                                      <p:to>
                                        <p:strVal val="visible"/>
                                      </p:to>
                                    </p:set>
                                    <p:animEffect transition="in" filter="fade">
                                      <p:cBhvr>
                                        <p:cTn id="196" dur="500"/>
                                        <p:tgtEl>
                                          <p:spTgt spid="40"/>
                                        </p:tgtEl>
                                      </p:cBhvr>
                                    </p:animEffect>
                                  </p:childTnLst>
                                </p:cTn>
                              </p:par>
                              <p:par>
                                <p:cTn id="197" presetID="10" presetClass="entr" presetSubtype="0" fill="hold" nodeType="withEffect">
                                  <p:stCondLst>
                                    <p:cond delay="0"/>
                                  </p:stCondLst>
                                  <p:childTnLst>
                                    <p:set>
                                      <p:cBhvr>
                                        <p:cTn id="198" dur="1" fill="hold">
                                          <p:stCondLst>
                                            <p:cond delay="0"/>
                                          </p:stCondLst>
                                        </p:cTn>
                                        <p:tgtEl>
                                          <p:spTgt spid="41"/>
                                        </p:tgtEl>
                                        <p:attrNameLst>
                                          <p:attrName>style.visibility</p:attrName>
                                        </p:attrNameLst>
                                      </p:cBhvr>
                                      <p:to>
                                        <p:strVal val="visible"/>
                                      </p:to>
                                    </p:set>
                                    <p:animEffect transition="in" filter="fade">
                                      <p:cBhvr>
                                        <p:cTn id="199" dur="500"/>
                                        <p:tgtEl>
                                          <p:spTgt spid="41"/>
                                        </p:tgtEl>
                                      </p:cBhvr>
                                    </p:animEffect>
                                  </p:childTnLst>
                                </p:cTn>
                              </p:par>
                              <p:par>
                                <p:cTn id="200" presetID="10" presetClass="entr" presetSubtype="0" fill="hold" nodeType="withEffect">
                                  <p:stCondLst>
                                    <p:cond delay="0"/>
                                  </p:stCondLst>
                                  <p:childTnLst>
                                    <p:set>
                                      <p:cBhvr>
                                        <p:cTn id="201" dur="1" fill="hold">
                                          <p:stCondLst>
                                            <p:cond delay="0"/>
                                          </p:stCondLst>
                                        </p:cTn>
                                        <p:tgtEl>
                                          <p:spTgt spid="42"/>
                                        </p:tgtEl>
                                        <p:attrNameLst>
                                          <p:attrName>style.visibility</p:attrName>
                                        </p:attrNameLst>
                                      </p:cBhvr>
                                      <p:to>
                                        <p:strVal val="visible"/>
                                      </p:to>
                                    </p:set>
                                    <p:animEffect transition="in" filter="fade">
                                      <p:cBhvr>
                                        <p:cTn id="202" dur="500"/>
                                        <p:tgtEl>
                                          <p:spTgt spid="42"/>
                                        </p:tgtEl>
                                      </p:cBhvr>
                                    </p:animEffect>
                                  </p:childTnLst>
                                </p:cTn>
                              </p:par>
                              <p:par>
                                <p:cTn id="203" presetID="10" presetClass="entr" presetSubtype="0" fill="hold" nodeType="withEffect">
                                  <p:stCondLst>
                                    <p:cond delay="0"/>
                                  </p:stCondLst>
                                  <p:childTnLst>
                                    <p:set>
                                      <p:cBhvr>
                                        <p:cTn id="204" dur="1" fill="hold">
                                          <p:stCondLst>
                                            <p:cond delay="0"/>
                                          </p:stCondLst>
                                        </p:cTn>
                                        <p:tgtEl>
                                          <p:spTgt spid="43"/>
                                        </p:tgtEl>
                                        <p:attrNameLst>
                                          <p:attrName>style.visibility</p:attrName>
                                        </p:attrNameLst>
                                      </p:cBhvr>
                                      <p:to>
                                        <p:strVal val="visible"/>
                                      </p:to>
                                    </p:set>
                                    <p:animEffect transition="in" filter="fade">
                                      <p:cBhvr>
                                        <p:cTn id="205" dur="500"/>
                                        <p:tgtEl>
                                          <p:spTgt spid="43"/>
                                        </p:tgtEl>
                                      </p:cBhvr>
                                    </p:animEffect>
                                  </p:childTnLst>
                                </p:cTn>
                              </p:par>
                              <p:par>
                                <p:cTn id="206" presetID="10" presetClass="entr" presetSubtype="0" fill="hold" nodeType="withEffect">
                                  <p:stCondLst>
                                    <p:cond delay="0"/>
                                  </p:stCondLst>
                                  <p:childTnLst>
                                    <p:set>
                                      <p:cBhvr>
                                        <p:cTn id="207" dur="1" fill="hold">
                                          <p:stCondLst>
                                            <p:cond delay="0"/>
                                          </p:stCondLst>
                                        </p:cTn>
                                        <p:tgtEl>
                                          <p:spTgt spid="44"/>
                                        </p:tgtEl>
                                        <p:attrNameLst>
                                          <p:attrName>style.visibility</p:attrName>
                                        </p:attrNameLst>
                                      </p:cBhvr>
                                      <p:to>
                                        <p:strVal val="visible"/>
                                      </p:to>
                                    </p:set>
                                    <p:animEffect transition="in" filter="fade">
                                      <p:cBhvr>
                                        <p:cTn id="208" dur="500"/>
                                        <p:tgtEl>
                                          <p:spTgt spid="44"/>
                                        </p:tgtEl>
                                      </p:cBhvr>
                                    </p:animEffect>
                                  </p:childTnLst>
                                </p:cTn>
                              </p:par>
                              <p:par>
                                <p:cTn id="209" presetID="10" presetClass="entr" presetSubtype="0" fill="hold" nodeType="withEffect">
                                  <p:stCondLst>
                                    <p:cond delay="0"/>
                                  </p:stCondLst>
                                  <p:childTnLst>
                                    <p:set>
                                      <p:cBhvr>
                                        <p:cTn id="210" dur="1" fill="hold">
                                          <p:stCondLst>
                                            <p:cond delay="0"/>
                                          </p:stCondLst>
                                        </p:cTn>
                                        <p:tgtEl>
                                          <p:spTgt spid="45"/>
                                        </p:tgtEl>
                                        <p:attrNameLst>
                                          <p:attrName>style.visibility</p:attrName>
                                        </p:attrNameLst>
                                      </p:cBhvr>
                                      <p:to>
                                        <p:strVal val="visible"/>
                                      </p:to>
                                    </p:set>
                                    <p:animEffect transition="in" filter="fade">
                                      <p:cBhvr>
                                        <p:cTn id="211" dur="500"/>
                                        <p:tgtEl>
                                          <p:spTgt spid="45"/>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46"/>
                                        </p:tgtEl>
                                        <p:attrNameLst>
                                          <p:attrName>style.visibility</p:attrName>
                                        </p:attrNameLst>
                                      </p:cBhvr>
                                      <p:to>
                                        <p:strVal val="visible"/>
                                      </p:to>
                                    </p:set>
                                    <p:animEffect transition="in" filter="fade">
                                      <p:cBhvr>
                                        <p:cTn id="216" dur="500"/>
                                        <p:tgtEl>
                                          <p:spTgt spid="46"/>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47"/>
                                        </p:tgtEl>
                                        <p:attrNameLst>
                                          <p:attrName>style.visibility</p:attrName>
                                        </p:attrNameLst>
                                      </p:cBhvr>
                                      <p:to>
                                        <p:strVal val="visible"/>
                                      </p:to>
                                    </p:set>
                                    <p:animEffect transition="in" filter="fade">
                                      <p:cBhvr>
                                        <p:cTn id="219" dur="500"/>
                                        <p:tgtEl>
                                          <p:spTgt spid="47"/>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48"/>
                                        </p:tgtEl>
                                        <p:attrNameLst>
                                          <p:attrName>style.visibility</p:attrName>
                                        </p:attrNameLst>
                                      </p:cBhvr>
                                      <p:to>
                                        <p:strVal val="visible"/>
                                      </p:to>
                                    </p:set>
                                    <p:animEffect transition="in" filter="fade">
                                      <p:cBhvr>
                                        <p:cTn id="222" dur="500"/>
                                        <p:tgtEl>
                                          <p:spTgt spid="48"/>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49"/>
                                        </p:tgtEl>
                                        <p:attrNameLst>
                                          <p:attrName>style.visibility</p:attrName>
                                        </p:attrNameLst>
                                      </p:cBhvr>
                                      <p:to>
                                        <p:strVal val="visible"/>
                                      </p:to>
                                    </p:set>
                                    <p:animEffect transition="in" filter="fade">
                                      <p:cBhvr>
                                        <p:cTn id="225" dur="500"/>
                                        <p:tgtEl>
                                          <p:spTgt spid="49"/>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50"/>
                                        </p:tgtEl>
                                        <p:attrNameLst>
                                          <p:attrName>style.visibility</p:attrName>
                                        </p:attrNameLst>
                                      </p:cBhvr>
                                      <p:to>
                                        <p:strVal val="visible"/>
                                      </p:to>
                                    </p:set>
                                    <p:animEffect transition="in" filter="fade">
                                      <p:cBhvr>
                                        <p:cTn id="228" dur="500"/>
                                        <p:tgtEl>
                                          <p:spTgt spid="50"/>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51"/>
                                        </p:tgtEl>
                                        <p:attrNameLst>
                                          <p:attrName>style.visibility</p:attrName>
                                        </p:attrNameLst>
                                      </p:cBhvr>
                                      <p:to>
                                        <p:strVal val="visible"/>
                                      </p:to>
                                    </p:set>
                                    <p:animEffect transition="in" filter="fade">
                                      <p:cBhvr>
                                        <p:cTn id="231" dur="500"/>
                                        <p:tgtEl>
                                          <p:spTgt spid="51"/>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52"/>
                                        </p:tgtEl>
                                        <p:attrNameLst>
                                          <p:attrName>style.visibility</p:attrName>
                                        </p:attrNameLst>
                                      </p:cBhvr>
                                      <p:to>
                                        <p:strVal val="visible"/>
                                      </p:to>
                                    </p:set>
                                    <p:animEffect transition="in" filter="fade">
                                      <p:cBhvr>
                                        <p:cTn id="234" dur="500"/>
                                        <p:tgtEl>
                                          <p:spTgt spid="52"/>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53"/>
                                        </p:tgtEl>
                                        <p:attrNameLst>
                                          <p:attrName>style.visibility</p:attrName>
                                        </p:attrNameLst>
                                      </p:cBhvr>
                                      <p:to>
                                        <p:strVal val="visible"/>
                                      </p:to>
                                    </p:set>
                                    <p:animEffect transition="in" filter="fade">
                                      <p:cBhvr>
                                        <p:cTn id="237" dur="500"/>
                                        <p:tgtEl>
                                          <p:spTgt spid="53"/>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54"/>
                                        </p:tgtEl>
                                        <p:attrNameLst>
                                          <p:attrName>style.visibility</p:attrName>
                                        </p:attrNameLst>
                                      </p:cBhvr>
                                      <p:to>
                                        <p:strVal val="visible"/>
                                      </p:to>
                                    </p:set>
                                    <p:animEffect transition="in" filter="fade">
                                      <p:cBhvr>
                                        <p:cTn id="242" dur="500"/>
                                        <p:tgtEl>
                                          <p:spTgt spid="54"/>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55"/>
                                        </p:tgtEl>
                                        <p:attrNameLst>
                                          <p:attrName>style.visibility</p:attrName>
                                        </p:attrNameLst>
                                      </p:cBhvr>
                                      <p:to>
                                        <p:strVal val="visible"/>
                                      </p:to>
                                    </p:set>
                                    <p:animEffect transition="in" filter="fade">
                                      <p:cBhvr>
                                        <p:cTn id="245" dur="500"/>
                                        <p:tgtEl>
                                          <p:spTgt spid="55"/>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56"/>
                                        </p:tgtEl>
                                        <p:attrNameLst>
                                          <p:attrName>style.visibility</p:attrName>
                                        </p:attrNameLst>
                                      </p:cBhvr>
                                      <p:to>
                                        <p:strVal val="visible"/>
                                      </p:to>
                                    </p:set>
                                    <p:animEffect transition="in" filter="fade">
                                      <p:cBhvr>
                                        <p:cTn id="248" dur="500"/>
                                        <p:tgtEl>
                                          <p:spTgt spid="56"/>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57"/>
                                        </p:tgtEl>
                                        <p:attrNameLst>
                                          <p:attrName>style.visibility</p:attrName>
                                        </p:attrNameLst>
                                      </p:cBhvr>
                                      <p:to>
                                        <p:strVal val="visible"/>
                                      </p:to>
                                    </p:set>
                                    <p:animEffect transition="in" filter="fade">
                                      <p:cBhvr>
                                        <p:cTn id="251" dur="500"/>
                                        <p:tgtEl>
                                          <p:spTgt spid="57"/>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63"/>
                                        </p:tgtEl>
                                        <p:attrNameLst>
                                          <p:attrName>style.visibility</p:attrName>
                                        </p:attrNameLst>
                                      </p:cBhvr>
                                      <p:to>
                                        <p:strVal val="visible"/>
                                      </p:to>
                                    </p:set>
                                    <p:animEffect transition="in" filter="fade">
                                      <p:cBhvr>
                                        <p:cTn id="254" dur="500"/>
                                        <p:tgtEl>
                                          <p:spTgt spid="63"/>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62"/>
                                        </p:tgtEl>
                                        <p:attrNameLst>
                                          <p:attrName>style.visibility</p:attrName>
                                        </p:attrNameLst>
                                      </p:cBhvr>
                                      <p:to>
                                        <p:strVal val="visible"/>
                                      </p:to>
                                    </p:set>
                                    <p:animEffect transition="in" filter="fade">
                                      <p:cBhvr>
                                        <p:cTn id="257" dur="500"/>
                                        <p:tgtEl>
                                          <p:spTgt spid="62"/>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61"/>
                                        </p:tgtEl>
                                        <p:attrNameLst>
                                          <p:attrName>style.visibility</p:attrName>
                                        </p:attrNameLst>
                                      </p:cBhvr>
                                      <p:to>
                                        <p:strVal val="visible"/>
                                      </p:to>
                                    </p:set>
                                    <p:animEffect transition="in" filter="fade">
                                      <p:cBhvr>
                                        <p:cTn id="260" dur="500"/>
                                        <p:tgtEl>
                                          <p:spTgt spid="61"/>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60"/>
                                        </p:tgtEl>
                                        <p:attrNameLst>
                                          <p:attrName>style.visibility</p:attrName>
                                        </p:attrNameLst>
                                      </p:cBhvr>
                                      <p:to>
                                        <p:strVal val="visible"/>
                                      </p:to>
                                    </p:set>
                                    <p:animEffect transition="in" filter="fade">
                                      <p:cBhvr>
                                        <p:cTn id="263" dur="500"/>
                                        <p:tgtEl>
                                          <p:spTgt spid="60"/>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59"/>
                                        </p:tgtEl>
                                        <p:attrNameLst>
                                          <p:attrName>style.visibility</p:attrName>
                                        </p:attrNameLst>
                                      </p:cBhvr>
                                      <p:to>
                                        <p:strVal val="visible"/>
                                      </p:to>
                                    </p:set>
                                    <p:animEffect transition="in" filter="fade">
                                      <p:cBhvr>
                                        <p:cTn id="266" dur="500"/>
                                        <p:tgtEl>
                                          <p:spTgt spid="59"/>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58"/>
                                        </p:tgtEl>
                                        <p:attrNameLst>
                                          <p:attrName>style.visibility</p:attrName>
                                        </p:attrNameLst>
                                      </p:cBhvr>
                                      <p:to>
                                        <p:strVal val="visible"/>
                                      </p:to>
                                    </p:set>
                                    <p:animEffect transition="in" filter="fade">
                                      <p:cBhvr>
                                        <p:cTn id="269" dur="500"/>
                                        <p:tgtEl>
                                          <p:spTgt spid="58"/>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64"/>
                                        </p:tgtEl>
                                        <p:attrNameLst>
                                          <p:attrName>style.visibility</p:attrName>
                                        </p:attrNameLst>
                                      </p:cBhvr>
                                      <p:to>
                                        <p:strVal val="visible"/>
                                      </p:to>
                                    </p:set>
                                    <p:animEffect transition="in" filter="fade">
                                      <p:cBhvr>
                                        <p:cTn id="272" dur="500"/>
                                        <p:tgtEl>
                                          <p:spTgt spid="64"/>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65"/>
                                        </p:tgtEl>
                                        <p:attrNameLst>
                                          <p:attrName>style.visibility</p:attrName>
                                        </p:attrNameLst>
                                      </p:cBhvr>
                                      <p:to>
                                        <p:strVal val="visible"/>
                                      </p:to>
                                    </p:set>
                                    <p:animEffect transition="in" filter="fade">
                                      <p:cBhvr>
                                        <p:cTn id="275" dur="500"/>
                                        <p:tgtEl>
                                          <p:spTgt spid="65"/>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66"/>
                                        </p:tgtEl>
                                        <p:attrNameLst>
                                          <p:attrName>style.visibility</p:attrName>
                                        </p:attrNameLst>
                                      </p:cBhvr>
                                      <p:to>
                                        <p:strVal val="visible"/>
                                      </p:to>
                                    </p:set>
                                    <p:animEffect transition="in" filter="fade">
                                      <p:cBhvr>
                                        <p:cTn id="278" dur="500"/>
                                        <p:tgtEl>
                                          <p:spTgt spid="66"/>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75"/>
                                        </p:tgtEl>
                                        <p:attrNameLst>
                                          <p:attrName>style.visibility</p:attrName>
                                        </p:attrNameLst>
                                      </p:cBhvr>
                                      <p:to>
                                        <p:strVal val="visible"/>
                                      </p:to>
                                    </p:set>
                                    <p:animEffect transition="in" filter="fade">
                                      <p:cBhvr>
                                        <p:cTn id="281" dur="500"/>
                                        <p:tgtEl>
                                          <p:spTgt spid="75"/>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68"/>
                                        </p:tgtEl>
                                        <p:attrNameLst>
                                          <p:attrName>style.visibility</p:attrName>
                                        </p:attrNameLst>
                                      </p:cBhvr>
                                      <p:to>
                                        <p:strVal val="visible"/>
                                      </p:to>
                                    </p:set>
                                    <p:animEffect transition="in" filter="fade">
                                      <p:cBhvr>
                                        <p:cTn id="284" dur="500"/>
                                        <p:tgtEl>
                                          <p:spTgt spid="68"/>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69"/>
                                        </p:tgtEl>
                                        <p:attrNameLst>
                                          <p:attrName>style.visibility</p:attrName>
                                        </p:attrNameLst>
                                      </p:cBhvr>
                                      <p:to>
                                        <p:strVal val="visible"/>
                                      </p:to>
                                    </p:set>
                                    <p:animEffect transition="in" filter="fade">
                                      <p:cBhvr>
                                        <p:cTn id="287" dur="500"/>
                                        <p:tgtEl>
                                          <p:spTgt spid="69"/>
                                        </p:tgtEl>
                                      </p:cBhvr>
                                    </p:animEffect>
                                  </p:childTnLst>
                                </p:cTn>
                              </p:par>
                              <p:par>
                                <p:cTn id="288" presetID="10" presetClass="entr" presetSubtype="0" fill="hold" grpId="0" nodeType="withEffect">
                                  <p:stCondLst>
                                    <p:cond delay="0"/>
                                  </p:stCondLst>
                                  <p:childTnLst>
                                    <p:set>
                                      <p:cBhvr>
                                        <p:cTn id="289" dur="1" fill="hold">
                                          <p:stCondLst>
                                            <p:cond delay="0"/>
                                          </p:stCondLst>
                                        </p:cTn>
                                        <p:tgtEl>
                                          <p:spTgt spid="70"/>
                                        </p:tgtEl>
                                        <p:attrNameLst>
                                          <p:attrName>style.visibility</p:attrName>
                                        </p:attrNameLst>
                                      </p:cBhvr>
                                      <p:to>
                                        <p:strVal val="visible"/>
                                      </p:to>
                                    </p:set>
                                    <p:animEffect transition="in" filter="fade">
                                      <p:cBhvr>
                                        <p:cTn id="290" dur="500"/>
                                        <p:tgtEl>
                                          <p:spTgt spid="70"/>
                                        </p:tgtEl>
                                      </p:cBhvr>
                                    </p:animEffect>
                                  </p:childTnLst>
                                </p:cTn>
                              </p:par>
                              <p:par>
                                <p:cTn id="291" presetID="10" presetClass="entr" presetSubtype="0" fill="hold" grpId="0" nodeType="withEffect">
                                  <p:stCondLst>
                                    <p:cond delay="0"/>
                                  </p:stCondLst>
                                  <p:childTnLst>
                                    <p:set>
                                      <p:cBhvr>
                                        <p:cTn id="292" dur="1" fill="hold">
                                          <p:stCondLst>
                                            <p:cond delay="0"/>
                                          </p:stCondLst>
                                        </p:cTn>
                                        <p:tgtEl>
                                          <p:spTgt spid="71"/>
                                        </p:tgtEl>
                                        <p:attrNameLst>
                                          <p:attrName>style.visibility</p:attrName>
                                        </p:attrNameLst>
                                      </p:cBhvr>
                                      <p:to>
                                        <p:strVal val="visible"/>
                                      </p:to>
                                    </p:set>
                                    <p:animEffect transition="in" filter="fade">
                                      <p:cBhvr>
                                        <p:cTn id="293" dur="500"/>
                                        <p:tgtEl>
                                          <p:spTgt spid="71"/>
                                        </p:tgtEl>
                                      </p:cBhvr>
                                    </p:animEffect>
                                  </p:childTnLst>
                                </p:cTn>
                              </p:par>
                            </p:childTnLst>
                          </p:cTn>
                        </p:par>
                      </p:childTnLst>
                    </p:cTn>
                  </p:par>
                  <p:par>
                    <p:cTn id="294" fill="hold">
                      <p:stCondLst>
                        <p:cond delay="indefinite"/>
                      </p:stCondLst>
                      <p:childTnLst>
                        <p:par>
                          <p:cTn id="295" fill="hold">
                            <p:stCondLst>
                              <p:cond delay="0"/>
                            </p:stCondLst>
                            <p:childTnLst>
                              <p:par>
                                <p:cTn id="296" presetID="10" presetClass="entr" presetSubtype="0" fill="hold" grpId="0" nodeType="clickEffect">
                                  <p:stCondLst>
                                    <p:cond delay="0"/>
                                  </p:stCondLst>
                                  <p:childTnLst>
                                    <p:set>
                                      <p:cBhvr>
                                        <p:cTn id="297" dur="1" fill="hold">
                                          <p:stCondLst>
                                            <p:cond delay="0"/>
                                          </p:stCondLst>
                                        </p:cTn>
                                        <p:tgtEl>
                                          <p:spTgt spid="72"/>
                                        </p:tgtEl>
                                        <p:attrNameLst>
                                          <p:attrName>style.visibility</p:attrName>
                                        </p:attrNameLst>
                                      </p:cBhvr>
                                      <p:to>
                                        <p:strVal val="visible"/>
                                      </p:to>
                                    </p:set>
                                    <p:animEffect transition="in" filter="fade">
                                      <p:cBhvr>
                                        <p:cTn id="298" dur="500"/>
                                        <p:tgtEl>
                                          <p:spTgt spid="72"/>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67"/>
                                        </p:tgtEl>
                                        <p:attrNameLst>
                                          <p:attrName>style.visibility</p:attrName>
                                        </p:attrNameLst>
                                      </p:cBhvr>
                                      <p:to>
                                        <p:strVal val="visible"/>
                                      </p:to>
                                    </p:set>
                                    <p:animEffect transition="in" filter="fade">
                                      <p:cBhvr>
                                        <p:cTn id="301" dur="500"/>
                                        <p:tgtEl>
                                          <p:spTgt spid="67"/>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74"/>
                                        </p:tgtEl>
                                        <p:attrNameLst>
                                          <p:attrName>style.visibility</p:attrName>
                                        </p:attrNameLst>
                                      </p:cBhvr>
                                      <p:to>
                                        <p:strVal val="visible"/>
                                      </p:to>
                                    </p:set>
                                    <p:animEffect transition="in" filter="fade">
                                      <p:cBhvr>
                                        <p:cTn id="304" dur="500"/>
                                        <p:tgtEl>
                                          <p:spTgt spid="74"/>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73"/>
                                        </p:tgtEl>
                                        <p:attrNameLst>
                                          <p:attrName>style.visibility</p:attrName>
                                        </p:attrNameLst>
                                      </p:cBhvr>
                                      <p:to>
                                        <p:strVal val="visible"/>
                                      </p:to>
                                    </p:set>
                                    <p:animEffect transition="in" filter="fade">
                                      <p:cBhvr>
                                        <p:cTn id="307" dur="500"/>
                                        <p:tgtEl>
                                          <p:spTgt spid="73"/>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76"/>
                                        </p:tgtEl>
                                        <p:attrNameLst>
                                          <p:attrName>style.visibility</p:attrName>
                                        </p:attrNameLst>
                                      </p:cBhvr>
                                      <p:to>
                                        <p:strVal val="visible"/>
                                      </p:to>
                                    </p:set>
                                    <p:animEffect transition="in" filter="fade">
                                      <p:cBhvr>
                                        <p:cTn id="310" dur="500"/>
                                        <p:tgtEl>
                                          <p:spTgt spid="76"/>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77"/>
                                        </p:tgtEl>
                                        <p:attrNameLst>
                                          <p:attrName>style.visibility</p:attrName>
                                        </p:attrNameLst>
                                      </p:cBhvr>
                                      <p:to>
                                        <p:strVal val="visible"/>
                                      </p:to>
                                    </p:set>
                                    <p:animEffect transition="in" filter="fade">
                                      <p:cBhvr>
                                        <p:cTn id="313" dur="500"/>
                                        <p:tgtEl>
                                          <p:spTgt spid="77"/>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78"/>
                                        </p:tgtEl>
                                        <p:attrNameLst>
                                          <p:attrName>style.visibility</p:attrName>
                                        </p:attrNameLst>
                                      </p:cBhvr>
                                      <p:to>
                                        <p:strVal val="visible"/>
                                      </p:to>
                                    </p:set>
                                    <p:animEffect transition="in" filter="fade">
                                      <p:cBhvr>
                                        <p:cTn id="316" dur="500"/>
                                        <p:tgtEl>
                                          <p:spTgt spid="78"/>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79"/>
                                        </p:tgtEl>
                                        <p:attrNameLst>
                                          <p:attrName>style.visibility</p:attrName>
                                        </p:attrNameLst>
                                      </p:cBhvr>
                                      <p:to>
                                        <p:strVal val="visible"/>
                                      </p:to>
                                    </p:set>
                                    <p:animEffect transition="in" filter="fade">
                                      <p:cBhvr>
                                        <p:cTn id="319" dur="500"/>
                                        <p:tgtEl>
                                          <p:spTgt spid="79"/>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80"/>
                                        </p:tgtEl>
                                        <p:attrNameLst>
                                          <p:attrName>style.visibility</p:attrName>
                                        </p:attrNameLst>
                                      </p:cBhvr>
                                      <p:to>
                                        <p:strVal val="visible"/>
                                      </p:to>
                                    </p:set>
                                    <p:animEffect transition="in" filter="fade">
                                      <p:cBhvr>
                                        <p:cTn id="322" dur="500"/>
                                        <p:tgtEl>
                                          <p:spTgt spid="80"/>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81"/>
                                        </p:tgtEl>
                                        <p:attrNameLst>
                                          <p:attrName>style.visibility</p:attrName>
                                        </p:attrNameLst>
                                      </p:cBhvr>
                                      <p:to>
                                        <p:strVal val="visible"/>
                                      </p:to>
                                    </p:set>
                                    <p:animEffect transition="in" filter="fade">
                                      <p:cBhvr>
                                        <p:cTn id="325" dur="500"/>
                                        <p:tgtEl>
                                          <p:spTgt spid="81"/>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82"/>
                                        </p:tgtEl>
                                        <p:attrNameLst>
                                          <p:attrName>style.visibility</p:attrName>
                                        </p:attrNameLst>
                                      </p:cBhvr>
                                      <p:to>
                                        <p:strVal val="visible"/>
                                      </p:to>
                                    </p:set>
                                    <p:animEffect transition="in" filter="fade">
                                      <p:cBhvr>
                                        <p:cTn id="328" dur="500"/>
                                        <p:tgtEl>
                                          <p:spTgt spid="82"/>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83"/>
                                        </p:tgtEl>
                                        <p:attrNameLst>
                                          <p:attrName>style.visibility</p:attrName>
                                        </p:attrNameLst>
                                      </p:cBhvr>
                                      <p:to>
                                        <p:strVal val="visible"/>
                                      </p:to>
                                    </p:set>
                                    <p:animEffect transition="in" filter="fade">
                                      <p:cBhvr>
                                        <p:cTn id="331" dur="500"/>
                                        <p:tgtEl>
                                          <p:spTgt spid="83"/>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84"/>
                                        </p:tgtEl>
                                        <p:attrNameLst>
                                          <p:attrName>style.visibility</p:attrName>
                                        </p:attrNameLst>
                                      </p:cBhvr>
                                      <p:to>
                                        <p:strVal val="visible"/>
                                      </p:to>
                                    </p:set>
                                    <p:animEffect transition="in" filter="fade">
                                      <p:cBhvr>
                                        <p:cTn id="334" dur="500"/>
                                        <p:tgtEl>
                                          <p:spTgt spid="84"/>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85"/>
                                        </p:tgtEl>
                                        <p:attrNameLst>
                                          <p:attrName>style.visibility</p:attrName>
                                        </p:attrNameLst>
                                      </p:cBhvr>
                                      <p:to>
                                        <p:strVal val="visible"/>
                                      </p:to>
                                    </p:set>
                                    <p:animEffect transition="in" filter="fade">
                                      <p:cBhvr>
                                        <p:cTn id="337" dur="500"/>
                                        <p:tgtEl>
                                          <p:spTgt spid="85"/>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86"/>
                                        </p:tgtEl>
                                        <p:attrNameLst>
                                          <p:attrName>style.visibility</p:attrName>
                                        </p:attrNameLst>
                                      </p:cBhvr>
                                      <p:to>
                                        <p:strVal val="visible"/>
                                      </p:to>
                                    </p:set>
                                    <p:animEffect transition="in" filter="fade">
                                      <p:cBhvr>
                                        <p:cTn id="340" dur="500"/>
                                        <p:tgtEl>
                                          <p:spTgt spid="86"/>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87"/>
                                        </p:tgtEl>
                                        <p:attrNameLst>
                                          <p:attrName>style.visibility</p:attrName>
                                        </p:attrNameLst>
                                      </p:cBhvr>
                                      <p:to>
                                        <p:strVal val="visible"/>
                                      </p:to>
                                    </p:set>
                                    <p:animEffect transition="in" filter="fade">
                                      <p:cBhvr>
                                        <p:cTn id="343" dur="500"/>
                                        <p:tgtEl>
                                          <p:spTgt spid="87"/>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88"/>
                                        </p:tgtEl>
                                        <p:attrNameLst>
                                          <p:attrName>style.visibility</p:attrName>
                                        </p:attrNameLst>
                                      </p:cBhvr>
                                      <p:to>
                                        <p:strVal val="visible"/>
                                      </p:to>
                                    </p:set>
                                    <p:animEffect transition="in" filter="fade">
                                      <p:cBhvr>
                                        <p:cTn id="346" dur="500"/>
                                        <p:tgtEl>
                                          <p:spTgt spid="88"/>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89"/>
                                        </p:tgtEl>
                                        <p:attrNameLst>
                                          <p:attrName>style.visibility</p:attrName>
                                        </p:attrNameLst>
                                      </p:cBhvr>
                                      <p:to>
                                        <p:strVal val="visible"/>
                                      </p:to>
                                    </p:set>
                                    <p:animEffect transition="in" filter="fade">
                                      <p:cBhvr>
                                        <p:cTn id="349" dur="500"/>
                                        <p:tgtEl>
                                          <p:spTgt spid="89"/>
                                        </p:tgtEl>
                                      </p:cBhvr>
                                    </p:animEffect>
                                  </p:childTnLst>
                                </p:cTn>
                              </p:par>
                            </p:childTnLst>
                          </p:cTn>
                        </p:par>
                      </p:childTnLst>
                    </p:cTn>
                  </p:par>
                  <p:par>
                    <p:cTn id="350" fill="hold">
                      <p:stCondLst>
                        <p:cond delay="indefinite"/>
                      </p:stCondLst>
                      <p:childTnLst>
                        <p:par>
                          <p:cTn id="351" fill="hold">
                            <p:stCondLst>
                              <p:cond delay="0"/>
                            </p:stCondLst>
                            <p:childTnLst>
                              <p:par>
                                <p:cTn id="352" presetID="10" presetClass="entr" presetSubtype="0" fill="hold" grpId="0" nodeType="clickEffect">
                                  <p:stCondLst>
                                    <p:cond delay="0"/>
                                  </p:stCondLst>
                                  <p:childTnLst>
                                    <p:set>
                                      <p:cBhvr>
                                        <p:cTn id="353" dur="1" fill="hold">
                                          <p:stCondLst>
                                            <p:cond delay="0"/>
                                          </p:stCondLst>
                                        </p:cTn>
                                        <p:tgtEl>
                                          <p:spTgt spid="90"/>
                                        </p:tgtEl>
                                        <p:attrNameLst>
                                          <p:attrName>style.visibility</p:attrName>
                                        </p:attrNameLst>
                                      </p:cBhvr>
                                      <p:to>
                                        <p:strVal val="visible"/>
                                      </p:to>
                                    </p:set>
                                    <p:animEffect transition="in" filter="fade">
                                      <p:cBhvr>
                                        <p:cTn id="354" dur="500"/>
                                        <p:tgtEl>
                                          <p:spTgt spid="90"/>
                                        </p:tgtEl>
                                      </p:cBhvr>
                                    </p:animEffect>
                                  </p:childTnLst>
                                </p:cTn>
                              </p:par>
                              <p:par>
                                <p:cTn id="355" presetID="10" presetClass="entr" presetSubtype="0" fill="hold" grpId="0" nodeType="withEffect">
                                  <p:stCondLst>
                                    <p:cond delay="0"/>
                                  </p:stCondLst>
                                  <p:childTnLst>
                                    <p:set>
                                      <p:cBhvr>
                                        <p:cTn id="356" dur="1" fill="hold">
                                          <p:stCondLst>
                                            <p:cond delay="0"/>
                                          </p:stCondLst>
                                        </p:cTn>
                                        <p:tgtEl>
                                          <p:spTgt spid="91"/>
                                        </p:tgtEl>
                                        <p:attrNameLst>
                                          <p:attrName>style.visibility</p:attrName>
                                        </p:attrNameLst>
                                      </p:cBhvr>
                                      <p:to>
                                        <p:strVal val="visible"/>
                                      </p:to>
                                    </p:set>
                                    <p:animEffect transition="in" filter="fade">
                                      <p:cBhvr>
                                        <p:cTn id="357" dur="500"/>
                                        <p:tgtEl>
                                          <p:spTgt spid="91"/>
                                        </p:tgtEl>
                                      </p:cBhvr>
                                    </p:animEffect>
                                  </p:childTnLst>
                                </p:cTn>
                              </p:par>
                              <p:par>
                                <p:cTn id="358" presetID="10" presetClass="entr" presetSubtype="0" fill="hold" grpId="0" nodeType="withEffect">
                                  <p:stCondLst>
                                    <p:cond delay="0"/>
                                  </p:stCondLst>
                                  <p:childTnLst>
                                    <p:set>
                                      <p:cBhvr>
                                        <p:cTn id="359" dur="1" fill="hold">
                                          <p:stCondLst>
                                            <p:cond delay="0"/>
                                          </p:stCondLst>
                                        </p:cTn>
                                        <p:tgtEl>
                                          <p:spTgt spid="93"/>
                                        </p:tgtEl>
                                        <p:attrNameLst>
                                          <p:attrName>style.visibility</p:attrName>
                                        </p:attrNameLst>
                                      </p:cBhvr>
                                      <p:to>
                                        <p:strVal val="visible"/>
                                      </p:to>
                                    </p:set>
                                    <p:animEffect transition="in" filter="fade">
                                      <p:cBhvr>
                                        <p:cTn id="360" dur="500"/>
                                        <p:tgtEl>
                                          <p:spTgt spid="93"/>
                                        </p:tgtEl>
                                      </p:cBhvr>
                                    </p:animEffect>
                                  </p:childTnLst>
                                </p:cTn>
                              </p:par>
                              <p:par>
                                <p:cTn id="361" presetID="10" presetClass="entr" presetSubtype="0" fill="hold" grpId="0" nodeType="withEffect">
                                  <p:stCondLst>
                                    <p:cond delay="0"/>
                                  </p:stCondLst>
                                  <p:childTnLst>
                                    <p:set>
                                      <p:cBhvr>
                                        <p:cTn id="362" dur="1" fill="hold">
                                          <p:stCondLst>
                                            <p:cond delay="0"/>
                                          </p:stCondLst>
                                        </p:cTn>
                                        <p:tgtEl>
                                          <p:spTgt spid="95"/>
                                        </p:tgtEl>
                                        <p:attrNameLst>
                                          <p:attrName>style.visibility</p:attrName>
                                        </p:attrNameLst>
                                      </p:cBhvr>
                                      <p:to>
                                        <p:strVal val="visible"/>
                                      </p:to>
                                    </p:set>
                                    <p:animEffect transition="in" filter="fade">
                                      <p:cBhvr>
                                        <p:cTn id="363" dur="500"/>
                                        <p:tgtEl>
                                          <p:spTgt spid="95"/>
                                        </p:tgtEl>
                                      </p:cBhvr>
                                    </p:animEffect>
                                  </p:childTnLst>
                                </p:cTn>
                              </p:par>
                              <p:par>
                                <p:cTn id="364" presetID="10" presetClass="entr" presetSubtype="0" fill="hold" grpId="0" nodeType="withEffect">
                                  <p:stCondLst>
                                    <p:cond delay="0"/>
                                  </p:stCondLst>
                                  <p:childTnLst>
                                    <p:set>
                                      <p:cBhvr>
                                        <p:cTn id="365" dur="1" fill="hold">
                                          <p:stCondLst>
                                            <p:cond delay="0"/>
                                          </p:stCondLst>
                                        </p:cTn>
                                        <p:tgtEl>
                                          <p:spTgt spid="94"/>
                                        </p:tgtEl>
                                        <p:attrNameLst>
                                          <p:attrName>style.visibility</p:attrName>
                                        </p:attrNameLst>
                                      </p:cBhvr>
                                      <p:to>
                                        <p:strVal val="visible"/>
                                      </p:to>
                                    </p:set>
                                    <p:animEffect transition="in" filter="fade">
                                      <p:cBhvr>
                                        <p:cTn id="366" dur="500"/>
                                        <p:tgtEl>
                                          <p:spTgt spid="94"/>
                                        </p:tgtEl>
                                      </p:cBhvr>
                                    </p:animEffect>
                                  </p:childTnLst>
                                </p:cTn>
                              </p:par>
                              <p:par>
                                <p:cTn id="367" presetID="10" presetClass="entr" presetSubtype="0" fill="hold" grpId="0" nodeType="withEffect">
                                  <p:stCondLst>
                                    <p:cond delay="0"/>
                                  </p:stCondLst>
                                  <p:childTnLst>
                                    <p:set>
                                      <p:cBhvr>
                                        <p:cTn id="368" dur="1" fill="hold">
                                          <p:stCondLst>
                                            <p:cond delay="0"/>
                                          </p:stCondLst>
                                        </p:cTn>
                                        <p:tgtEl>
                                          <p:spTgt spid="96"/>
                                        </p:tgtEl>
                                        <p:attrNameLst>
                                          <p:attrName>style.visibility</p:attrName>
                                        </p:attrNameLst>
                                      </p:cBhvr>
                                      <p:to>
                                        <p:strVal val="visible"/>
                                      </p:to>
                                    </p:set>
                                    <p:animEffect transition="in" filter="fade">
                                      <p:cBhvr>
                                        <p:cTn id="369" dur="500"/>
                                        <p:tgtEl>
                                          <p:spTgt spid="96"/>
                                        </p:tgtEl>
                                      </p:cBhvr>
                                    </p:animEffect>
                                  </p:childTnLst>
                                </p:cTn>
                              </p:par>
                              <p:par>
                                <p:cTn id="370" presetID="10" presetClass="entr" presetSubtype="0" fill="hold" grpId="0" nodeType="withEffect">
                                  <p:stCondLst>
                                    <p:cond delay="0"/>
                                  </p:stCondLst>
                                  <p:childTnLst>
                                    <p:set>
                                      <p:cBhvr>
                                        <p:cTn id="371" dur="1" fill="hold">
                                          <p:stCondLst>
                                            <p:cond delay="0"/>
                                          </p:stCondLst>
                                        </p:cTn>
                                        <p:tgtEl>
                                          <p:spTgt spid="97"/>
                                        </p:tgtEl>
                                        <p:attrNameLst>
                                          <p:attrName>style.visibility</p:attrName>
                                        </p:attrNameLst>
                                      </p:cBhvr>
                                      <p:to>
                                        <p:strVal val="visible"/>
                                      </p:to>
                                    </p:set>
                                    <p:animEffect transition="in" filter="fade">
                                      <p:cBhvr>
                                        <p:cTn id="372" dur="500"/>
                                        <p:tgtEl>
                                          <p:spTgt spid="97"/>
                                        </p:tgtEl>
                                      </p:cBhvr>
                                    </p:animEffect>
                                  </p:childTnLst>
                                </p:cTn>
                              </p:par>
                              <p:par>
                                <p:cTn id="373" presetID="10" presetClass="entr" presetSubtype="0" fill="hold" grpId="0" nodeType="withEffect">
                                  <p:stCondLst>
                                    <p:cond delay="0"/>
                                  </p:stCondLst>
                                  <p:childTnLst>
                                    <p:set>
                                      <p:cBhvr>
                                        <p:cTn id="374" dur="1" fill="hold">
                                          <p:stCondLst>
                                            <p:cond delay="0"/>
                                          </p:stCondLst>
                                        </p:cTn>
                                        <p:tgtEl>
                                          <p:spTgt spid="98"/>
                                        </p:tgtEl>
                                        <p:attrNameLst>
                                          <p:attrName>style.visibility</p:attrName>
                                        </p:attrNameLst>
                                      </p:cBhvr>
                                      <p:to>
                                        <p:strVal val="visible"/>
                                      </p:to>
                                    </p:set>
                                    <p:animEffect transition="in" filter="fade">
                                      <p:cBhvr>
                                        <p:cTn id="375" dur="500"/>
                                        <p:tgtEl>
                                          <p:spTgt spid="98"/>
                                        </p:tgtEl>
                                      </p:cBhvr>
                                    </p:animEffect>
                                  </p:childTnLst>
                                </p:cTn>
                              </p:par>
                              <p:par>
                                <p:cTn id="376" presetID="10" presetClass="entr" presetSubtype="0" fill="hold" grpId="0" nodeType="withEffect">
                                  <p:stCondLst>
                                    <p:cond delay="0"/>
                                  </p:stCondLst>
                                  <p:childTnLst>
                                    <p:set>
                                      <p:cBhvr>
                                        <p:cTn id="377" dur="1" fill="hold">
                                          <p:stCondLst>
                                            <p:cond delay="0"/>
                                          </p:stCondLst>
                                        </p:cTn>
                                        <p:tgtEl>
                                          <p:spTgt spid="99"/>
                                        </p:tgtEl>
                                        <p:attrNameLst>
                                          <p:attrName>style.visibility</p:attrName>
                                        </p:attrNameLst>
                                      </p:cBhvr>
                                      <p:to>
                                        <p:strVal val="visible"/>
                                      </p:to>
                                    </p:set>
                                    <p:animEffect transition="in" filter="fade">
                                      <p:cBhvr>
                                        <p:cTn id="378" dur="500"/>
                                        <p:tgtEl>
                                          <p:spTgt spid="99"/>
                                        </p:tgtEl>
                                      </p:cBhvr>
                                    </p:animEffect>
                                  </p:childTnLst>
                                </p:cTn>
                              </p:par>
                              <p:par>
                                <p:cTn id="379" presetID="10" presetClass="entr" presetSubtype="0" fill="hold" grpId="0" nodeType="withEffect">
                                  <p:stCondLst>
                                    <p:cond delay="0"/>
                                  </p:stCondLst>
                                  <p:childTnLst>
                                    <p:set>
                                      <p:cBhvr>
                                        <p:cTn id="380" dur="1" fill="hold">
                                          <p:stCondLst>
                                            <p:cond delay="0"/>
                                          </p:stCondLst>
                                        </p:cTn>
                                        <p:tgtEl>
                                          <p:spTgt spid="100"/>
                                        </p:tgtEl>
                                        <p:attrNameLst>
                                          <p:attrName>style.visibility</p:attrName>
                                        </p:attrNameLst>
                                      </p:cBhvr>
                                      <p:to>
                                        <p:strVal val="visible"/>
                                      </p:to>
                                    </p:set>
                                    <p:animEffect transition="in" filter="fade">
                                      <p:cBhvr>
                                        <p:cTn id="381" dur="500"/>
                                        <p:tgtEl>
                                          <p:spTgt spid="100"/>
                                        </p:tgtEl>
                                      </p:cBhvr>
                                    </p:animEffect>
                                  </p:childTnLst>
                                </p:cTn>
                              </p:par>
                              <p:par>
                                <p:cTn id="382" presetID="10" presetClass="entr" presetSubtype="0" fill="hold" grpId="0" nodeType="withEffect">
                                  <p:stCondLst>
                                    <p:cond delay="0"/>
                                  </p:stCondLst>
                                  <p:childTnLst>
                                    <p:set>
                                      <p:cBhvr>
                                        <p:cTn id="383" dur="1" fill="hold">
                                          <p:stCondLst>
                                            <p:cond delay="0"/>
                                          </p:stCondLst>
                                        </p:cTn>
                                        <p:tgtEl>
                                          <p:spTgt spid="101"/>
                                        </p:tgtEl>
                                        <p:attrNameLst>
                                          <p:attrName>style.visibility</p:attrName>
                                        </p:attrNameLst>
                                      </p:cBhvr>
                                      <p:to>
                                        <p:strVal val="visible"/>
                                      </p:to>
                                    </p:set>
                                    <p:animEffect transition="in" filter="fade">
                                      <p:cBhvr>
                                        <p:cTn id="384" dur="500"/>
                                        <p:tgtEl>
                                          <p:spTgt spid="101"/>
                                        </p:tgtEl>
                                      </p:cBhvr>
                                    </p:animEffect>
                                  </p:childTnLst>
                                </p:cTn>
                              </p:par>
                              <p:par>
                                <p:cTn id="385" presetID="10" presetClass="entr" presetSubtype="0" fill="hold" grpId="0" nodeType="withEffect">
                                  <p:stCondLst>
                                    <p:cond delay="0"/>
                                  </p:stCondLst>
                                  <p:childTnLst>
                                    <p:set>
                                      <p:cBhvr>
                                        <p:cTn id="386" dur="1" fill="hold">
                                          <p:stCondLst>
                                            <p:cond delay="0"/>
                                          </p:stCondLst>
                                        </p:cTn>
                                        <p:tgtEl>
                                          <p:spTgt spid="102"/>
                                        </p:tgtEl>
                                        <p:attrNameLst>
                                          <p:attrName>style.visibility</p:attrName>
                                        </p:attrNameLst>
                                      </p:cBhvr>
                                      <p:to>
                                        <p:strVal val="visible"/>
                                      </p:to>
                                    </p:set>
                                    <p:animEffect transition="in" filter="fade">
                                      <p:cBhvr>
                                        <p:cTn id="387" dur="500"/>
                                        <p:tgtEl>
                                          <p:spTgt spid="102"/>
                                        </p:tgtEl>
                                      </p:cBhvr>
                                    </p:animEffect>
                                  </p:childTnLst>
                                </p:cTn>
                              </p:par>
                              <p:par>
                                <p:cTn id="388" presetID="10" presetClass="entr" presetSubtype="0" fill="hold" grpId="0" nodeType="withEffect">
                                  <p:stCondLst>
                                    <p:cond delay="0"/>
                                  </p:stCondLst>
                                  <p:childTnLst>
                                    <p:set>
                                      <p:cBhvr>
                                        <p:cTn id="389" dur="1" fill="hold">
                                          <p:stCondLst>
                                            <p:cond delay="0"/>
                                          </p:stCondLst>
                                        </p:cTn>
                                        <p:tgtEl>
                                          <p:spTgt spid="103"/>
                                        </p:tgtEl>
                                        <p:attrNameLst>
                                          <p:attrName>style.visibility</p:attrName>
                                        </p:attrNameLst>
                                      </p:cBhvr>
                                      <p:to>
                                        <p:strVal val="visible"/>
                                      </p:to>
                                    </p:set>
                                    <p:animEffect transition="in" filter="fade">
                                      <p:cBhvr>
                                        <p:cTn id="390" dur="500"/>
                                        <p:tgtEl>
                                          <p:spTgt spid="103"/>
                                        </p:tgtEl>
                                      </p:cBhvr>
                                    </p:animEffect>
                                  </p:childTnLst>
                                </p:cTn>
                              </p:par>
                              <p:par>
                                <p:cTn id="391" presetID="10" presetClass="entr" presetSubtype="0" fill="hold" grpId="0" nodeType="withEffect">
                                  <p:stCondLst>
                                    <p:cond delay="0"/>
                                  </p:stCondLst>
                                  <p:childTnLst>
                                    <p:set>
                                      <p:cBhvr>
                                        <p:cTn id="392" dur="1" fill="hold">
                                          <p:stCondLst>
                                            <p:cond delay="0"/>
                                          </p:stCondLst>
                                        </p:cTn>
                                        <p:tgtEl>
                                          <p:spTgt spid="104"/>
                                        </p:tgtEl>
                                        <p:attrNameLst>
                                          <p:attrName>style.visibility</p:attrName>
                                        </p:attrNameLst>
                                      </p:cBhvr>
                                      <p:to>
                                        <p:strVal val="visible"/>
                                      </p:to>
                                    </p:set>
                                    <p:animEffect transition="in" filter="fade">
                                      <p:cBhvr>
                                        <p:cTn id="393" dur="500"/>
                                        <p:tgtEl>
                                          <p:spTgt spid="104"/>
                                        </p:tgtEl>
                                      </p:cBhvr>
                                    </p:animEffect>
                                  </p:childTnLst>
                                </p:cTn>
                              </p:par>
                              <p:par>
                                <p:cTn id="394" presetID="10" presetClass="entr" presetSubtype="0" fill="hold" grpId="0" nodeType="withEffect">
                                  <p:stCondLst>
                                    <p:cond delay="0"/>
                                  </p:stCondLst>
                                  <p:childTnLst>
                                    <p:set>
                                      <p:cBhvr>
                                        <p:cTn id="395" dur="1" fill="hold">
                                          <p:stCondLst>
                                            <p:cond delay="0"/>
                                          </p:stCondLst>
                                        </p:cTn>
                                        <p:tgtEl>
                                          <p:spTgt spid="105"/>
                                        </p:tgtEl>
                                        <p:attrNameLst>
                                          <p:attrName>style.visibility</p:attrName>
                                        </p:attrNameLst>
                                      </p:cBhvr>
                                      <p:to>
                                        <p:strVal val="visible"/>
                                      </p:to>
                                    </p:set>
                                    <p:animEffect transition="in" filter="fade">
                                      <p:cBhvr>
                                        <p:cTn id="396" dur="500"/>
                                        <p:tgtEl>
                                          <p:spTgt spid="105"/>
                                        </p:tgtEl>
                                      </p:cBhvr>
                                    </p:animEffect>
                                  </p:childTnLst>
                                </p:cTn>
                              </p:par>
                              <p:par>
                                <p:cTn id="397" presetID="10" presetClass="entr" presetSubtype="0" fill="hold" grpId="0" nodeType="withEffect">
                                  <p:stCondLst>
                                    <p:cond delay="0"/>
                                  </p:stCondLst>
                                  <p:childTnLst>
                                    <p:set>
                                      <p:cBhvr>
                                        <p:cTn id="398" dur="1" fill="hold">
                                          <p:stCondLst>
                                            <p:cond delay="0"/>
                                          </p:stCondLst>
                                        </p:cTn>
                                        <p:tgtEl>
                                          <p:spTgt spid="106"/>
                                        </p:tgtEl>
                                        <p:attrNameLst>
                                          <p:attrName>style.visibility</p:attrName>
                                        </p:attrNameLst>
                                      </p:cBhvr>
                                      <p:to>
                                        <p:strVal val="visible"/>
                                      </p:to>
                                    </p:set>
                                    <p:animEffect transition="in" filter="fade">
                                      <p:cBhvr>
                                        <p:cTn id="399" dur="500"/>
                                        <p:tgtEl>
                                          <p:spTgt spid="106"/>
                                        </p:tgtEl>
                                      </p:cBhvr>
                                    </p:animEffect>
                                  </p:childTnLst>
                                </p:cTn>
                              </p:par>
                              <p:par>
                                <p:cTn id="400" presetID="10" presetClass="entr" presetSubtype="0" fill="hold" grpId="0" nodeType="withEffect">
                                  <p:stCondLst>
                                    <p:cond delay="0"/>
                                  </p:stCondLst>
                                  <p:childTnLst>
                                    <p:set>
                                      <p:cBhvr>
                                        <p:cTn id="401" dur="1" fill="hold">
                                          <p:stCondLst>
                                            <p:cond delay="0"/>
                                          </p:stCondLst>
                                        </p:cTn>
                                        <p:tgtEl>
                                          <p:spTgt spid="107"/>
                                        </p:tgtEl>
                                        <p:attrNameLst>
                                          <p:attrName>style.visibility</p:attrName>
                                        </p:attrNameLst>
                                      </p:cBhvr>
                                      <p:to>
                                        <p:strVal val="visible"/>
                                      </p:to>
                                    </p:set>
                                    <p:animEffect transition="in" filter="fade">
                                      <p:cBhvr>
                                        <p:cTn id="402" dur="500"/>
                                        <p:tgtEl>
                                          <p:spTgt spid="107"/>
                                        </p:tgtEl>
                                      </p:cBhvr>
                                    </p:animEffect>
                                  </p:childTnLst>
                                </p:cTn>
                              </p:par>
                            </p:childTnLst>
                          </p:cTn>
                        </p:par>
                      </p:childTnLst>
                    </p:cTn>
                  </p:par>
                  <p:par>
                    <p:cTn id="403" fill="hold">
                      <p:stCondLst>
                        <p:cond delay="indefinite"/>
                      </p:stCondLst>
                      <p:childTnLst>
                        <p:par>
                          <p:cTn id="404" fill="hold">
                            <p:stCondLst>
                              <p:cond delay="0"/>
                            </p:stCondLst>
                            <p:childTnLst>
                              <p:par>
                                <p:cTn id="405" presetID="10" presetClass="entr" presetSubtype="0" fill="hold" grpId="0" nodeType="clickEffect">
                                  <p:stCondLst>
                                    <p:cond delay="0"/>
                                  </p:stCondLst>
                                  <p:childTnLst>
                                    <p:set>
                                      <p:cBhvr>
                                        <p:cTn id="406" dur="1" fill="hold">
                                          <p:stCondLst>
                                            <p:cond delay="0"/>
                                          </p:stCondLst>
                                        </p:cTn>
                                        <p:tgtEl>
                                          <p:spTgt spid="92"/>
                                        </p:tgtEl>
                                        <p:attrNameLst>
                                          <p:attrName>style.visibility</p:attrName>
                                        </p:attrNameLst>
                                      </p:cBhvr>
                                      <p:to>
                                        <p:strVal val="visible"/>
                                      </p:to>
                                    </p:set>
                                    <p:animEffect transition="in" filter="fade">
                                      <p:cBhvr>
                                        <p:cTn id="407" dur="500"/>
                                        <p:tgtEl>
                                          <p:spTgt spid="92"/>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8" fill="hold" nodeType="clickEffect">
                                  <p:stCondLst>
                                    <p:cond delay="0"/>
                                  </p:stCondLst>
                                  <p:childTnLst>
                                    <p:set>
                                      <p:cBhvr>
                                        <p:cTn id="411" dur="1" fill="hold">
                                          <p:stCondLst>
                                            <p:cond delay="0"/>
                                          </p:stCondLst>
                                        </p:cTn>
                                        <p:tgtEl>
                                          <p:spTgt spid="211"/>
                                        </p:tgtEl>
                                        <p:attrNameLst>
                                          <p:attrName>style.visibility</p:attrName>
                                        </p:attrNameLst>
                                      </p:cBhvr>
                                      <p:to>
                                        <p:strVal val="visible"/>
                                      </p:to>
                                    </p:set>
                                    <p:animEffect transition="in" filter="wipe(left)">
                                      <p:cBhvr>
                                        <p:cTn id="412" dur="500"/>
                                        <p:tgtEl>
                                          <p:spTgt spid="211"/>
                                        </p:tgtEl>
                                      </p:cBhvr>
                                    </p:animEffect>
                                  </p:childTnLst>
                                </p:cTn>
                              </p:par>
                            </p:childTnLst>
                          </p:cTn>
                        </p:par>
                      </p:childTnLst>
                    </p:cTn>
                  </p:par>
                  <p:par>
                    <p:cTn id="413" fill="hold">
                      <p:stCondLst>
                        <p:cond delay="indefinite"/>
                      </p:stCondLst>
                      <p:childTnLst>
                        <p:par>
                          <p:cTn id="414" fill="hold">
                            <p:stCondLst>
                              <p:cond delay="0"/>
                            </p:stCondLst>
                            <p:childTnLst>
                              <p:par>
                                <p:cTn id="415" presetID="1" presetClass="exit" presetSubtype="0" fill="hold" nodeType="clickEffect">
                                  <p:stCondLst>
                                    <p:cond delay="0"/>
                                  </p:stCondLst>
                                  <p:childTnLst>
                                    <p:set>
                                      <p:cBhvr>
                                        <p:cTn id="416" dur="1" fill="hold">
                                          <p:stCondLst>
                                            <p:cond delay="0"/>
                                          </p:stCondLst>
                                        </p:cTn>
                                        <p:tgtEl>
                                          <p:spTgt spid="211"/>
                                        </p:tgtEl>
                                        <p:attrNameLst>
                                          <p:attrName>style.visibility</p:attrName>
                                        </p:attrNameLst>
                                      </p:cBhvr>
                                      <p:to>
                                        <p:strVal val="hidden"/>
                                      </p:to>
                                    </p:set>
                                  </p:childTnLst>
                                </p:cTn>
                              </p:par>
                              <p:par>
                                <p:cTn id="417" presetID="10" presetClass="entr" presetSubtype="0" fill="hold" grpId="0" nodeType="withEffect">
                                  <p:stCondLst>
                                    <p:cond delay="0"/>
                                  </p:stCondLst>
                                  <p:childTnLst>
                                    <p:set>
                                      <p:cBhvr>
                                        <p:cTn id="418" dur="1" fill="hold">
                                          <p:stCondLst>
                                            <p:cond delay="0"/>
                                          </p:stCondLst>
                                        </p:cTn>
                                        <p:tgtEl>
                                          <p:spTgt spid="125"/>
                                        </p:tgtEl>
                                        <p:attrNameLst>
                                          <p:attrName>style.visibility</p:attrName>
                                        </p:attrNameLst>
                                      </p:cBhvr>
                                      <p:to>
                                        <p:strVal val="visible"/>
                                      </p:to>
                                    </p:set>
                                    <p:animEffect transition="in" filter="fade">
                                      <p:cBhvr>
                                        <p:cTn id="419" dur="500"/>
                                        <p:tgtEl>
                                          <p:spTgt spid="125"/>
                                        </p:tgtEl>
                                      </p:cBhvr>
                                    </p:animEffect>
                                  </p:childTnLst>
                                </p:cTn>
                              </p:par>
                            </p:childTnLst>
                          </p:cTn>
                        </p:par>
                        <p:par>
                          <p:cTn id="420" fill="hold">
                            <p:stCondLst>
                              <p:cond delay="500"/>
                            </p:stCondLst>
                            <p:childTnLst>
                              <p:par>
                                <p:cTn id="421" presetID="10" presetClass="entr" presetSubtype="0" fill="hold" nodeType="afterEffect">
                                  <p:stCondLst>
                                    <p:cond delay="0"/>
                                  </p:stCondLst>
                                  <p:childTnLst>
                                    <p:set>
                                      <p:cBhvr>
                                        <p:cTn id="422" dur="1" fill="hold">
                                          <p:stCondLst>
                                            <p:cond delay="0"/>
                                          </p:stCondLst>
                                        </p:cTn>
                                        <p:tgtEl>
                                          <p:spTgt spid="6"/>
                                        </p:tgtEl>
                                        <p:attrNameLst>
                                          <p:attrName>style.visibility</p:attrName>
                                        </p:attrNameLst>
                                      </p:cBhvr>
                                      <p:to>
                                        <p:strVal val="visible"/>
                                      </p:to>
                                    </p:set>
                                    <p:animEffect transition="in" filter="fade">
                                      <p:cBhvr>
                                        <p:cTn id="423" dur="500"/>
                                        <p:tgtEl>
                                          <p:spTgt spid="6"/>
                                        </p:tgtEl>
                                      </p:cBhvr>
                                    </p:animEffect>
                                  </p:childTnLst>
                                </p:cTn>
                              </p:par>
                            </p:childTnLst>
                          </p:cTn>
                        </p:par>
                      </p:childTnLst>
                    </p:cTn>
                  </p:par>
                  <p:par>
                    <p:cTn id="424" fill="hold">
                      <p:stCondLst>
                        <p:cond delay="indefinite"/>
                      </p:stCondLst>
                      <p:childTnLst>
                        <p:par>
                          <p:cTn id="425" fill="hold">
                            <p:stCondLst>
                              <p:cond delay="0"/>
                            </p:stCondLst>
                            <p:childTnLst>
                              <p:par>
                                <p:cTn id="426" presetID="10" presetClass="entr" presetSubtype="0" fill="hold" grpId="0" nodeType="clickEffect">
                                  <p:stCondLst>
                                    <p:cond delay="0"/>
                                  </p:stCondLst>
                                  <p:childTnLst>
                                    <p:set>
                                      <p:cBhvr>
                                        <p:cTn id="427" dur="1" fill="hold">
                                          <p:stCondLst>
                                            <p:cond delay="0"/>
                                          </p:stCondLst>
                                        </p:cTn>
                                        <p:tgtEl>
                                          <p:spTgt spid="108"/>
                                        </p:tgtEl>
                                        <p:attrNameLst>
                                          <p:attrName>style.visibility</p:attrName>
                                        </p:attrNameLst>
                                      </p:cBhvr>
                                      <p:to>
                                        <p:strVal val="visible"/>
                                      </p:to>
                                    </p:set>
                                    <p:animEffect transition="in" filter="fade">
                                      <p:cBhvr>
                                        <p:cTn id="428" dur="500"/>
                                        <p:tgtEl>
                                          <p:spTgt spid="108"/>
                                        </p:tgtEl>
                                      </p:cBhvr>
                                    </p:animEffect>
                                  </p:childTnLst>
                                </p:cTn>
                              </p:par>
                              <p:par>
                                <p:cTn id="429" presetID="10" presetClass="entr" presetSubtype="0" fill="hold" grpId="0" nodeType="withEffect">
                                  <p:stCondLst>
                                    <p:cond delay="0"/>
                                  </p:stCondLst>
                                  <p:childTnLst>
                                    <p:set>
                                      <p:cBhvr>
                                        <p:cTn id="430" dur="1" fill="hold">
                                          <p:stCondLst>
                                            <p:cond delay="0"/>
                                          </p:stCondLst>
                                        </p:cTn>
                                        <p:tgtEl>
                                          <p:spTgt spid="109"/>
                                        </p:tgtEl>
                                        <p:attrNameLst>
                                          <p:attrName>style.visibility</p:attrName>
                                        </p:attrNameLst>
                                      </p:cBhvr>
                                      <p:to>
                                        <p:strVal val="visible"/>
                                      </p:to>
                                    </p:set>
                                    <p:animEffect transition="in" filter="fade">
                                      <p:cBhvr>
                                        <p:cTn id="431" dur="500"/>
                                        <p:tgtEl>
                                          <p:spTgt spid="109"/>
                                        </p:tgtEl>
                                      </p:cBhvr>
                                    </p:animEffect>
                                  </p:childTnLst>
                                </p:cTn>
                              </p:par>
                              <p:par>
                                <p:cTn id="432" presetID="10" presetClass="entr" presetSubtype="0" fill="hold" grpId="0" nodeType="withEffect">
                                  <p:stCondLst>
                                    <p:cond delay="0"/>
                                  </p:stCondLst>
                                  <p:childTnLst>
                                    <p:set>
                                      <p:cBhvr>
                                        <p:cTn id="433" dur="1" fill="hold">
                                          <p:stCondLst>
                                            <p:cond delay="0"/>
                                          </p:stCondLst>
                                        </p:cTn>
                                        <p:tgtEl>
                                          <p:spTgt spid="111"/>
                                        </p:tgtEl>
                                        <p:attrNameLst>
                                          <p:attrName>style.visibility</p:attrName>
                                        </p:attrNameLst>
                                      </p:cBhvr>
                                      <p:to>
                                        <p:strVal val="visible"/>
                                      </p:to>
                                    </p:set>
                                    <p:animEffect transition="in" filter="fade">
                                      <p:cBhvr>
                                        <p:cTn id="434" dur="500"/>
                                        <p:tgtEl>
                                          <p:spTgt spid="111"/>
                                        </p:tgtEl>
                                      </p:cBhvr>
                                    </p:animEffect>
                                  </p:childTnLst>
                                </p:cTn>
                              </p:par>
                              <p:par>
                                <p:cTn id="435" presetID="10" presetClass="entr" presetSubtype="0" fill="hold" grpId="0" nodeType="withEffect">
                                  <p:stCondLst>
                                    <p:cond delay="0"/>
                                  </p:stCondLst>
                                  <p:childTnLst>
                                    <p:set>
                                      <p:cBhvr>
                                        <p:cTn id="436" dur="1" fill="hold">
                                          <p:stCondLst>
                                            <p:cond delay="0"/>
                                          </p:stCondLst>
                                        </p:cTn>
                                        <p:tgtEl>
                                          <p:spTgt spid="112"/>
                                        </p:tgtEl>
                                        <p:attrNameLst>
                                          <p:attrName>style.visibility</p:attrName>
                                        </p:attrNameLst>
                                      </p:cBhvr>
                                      <p:to>
                                        <p:strVal val="visible"/>
                                      </p:to>
                                    </p:set>
                                    <p:animEffect transition="in" filter="fade">
                                      <p:cBhvr>
                                        <p:cTn id="437" dur="500"/>
                                        <p:tgtEl>
                                          <p:spTgt spid="112"/>
                                        </p:tgtEl>
                                      </p:cBhvr>
                                    </p:animEffect>
                                  </p:childTnLst>
                                </p:cTn>
                              </p:par>
                              <p:par>
                                <p:cTn id="438" presetID="10" presetClass="entr" presetSubtype="0" fill="hold" grpId="0" nodeType="withEffect">
                                  <p:stCondLst>
                                    <p:cond delay="0"/>
                                  </p:stCondLst>
                                  <p:childTnLst>
                                    <p:set>
                                      <p:cBhvr>
                                        <p:cTn id="439" dur="1" fill="hold">
                                          <p:stCondLst>
                                            <p:cond delay="0"/>
                                          </p:stCondLst>
                                        </p:cTn>
                                        <p:tgtEl>
                                          <p:spTgt spid="113"/>
                                        </p:tgtEl>
                                        <p:attrNameLst>
                                          <p:attrName>style.visibility</p:attrName>
                                        </p:attrNameLst>
                                      </p:cBhvr>
                                      <p:to>
                                        <p:strVal val="visible"/>
                                      </p:to>
                                    </p:set>
                                    <p:animEffect transition="in" filter="fade">
                                      <p:cBhvr>
                                        <p:cTn id="440" dur="500"/>
                                        <p:tgtEl>
                                          <p:spTgt spid="113"/>
                                        </p:tgtEl>
                                      </p:cBhvr>
                                    </p:animEffect>
                                  </p:childTnLst>
                                </p:cTn>
                              </p:par>
                              <p:par>
                                <p:cTn id="441" presetID="10" presetClass="entr" presetSubtype="0" fill="hold" grpId="0" nodeType="withEffect">
                                  <p:stCondLst>
                                    <p:cond delay="0"/>
                                  </p:stCondLst>
                                  <p:childTnLst>
                                    <p:set>
                                      <p:cBhvr>
                                        <p:cTn id="442" dur="1" fill="hold">
                                          <p:stCondLst>
                                            <p:cond delay="0"/>
                                          </p:stCondLst>
                                        </p:cTn>
                                        <p:tgtEl>
                                          <p:spTgt spid="114"/>
                                        </p:tgtEl>
                                        <p:attrNameLst>
                                          <p:attrName>style.visibility</p:attrName>
                                        </p:attrNameLst>
                                      </p:cBhvr>
                                      <p:to>
                                        <p:strVal val="visible"/>
                                      </p:to>
                                    </p:set>
                                    <p:animEffect transition="in" filter="fade">
                                      <p:cBhvr>
                                        <p:cTn id="443" dur="500"/>
                                        <p:tgtEl>
                                          <p:spTgt spid="114"/>
                                        </p:tgtEl>
                                      </p:cBhvr>
                                    </p:animEffect>
                                  </p:childTnLst>
                                </p:cTn>
                              </p:par>
                              <p:par>
                                <p:cTn id="444" presetID="10" presetClass="entr" presetSubtype="0" fill="hold" grpId="0" nodeType="withEffect">
                                  <p:stCondLst>
                                    <p:cond delay="0"/>
                                  </p:stCondLst>
                                  <p:childTnLst>
                                    <p:set>
                                      <p:cBhvr>
                                        <p:cTn id="445" dur="1" fill="hold">
                                          <p:stCondLst>
                                            <p:cond delay="0"/>
                                          </p:stCondLst>
                                        </p:cTn>
                                        <p:tgtEl>
                                          <p:spTgt spid="115"/>
                                        </p:tgtEl>
                                        <p:attrNameLst>
                                          <p:attrName>style.visibility</p:attrName>
                                        </p:attrNameLst>
                                      </p:cBhvr>
                                      <p:to>
                                        <p:strVal val="visible"/>
                                      </p:to>
                                    </p:set>
                                    <p:animEffect transition="in" filter="fade">
                                      <p:cBhvr>
                                        <p:cTn id="446" dur="500"/>
                                        <p:tgtEl>
                                          <p:spTgt spid="115"/>
                                        </p:tgtEl>
                                      </p:cBhvr>
                                    </p:animEffect>
                                  </p:childTnLst>
                                </p:cTn>
                              </p:par>
                              <p:par>
                                <p:cTn id="447" presetID="10" presetClass="entr" presetSubtype="0" fill="hold" grpId="0" nodeType="withEffect">
                                  <p:stCondLst>
                                    <p:cond delay="0"/>
                                  </p:stCondLst>
                                  <p:childTnLst>
                                    <p:set>
                                      <p:cBhvr>
                                        <p:cTn id="448" dur="1" fill="hold">
                                          <p:stCondLst>
                                            <p:cond delay="0"/>
                                          </p:stCondLst>
                                        </p:cTn>
                                        <p:tgtEl>
                                          <p:spTgt spid="116"/>
                                        </p:tgtEl>
                                        <p:attrNameLst>
                                          <p:attrName>style.visibility</p:attrName>
                                        </p:attrNameLst>
                                      </p:cBhvr>
                                      <p:to>
                                        <p:strVal val="visible"/>
                                      </p:to>
                                    </p:set>
                                    <p:animEffect transition="in" filter="fade">
                                      <p:cBhvr>
                                        <p:cTn id="449" dur="500"/>
                                        <p:tgtEl>
                                          <p:spTgt spid="116"/>
                                        </p:tgtEl>
                                      </p:cBhvr>
                                    </p:animEffect>
                                  </p:childTnLst>
                                </p:cTn>
                              </p:par>
                              <p:par>
                                <p:cTn id="450" presetID="10" presetClass="entr" presetSubtype="0" fill="hold" grpId="0" nodeType="withEffect">
                                  <p:stCondLst>
                                    <p:cond delay="0"/>
                                  </p:stCondLst>
                                  <p:childTnLst>
                                    <p:set>
                                      <p:cBhvr>
                                        <p:cTn id="451" dur="1" fill="hold">
                                          <p:stCondLst>
                                            <p:cond delay="0"/>
                                          </p:stCondLst>
                                        </p:cTn>
                                        <p:tgtEl>
                                          <p:spTgt spid="117"/>
                                        </p:tgtEl>
                                        <p:attrNameLst>
                                          <p:attrName>style.visibility</p:attrName>
                                        </p:attrNameLst>
                                      </p:cBhvr>
                                      <p:to>
                                        <p:strVal val="visible"/>
                                      </p:to>
                                    </p:set>
                                    <p:animEffect transition="in" filter="fade">
                                      <p:cBhvr>
                                        <p:cTn id="452" dur="500"/>
                                        <p:tgtEl>
                                          <p:spTgt spid="117"/>
                                        </p:tgtEl>
                                      </p:cBhvr>
                                    </p:animEffect>
                                  </p:childTnLst>
                                </p:cTn>
                              </p:par>
                              <p:par>
                                <p:cTn id="453" presetID="10" presetClass="entr" presetSubtype="0" fill="hold" grpId="0" nodeType="withEffect">
                                  <p:stCondLst>
                                    <p:cond delay="0"/>
                                  </p:stCondLst>
                                  <p:childTnLst>
                                    <p:set>
                                      <p:cBhvr>
                                        <p:cTn id="454" dur="1" fill="hold">
                                          <p:stCondLst>
                                            <p:cond delay="0"/>
                                          </p:stCondLst>
                                        </p:cTn>
                                        <p:tgtEl>
                                          <p:spTgt spid="118"/>
                                        </p:tgtEl>
                                        <p:attrNameLst>
                                          <p:attrName>style.visibility</p:attrName>
                                        </p:attrNameLst>
                                      </p:cBhvr>
                                      <p:to>
                                        <p:strVal val="visible"/>
                                      </p:to>
                                    </p:set>
                                    <p:animEffect transition="in" filter="fade">
                                      <p:cBhvr>
                                        <p:cTn id="455" dur="500"/>
                                        <p:tgtEl>
                                          <p:spTgt spid="118"/>
                                        </p:tgtEl>
                                      </p:cBhvr>
                                    </p:animEffect>
                                  </p:childTnLst>
                                </p:cTn>
                              </p:par>
                              <p:par>
                                <p:cTn id="456" presetID="10" presetClass="entr" presetSubtype="0" fill="hold" grpId="0" nodeType="withEffect">
                                  <p:stCondLst>
                                    <p:cond delay="0"/>
                                  </p:stCondLst>
                                  <p:childTnLst>
                                    <p:set>
                                      <p:cBhvr>
                                        <p:cTn id="457" dur="1" fill="hold">
                                          <p:stCondLst>
                                            <p:cond delay="0"/>
                                          </p:stCondLst>
                                        </p:cTn>
                                        <p:tgtEl>
                                          <p:spTgt spid="119"/>
                                        </p:tgtEl>
                                        <p:attrNameLst>
                                          <p:attrName>style.visibility</p:attrName>
                                        </p:attrNameLst>
                                      </p:cBhvr>
                                      <p:to>
                                        <p:strVal val="visible"/>
                                      </p:to>
                                    </p:set>
                                    <p:animEffect transition="in" filter="fade">
                                      <p:cBhvr>
                                        <p:cTn id="458" dur="500"/>
                                        <p:tgtEl>
                                          <p:spTgt spid="119"/>
                                        </p:tgtEl>
                                      </p:cBhvr>
                                    </p:animEffect>
                                  </p:childTnLst>
                                </p:cTn>
                              </p:par>
                              <p:par>
                                <p:cTn id="459" presetID="10" presetClass="entr" presetSubtype="0" fill="hold" grpId="0" nodeType="withEffect">
                                  <p:stCondLst>
                                    <p:cond delay="0"/>
                                  </p:stCondLst>
                                  <p:childTnLst>
                                    <p:set>
                                      <p:cBhvr>
                                        <p:cTn id="460" dur="1" fill="hold">
                                          <p:stCondLst>
                                            <p:cond delay="0"/>
                                          </p:stCondLst>
                                        </p:cTn>
                                        <p:tgtEl>
                                          <p:spTgt spid="120"/>
                                        </p:tgtEl>
                                        <p:attrNameLst>
                                          <p:attrName>style.visibility</p:attrName>
                                        </p:attrNameLst>
                                      </p:cBhvr>
                                      <p:to>
                                        <p:strVal val="visible"/>
                                      </p:to>
                                    </p:set>
                                    <p:animEffect transition="in" filter="fade">
                                      <p:cBhvr>
                                        <p:cTn id="461" dur="500"/>
                                        <p:tgtEl>
                                          <p:spTgt spid="120"/>
                                        </p:tgtEl>
                                      </p:cBhvr>
                                    </p:animEffect>
                                  </p:childTnLst>
                                </p:cTn>
                              </p:par>
                              <p:par>
                                <p:cTn id="462" presetID="10" presetClass="entr" presetSubtype="0" fill="hold" grpId="0" nodeType="withEffect">
                                  <p:stCondLst>
                                    <p:cond delay="0"/>
                                  </p:stCondLst>
                                  <p:childTnLst>
                                    <p:set>
                                      <p:cBhvr>
                                        <p:cTn id="463" dur="1" fill="hold">
                                          <p:stCondLst>
                                            <p:cond delay="0"/>
                                          </p:stCondLst>
                                        </p:cTn>
                                        <p:tgtEl>
                                          <p:spTgt spid="121"/>
                                        </p:tgtEl>
                                        <p:attrNameLst>
                                          <p:attrName>style.visibility</p:attrName>
                                        </p:attrNameLst>
                                      </p:cBhvr>
                                      <p:to>
                                        <p:strVal val="visible"/>
                                      </p:to>
                                    </p:set>
                                    <p:animEffect transition="in" filter="fade">
                                      <p:cBhvr>
                                        <p:cTn id="464" dur="500"/>
                                        <p:tgtEl>
                                          <p:spTgt spid="121"/>
                                        </p:tgtEl>
                                      </p:cBhvr>
                                    </p:animEffect>
                                  </p:childTnLst>
                                </p:cTn>
                              </p:par>
                              <p:par>
                                <p:cTn id="465" presetID="10" presetClass="entr" presetSubtype="0" fill="hold" grpId="0" nodeType="withEffect">
                                  <p:stCondLst>
                                    <p:cond delay="0"/>
                                  </p:stCondLst>
                                  <p:childTnLst>
                                    <p:set>
                                      <p:cBhvr>
                                        <p:cTn id="466" dur="1" fill="hold">
                                          <p:stCondLst>
                                            <p:cond delay="0"/>
                                          </p:stCondLst>
                                        </p:cTn>
                                        <p:tgtEl>
                                          <p:spTgt spid="122"/>
                                        </p:tgtEl>
                                        <p:attrNameLst>
                                          <p:attrName>style.visibility</p:attrName>
                                        </p:attrNameLst>
                                      </p:cBhvr>
                                      <p:to>
                                        <p:strVal val="visible"/>
                                      </p:to>
                                    </p:set>
                                    <p:animEffect transition="in" filter="fade">
                                      <p:cBhvr>
                                        <p:cTn id="467" dur="500"/>
                                        <p:tgtEl>
                                          <p:spTgt spid="122"/>
                                        </p:tgtEl>
                                      </p:cBhvr>
                                    </p:animEffect>
                                  </p:childTnLst>
                                </p:cTn>
                              </p:par>
                              <p:par>
                                <p:cTn id="468" presetID="10" presetClass="entr" presetSubtype="0" fill="hold" grpId="0" nodeType="withEffect">
                                  <p:stCondLst>
                                    <p:cond delay="0"/>
                                  </p:stCondLst>
                                  <p:childTnLst>
                                    <p:set>
                                      <p:cBhvr>
                                        <p:cTn id="469" dur="1" fill="hold">
                                          <p:stCondLst>
                                            <p:cond delay="0"/>
                                          </p:stCondLst>
                                        </p:cTn>
                                        <p:tgtEl>
                                          <p:spTgt spid="123"/>
                                        </p:tgtEl>
                                        <p:attrNameLst>
                                          <p:attrName>style.visibility</p:attrName>
                                        </p:attrNameLst>
                                      </p:cBhvr>
                                      <p:to>
                                        <p:strVal val="visible"/>
                                      </p:to>
                                    </p:set>
                                    <p:animEffect transition="in" filter="fade">
                                      <p:cBhvr>
                                        <p:cTn id="470" dur="500"/>
                                        <p:tgtEl>
                                          <p:spTgt spid="123"/>
                                        </p:tgtEl>
                                      </p:cBhvr>
                                    </p:animEffect>
                                  </p:childTnLst>
                                </p:cTn>
                              </p:par>
                            </p:childTnLst>
                          </p:cTn>
                        </p:par>
                      </p:childTnLst>
                    </p:cTn>
                  </p:par>
                  <p:par>
                    <p:cTn id="471" fill="hold">
                      <p:stCondLst>
                        <p:cond delay="indefinite"/>
                      </p:stCondLst>
                      <p:childTnLst>
                        <p:par>
                          <p:cTn id="472" fill="hold">
                            <p:stCondLst>
                              <p:cond delay="0"/>
                            </p:stCondLst>
                            <p:childTnLst>
                              <p:par>
                                <p:cTn id="473" presetID="10" presetClass="entr" presetSubtype="0" fill="hold" grpId="0" nodeType="clickEffect">
                                  <p:stCondLst>
                                    <p:cond delay="0"/>
                                  </p:stCondLst>
                                  <p:childTnLst>
                                    <p:set>
                                      <p:cBhvr>
                                        <p:cTn id="474" dur="1" fill="hold">
                                          <p:stCondLst>
                                            <p:cond delay="0"/>
                                          </p:stCondLst>
                                        </p:cTn>
                                        <p:tgtEl>
                                          <p:spTgt spid="110"/>
                                        </p:tgtEl>
                                        <p:attrNameLst>
                                          <p:attrName>style.visibility</p:attrName>
                                        </p:attrNameLst>
                                      </p:cBhvr>
                                      <p:to>
                                        <p:strVal val="visible"/>
                                      </p:to>
                                    </p:set>
                                    <p:animEffect transition="in" filter="fade">
                                      <p:cBhvr>
                                        <p:cTn id="475" dur="500"/>
                                        <p:tgtEl>
                                          <p:spTgt spid="110"/>
                                        </p:tgtEl>
                                      </p:cBhvr>
                                    </p:animEffect>
                                  </p:childTnLst>
                                </p:cTn>
                              </p:par>
                            </p:childTnLst>
                          </p:cTn>
                        </p:par>
                      </p:childTnLst>
                    </p:cTn>
                  </p:par>
                  <p:par>
                    <p:cTn id="476" fill="hold">
                      <p:stCondLst>
                        <p:cond delay="indefinite"/>
                      </p:stCondLst>
                      <p:childTnLst>
                        <p:par>
                          <p:cTn id="477" fill="hold">
                            <p:stCondLst>
                              <p:cond delay="0"/>
                            </p:stCondLst>
                            <p:childTnLst>
                              <p:par>
                                <p:cTn id="478" presetID="22" presetClass="entr" presetSubtype="8" fill="hold" nodeType="clickEffect">
                                  <p:stCondLst>
                                    <p:cond delay="0"/>
                                  </p:stCondLst>
                                  <p:childTnLst>
                                    <p:set>
                                      <p:cBhvr>
                                        <p:cTn id="479" dur="1" fill="hold">
                                          <p:stCondLst>
                                            <p:cond delay="0"/>
                                          </p:stCondLst>
                                        </p:cTn>
                                        <p:tgtEl>
                                          <p:spTgt spid="262"/>
                                        </p:tgtEl>
                                        <p:attrNameLst>
                                          <p:attrName>style.visibility</p:attrName>
                                        </p:attrNameLst>
                                      </p:cBhvr>
                                      <p:to>
                                        <p:strVal val="visible"/>
                                      </p:to>
                                    </p:set>
                                    <p:animEffect transition="in" filter="wipe(left)">
                                      <p:cBhvr>
                                        <p:cTn id="480" dur="500"/>
                                        <p:tgtEl>
                                          <p:spTgt spid="262"/>
                                        </p:tgtEl>
                                      </p:cBhvr>
                                    </p:animEffect>
                                  </p:childTnLst>
                                </p:cTn>
                              </p:par>
                            </p:childTnLst>
                          </p:cTn>
                        </p:par>
                      </p:childTnLst>
                    </p:cTn>
                  </p:par>
                  <p:par>
                    <p:cTn id="481" fill="hold">
                      <p:stCondLst>
                        <p:cond delay="indefinite"/>
                      </p:stCondLst>
                      <p:childTnLst>
                        <p:par>
                          <p:cTn id="482" fill="hold">
                            <p:stCondLst>
                              <p:cond delay="0"/>
                            </p:stCondLst>
                            <p:childTnLst>
                              <p:par>
                                <p:cTn id="483" presetID="1" presetClass="exit" presetSubtype="0" fill="hold" nodeType="clickEffect">
                                  <p:stCondLst>
                                    <p:cond delay="0"/>
                                  </p:stCondLst>
                                  <p:childTnLst>
                                    <p:set>
                                      <p:cBhvr>
                                        <p:cTn id="484" dur="1" fill="hold">
                                          <p:stCondLst>
                                            <p:cond delay="0"/>
                                          </p:stCondLst>
                                        </p:cTn>
                                        <p:tgtEl>
                                          <p:spTgt spid="262"/>
                                        </p:tgtEl>
                                        <p:attrNameLst>
                                          <p:attrName>style.visibility</p:attrName>
                                        </p:attrNameLst>
                                      </p:cBhvr>
                                      <p:to>
                                        <p:strVal val="hidden"/>
                                      </p:to>
                                    </p:set>
                                  </p:childTnLst>
                                </p:cTn>
                              </p:par>
                              <p:par>
                                <p:cTn id="485" presetID="10" presetClass="entr" presetSubtype="0" fill="hold" grpId="0" nodeType="withEffect">
                                  <p:stCondLst>
                                    <p:cond delay="0"/>
                                  </p:stCondLst>
                                  <p:childTnLst>
                                    <p:set>
                                      <p:cBhvr>
                                        <p:cTn id="486" dur="1" fill="hold">
                                          <p:stCondLst>
                                            <p:cond delay="0"/>
                                          </p:stCondLst>
                                        </p:cTn>
                                        <p:tgtEl>
                                          <p:spTgt spid="124"/>
                                        </p:tgtEl>
                                        <p:attrNameLst>
                                          <p:attrName>style.visibility</p:attrName>
                                        </p:attrNameLst>
                                      </p:cBhvr>
                                      <p:to>
                                        <p:strVal val="visible"/>
                                      </p:to>
                                    </p:set>
                                    <p:animEffect transition="in" filter="fade">
                                      <p:cBhvr>
                                        <p:cTn id="487" dur="500"/>
                                        <p:tgtEl>
                                          <p:spTgt spid="124"/>
                                        </p:tgtEl>
                                      </p:cBhvr>
                                    </p:animEffect>
                                  </p:childTnLst>
                                </p:cTn>
                              </p:par>
                            </p:childTnLst>
                          </p:cTn>
                        </p:par>
                        <p:par>
                          <p:cTn id="488" fill="hold">
                            <p:stCondLst>
                              <p:cond delay="500"/>
                            </p:stCondLst>
                            <p:childTnLst>
                              <p:par>
                                <p:cTn id="489" presetID="10" presetClass="entr" presetSubtype="0" fill="hold" nodeType="afterEffect">
                                  <p:stCondLst>
                                    <p:cond delay="0"/>
                                  </p:stCondLst>
                                  <p:childTnLst>
                                    <p:set>
                                      <p:cBhvr>
                                        <p:cTn id="490" dur="1" fill="hold">
                                          <p:stCondLst>
                                            <p:cond delay="0"/>
                                          </p:stCondLst>
                                        </p:cTn>
                                        <p:tgtEl>
                                          <p:spTgt spid="5"/>
                                        </p:tgtEl>
                                        <p:attrNameLst>
                                          <p:attrName>style.visibility</p:attrName>
                                        </p:attrNameLst>
                                      </p:cBhvr>
                                      <p:to>
                                        <p:strVal val="visible"/>
                                      </p:to>
                                    </p:set>
                                    <p:animEffect transition="in" filter="fade">
                                      <p:cBhvr>
                                        <p:cTn id="491" dur="500"/>
                                        <p:tgtEl>
                                          <p:spTgt spid="5"/>
                                        </p:tgtEl>
                                      </p:cBhvr>
                                    </p:animEffect>
                                  </p:childTnLst>
                                </p:cTn>
                              </p:par>
                            </p:childTnLst>
                          </p:cTn>
                        </p:par>
                      </p:childTnLst>
                    </p:cTn>
                  </p:par>
                  <p:par>
                    <p:cTn id="492" fill="hold">
                      <p:stCondLst>
                        <p:cond delay="indefinite"/>
                      </p:stCondLst>
                      <p:childTnLst>
                        <p:par>
                          <p:cTn id="493" fill="hold">
                            <p:stCondLst>
                              <p:cond delay="0"/>
                            </p:stCondLst>
                            <p:childTnLst>
                              <p:par>
                                <p:cTn id="494" presetID="22" presetClass="entr" presetSubtype="8" fill="hold" nodeType="clickEffect">
                                  <p:stCondLst>
                                    <p:cond delay="0"/>
                                  </p:stCondLst>
                                  <p:childTnLst>
                                    <p:set>
                                      <p:cBhvr>
                                        <p:cTn id="495" dur="1" fill="hold">
                                          <p:stCondLst>
                                            <p:cond delay="0"/>
                                          </p:stCondLst>
                                        </p:cTn>
                                        <p:tgtEl>
                                          <p:spTgt spid="205"/>
                                        </p:tgtEl>
                                        <p:attrNameLst>
                                          <p:attrName>style.visibility</p:attrName>
                                        </p:attrNameLst>
                                      </p:cBhvr>
                                      <p:to>
                                        <p:strVal val="visible"/>
                                      </p:to>
                                    </p:set>
                                    <p:animEffect transition="in" filter="wipe(left)">
                                      <p:cBhvr>
                                        <p:cTn id="496" dur="500"/>
                                        <p:tgtEl>
                                          <p:spTgt spid="205"/>
                                        </p:tgtEl>
                                      </p:cBhvr>
                                    </p:animEffect>
                                  </p:childTnLst>
                                </p:cTn>
                              </p:par>
                            </p:childTnLst>
                          </p:cTn>
                        </p:par>
                      </p:childTnLst>
                    </p:cTn>
                  </p:par>
                  <p:par>
                    <p:cTn id="497" fill="hold">
                      <p:stCondLst>
                        <p:cond delay="indefinite"/>
                      </p:stCondLst>
                      <p:childTnLst>
                        <p:par>
                          <p:cTn id="498" fill="hold">
                            <p:stCondLst>
                              <p:cond delay="0"/>
                            </p:stCondLst>
                            <p:childTnLst>
                              <p:par>
                                <p:cTn id="499" presetID="1" presetClass="exit" presetSubtype="0" fill="hold" nodeType="clickEffect">
                                  <p:stCondLst>
                                    <p:cond delay="0"/>
                                  </p:stCondLst>
                                  <p:childTnLst>
                                    <p:set>
                                      <p:cBhvr>
                                        <p:cTn id="500" dur="1" fill="hold">
                                          <p:stCondLst>
                                            <p:cond delay="0"/>
                                          </p:stCondLst>
                                        </p:cTn>
                                        <p:tgtEl>
                                          <p:spTgt spid="205"/>
                                        </p:tgtEl>
                                        <p:attrNameLst>
                                          <p:attrName>style.visibility</p:attrName>
                                        </p:attrNameLst>
                                      </p:cBhvr>
                                      <p:to>
                                        <p:strVal val="hidden"/>
                                      </p:to>
                                    </p:set>
                                  </p:childTnLst>
                                </p:cTn>
                              </p:par>
                              <p:par>
                                <p:cTn id="501" presetID="10" presetClass="entr" presetSubtype="0" fill="hold" grpId="0" nodeType="withEffect">
                                  <p:stCondLst>
                                    <p:cond delay="0"/>
                                  </p:stCondLst>
                                  <p:childTnLst>
                                    <p:set>
                                      <p:cBhvr>
                                        <p:cTn id="502" dur="1" fill="hold">
                                          <p:stCondLst>
                                            <p:cond delay="0"/>
                                          </p:stCondLst>
                                        </p:cTn>
                                        <p:tgtEl>
                                          <p:spTgt spid="126"/>
                                        </p:tgtEl>
                                        <p:attrNameLst>
                                          <p:attrName>style.visibility</p:attrName>
                                        </p:attrNameLst>
                                      </p:cBhvr>
                                      <p:to>
                                        <p:strVal val="visible"/>
                                      </p:to>
                                    </p:set>
                                    <p:animEffect transition="in" filter="fade">
                                      <p:cBhvr>
                                        <p:cTn id="503" dur="500"/>
                                        <p:tgtEl>
                                          <p:spTgt spid="126"/>
                                        </p:tgtEl>
                                      </p:cBhvr>
                                    </p:animEffect>
                                  </p:childTnLst>
                                </p:cTn>
                              </p:par>
                            </p:childTnLst>
                          </p:cTn>
                        </p:par>
                      </p:childTnLst>
                    </p:cTn>
                  </p:par>
                  <p:par>
                    <p:cTn id="504" fill="hold">
                      <p:stCondLst>
                        <p:cond delay="indefinite"/>
                      </p:stCondLst>
                      <p:childTnLst>
                        <p:par>
                          <p:cTn id="505" fill="hold">
                            <p:stCondLst>
                              <p:cond delay="0"/>
                            </p:stCondLst>
                            <p:childTnLst>
                              <p:par>
                                <p:cTn id="506" presetID="10" presetClass="entr" presetSubtype="0" fill="hold" grpId="0" nodeType="clickEffect">
                                  <p:stCondLst>
                                    <p:cond delay="0"/>
                                  </p:stCondLst>
                                  <p:childTnLst>
                                    <p:set>
                                      <p:cBhvr>
                                        <p:cTn id="507" dur="1" fill="hold">
                                          <p:stCondLst>
                                            <p:cond delay="0"/>
                                          </p:stCondLst>
                                        </p:cTn>
                                        <p:tgtEl>
                                          <p:spTgt spid="139"/>
                                        </p:tgtEl>
                                        <p:attrNameLst>
                                          <p:attrName>style.visibility</p:attrName>
                                        </p:attrNameLst>
                                      </p:cBhvr>
                                      <p:to>
                                        <p:strVal val="visible"/>
                                      </p:to>
                                    </p:set>
                                    <p:animEffect transition="in" filter="fade">
                                      <p:cBhvr>
                                        <p:cTn id="508" dur="500"/>
                                        <p:tgtEl>
                                          <p:spTgt spid="139"/>
                                        </p:tgtEl>
                                      </p:cBhvr>
                                    </p:animEffect>
                                  </p:childTnLst>
                                </p:cTn>
                              </p:par>
                            </p:childTnLst>
                          </p:cTn>
                        </p:par>
                      </p:childTnLst>
                    </p:cTn>
                  </p:par>
                  <p:par>
                    <p:cTn id="509" fill="hold">
                      <p:stCondLst>
                        <p:cond delay="indefinite"/>
                      </p:stCondLst>
                      <p:childTnLst>
                        <p:par>
                          <p:cTn id="510" fill="hold">
                            <p:stCondLst>
                              <p:cond delay="0"/>
                            </p:stCondLst>
                            <p:childTnLst>
                              <p:par>
                                <p:cTn id="511" presetID="10" presetClass="entr" presetSubtype="0" fill="hold" grpId="0" nodeType="clickEffect">
                                  <p:stCondLst>
                                    <p:cond delay="0"/>
                                  </p:stCondLst>
                                  <p:childTnLst>
                                    <p:set>
                                      <p:cBhvr>
                                        <p:cTn id="512" dur="1" fill="hold">
                                          <p:stCondLst>
                                            <p:cond delay="0"/>
                                          </p:stCondLst>
                                        </p:cTn>
                                        <p:tgtEl>
                                          <p:spTgt spid="127"/>
                                        </p:tgtEl>
                                        <p:attrNameLst>
                                          <p:attrName>style.visibility</p:attrName>
                                        </p:attrNameLst>
                                      </p:cBhvr>
                                      <p:to>
                                        <p:strVal val="visible"/>
                                      </p:to>
                                    </p:set>
                                    <p:animEffect transition="in" filter="fade">
                                      <p:cBhvr>
                                        <p:cTn id="513" dur="500"/>
                                        <p:tgtEl>
                                          <p:spTgt spid="127"/>
                                        </p:tgtEl>
                                      </p:cBhvr>
                                    </p:animEffect>
                                  </p:childTnLst>
                                </p:cTn>
                              </p:par>
                            </p:childTnLst>
                          </p:cTn>
                        </p:par>
                      </p:childTnLst>
                    </p:cTn>
                  </p:par>
                  <p:par>
                    <p:cTn id="514" fill="hold">
                      <p:stCondLst>
                        <p:cond delay="indefinite"/>
                      </p:stCondLst>
                      <p:childTnLst>
                        <p:par>
                          <p:cTn id="515" fill="hold">
                            <p:stCondLst>
                              <p:cond delay="0"/>
                            </p:stCondLst>
                            <p:childTnLst>
                              <p:par>
                                <p:cTn id="516" presetID="10" presetClass="entr" presetSubtype="0" fill="hold" grpId="0" nodeType="clickEffect">
                                  <p:stCondLst>
                                    <p:cond delay="0"/>
                                  </p:stCondLst>
                                  <p:childTnLst>
                                    <p:set>
                                      <p:cBhvr>
                                        <p:cTn id="517" dur="1" fill="hold">
                                          <p:stCondLst>
                                            <p:cond delay="0"/>
                                          </p:stCondLst>
                                        </p:cTn>
                                        <p:tgtEl>
                                          <p:spTgt spid="133"/>
                                        </p:tgtEl>
                                        <p:attrNameLst>
                                          <p:attrName>style.visibility</p:attrName>
                                        </p:attrNameLst>
                                      </p:cBhvr>
                                      <p:to>
                                        <p:strVal val="visible"/>
                                      </p:to>
                                    </p:set>
                                    <p:animEffect transition="in" filter="fade">
                                      <p:cBhvr>
                                        <p:cTn id="518" dur="500"/>
                                        <p:tgtEl>
                                          <p:spTgt spid="133"/>
                                        </p:tgtEl>
                                      </p:cBhvr>
                                    </p:animEffect>
                                  </p:childTnLst>
                                </p:cTn>
                              </p:par>
                            </p:childTnLst>
                          </p:cTn>
                        </p:par>
                      </p:childTnLst>
                    </p:cTn>
                  </p:par>
                  <p:par>
                    <p:cTn id="519" fill="hold">
                      <p:stCondLst>
                        <p:cond delay="indefinite"/>
                      </p:stCondLst>
                      <p:childTnLst>
                        <p:par>
                          <p:cTn id="520" fill="hold">
                            <p:stCondLst>
                              <p:cond delay="0"/>
                            </p:stCondLst>
                            <p:childTnLst>
                              <p:par>
                                <p:cTn id="521" presetID="10" presetClass="entr" presetSubtype="0" fill="hold" grpId="0" nodeType="clickEffect">
                                  <p:stCondLst>
                                    <p:cond delay="0"/>
                                  </p:stCondLst>
                                  <p:childTnLst>
                                    <p:set>
                                      <p:cBhvr>
                                        <p:cTn id="522" dur="1" fill="hold">
                                          <p:stCondLst>
                                            <p:cond delay="0"/>
                                          </p:stCondLst>
                                        </p:cTn>
                                        <p:tgtEl>
                                          <p:spTgt spid="144"/>
                                        </p:tgtEl>
                                        <p:attrNameLst>
                                          <p:attrName>style.visibility</p:attrName>
                                        </p:attrNameLst>
                                      </p:cBhvr>
                                      <p:to>
                                        <p:strVal val="visible"/>
                                      </p:to>
                                    </p:set>
                                    <p:animEffect transition="in" filter="fade">
                                      <p:cBhvr>
                                        <p:cTn id="523" dur="500"/>
                                        <p:tgtEl>
                                          <p:spTgt spid="144"/>
                                        </p:tgtEl>
                                      </p:cBhvr>
                                    </p:animEffect>
                                  </p:childTnLst>
                                </p:cTn>
                              </p:par>
                            </p:childTnLst>
                          </p:cTn>
                        </p:par>
                      </p:childTnLst>
                    </p:cTn>
                  </p:par>
                  <p:par>
                    <p:cTn id="524" fill="hold">
                      <p:stCondLst>
                        <p:cond delay="indefinite"/>
                      </p:stCondLst>
                      <p:childTnLst>
                        <p:par>
                          <p:cTn id="525" fill="hold">
                            <p:stCondLst>
                              <p:cond delay="0"/>
                            </p:stCondLst>
                            <p:childTnLst>
                              <p:par>
                                <p:cTn id="526" presetID="10" presetClass="entr" presetSubtype="0" fill="hold" grpId="0" nodeType="clickEffect">
                                  <p:stCondLst>
                                    <p:cond delay="0"/>
                                  </p:stCondLst>
                                  <p:childTnLst>
                                    <p:set>
                                      <p:cBhvr>
                                        <p:cTn id="527" dur="1" fill="hold">
                                          <p:stCondLst>
                                            <p:cond delay="0"/>
                                          </p:stCondLst>
                                        </p:cTn>
                                        <p:tgtEl>
                                          <p:spTgt spid="145"/>
                                        </p:tgtEl>
                                        <p:attrNameLst>
                                          <p:attrName>style.visibility</p:attrName>
                                        </p:attrNameLst>
                                      </p:cBhvr>
                                      <p:to>
                                        <p:strVal val="visible"/>
                                      </p:to>
                                    </p:set>
                                    <p:animEffect transition="in" filter="fade">
                                      <p:cBhvr>
                                        <p:cTn id="528" dur="500"/>
                                        <p:tgtEl>
                                          <p:spTgt spid="145"/>
                                        </p:tgtEl>
                                      </p:cBhvr>
                                    </p:animEffect>
                                  </p:childTnLst>
                                </p:cTn>
                              </p:par>
                            </p:childTnLst>
                          </p:cTn>
                        </p:par>
                      </p:childTnLst>
                    </p:cTn>
                  </p:par>
                  <p:par>
                    <p:cTn id="529" fill="hold">
                      <p:stCondLst>
                        <p:cond delay="indefinite"/>
                      </p:stCondLst>
                      <p:childTnLst>
                        <p:par>
                          <p:cTn id="530" fill="hold">
                            <p:stCondLst>
                              <p:cond delay="0"/>
                            </p:stCondLst>
                            <p:childTnLst>
                              <p:par>
                                <p:cTn id="531" presetID="10" presetClass="entr" presetSubtype="0" fill="hold" grpId="0" nodeType="clickEffect">
                                  <p:stCondLst>
                                    <p:cond delay="0"/>
                                  </p:stCondLst>
                                  <p:childTnLst>
                                    <p:set>
                                      <p:cBhvr>
                                        <p:cTn id="532" dur="1" fill="hold">
                                          <p:stCondLst>
                                            <p:cond delay="0"/>
                                          </p:stCondLst>
                                        </p:cTn>
                                        <p:tgtEl>
                                          <p:spTgt spid="146"/>
                                        </p:tgtEl>
                                        <p:attrNameLst>
                                          <p:attrName>style.visibility</p:attrName>
                                        </p:attrNameLst>
                                      </p:cBhvr>
                                      <p:to>
                                        <p:strVal val="visible"/>
                                      </p:to>
                                    </p:set>
                                    <p:animEffect transition="in" filter="fade">
                                      <p:cBhvr>
                                        <p:cTn id="533" dur="500"/>
                                        <p:tgtEl>
                                          <p:spTgt spid="146"/>
                                        </p:tgtEl>
                                      </p:cBhvr>
                                    </p:animEffect>
                                  </p:childTnLst>
                                </p:cTn>
                              </p:par>
                            </p:childTnLst>
                          </p:cTn>
                        </p:par>
                      </p:childTnLst>
                    </p:cTn>
                  </p:par>
                  <p:par>
                    <p:cTn id="534" fill="hold">
                      <p:stCondLst>
                        <p:cond delay="indefinite"/>
                      </p:stCondLst>
                      <p:childTnLst>
                        <p:par>
                          <p:cTn id="535" fill="hold">
                            <p:stCondLst>
                              <p:cond delay="0"/>
                            </p:stCondLst>
                            <p:childTnLst>
                              <p:par>
                                <p:cTn id="536" presetID="10" presetClass="entr" presetSubtype="0" fill="hold" grpId="0" nodeType="clickEffect">
                                  <p:stCondLst>
                                    <p:cond delay="0"/>
                                  </p:stCondLst>
                                  <p:childTnLst>
                                    <p:set>
                                      <p:cBhvr>
                                        <p:cTn id="537" dur="1" fill="hold">
                                          <p:stCondLst>
                                            <p:cond delay="0"/>
                                          </p:stCondLst>
                                        </p:cTn>
                                        <p:tgtEl>
                                          <p:spTgt spid="147"/>
                                        </p:tgtEl>
                                        <p:attrNameLst>
                                          <p:attrName>style.visibility</p:attrName>
                                        </p:attrNameLst>
                                      </p:cBhvr>
                                      <p:to>
                                        <p:strVal val="visible"/>
                                      </p:to>
                                    </p:set>
                                    <p:animEffect transition="in" filter="fade">
                                      <p:cBhvr>
                                        <p:cTn id="538" dur="500"/>
                                        <p:tgtEl>
                                          <p:spTgt spid="147"/>
                                        </p:tgtEl>
                                      </p:cBhvr>
                                    </p:animEffect>
                                  </p:childTnLst>
                                </p:cTn>
                              </p:par>
                            </p:childTnLst>
                          </p:cTn>
                        </p:par>
                      </p:childTnLst>
                    </p:cTn>
                  </p:par>
                  <p:par>
                    <p:cTn id="539" fill="hold">
                      <p:stCondLst>
                        <p:cond delay="indefinite"/>
                      </p:stCondLst>
                      <p:childTnLst>
                        <p:par>
                          <p:cTn id="540" fill="hold">
                            <p:stCondLst>
                              <p:cond delay="0"/>
                            </p:stCondLst>
                            <p:childTnLst>
                              <p:par>
                                <p:cTn id="541" presetID="10" presetClass="entr" presetSubtype="0" fill="hold" grpId="0" nodeType="clickEffect">
                                  <p:stCondLst>
                                    <p:cond delay="0"/>
                                  </p:stCondLst>
                                  <p:childTnLst>
                                    <p:set>
                                      <p:cBhvr>
                                        <p:cTn id="542" dur="1" fill="hold">
                                          <p:stCondLst>
                                            <p:cond delay="0"/>
                                          </p:stCondLst>
                                        </p:cTn>
                                        <p:tgtEl>
                                          <p:spTgt spid="148"/>
                                        </p:tgtEl>
                                        <p:attrNameLst>
                                          <p:attrName>style.visibility</p:attrName>
                                        </p:attrNameLst>
                                      </p:cBhvr>
                                      <p:to>
                                        <p:strVal val="visible"/>
                                      </p:to>
                                    </p:set>
                                    <p:animEffect transition="in" filter="fade">
                                      <p:cBhvr>
                                        <p:cTn id="543" dur="500"/>
                                        <p:tgtEl>
                                          <p:spTgt spid="148"/>
                                        </p:tgtEl>
                                      </p:cBhvr>
                                    </p:animEffect>
                                  </p:childTnLst>
                                </p:cTn>
                              </p:par>
                            </p:childTnLst>
                          </p:cTn>
                        </p:par>
                      </p:childTnLst>
                    </p:cTn>
                  </p:par>
                  <p:par>
                    <p:cTn id="544" fill="hold">
                      <p:stCondLst>
                        <p:cond delay="indefinite"/>
                      </p:stCondLst>
                      <p:childTnLst>
                        <p:par>
                          <p:cTn id="545" fill="hold">
                            <p:stCondLst>
                              <p:cond delay="0"/>
                            </p:stCondLst>
                            <p:childTnLst>
                              <p:par>
                                <p:cTn id="546" presetID="10" presetClass="entr" presetSubtype="0" fill="hold" grpId="0" nodeType="clickEffect">
                                  <p:stCondLst>
                                    <p:cond delay="0"/>
                                  </p:stCondLst>
                                  <p:childTnLst>
                                    <p:set>
                                      <p:cBhvr>
                                        <p:cTn id="547" dur="1" fill="hold">
                                          <p:stCondLst>
                                            <p:cond delay="0"/>
                                          </p:stCondLst>
                                        </p:cTn>
                                        <p:tgtEl>
                                          <p:spTgt spid="140"/>
                                        </p:tgtEl>
                                        <p:attrNameLst>
                                          <p:attrName>style.visibility</p:attrName>
                                        </p:attrNameLst>
                                      </p:cBhvr>
                                      <p:to>
                                        <p:strVal val="visible"/>
                                      </p:to>
                                    </p:set>
                                    <p:animEffect transition="in" filter="fade">
                                      <p:cBhvr>
                                        <p:cTn id="548" dur="500"/>
                                        <p:tgtEl>
                                          <p:spTgt spid="140"/>
                                        </p:tgtEl>
                                      </p:cBhvr>
                                    </p:animEffect>
                                  </p:childTnLst>
                                </p:cTn>
                              </p:par>
                            </p:childTnLst>
                          </p:cTn>
                        </p:par>
                      </p:childTnLst>
                    </p:cTn>
                  </p:par>
                  <p:par>
                    <p:cTn id="549" fill="hold">
                      <p:stCondLst>
                        <p:cond delay="indefinite"/>
                      </p:stCondLst>
                      <p:childTnLst>
                        <p:par>
                          <p:cTn id="550" fill="hold">
                            <p:stCondLst>
                              <p:cond delay="0"/>
                            </p:stCondLst>
                            <p:childTnLst>
                              <p:par>
                                <p:cTn id="551" presetID="10" presetClass="entr" presetSubtype="0" fill="hold" grpId="0" nodeType="clickEffect">
                                  <p:stCondLst>
                                    <p:cond delay="0"/>
                                  </p:stCondLst>
                                  <p:childTnLst>
                                    <p:set>
                                      <p:cBhvr>
                                        <p:cTn id="552" dur="1" fill="hold">
                                          <p:stCondLst>
                                            <p:cond delay="0"/>
                                          </p:stCondLst>
                                        </p:cTn>
                                        <p:tgtEl>
                                          <p:spTgt spid="128"/>
                                        </p:tgtEl>
                                        <p:attrNameLst>
                                          <p:attrName>style.visibility</p:attrName>
                                        </p:attrNameLst>
                                      </p:cBhvr>
                                      <p:to>
                                        <p:strVal val="visible"/>
                                      </p:to>
                                    </p:set>
                                    <p:animEffect transition="in" filter="fade">
                                      <p:cBhvr>
                                        <p:cTn id="553" dur="500"/>
                                        <p:tgtEl>
                                          <p:spTgt spid="128"/>
                                        </p:tgtEl>
                                      </p:cBhvr>
                                    </p:animEffect>
                                  </p:childTnLst>
                                </p:cTn>
                              </p:par>
                            </p:childTnLst>
                          </p:cTn>
                        </p:par>
                      </p:childTnLst>
                    </p:cTn>
                  </p:par>
                  <p:par>
                    <p:cTn id="554" fill="hold">
                      <p:stCondLst>
                        <p:cond delay="indefinite"/>
                      </p:stCondLst>
                      <p:childTnLst>
                        <p:par>
                          <p:cTn id="555" fill="hold">
                            <p:stCondLst>
                              <p:cond delay="0"/>
                            </p:stCondLst>
                            <p:childTnLst>
                              <p:par>
                                <p:cTn id="556" presetID="10" presetClass="entr" presetSubtype="0" fill="hold" grpId="0" nodeType="clickEffect">
                                  <p:stCondLst>
                                    <p:cond delay="0"/>
                                  </p:stCondLst>
                                  <p:childTnLst>
                                    <p:set>
                                      <p:cBhvr>
                                        <p:cTn id="557" dur="1" fill="hold">
                                          <p:stCondLst>
                                            <p:cond delay="0"/>
                                          </p:stCondLst>
                                        </p:cTn>
                                        <p:tgtEl>
                                          <p:spTgt spid="134"/>
                                        </p:tgtEl>
                                        <p:attrNameLst>
                                          <p:attrName>style.visibility</p:attrName>
                                        </p:attrNameLst>
                                      </p:cBhvr>
                                      <p:to>
                                        <p:strVal val="visible"/>
                                      </p:to>
                                    </p:set>
                                    <p:animEffect transition="in" filter="fade">
                                      <p:cBhvr>
                                        <p:cTn id="558" dur="500"/>
                                        <p:tgtEl>
                                          <p:spTgt spid="134"/>
                                        </p:tgtEl>
                                      </p:cBhvr>
                                    </p:animEffect>
                                  </p:childTnLst>
                                </p:cTn>
                              </p:par>
                            </p:childTnLst>
                          </p:cTn>
                        </p:par>
                      </p:childTnLst>
                    </p:cTn>
                  </p:par>
                  <p:par>
                    <p:cTn id="559" fill="hold">
                      <p:stCondLst>
                        <p:cond delay="indefinite"/>
                      </p:stCondLst>
                      <p:childTnLst>
                        <p:par>
                          <p:cTn id="560" fill="hold">
                            <p:stCondLst>
                              <p:cond delay="0"/>
                            </p:stCondLst>
                            <p:childTnLst>
                              <p:par>
                                <p:cTn id="561" presetID="10" presetClass="entr" presetSubtype="0" fill="hold" grpId="0" nodeType="clickEffect">
                                  <p:stCondLst>
                                    <p:cond delay="0"/>
                                  </p:stCondLst>
                                  <p:childTnLst>
                                    <p:set>
                                      <p:cBhvr>
                                        <p:cTn id="562" dur="1" fill="hold">
                                          <p:stCondLst>
                                            <p:cond delay="0"/>
                                          </p:stCondLst>
                                        </p:cTn>
                                        <p:tgtEl>
                                          <p:spTgt spid="149"/>
                                        </p:tgtEl>
                                        <p:attrNameLst>
                                          <p:attrName>style.visibility</p:attrName>
                                        </p:attrNameLst>
                                      </p:cBhvr>
                                      <p:to>
                                        <p:strVal val="visible"/>
                                      </p:to>
                                    </p:set>
                                    <p:animEffect transition="in" filter="fade">
                                      <p:cBhvr>
                                        <p:cTn id="563" dur="500"/>
                                        <p:tgtEl>
                                          <p:spTgt spid="149"/>
                                        </p:tgtEl>
                                      </p:cBhvr>
                                    </p:animEffect>
                                  </p:childTnLst>
                                </p:cTn>
                              </p:par>
                            </p:childTnLst>
                          </p:cTn>
                        </p:par>
                      </p:childTnLst>
                    </p:cTn>
                  </p:par>
                  <p:par>
                    <p:cTn id="564" fill="hold">
                      <p:stCondLst>
                        <p:cond delay="indefinite"/>
                      </p:stCondLst>
                      <p:childTnLst>
                        <p:par>
                          <p:cTn id="565" fill="hold">
                            <p:stCondLst>
                              <p:cond delay="0"/>
                            </p:stCondLst>
                            <p:childTnLst>
                              <p:par>
                                <p:cTn id="566" presetID="10" presetClass="entr" presetSubtype="0" fill="hold" grpId="0" nodeType="clickEffect">
                                  <p:stCondLst>
                                    <p:cond delay="0"/>
                                  </p:stCondLst>
                                  <p:childTnLst>
                                    <p:set>
                                      <p:cBhvr>
                                        <p:cTn id="567" dur="1" fill="hold">
                                          <p:stCondLst>
                                            <p:cond delay="0"/>
                                          </p:stCondLst>
                                        </p:cTn>
                                        <p:tgtEl>
                                          <p:spTgt spid="150"/>
                                        </p:tgtEl>
                                        <p:attrNameLst>
                                          <p:attrName>style.visibility</p:attrName>
                                        </p:attrNameLst>
                                      </p:cBhvr>
                                      <p:to>
                                        <p:strVal val="visible"/>
                                      </p:to>
                                    </p:set>
                                    <p:animEffect transition="in" filter="fade">
                                      <p:cBhvr>
                                        <p:cTn id="568" dur="500"/>
                                        <p:tgtEl>
                                          <p:spTgt spid="150"/>
                                        </p:tgtEl>
                                      </p:cBhvr>
                                    </p:animEffect>
                                  </p:childTnLst>
                                </p:cTn>
                              </p:par>
                            </p:childTnLst>
                          </p:cTn>
                        </p:par>
                      </p:childTnLst>
                    </p:cTn>
                  </p:par>
                  <p:par>
                    <p:cTn id="569" fill="hold">
                      <p:stCondLst>
                        <p:cond delay="indefinite"/>
                      </p:stCondLst>
                      <p:childTnLst>
                        <p:par>
                          <p:cTn id="570" fill="hold">
                            <p:stCondLst>
                              <p:cond delay="0"/>
                            </p:stCondLst>
                            <p:childTnLst>
                              <p:par>
                                <p:cTn id="571" presetID="10" presetClass="entr" presetSubtype="0" fill="hold" grpId="0" nodeType="clickEffect">
                                  <p:stCondLst>
                                    <p:cond delay="0"/>
                                  </p:stCondLst>
                                  <p:childTnLst>
                                    <p:set>
                                      <p:cBhvr>
                                        <p:cTn id="572" dur="1" fill="hold">
                                          <p:stCondLst>
                                            <p:cond delay="0"/>
                                          </p:stCondLst>
                                        </p:cTn>
                                        <p:tgtEl>
                                          <p:spTgt spid="151"/>
                                        </p:tgtEl>
                                        <p:attrNameLst>
                                          <p:attrName>style.visibility</p:attrName>
                                        </p:attrNameLst>
                                      </p:cBhvr>
                                      <p:to>
                                        <p:strVal val="visible"/>
                                      </p:to>
                                    </p:set>
                                    <p:animEffect transition="in" filter="fade">
                                      <p:cBhvr>
                                        <p:cTn id="573" dur="500"/>
                                        <p:tgtEl>
                                          <p:spTgt spid="151"/>
                                        </p:tgtEl>
                                      </p:cBhvr>
                                    </p:animEffect>
                                  </p:childTnLst>
                                </p:cTn>
                              </p:par>
                            </p:childTnLst>
                          </p:cTn>
                        </p:par>
                      </p:childTnLst>
                    </p:cTn>
                  </p:par>
                  <p:par>
                    <p:cTn id="574" fill="hold">
                      <p:stCondLst>
                        <p:cond delay="indefinite"/>
                      </p:stCondLst>
                      <p:childTnLst>
                        <p:par>
                          <p:cTn id="575" fill="hold">
                            <p:stCondLst>
                              <p:cond delay="0"/>
                            </p:stCondLst>
                            <p:childTnLst>
                              <p:par>
                                <p:cTn id="576" presetID="10" presetClass="entr" presetSubtype="0" fill="hold" grpId="0" nodeType="clickEffect">
                                  <p:stCondLst>
                                    <p:cond delay="0"/>
                                  </p:stCondLst>
                                  <p:childTnLst>
                                    <p:set>
                                      <p:cBhvr>
                                        <p:cTn id="577" dur="1" fill="hold">
                                          <p:stCondLst>
                                            <p:cond delay="0"/>
                                          </p:stCondLst>
                                        </p:cTn>
                                        <p:tgtEl>
                                          <p:spTgt spid="152"/>
                                        </p:tgtEl>
                                        <p:attrNameLst>
                                          <p:attrName>style.visibility</p:attrName>
                                        </p:attrNameLst>
                                      </p:cBhvr>
                                      <p:to>
                                        <p:strVal val="visible"/>
                                      </p:to>
                                    </p:set>
                                    <p:animEffect transition="in" filter="fade">
                                      <p:cBhvr>
                                        <p:cTn id="578" dur="500"/>
                                        <p:tgtEl>
                                          <p:spTgt spid="152"/>
                                        </p:tgtEl>
                                      </p:cBhvr>
                                    </p:animEffect>
                                  </p:childTnLst>
                                </p:cTn>
                              </p:par>
                            </p:childTnLst>
                          </p:cTn>
                        </p:par>
                      </p:childTnLst>
                    </p:cTn>
                  </p:par>
                  <p:par>
                    <p:cTn id="579" fill="hold">
                      <p:stCondLst>
                        <p:cond delay="indefinite"/>
                      </p:stCondLst>
                      <p:childTnLst>
                        <p:par>
                          <p:cTn id="580" fill="hold">
                            <p:stCondLst>
                              <p:cond delay="0"/>
                            </p:stCondLst>
                            <p:childTnLst>
                              <p:par>
                                <p:cTn id="581" presetID="10" presetClass="entr" presetSubtype="0" fill="hold" grpId="0" nodeType="clickEffect">
                                  <p:stCondLst>
                                    <p:cond delay="0"/>
                                  </p:stCondLst>
                                  <p:childTnLst>
                                    <p:set>
                                      <p:cBhvr>
                                        <p:cTn id="582" dur="1" fill="hold">
                                          <p:stCondLst>
                                            <p:cond delay="0"/>
                                          </p:stCondLst>
                                        </p:cTn>
                                        <p:tgtEl>
                                          <p:spTgt spid="153"/>
                                        </p:tgtEl>
                                        <p:attrNameLst>
                                          <p:attrName>style.visibility</p:attrName>
                                        </p:attrNameLst>
                                      </p:cBhvr>
                                      <p:to>
                                        <p:strVal val="visible"/>
                                      </p:to>
                                    </p:set>
                                    <p:animEffect transition="in" filter="fade">
                                      <p:cBhvr>
                                        <p:cTn id="583" dur="500"/>
                                        <p:tgtEl>
                                          <p:spTgt spid="153"/>
                                        </p:tgtEl>
                                      </p:cBhvr>
                                    </p:animEffect>
                                  </p:childTnLst>
                                </p:cTn>
                              </p:par>
                            </p:childTnLst>
                          </p:cTn>
                        </p:par>
                      </p:childTnLst>
                    </p:cTn>
                  </p:par>
                  <p:par>
                    <p:cTn id="584" fill="hold">
                      <p:stCondLst>
                        <p:cond delay="indefinite"/>
                      </p:stCondLst>
                      <p:childTnLst>
                        <p:par>
                          <p:cTn id="585" fill="hold">
                            <p:stCondLst>
                              <p:cond delay="0"/>
                            </p:stCondLst>
                            <p:childTnLst>
                              <p:par>
                                <p:cTn id="586" presetID="10" presetClass="entr" presetSubtype="0" fill="hold" nodeType="clickEffect">
                                  <p:stCondLst>
                                    <p:cond delay="0"/>
                                  </p:stCondLst>
                                  <p:childTnLst>
                                    <p:set>
                                      <p:cBhvr>
                                        <p:cTn id="587" dur="1" fill="hold">
                                          <p:stCondLst>
                                            <p:cond delay="0"/>
                                          </p:stCondLst>
                                        </p:cTn>
                                        <p:tgtEl>
                                          <p:spTgt spid="157">
                                            <p:txEl>
                                              <p:pRg st="0" end="0"/>
                                            </p:txEl>
                                          </p:spTgt>
                                        </p:tgtEl>
                                        <p:attrNameLst>
                                          <p:attrName>style.visibility</p:attrName>
                                        </p:attrNameLst>
                                      </p:cBhvr>
                                      <p:to>
                                        <p:strVal val="visible"/>
                                      </p:to>
                                    </p:set>
                                    <p:animEffect transition="in" filter="fade">
                                      <p:cBhvr>
                                        <p:cTn id="588" dur="500"/>
                                        <p:tgtEl>
                                          <p:spTgt spid="157">
                                            <p:txEl>
                                              <p:pRg st="0" end="0"/>
                                            </p:txEl>
                                          </p:spTgt>
                                        </p:tgtEl>
                                      </p:cBhvr>
                                    </p:animEffect>
                                  </p:childTnLst>
                                </p:cTn>
                              </p:par>
                            </p:childTnLst>
                          </p:cTn>
                        </p:par>
                      </p:childTnLst>
                    </p:cTn>
                  </p:par>
                  <p:par>
                    <p:cTn id="589" fill="hold">
                      <p:stCondLst>
                        <p:cond delay="indefinite"/>
                      </p:stCondLst>
                      <p:childTnLst>
                        <p:par>
                          <p:cTn id="590" fill="hold">
                            <p:stCondLst>
                              <p:cond delay="0"/>
                            </p:stCondLst>
                            <p:childTnLst>
                              <p:par>
                                <p:cTn id="591" presetID="22" presetClass="entr" presetSubtype="4" fill="hold" nodeType="clickEffect">
                                  <p:stCondLst>
                                    <p:cond delay="0"/>
                                  </p:stCondLst>
                                  <p:childTnLst>
                                    <p:set>
                                      <p:cBhvr>
                                        <p:cTn id="592" dur="1" fill="hold">
                                          <p:stCondLst>
                                            <p:cond delay="0"/>
                                          </p:stCondLst>
                                        </p:cTn>
                                        <p:tgtEl>
                                          <p:spTgt spid="208"/>
                                        </p:tgtEl>
                                        <p:attrNameLst>
                                          <p:attrName>style.visibility</p:attrName>
                                        </p:attrNameLst>
                                      </p:cBhvr>
                                      <p:to>
                                        <p:strVal val="visible"/>
                                      </p:to>
                                    </p:set>
                                    <p:animEffect transition="in" filter="wipe(down)">
                                      <p:cBhvr>
                                        <p:cTn id="593" dur="500"/>
                                        <p:tgtEl>
                                          <p:spTgt spid="208"/>
                                        </p:tgtEl>
                                      </p:cBhvr>
                                    </p:animEffec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nodeType="clickEffect">
                                  <p:stCondLst>
                                    <p:cond delay="0"/>
                                  </p:stCondLst>
                                  <p:childTnLst>
                                    <p:set>
                                      <p:cBhvr>
                                        <p:cTn id="597" dur="1" fill="hold">
                                          <p:stCondLst>
                                            <p:cond delay="0"/>
                                          </p:stCondLst>
                                        </p:cTn>
                                        <p:tgtEl>
                                          <p:spTgt spid="208"/>
                                        </p:tgtEl>
                                        <p:attrNameLst>
                                          <p:attrName>style.visibility</p:attrName>
                                        </p:attrNameLst>
                                      </p:cBhvr>
                                      <p:to>
                                        <p:strVal val="hidden"/>
                                      </p:to>
                                    </p:set>
                                  </p:childTnLst>
                                </p:cTn>
                              </p:par>
                              <p:par>
                                <p:cTn id="598" presetID="10" presetClass="entr" presetSubtype="0" fill="hold" grpId="0" nodeType="withEffect">
                                  <p:stCondLst>
                                    <p:cond delay="0"/>
                                  </p:stCondLst>
                                  <p:childTnLst>
                                    <p:set>
                                      <p:cBhvr>
                                        <p:cTn id="599" dur="1" fill="hold">
                                          <p:stCondLst>
                                            <p:cond delay="0"/>
                                          </p:stCondLst>
                                        </p:cTn>
                                        <p:tgtEl>
                                          <p:spTgt spid="129"/>
                                        </p:tgtEl>
                                        <p:attrNameLst>
                                          <p:attrName>style.visibility</p:attrName>
                                        </p:attrNameLst>
                                      </p:cBhvr>
                                      <p:to>
                                        <p:strVal val="visible"/>
                                      </p:to>
                                    </p:set>
                                    <p:animEffect transition="in" filter="fade">
                                      <p:cBhvr>
                                        <p:cTn id="600" dur="500"/>
                                        <p:tgtEl>
                                          <p:spTgt spid="129"/>
                                        </p:tgtEl>
                                      </p:cBhvr>
                                    </p:animEffect>
                                  </p:childTnLst>
                                </p:cTn>
                              </p:par>
                            </p:childTnLst>
                          </p:cTn>
                        </p:par>
                      </p:childTnLst>
                    </p:cTn>
                  </p:par>
                  <p:par>
                    <p:cTn id="601" fill="hold">
                      <p:stCondLst>
                        <p:cond delay="indefinite"/>
                      </p:stCondLst>
                      <p:childTnLst>
                        <p:par>
                          <p:cTn id="602" fill="hold">
                            <p:stCondLst>
                              <p:cond delay="0"/>
                            </p:stCondLst>
                            <p:childTnLst>
                              <p:par>
                                <p:cTn id="603" presetID="10" presetClass="entr" presetSubtype="0" fill="hold" grpId="0" nodeType="clickEffect">
                                  <p:stCondLst>
                                    <p:cond delay="0"/>
                                  </p:stCondLst>
                                  <p:childTnLst>
                                    <p:set>
                                      <p:cBhvr>
                                        <p:cTn id="604" dur="1" fill="hold">
                                          <p:stCondLst>
                                            <p:cond delay="0"/>
                                          </p:stCondLst>
                                        </p:cTn>
                                        <p:tgtEl>
                                          <p:spTgt spid="130"/>
                                        </p:tgtEl>
                                        <p:attrNameLst>
                                          <p:attrName>style.visibility</p:attrName>
                                        </p:attrNameLst>
                                      </p:cBhvr>
                                      <p:to>
                                        <p:strVal val="visible"/>
                                      </p:to>
                                    </p:set>
                                    <p:animEffect transition="in" filter="fade">
                                      <p:cBhvr>
                                        <p:cTn id="605" dur="500"/>
                                        <p:tgtEl>
                                          <p:spTgt spid="130"/>
                                        </p:tgtEl>
                                      </p:cBhvr>
                                    </p:animEffect>
                                  </p:childTnLst>
                                </p:cTn>
                              </p:par>
                            </p:childTnLst>
                          </p:cTn>
                        </p:par>
                      </p:childTnLst>
                    </p:cTn>
                  </p:par>
                  <p:par>
                    <p:cTn id="606" fill="hold">
                      <p:stCondLst>
                        <p:cond delay="indefinite"/>
                      </p:stCondLst>
                      <p:childTnLst>
                        <p:par>
                          <p:cTn id="607" fill="hold">
                            <p:stCondLst>
                              <p:cond delay="0"/>
                            </p:stCondLst>
                            <p:childTnLst>
                              <p:par>
                                <p:cTn id="608" presetID="10" presetClass="entr" presetSubtype="0" fill="hold" grpId="0" nodeType="clickEffect">
                                  <p:stCondLst>
                                    <p:cond delay="0"/>
                                  </p:stCondLst>
                                  <p:childTnLst>
                                    <p:set>
                                      <p:cBhvr>
                                        <p:cTn id="609" dur="1" fill="hold">
                                          <p:stCondLst>
                                            <p:cond delay="0"/>
                                          </p:stCondLst>
                                        </p:cTn>
                                        <p:tgtEl>
                                          <p:spTgt spid="131"/>
                                        </p:tgtEl>
                                        <p:attrNameLst>
                                          <p:attrName>style.visibility</p:attrName>
                                        </p:attrNameLst>
                                      </p:cBhvr>
                                      <p:to>
                                        <p:strVal val="visible"/>
                                      </p:to>
                                    </p:set>
                                    <p:animEffect transition="in" filter="fade">
                                      <p:cBhvr>
                                        <p:cTn id="610" dur="500"/>
                                        <p:tgtEl>
                                          <p:spTgt spid="131"/>
                                        </p:tgtEl>
                                      </p:cBhvr>
                                    </p:animEffect>
                                  </p:childTnLst>
                                </p:cTn>
                              </p:par>
                            </p:childTnLst>
                          </p:cTn>
                        </p:par>
                      </p:childTnLst>
                    </p:cTn>
                  </p:par>
                  <p:par>
                    <p:cTn id="611" fill="hold">
                      <p:stCondLst>
                        <p:cond delay="indefinite"/>
                      </p:stCondLst>
                      <p:childTnLst>
                        <p:par>
                          <p:cTn id="612" fill="hold">
                            <p:stCondLst>
                              <p:cond delay="0"/>
                            </p:stCondLst>
                            <p:childTnLst>
                              <p:par>
                                <p:cTn id="613" presetID="10" presetClass="entr" presetSubtype="0" fill="hold" grpId="0" nodeType="clickEffect">
                                  <p:stCondLst>
                                    <p:cond delay="0"/>
                                  </p:stCondLst>
                                  <p:childTnLst>
                                    <p:set>
                                      <p:cBhvr>
                                        <p:cTn id="614" dur="1" fill="hold">
                                          <p:stCondLst>
                                            <p:cond delay="0"/>
                                          </p:stCondLst>
                                        </p:cTn>
                                        <p:tgtEl>
                                          <p:spTgt spid="132"/>
                                        </p:tgtEl>
                                        <p:attrNameLst>
                                          <p:attrName>style.visibility</p:attrName>
                                        </p:attrNameLst>
                                      </p:cBhvr>
                                      <p:to>
                                        <p:strVal val="visible"/>
                                      </p:to>
                                    </p:set>
                                    <p:animEffect transition="in" filter="fade">
                                      <p:cBhvr>
                                        <p:cTn id="615" dur="500"/>
                                        <p:tgtEl>
                                          <p:spTgt spid="132"/>
                                        </p:tgtEl>
                                      </p:cBhvr>
                                    </p:animEffect>
                                  </p:childTnLst>
                                </p:cTn>
                              </p:par>
                            </p:childTnLst>
                          </p:cTn>
                        </p:par>
                      </p:childTnLst>
                    </p:cTn>
                  </p:par>
                  <p:par>
                    <p:cTn id="616" fill="hold">
                      <p:stCondLst>
                        <p:cond delay="indefinite"/>
                      </p:stCondLst>
                      <p:childTnLst>
                        <p:par>
                          <p:cTn id="617" fill="hold">
                            <p:stCondLst>
                              <p:cond delay="0"/>
                            </p:stCondLst>
                            <p:childTnLst>
                              <p:par>
                                <p:cTn id="618" presetID="10" presetClass="entr" presetSubtype="0" fill="hold" grpId="0" nodeType="clickEffect">
                                  <p:stCondLst>
                                    <p:cond delay="0"/>
                                  </p:stCondLst>
                                  <p:childTnLst>
                                    <p:set>
                                      <p:cBhvr>
                                        <p:cTn id="619" dur="1" fill="hold">
                                          <p:stCondLst>
                                            <p:cond delay="0"/>
                                          </p:stCondLst>
                                        </p:cTn>
                                        <p:tgtEl>
                                          <p:spTgt spid="135"/>
                                        </p:tgtEl>
                                        <p:attrNameLst>
                                          <p:attrName>style.visibility</p:attrName>
                                        </p:attrNameLst>
                                      </p:cBhvr>
                                      <p:to>
                                        <p:strVal val="visible"/>
                                      </p:to>
                                    </p:set>
                                    <p:animEffect transition="in" filter="fade">
                                      <p:cBhvr>
                                        <p:cTn id="620" dur="500"/>
                                        <p:tgtEl>
                                          <p:spTgt spid="135"/>
                                        </p:tgtEl>
                                      </p:cBhvr>
                                    </p:animEffect>
                                  </p:childTnLst>
                                </p:cTn>
                              </p:par>
                            </p:childTnLst>
                          </p:cTn>
                        </p:par>
                      </p:childTnLst>
                    </p:cTn>
                  </p:par>
                  <p:par>
                    <p:cTn id="621" fill="hold">
                      <p:stCondLst>
                        <p:cond delay="indefinite"/>
                      </p:stCondLst>
                      <p:childTnLst>
                        <p:par>
                          <p:cTn id="622" fill="hold">
                            <p:stCondLst>
                              <p:cond delay="0"/>
                            </p:stCondLst>
                            <p:childTnLst>
                              <p:par>
                                <p:cTn id="623" presetID="10" presetClass="entr" presetSubtype="0" fill="hold" grpId="0" nodeType="clickEffect">
                                  <p:stCondLst>
                                    <p:cond delay="0"/>
                                  </p:stCondLst>
                                  <p:childTnLst>
                                    <p:set>
                                      <p:cBhvr>
                                        <p:cTn id="624" dur="1" fill="hold">
                                          <p:stCondLst>
                                            <p:cond delay="0"/>
                                          </p:stCondLst>
                                        </p:cTn>
                                        <p:tgtEl>
                                          <p:spTgt spid="136"/>
                                        </p:tgtEl>
                                        <p:attrNameLst>
                                          <p:attrName>style.visibility</p:attrName>
                                        </p:attrNameLst>
                                      </p:cBhvr>
                                      <p:to>
                                        <p:strVal val="visible"/>
                                      </p:to>
                                    </p:set>
                                    <p:animEffect transition="in" filter="fade">
                                      <p:cBhvr>
                                        <p:cTn id="625" dur="500"/>
                                        <p:tgtEl>
                                          <p:spTgt spid="136"/>
                                        </p:tgtEl>
                                      </p:cBhvr>
                                    </p:animEffect>
                                  </p:childTnLst>
                                </p:cTn>
                              </p:par>
                            </p:childTnLst>
                          </p:cTn>
                        </p:par>
                      </p:childTnLst>
                    </p:cTn>
                  </p:par>
                  <p:par>
                    <p:cTn id="626" fill="hold">
                      <p:stCondLst>
                        <p:cond delay="indefinite"/>
                      </p:stCondLst>
                      <p:childTnLst>
                        <p:par>
                          <p:cTn id="627" fill="hold">
                            <p:stCondLst>
                              <p:cond delay="0"/>
                            </p:stCondLst>
                            <p:childTnLst>
                              <p:par>
                                <p:cTn id="628" presetID="10" presetClass="entr" presetSubtype="0" fill="hold" grpId="0" nodeType="clickEffect">
                                  <p:stCondLst>
                                    <p:cond delay="0"/>
                                  </p:stCondLst>
                                  <p:childTnLst>
                                    <p:set>
                                      <p:cBhvr>
                                        <p:cTn id="629" dur="1" fill="hold">
                                          <p:stCondLst>
                                            <p:cond delay="0"/>
                                          </p:stCondLst>
                                        </p:cTn>
                                        <p:tgtEl>
                                          <p:spTgt spid="137"/>
                                        </p:tgtEl>
                                        <p:attrNameLst>
                                          <p:attrName>style.visibility</p:attrName>
                                        </p:attrNameLst>
                                      </p:cBhvr>
                                      <p:to>
                                        <p:strVal val="visible"/>
                                      </p:to>
                                    </p:set>
                                    <p:animEffect transition="in" filter="fade">
                                      <p:cBhvr>
                                        <p:cTn id="630" dur="500"/>
                                        <p:tgtEl>
                                          <p:spTgt spid="137"/>
                                        </p:tgtEl>
                                      </p:cBhvr>
                                    </p:animEffect>
                                  </p:childTnLst>
                                </p:cTn>
                              </p:par>
                            </p:childTnLst>
                          </p:cTn>
                        </p:par>
                      </p:childTnLst>
                    </p:cTn>
                  </p:par>
                  <p:par>
                    <p:cTn id="631" fill="hold">
                      <p:stCondLst>
                        <p:cond delay="indefinite"/>
                      </p:stCondLst>
                      <p:childTnLst>
                        <p:par>
                          <p:cTn id="632" fill="hold">
                            <p:stCondLst>
                              <p:cond delay="0"/>
                            </p:stCondLst>
                            <p:childTnLst>
                              <p:par>
                                <p:cTn id="633" presetID="10" presetClass="entr" presetSubtype="0" fill="hold" grpId="0" nodeType="clickEffect">
                                  <p:stCondLst>
                                    <p:cond delay="0"/>
                                  </p:stCondLst>
                                  <p:childTnLst>
                                    <p:set>
                                      <p:cBhvr>
                                        <p:cTn id="634" dur="1" fill="hold">
                                          <p:stCondLst>
                                            <p:cond delay="0"/>
                                          </p:stCondLst>
                                        </p:cTn>
                                        <p:tgtEl>
                                          <p:spTgt spid="138"/>
                                        </p:tgtEl>
                                        <p:attrNameLst>
                                          <p:attrName>style.visibility</p:attrName>
                                        </p:attrNameLst>
                                      </p:cBhvr>
                                      <p:to>
                                        <p:strVal val="visible"/>
                                      </p:to>
                                    </p:set>
                                    <p:animEffect transition="in" filter="fade">
                                      <p:cBhvr>
                                        <p:cTn id="635" dur="500"/>
                                        <p:tgtEl>
                                          <p:spTgt spid="138"/>
                                        </p:tgtEl>
                                      </p:cBhvr>
                                    </p:animEffect>
                                  </p:childTnLst>
                                </p:cTn>
                              </p:par>
                            </p:childTnLst>
                          </p:cTn>
                        </p:par>
                      </p:childTnLst>
                    </p:cTn>
                  </p:par>
                  <p:par>
                    <p:cTn id="636" fill="hold">
                      <p:stCondLst>
                        <p:cond delay="indefinite"/>
                      </p:stCondLst>
                      <p:childTnLst>
                        <p:par>
                          <p:cTn id="637" fill="hold">
                            <p:stCondLst>
                              <p:cond delay="0"/>
                            </p:stCondLst>
                            <p:childTnLst>
                              <p:par>
                                <p:cTn id="638" presetID="10" presetClass="entr" presetSubtype="0" fill="hold" grpId="0" nodeType="clickEffect">
                                  <p:stCondLst>
                                    <p:cond delay="0"/>
                                  </p:stCondLst>
                                  <p:childTnLst>
                                    <p:set>
                                      <p:cBhvr>
                                        <p:cTn id="639" dur="1" fill="hold">
                                          <p:stCondLst>
                                            <p:cond delay="0"/>
                                          </p:stCondLst>
                                        </p:cTn>
                                        <p:tgtEl>
                                          <p:spTgt spid="154"/>
                                        </p:tgtEl>
                                        <p:attrNameLst>
                                          <p:attrName>style.visibility</p:attrName>
                                        </p:attrNameLst>
                                      </p:cBhvr>
                                      <p:to>
                                        <p:strVal val="visible"/>
                                      </p:to>
                                    </p:set>
                                    <p:animEffect transition="in" filter="fade">
                                      <p:cBhvr>
                                        <p:cTn id="640" dur="500"/>
                                        <p:tgtEl>
                                          <p:spTgt spid="154"/>
                                        </p:tgtEl>
                                      </p:cBhvr>
                                    </p:animEffect>
                                  </p:childTnLst>
                                </p:cTn>
                              </p:par>
                            </p:childTnLst>
                          </p:cTn>
                        </p:par>
                      </p:childTnLst>
                    </p:cTn>
                  </p:par>
                  <p:par>
                    <p:cTn id="641" fill="hold">
                      <p:stCondLst>
                        <p:cond delay="indefinite"/>
                      </p:stCondLst>
                      <p:childTnLst>
                        <p:par>
                          <p:cTn id="642" fill="hold">
                            <p:stCondLst>
                              <p:cond delay="0"/>
                            </p:stCondLst>
                            <p:childTnLst>
                              <p:par>
                                <p:cTn id="643" presetID="10" presetClass="entr" presetSubtype="0" fill="hold" grpId="0" nodeType="clickEffect">
                                  <p:stCondLst>
                                    <p:cond delay="0"/>
                                  </p:stCondLst>
                                  <p:childTnLst>
                                    <p:set>
                                      <p:cBhvr>
                                        <p:cTn id="644" dur="1" fill="hold">
                                          <p:stCondLst>
                                            <p:cond delay="0"/>
                                          </p:stCondLst>
                                        </p:cTn>
                                        <p:tgtEl>
                                          <p:spTgt spid="155"/>
                                        </p:tgtEl>
                                        <p:attrNameLst>
                                          <p:attrName>style.visibility</p:attrName>
                                        </p:attrNameLst>
                                      </p:cBhvr>
                                      <p:to>
                                        <p:strVal val="visible"/>
                                      </p:to>
                                    </p:set>
                                    <p:animEffect transition="in" filter="fade">
                                      <p:cBhvr>
                                        <p:cTn id="645" dur="500"/>
                                        <p:tgtEl>
                                          <p:spTgt spid="155"/>
                                        </p:tgtEl>
                                      </p:cBhvr>
                                    </p:animEffect>
                                  </p:childTnLst>
                                </p:cTn>
                              </p:par>
                            </p:childTnLst>
                          </p:cTn>
                        </p:par>
                      </p:childTnLst>
                    </p:cTn>
                  </p:par>
                  <p:par>
                    <p:cTn id="646" fill="hold">
                      <p:stCondLst>
                        <p:cond delay="indefinite"/>
                      </p:stCondLst>
                      <p:childTnLst>
                        <p:par>
                          <p:cTn id="647" fill="hold">
                            <p:stCondLst>
                              <p:cond delay="0"/>
                            </p:stCondLst>
                            <p:childTnLst>
                              <p:par>
                                <p:cTn id="648" presetID="10" presetClass="entr" presetSubtype="0" fill="hold" nodeType="clickEffect">
                                  <p:stCondLst>
                                    <p:cond delay="0"/>
                                  </p:stCondLst>
                                  <p:childTnLst>
                                    <p:set>
                                      <p:cBhvr>
                                        <p:cTn id="649" dur="1" fill="hold">
                                          <p:stCondLst>
                                            <p:cond delay="0"/>
                                          </p:stCondLst>
                                        </p:cTn>
                                        <p:tgtEl>
                                          <p:spTgt spid="156"/>
                                        </p:tgtEl>
                                        <p:attrNameLst>
                                          <p:attrName>style.visibility</p:attrName>
                                        </p:attrNameLst>
                                      </p:cBhvr>
                                      <p:to>
                                        <p:strVal val="visible"/>
                                      </p:to>
                                    </p:set>
                                    <p:animEffect transition="in" filter="fade">
                                      <p:cBhvr>
                                        <p:cTn id="650" dur="500"/>
                                        <p:tgtEl>
                                          <p:spTgt spid="156"/>
                                        </p:tgtEl>
                                      </p:cBhvr>
                                    </p:animEffect>
                                  </p:childTnLst>
                                </p:cTn>
                              </p:par>
                            </p:childTnLst>
                          </p:cTn>
                        </p:par>
                      </p:childTnLst>
                    </p:cTn>
                  </p:par>
                  <p:par>
                    <p:cTn id="651" fill="hold">
                      <p:stCondLst>
                        <p:cond delay="indefinite"/>
                      </p:stCondLst>
                      <p:childTnLst>
                        <p:par>
                          <p:cTn id="652" fill="hold">
                            <p:stCondLst>
                              <p:cond delay="0"/>
                            </p:stCondLst>
                            <p:childTnLst>
                              <p:par>
                                <p:cTn id="653" presetID="10" presetClass="entr" presetSubtype="0" fill="hold" grpId="0" nodeType="clickEffect">
                                  <p:stCondLst>
                                    <p:cond delay="0"/>
                                  </p:stCondLst>
                                  <p:childTnLst>
                                    <p:set>
                                      <p:cBhvr>
                                        <p:cTn id="654" dur="1" fill="hold">
                                          <p:stCondLst>
                                            <p:cond delay="0"/>
                                          </p:stCondLst>
                                        </p:cTn>
                                        <p:tgtEl>
                                          <p:spTgt spid="141"/>
                                        </p:tgtEl>
                                        <p:attrNameLst>
                                          <p:attrName>style.visibility</p:attrName>
                                        </p:attrNameLst>
                                      </p:cBhvr>
                                      <p:to>
                                        <p:strVal val="visible"/>
                                      </p:to>
                                    </p:set>
                                    <p:animEffect transition="in" filter="fade">
                                      <p:cBhvr>
                                        <p:cTn id="655" dur="500"/>
                                        <p:tgtEl>
                                          <p:spTgt spid="141"/>
                                        </p:tgtEl>
                                      </p:cBhvr>
                                    </p:animEffect>
                                  </p:childTnLst>
                                </p:cTn>
                              </p:par>
                            </p:childTnLst>
                          </p:cTn>
                        </p:par>
                      </p:childTnLst>
                    </p:cTn>
                  </p:par>
                  <p:par>
                    <p:cTn id="656" fill="hold">
                      <p:stCondLst>
                        <p:cond delay="indefinite"/>
                      </p:stCondLst>
                      <p:childTnLst>
                        <p:par>
                          <p:cTn id="657" fill="hold">
                            <p:stCondLst>
                              <p:cond delay="0"/>
                            </p:stCondLst>
                            <p:childTnLst>
                              <p:par>
                                <p:cTn id="658" presetID="10" presetClass="entr" presetSubtype="0" fill="hold" grpId="0" nodeType="clickEffect">
                                  <p:stCondLst>
                                    <p:cond delay="0"/>
                                  </p:stCondLst>
                                  <p:childTnLst>
                                    <p:set>
                                      <p:cBhvr>
                                        <p:cTn id="659" dur="1" fill="hold">
                                          <p:stCondLst>
                                            <p:cond delay="0"/>
                                          </p:stCondLst>
                                        </p:cTn>
                                        <p:tgtEl>
                                          <p:spTgt spid="142"/>
                                        </p:tgtEl>
                                        <p:attrNameLst>
                                          <p:attrName>style.visibility</p:attrName>
                                        </p:attrNameLst>
                                      </p:cBhvr>
                                      <p:to>
                                        <p:strVal val="visible"/>
                                      </p:to>
                                    </p:set>
                                    <p:animEffect transition="in" filter="fade">
                                      <p:cBhvr>
                                        <p:cTn id="660" dur="500"/>
                                        <p:tgtEl>
                                          <p:spTgt spid="142"/>
                                        </p:tgtEl>
                                      </p:cBhvr>
                                    </p:animEffect>
                                  </p:childTnLst>
                                </p:cTn>
                              </p:par>
                            </p:childTnLst>
                          </p:cTn>
                        </p:par>
                      </p:childTnLst>
                    </p:cTn>
                  </p:par>
                  <p:par>
                    <p:cTn id="661" fill="hold">
                      <p:stCondLst>
                        <p:cond delay="indefinite"/>
                      </p:stCondLst>
                      <p:childTnLst>
                        <p:par>
                          <p:cTn id="662" fill="hold">
                            <p:stCondLst>
                              <p:cond delay="0"/>
                            </p:stCondLst>
                            <p:childTnLst>
                              <p:par>
                                <p:cTn id="663" presetID="10" presetClass="entr" presetSubtype="0" fill="hold" grpId="0" nodeType="clickEffect">
                                  <p:stCondLst>
                                    <p:cond delay="0"/>
                                  </p:stCondLst>
                                  <p:childTnLst>
                                    <p:set>
                                      <p:cBhvr>
                                        <p:cTn id="664" dur="1" fill="hold">
                                          <p:stCondLst>
                                            <p:cond delay="0"/>
                                          </p:stCondLst>
                                        </p:cTn>
                                        <p:tgtEl>
                                          <p:spTgt spid="143"/>
                                        </p:tgtEl>
                                        <p:attrNameLst>
                                          <p:attrName>style.visibility</p:attrName>
                                        </p:attrNameLst>
                                      </p:cBhvr>
                                      <p:to>
                                        <p:strVal val="visible"/>
                                      </p:to>
                                    </p:set>
                                    <p:animEffect transition="in" filter="fade">
                                      <p:cBhvr>
                                        <p:cTn id="665" dur="500"/>
                                        <p:tgtEl>
                                          <p:spTgt spid="143"/>
                                        </p:tgtEl>
                                      </p:cBhvr>
                                    </p:animEffect>
                                  </p:childTnLst>
                                </p:cTn>
                              </p:par>
                            </p:childTnLst>
                          </p:cTn>
                        </p:par>
                      </p:childTnLst>
                    </p:cTn>
                  </p:par>
                  <p:par>
                    <p:cTn id="666" fill="hold">
                      <p:stCondLst>
                        <p:cond delay="indefinite"/>
                      </p:stCondLst>
                      <p:childTnLst>
                        <p:par>
                          <p:cTn id="667" fill="hold">
                            <p:stCondLst>
                              <p:cond delay="0"/>
                            </p:stCondLst>
                            <p:childTnLst>
                              <p:par>
                                <p:cTn id="668" presetID="10" presetClass="entr" presetSubtype="0" fill="hold" grpId="0" nodeType="clickEffect">
                                  <p:stCondLst>
                                    <p:cond delay="0"/>
                                  </p:stCondLst>
                                  <p:iterate type="lt">
                                    <p:tmPct val="0"/>
                                  </p:iterate>
                                  <p:childTnLst>
                                    <p:set>
                                      <p:cBhvr>
                                        <p:cTn id="669" dur="1" fill="hold">
                                          <p:stCondLst>
                                            <p:cond delay="0"/>
                                          </p:stCondLst>
                                        </p:cTn>
                                        <p:tgtEl>
                                          <p:spTgt spid="158"/>
                                        </p:tgtEl>
                                        <p:attrNameLst>
                                          <p:attrName>style.visibility</p:attrName>
                                        </p:attrNameLst>
                                      </p:cBhvr>
                                      <p:to>
                                        <p:strVal val="visible"/>
                                      </p:to>
                                    </p:set>
                                    <p:animEffect transition="in" filter="fade">
                                      <p:cBhvr>
                                        <p:cTn id="670" dur="500"/>
                                        <p:tgtEl>
                                          <p:spTgt spid="158"/>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223"/>
                                        </p:tgtEl>
                                        <p:attrNameLst>
                                          <p:attrName>style.visibility</p:attrName>
                                        </p:attrNameLst>
                                      </p:cBhvr>
                                      <p:to>
                                        <p:strVal val="visible"/>
                                      </p:to>
                                    </p:set>
                                    <p:animEffect transition="in" filter="fade">
                                      <p:cBhvr>
                                        <p:cTn id="673" dur="500"/>
                                        <p:tgtEl>
                                          <p:spTgt spid="223"/>
                                        </p:tgtEl>
                                      </p:cBhvr>
                                    </p:animEffect>
                                  </p:childTnLst>
                                </p:cTn>
                              </p:par>
                            </p:childTnLst>
                          </p:cTn>
                        </p:par>
                      </p:childTnLst>
                    </p:cTn>
                  </p:par>
                  <p:par>
                    <p:cTn id="674" fill="hold">
                      <p:stCondLst>
                        <p:cond delay="indefinite"/>
                      </p:stCondLst>
                      <p:childTnLst>
                        <p:par>
                          <p:cTn id="675" fill="hold">
                            <p:stCondLst>
                              <p:cond delay="0"/>
                            </p:stCondLst>
                            <p:childTnLst>
                              <p:par>
                                <p:cTn id="676" presetID="22" presetClass="entr" presetSubtype="8" fill="hold" nodeType="clickEffect">
                                  <p:stCondLst>
                                    <p:cond delay="0"/>
                                  </p:stCondLst>
                                  <p:childTnLst>
                                    <p:set>
                                      <p:cBhvr>
                                        <p:cTn id="677" dur="1" fill="hold">
                                          <p:stCondLst>
                                            <p:cond delay="0"/>
                                          </p:stCondLst>
                                        </p:cTn>
                                        <p:tgtEl>
                                          <p:spTgt spid="214"/>
                                        </p:tgtEl>
                                        <p:attrNameLst>
                                          <p:attrName>style.visibility</p:attrName>
                                        </p:attrNameLst>
                                      </p:cBhvr>
                                      <p:to>
                                        <p:strVal val="visible"/>
                                      </p:to>
                                    </p:set>
                                    <p:animEffect transition="in" filter="wipe(left)">
                                      <p:cBhvr>
                                        <p:cTn id="678" dur="500"/>
                                        <p:tgtEl>
                                          <p:spTgt spid="214"/>
                                        </p:tgtEl>
                                      </p:cBhvr>
                                    </p:animEffect>
                                  </p:childTnLst>
                                </p:cTn>
                              </p:par>
                            </p:childTnLst>
                          </p:cTn>
                        </p:par>
                      </p:childTnLst>
                    </p:cTn>
                  </p:par>
                  <p:par>
                    <p:cTn id="679" fill="hold">
                      <p:stCondLst>
                        <p:cond delay="indefinite"/>
                      </p:stCondLst>
                      <p:childTnLst>
                        <p:par>
                          <p:cTn id="680" fill="hold">
                            <p:stCondLst>
                              <p:cond delay="0"/>
                            </p:stCondLst>
                            <p:childTnLst>
                              <p:par>
                                <p:cTn id="681" presetID="1" presetClass="exit" presetSubtype="0" fill="hold" nodeType="clickEffect">
                                  <p:stCondLst>
                                    <p:cond delay="0"/>
                                  </p:stCondLst>
                                  <p:childTnLst>
                                    <p:set>
                                      <p:cBhvr>
                                        <p:cTn id="682" dur="1" fill="hold">
                                          <p:stCondLst>
                                            <p:cond delay="0"/>
                                          </p:stCondLst>
                                        </p:cTn>
                                        <p:tgtEl>
                                          <p:spTgt spid="214"/>
                                        </p:tgtEl>
                                        <p:attrNameLst>
                                          <p:attrName>style.visibility</p:attrName>
                                        </p:attrNameLst>
                                      </p:cBhvr>
                                      <p:to>
                                        <p:strVal val="hidden"/>
                                      </p:to>
                                    </p:set>
                                  </p:childTnLst>
                                </p:cTn>
                              </p:par>
                              <p:par>
                                <p:cTn id="683" presetID="10" presetClass="entr" presetSubtype="0" fill="hold" nodeType="withEffect">
                                  <p:stCondLst>
                                    <p:cond delay="0"/>
                                  </p:stCondLst>
                                  <p:childTnLst>
                                    <p:set>
                                      <p:cBhvr>
                                        <p:cTn id="684" dur="1" fill="hold">
                                          <p:stCondLst>
                                            <p:cond delay="0"/>
                                          </p:stCondLst>
                                        </p:cTn>
                                        <p:tgtEl>
                                          <p:spTgt spid="168"/>
                                        </p:tgtEl>
                                        <p:attrNameLst>
                                          <p:attrName>style.visibility</p:attrName>
                                        </p:attrNameLst>
                                      </p:cBhvr>
                                      <p:to>
                                        <p:strVal val="visible"/>
                                      </p:to>
                                    </p:set>
                                    <p:animEffect transition="in" filter="fade">
                                      <p:cBhvr>
                                        <p:cTn id="685" dur="500"/>
                                        <p:tgtEl>
                                          <p:spTgt spid="168"/>
                                        </p:tgtEl>
                                      </p:cBhvr>
                                    </p:animEffect>
                                  </p:childTnLst>
                                </p:cTn>
                              </p:par>
                            </p:childTnLst>
                          </p:cTn>
                        </p:par>
                      </p:childTnLst>
                    </p:cTn>
                  </p:par>
                  <p:par>
                    <p:cTn id="686" fill="hold">
                      <p:stCondLst>
                        <p:cond delay="indefinite"/>
                      </p:stCondLst>
                      <p:childTnLst>
                        <p:par>
                          <p:cTn id="687" fill="hold">
                            <p:stCondLst>
                              <p:cond delay="0"/>
                            </p:stCondLst>
                            <p:childTnLst>
                              <p:par>
                                <p:cTn id="688" presetID="22" presetClass="entr" presetSubtype="4" fill="hold" nodeType="clickEffect">
                                  <p:stCondLst>
                                    <p:cond delay="0"/>
                                  </p:stCondLst>
                                  <p:childTnLst>
                                    <p:set>
                                      <p:cBhvr>
                                        <p:cTn id="689" dur="1" fill="hold">
                                          <p:stCondLst>
                                            <p:cond delay="0"/>
                                          </p:stCondLst>
                                        </p:cTn>
                                        <p:tgtEl>
                                          <p:spTgt spid="225"/>
                                        </p:tgtEl>
                                        <p:attrNameLst>
                                          <p:attrName>style.visibility</p:attrName>
                                        </p:attrNameLst>
                                      </p:cBhvr>
                                      <p:to>
                                        <p:strVal val="visible"/>
                                      </p:to>
                                    </p:set>
                                    <p:animEffect transition="in" filter="wipe(down)">
                                      <p:cBhvr>
                                        <p:cTn id="690" dur="500"/>
                                        <p:tgtEl>
                                          <p:spTgt spid="225"/>
                                        </p:tgtEl>
                                      </p:cBhvr>
                                    </p:animEffect>
                                  </p:childTnLst>
                                </p:cTn>
                              </p:par>
                            </p:childTnLst>
                          </p:cTn>
                        </p:par>
                      </p:childTnLst>
                    </p:cTn>
                  </p:par>
                  <p:par>
                    <p:cTn id="691" fill="hold">
                      <p:stCondLst>
                        <p:cond delay="indefinite"/>
                      </p:stCondLst>
                      <p:childTnLst>
                        <p:par>
                          <p:cTn id="692" fill="hold">
                            <p:stCondLst>
                              <p:cond delay="0"/>
                            </p:stCondLst>
                            <p:childTnLst>
                              <p:par>
                                <p:cTn id="693" presetID="1" presetClass="exit" presetSubtype="0" fill="hold" nodeType="clickEffect">
                                  <p:stCondLst>
                                    <p:cond delay="0"/>
                                  </p:stCondLst>
                                  <p:childTnLst>
                                    <p:set>
                                      <p:cBhvr>
                                        <p:cTn id="694" dur="1" fill="hold">
                                          <p:stCondLst>
                                            <p:cond delay="0"/>
                                          </p:stCondLst>
                                        </p:cTn>
                                        <p:tgtEl>
                                          <p:spTgt spid="225"/>
                                        </p:tgtEl>
                                        <p:attrNameLst>
                                          <p:attrName>style.visibility</p:attrName>
                                        </p:attrNameLst>
                                      </p:cBhvr>
                                      <p:to>
                                        <p:strVal val="hidden"/>
                                      </p:to>
                                    </p:set>
                                  </p:childTnLst>
                                </p:cTn>
                              </p:par>
                              <p:par>
                                <p:cTn id="695" presetID="10" presetClass="entr" presetSubtype="0" fill="hold" grpId="0" nodeType="withEffect">
                                  <p:stCondLst>
                                    <p:cond delay="0"/>
                                  </p:stCondLst>
                                  <p:childTnLst>
                                    <p:set>
                                      <p:cBhvr>
                                        <p:cTn id="696" dur="1" fill="hold">
                                          <p:stCondLst>
                                            <p:cond delay="0"/>
                                          </p:stCondLst>
                                        </p:cTn>
                                        <p:tgtEl>
                                          <p:spTgt spid="167"/>
                                        </p:tgtEl>
                                        <p:attrNameLst>
                                          <p:attrName>style.visibility</p:attrName>
                                        </p:attrNameLst>
                                      </p:cBhvr>
                                      <p:to>
                                        <p:strVal val="visible"/>
                                      </p:to>
                                    </p:set>
                                    <p:animEffect transition="in" filter="fade">
                                      <p:cBhvr>
                                        <p:cTn id="697" dur="500"/>
                                        <p:tgtEl>
                                          <p:spTgt spid="167"/>
                                        </p:tgtEl>
                                      </p:cBhvr>
                                    </p:animEffect>
                                  </p:childTnLst>
                                </p:cTn>
                              </p:par>
                            </p:childTnLst>
                          </p:cTn>
                        </p:par>
                      </p:childTnLst>
                    </p:cTn>
                  </p:par>
                  <p:par>
                    <p:cTn id="698" fill="hold">
                      <p:stCondLst>
                        <p:cond delay="indefinite"/>
                      </p:stCondLst>
                      <p:childTnLst>
                        <p:par>
                          <p:cTn id="699" fill="hold">
                            <p:stCondLst>
                              <p:cond delay="0"/>
                            </p:stCondLst>
                            <p:childTnLst>
                              <p:par>
                                <p:cTn id="700" presetID="10" presetClass="entr" presetSubtype="0" fill="hold" grpId="0" nodeType="clickEffect">
                                  <p:stCondLst>
                                    <p:cond delay="0"/>
                                  </p:stCondLst>
                                  <p:childTnLst>
                                    <p:set>
                                      <p:cBhvr>
                                        <p:cTn id="701" dur="1" fill="hold">
                                          <p:stCondLst>
                                            <p:cond delay="0"/>
                                          </p:stCondLst>
                                        </p:cTn>
                                        <p:tgtEl>
                                          <p:spTgt spid="166"/>
                                        </p:tgtEl>
                                        <p:attrNameLst>
                                          <p:attrName>style.visibility</p:attrName>
                                        </p:attrNameLst>
                                      </p:cBhvr>
                                      <p:to>
                                        <p:strVal val="visible"/>
                                      </p:to>
                                    </p:set>
                                    <p:animEffect transition="in" filter="fade">
                                      <p:cBhvr>
                                        <p:cTn id="702" dur="500"/>
                                        <p:tgtEl>
                                          <p:spTgt spid="166"/>
                                        </p:tgtEl>
                                      </p:cBhvr>
                                    </p:animEffect>
                                  </p:childTnLst>
                                </p:cTn>
                              </p:par>
                            </p:childTnLst>
                          </p:cTn>
                        </p:par>
                      </p:childTnLst>
                    </p:cTn>
                  </p:par>
                  <p:par>
                    <p:cTn id="703" fill="hold">
                      <p:stCondLst>
                        <p:cond delay="indefinite"/>
                      </p:stCondLst>
                      <p:childTnLst>
                        <p:par>
                          <p:cTn id="704" fill="hold">
                            <p:stCondLst>
                              <p:cond delay="0"/>
                            </p:stCondLst>
                            <p:childTnLst>
                              <p:par>
                                <p:cTn id="705" presetID="1" presetClass="exit" presetSubtype="0" fill="hold" grpId="1" nodeType="clickEffect">
                                  <p:stCondLst>
                                    <p:cond delay="0"/>
                                  </p:stCondLst>
                                  <p:iterate type="lt">
                                    <p:tmAbs val="0"/>
                                  </p:iterate>
                                  <p:childTnLst>
                                    <p:set>
                                      <p:cBhvr>
                                        <p:cTn id="706" dur="1" fill="hold">
                                          <p:stCondLst>
                                            <p:cond delay="0"/>
                                          </p:stCondLst>
                                        </p:cTn>
                                        <p:tgtEl>
                                          <p:spTgt spid="158"/>
                                        </p:tgtEl>
                                        <p:attrNameLst>
                                          <p:attrName>style.visibility</p:attrName>
                                        </p:attrNameLst>
                                      </p:cBhvr>
                                      <p:to>
                                        <p:strVal val="hidden"/>
                                      </p:to>
                                    </p:set>
                                  </p:childTnLst>
                                </p:cTn>
                              </p:par>
                              <p:par>
                                <p:cTn id="707" presetID="10" presetClass="entr" presetSubtype="0" fill="hold" nodeType="withEffect">
                                  <p:stCondLst>
                                    <p:cond delay="0"/>
                                  </p:stCondLst>
                                  <p:childTnLst>
                                    <p:set>
                                      <p:cBhvr>
                                        <p:cTn id="708" dur="1" fill="hold">
                                          <p:stCondLst>
                                            <p:cond delay="0"/>
                                          </p:stCondLst>
                                        </p:cTn>
                                        <p:tgtEl>
                                          <p:spTgt spid="160"/>
                                        </p:tgtEl>
                                        <p:attrNameLst>
                                          <p:attrName>style.visibility</p:attrName>
                                        </p:attrNameLst>
                                      </p:cBhvr>
                                      <p:to>
                                        <p:strVal val="visible"/>
                                      </p:to>
                                    </p:set>
                                    <p:animEffect transition="in" filter="fade">
                                      <p:cBhvr>
                                        <p:cTn id="709" dur="500"/>
                                        <p:tgtEl>
                                          <p:spTgt spid="160"/>
                                        </p:tgtEl>
                                      </p:cBhvr>
                                    </p:animEffect>
                                  </p:childTnLst>
                                </p:cTn>
                              </p:par>
                            </p:childTnLst>
                          </p:cTn>
                        </p:par>
                      </p:childTnLst>
                    </p:cTn>
                  </p:par>
                  <p:par>
                    <p:cTn id="710" fill="hold">
                      <p:stCondLst>
                        <p:cond delay="indefinite"/>
                      </p:stCondLst>
                      <p:childTnLst>
                        <p:par>
                          <p:cTn id="711" fill="hold">
                            <p:stCondLst>
                              <p:cond delay="0"/>
                            </p:stCondLst>
                            <p:childTnLst>
                              <p:par>
                                <p:cTn id="712" presetID="10" presetClass="entr" presetSubtype="0" fill="hold" grpId="0" nodeType="clickEffect">
                                  <p:stCondLst>
                                    <p:cond delay="0"/>
                                  </p:stCondLst>
                                  <p:childTnLst>
                                    <p:set>
                                      <p:cBhvr>
                                        <p:cTn id="713" dur="1" fill="hold">
                                          <p:stCondLst>
                                            <p:cond delay="0"/>
                                          </p:stCondLst>
                                        </p:cTn>
                                        <p:tgtEl>
                                          <p:spTgt spid="272"/>
                                        </p:tgtEl>
                                        <p:attrNameLst>
                                          <p:attrName>style.visibility</p:attrName>
                                        </p:attrNameLst>
                                      </p:cBhvr>
                                      <p:to>
                                        <p:strVal val="visible"/>
                                      </p:to>
                                    </p:set>
                                    <p:animEffect transition="in" filter="fade">
                                      <p:cBhvr>
                                        <p:cTn id="714" dur="500"/>
                                        <p:tgtEl>
                                          <p:spTgt spid="272"/>
                                        </p:tgtEl>
                                      </p:cBhvr>
                                    </p:animEffect>
                                  </p:childTnLst>
                                </p:cTn>
                              </p:par>
                              <p:par>
                                <p:cTn id="715" presetID="10" presetClass="entr" presetSubtype="0" fill="hold" nodeType="withEffect">
                                  <p:stCondLst>
                                    <p:cond delay="0"/>
                                  </p:stCondLst>
                                  <p:childTnLst>
                                    <p:set>
                                      <p:cBhvr>
                                        <p:cTn id="716" dur="1" fill="hold">
                                          <p:stCondLst>
                                            <p:cond delay="0"/>
                                          </p:stCondLst>
                                        </p:cTn>
                                        <p:tgtEl>
                                          <p:spTgt spid="2"/>
                                        </p:tgtEl>
                                        <p:attrNameLst>
                                          <p:attrName>style.visibility</p:attrName>
                                        </p:attrNameLst>
                                      </p:cBhvr>
                                      <p:to>
                                        <p:strVal val="visible"/>
                                      </p:to>
                                    </p:set>
                                    <p:animEffect transition="in" filter="fade">
                                      <p:cBhvr>
                                        <p:cTn id="717" dur="500"/>
                                        <p:tgtEl>
                                          <p:spTgt spid="2"/>
                                        </p:tgtEl>
                                      </p:cBhvr>
                                    </p:animEffect>
                                  </p:childTnLst>
                                </p:cTn>
                              </p:par>
                              <p:par>
                                <p:cTn id="718" presetID="10" presetClass="entr" presetSubtype="0" fill="hold" grpId="0" nodeType="withEffect">
                                  <p:stCondLst>
                                    <p:cond delay="0"/>
                                  </p:stCondLst>
                                  <p:childTnLst>
                                    <p:set>
                                      <p:cBhvr>
                                        <p:cTn id="719" dur="1" fill="hold">
                                          <p:stCondLst>
                                            <p:cond delay="0"/>
                                          </p:stCondLst>
                                        </p:cTn>
                                        <p:tgtEl>
                                          <p:spTgt spid="224"/>
                                        </p:tgtEl>
                                        <p:attrNameLst>
                                          <p:attrName>style.visibility</p:attrName>
                                        </p:attrNameLst>
                                      </p:cBhvr>
                                      <p:to>
                                        <p:strVal val="visible"/>
                                      </p:to>
                                    </p:set>
                                    <p:animEffect transition="in" filter="fade">
                                      <p:cBhvr>
                                        <p:cTn id="720" dur="500"/>
                                        <p:tgtEl>
                                          <p:spTgt spid="224"/>
                                        </p:tgtEl>
                                      </p:cBhvr>
                                    </p:animEffect>
                                  </p:childTnLst>
                                </p:cTn>
                              </p:par>
                            </p:childTnLst>
                          </p:cTn>
                        </p:par>
                      </p:childTnLst>
                    </p:cTn>
                  </p:par>
                  <p:par>
                    <p:cTn id="721" fill="hold">
                      <p:stCondLst>
                        <p:cond delay="indefinite"/>
                      </p:stCondLst>
                      <p:childTnLst>
                        <p:par>
                          <p:cTn id="722" fill="hold">
                            <p:stCondLst>
                              <p:cond delay="0"/>
                            </p:stCondLst>
                            <p:childTnLst>
                              <p:par>
                                <p:cTn id="723" presetID="22" presetClass="entr" presetSubtype="8" fill="hold" nodeType="clickEffect">
                                  <p:stCondLst>
                                    <p:cond delay="0"/>
                                  </p:stCondLst>
                                  <p:childTnLst>
                                    <p:set>
                                      <p:cBhvr>
                                        <p:cTn id="724" dur="1" fill="hold">
                                          <p:stCondLst>
                                            <p:cond delay="0"/>
                                          </p:stCondLst>
                                        </p:cTn>
                                        <p:tgtEl>
                                          <p:spTgt spid="265"/>
                                        </p:tgtEl>
                                        <p:attrNameLst>
                                          <p:attrName>style.visibility</p:attrName>
                                        </p:attrNameLst>
                                      </p:cBhvr>
                                      <p:to>
                                        <p:strVal val="visible"/>
                                      </p:to>
                                    </p:set>
                                    <p:animEffect transition="in" filter="wipe(left)">
                                      <p:cBhvr>
                                        <p:cTn id="725" dur="500"/>
                                        <p:tgtEl>
                                          <p:spTgt spid="265"/>
                                        </p:tgtEl>
                                      </p:cBhvr>
                                    </p:animEffect>
                                  </p:childTnLst>
                                </p:cTn>
                              </p:par>
                            </p:childTnLst>
                          </p:cTn>
                        </p:par>
                      </p:childTnLst>
                    </p:cTn>
                  </p:par>
                  <p:par>
                    <p:cTn id="726" fill="hold">
                      <p:stCondLst>
                        <p:cond delay="indefinite"/>
                      </p:stCondLst>
                      <p:childTnLst>
                        <p:par>
                          <p:cTn id="727" fill="hold">
                            <p:stCondLst>
                              <p:cond delay="0"/>
                            </p:stCondLst>
                            <p:childTnLst>
                              <p:par>
                                <p:cTn id="728" presetID="1" presetClass="exit" presetSubtype="0" fill="hold" nodeType="clickEffect">
                                  <p:stCondLst>
                                    <p:cond delay="0"/>
                                  </p:stCondLst>
                                  <p:childTnLst>
                                    <p:set>
                                      <p:cBhvr>
                                        <p:cTn id="729" dur="1" fill="hold">
                                          <p:stCondLst>
                                            <p:cond delay="0"/>
                                          </p:stCondLst>
                                        </p:cTn>
                                        <p:tgtEl>
                                          <p:spTgt spid="265"/>
                                        </p:tgtEl>
                                        <p:attrNameLst>
                                          <p:attrName>style.visibility</p:attrName>
                                        </p:attrNameLst>
                                      </p:cBhvr>
                                      <p:to>
                                        <p:strVal val="hidden"/>
                                      </p:to>
                                    </p:set>
                                  </p:childTnLst>
                                </p:cTn>
                              </p:par>
                              <p:par>
                                <p:cTn id="730" presetID="10" presetClass="entr" presetSubtype="0" fill="hold" nodeType="withEffect">
                                  <p:stCondLst>
                                    <p:cond delay="0"/>
                                  </p:stCondLst>
                                  <p:childTnLst>
                                    <p:set>
                                      <p:cBhvr>
                                        <p:cTn id="731" dur="1" fill="hold">
                                          <p:stCondLst>
                                            <p:cond delay="0"/>
                                          </p:stCondLst>
                                        </p:cTn>
                                        <p:tgtEl>
                                          <p:spTgt spid="169"/>
                                        </p:tgtEl>
                                        <p:attrNameLst>
                                          <p:attrName>style.visibility</p:attrName>
                                        </p:attrNameLst>
                                      </p:cBhvr>
                                      <p:to>
                                        <p:strVal val="visible"/>
                                      </p:to>
                                    </p:set>
                                    <p:animEffect transition="in" filter="fade">
                                      <p:cBhvr>
                                        <p:cTn id="732" dur="500"/>
                                        <p:tgtEl>
                                          <p:spTgt spid="169"/>
                                        </p:tgtEl>
                                      </p:cBhvr>
                                    </p:animEffect>
                                  </p:childTnLst>
                                </p:cTn>
                              </p:par>
                            </p:childTnLst>
                          </p:cTn>
                        </p:par>
                      </p:childTnLst>
                    </p:cTn>
                  </p:par>
                  <p:par>
                    <p:cTn id="733" fill="hold">
                      <p:stCondLst>
                        <p:cond delay="indefinite"/>
                      </p:stCondLst>
                      <p:childTnLst>
                        <p:par>
                          <p:cTn id="734" fill="hold">
                            <p:stCondLst>
                              <p:cond delay="0"/>
                            </p:stCondLst>
                            <p:childTnLst>
                              <p:par>
                                <p:cTn id="735" presetID="22" presetClass="entr" presetSubtype="4" fill="hold" nodeType="clickEffect">
                                  <p:stCondLst>
                                    <p:cond delay="0"/>
                                  </p:stCondLst>
                                  <p:childTnLst>
                                    <p:set>
                                      <p:cBhvr>
                                        <p:cTn id="736" dur="1" fill="hold">
                                          <p:stCondLst>
                                            <p:cond delay="0"/>
                                          </p:stCondLst>
                                        </p:cTn>
                                        <p:tgtEl>
                                          <p:spTgt spid="228"/>
                                        </p:tgtEl>
                                        <p:attrNameLst>
                                          <p:attrName>style.visibility</p:attrName>
                                        </p:attrNameLst>
                                      </p:cBhvr>
                                      <p:to>
                                        <p:strVal val="visible"/>
                                      </p:to>
                                    </p:set>
                                    <p:animEffect transition="in" filter="wipe(down)">
                                      <p:cBhvr>
                                        <p:cTn id="737" dur="500"/>
                                        <p:tgtEl>
                                          <p:spTgt spid="228"/>
                                        </p:tgtEl>
                                      </p:cBhvr>
                                    </p:animEffect>
                                  </p:childTnLst>
                                </p:cTn>
                              </p:par>
                            </p:childTnLst>
                          </p:cTn>
                        </p:par>
                      </p:childTnLst>
                    </p:cTn>
                  </p:par>
                  <p:par>
                    <p:cTn id="738" fill="hold">
                      <p:stCondLst>
                        <p:cond delay="indefinite"/>
                      </p:stCondLst>
                      <p:childTnLst>
                        <p:par>
                          <p:cTn id="739" fill="hold">
                            <p:stCondLst>
                              <p:cond delay="0"/>
                            </p:stCondLst>
                            <p:childTnLst>
                              <p:par>
                                <p:cTn id="740" presetID="1" presetClass="exit" presetSubtype="0" fill="hold" nodeType="clickEffect">
                                  <p:stCondLst>
                                    <p:cond delay="0"/>
                                  </p:stCondLst>
                                  <p:childTnLst>
                                    <p:set>
                                      <p:cBhvr>
                                        <p:cTn id="741" dur="1" fill="hold">
                                          <p:stCondLst>
                                            <p:cond delay="0"/>
                                          </p:stCondLst>
                                        </p:cTn>
                                        <p:tgtEl>
                                          <p:spTgt spid="228"/>
                                        </p:tgtEl>
                                        <p:attrNameLst>
                                          <p:attrName>style.visibility</p:attrName>
                                        </p:attrNameLst>
                                      </p:cBhvr>
                                      <p:to>
                                        <p:strVal val="hidden"/>
                                      </p:to>
                                    </p:set>
                                  </p:childTnLst>
                                </p:cTn>
                              </p:par>
                              <p:par>
                                <p:cTn id="742" presetID="10" presetClass="entr" presetSubtype="0" fill="hold" grpId="0" nodeType="withEffect">
                                  <p:stCondLst>
                                    <p:cond delay="0"/>
                                  </p:stCondLst>
                                  <p:childTnLst>
                                    <p:set>
                                      <p:cBhvr>
                                        <p:cTn id="743" dur="1" fill="hold">
                                          <p:stCondLst>
                                            <p:cond delay="0"/>
                                          </p:stCondLst>
                                        </p:cTn>
                                        <p:tgtEl>
                                          <p:spTgt spid="269"/>
                                        </p:tgtEl>
                                        <p:attrNameLst>
                                          <p:attrName>style.visibility</p:attrName>
                                        </p:attrNameLst>
                                      </p:cBhvr>
                                      <p:to>
                                        <p:strVal val="visible"/>
                                      </p:to>
                                    </p:set>
                                    <p:animEffect transition="in" filter="fade">
                                      <p:cBhvr>
                                        <p:cTn id="744" dur="500"/>
                                        <p:tgtEl>
                                          <p:spTgt spid="269"/>
                                        </p:tgtEl>
                                      </p:cBhvr>
                                    </p:animEffect>
                                  </p:childTnLst>
                                </p:cTn>
                              </p:par>
                              <p:par>
                                <p:cTn id="745" presetID="10" presetClass="entr" presetSubtype="0" fill="hold" grpId="0" nodeType="withEffect">
                                  <p:stCondLst>
                                    <p:cond delay="0"/>
                                  </p:stCondLst>
                                  <p:childTnLst>
                                    <p:set>
                                      <p:cBhvr>
                                        <p:cTn id="746" dur="1" fill="hold">
                                          <p:stCondLst>
                                            <p:cond delay="0"/>
                                          </p:stCondLst>
                                        </p:cTn>
                                        <p:tgtEl>
                                          <p:spTgt spid="268"/>
                                        </p:tgtEl>
                                        <p:attrNameLst>
                                          <p:attrName>style.visibility</p:attrName>
                                        </p:attrNameLst>
                                      </p:cBhvr>
                                      <p:to>
                                        <p:strVal val="visible"/>
                                      </p:to>
                                    </p:set>
                                    <p:animEffect transition="in" filter="fade">
                                      <p:cBhvr>
                                        <p:cTn id="747" dur="500"/>
                                        <p:tgtEl>
                                          <p:spTgt spid="268"/>
                                        </p:tgtEl>
                                      </p:cBhvr>
                                    </p:animEffect>
                                  </p:childTnLst>
                                </p:cTn>
                              </p:par>
                            </p:childTnLst>
                          </p:cTn>
                        </p:par>
                      </p:childTnLst>
                    </p:cTn>
                  </p:par>
                  <p:par>
                    <p:cTn id="748" fill="hold">
                      <p:stCondLst>
                        <p:cond delay="indefinite"/>
                      </p:stCondLst>
                      <p:childTnLst>
                        <p:par>
                          <p:cTn id="749" fill="hold">
                            <p:stCondLst>
                              <p:cond delay="0"/>
                            </p:stCondLst>
                            <p:childTnLst>
                              <p:par>
                                <p:cTn id="750" presetID="10" presetClass="entr" presetSubtype="0" fill="hold" grpId="0" nodeType="clickEffect">
                                  <p:stCondLst>
                                    <p:cond delay="0"/>
                                  </p:stCondLst>
                                  <p:childTnLst>
                                    <p:set>
                                      <p:cBhvr>
                                        <p:cTn id="751" dur="1" fill="hold">
                                          <p:stCondLst>
                                            <p:cond delay="0"/>
                                          </p:stCondLst>
                                        </p:cTn>
                                        <p:tgtEl>
                                          <p:spTgt spid="4"/>
                                        </p:tgtEl>
                                        <p:attrNameLst>
                                          <p:attrName>style.visibility</p:attrName>
                                        </p:attrNameLst>
                                      </p:cBhvr>
                                      <p:to>
                                        <p:strVal val="visible"/>
                                      </p:to>
                                    </p:set>
                                    <p:animEffect transition="in" filter="fade">
                                      <p:cBhvr>
                                        <p:cTn id="752" dur="500"/>
                                        <p:tgtEl>
                                          <p:spTgt spid="4"/>
                                        </p:tgtEl>
                                      </p:cBhvr>
                                    </p:animEffect>
                                  </p:childTnLst>
                                </p:cTn>
                              </p:par>
                            </p:childTnLst>
                          </p:cTn>
                        </p:par>
                      </p:childTnLst>
                    </p:cTn>
                  </p:par>
                  <p:par>
                    <p:cTn id="753" fill="hold">
                      <p:stCondLst>
                        <p:cond delay="indefinite"/>
                      </p:stCondLst>
                      <p:childTnLst>
                        <p:par>
                          <p:cTn id="754" fill="hold">
                            <p:stCondLst>
                              <p:cond delay="0"/>
                            </p:stCondLst>
                            <p:childTnLst>
                              <p:par>
                                <p:cTn id="755" presetID="10" presetClass="entr" presetSubtype="0" fill="hold" grpId="0" nodeType="clickEffect">
                                  <p:stCondLst>
                                    <p:cond delay="0"/>
                                  </p:stCondLst>
                                  <p:childTnLst>
                                    <p:set>
                                      <p:cBhvr>
                                        <p:cTn id="756" dur="1" fill="hold">
                                          <p:stCondLst>
                                            <p:cond delay="0"/>
                                          </p:stCondLst>
                                        </p:cTn>
                                        <p:tgtEl>
                                          <p:spTgt spid="3"/>
                                        </p:tgtEl>
                                        <p:attrNameLst>
                                          <p:attrName>style.visibility</p:attrName>
                                        </p:attrNameLst>
                                      </p:cBhvr>
                                      <p:to>
                                        <p:strVal val="visible"/>
                                      </p:to>
                                    </p:set>
                                    <p:animEffect transition="in" filter="fade">
                                      <p:cBhvr>
                                        <p:cTn id="757" dur="500"/>
                                        <p:tgtEl>
                                          <p:spTgt spid="3"/>
                                        </p:tgtEl>
                                      </p:cBhvr>
                                    </p:animEffect>
                                  </p:childTnLst>
                                </p:cTn>
                              </p:par>
                            </p:childTnLst>
                          </p:cTn>
                        </p:par>
                      </p:childTnLst>
                    </p:cTn>
                  </p:par>
                  <p:par>
                    <p:cTn id="758" fill="hold">
                      <p:stCondLst>
                        <p:cond delay="indefinite"/>
                      </p:stCondLst>
                      <p:childTnLst>
                        <p:par>
                          <p:cTn id="759" fill="hold">
                            <p:stCondLst>
                              <p:cond delay="0"/>
                            </p:stCondLst>
                            <p:childTnLst>
                              <p:par>
                                <p:cTn id="760" presetID="1" presetClass="exit" presetSubtype="0" fill="hold" grpId="1" nodeType="clickEffect">
                                  <p:stCondLst>
                                    <p:cond delay="0"/>
                                  </p:stCondLst>
                                  <p:childTnLst>
                                    <p:set>
                                      <p:cBhvr>
                                        <p:cTn id="761" dur="1" fill="hold">
                                          <p:stCondLst>
                                            <p:cond delay="0"/>
                                          </p:stCondLst>
                                        </p:cTn>
                                        <p:tgtEl>
                                          <p:spTgt spid="272"/>
                                        </p:tgtEl>
                                        <p:attrNameLst>
                                          <p:attrName>style.visibility</p:attrName>
                                        </p:attrNameLst>
                                      </p:cBhvr>
                                      <p:to>
                                        <p:strVal val="hidden"/>
                                      </p:to>
                                    </p:set>
                                  </p:childTnLst>
                                </p:cTn>
                              </p:par>
                              <p:par>
                                <p:cTn id="762" presetID="10" presetClass="entr" presetSubtype="0" fill="hold" grpId="0" nodeType="withEffect">
                                  <p:stCondLst>
                                    <p:cond delay="0"/>
                                  </p:stCondLst>
                                  <p:iterate type="lt">
                                    <p:tmPct val="0"/>
                                  </p:iterate>
                                  <p:childTnLst>
                                    <p:set>
                                      <p:cBhvr>
                                        <p:cTn id="763" dur="1" fill="hold">
                                          <p:stCondLst>
                                            <p:cond delay="0"/>
                                          </p:stCondLst>
                                        </p:cTn>
                                        <p:tgtEl>
                                          <p:spTgt spid="161"/>
                                        </p:tgtEl>
                                        <p:attrNameLst>
                                          <p:attrName>style.visibility</p:attrName>
                                        </p:attrNameLst>
                                      </p:cBhvr>
                                      <p:to>
                                        <p:strVal val="visible"/>
                                      </p:to>
                                    </p:set>
                                    <p:animEffect transition="in" filter="fade">
                                      <p:cBhvr>
                                        <p:cTn id="764" dur="500"/>
                                        <p:tgtEl>
                                          <p:spTgt spid="161"/>
                                        </p:tgtEl>
                                      </p:cBhvr>
                                    </p:animEffect>
                                  </p:childTnLst>
                                </p:cTn>
                              </p:par>
                            </p:childTnLst>
                          </p:cTn>
                        </p:par>
                      </p:childTnLst>
                    </p:cTn>
                  </p:par>
                  <p:par>
                    <p:cTn id="765" fill="hold">
                      <p:stCondLst>
                        <p:cond delay="indefinite"/>
                      </p:stCondLst>
                      <p:childTnLst>
                        <p:par>
                          <p:cTn id="766" fill="hold">
                            <p:stCondLst>
                              <p:cond delay="0"/>
                            </p:stCondLst>
                            <p:childTnLst>
                              <p:par>
                                <p:cTn id="767" presetID="22" presetClass="entr" presetSubtype="1" fill="hold" nodeType="clickEffect">
                                  <p:stCondLst>
                                    <p:cond delay="0"/>
                                  </p:stCondLst>
                                  <p:childTnLst>
                                    <p:set>
                                      <p:cBhvr>
                                        <p:cTn id="768" dur="1" fill="hold">
                                          <p:stCondLst>
                                            <p:cond delay="0"/>
                                          </p:stCondLst>
                                        </p:cTn>
                                        <p:tgtEl>
                                          <p:spTgt spid="247"/>
                                        </p:tgtEl>
                                        <p:attrNameLst>
                                          <p:attrName>style.visibility</p:attrName>
                                        </p:attrNameLst>
                                      </p:cBhvr>
                                      <p:to>
                                        <p:strVal val="visible"/>
                                      </p:to>
                                    </p:set>
                                    <p:animEffect transition="in" filter="wipe(up)">
                                      <p:cBhvr>
                                        <p:cTn id="769" dur="500"/>
                                        <p:tgtEl>
                                          <p:spTgt spid="247"/>
                                        </p:tgtEl>
                                      </p:cBhvr>
                                    </p:animEffect>
                                  </p:childTnLst>
                                </p:cTn>
                              </p:par>
                            </p:childTnLst>
                          </p:cTn>
                        </p:par>
                      </p:childTnLst>
                    </p:cTn>
                  </p:par>
                  <p:par>
                    <p:cTn id="770" fill="hold">
                      <p:stCondLst>
                        <p:cond delay="indefinite"/>
                      </p:stCondLst>
                      <p:childTnLst>
                        <p:par>
                          <p:cTn id="771" fill="hold">
                            <p:stCondLst>
                              <p:cond delay="0"/>
                            </p:stCondLst>
                            <p:childTnLst>
                              <p:par>
                                <p:cTn id="772" presetID="10" presetClass="entr" presetSubtype="0" fill="hold" grpId="0" nodeType="clickEffect">
                                  <p:stCondLst>
                                    <p:cond delay="0"/>
                                  </p:stCondLst>
                                  <p:childTnLst>
                                    <p:set>
                                      <p:cBhvr>
                                        <p:cTn id="773" dur="1" fill="hold">
                                          <p:stCondLst>
                                            <p:cond delay="0"/>
                                          </p:stCondLst>
                                        </p:cTn>
                                        <p:tgtEl>
                                          <p:spTgt spid="235"/>
                                        </p:tgtEl>
                                        <p:attrNameLst>
                                          <p:attrName>style.visibility</p:attrName>
                                        </p:attrNameLst>
                                      </p:cBhvr>
                                      <p:to>
                                        <p:strVal val="visible"/>
                                      </p:to>
                                    </p:set>
                                    <p:animEffect transition="in" filter="fade">
                                      <p:cBhvr>
                                        <p:cTn id="774" dur="500"/>
                                        <p:tgtEl>
                                          <p:spTgt spid="235"/>
                                        </p:tgtEl>
                                      </p:cBhvr>
                                    </p:animEffect>
                                  </p:childTnLst>
                                </p:cTn>
                              </p:par>
                              <p:par>
                                <p:cTn id="775" presetID="10" presetClass="entr" presetSubtype="0" fill="hold" nodeType="withEffect">
                                  <p:stCondLst>
                                    <p:cond delay="0"/>
                                  </p:stCondLst>
                                  <p:childTnLst>
                                    <p:set>
                                      <p:cBhvr>
                                        <p:cTn id="776" dur="1" fill="hold">
                                          <p:stCondLst>
                                            <p:cond delay="0"/>
                                          </p:stCondLst>
                                        </p:cTn>
                                        <p:tgtEl>
                                          <p:spTgt spid="236"/>
                                        </p:tgtEl>
                                        <p:attrNameLst>
                                          <p:attrName>style.visibility</p:attrName>
                                        </p:attrNameLst>
                                      </p:cBhvr>
                                      <p:to>
                                        <p:strVal val="visible"/>
                                      </p:to>
                                    </p:set>
                                    <p:animEffect transition="in" filter="fade">
                                      <p:cBhvr>
                                        <p:cTn id="777" dur="500"/>
                                        <p:tgtEl>
                                          <p:spTgt spid="236"/>
                                        </p:tgtEl>
                                      </p:cBhvr>
                                    </p:animEffect>
                                  </p:childTnLst>
                                </p:cTn>
                              </p:par>
                              <p:par>
                                <p:cTn id="778" presetID="10" presetClass="entr" presetSubtype="0" fill="hold" nodeType="withEffect">
                                  <p:stCondLst>
                                    <p:cond delay="0"/>
                                  </p:stCondLst>
                                  <p:childTnLst>
                                    <p:set>
                                      <p:cBhvr>
                                        <p:cTn id="779" dur="1" fill="hold">
                                          <p:stCondLst>
                                            <p:cond delay="0"/>
                                          </p:stCondLst>
                                        </p:cTn>
                                        <p:tgtEl>
                                          <p:spTgt spid="237"/>
                                        </p:tgtEl>
                                        <p:attrNameLst>
                                          <p:attrName>style.visibility</p:attrName>
                                        </p:attrNameLst>
                                      </p:cBhvr>
                                      <p:to>
                                        <p:strVal val="visible"/>
                                      </p:to>
                                    </p:set>
                                    <p:animEffect transition="in" filter="fade">
                                      <p:cBhvr>
                                        <p:cTn id="780" dur="500"/>
                                        <p:tgtEl>
                                          <p:spTgt spid="237"/>
                                        </p:tgtEl>
                                      </p:cBhvr>
                                    </p:animEffect>
                                  </p:childTnLst>
                                </p:cTn>
                              </p:par>
                            </p:childTnLst>
                          </p:cTn>
                        </p:par>
                      </p:childTnLst>
                    </p:cTn>
                  </p:par>
                  <p:par>
                    <p:cTn id="781" fill="hold">
                      <p:stCondLst>
                        <p:cond delay="indefinite"/>
                      </p:stCondLst>
                      <p:childTnLst>
                        <p:par>
                          <p:cTn id="782" fill="hold">
                            <p:stCondLst>
                              <p:cond delay="0"/>
                            </p:stCondLst>
                            <p:childTnLst>
                              <p:par>
                                <p:cTn id="783" presetID="1" presetClass="exit" presetSubtype="0" fill="hold" nodeType="clickEffect">
                                  <p:stCondLst>
                                    <p:cond delay="0"/>
                                  </p:stCondLst>
                                  <p:childTnLst>
                                    <p:set>
                                      <p:cBhvr>
                                        <p:cTn id="784" dur="1" fill="hold">
                                          <p:stCondLst>
                                            <p:cond delay="0"/>
                                          </p:stCondLst>
                                        </p:cTn>
                                        <p:tgtEl>
                                          <p:spTgt spid="247"/>
                                        </p:tgtEl>
                                        <p:attrNameLst>
                                          <p:attrName>style.visibility</p:attrName>
                                        </p:attrNameLst>
                                      </p:cBhvr>
                                      <p:to>
                                        <p:strVal val="hidden"/>
                                      </p:to>
                                    </p:set>
                                  </p:childTnLst>
                                </p:cTn>
                              </p:par>
                              <p:par>
                                <p:cTn id="785" presetID="22" presetClass="entr" presetSubtype="1" fill="hold" nodeType="withEffect">
                                  <p:stCondLst>
                                    <p:cond delay="0"/>
                                  </p:stCondLst>
                                  <p:childTnLst>
                                    <p:set>
                                      <p:cBhvr>
                                        <p:cTn id="786" dur="1" fill="hold">
                                          <p:stCondLst>
                                            <p:cond delay="0"/>
                                          </p:stCondLst>
                                        </p:cTn>
                                        <p:tgtEl>
                                          <p:spTgt spid="250"/>
                                        </p:tgtEl>
                                        <p:attrNameLst>
                                          <p:attrName>style.visibility</p:attrName>
                                        </p:attrNameLst>
                                      </p:cBhvr>
                                      <p:to>
                                        <p:strVal val="visible"/>
                                      </p:to>
                                    </p:set>
                                    <p:animEffect transition="in" filter="wipe(up)">
                                      <p:cBhvr>
                                        <p:cTn id="787" dur="500"/>
                                        <p:tgtEl>
                                          <p:spTgt spid="250"/>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238"/>
                                        </p:tgtEl>
                                        <p:attrNameLst>
                                          <p:attrName>style.visibility</p:attrName>
                                        </p:attrNameLst>
                                      </p:cBhvr>
                                      <p:to>
                                        <p:strVal val="visible"/>
                                      </p:to>
                                    </p:set>
                                    <p:animEffect transition="in" filter="fade">
                                      <p:cBhvr>
                                        <p:cTn id="790" dur="500"/>
                                        <p:tgtEl>
                                          <p:spTgt spid="238"/>
                                        </p:tgtEl>
                                      </p:cBhvr>
                                    </p:animEffect>
                                  </p:childTnLst>
                                </p:cTn>
                              </p:par>
                              <p:par>
                                <p:cTn id="791" presetID="10" presetClass="entr" presetSubtype="0" fill="hold" nodeType="withEffect">
                                  <p:stCondLst>
                                    <p:cond delay="0"/>
                                  </p:stCondLst>
                                  <p:childTnLst>
                                    <p:set>
                                      <p:cBhvr>
                                        <p:cTn id="792" dur="1" fill="hold">
                                          <p:stCondLst>
                                            <p:cond delay="0"/>
                                          </p:stCondLst>
                                        </p:cTn>
                                        <p:tgtEl>
                                          <p:spTgt spid="239"/>
                                        </p:tgtEl>
                                        <p:attrNameLst>
                                          <p:attrName>style.visibility</p:attrName>
                                        </p:attrNameLst>
                                      </p:cBhvr>
                                      <p:to>
                                        <p:strVal val="visible"/>
                                      </p:to>
                                    </p:set>
                                    <p:animEffect transition="in" filter="fade">
                                      <p:cBhvr>
                                        <p:cTn id="793" dur="500"/>
                                        <p:tgtEl>
                                          <p:spTgt spid="239"/>
                                        </p:tgtEl>
                                      </p:cBhvr>
                                    </p:animEffect>
                                  </p:childTnLst>
                                </p:cTn>
                              </p:par>
                              <p:par>
                                <p:cTn id="794" presetID="10" presetClass="entr" presetSubtype="0" fill="hold" nodeType="withEffect">
                                  <p:stCondLst>
                                    <p:cond delay="0"/>
                                  </p:stCondLst>
                                  <p:childTnLst>
                                    <p:set>
                                      <p:cBhvr>
                                        <p:cTn id="795" dur="1" fill="hold">
                                          <p:stCondLst>
                                            <p:cond delay="0"/>
                                          </p:stCondLst>
                                        </p:cTn>
                                        <p:tgtEl>
                                          <p:spTgt spid="240"/>
                                        </p:tgtEl>
                                        <p:attrNameLst>
                                          <p:attrName>style.visibility</p:attrName>
                                        </p:attrNameLst>
                                      </p:cBhvr>
                                      <p:to>
                                        <p:strVal val="visible"/>
                                      </p:to>
                                    </p:set>
                                    <p:animEffect transition="in" filter="fade">
                                      <p:cBhvr>
                                        <p:cTn id="796" dur="500"/>
                                        <p:tgtEl>
                                          <p:spTgt spid="240"/>
                                        </p:tgtEl>
                                      </p:cBhvr>
                                    </p:animEffect>
                                  </p:childTnLst>
                                </p:cTn>
                              </p:par>
                            </p:childTnLst>
                          </p:cTn>
                        </p:par>
                      </p:childTnLst>
                    </p:cTn>
                  </p:par>
                  <p:par>
                    <p:cTn id="797" fill="hold">
                      <p:stCondLst>
                        <p:cond delay="indefinite"/>
                      </p:stCondLst>
                      <p:childTnLst>
                        <p:par>
                          <p:cTn id="798" fill="hold">
                            <p:stCondLst>
                              <p:cond delay="0"/>
                            </p:stCondLst>
                            <p:childTnLst>
                              <p:par>
                                <p:cTn id="799" presetID="1" presetClass="exit" presetSubtype="0" fill="hold" nodeType="clickEffect">
                                  <p:stCondLst>
                                    <p:cond delay="0"/>
                                  </p:stCondLst>
                                  <p:childTnLst>
                                    <p:set>
                                      <p:cBhvr>
                                        <p:cTn id="800" dur="1" fill="hold">
                                          <p:stCondLst>
                                            <p:cond delay="0"/>
                                          </p:stCondLst>
                                        </p:cTn>
                                        <p:tgtEl>
                                          <p:spTgt spid="250"/>
                                        </p:tgtEl>
                                        <p:attrNameLst>
                                          <p:attrName>style.visibility</p:attrName>
                                        </p:attrNameLst>
                                      </p:cBhvr>
                                      <p:to>
                                        <p:strVal val="hidden"/>
                                      </p:to>
                                    </p:set>
                                  </p:childTnLst>
                                </p:cTn>
                              </p:par>
                              <p:par>
                                <p:cTn id="801" presetID="22" presetClass="entr" presetSubtype="8" fill="hold" nodeType="withEffect">
                                  <p:stCondLst>
                                    <p:cond delay="0"/>
                                  </p:stCondLst>
                                  <p:childTnLst>
                                    <p:set>
                                      <p:cBhvr>
                                        <p:cTn id="802" dur="1" fill="hold">
                                          <p:stCondLst>
                                            <p:cond delay="0"/>
                                          </p:stCondLst>
                                        </p:cTn>
                                        <p:tgtEl>
                                          <p:spTgt spid="253"/>
                                        </p:tgtEl>
                                        <p:attrNameLst>
                                          <p:attrName>style.visibility</p:attrName>
                                        </p:attrNameLst>
                                      </p:cBhvr>
                                      <p:to>
                                        <p:strVal val="visible"/>
                                      </p:to>
                                    </p:set>
                                    <p:animEffect transition="in" filter="wipe(left)">
                                      <p:cBhvr>
                                        <p:cTn id="803" dur="500"/>
                                        <p:tgtEl>
                                          <p:spTgt spid="253"/>
                                        </p:tgtEl>
                                      </p:cBhvr>
                                    </p:animEffect>
                                  </p:childTnLst>
                                </p:cTn>
                              </p:par>
                              <p:par>
                                <p:cTn id="804" presetID="10" presetClass="entr" presetSubtype="0" fill="hold" grpId="0" nodeType="withEffect">
                                  <p:stCondLst>
                                    <p:cond delay="0"/>
                                  </p:stCondLst>
                                  <p:childTnLst>
                                    <p:set>
                                      <p:cBhvr>
                                        <p:cTn id="805" dur="1" fill="hold">
                                          <p:stCondLst>
                                            <p:cond delay="0"/>
                                          </p:stCondLst>
                                        </p:cTn>
                                        <p:tgtEl>
                                          <p:spTgt spid="241"/>
                                        </p:tgtEl>
                                        <p:attrNameLst>
                                          <p:attrName>style.visibility</p:attrName>
                                        </p:attrNameLst>
                                      </p:cBhvr>
                                      <p:to>
                                        <p:strVal val="visible"/>
                                      </p:to>
                                    </p:set>
                                    <p:animEffect transition="in" filter="fade">
                                      <p:cBhvr>
                                        <p:cTn id="806" dur="500"/>
                                        <p:tgtEl>
                                          <p:spTgt spid="241"/>
                                        </p:tgtEl>
                                      </p:cBhvr>
                                    </p:animEffect>
                                  </p:childTnLst>
                                </p:cTn>
                              </p:par>
                              <p:par>
                                <p:cTn id="807" presetID="10" presetClass="entr" presetSubtype="0" fill="hold" nodeType="withEffect">
                                  <p:stCondLst>
                                    <p:cond delay="0"/>
                                  </p:stCondLst>
                                  <p:childTnLst>
                                    <p:set>
                                      <p:cBhvr>
                                        <p:cTn id="808" dur="1" fill="hold">
                                          <p:stCondLst>
                                            <p:cond delay="0"/>
                                          </p:stCondLst>
                                        </p:cTn>
                                        <p:tgtEl>
                                          <p:spTgt spid="242"/>
                                        </p:tgtEl>
                                        <p:attrNameLst>
                                          <p:attrName>style.visibility</p:attrName>
                                        </p:attrNameLst>
                                      </p:cBhvr>
                                      <p:to>
                                        <p:strVal val="visible"/>
                                      </p:to>
                                    </p:set>
                                    <p:animEffect transition="in" filter="fade">
                                      <p:cBhvr>
                                        <p:cTn id="809" dur="500"/>
                                        <p:tgtEl>
                                          <p:spTgt spid="242"/>
                                        </p:tgtEl>
                                      </p:cBhvr>
                                    </p:animEffect>
                                  </p:childTnLst>
                                </p:cTn>
                              </p:par>
                            </p:childTnLst>
                          </p:cTn>
                        </p:par>
                      </p:childTnLst>
                    </p:cTn>
                  </p:par>
                  <p:par>
                    <p:cTn id="810" fill="hold">
                      <p:stCondLst>
                        <p:cond delay="indefinite"/>
                      </p:stCondLst>
                      <p:childTnLst>
                        <p:par>
                          <p:cTn id="811" fill="hold">
                            <p:stCondLst>
                              <p:cond delay="0"/>
                            </p:stCondLst>
                            <p:childTnLst>
                              <p:par>
                                <p:cTn id="812" presetID="1" presetClass="exit" presetSubtype="0" fill="hold" nodeType="clickEffect">
                                  <p:stCondLst>
                                    <p:cond delay="0"/>
                                  </p:stCondLst>
                                  <p:childTnLst>
                                    <p:set>
                                      <p:cBhvr>
                                        <p:cTn id="813" dur="1" fill="hold">
                                          <p:stCondLst>
                                            <p:cond delay="0"/>
                                          </p:stCondLst>
                                        </p:cTn>
                                        <p:tgtEl>
                                          <p:spTgt spid="253"/>
                                        </p:tgtEl>
                                        <p:attrNameLst>
                                          <p:attrName>style.visibility</p:attrName>
                                        </p:attrNameLst>
                                      </p:cBhvr>
                                      <p:to>
                                        <p:strVal val="hidden"/>
                                      </p:to>
                                    </p:set>
                                  </p:childTnLst>
                                </p:cTn>
                              </p:par>
                              <p:par>
                                <p:cTn id="814" presetID="22" presetClass="entr" presetSubtype="4" fill="hold" nodeType="withEffect">
                                  <p:stCondLst>
                                    <p:cond delay="0"/>
                                  </p:stCondLst>
                                  <p:childTnLst>
                                    <p:set>
                                      <p:cBhvr>
                                        <p:cTn id="815" dur="1" fill="hold">
                                          <p:stCondLst>
                                            <p:cond delay="0"/>
                                          </p:stCondLst>
                                        </p:cTn>
                                        <p:tgtEl>
                                          <p:spTgt spid="256"/>
                                        </p:tgtEl>
                                        <p:attrNameLst>
                                          <p:attrName>style.visibility</p:attrName>
                                        </p:attrNameLst>
                                      </p:cBhvr>
                                      <p:to>
                                        <p:strVal val="visible"/>
                                      </p:to>
                                    </p:set>
                                    <p:animEffect transition="in" filter="wipe(down)">
                                      <p:cBhvr>
                                        <p:cTn id="816" dur="500"/>
                                        <p:tgtEl>
                                          <p:spTgt spid="256"/>
                                        </p:tgtEl>
                                      </p:cBhvr>
                                    </p:animEffect>
                                  </p:childTnLst>
                                </p:cTn>
                              </p:par>
                              <p:par>
                                <p:cTn id="817" presetID="10" presetClass="entr" presetSubtype="0" fill="hold" grpId="0" nodeType="withEffect">
                                  <p:stCondLst>
                                    <p:cond delay="0"/>
                                  </p:stCondLst>
                                  <p:childTnLst>
                                    <p:set>
                                      <p:cBhvr>
                                        <p:cTn id="818" dur="1" fill="hold">
                                          <p:stCondLst>
                                            <p:cond delay="0"/>
                                          </p:stCondLst>
                                        </p:cTn>
                                        <p:tgtEl>
                                          <p:spTgt spid="243"/>
                                        </p:tgtEl>
                                        <p:attrNameLst>
                                          <p:attrName>style.visibility</p:attrName>
                                        </p:attrNameLst>
                                      </p:cBhvr>
                                      <p:to>
                                        <p:strVal val="visible"/>
                                      </p:to>
                                    </p:set>
                                    <p:animEffect transition="in" filter="fade">
                                      <p:cBhvr>
                                        <p:cTn id="819" dur="500"/>
                                        <p:tgtEl>
                                          <p:spTgt spid="243"/>
                                        </p:tgtEl>
                                      </p:cBhvr>
                                    </p:animEffect>
                                  </p:childTnLst>
                                </p:cTn>
                              </p:par>
                              <p:par>
                                <p:cTn id="820" presetID="10" presetClass="entr" presetSubtype="0" fill="hold" nodeType="withEffect">
                                  <p:stCondLst>
                                    <p:cond delay="0"/>
                                  </p:stCondLst>
                                  <p:childTnLst>
                                    <p:set>
                                      <p:cBhvr>
                                        <p:cTn id="821" dur="1" fill="hold">
                                          <p:stCondLst>
                                            <p:cond delay="0"/>
                                          </p:stCondLst>
                                        </p:cTn>
                                        <p:tgtEl>
                                          <p:spTgt spid="244"/>
                                        </p:tgtEl>
                                        <p:attrNameLst>
                                          <p:attrName>style.visibility</p:attrName>
                                        </p:attrNameLst>
                                      </p:cBhvr>
                                      <p:to>
                                        <p:strVal val="visible"/>
                                      </p:to>
                                    </p:set>
                                    <p:animEffect transition="in" filter="fade">
                                      <p:cBhvr>
                                        <p:cTn id="822" dur="500"/>
                                        <p:tgtEl>
                                          <p:spTgt spid="244"/>
                                        </p:tgtEl>
                                      </p:cBhvr>
                                    </p:animEffect>
                                  </p:childTnLst>
                                </p:cTn>
                              </p:par>
                            </p:childTnLst>
                          </p:cTn>
                        </p:par>
                      </p:childTnLst>
                    </p:cTn>
                  </p:par>
                  <p:par>
                    <p:cTn id="823" fill="hold">
                      <p:stCondLst>
                        <p:cond delay="indefinite"/>
                      </p:stCondLst>
                      <p:childTnLst>
                        <p:par>
                          <p:cTn id="824" fill="hold">
                            <p:stCondLst>
                              <p:cond delay="0"/>
                            </p:stCondLst>
                            <p:childTnLst>
                              <p:par>
                                <p:cTn id="825" presetID="1" presetClass="exit" presetSubtype="0" fill="hold" nodeType="clickEffect">
                                  <p:stCondLst>
                                    <p:cond delay="0"/>
                                  </p:stCondLst>
                                  <p:childTnLst>
                                    <p:set>
                                      <p:cBhvr>
                                        <p:cTn id="826" dur="1" fill="hold">
                                          <p:stCondLst>
                                            <p:cond delay="0"/>
                                          </p:stCondLst>
                                        </p:cTn>
                                        <p:tgtEl>
                                          <p:spTgt spid="256"/>
                                        </p:tgtEl>
                                        <p:attrNameLst>
                                          <p:attrName>style.visibility</p:attrName>
                                        </p:attrNameLst>
                                      </p:cBhvr>
                                      <p:to>
                                        <p:strVal val="hidden"/>
                                      </p:to>
                                    </p:set>
                                  </p:childTnLst>
                                </p:cTn>
                              </p:par>
                              <p:par>
                                <p:cTn id="827" presetID="22" presetClass="entr" presetSubtype="4" fill="hold" nodeType="withEffect">
                                  <p:stCondLst>
                                    <p:cond delay="0"/>
                                  </p:stCondLst>
                                  <p:childTnLst>
                                    <p:set>
                                      <p:cBhvr>
                                        <p:cTn id="828" dur="1" fill="hold">
                                          <p:stCondLst>
                                            <p:cond delay="0"/>
                                          </p:stCondLst>
                                        </p:cTn>
                                        <p:tgtEl>
                                          <p:spTgt spid="259"/>
                                        </p:tgtEl>
                                        <p:attrNameLst>
                                          <p:attrName>style.visibility</p:attrName>
                                        </p:attrNameLst>
                                      </p:cBhvr>
                                      <p:to>
                                        <p:strVal val="visible"/>
                                      </p:to>
                                    </p:set>
                                    <p:animEffect transition="in" filter="wipe(down)">
                                      <p:cBhvr>
                                        <p:cTn id="829" dur="500"/>
                                        <p:tgtEl>
                                          <p:spTgt spid="259"/>
                                        </p:tgtEl>
                                      </p:cBhvr>
                                    </p:animEffect>
                                  </p:childTnLst>
                                </p:cTn>
                              </p:par>
                            </p:childTnLst>
                          </p:cTn>
                        </p:par>
                      </p:childTnLst>
                    </p:cTn>
                  </p:par>
                  <p:par>
                    <p:cTn id="830" fill="hold">
                      <p:stCondLst>
                        <p:cond delay="indefinite"/>
                      </p:stCondLst>
                      <p:childTnLst>
                        <p:par>
                          <p:cTn id="831" fill="hold">
                            <p:stCondLst>
                              <p:cond delay="0"/>
                            </p:stCondLst>
                            <p:childTnLst>
                              <p:par>
                                <p:cTn id="832" presetID="10" presetClass="entr" presetSubtype="0" fill="hold" nodeType="clickEffect">
                                  <p:stCondLst>
                                    <p:cond delay="0"/>
                                  </p:stCondLst>
                                  <p:childTnLst>
                                    <p:set>
                                      <p:cBhvr>
                                        <p:cTn id="833" dur="1" fill="hold">
                                          <p:stCondLst>
                                            <p:cond delay="0"/>
                                          </p:stCondLst>
                                        </p:cTn>
                                        <p:tgtEl>
                                          <p:spTgt spid="245"/>
                                        </p:tgtEl>
                                        <p:attrNameLst>
                                          <p:attrName>style.visibility</p:attrName>
                                        </p:attrNameLst>
                                      </p:cBhvr>
                                      <p:to>
                                        <p:strVal val="visible"/>
                                      </p:to>
                                    </p:set>
                                    <p:animEffect transition="in" filter="fade">
                                      <p:cBhvr>
                                        <p:cTn id="834" dur="500"/>
                                        <p:tgtEl>
                                          <p:spTgt spid="245"/>
                                        </p:tgtEl>
                                      </p:cBhvr>
                                    </p:animEffect>
                                  </p:childTnLst>
                                </p:cTn>
                              </p:par>
                              <p:par>
                                <p:cTn id="835" presetID="10" presetClass="entr" presetSubtype="0" fill="hold" nodeType="withEffect">
                                  <p:stCondLst>
                                    <p:cond delay="0"/>
                                  </p:stCondLst>
                                  <p:childTnLst>
                                    <p:set>
                                      <p:cBhvr>
                                        <p:cTn id="836" dur="1" fill="hold">
                                          <p:stCondLst>
                                            <p:cond delay="0"/>
                                          </p:stCondLst>
                                        </p:cTn>
                                        <p:tgtEl>
                                          <p:spTgt spid="246"/>
                                        </p:tgtEl>
                                        <p:attrNameLst>
                                          <p:attrName>style.visibility</p:attrName>
                                        </p:attrNameLst>
                                      </p:cBhvr>
                                      <p:to>
                                        <p:strVal val="visible"/>
                                      </p:to>
                                    </p:set>
                                    <p:animEffect transition="in" filter="fade">
                                      <p:cBhvr>
                                        <p:cTn id="837" dur="500"/>
                                        <p:tgtEl>
                                          <p:spTgt spid="246"/>
                                        </p:tgtEl>
                                      </p:cBhvr>
                                    </p:animEffect>
                                  </p:childTnLst>
                                </p:cTn>
                              </p:par>
                            </p:childTnLst>
                          </p:cTn>
                        </p:par>
                      </p:childTnLst>
                    </p:cTn>
                  </p:par>
                  <p:par>
                    <p:cTn id="838" fill="hold">
                      <p:stCondLst>
                        <p:cond delay="indefinite"/>
                      </p:stCondLst>
                      <p:childTnLst>
                        <p:par>
                          <p:cTn id="839" fill="hold">
                            <p:stCondLst>
                              <p:cond delay="0"/>
                            </p:stCondLst>
                            <p:childTnLst>
                              <p:par>
                                <p:cTn id="840" presetID="1" presetClass="exit" presetSubtype="0" fill="hold" nodeType="clickEffect">
                                  <p:stCondLst>
                                    <p:cond delay="0"/>
                                  </p:stCondLst>
                                  <p:childTnLst>
                                    <p:set>
                                      <p:cBhvr>
                                        <p:cTn id="841" dur="1" fill="hold">
                                          <p:stCondLst>
                                            <p:cond delay="0"/>
                                          </p:stCondLst>
                                        </p:cTn>
                                        <p:tgtEl>
                                          <p:spTgt spid="2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124" grpId="0" animBg="1"/>
      <p:bldP spid="125" grpId="0" animBg="1"/>
      <p:bldP spid="162" grpId="0"/>
      <p:bldP spid="163" grpId="0"/>
      <p:bldP spid="166" grpId="0"/>
      <p:bldP spid="167" grpId="0"/>
      <p:bldP spid="176" grpId="0"/>
      <p:bldP spid="184" grpId="0"/>
      <p:bldP spid="235" grpId="0" animBg="1"/>
      <p:bldP spid="139" grpId="0"/>
      <p:bldP spid="126" grpId="0"/>
      <p:bldP spid="238" grpId="0" animBg="1"/>
      <p:bldP spid="140" grpId="0"/>
      <p:bldP spid="149" grpId="0"/>
      <p:bldP spid="150" grpId="0"/>
      <p:bldP spid="151" grpId="0"/>
      <p:bldP spid="152" grpId="0"/>
      <p:bldP spid="153" grpId="0"/>
      <p:bldP spid="16" grpId="0"/>
      <p:bldP spid="17" grpId="0"/>
      <p:bldP spid="18" grpId="0"/>
      <p:bldP spid="19"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58" grpId="0"/>
      <p:bldP spid="158" grpId="1"/>
      <p:bldP spid="223" grpId="0" animBg="1"/>
      <p:bldP spid="224" grpId="0" animBg="1"/>
      <p:bldP spid="131" grpId="0"/>
      <p:bldP spid="132" grpId="0"/>
      <p:bldP spid="137" grpId="0"/>
      <p:bldP spid="138" grpId="0"/>
      <p:bldP spid="129" grpId="0"/>
      <p:bldP spid="130" grpId="0"/>
      <p:bldP spid="135" grpId="0"/>
      <p:bldP spid="136" grpId="0"/>
      <p:bldP spid="141" grpId="0"/>
      <p:bldP spid="142" grpId="0"/>
      <p:bldP spid="143" grpId="0"/>
      <p:bldP spid="154" grpId="0"/>
      <p:bldP spid="155" grpId="0"/>
      <p:bldP spid="48" grpId="0"/>
      <p:bldP spid="49" grpId="0"/>
      <p:bldP spid="50" grpId="0"/>
      <p:bldP spid="51" grpId="0"/>
      <p:bldP spid="52" grpId="0"/>
      <p:bldP spid="53" grpId="0"/>
      <p:bldP spid="144" grpId="0"/>
      <p:bldP spid="145" grpId="0"/>
      <p:bldP spid="146" grpId="0"/>
      <p:bldP spid="147" grpId="0"/>
      <p:bldP spid="148" grpId="0"/>
      <p:bldP spid="14" grpId="0"/>
      <p:bldP spid="15" grpId="0"/>
      <p:bldP spid="38" grpId="0"/>
      <p:bldP spid="46" grpId="0"/>
      <p:bldP spid="47" grpId="0"/>
      <p:bldP spid="127" grpId="0"/>
      <p:bldP spid="128" grpId="0"/>
      <p:bldP spid="133" grpId="0"/>
      <p:bldP spid="134" grpId="0"/>
      <p:bldP spid="36" grpId="0"/>
      <p:bldP spid="37" grpId="0"/>
      <p:bldP spid="268" grpId="0"/>
      <p:bldP spid="269" grpId="0"/>
      <p:bldP spid="272" grpId="0"/>
      <p:bldP spid="272" grpId="1"/>
      <p:bldP spid="161" grpId="0"/>
      <p:bldP spid="243" grpId="0" animBg="1"/>
      <p:bldP spid="2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12923"/>
            <a:ext cx="6781800" cy="78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Classification of elements in groups </a:t>
            </a:r>
          </a:p>
          <a:p>
            <a:pPr marL="342900" indent="-342900">
              <a:buFont typeface="Arial" pitchFamily="34" charset="0"/>
              <a:buChar char="•"/>
            </a:pPr>
            <a:r>
              <a:rPr lang="pt-BR" altLang="en-US" sz="2000" dirty="0" smtClean="0">
                <a:solidFill>
                  <a:srgbClr val="FF6600"/>
                </a:solidFill>
                <a:latin typeface="Bookman Old Style" pitchFamily="18" charset="0"/>
              </a:rPr>
              <a:t>Characteristics of group I and II</a:t>
            </a:r>
          </a:p>
        </p:txBody>
      </p:sp>
    </p:spTree>
    <p:extLst>
      <p:ext uri="{BB962C8B-B14F-4D97-AF65-F5344CB8AC3E}">
        <p14:creationId xmlns:p14="http://schemas.microsoft.com/office/powerpoint/2010/main" val="1021630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Round Diagonal Corner Rectangle 342"/>
          <p:cNvSpPr/>
          <p:nvPr/>
        </p:nvSpPr>
        <p:spPr>
          <a:xfrm>
            <a:off x="2262680" y="269772"/>
            <a:ext cx="4597379" cy="442674"/>
          </a:xfrm>
          <a:prstGeom prst="round2DiagRect">
            <a:avLst/>
          </a:prstGeom>
          <a:noFill/>
          <a:ln>
            <a:noFill/>
          </a:ln>
          <a:effectLst/>
        </p:spPr>
        <p:style>
          <a:lnRef idx="3">
            <a:schemeClr val="lt1"/>
          </a:lnRef>
          <a:fillRef idx="1">
            <a:schemeClr val="dk1"/>
          </a:fillRef>
          <a:effectRef idx="1">
            <a:schemeClr val="dk1"/>
          </a:effectRef>
          <a:fontRef idx="minor">
            <a:schemeClr val="lt1"/>
          </a:fontRef>
        </p:style>
        <p:txBody>
          <a:bodyPr wrap="squar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sng" strike="noStrike" kern="0" normalizeH="0" baseline="0" noProof="0" dirty="0" smtClean="0">
                <a:solidFill>
                  <a:srgbClr val="C00000"/>
                </a:solidFill>
                <a:uLnTx/>
                <a:uFillTx/>
                <a:latin typeface="Bookman Old Style" pitchFamily="18" charset="0"/>
              </a:rPr>
              <a:t>Groups Of</a:t>
            </a:r>
            <a:r>
              <a:rPr kumimoji="0" lang="en-US" sz="2000" b="1" i="0" u="sng" strike="noStrike" kern="0" normalizeH="0" noProof="0" dirty="0" smtClean="0">
                <a:solidFill>
                  <a:srgbClr val="C00000"/>
                </a:solidFill>
                <a:uLnTx/>
                <a:uFillTx/>
                <a:latin typeface="Bookman Old Style" pitchFamily="18" charset="0"/>
              </a:rPr>
              <a:t> </a:t>
            </a:r>
            <a:r>
              <a:rPr kumimoji="0" lang="en-US" sz="2000" b="1" i="0" u="sng" strike="noStrike" kern="0" normalizeH="0" baseline="0" noProof="0" dirty="0" smtClean="0">
                <a:solidFill>
                  <a:srgbClr val="C00000"/>
                </a:solidFill>
                <a:uLnTx/>
                <a:uFillTx/>
                <a:latin typeface="Bookman Old Style" pitchFamily="18" charset="0"/>
              </a:rPr>
              <a:t>Modern Periodic Table</a:t>
            </a:r>
            <a:endParaRPr kumimoji="0" lang="en-IN" sz="2000" b="1" i="0" u="sng" strike="noStrike" kern="0" normalizeH="0" baseline="0" noProof="0" dirty="0">
              <a:solidFill>
                <a:srgbClr val="C00000"/>
              </a:solidFill>
              <a:uLnTx/>
              <a:uFillTx/>
              <a:latin typeface="Bookman Old Style" pitchFamily="18" charset="0"/>
            </a:endParaRPr>
          </a:p>
        </p:txBody>
      </p:sp>
      <p:grpSp>
        <p:nvGrpSpPr>
          <p:cNvPr id="219" name="Group 218"/>
          <p:cNvGrpSpPr/>
          <p:nvPr/>
        </p:nvGrpSpPr>
        <p:grpSpPr>
          <a:xfrm>
            <a:off x="569244" y="919561"/>
            <a:ext cx="7811254" cy="3989045"/>
            <a:chOff x="569244" y="924025"/>
            <a:chExt cx="7811254" cy="3989045"/>
          </a:xfrm>
        </p:grpSpPr>
        <p:grpSp>
          <p:nvGrpSpPr>
            <p:cNvPr id="220" name="Group 219"/>
            <p:cNvGrpSpPr/>
            <p:nvPr/>
          </p:nvGrpSpPr>
          <p:grpSpPr>
            <a:xfrm>
              <a:off x="1006528" y="1847499"/>
              <a:ext cx="999659" cy="2248346"/>
              <a:chOff x="1398216" y="1959272"/>
              <a:chExt cx="728609" cy="1903894"/>
            </a:xfrm>
            <a:solidFill>
              <a:srgbClr val="C00000"/>
            </a:solidFill>
          </p:grpSpPr>
          <p:sp>
            <p:nvSpPr>
              <p:cNvPr id="336" name="Rectangle 335"/>
              <p:cNvSpPr/>
              <p:nvPr/>
            </p:nvSpPr>
            <p:spPr>
              <a:xfrm>
                <a:off x="1406524" y="1975822"/>
                <a:ext cx="683783" cy="188595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7" name="Straight Connector 336"/>
              <p:cNvCxnSpPr/>
              <p:nvPr/>
            </p:nvCxnSpPr>
            <p:spPr>
              <a:xfrm>
                <a:off x="1765300" y="1959272"/>
                <a:ext cx="0" cy="1903894"/>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8" name="Straight Connector 337"/>
              <p:cNvCxnSpPr/>
              <p:nvPr/>
            </p:nvCxnSpPr>
            <p:spPr>
              <a:xfrm rot="16200000">
                <a:off x="1752207" y="1965222"/>
                <a:ext cx="0" cy="679654"/>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9" name="Straight Connector 338"/>
              <p:cNvCxnSpPr/>
              <p:nvPr/>
            </p:nvCxnSpPr>
            <p:spPr>
              <a:xfrm rot="16200000">
                <a:off x="1747646" y="2252505"/>
                <a:ext cx="0" cy="68645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40" name="Straight Connector 339"/>
              <p:cNvCxnSpPr/>
              <p:nvPr/>
            </p:nvCxnSpPr>
            <p:spPr>
              <a:xfrm rot="16200000">
                <a:off x="1766092" y="2553917"/>
                <a:ext cx="0" cy="721466"/>
              </a:xfrm>
              <a:prstGeom prst="line">
                <a:avLst/>
              </a:prstGeom>
              <a:grpFill/>
              <a:ln/>
            </p:spPr>
            <p:style>
              <a:lnRef idx="2">
                <a:schemeClr val="dk1"/>
              </a:lnRef>
              <a:fillRef idx="0">
                <a:schemeClr val="dk1"/>
              </a:fillRef>
              <a:effectRef idx="1">
                <a:schemeClr val="dk1"/>
              </a:effectRef>
              <a:fontRef idx="minor">
                <a:schemeClr val="tx1"/>
              </a:fontRef>
            </p:style>
          </p:cxnSp>
          <p:cxnSp>
            <p:nvCxnSpPr>
              <p:cNvPr id="341" name="Straight Connector 340"/>
              <p:cNvCxnSpPr/>
              <p:nvPr/>
            </p:nvCxnSpPr>
            <p:spPr>
              <a:xfrm rot="16200000">
                <a:off x="1758949" y="2890467"/>
                <a:ext cx="0" cy="721466"/>
              </a:xfrm>
              <a:prstGeom prst="line">
                <a:avLst/>
              </a:prstGeom>
              <a:grpFill/>
              <a:ln/>
            </p:spPr>
            <p:style>
              <a:lnRef idx="2">
                <a:schemeClr val="dk1"/>
              </a:lnRef>
              <a:fillRef idx="0">
                <a:schemeClr val="dk1"/>
              </a:fillRef>
              <a:effectRef idx="1">
                <a:schemeClr val="dk1"/>
              </a:effectRef>
              <a:fontRef idx="minor">
                <a:schemeClr val="tx1"/>
              </a:fontRef>
            </p:style>
          </p:cxnSp>
          <p:cxnSp>
            <p:nvCxnSpPr>
              <p:cNvPr id="342" name="Straight Connector 341"/>
              <p:cNvCxnSpPr/>
              <p:nvPr/>
            </p:nvCxnSpPr>
            <p:spPr>
              <a:xfrm rot="16200000">
                <a:off x="1758949" y="3201617"/>
                <a:ext cx="0" cy="721466"/>
              </a:xfrm>
              <a:prstGeom prst="line">
                <a:avLst/>
              </a:prstGeom>
              <a:grpFill/>
              <a:ln/>
            </p:spPr>
            <p:style>
              <a:lnRef idx="2">
                <a:schemeClr val="dk1"/>
              </a:lnRef>
              <a:fillRef idx="0">
                <a:schemeClr val="dk1"/>
              </a:fillRef>
              <a:effectRef idx="1">
                <a:schemeClr val="dk1"/>
              </a:effectRef>
              <a:fontRef idx="minor">
                <a:schemeClr val="tx1"/>
              </a:fontRef>
            </p:style>
          </p:cxnSp>
        </p:grpSp>
        <p:grpSp>
          <p:nvGrpSpPr>
            <p:cNvPr id="221" name="Group 220"/>
            <p:cNvGrpSpPr/>
            <p:nvPr/>
          </p:nvGrpSpPr>
          <p:grpSpPr>
            <a:xfrm>
              <a:off x="1967108" y="2596728"/>
              <a:ext cx="3548786" cy="1499090"/>
              <a:chOff x="1374127" y="1978320"/>
              <a:chExt cx="2586560" cy="1269426"/>
            </a:xfrm>
            <a:solidFill>
              <a:srgbClr val="0070C0"/>
            </a:solidFill>
          </p:grpSpPr>
          <p:sp>
            <p:nvSpPr>
              <p:cNvPr id="323" name="Rectangle 322"/>
              <p:cNvSpPr/>
              <p:nvPr/>
            </p:nvSpPr>
            <p:spPr>
              <a:xfrm>
                <a:off x="1374127" y="1981200"/>
                <a:ext cx="2586560" cy="126654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Connector 323"/>
              <p:cNvCxnSpPr/>
              <p:nvPr/>
            </p:nvCxnSpPr>
            <p:spPr>
              <a:xfrm>
                <a:off x="170948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25" name="Straight Connector 324"/>
              <p:cNvCxnSpPr/>
              <p:nvPr/>
            </p:nvCxnSpPr>
            <p:spPr>
              <a:xfrm rot="16200000">
                <a:off x="2664890" y="1021965"/>
                <a:ext cx="0" cy="2566168"/>
              </a:xfrm>
              <a:prstGeom prst="line">
                <a:avLst/>
              </a:prstGeom>
              <a:grpFill/>
              <a:ln/>
            </p:spPr>
            <p:style>
              <a:lnRef idx="2">
                <a:schemeClr val="dk1"/>
              </a:lnRef>
              <a:fillRef idx="0">
                <a:schemeClr val="dk1"/>
              </a:fillRef>
              <a:effectRef idx="1">
                <a:schemeClr val="dk1"/>
              </a:effectRef>
              <a:fontRef idx="minor">
                <a:schemeClr val="tx1"/>
              </a:fontRef>
            </p:style>
          </p:cxnSp>
          <p:cxnSp>
            <p:nvCxnSpPr>
              <p:cNvPr id="326" name="Straight Connector 325"/>
              <p:cNvCxnSpPr/>
              <p:nvPr/>
            </p:nvCxnSpPr>
            <p:spPr>
              <a:xfrm>
                <a:off x="1970087"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27" name="Straight Connector 326"/>
              <p:cNvCxnSpPr/>
              <p:nvPr/>
            </p:nvCxnSpPr>
            <p:spPr>
              <a:xfrm>
                <a:off x="224154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28" name="Straight Connector 327"/>
              <p:cNvCxnSpPr/>
              <p:nvPr/>
            </p:nvCxnSpPr>
            <p:spPr>
              <a:xfrm>
                <a:off x="2479674"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29" name="Straight Connector 328"/>
              <p:cNvCxnSpPr/>
              <p:nvPr/>
            </p:nvCxnSpPr>
            <p:spPr>
              <a:xfrm>
                <a:off x="271779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0" name="Straight Connector 329"/>
              <p:cNvCxnSpPr/>
              <p:nvPr/>
            </p:nvCxnSpPr>
            <p:spPr>
              <a:xfrm>
                <a:off x="296544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1" name="Straight Connector 330"/>
              <p:cNvCxnSpPr/>
              <p:nvPr/>
            </p:nvCxnSpPr>
            <p:spPr>
              <a:xfrm>
                <a:off x="3217861"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2" name="Straight Connector 331"/>
              <p:cNvCxnSpPr/>
              <p:nvPr/>
            </p:nvCxnSpPr>
            <p:spPr>
              <a:xfrm>
                <a:off x="3455986"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3" name="Straight Connector 332"/>
              <p:cNvCxnSpPr/>
              <p:nvPr/>
            </p:nvCxnSpPr>
            <p:spPr>
              <a:xfrm>
                <a:off x="370839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4" name="Straight Connector 333"/>
              <p:cNvCxnSpPr/>
              <p:nvPr/>
            </p:nvCxnSpPr>
            <p:spPr>
              <a:xfrm rot="16200000">
                <a:off x="2664890" y="1341055"/>
                <a:ext cx="0" cy="25661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5" name="Straight Connector 334"/>
              <p:cNvCxnSpPr/>
              <p:nvPr/>
            </p:nvCxnSpPr>
            <p:spPr>
              <a:xfrm rot="16200000">
                <a:off x="2674145" y="1687133"/>
                <a:ext cx="0" cy="2540760"/>
              </a:xfrm>
              <a:prstGeom prst="line">
                <a:avLst/>
              </a:prstGeom>
              <a:grpFill/>
              <a:ln/>
            </p:spPr>
            <p:style>
              <a:lnRef idx="2">
                <a:schemeClr val="dk1"/>
              </a:lnRef>
              <a:fillRef idx="0">
                <a:schemeClr val="dk1"/>
              </a:fillRef>
              <a:effectRef idx="1">
                <a:schemeClr val="dk1"/>
              </a:effectRef>
              <a:fontRef idx="minor">
                <a:schemeClr val="tx1"/>
              </a:fontRef>
            </p:style>
          </p:cxnSp>
        </p:grpSp>
        <p:grpSp>
          <p:nvGrpSpPr>
            <p:cNvPr id="222" name="Group 221"/>
            <p:cNvGrpSpPr/>
            <p:nvPr/>
          </p:nvGrpSpPr>
          <p:grpSpPr>
            <a:xfrm>
              <a:off x="1964190" y="3363657"/>
              <a:ext cx="483436" cy="725811"/>
              <a:chOff x="1324192" y="3190875"/>
              <a:chExt cx="737379" cy="662733"/>
            </a:xfrm>
          </p:grpSpPr>
          <p:sp>
            <p:nvSpPr>
              <p:cNvPr id="321" name="Rectangle 320"/>
              <p:cNvSpPr/>
              <p:nvPr/>
            </p:nvSpPr>
            <p:spPr>
              <a:xfrm>
                <a:off x="1324192" y="3190875"/>
                <a:ext cx="710179" cy="66273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2" name="Straight Connector 321"/>
              <p:cNvCxnSpPr/>
              <p:nvPr/>
            </p:nvCxnSpPr>
            <p:spPr>
              <a:xfrm rot="16200000">
                <a:off x="1700837" y="3181075"/>
                <a:ext cx="0" cy="721468"/>
              </a:xfrm>
              <a:prstGeom prst="line">
                <a:avLst/>
              </a:prstGeom>
              <a:ln/>
            </p:spPr>
            <p:style>
              <a:lnRef idx="2">
                <a:schemeClr val="dk1"/>
              </a:lnRef>
              <a:fillRef idx="0">
                <a:schemeClr val="dk1"/>
              </a:fillRef>
              <a:effectRef idx="1">
                <a:schemeClr val="dk1"/>
              </a:effectRef>
              <a:fontRef idx="minor">
                <a:schemeClr val="tx1"/>
              </a:fontRef>
            </p:style>
          </p:cxnSp>
        </p:grpSp>
        <p:grpSp>
          <p:nvGrpSpPr>
            <p:cNvPr id="223" name="Group 222"/>
            <p:cNvGrpSpPr/>
            <p:nvPr/>
          </p:nvGrpSpPr>
          <p:grpSpPr>
            <a:xfrm>
              <a:off x="5518088" y="1919089"/>
              <a:ext cx="2707282" cy="2173185"/>
              <a:chOff x="1406523" y="1976443"/>
              <a:chExt cx="2542861" cy="1287305"/>
            </a:xfrm>
            <a:solidFill>
              <a:srgbClr val="00CC00"/>
            </a:solidFill>
          </p:grpSpPr>
          <p:sp>
            <p:nvSpPr>
              <p:cNvPr id="310" name="Rectangle 309"/>
              <p:cNvSpPr/>
              <p:nvPr/>
            </p:nvSpPr>
            <p:spPr>
              <a:xfrm>
                <a:off x="1406523" y="1986844"/>
                <a:ext cx="2542861" cy="127690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p:cNvCxnSpPr/>
              <p:nvPr/>
            </p:nvCxnSpPr>
            <p:spPr>
              <a:xfrm>
                <a:off x="1755774"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312" name="Straight Connector 311"/>
              <p:cNvCxnSpPr/>
              <p:nvPr/>
            </p:nvCxnSpPr>
            <p:spPr>
              <a:xfrm rot="16200000">
                <a:off x="2675492" y="922088"/>
                <a:ext cx="0" cy="2515604"/>
              </a:xfrm>
              <a:prstGeom prst="line">
                <a:avLst/>
              </a:prstGeom>
              <a:grpFill/>
              <a:ln/>
            </p:spPr>
            <p:style>
              <a:lnRef idx="2">
                <a:schemeClr val="dk1"/>
              </a:lnRef>
              <a:fillRef idx="0">
                <a:schemeClr val="dk1"/>
              </a:fillRef>
              <a:effectRef idx="1">
                <a:schemeClr val="dk1"/>
              </a:effectRef>
              <a:fontRef idx="minor">
                <a:schemeClr val="tx1"/>
              </a:fontRef>
            </p:style>
          </p:cxnSp>
          <p:cxnSp>
            <p:nvCxnSpPr>
              <p:cNvPr id="313" name="Straight Connector 312"/>
              <p:cNvCxnSpPr/>
              <p:nvPr/>
            </p:nvCxnSpPr>
            <p:spPr>
              <a:xfrm>
                <a:off x="2176084"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314" name="Straight Connector 313"/>
              <p:cNvCxnSpPr/>
              <p:nvPr/>
            </p:nvCxnSpPr>
            <p:spPr>
              <a:xfrm>
                <a:off x="2582799"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315" name="Straight Connector 314"/>
              <p:cNvCxnSpPr/>
              <p:nvPr/>
            </p:nvCxnSpPr>
            <p:spPr>
              <a:xfrm>
                <a:off x="3057421"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316" name="Straight Connector 315"/>
              <p:cNvCxnSpPr/>
              <p:nvPr/>
            </p:nvCxnSpPr>
            <p:spPr>
              <a:xfrm>
                <a:off x="3541909"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317" name="Straight Connector 316"/>
              <p:cNvCxnSpPr/>
              <p:nvPr/>
            </p:nvCxnSpPr>
            <p:spPr>
              <a:xfrm rot="16200000">
                <a:off x="2665504" y="1801159"/>
                <a:ext cx="0" cy="2515604"/>
              </a:xfrm>
              <a:prstGeom prst="line">
                <a:avLst/>
              </a:prstGeom>
              <a:grpFill/>
              <a:ln/>
            </p:spPr>
            <p:style>
              <a:lnRef idx="2">
                <a:schemeClr val="dk1"/>
              </a:lnRef>
              <a:fillRef idx="0">
                <a:schemeClr val="dk1"/>
              </a:fillRef>
              <a:effectRef idx="1">
                <a:schemeClr val="dk1"/>
              </a:effectRef>
              <a:fontRef idx="minor">
                <a:schemeClr val="tx1"/>
              </a:fontRef>
            </p:style>
          </p:cxnSp>
          <p:cxnSp>
            <p:nvCxnSpPr>
              <p:cNvPr id="318" name="Straight Connector 317"/>
              <p:cNvCxnSpPr/>
              <p:nvPr/>
            </p:nvCxnSpPr>
            <p:spPr>
              <a:xfrm rot="16200000">
                <a:off x="2665504" y="1119099"/>
                <a:ext cx="0" cy="2515604"/>
              </a:xfrm>
              <a:prstGeom prst="line">
                <a:avLst/>
              </a:prstGeom>
              <a:grpFill/>
              <a:ln/>
            </p:spPr>
            <p:style>
              <a:lnRef idx="2">
                <a:schemeClr val="dk1"/>
              </a:lnRef>
              <a:fillRef idx="0">
                <a:schemeClr val="dk1"/>
              </a:fillRef>
              <a:effectRef idx="1">
                <a:schemeClr val="dk1"/>
              </a:effectRef>
              <a:fontRef idx="minor">
                <a:schemeClr val="tx1"/>
              </a:fontRef>
            </p:style>
          </p:cxnSp>
          <p:cxnSp>
            <p:nvCxnSpPr>
              <p:cNvPr id="319" name="Straight Connector 318"/>
              <p:cNvCxnSpPr/>
              <p:nvPr/>
            </p:nvCxnSpPr>
            <p:spPr>
              <a:xfrm rot="16200000">
                <a:off x="2665504" y="1338983"/>
                <a:ext cx="0" cy="2515604"/>
              </a:xfrm>
              <a:prstGeom prst="line">
                <a:avLst/>
              </a:prstGeom>
              <a:grpFill/>
              <a:ln/>
            </p:spPr>
            <p:style>
              <a:lnRef idx="2">
                <a:schemeClr val="dk1"/>
              </a:lnRef>
              <a:fillRef idx="0">
                <a:schemeClr val="dk1"/>
              </a:fillRef>
              <a:effectRef idx="1">
                <a:schemeClr val="dk1"/>
              </a:effectRef>
              <a:fontRef idx="minor">
                <a:schemeClr val="tx1"/>
              </a:fontRef>
            </p:style>
          </p:cxnSp>
          <p:cxnSp>
            <p:nvCxnSpPr>
              <p:cNvPr id="320" name="Straight Connector 319"/>
              <p:cNvCxnSpPr/>
              <p:nvPr/>
            </p:nvCxnSpPr>
            <p:spPr>
              <a:xfrm rot="16200000">
                <a:off x="2665504" y="1569366"/>
                <a:ext cx="0" cy="2515604"/>
              </a:xfrm>
              <a:prstGeom prst="line">
                <a:avLst/>
              </a:prstGeom>
              <a:grpFill/>
              <a:ln/>
            </p:spPr>
            <p:style>
              <a:lnRef idx="2">
                <a:schemeClr val="dk1"/>
              </a:lnRef>
              <a:fillRef idx="0">
                <a:schemeClr val="dk1"/>
              </a:fillRef>
              <a:effectRef idx="1">
                <a:schemeClr val="dk1"/>
              </a:effectRef>
              <a:fontRef idx="minor">
                <a:schemeClr val="tx1"/>
              </a:fontRef>
            </p:style>
          </p:cxnSp>
        </p:grpSp>
        <p:grpSp>
          <p:nvGrpSpPr>
            <p:cNvPr id="224" name="Group 223"/>
            <p:cNvGrpSpPr/>
            <p:nvPr/>
          </p:nvGrpSpPr>
          <p:grpSpPr>
            <a:xfrm rot="16200000">
              <a:off x="4372686" y="2256612"/>
              <a:ext cx="615125" cy="4637375"/>
              <a:chOff x="1449570" y="1975403"/>
              <a:chExt cx="742284" cy="1903894"/>
            </a:xfrm>
            <a:solidFill>
              <a:srgbClr val="FFFF00"/>
            </a:solidFill>
          </p:grpSpPr>
          <p:sp>
            <p:nvSpPr>
              <p:cNvPr id="295" name="Rectangle 294"/>
              <p:cNvSpPr/>
              <p:nvPr/>
            </p:nvSpPr>
            <p:spPr>
              <a:xfrm>
                <a:off x="1458427" y="1981199"/>
                <a:ext cx="733427" cy="188595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6" name="Straight Connector 295"/>
              <p:cNvCxnSpPr/>
              <p:nvPr/>
            </p:nvCxnSpPr>
            <p:spPr>
              <a:xfrm>
                <a:off x="1825941" y="1975403"/>
                <a:ext cx="0" cy="1903894"/>
              </a:xfrm>
              <a:prstGeom prst="line">
                <a:avLst/>
              </a:prstGeom>
              <a:grpFill/>
              <a:ln/>
            </p:spPr>
            <p:style>
              <a:lnRef idx="2">
                <a:schemeClr val="dk1"/>
              </a:lnRef>
              <a:fillRef idx="0">
                <a:schemeClr val="dk1"/>
              </a:fillRef>
              <a:effectRef idx="1">
                <a:schemeClr val="dk1"/>
              </a:effectRef>
              <a:fontRef idx="minor">
                <a:schemeClr val="tx1"/>
              </a:fontRef>
            </p:style>
          </p:cxnSp>
          <p:cxnSp>
            <p:nvCxnSpPr>
              <p:cNvPr id="297" name="Straight Connector 296"/>
              <p:cNvCxnSpPr/>
              <p:nvPr/>
            </p:nvCxnSpPr>
            <p:spPr>
              <a:xfrm rot="16200000">
                <a:off x="1819945" y="1751167"/>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298" name="Straight Connector 297"/>
              <p:cNvCxnSpPr/>
              <p:nvPr/>
            </p:nvCxnSpPr>
            <p:spPr>
              <a:xfrm rot="16200000">
                <a:off x="1829108" y="2288125"/>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299" name="Straight Connector 298"/>
              <p:cNvCxnSpPr/>
              <p:nvPr/>
            </p:nvCxnSpPr>
            <p:spPr>
              <a:xfrm rot="16200000">
                <a:off x="1810303" y="2430516"/>
                <a:ext cx="0" cy="721466"/>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0" name="Straight Connector 299"/>
              <p:cNvCxnSpPr/>
              <p:nvPr/>
            </p:nvCxnSpPr>
            <p:spPr>
              <a:xfrm rot="16200000">
                <a:off x="1819589" y="2834124"/>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1" name="Straight Connector 300"/>
              <p:cNvCxnSpPr/>
              <p:nvPr/>
            </p:nvCxnSpPr>
            <p:spPr>
              <a:xfrm rot="16200000">
                <a:off x="1819589" y="3247228"/>
                <a:ext cx="0" cy="721463"/>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2" name="Straight Connector 301"/>
              <p:cNvCxnSpPr/>
              <p:nvPr/>
            </p:nvCxnSpPr>
            <p:spPr>
              <a:xfrm rot="16200000">
                <a:off x="1819943" y="1882616"/>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3" name="Straight Connector 302"/>
              <p:cNvCxnSpPr/>
              <p:nvPr/>
            </p:nvCxnSpPr>
            <p:spPr>
              <a:xfrm rot="16200000">
                <a:off x="1819943" y="2019431"/>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4" name="Straight Connector 303"/>
              <p:cNvCxnSpPr/>
              <p:nvPr/>
            </p:nvCxnSpPr>
            <p:spPr>
              <a:xfrm rot="16200000">
                <a:off x="1819943" y="2156245"/>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5" name="Straight Connector 304"/>
              <p:cNvCxnSpPr/>
              <p:nvPr/>
            </p:nvCxnSpPr>
            <p:spPr>
              <a:xfrm rot="16200000">
                <a:off x="1810305" y="2561966"/>
                <a:ext cx="0" cy="721462"/>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6" name="Straight Connector 305"/>
              <p:cNvCxnSpPr/>
              <p:nvPr/>
            </p:nvCxnSpPr>
            <p:spPr>
              <a:xfrm rot="16200000">
                <a:off x="1810305" y="2696098"/>
                <a:ext cx="0" cy="721462"/>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7" name="Straight Connector 306"/>
              <p:cNvCxnSpPr/>
              <p:nvPr/>
            </p:nvCxnSpPr>
            <p:spPr>
              <a:xfrm rot="16200000">
                <a:off x="1819583" y="2965574"/>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8" name="Straight Connector 307"/>
              <p:cNvCxnSpPr/>
              <p:nvPr/>
            </p:nvCxnSpPr>
            <p:spPr>
              <a:xfrm rot="16200000">
                <a:off x="1819589" y="3107754"/>
                <a:ext cx="0" cy="721463"/>
              </a:xfrm>
              <a:prstGeom prst="line">
                <a:avLst/>
              </a:prstGeom>
              <a:grpFill/>
              <a:ln/>
            </p:spPr>
            <p:style>
              <a:lnRef idx="2">
                <a:schemeClr val="dk1"/>
              </a:lnRef>
              <a:fillRef idx="0">
                <a:schemeClr val="dk1"/>
              </a:fillRef>
              <a:effectRef idx="1">
                <a:schemeClr val="dk1"/>
              </a:effectRef>
              <a:fontRef idx="minor">
                <a:schemeClr val="tx1"/>
              </a:fontRef>
            </p:style>
          </p:cxnSp>
          <p:cxnSp>
            <p:nvCxnSpPr>
              <p:cNvPr id="309" name="Straight Connector 308"/>
              <p:cNvCxnSpPr/>
              <p:nvPr/>
            </p:nvCxnSpPr>
            <p:spPr>
              <a:xfrm rot="16200000">
                <a:off x="1819589" y="3375995"/>
                <a:ext cx="0" cy="721463"/>
              </a:xfrm>
              <a:prstGeom prst="line">
                <a:avLst/>
              </a:prstGeom>
              <a:grpFill/>
              <a:ln/>
            </p:spPr>
            <p:style>
              <a:lnRef idx="2">
                <a:schemeClr val="dk1"/>
              </a:lnRef>
              <a:fillRef idx="0">
                <a:schemeClr val="dk1"/>
              </a:fillRef>
              <a:effectRef idx="1">
                <a:schemeClr val="dk1"/>
              </a:effectRef>
              <a:fontRef idx="minor">
                <a:schemeClr val="tx1"/>
              </a:fontRef>
            </p:style>
          </p:cxnSp>
        </p:grpSp>
        <p:grpSp>
          <p:nvGrpSpPr>
            <p:cNvPr id="225" name="Group 224"/>
            <p:cNvGrpSpPr/>
            <p:nvPr/>
          </p:nvGrpSpPr>
          <p:grpSpPr>
            <a:xfrm>
              <a:off x="569244" y="924025"/>
              <a:ext cx="7811254" cy="3989045"/>
              <a:chOff x="1079498" y="1177282"/>
              <a:chExt cx="5693292" cy="3377915"/>
            </a:xfrm>
          </p:grpSpPr>
          <p:sp>
            <p:nvSpPr>
              <p:cNvPr id="226" name="Rectangle 225"/>
              <p:cNvSpPr/>
              <p:nvPr/>
            </p:nvSpPr>
            <p:spPr>
              <a:xfrm>
                <a:off x="1407118" y="1456983"/>
                <a:ext cx="346997" cy="354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ext Box 280"/>
              <p:cNvSpPr txBox="1">
                <a:spLocks noChangeArrowheads="1"/>
              </p:cNvSpPr>
              <p:nvPr/>
            </p:nvSpPr>
            <p:spPr bwMode="auto">
              <a:xfrm>
                <a:off x="1355725" y="1966250"/>
                <a:ext cx="251992" cy="215444"/>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800" b="1" dirty="0">
                    <a:latin typeface="Bookman Old Style" panose="02050604050505020204" pitchFamily="18" charset="0"/>
                  </a:rPr>
                  <a:t>3</a:t>
                </a:r>
              </a:p>
            </p:txBody>
          </p:sp>
          <p:sp>
            <p:nvSpPr>
              <p:cNvPr id="228" name="Text Box 280"/>
              <p:cNvSpPr txBox="1">
                <a:spLocks noChangeArrowheads="1"/>
              </p:cNvSpPr>
              <p:nvPr/>
            </p:nvSpPr>
            <p:spPr bwMode="auto">
              <a:xfrm>
                <a:off x="1454730" y="2012335"/>
                <a:ext cx="248755" cy="30777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400" b="1" dirty="0" smtClean="0">
                    <a:latin typeface="Bookman Old Style" panose="02050604050505020204" pitchFamily="18" charset="0"/>
                  </a:rPr>
                  <a:t>Li</a:t>
                </a:r>
                <a:endParaRPr lang="en-US" sz="1400" b="1" dirty="0">
                  <a:latin typeface="Bookman Old Style" panose="02050604050505020204" pitchFamily="18" charset="0"/>
                </a:endParaRPr>
              </a:p>
            </p:txBody>
          </p:sp>
          <p:sp>
            <p:nvSpPr>
              <p:cNvPr id="229" name="Text Box 280"/>
              <p:cNvSpPr txBox="1">
                <a:spLocks noChangeArrowheads="1"/>
              </p:cNvSpPr>
              <p:nvPr/>
            </p:nvSpPr>
            <p:spPr bwMode="auto">
              <a:xfrm>
                <a:off x="1708150" y="1953550"/>
                <a:ext cx="251992" cy="215444"/>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4</a:t>
                </a:r>
                <a:endParaRPr lang="en-US" sz="800" b="1" dirty="0">
                  <a:latin typeface="Bookman Old Style" panose="02050604050505020204" pitchFamily="18" charset="0"/>
                </a:endParaRPr>
              </a:p>
            </p:txBody>
          </p:sp>
          <p:sp>
            <p:nvSpPr>
              <p:cNvPr id="230" name="Text Box 280"/>
              <p:cNvSpPr txBox="1">
                <a:spLocks noChangeArrowheads="1"/>
              </p:cNvSpPr>
              <p:nvPr/>
            </p:nvSpPr>
            <p:spPr bwMode="auto">
              <a:xfrm>
                <a:off x="1766123" y="2034322"/>
                <a:ext cx="316548" cy="260625"/>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1400" b="1" dirty="0" smtClean="0">
                    <a:latin typeface="Bookman Old Style" panose="02050604050505020204" pitchFamily="18" charset="0"/>
                  </a:rPr>
                  <a:t>Be</a:t>
                </a:r>
                <a:endParaRPr lang="en-US" sz="1400" b="1" dirty="0">
                  <a:latin typeface="Bookman Old Style" panose="02050604050505020204" pitchFamily="18" charset="0"/>
                </a:endParaRPr>
              </a:p>
            </p:txBody>
          </p:sp>
          <p:sp>
            <p:nvSpPr>
              <p:cNvPr id="231" name="Text Box 280"/>
              <p:cNvSpPr txBox="1">
                <a:spLocks noChangeArrowheads="1"/>
              </p:cNvSpPr>
              <p:nvPr/>
            </p:nvSpPr>
            <p:spPr bwMode="auto">
              <a:xfrm>
                <a:off x="1343818" y="2270256"/>
                <a:ext cx="319318" cy="215444"/>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11</a:t>
                </a:r>
                <a:endParaRPr lang="en-US" sz="800" b="1" dirty="0">
                  <a:latin typeface="Bookman Old Style" panose="02050604050505020204" pitchFamily="18" charset="0"/>
                </a:endParaRPr>
              </a:p>
            </p:txBody>
          </p:sp>
          <p:sp>
            <p:nvSpPr>
              <p:cNvPr id="232" name="Text Box 280"/>
              <p:cNvSpPr txBox="1">
                <a:spLocks noChangeArrowheads="1"/>
              </p:cNvSpPr>
              <p:nvPr/>
            </p:nvSpPr>
            <p:spPr bwMode="auto">
              <a:xfrm>
                <a:off x="1449175" y="2317782"/>
                <a:ext cx="348686" cy="30777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400" b="1" dirty="0" smtClean="0">
                    <a:latin typeface="Bookman Old Style" panose="02050604050505020204" pitchFamily="18" charset="0"/>
                  </a:rPr>
                  <a:t>Na</a:t>
                </a:r>
                <a:endParaRPr lang="en-US" sz="1400" b="1" dirty="0">
                  <a:latin typeface="Bookman Old Style" panose="02050604050505020204" pitchFamily="18" charset="0"/>
                </a:endParaRPr>
              </a:p>
            </p:txBody>
          </p:sp>
          <p:sp>
            <p:nvSpPr>
              <p:cNvPr id="233" name="Text Box 280"/>
              <p:cNvSpPr txBox="1">
                <a:spLocks noChangeArrowheads="1"/>
              </p:cNvSpPr>
              <p:nvPr/>
            </p:nvSpPr>
            <p:spPr bwMode="auto">
              <a:xfrm>
                <a:off x="1738331" y="2285107"/>
                <a:ext cx="257559" cy="182437"/>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12</a:t>
                </a:r>
                <a:endParaRPr lang="en-US" sz="800" b="1" dirty="0">
                  <a:latin typeface="Bookman Old Style" panose="02050604050505020204" pitchFamily="18" charset="0"/>
                </a:endParaRPr>
              </a:p>
            </p:txBody>
          </p:sp>
          <p:sp>
            <p:nvSpPr>
              <p:cNvPr id="234" name="Text Box 280"/>
              <p:cNvSpPr txBox="1">
                <a:spLocks noChangeArrowheads="1"/>
              </p:cNvSpPr>
              <p:nvPr/>
            </p:nvSpPr>
            <p:spPr bwMode="auto">
              <a:xfrm>
                <a:off x="1762914" y="2340627"/>
                <a:ext cx="340585" cy="260625"/>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1400" b="1" dirty="0" smtClean="0">
                    <a:latin typeface="Bookman Old Style" panose="02050604050505020204" pitchFamily="18" charset="0"/>
                  </a:rPr>
                  <a:t>Mg</a:t>
                </a:r>
                <a:endParaRPr lang="en-US" sz="1400" b="1" dirty="0">
                  <a:latin typeface="Bookman Old Style" panose="02050604050505020204" pitchFamily="18" charset="0"/>
                </a:endParaRPr>
              </a:p>
            </p:txBody>
          </p:sp>
          <p:sp>
            <p:nvSpPr>
              <p:cNvPr id="235" name="Text Box 280"/>
              <p:cNvSpPr txBox="1">
                <a:spLocks noChangeArrowheads="1"/>
              </p:cNvSpPr>
              <p:nvPr/>
            </p:nvSpPr>
            <p:spPr bwMode="auto">
              <a:xfrm>
                <a:off x="1345406" y="1417769"/>
                <a:ext cx="251992" cy="215444"/>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1</a:t>
                </a:r>
                <a:endParaRPr lang="en-US" sz="800" b="1" dirty="0">
                  <a:latin typeface="Bookman Old Style" panose="02050604050505020204" pitchFamily="18" charset="0"/>
                </a:endParaRPr>
              </a:p>
            </p:txBody>
          </p:sp>
          <p:sp>
            <p:nvSpPr>
              <p:cNvPr id="236" name="Text Box 280"/>
              <p:cNvSpPr txBox="1">
                <a:spLocks noChangeArrowheads="1"/>
              </p:cNvSpPr>
              <p:nvPr/>
            </p:nvSpPr>
            <p:spPr bwMode="auto">
              <a:xfrm>
                <a:off x="1461886" y="1545884"/>
                <a:ext cx="290464"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H</a:t>
                </a:r>
                <a:endParaRPr lang="en-US" sz="1000" b="1" dirty="0">
                  <a:latin typeface="Bookman Old Style" panose="02050604050505020204" pitchFamily="18" charset="0"/>
                </a:endParaRPr>
              </a:p>
            </p:txBody>
          </p:sp>
          <p:sp>
            <p:nvSpPr>
              <p:cNvPr id="238" name="Text Box 280"/>
              <p:cNvSpPr txBox="1">
                <a:spLocks noChangeArrowheads="1"/>
              </p:cNvSpPr>
              <p:nvPr/>
            </p:nvSpPr>
            <p:spPr bwMode="auto">
              <a:xfrm>
                <a:off x="1079498" y="1466402"/>
                <a:ext cx="320922" cy="33855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600" b="1" dirty="0" smtClean="0">
                    <a:latin typeface="Bookman Old Style" panose="02050604050505020204" pitchFamily="18" charset="0"/>
                  </a:rPr>
                  <a:t>1</a:t>
                </a:r>
                <a:endParaRPr lang="en-US" sz="1600" b="1" dirty="0">
                  <a:latin typeface="Bookman Old Style" panose="02050604050505020204" pitchFamily="18" charset="0"/>
                </a:endParaRPr>
              </a:p>
            </p:txBody>
          </p:sp>
          <p:sp>
            <p:nvSpPr>
              <p:cNvPr id="239" name="Text Box 280"/>
              <p:cNvSpPr txBox="1">
                <a:spLocks noChangeArrowheads="1"/>
              </p:cNvSpPr>
              <p:nvPr/>
            </p:nvSpPr>
            <p:spPr bwMode="auto">
              <a:xfrm>
                <a:off x="1079498" y="1954082"/>
                <a:ext cx="320922" cy="33855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600" b="1" dirty="0" smtClean="0">
                    <a:latin typeface="Bookman Old Style" panose="02050604050505020204" pitchFamily="18" charset="0"/>
                  </a:rPr>
                  <a:t>2</a:t>
                </a:r>
                <a:endParaRPr lang="en-US" sz="1600" b="1" dirty="0">
                  <a:latin typeface="Bookman Old Style" panose="02050604050505020204" pitchFamily="18" charset="0"/>
                </a:endParaRPr>
              </a:p>
            </p:txBody>
          </p:sp>
          <p:sp>
            <p:nvSpPr>
              <p:cNvPr id="240" name="Text Box 280"/>
              <p:cNvSpPr txBox="1">
                <a:spLocks noChangeArrowheads="1"/>
              </p:cNvSpPr>
              <p:nvPr/>
            </p:nvSpPr>
            <p:spPr bwMode="auto">
              <a:xfrm>
                <a:off x="1079498" y="2281742"/>
                <a:ext cx="320922" cy="33855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600" b="1" dirty="0" smtClean="0">
                    <a:latin typeface="Bookman Old Style" panose="02050604050505020204" pitchFamily="18" charset="0"/>
                  </a:rPr>
                  <a:t>3</a:t>
                </a:r>
                <a:endParaRPr lang="en-US" sz="1600" b="1" dirty="0">
                  <a:latin typeface="Bookman Old Style" panose="02050604050505020204" pitchFamily="18" charset="0"/>
                </a:endParaRPr>
              </a:p>
            </p:txBody>
          </p:sp>
          <p:sp>
            <p:nvSpPr>
              <p:cNvPr id="241" name="Text Box 280"/>
              <p:cNvSpPr txBox="1">
                <a:spLocks noChangeArrowheads="1"/>
              </p:cNvSpPr>
              <p:nvPr/>
            </p:nvSpPr>
            <p:spPr bwMode="auto">
              <a:xfrm>
                <a:off x="1079498" y="2556062"/>
                <a:ext cx="320922" cy="33855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600" b="1" dirty="0" smtClean="0">
                    <a:latin typeface="Bookman Old Style" panose="02050604050505020204" pitchFamily="18" charset="0"/>
                  </a:rPr>
                  <a:t>4</a:t>
                </a:r>
                <a:endParaRPr lang="en-US" sz="1600" b="1" dirty="0">
                  <a:latin typeface="Bookman Old Style" panose="02050604050505020204" pitchFamily="18" charset="0"/>
                </a:endParaRPr>
              </a:p>
            </p:txBody>
          </p:sp>
          <p:sp>
            <p:nvSpPr>
              <p:cNvPr id="242" name="Text Box 280"/>
              <p:cNvSpPr txBox="1">
                <a:spLocks noChangeArrowheads="1"/>
              </p:cNvSpPr>
              <p:nvPr/>
            </p:nvSpPr>
            <p:spPr bwMode="auto">
              <a:xfrm>
                <a:off x="1079498" y="2903725"/>
                <a:ext cx="320922" cy="33855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600" b="1" dirty="0" smtClean="0">
                    <a:latin typeface="Bookman Old Style" panose="02050604050505020204" pitchFamily="18" charset="0"/>
                  </a:rPr>
                  <a:t>5</a:t>
                </a:r>
                <a:endParaRPr lang="en-US" sz="1600" b="1" dirty="0">
                  <a:latin typeface="Bookman Old Style" panose="02050604050505020204" pitchFamily="18" charset="0"/>
                </a:endParaRPr>
              </a:p>
            </p:txBody>
          </p:sp>
          <p:sp>
            <p:nvSpPr>
              <p:cNvPr id="243" name="Text Box 280"/>
              <p:cNvSpPr txBox="1">
                <a:spLocks noChangeArrowheads="1"/>
              </p:cNvSpPr>
              <p:nvPr/>
            </p:nvSpPr>
            <p:spPr bwMode="auto">
              <a:xfrm>
                <a:off x="1079498" y="3222812"/>
                <a:ext cx="320922" cy="33855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600" b="1" dirty="0" smtClean="0">
                    <a:latin typeface="Bookman Old Style" panose="02050604050505020204" pitchFamily="18" charset="0"/>
                  </a:rPr>
                  <a:t>6</a:t>
                </a:r>
                <a:endParaRPr lang="en-US" sz="1600" b="1" dirty="0">
                  <a:latin typeface="Bookman Old Style" panose="02050604050505020204" pitchFamily="18" charset="0"/>
                </a:endParaRPr>
              </a:p>
            </p:txBody>
          </p:sp>
          <p:sp>
            <p:nvSpPr>
              <p:cNvPr id="244" name="Text Box 280"/>
              <p:cNvSpPr txBox="1">
                <a:spLocks noChangeArrowheads="1"/>
              </p:cNvSpPr>
              <p:nvPr/>
            </p:nvSpPr>
            <p:spPr bwMode="auto">
              <a:xfrm>
                <a:off x="1079498" y="3541899"/>
                <a:ext cx="320922" cy="33855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600" b="1" dirty="0" smtClean="0">
                    <a:latin typeface="Bookman Old Style" panose="02050604050505020204" pitchFamily="18" charset="0"/>
                  </a:rPr>
                  <a:t>7</a:t>
                </a:r>
                <a:endParaRPr lang="en-US" sz="1600" b="1" dirty="0">
                  <a:latin typeface="Bookman Old Style" panose="02050604050505020204" pitchFamily="18" charset="0"/>
                </a:endParaRPr>
              </a:p>
            </p:txBody>
          </p:sp>
          <p:sp>
            <p:nvSpPr>
              <p:cNvPr id="245" name="Text Box 280"/>
              <p:cNvSpPr txBox="1">
                <a:spLocks noChangeArrowheads="1"/>
              </p:cNvSpPr>
              <p:nvPr/>
            </p:nvSpPr>
            <p:spPr bwMode="auto">
              <a:xfrm>
                <a:off x="1433193" y="1177282"/>
                <a:ext cx="320922" cy="33855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600" b="1" dirty="0" smtClean="0">
                    <a:latin typeface="Bookman Old Style" panose="02050604050505020204" pitchFamily="18" charset="0"/>
                  </a:rPr>
                  <a:t>1</a:t>
                </a:r>
                <a:endParaRPr lang="en-US" sz="1600" b="1" dirty="0">
                  <a:latin typeface="Bookman Old Style" panose="02050604050505020204" pitchFamily="18" charset="0"/>
                </a:endParaRPr>
              </a:p>
            </p:txBody>
          </p:sp>
          <p:sp>
            <p:nvSpPr>
              <p:cNvPr id="246" name="Text Box 280"/>
              <p:cNvSpPr txBox="1">
                <a:spLocks noChangeArrowheads="1"/>
              </p:cNvSpPr>
              <p:nvPr/>
            </p:nvSpPr>
            <p:spPr bwMode="auto">
              <a:xfrm>
                <a:off x="1770856" y="1572418"/>
                <a:ext cx="380232"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IIA</a:t>
                </a:r>
                <a:endParaRPr lang="en-US" sz="1000" b="1" dirty="0">
                  <a:latin typeface="Bookman Old Style" panose="02050604050505020204" pitchFamily="18" charset="0"/>
                </a:endParaRPr>
              </a:p>
            </p:txBody>
          </p:sp>
          <p:sp>
            <p:nvSpPr>
              <p:cNvPr id="247" name="Text Box 280"/>
              <p:cNvSpPr txBox="1">
                <a:spLocks noChangeArrowheads="1"/>
              </p:cNvSpPr>
              <p:nvPr/>
            </p:nvSpPr>
            <p:spPr bwMode="auto">
              <a:xfrm>
                <a:off x="1823243" y="1746250"/>
                <a:ext cx="269626"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2</a:t>
                </a:r>
                <a:endParaRPr lang="en-US" sz="1000" b="1" dirty="0">
                  <a:latin typeface="Bookman Old Style" panose="02050604050505020204" pitchFamily="18" charset="0"/>
                </a:endParaRPr>
              </a:p>
            </p:txBody>
          </p:sp>
          <p:sp>
            <p:nvSpPr>
              <p:cNvPr id="249" name="Text Box 280"/>
              <p:cNvSpPr txBox="1">
                <a:spLocks noChangeArrowheads="1"/>
              </p:cNvSpPr>
              <p:nvPr/>
            </p:nvSpPr>
            <p:spPr bwMode="auto">
              <a:xfrm>
                <a:off x="2150637" y="2406364"/>
                <a:ext cx="196519"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3</a:t>
                </a:r>
                <a:endParaRPr lang="en-US" sz="1000" b="1" dirty="0">
                  <a:latin typeface="Bookman Old Style" panose="02050604050505020204" pitchFamily="18" charset="0"/>
                </a:endParaRPr>
              </a:p>
            </p:txBody>
          </p:sp>
          <p:sp>
            <p:nvSpPr>
              <p:cNvPr id="250" name="Text Box 280"/>
              <p:cNvSpPr txBox="1">
                <a:spLocks noChangeArrowheads="1"/>
              </p:cNvSpPr>
              <p:nvPr/>
            </p:nvSpPr>
            <p:spPr bwMode="auto">
              <a:xfrm>
                <a:off x="2464424" y="2406364"/>
                <a:ext cx="196519"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4</a:t>
                </a:r>
                <a:endParaRPr lang="en-US" sz="1000" b="1" dirty="0">
                  <a:latin typeface="Bookman Old Style" panose="02050604050505020204" pitchFamily="18" charset="0"/>
                </a:endParaRPr>
              </a:p>
            </p:txBody>
          </p:sp>
          <p:sp>
            <p:nvSpPr>
              <p:cNvPr id="251" name="Text Box 280"/>
              <p:cNvSpPr txBox="1">
                <a:spLocks noChangeArrowheads="1"/>
              </p:cNvSpPr>
              <p:nvPr/>
            </p:nvSpPr>
            <p:spPr bwMode="auto">
              <a:xfrm>
                <a:off x="2417210" y="2284261"/>
                <a:ext cx="272462" cy="18243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IVB</a:t>
                </a:r>
                <a:endParaRPr lang="en-US" sz="800" b="1" dirty="0">
                  <a:latin typeface="Bookman Old Style" panose="02050604050505020204" pitchFamily="18" charset="0"/>
                </a:endParaRPr>
              </a:p>
            </p:txBody>
          </p:sp>
          <p:sp>
            <p:nvSpPr>
              <p:cNvPr id="252" name="Text Box 280"/>
              <p:cNvSpPr txBox="1">
                <a:spLocks noChangeArrowheads="1"/>
              </p:cNvSpPr>
              <p:nvPr/>
            </p:nvSpPr>
            <p:spPr bwMode="auto">
              <a:xfrm>
                <a:off x="2721803" y="2406364"/>
                <a:ext cx="196519"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5</a:t>
                </a:r>
                <a:endParaRPr lang="en-US" sz="1000" b="1" dirty="0">
                  <a:latin typeface="Bookman Old Style" panose="02050604050505020204" pitchFamily="18" charset="0"/>
                </a:endParaRPr>
              </a:p>
            </p:txBody>
          </p:sp>
          <p:sp>
            <p:nvSpPr>
              <p:cNvPr id="253" name="Text Box 280"/>
              <p:cNvSpPr txBox="1">
                <a:spLocks noChangeArrowheads="1"/>
              </p:cNvSpPr>
              <p:nvPr/>
            </p:nvSpPr>
            <p:spPr bwMode="auto">
              <a:xfrm>
                <a:off x="2687726" y="2284261"/>
                <a:ext cx="242084" cy="18243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VB</a:t>
                </a:r>
                <a:endParaRPr lang="en-US" sz="800" b="1" dirty="0">
                  <a:latin typeface="Bookman Old Style" panose="02050604050505020204" pitchFamily="18" charset="0"/>
                </a:endParaRPr>
              </a:p>
            </p:txBody>
          </p:sp>
          <p:sp>
            <p:nvSpPr>
              <p:cNvPr id="254" name="Text Box 280"/>
              <p:cNvSpPr txBox="1">
                <a:spLocks noChangeArrowheads="1"/>
              </p:cNvSpPr>
              <p:nvPr/>
            </p:nvSpPr>
            <p:spPr bwMode="auto">
              <a:xfrm>
                <a:off x="2992999" y="2406364"/>
                <a:ext cx="196519"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6</a:t>
                </a:r>
                <a:endParaRPr lang="en-US" sz="1000" b="1" dirty="0">
                  <a:latin typeface="Bookman Old Style" panose="02050604050505020204" pitchFamily="18" charset="0"/>
                </a:endParaRPr>
              </a:p>
            </p:txBody>
          </p:sp>
          <p:sp>
            <p:nvSpPr>
              <p:cNvPr id="255" name="Text Box 280"/>
              <p:cNvSpPr txBox="1">
                <a:spLocks noChangeArrowheads="1"/>
              </p:cNvSpPr>
              <p:nvPr/>
            </p:nvSpPr>
            <p:spPr bwMode="auto">
              <a:xfrm>
                <a:off x="2906531" y="2284261"/>
                <a:ext cx="272462" cy="18243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VIB</a:t>
                </a:r>
                <a:endParaRPr lang="en-US" sz="800" b="1" dirty="0">
                  <a:latin typeface="Bookman Old Style" panose="02050604050505020204" pitchFamily="18" charset="0"/>
                </a:endParaRPr>
              </a:p>
            </p:txBody>
          </p:sp>
          <p:sp>
            <p:nvSpPr>
              <p:cNvPr id="256" name="Text Box 280"/>
              <p:cNvSpPr txBox="1">
                <a:spLocks noChangeArrowheads="1"/>
              </p:cNvSpPr>
              <p:nvPr/>
            </p:nvSpPr>
            <p:spPr bwMode="auto">
              <a:xfrm>
                <a:off x="3216342" y="2406364"/>
                <a:ext cx="196519"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7</a:t>
                </a:r>
                <a:endParaRPr lang="en-US" sz="1000" b="1" dirty="0">
                  <a:latin typeface="Bookman Old Style" panose="02050604050505020204" pitchFamily="18" charset="0"/>
                </a:endParaRPr>
              </a:p>
            </p:txBody>
          </p:sp>
          <p:sp>
            <p:nvSpPr>
              <p:cNvPr id="257" name="Text Box 280"/>
              <p:cNvSpPr txBox="1">
                <a:spLocks noChangeArrowheads="1"/>
              </p:cNvSpPr>
              <p:nvPr/>
            </p:nvSpPr>
            <p:spPr bwMode="auto">
              <a:xfrm>
                <a:off x="3136475" y="2284261"/>
                <a:ext cx="302839" cy="18243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VIIB</a:t>
                </a:r>
                <a:endParaRPr lang="en-US" sz="800" b="1" dirty="0">
                  <a:latin typeface="Bookman Old Style" panose="02050604050505020204" pitchFamily="18" charset="0"/>
                </a:endParaRPr>
              </a:p>
            </p:txBody>
          </p:sp>
          <p:sp>
            <p:nvSpPr>
              <p:cNvPr id="258" name="Text Box 280"/>
              <p:cNvSpPr txBox="1">
                <a:spLocks noChangeArrowheads="1"/>
              </p:cNvSpPr>
              <p:nvPr/>
            </p:nvSpPr>
            <p:spPr bwMode="auto">
              <a:xfrm>
                <a:off x="3468755" y="2406364"/>
                <a:ext cx="196519"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8</a:t>
                </a:r>
                <a:endParaRPr lang="en-US" sz="1000" b="1" dirty="0">
                  <a:latin typeface="Bookman Old Style" panose="02050604050505020204" pitchFamily="18" charset="0"/>
                </a:endParaRPr>
              </a:p>
            </p:txBody>
          </p:sp>
          <p:sp>
            <p:nvSpPr>
              <p:cNvPr id="259" name="Text Box 280"/>
              <p:cNvSpPr txBox="1">
                <a:spLocks noChangeArrowheads="1"/>
              </p:cNvSpPr>
              <p:nvPr/>
            </p:nvSpPr>
            <p:spPr bwMode="auto">
              <a:xfrm>
                <a:off x="3710298" y="2406364"/>
                <a:ext cx="196519"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9</a:t>
                </a:r>
                <a:endParaRPr lang="en-US" sz="1000" b="1" dirty="0">
                  <a:latin typeface="Bookman Old Style" panose="02050604050505020204" pitchFamily="18" charset="0"/>
                </a:endParaRPr>
              </a:p>
            </p:txBody>
          </p:sp>
          <p:sp>
            <p:nvSpPr>
              <p:cNvPr id="260" name="Text Box 280"/>
              <p:cNvSpPr txBox="1">
                <a:spLocks noChangeArrowheads="1"/>
              </p:cNvSpPr>
              <p:nvPr/>
            </p:nvSpPr>
            <p:spPr bwMode="auto">
              <a:xfrm>
                <a:off x="3902143" y="2406364"/>
                <a:ext cx="258441"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10</a:t>
                </a:r>
                <a:endParaRPr lang="en-US" sz="1000" b="1" dirty="0">
                  <a:latin typeface="Bookman Old Style" panose="02050604050505020204" pitchFamily="18" charset="0"/>
                </a:endParaRPr>
              </a:p>
            </p:txBody>
          </p:sp>
          <p:sp>
            <p:nvSpPr>
              <p:cNvPr id="261" name="Text Box 280"/>
              <p:cNvSpPr txBox="1">
                <a:spLocks noChangeArrowheads="1"/>
              </p:cNvSpPr>
              <p:nvPr/>
            </p:nvSpPr>
            <p:spPr bwMode="auto">
              <a:xfrm>
                <a:off x="3547210" y="2267758"/>
                <a:ext cx="588623"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←VIII→</a:t>
                </a:r>
                <a:endParaRPr lang="en-US" sz="800" b="1" dirty="0">
                  <a:latin typeface="Bookman Old Style" panose="02050604050505020204" pitchFamily="18" charset="0"/>
                </a:endParaRPr>
              </a:p>
            </p:txBody>
          </p:sp>
          <p:sp>
            <p:nvSpPr>
              <p:cNvPr id="262" name="Text Box 280"/>
              <p:cNvSpPr txBox="1">
                <a:spLocks noChangeArrowheads="1"/>
              </p:cNvSpPr>
              <p:nvPr/>
            </p:nvSpPr>
            <p:spPr bwMode="auto">
              <a:xfrm>
                <a:off x="4185362" y="2273135"/>
                <a:ext cx="300082"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IB</a:t>
                </a:r>
                <a:endParaRPr lang="en-US" sz="800" b="1" dirty="0">
                  <a:latin typeface="Bookman Old Style" panose="02050604050505020204" pitchFamily="18" charset="0"/>
                </a:endParaRPr>
              </a:p>
            </p:txBody>
          </p:sp>
          <p:sp>
            <p:nvSpPr>
              <p:cNvPr id="263" name="Text Box 280"/>
              <p:cNvSpPr txBox="1">
                <a:spLocks noChangeArrowheads="1"/>
              </p:cNvSpPr>
              <p:nvPr/>
            </p:nvSpPr>
            <p:spPr bwMode="auto">
              <a:xfrm>
                <a:off x="4439795" y="2267985"/>
                <a:ext cx="341760"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IIB</a:t>
                </a:r>
                <a:endParaRPr lang="en-US" sz="800" b="1" dirty="0">
                  <a:latin typeface="Bookman Old Style" panose="02050604050505020204" pitchFamily="18" charset="0"/>
                </a:endParaRPr>
              </a:p>
            </p:txBody>
          </p:sp>
          <p:sp>
            <p:nvSpPr>
              <p:cNvPr id="264" name="Text Box 280"/>
              <p:cNvSpPr txBox="1">
                <a:spLocks noChangeArrowheads="1"/>
              </p:cNvSpPr>
              <p:nvPr/>
            </p:nvSpPr>
            <p:spPr bwMode="auto">
              <a:xfrm>
                <a:off x="4199894" y="2411742"/>
                <a:ext cx="258441"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11</a:t>
                </a:r>
                <a:endParaRPr lang="en-US" sz="1000" b="1" dirty="0">
                  <a:latin typeface="Bookman Old Style" panose="02050604050505020204" pitchFamily="18" charset="0"/>
                </a:endParaRPr>
              </a:p>
            </p:txBody>
          </p:sp>
          <p:sp>
            <p:nvSpPr>
              <p:cNvPr id="265" name="Text Box 280"/>
              <p:cNvSpPr txBox="1">
                <a:spLocks noChangeArrowheads="1"/>
              </p:cNvSpPr>
              <p:nvPr/>
            </p:nvSpPr>
            <p:spPr bwMode="auto">
              <a:xfrm>
                <a:off x="4410520" y="2406364"/>
                <a:ext cx="258441"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12</a:t>
                </a:r>
                <a:endParaRPr lang="en-US" sz="1000" b="1" dirty="0">
                  <a:latin typeface="Bookman Old Style" panose="02050604050505020204" pitchFamily="18" charset="0"/>
                </a:endParaRPr>
              </a:p>
            </p:txBody>
          </p:sp>
          <p:sp>
            <p:nvSpPr>
              <p:cNvPr id="266" name="Text Box 280"/>
              <p:cNvSpPr txBox="1">
                <a:spLocks noChangeArrowheads="1"/>
              </p:cNvSpPr>
              <p:nvPr/>
            </p:nvSpPr>
            <p:spPr bwMode="auto">
              <a:xfrm>
                <a:off x="4696708" y="1719928"/>
                <a:ext cx="279472" cy="18243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IIIA</a:t>
                </a:r>
                <a:endParaRPr lang="en-US" sz="800" b="1" dirty="0">
                  <a:latin typeface="Bookman Old Style" panose="02050604050505020204" pitchFamily="18" charset="0"/>
                </a:endParaRPr>
              </a:p>
            </p:txBody>
          </p:sp>
          <p:sp>
            <p:nvSpPr>
              <p:cNvPr id="267" name="Text Box 280"/>
              <p:cNvSpPr txBox="1">
                <a:spLocks noChangeArrowheads="1"/>
              </p:cNvSpPr>
              <p:nvPr/>
            </p:nvSpPr>
            <p:spPr bwMode="auto">
              <a:xfrm>
                <a:off x="4701229" y="1853219"/>
                <a:ext cx="258441"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13</a:t>
                </a:r>
                <a:endParaRPr lang="en-US" sz="1000" b="1" dirty="0">
                  <a:latin typeface="Bookman Old Style" panose="02050604050505020204" pitchFamily="18" charset="0"/>
                </a:endParaRPr>
              </a:p>
            </p:txBody>
          </p:sp>
          <p:sp>
            <p:nvSpPr>
              <p:cNvPr id="268" name="Text Box 280"/>
              <p:cNvSpPr txBox="1">
                <a:spLocks noChangeArrowheads="1"/>
              </p:cNvSpPr>
              <p:nvPr/>
            </p:nvSpPr>
            <p:spPr bwMode="auto">
              <a:xfrm>
                <a:off x="5036433" y="1719928"/>
                <a:ext cx="272462" cy="18243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IVA</a:t>
                </a:r>
                <a:endParaRPr lang="en-US" sz="800" b="1" dirty="0">
                  <a:latin typeface="Bookman Old Style" panose="02050604050505020204" pitchFamily="18" charset="0"/>
                </a:endParaRPr>
              </a:p>
            </p:txBody>
          </p:sp>
          <p:sp>
            <p:nvSpPr>
              <p:cNvPr id="269" name="Text Box 280"/>
              <p:cNvSpPr txBox="1">
                <a:spLocks noChangeArrowheads="1"/>
              </p:cNvSpPr>
              <p:nvPr/>
            </p:nvSpPr>
            <p:spPr bwMode="auto">
              <a:xfrm>
                <a:off x="5005783" y="1853219"/>
                <a:ext cx="258441"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14</a:t>
                </a:r>
                <a:endParaRPr lang="en-US" sz="1000" b="1" dirty="0">
                  <a:latin typeface="Bookman Old Style" panose="02050604050505020204" pitchFamily="18" charset="0"/>
                </a:endParaRPr>
              </a:p>
            </p:txBody>
          </p:sp>
          <p:sp>
            <p:nvSpPr>
              <p:cNvPr id="270" name="Text Box 280"/>
              <p:cNvSpPr txBox="1">
                <a:spLocks noChangeArrowheads="1"/>
              </p:cNvSpPr>
              <p:nvPr/>
            </p:nvSpPr>
            <p:spPr bwMode="auto">
              <a:xfrm>
                <a:off x="5379334" y="1719928"/>
                <a:ext cx="242084" cy="18243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VA</a:t>
                </a:r>
                <a:endParaRPr lang="en-US" sz="800" b="1" dirty="0">
                  <a:latin typeface="Bookman Old Style" panose="02050604050505020204" pitchFamily="18" charset="0"/>
                </a:endParaRPr>
              </a:p>
            </p:txBody>
          </p:sp>
          <p:sp>
            <p:nvSpPr>
              <p:cNvPr id="271" name="Text Box 280"/>
              <p:cNvSpPr txBox="1">
                <a:spLocks noChangeArrowheads="1"/>
              </p:cNvSpPr>
              <p:nvPr/>
            </p:nvSpPr>
            <p:spPr bwMode="auto">
              <a:xfrm>
                <a:off x="5374083" y="1853219"/>
                <a:ext cx="258441"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15</a:t>
                </a:r>
                <a:endParaRPr lang="en-US" sz="1000" b="1" dirty="0">
                  <a:latin typeface="Bookman Old Style" panose="02050604050505020204" pitchFamily="18" charset="0"/>
                </a:endParaRPr>
              </a:p>
            </p:txBody>
          </p:sp>
          <p:sp>
            <p:nvSpPr>
              <p:cNvPr id="272" name="Text Box 280"/>
              <p:cNvSpPr txBox="1">
                <a:spLocks noChangeArrowheads="1"/>
              </p:cNvSpPr>
              <p:nvPr/>
            </p:nvSpPr>
            <p:spPr bwMode="auto">
              <a:xfrm>
                <a:off x="5678969" y="1719928"/>
                <a:ext cx="272462" cy="18243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VIA</a:t>
                </a:r>
                <a:endParaRPr lang="en-US" sz="800" b="1" dirty="0">
                  <a:latin typeface="Bookman Old Style" panose="02050604050505020204" pitchFamily="18" charset="0"/>
                </a:endParaRPr>
              </a:p>
            </p:txBody>
          </p:sp>
          <p:sp>
            <p:nvSpPr>
              <p:cNvPr id="273" name="Text Box 280"/>
              <p:cNvSpPr txBox="1">
                <a:spLocks noChangeArrowheads="1"/>
              </p:cNvSpPr>
              <p:nvPr/>
            </p:nvSpPr>
            <p:spPr bwMode="auto">
              <a:xfrm>
                <a:off x="5651030" y="1837087"/>
                <a:ext cx="258441"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16</a:t>
                </a:r>
                <a:endParaRPr lang="en-US" sz="1000" b="1" dirty="0">
                  <a:latin typeface="Bookman Old Style" panose="02050604050505020204" pitchFamily="18" charset="0"/>
                </a:endParaRPr>
              </a:p>
            </p:txBody>
          </p:sp>
          <p:sp>
            <p:nvSpPr>
              <p:cNvPr id="274" name="Text Box 280"/>
              <p:cNvSpPr txBox="1">
                <a:spLocks noChangeArrowheads="1"/>
              </p:cNvSpPr>
              <p:nvPr/>
            </p:nvSpPr>
            <p:spPr bwMode="auto">
              <a:xfrm>
                <a:off x="6036558" y="1719928"/>
                <a:ext cx="302839" cy="18243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VIIA</a:t>
                </a:r>
                <a:endParaRPr lang="en-US" sz="800" b="1" dirty="0">
                  <a:latin typeface="Bookman Old Style" panose="02050604050505020204" pitchFamily="18" charset="0"/>
                </a:endParaRPr>
              </a:p>
            </p:txBody>
          </p:sp>
          <p:sp>
            <p:nvSpPr>
              <p:cNvPr id="275" name="Text Box 280"/>
              <p:cNvSpPr txBox="1">
                <a:spLocks noChangeArrowheads="1"/>
              </p:cNvSpPr>
              <p:nvPr/>
            </p:nvSpPr>
            <p:spPr bwMode="auto">
              <a:xfrm>
                <a:off x="6056707" y="1853219"/>
                <a:ext cx="258441"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17</a:t>
                </a:r>
                <a:endParaRPr lang="en-US" sz="1000" b="1" dirty="0">
                  <a:latin typeface="Bookman Old Style" panose="02050604050505020204" pitchFamily="18" charset="0"/>
                </a:endParaRPr>
              </a:p>
            </p:txBody>
          </p:sp>
          <p:sp>
            <p:nvSpPr>
              <p:cNvPr id="276" name="Text Box 280"/>
              <p:cNvSpPr txBox="1">
                <a:spLocks noChangeArrowheads="1"/>
              </p:cNvSpPr>
              <p:nvPr/>
            </p:nvSpPr>
            <p:spPr bwMode="auto">
              <a:xfrm>
                <a:off x="6339010" y="1231150"/>
                <a:ext cx="342563"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zero</a:t>
                </a:r>
                <a:endParaRPr lang="en-US" sz="1000" b="1" dirty="0">
                  <a:latin typeface="Bookman Old Style" panose="02050604050505020204" pitchFamily="18" charset="0"/>
                </a:endParaRPr>
              </a:p>
            </p:txBody>
          </p:sp>
          <p:sp>
            <p:nvSpPr>
              <p:cNvPr id="277" name="Text Box 280"/>
              <p:cNvSpPr txBox="1">
                <a:spLocks noChangeArrowheads="1"/>
              </p:cNvSpPr>
              <p:nvPr/>
            </p:nvSpPr>
            <p:spPr bwMode="auto">
              <a:xfrm>
                <a:off x="6371727" y="1384169"/>
                <a:ext cx="258441" cy="2084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18</a:t>
                </a:r>
                <a:endParaRPr lang="en-US" sz="1000" b="1" dirty="0">
                  <a:latin typeface="Bookman Old Style" panose="02050604050505020204" pitchFamily="18" charset="0"/>
                </a:endParaRPr>
              </a:p>
            </p:txBody>
          </p:sp>
          <p:sp>
            <p:nvSpPr>
              <p:cNvPr id="278" name="Text Box 280"/>
              <p:cNvSpPr txBox="1">
                <a:spLocks noChangeArrowheads="1"/>
              </p:cNvSpPr>
              <p:nvPr/>
            </p:nvSpPr>
            <p:spPr bwMode="auto">
              <a:xfrm>
                <a:off x="6306339" y="1576543"/>
                <a:ext cx="251992"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2</a:t>
                </a:r>
                <a:endParaRPr lang="en-US" sz="800" b="1" dirty="0">
                  <a:latin typeface="Bookman Old Style" panose="02050604050505020204" pitchFamily="18" charset="0"/>
                </a:endParaRPr>
              </a:p>
            </p:txBody>
          </p:sp>
          <p:sp>
            <p:nvSpPr>
              <p:cNvPr id="280" name="Text Box 280"/>
              <p:cNvSpPr txBox="1">
                <a:spLocks noChangeArrowheads="1"/>
              </p:cNvSpPr>
              <p:nvPr/>
            </p:nvSpPr>
            <p:spPr bwMode="auto">
              <a:xfrm>
                <a:off x="4937102" y="1990291"/>
                <a:ext cx="251992"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6</a:t>
                </a:r>
                <a:endParaRPr lang="en-US" sz="800" b="1" dirty="0">
                  <a:latin typeface="Bookman Old Style" panose="02050604050505020204" pitchFamily="18" charset="0"/>
                </a:endParaRPr>
              </a:p>
            </p:txBody>
          </p:sp>
          <p:sp>
            <p:nvSpPr>
              <p:cNvPr id="281" name="Text Box 280"/>
              <p:cNvSpPr txBox="1">
                <a:spLocks noChangeArrowheads="1"/>
              </p:cNvSpPr>
              <p:nvPr/>
            </p:nvSpPr>
            <p:spPr bwMode="auto">
              <a:xfrm>
                <a:off x="5246707" y="1982343"/>
                <a:ext cx="251992"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7</a:t>
                </a:r>
                <a:endParaRPr lang="en-US" sz="800" b="1" dirty="0">
                  <a:latin typeface="Bookman Old Style" panose="02050604050505020204" pitchFamily="18" charset="0"/>
                </a:endParaRPr>
              </a:p>
            </p:txBody>
          </p:sp>
          <p:sp>
            <p:nvSpPr>
              <p:cNvPr id="282" name="Text Box 280"/>
              <p:cNvSpPr txBox="1">
                <a:spLocks noChangeArrowheads="1"/>
              </p:cNvSpPr>
              <p:nvPr/>
            </p:nvSpPr>
            <p:spPr bwMode="auto">
              <a:xfrm>
                <a:off x="6292641" y="2281417"/>
                <a:ext cx="319318"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18</a:t>
                </a:r>
                <a:endParaRPr lang="en-US" sz="800" b="1" dirty="0">
                  <a:latin typeface="Bookman Old Style" panose="02050604050505020204" pitchFamily="18" charset="0"/>
                </a:endParaRPr>
              </a:p>
            </p:txBody>
          </p:sp>
          <p:sp>
            <p:nvSpPr>
              <p:cNvPr id="283" name="Rectangle 282"/>
              <p:cNvSpPr/>
              <p:nvPr/>
            </p:nvSpPr>
            <p:spPr>
              <a:xfrm>
                <a:off x="6351233" y="1615554"/>
                <a:ext cx="310133" cy="41021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Text Box 280"/>
              <p:cNvSpPr txBox="1">
                <a:spLocks noChangeArrowheads="1"/>
              </p:cNvSpPr>
              <p:nvPr/>
            </p:nvSpPr>
            <p:spPr bwMode="auto">
              <a:xfrm>
                <a:off x="4661363" y="2005065"/>
                <a:ext cx="251992"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5</a:t>
                </a:r>
                <a:endParaRPr lang="en-US" sz="800" b="1" dirty="0">
                  <a:latin typeface="Bookman Old Style" panose="02050604050505020204" pitchFamily="18" charset="0"/>
                </a:endParaRPr>
              </a:p>
            </p:txBody>
          </p:sp>
          <p:sp>
            <p:nvSpPr>
              <p:cNvPr id="285" name="Text Box 280"/>
              <p:cNvSpPr txBox="1">
                <a:spLocks noChangeArrowheads="1"/>
              </p:cNvSpPr>
              <p:nvPr/>
            </p:nvSpPr>
            <p:spPr bwMode="auto">
              <a:xfrm>
                <a:off x="4981531" y="2088691"/>
                <a:ext cx="298480"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C</a:t>
                </a:r>
                <a:endParaRPr lang="en-US" sz="1200" b="1" dirty="0">
                  <a:latin typeface="Bookman Old Style" panose="02050604050505020204" pitchFamily="18" charset="0"/>
                </a:endParaRPr>
              </a:p>
            </p:txBody>
          </p:sp>
          <p:sp>
            <p:nvSpPr>
              <p:cNvPr id="286" name="Text Box 280"/>
              <p:cNvSpPr txBox="1">
                <a:spLocks noChangeArrowheads="1"/>
              </p:cNvSpPr>
              <p:nvPr/>
            </p:nvSpPr>
            <p:spPr bwMode="auto">
              <a:xfrm>
                <a:off x="5330781" y="2088691"/>
                <a:ext cx="298480"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N</a:t>
                </a:r>
                <a:endParaRPr lang="en-US" sz="1200" b="1" dirty="0">
                  <a:latin typeface="Bookman Old Style" panose="02050604050505020204" pitchFamily="18" charset="0"/>
                </a:endParaRPr>
              </a:p>
            </p:txBody>
          </p:sp>
          <p:sp>
            <p:nvSpPr>
              <p:cNvPr id="287" name="Text Box 280"/>
              <p:cNvSpPr txBox="1">
                <a:spLocks noChangeArrowheads="1"/>
              </p:cNvSpPr>
              <p:nvPr/>
            </p:nvSpPr>
            <p:spPr bwMode="auto">
              <a:xfrm>
                <a:off x="5601489" y="1979768"/>
                <a:ext cx="251992"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8</a:t>
                </a:r>
                <a:endParaRPr lang="en-US" sz="800" b="1" dirty="0">
                  <a:latin typeface="Bookman Old Style" panose="02050604050505020204" pitchFamily="18" charset="0"/>
                </a:endParaRPr>
              </a:p>
            </p:txBody>
          </p:sp>
          <p:sp>
            <p:nvSpPr>
              <p:cNvPr id="288" name="Text Box 280"/>
              <p:cNvSpPr txBox="1">
                <a:spLocks noChangeArrowheads="1"/>
              </p:cNvSpPr>
              <p:nvPr/>
            </p:nvSpPr>
            <p:spPr bwMode="auto">
              <a:xfrm>
                <a:off x="5660981" y="2088691"/>
                <a:ext cx="308098"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O</a:t>
                </a:r>
                <a:endParaRPr lang="en-US" sz="1200" b="1" dirty="0">
                  <a:latin typeface="Bookman Old Style" panose="02050604050505020204" pitchFamily="18" charset="0"/>
                </a:endParaRPr>
              </a:p>
            </p:txBody>
          </p:sp>
          <p:sp>
            <p:nvSpPr>
              <p:cNvPr id="289" name="Text Box 280"/>
              <p:cNvSpPr txBox="1">
                <a:spLocks noChangeArrowheads="1"/>
              </p:cNvSpPr>
              <p:nvPr/>
            </p:nvSpPr>
            <p:spPr bwMode="auto">
              <a:xfrm>
                <a:off x="5944389" y="1979768"/>
                <a:ext cx="251992"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9</a:t>
                </a:r>
                <a:endParaRPr lang="en-US" sz="800" b="1" dirty="0">
                  <a:latin typeface="Bookman Old Style" panose="02050604050505020204" pitchFamily="18" charset="0"/>
                </a:endParaRPr>
              </a:p>
            </p:txBody>
          </p:sp>
          <p:sp>
            <p:nvSpPr>
              <p:cNvPr id="290" name="Text Box 280"/>
              <p:cNvSpPr txBox="1">
                <a:spLocks noChangeArrowheads="1"/>
              </p:cNvSpPr>
              <p:nvPr/>
            </p:nvSpPr>
            <p:spPr bwMode="auto">
              <a:xfrm>
                <a:off x="6003881" y="2088691"/>
                <a:ext cx="288862"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F</a:t>
                </a:r>
                <a:endParaRPr lang="en-US" sz="1200" b="1" dirty="0">
                  <a:latin typeface="Bookman Old Style" panose="02050604050505020204" pitchFamily="18" charset="0"/>
                </a:endParaRPr>
              </a:p>
            </p:txBody>
          </p:sp>
          <p:sp>
            <p:nvSpPr>
              <p:cNvPr id="291" name="Text Box 280"/>
              <p:cNvSpPr txBox="1">
                <a:spLocks noChangeArrowheads="1"/>
              </p:cNvSpPr>
              <p:nvPr/>
            </p:nvSpPr>
            <p:spPr bwMode="auto">
              <a:xfrm>
                <a:off x="6301577" y="1975620"/>
                <a:ext cx="319318"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10</a:t>
                </a:r>
                <a:endParaRPr lang="en-US" sz="800" b="1" dirty="0">
                  <a:latin typeface="Bookman Old Style" panose="02050604050505020204" pitchFamily="18" charset="0"/>
                </a:endParaRPr>
              </a:p>
            </p:txBody>
          </p:sp>
          <p:sp>
            <p:nvSpPr>
              <p:cNvPr id="292" name="Text Box 280"/>
              <p:cNvSpPr txBox="1">
                <a:spLocks noChangeArrowheads="1"/>
              </p:cNvSpPr>
              <p:nvPr/>
            </p:nvSpPr>
            <p:spPr bwMode="auto">
              <a:xfrm>
                <a:off x="6337380" y="2074974"/>
                <a:ext cx="388248"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Ne</a:t>
                </a:r>
                <a:endParaRPr lang="en-US" sz="1200" b="1" dirty="0">
                  <a:latin typeface="Bookman Old Style" panose="02050604050505020204" pitchFamily="18" charset="0"/>
                </a:endParaRPr>
              </a:p>
            </p:txBody>
          </p:sp>
          <p:sp>
            <p:nvSpPr>
              <p:cNvPr id="293" name="Text Box 280"/>
              <p:cNvSpPr txBox="1">
                <a:spLocks noChangeArrowheads="1"/>
              </p:cNvSpPr>
              <p:nvPr/>
            </p:nvSpPr>
            <p:spPr bwMode="auto">
              <a:xfrm>
                <a:off x="6406984" y="2347856"/>
                <a:ext cx="365806"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err="1" smtClean="0">
                    <a:latin typeface="Bookman Old Style" panose="02050604050505020204" pitchFamily="18" charset="0"/>
                  </a:rPr>
                  <a:t>Ar</a:t>
                </a:r>
                <a:endParaRPr lang="en-US" sz="1200" b="1" dirty="0">
                  <a:latin typeface="Bookman Old Style" panose="02050604050505020204" pitchFamily="18" charset="0"/>
                </a:endParaRPr>
              </a:p>
            </p:txBody>
          </p:sp>
          <p:sp>
            <p:nvSpPr>
              <p:cNvPr id="294" name="Text Box 280"/>
              <p:cNvSpPr txBox="1">
                <a:spLocks noChangeArrowheads="1"/>
              </p:cNvSpPr>
              <p:nvPr/>
            </p:nvSpPr>
            <p:spPr bwMode="auto">
              <a:xfrm>
                <a:off x="6365841" y="2631342"/>
                <a:ext cx="378630"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Kr</a:t>
                </a:r>
                <a:endParaRPr lang="en-US" sz="1200" b="1" dirty="0">
                  <a:latin typeface="Bookman Old Style" panose="02050604050505020204" pitchFamily="18" charset="0"/>
                </a:endParaRPr>
              </a:p>
            </p:txBody>
          </p:sp>
          <p:sp>
            <p:nvSpPr>
              <p:cNvPr id="279" name="Text Box 280"/>
              <p:cNvSpPr txBox="1">
                <a:spLocks noChangeArrowheads="1"/>
              </p:cNvSpPr>
              <p:nvPr/>
            </p:nvSpPr>
            <p:spPr bwMode="auto">
              <a:xfrm>
                <a:off x="6324556" y="1720391"/>
                <a:ext cx="401072"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He</a:t>
                </a:r>
                <a:endParaRPr lang="en-US" sz="1200" b="1" dirty="0">
                  <a:latin typeface="Bookman Old Style" panose="02050604050505020204" pitchFamily="18" charset="0"/>
                </a:endParaRPr>
              </a:p>
            </p:txBody>
          </p:sp>
          <p:sp>
            <p:nvSpPr>
              <p:cNvPr id="393" name="Text Box 280"/>
              <p:cNvSpPr txBox="1">
                <a:spLocks noChangeArrowheads="1"/>
              </p:cNvSpPr>
              <p:nvPr/>
            </p:nvSpPr>
            <p:spPr bwMode="auto">
              <a:xfrm>
                <a:off x="2385078" y="4052596"/>
                <a:ext cx="294661" cy="26062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400" b="1" dirty="0" smtClean="0">
                    <a:latin typeface="Bookman Old Style" panose="02050604050505020204" pitchFamily="18" charset="0"/>
                  </a:rPr>
                  <a:t>La</a:t>
                </a:r>
                <a:endParaRPr lang="en-US" sz="1400" b="1" dirty="0">
                  <a:latin typeface="Bookman Old Style" panose="02050604050505020204" pitchFamily="18" charset="0"/>
                </a:endParaRPr>
              </a:p>
            </p:txBody>
          </p:sp>
          <p:sp>
            <p:nvSpPr>
              <p:cNvPr id="395" name="Text Box 280"/>
              <p:cNvSpPr txBox="1">
                <a:spLocks noChangeArrowheads="1"/>
              </p:cNvSpPr>
              <p:nvPr/>
            </p:nvSpPr>
            <p:spPr bwMode="auto">
              <a:xfrm>
                <a:off x="2371193" y="4294572"/>
                <a:ext cx="305176" cy="26062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400" b="1" dirty="0" smtClean="0">
                    <a:latin typeface="Bookman Old Style" panose="02050604050505020204" pitchFamily="18" charset="0"/>
                  </a:rPr>
                  <a:t>Ac</a:t>
                </a:r>
                <a:endParaRPr lang="en-US" sz="1400" b="1" dirty="0">
                  <a:latin typeface="Bookman Old Style" panose="02050604050505020204" pitchFamily="18" charset="0"/>
                </a:endParaRPr>
              </a:p>
            </p:txBody>
          </p:sp>
        </p:grpSp>
      </p:grpSp>
      <p:grpSp>
        <p:nvGrpSpPr>
          <p:cNvPr id="416" name="Group 88"/>
          <p:cNvGrpSpPr/>
          <p:nvPr/>
        </p:nvGrpSpPr>
        <p:grpSpPr>
          <a:xfrm>
            <a:off x="2799691" y="873734"/>
            <a:ext cx="2445621" cy="1028232"/>
            <a:chOff x="5989290" y="-2254815"/>
            <a:chExt cx="2223338" cy="1028232"/>
          </a:xfrm>
        </p:grpSpPr>
        <p:sp>
          <p:nvSpPr>
            <p:cNvPr id="417" name="Cloud 416"/>
            <p:cNvSpPr/>
            <p:nvPr/>
          </p:nvSpPr>
          <p:spPr>
            <a:xfrm rot="21423960" flipH="1">
              <a:off x="5989290" y="-2254815"/>
              <a:ext cx="2223338" cy="1028232"/>
            </a:xfrm>
            <a:prstGeom prst="clou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418" name="Rectangle 417"/>
            <p:cNvSpPr/>
            <p:nvPr/>
          </p:nvSpPr>
          <p:spPr>
            <a:xfrm>
              <a:off x="6093346" y="-2103294"/>
              <a:ext cx="2001724" cy="646331"/>
            </a:xfrm>
            <a:prstGeom prst="rect">
              <a:avLst/>
            </a:prstGeom>
          </p:spPr>
          <p:txBody>
            <a:bodyPr wrap="square">
              <a:spAutoFit/>
            </a:bodyPr>
            <a:lstStyle/>
            <a:p>
              <a:pPr algn="ctr"/>
              <a:r>
                <a:rPr lang="en-US" dirty="0" smtClean="0">
                  <a:solidFill>
                    <a:schemeClr val="bg1"/>
                  </a:solidFill>
                  <a:latin typeface="+mj-lt"/>
                </a:rPr>
                <a:t>Now lets understand each block</a:t>
              </a:r>
            </a:p>
          </p:txBody>
        </p:sp>
      </p:grpSp>
      <p:sp>
        <p:nvSpPr>
          <p:cNvPr id="3" name="Right Brace 2"/>
          <p:cNvSpPr/>
          <p:nvPr/>
        </p:nvSpPr>
        <p:spPr>
          <a:xfrm rot="16200000">
            <a:off x="1305318" y="415986"/>
            <a:ext cx="364750" cy="100059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933710" y="520902"/>
            <a:ext cx="1079142" cy="276999"/>
          </a:xfrm>
          <a:prstGeom prst="rect">
            <a:avLst/>
          </a:prstGeom>
          <a:noFill/>
        </p:spPr>
        <p:txBody>
          <a:bodyPr wrap="none" rtlCol="0">
            <a:spAutoFit/>
          </a:bodyPr>
          <a:lstStyle/>
          <a:p>
            <a:r>
              <a:rPr lang="en-US" b="1" baseline="30000" dirty="0" smtClean="0">
                <a:latin typeface="Book Antiqua" pitchFamily="18" charset="0"/>
              </a:rPr>
              <a:t>Light Metals</a:t>
            </a:r>
            <a:endParaRPr lang="en-US" b="1" baseline="30000" dirty="0">
              <a:latin typeface="Book Antiqua" pitchFamily="18" charset="0"/>
            </a:endParaRPr>
          </a:p>
        </p:txBody>
      </p:sp>
      <p:sp>
        <p:nvSpPr>
          <p:cNvPr id="403" name="Right Brace 402"/>
          <p:cNvSpPr/>
          <p:nvPr/>
        </p:nvSpPr>
        <p:spPr>
          <a:xfrm rot="16200000">
            <a:off x="3425440" y="217710"/>
            <a:ext cx="485483" cy="329847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TextBox 403"/>
          <p:cNvSpPr txBox="1"/>
          <p:nvPr/>
        </p:nvSpPr>
        <p:spPr>
          <a:xfrm>
            <a:off x="3000142" y="1331872"/>
            <a:ext cx="1340432" cy="338554"/>
          </a:xfrm>
          <a:prstGeom prst="rect">
            <a:avLst/>
          </a:prstGeom>
          <a:noFill/>
        </p:spPr>
        <p:txBody>
          <a:bodyPr wrap="none" rtlCol="0">
            <a:spAutoFit/>
          </a:bodyPr>
          <a:lstStyle/>
          <a:p>
            <a:r>
              <a:rPr lang="en-US" sz="1600" b="1" dirty="0" smtClean="0">
                <a:latin typeface="+mj-lt"/>
              </a:rPr>
              <a:t>Heavy Metals</a:t>
            </a:r>
            <a:endParaRPr lang="en-US" sz="1600" b="1" dirty="0">
              <a:latin typeface="+mj-lt"/>
            </a:endParaRPr>
          </a:p>
        </p:txBody>
      </p:sp>
      <p:sp>
        <p:nvSpPr>
          <p:cNvPr id="405" name="Right Brace 404"/>
          <p:cNvSpPr/>
          <p:nvPr/>
        </p:nvSpPr>
        <p:spPr>
          <a:xfrm rot="16200000">
            <a:off x="6444441" y="339967"/>
            <a:ext cx="364750" cy="19256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6" name="TextBox 405"/>
          <p:cNvSpPr txBox="1"/>
          <p:nvPr/>
        </p:nvSpPr>
        <p:spPr>
          <a:xfrm>
            <a:off x="6089248" y="907431"/>
            <a:ext cx="1099981" cy="276999"/>
          </a:xfrm>
          <a:prstGeom prst="rect">
            <a:avLst/>
          </a:prstGeom>
          <a:noFill/>
        </p:spPr>
        <p:txBody>
          <a:bodyPr wrap="none" rtlCol="0">
            <a:spAutoFit/>
          </a:bodyPr>
          <a:lstStyle/>
          <a:p>
            <a:r>
              <a:rPr lang="en-US" b="1" baseline="30000" dirty="0" smtClean="0">
                <a:latin typeface="Book Antiqua" pitchFamily="18" charset="0"/>
              </a:rPr>
              <a:t>Non - Metals</a:t>
            </a:r>
            <a:endParaRPr lang="en-US" b="1" baseline="30000" dirty="0">
              <a:latin typeface="Book Antiqua" pitchFamily="18" charset="0"/>
            </a:endParaRPr>
          </a:p>
        </p:txBody>
      </p:sp>
    </p:spTree>
    <p:extLst>
      <p:ext uri="{BB962C8B-B14F-4D97-AF65-F5344CB8AC3E}">
        <p14:creationId xmlns:p14="http://schemas.microsoft.com/office/powerpoint/2010/main" val="3928621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wipe(left)">
                                      <p:cBhvr>
                                        <p:cTn id="7" dur="500"/>
                                        <p:tgtEl>
                                          <p:spTgt spid="3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Effect transition="in" filter="fade">
                                      <p:cBhvr>
                                        <p:cTn id="11" dur="500"/>
                                        <p:tgtEl>
                                          <p:spTgt spid="219"/>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16"/>
                                        </p:tgtEl>
                                        <p:attrNameLst>
                                          <p:attrName>style.visibility</p:attrName>
                                        </p:attrNameLst>
                                      </p:cBhvr>
                                      <p:to>
                                        <p:strVal val="visible"/>
                                      </p:to>
                                    </p:set>
                                    <p:anim calcmode="lin" valueType="num">
                                      <p:cBhvr>
                                        <p:cTn id="15" dur="500" fill="hold"/>
                                        <p:tgtEl>
                                          <p:spTgt spid="416"/>
                                        </p:tgtEl>
                                        <p:attrNameLst>
                                          <p:attrName>ppt_w</p:attrName>
                                        </p:attrNameLst>
                                      </p:cBhvr>
                                      <p:tavLst>
                                        <p:tav tm="0">
                                          <p:val>
                                            <p:fltVal val="0"/>
                                          </p:val>
                                        </p:tav>
                                        <p:tav tm="100000">
                                          <p:val>
                                            <p:strVal val="#ppt_w"/>
                                          </p:val>
                                        </p:tav>
                                      </p:tavLst>
                                    </p:anim>
                                    <p:anim calcmode="lin" valueType="num">
                                      <p:cBhvr>
                                        <p:cTn id="16" dur="500" fill="hold"/>
                                        <p:tgtEl>
                                          <p:spTgt spid="416"/>
                                        </p:tgtEl>
                                        <p:attrNameLst>
                                          <p:attrName>ppt_h</p:attrName>
                                        </p:attrNameLst>
                                      </p:cBhvr>
                                      <p:tavLst>
                                        <p:tav tm="0">
                                          <p:val>
                                            <p:fltVal val="0"/>
                                          </p:val>
                                        </p:tav>
                                        <p:tav tm="100000">
                                          <p:val>
                                            <p:strVal val="#ppt_h"/>
                                          </p:val>
                                        </p:tav>
                                      </p:tavLst>
                                    </p:anim>
                                    <p:animEffect transition="in" filter="fade">
                                      <p:cBhvr>
                                        <p:cTn id="17" dur="500"/>
                                        <p:tgtEl>
                                          <p:spTgt spid="4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416"/>
                                        </p:tgtEl>
                                        <p:attrNameLst>
                                          <p:attrName>style.visibility</p:attrName>
                                        </p:attrNameLst>
                                      </p:cBhvr>
                                      <p:to>
                                        <p:strVal val="hidden"/>
                                      </p:to>
                                    </p:set>
                                  </p:childTnLst>
                                </p:cTn>
                              </p:par>
                              <p:par>
                                <p:cTn id="32" presetID="22" presetClass="entr" presetSubtype="4" fill="hold" grpId="0" nodeType="withEffect">
                                  <p:stCondLst>
                                    <p:cond delay="0"/>
                                  </p:stCondLst>
                                  <p:childTnLst>
                                    <p:set>
                                      <p:cBhvr>
                                        <p:cTn id="33" dur="1" fill="hold">
                                          <p:stCondLst>
                                            <p:cond delay="0"/>
                                          </p:stCondLst>
                                        </p:cTn>
                                        <p:tgtEl>
                                          <p:spTgt spid="403"/>
                                        </p:tgtEl>
                                        <p:attrNameLst>
                                          <p:attrName>style.visibility</p:attrName>
                                        </p:attrNameLst>
                                      </p:cBhvr>
                                      <p:to>
                                        <p:strVal val="visible"/>
                                      </p:to>
                                    </p:set>
                                    <p:animEffect transition="in" filter="wipe(down)">
                                      <p:cBhvr>
                                        <p:cTn id="34" dur="500"/>
                                        <p:tgtEl>
                                          <p:spTgt spid="4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04"/>
                                        </p:tgtEl>
                                        <p:attrNameLst>
                                          <p:attrName>style.visibility</p:attrName>
                                        </p:attrNameLst>
                                      </p:cBhvr>
                                      <p:to>
                                        <p:strVal val="visible"/>
                                      </p:to>
                                    </p:set>
                                    <p:animEffect transition="in" filter="fade">
                                      <p:cBhvr>
                                        <p:cTn id="39" dur="500"/>
                                        <p:tgtEl>
                                          <p:spTgt spid="40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05"/>
                                        </p:tgtEl>
                                        <p:attrNameLst>
                                          <p:attrName>style.visibility</p:attrName>
                                        </p:attrNameLst>
                                      </p:cBhvr>
                                      <p:to>
                                        <p:strVal val="visible"/>
                                      </p:to>
                                    </p:set>
                                    <p:animEffect transition="in" filter="wipe(down)">
                                      <p:cBhvr>
                                        <p:cTn id="44" dur="500"/>
                                        <p:tgtEl>
                                          <p:spTgt spid="40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06"/>
                                        </p:tgtEl>
                                        <p:attrNameLst>
                                          <p:attrName>style.visibility</p:attrName>
                                        </p:attrNameLst>
                                      </p:cBhvr>
                                      <p:to>
                                        <p:strVal val="visible"/>
                                      </p:to>
                                    </p:set>
                                    <p:animEffect transition="in" filter="fade">
                                      <p:cBhvr>
                                        <p:cTn id="49"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403" grpId="0" animBg="1"/>
      <p:bldP spid="404" grpId="0"/>
      <p:bldP spid="405" grpId="0" animBg="1"/>
      <p:bldP spid="40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Group 255"/>
          <p:cNvGrpSpPr/>
          <p:nvPr/>
        </p:nvGrpSpPr>
        <p:grpSpPr>
          <a:xfrm>
            <a:off x="715947" y="1224327"/>
            <a:ext cx="1632877" cy="3421397"/>
            <a:chOff x="722748" y="1214310"/>
            <a:chExt cx="1373094" cy="2877071"/>
          </a:xfrm>
        </p:grpSpPr>
        <p:grpSp>
          <p:nvGrpSpPr>
            <p:cNvPr id="3" name="Group 2"/>
            <p:cNvGrpSpPr/>
            <p:nvPr/>
          </p:nvGrpSpPr>
          <p:grpSpPr>
            <a:xfrm>
              <a:off x="1009823" y="1843035"/>
              <a:ext cx="961038" cy="2248346"/>
              <a:chOff x="1400615" y="1959272"/>
              <a:chExt cx="700459" cy="1903894"/>
            </a:xfrm>
            <a:solidFill>
              <a:srgbClr val="C00000"/>
            </a:solidFill>
          </p:grpSpPr>
          <p:sp>
            <p:nvSpPr>
              <p:cNvPr id="121" name="Rectangle 120"/>
              <p:cNvSpPr/>
              <p:nvPr/>
            </p:nvSpPr>
            <p:spPr>
              <a:xfrm>
                <a:off x="1406524" y="1975822"/>
                <a:ext cx="683783" cy="1885951"/>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200">
                  <a:latin typeface="+mj-lt"/>
                </a:endParaRPr>
              </a:p>
            </p:txBody>
          </p:sp>
          <p:cxnSp>
            <p:nvCxnSpPr>
              <p:cNvPr id="122" name="Straight Connector 121"/>
              <p:cNvCxnSpPr/>
              <p:nvPr/>
            </p:nvCxnSpPr>
            <p:spPr>
              <a:xfrm>
                <a:off x="1765300" y="1959272"/>
                <a:ext cx="0" cy="1903894"/>
              </a:xfrm>
              <a:prstGeom prst="line">
                <a:avLst/>
              </a:prstGeom>
              <a:grpFill/>
              <a:ln/>
            </p:spPr>
            <p:style>
              <a:lnRef idx="2">
                <a:schemeClr val="dk1"/>
              </a:lnRef>
              <a:fillRef idx="0">
                <a:schemeClr val="dk1"/>
              </a:fillRef>
              <a:effectRef idx="1">
                <a:schemeClr val="dk1"/>
              </a:effectRef>
              <a:fontRef idx="minor">
                <a:schemeClr val="tx1"/>
              </a:fontRef>
            </p:style>
          </p:cxnSp>
          <p:cxnSp>
            <p:nvCxnSpPr>
              <p:cNvPr id="123" name="Straight Connector 122"/>
              <p:cNvCxnSpPr/>
              <p:nvPr/>
            </p:nvCxnSpPr>
            <p:spPr>
              <a:xfrm rot="16200000">
                <a:off x="1752207" y="1965222"/>
                <a:ext cx="0" cy="679654"/>
              </a:xfrm>
              <a:prstGeom prst="line">
                <a:avLst/>
              </a:prstGeom>
              <a:grpFill/>
              <a:ln/>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rot="16200000">
                <a:off x="1747646" y="2252505"/>
                <a:ext cx="0" cy="68645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25" name="Straight Connector 124"/>
              <p:cNvCxnSpPr/>
              <p:nvPr/>
            </p:nvCxnSpPr>
            <p:spPr>
              <a:xfrm rot="16200000">
                <a:off x="1754416" y="2567994"/>
                <a:ext cx="0" cy="693316"/>
              </a:xfrm>
              <a:prstGeom prst="line">
                <a:avLst/>
              </a:prstGeom>
              <a:grpFill/>
              <a:ln/>
            </p:spPr>
            <p:style>
              <a:lnRef idx="2">
                <a:schemeClr val="dk1"/>
              </a:lnRef>
              <a:fillRef idx="0">
                <a:schemeClr val="dk1"/>
              </a:fillRef>
              <a:effectRef idx="1">
                <a:schemeClr val="dk1"/>
              </a:effectRef>
              <a:fontRef idx="minor">
                <a:schemeClr val="tx1"/>
              </a:fontRef>
            </p:style>
          </p:cxnSp>
          <p:cxnSp>
            <p:nvCxnSpPr>
              <p:cNvPr id="126" name="Straight Connector 125"/>
              <p:cNvCxnSpPr/>
              <p:nvPr/>
            </p:nvCxnSpPr>
            <p:spPr>
              <a:xfrm rot="16200000">
                <a:off x="1747273" y="2904541"/>
                <a:ext cx="0" cy="693316"/>
              </a:xfrm>
              <a:prstGeom prst="line">
                <a:avLst/>
              </a:prstGeom>
              <a:grpFill/>
              <a:ln/>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rot="16200000">
                <a:off x="1747273" y="3215689"/>
                <a:ext cx="0" cy="693316"/>
              </a:xfrm>
              <a:prstGeom prst="line">
                <a:avLst/>
              </a:prstGeom>
              <a:grpFill/>
              <a:ln/>
            </p:spPr>
            <p:style>
              <a:lnRef idx="2">
                <a:schemeClr val="dk1"/>
              </a:lnRef>
              <a:fillRef idx="0">
                <a:schemeClr val="dk1"/>
              </a:fillRef>
              <a:effectRef idx="1">
                <a:schemeClr val="dk1"/>
              </a:effectRef>
              <a:fontRef idx="minor">
                <a:schemeClr val="tx1"/>
              </a:fontRef>
            </p:style>
          </p:cxnSp>
        </p:grpSp>
        <p:sp>
          <p:nvSpPr>
            <p:cNvPr id="9" name="Rectangle 8"/>
            <p:cNvSpPr/>
            <p:nvPr/>
          </p:nvSpPr>
          <p:spPr>
            <a:xfrm>
              <a:off x="1018741" y="1249873"/>
              <a:ext cx="460682" cy="36184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200">
                <a:solidFill>
                  <a:srgbClr val="C00000"/>
                </a:solidFill>
                <a:latin typeface="+mj-lt"/>
              </a:endParaRPr>
            </a:p>
          </p:txBody>
        </p:sp>
        <p:sp>
          <p:nvSpPr>
            <p:cNvPr id="10" name="Text Box 280"/>
            <p:cNvSpPr txBox="1">
              <a:spLocks noChangeArrowheads="1"/>
            </p:cNvSpPr>
            <p:nvPr/>
          </p:nvSpPr>
          <p:spPr bwMode="auto">
            <a:xfrm>
              <a:off x="974928" y="1862023"/>
              <a:ext cx="345737" cy="232930"/>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1200" b="1" dirty="0">
                  <a:solidFill>
                    <a:schemeClr val="bg1"/>
                  </a:solidFill>
                  <a:latin typeface="+mj-lt"/>
                </a:rPr>
                <a:t>3</a:t>
              </a:r>
            </a:p>
          </p:txBody>
        </p:sp>
        <p:sp>
          <p:nvSpPr>
            <p:cNvPr id="11" name="Text Box 280"/>
            <p:cNvSpPr txBox="1">
              <a:spLocks noChangeArrowheads="1"/>
            </p:cNvSpPr>
            <p:nvPr/>
          </p:nvSpPr>
          <p:spPr bwMode="auto">
            <a:xfrm>
              <a:off x="1110766" y="1970965"/>
              <a:ext cx="242905"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solidFill>
                    <a:schemeClr val="bg1"/>
                  </a:solidFill>
                  <a:latin typeface="+mj-lt"/>
                </a:rPr>
                <a:t>Li</a:t>
              </a:r>
              <a:endParaRPr lang="en-US" sz="1200" b="1" dirty="0">
                <a:solidFill>
                  <a:schemeClr val="bg1"/>
                </a:solidFill>
                <a:latin typeface="+mj-lt"/>
              </a:endParaRPr>
            </a:p>
          </p:txBody>
        </p:sp>
        <p:sp>
          <p:nvSpPr>
            <p:cNvPr id="12" name="Text Box 280"/>
            <p:cNvSpPr txBox="1">
              <a:spLocks noChangeArrowheads="1"/>
            </p:cNvSpPr>
            <p:nvPr/>
          </p:nvSpPr>
          <p:spPr bwMode="auto">
            <a:xfrm>
              <a:off x="1463799" y="1847027"/>
              <a:ext cx="345737" cy="232930"/>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1200" b="1" dirty="0" smtClean="0">
                  <a:solidFill>
                    <a:schemeClr val="bg1"/>
                  </a:solidFill>
                  <a:latin typeface="+mj-lt"/>
                </a:rPr>
                <a:t>4</a:t>
              </a:r>
              <a:endParaRPr lang="en-US" sz="1200" b="1" dirty="0">
                <a:solidFill>
                  <a:schemeClr val="bg1"/>
                </a:solidFill>
                <a:latin typeface="+mj-lt"/>
              </a:endParaRPr>
            </a:p>
          </p:txBody>
        </p:sp>
        <p:sp>
          <p:nvSpPr>
            <p:cNvPr id="13" name="Text Box 280"/>
            <p:cNvSpPr txBox="1">
              <a:spLocks noChangeArrowheads="1"/>
            </p:cNvSpPr>
            <p:nvPr/>
          </p:nvSpPr>
          <p:spPr bwMode="auto">
            <a:xfrm>
              <a:off x="1543340" y="1969087"/>
              <a:ext cx="533628" cy="232930"/>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1200" b="1" dirty="0" smtClean="0">
                  <a:solidFill>
                    <a:schemeClr val="bg1"/>
                  </a:solidFill>
                  <a:latin typeface="+mj-lt"/>
                </a:rPr>
                <a:t>Be</a:t>
              </a:r>
              <a:endParaRPr lang="en-US" sz="1200" b="1" dirty="0">
                <a:solidFill>
                  <a:schemeClr val="bg1"/>
                </a:solidFill>
                <a:latin typeface="+mj-lt"/>
              </a:endParaRPr>
            </a:p>
          </p:txBody>
        </p:sp>
        <p:sp>
          <p:nvSpPr>
            <p:cNvPr id="14" name="Text Box 280"/>
            <p:cNvSpPr txBox="1">
              <a:spLocks noChangeArrowheads="1"/>
            </p:cNvSpPr>
            <p:nvPr/>
          </p:nvSpPr>
          <p:spPr bwMode="auto">
            <a:xfrm>
              <a:off x="967906" y="2216186"/>
              <a:ext cx="493143" cy="232930"/>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1200" b="1" dirty="0" smtClean="0">
                  <a:solidFill>
                    <a:schemeClr val="bg1"/>
                  </a:solidFill>
                  <a:latin typeface="+mj-lt"/>
                </a:rPr>
                <a:t>11</a:t>
              </a:r>
              <a:endParaRPr lang="en-US" sz="1200" b="1" dirty="0">
                <a:solidFill>
                  <a:schemeClr val="bg1"/>
                </a:solidFill>
                <a:latin typeface="+mj-lt"/>
              </a:endParaRPr>
            </a:p>
          </p:txBody>
        </p:sp>
        <p:sp>
          <p:nvSpPr>
            <p:cNvPr id="15" name="Text Box 280"/>
            <p:cNvSpPr txBox="1">
              <a:spLocks noChangeArrowheads="1"/>
            </p:cNvSpPr>
            <p:nvPr/>
          </p:nvSpPr>
          <p:spPr bwMode="auto">
            <a:xfrm>
              <a:off x="1151202" y="2331674"/>
              <a:ext cx="303563"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solidFill>
                    <a:schemeClr val="bg1"/>
                  </a:solidFill>
                  <a:latin typeface="+mj-lt"/>
                </a:rPr>
                <a:t>Na</a:t>
              </a:r>
              <a:endParaRPr lang="en-US" sz="1200" b="1" dirty="0">
                <a:solidFill>
                  <a:schemeClr val="bg1"/>
                </a:solidFill>
                <a:latin typeface="+mj-lt"/>
              </a:endParaRPr>
            </a:p>
          </p:txBody>
        </p:sp>
        <p:sp>
          <p:nvSpPr>
            <p:cNvPr id="16" name="Text Box 280"/>
            <p:cNvSpPr txBox="1">
              <a:spLocks noChangeArrowheads="1"/>
            </p:cNvSpPr>
            <p:nvPr/>
          </p:nvSpPr>
          <p:spPr bwMode="auto">
            <a:xfrm>
              <a:off x="1446595" y="2219078"/>
              <a:ext cx="547545" cy="232930"/>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1200" b="1" dirty="0" smtClean="0">
                  <a:solidFill>
                    <a:schemeClr val="bg1"/>
                  </a:solidFill>
                  <a:latin typeface="+mj-lt"/>
                </a:rPr>
                <a:t>12</a:t>
              </a:r>
              <a:endParaRPr lang="en-US" sz="1200" b="1" dirty="0">
                <a:solidFill>
                  <a:schemeClr val="bg1"/>
                </a:solidFill>
                <a:latin typeface="+mj-lt"/>
              </a:endParaRPr>
            </a:p>
          </p:txBody>
        </p:sp>
        <p:sp>
          <p:nvSpPr>
            <p:cNvPr id="17" name="Text Box 280"/>
            <p:cNvSpPr txBox="1">
              <a:spLocks noChangeArrowheads="1"/>
            </p:cNvSpPr>
            <p:nvPr/>
          </p:nvSpPr>
          <p:spPr bwMode="auto">
            <a:xfrm>
              <a:off x="1548124" y="2355024"/>
              <a:ext cx="547718" cy="232930"/>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1200" b="1" dirty="0" smtClean="0">
                  <a:solidFill>
                    <a:schemeClr val="bg1"/>
                  </a:solidFill>
                  <a:latin typeface="+mj-lt"/>
                </a:rPr>
                <a:t>Mg</a:t>
              </a:r>
              <a:endParaRPr lang="en-US" sz="1200" b="1" dirty="0">
                <a:solidFill>
                  <a:schemeClr val="bg1"/>
                </a:solidFill>
                <a:latin typeface="+mj-lt"/>
              </a:endParaRPr>
            </a:p>
          </p:txBody>
        </p:sp>
        <p:sp>
          <p:nvSpPr>
            <p:cNvPr id="18" name="Text Box 280"/>
            <p:cNvSpPr txBox="1">
              <a:spLocks noChangeArrowheads="1"/>
            </p:cNvSpPr>
            <p:nvPr/>
          </p:nvSpPr>
          <p:spPr bwMode="auto">
            <a:xfrm>
              <a:off x="934072" y="1214310"/>
              <a:ext cx="345737" cy="232930"/>
            </a:xfrm>
            <a:prstGeom prst="rect">
              <a:avLst/>
            </a:prstGeom>
            <a:noFill/>
            <a:ln w="9525" algn="ctr">
              <a:noFill/>
              <a:miter lim="800000"/>
              <a:headEnd/>
              <a:tailEnd/>
            </a:ln>
            <a:effectLst/>
          </p:spPr>
          <p:txBody>
            <a:bodyPr wrap="square" anchor="ctr">
              <a:spAutoFit/>
            </a:bodyPr>
            <a:lstStyle/>
            <a:p>
              <a:pPr marL="342900" indent="-342900">
                <a:spcBef>
                  <a:spcPct val="20000"/>
                </a:spcBef>
                <a:buClr>
                  <a:schemeClr val="hlink"/>
                </a:buClr>
                <a:buSzPct val="120000"/>
                <a:defRPr/>
              </a:pPr>
              <a:r>
                <a:rPr lang="en-US" sz="1200" b="1" dirty="0">
                  <a:solidFill>
                    <a:schemeClr val="bg1"/>
                  </a:solidFill>
                  <a:latin typeface="+mj-lt"/>
                </a:rPr>
                <a:t> </a:t>
              </a:r>
              <a:r>
                <a:rPr lang="en-US" sz="1200" b="1" dirty="0" smtClean="0">
                  <a:solidFill>
                    <a:schemeClr val="bg1"/>
                  </a:solidFill>
                  <a:latin typeface="+mj-lt"/>
                </a:rPr>
                <a:t>1</a:t>
              </a:r>
              <a:endParaRPr lang="en-US" sz="1200" b="1" dirty="0">
                <a:solidFill>
                  <a:schemeClr val="bg1"/>
                </a:solidFill>
                <a:latin typeface="+mj-lt"/>
              </a:endParaRPr>
            </a:p>
          </p:txBody>
        </p:sp>
        <p:sp>
          <p:nvSpPr>
            <p:cNvPr id="19" name="Text Box 280"/>
            <p:cNvSpPr txBox="1">
              <a:spLocks noChangeArrowheads="1"/>
            </p:cNvSpPr>
            <p:nvPr/>
          </p:nvSpPr>
          <p:spPr bwMode="auto">
            <a:xfrm>
              <a:off x="1093884" y="1383778"/>
              <a:ext cx="237514"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solidFill>
                    <a:schemeClr val="bg1"/>
                  </a:solidFill>
                  <a:latin typeface="+mj-lt"/>
                </a:rPr>
                <a:t>H</a:t>
              </a:r>
              <a:endParaRPr lang="en-US" sz="1200" b="1" dirty="0">
                <a:solidFill>
                  <a:schemeClr val="bg1"/>
                </a:solidFill>
                <a:latin typeface="+mj-lt"/>
              </a:endParaRPr>
            </a:p>
          </p:txBody>
        </p:sp>
        <p:sp>
          <p:nvSpPr>
            <p:cNvPr id="20" name="Text Box 280"/>
            <p:cNvSpPr txBox="1">
              <a:spLocks noChangeArrowheads="1"/>
            </p:cNvSpPr>
            <p:nvPr/>
          </p:nvSpPr>
          <p:spPr bwMode="auto">
            <a:xfrm>
              <a:off x="1071016" y="1609681"/>
              <a:ext cx="268516"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IA</a:t>
              </a:r>
              <a:endParaRPr lang="en-US" sz="1200" b="1" dirty="0">
                <a:latin typeface="+mj-lt"/>
              </a:endParaRPr>
            </a:p>
          </p:txBody>
        </p:sp>
        <p:sp>
          <p:nvSpPr>
            <p:cNvPr id="21" name="Text Box 280"/>
            <p:cNvSpPr txBox="1">
              <a:spLocks noChangeArrowheads="1"/>
            </p:cNvSpPr>
            <p:nvPr/>
          </p:nvSpPr>
          <p:spPr bwMode="auto">
            <a:xfrm>
              <a:off x="722748" y="1344435"/>
              <a:ext cx="221338"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1</a:t>
              </a:r>
              <a:endParaRPr lang="en-US" sz="1200" b="1" dirty="0">
                <a:latin typeface="+mj-lt"/>
              </a:endParaRPr>
            </a:p>
          </p:txBody>
        </p:sp>
        <p:sp>
          <p:nvSpPr>
            <p:cNvPr id="22" name="Text Box 280"/>
            <p:cNvSpPr txBox="1">
              <a:spLocks noChangeArrowheads="1"/>
            </p:cNvSpPr>
            <p:nvPr/>
          </p:nvSpPr>
          <p:spPr bwMode="auto">
            <a:xfrm>
              <a:off x="722748" y="1920346"/>
              <a:ext cx="221338"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2</a:t>
              </a:r>
              <a:endParaRPr lang="en-US" sz="1200" b="1" dirty="0">
                <a:latin typeface="+mj-lt"/>
              </a:endParaRPr>
            </a:p>
          </p:txBody>
        </p:sp>
        <p:sp>
          <p:nvSpPr>
            <p:cNvPr id="23" name="Text Box 280"/>
            <p:cNvSpPr txBox="1">
              <a:spLocks noChangeArrowheads="1"/>
            </p:cNvSpPr>
            <p:nvPr/>
          </p:nvSpPr>
          <p:spPr bwMode="auto">
            <a:xfrm>
              <a:off x="722748" y="2307286"/>
              <a:ext cx="221338"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3</a:t>
              </a:r>
              <a:endParaRPr lang="en-US" sz="1200" b="1" dirty="0">
                <a:latin typeface="+mj-lt"/>
              </a:endParaRPr>
            </a:p>
          </p:txBody>
        </p:sp>
        <p:sp>
          <p:nvSpPr>
            <p:cNvPr id="24" name="Text Box 280"/>
            <p:cNvSpPr txBox="1">
              <a:spLocks noChangeArrowheads="1"/>
            </p:cNvSpPr>
            <p:nvPr/>
          </p:nvSpPr>
          <p:spPr bwMode="auto">
            <a:xfrm>
              <a:off x="722748" y="2678861"/>
              <a:ext cx="221338"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4</a:t>
              </a:r>
              <a:endParaRPr lang="en-US" sz="1200" b="1" dirty="0">
                <a:latin typeface="+mj-lt"/>
              </a:endParaRPr>
            </a:p>
          </p:txBody>
        </p:sp>
        <p:sp>
          <p:nvSpPr>
            <p:cNvPr id="25" name="Text Box 280"/>
            <p:cNvSpPr txBox="1">
              <a:spLocks noChangeArrowheads="1"/>
            </p:cNvSpPr>
            <p:nvPr/>
          </p:nvSpPr>
          <p:spPr bwMode="auto">
            <a:xfrm>
              <a:off x="722748" y="3041799"/>
              <a:ext cx="221338"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5</a:t>
              </a:r>
              <a:endParaRPr lang="en-US" sz="1200" b="1" dirty="0">
                <a:latin typeface="+mj-lt"/>
              </a:endParaRPr>
            </a:p>
          </p:txBody>
        </p:sp>
        <p:sp>
          <p:nvSpPr>
            <p:cNvPr id="26" name="Text Box 280"/>
            <p:cNvSpPr txBox="1">
              <a:spLocks noChangeArrowheads="1"/>
            </p:cNvSpPr>
            <p:nvPr/>
          </p:nvSpPr>
          <p:spPr bwMode="auto">
            <a:xfrm>
              <a:off x="722748" y="3418616"/>
              <a:ext cx="221338"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6</a:t>
              </a:r>
              <a:endParaRPr lang="en-US" sz="1200" b="1" dirty="0">
                <a:latin typeface="+mj-lt"/>
              </a:endParaRPr>
            </a:p>
          </p:txBody>
        </p:sp>
        <p:sp>
          <p:nvSpPr>
            <p:cNvPr id="27" name="Text Box 280"/>
            <p:cNvSpPr txBox="1">
              <a:spLocks noChangeArrowheads="1"/>
            </p:cNvSpPr>
            <p:nvPr/>
          </p:nvSpPr>
          <p:spPr bwMode="auto">
            <a:xfrm>
              <a:off x="722748" y="3795432"/>
              <a:ext cx="221338"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7</a:t>
              </a:r>
              <a:endParaRPr lang="en-US" sz="1200" b="1" dirty="0">
                <a:latin typeface="+mj-lt"/>
              </a:endParaRPr>
            </a:p>
          </p:txBody>
        </p:sp>
        <p:sp>
          <p:nvSpPr>
            <p:cNvPr id="29" name="Text Box 280"/>
            <p:cNvSpPr txBox="1">
              <a:spLocks noChangeArrowheads="1"/>
            </p:cNvSpPr>
            <p:nvPr/>
          </p:nvSpPr>
          <p:spPr bwMode="auto">
            <a:xfrm>
              <a:off x="1517794" y="1415111"/>
              <a:ext cx="303563"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IIA</a:t>
              </a:r>
              <a:endParaRPr lang="en-US" sz="1200" b="1" dirty="0">
                <a:latin typeface="+mj-lt"/>
              </a:endParaRPr>
            </a:p>
          </p:txBody>
        </p:sp>
        <p:sp>
          <p:nvSpPr>
            <p:cNvPr id="30" name="Text Box 280"/>
            <p:cNvSpPr txBox="1">
              <a:spLocks noChangeArrowheads="1"/>
            </p:cNvSpPr>
            <p:nvPr/>
          </p:nvSpPr>
          <p:spPr bwMode="auto">
            <a:xfrm>
              <a:off x="1589670" y="1620393"/>
              <a:ext cx="221338" cy="232930"/>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mj-lt"/>
                </a:rPr>
                <a:t>2</a:t>
              </a:r>
              <a:endParaRPr lang="en-US" sz="1200" b="1" dirty="0">
                <a:latin typeface="+mj-lt"/>
              </a:endParaRPr>
            </a:p>
          </p:txBody>
        </p:sp>
      </p:grpSp>
      <p:grpSp>
        <p:nvGrpSpPr>
          <p:cNvPr id="99" name="Group 88"/>
          <p:cNvGrpSpPr/>
          <p:nvPr/>
        </p:nvGrpSpPr>
        <p:grpSpPr>
          <a:xfrm>
            <a:off x="2416633" y="1448504"/>
            <a:ext cx="5685376" cy="397653"/>
            <a:chOff x="5441837" y="-1917181"/>
            <a:chExt cx="3530171" cy="582203"/>
          </a:xfrm>
          <a:noFill/>
          <a:effectLst/>
        </p:grpSpPr>
        <p:sp>
          <p:nvSpPr>
            <p:cNvPr id="100" name="Pentagon 99"/>
            <p:cNvSpPr/>
            <p:nvPr/>
          </p:nvSpPr>
          <p:spPr>
            <a:xfrm rot="21596040">
              <a:off x="5469191" y="-1917181"/>
              <a:ext cx="3412573" cy="582203"/>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101" name="Rectangle 100"/>
            <p:cNvSpPr/>
            <p:nvPr/>
          </p:nvSpPr>
          <p:spPr>
            <a:xfrm>
              <a:off x="5441837" y="-1875517"/>
              <a:ext cx="3530171" cy="518207"/>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285750" indent="-285750">
                <a:buFont typeface="Wingdings" pitchFamily="2" charset="2"/>
                <a:buChar char="v"/>
              </a:pPr>
              <a:r>
                <a:rPr lang="en-US" sz="1700" b="1" dirty="0">
                  <a:solidFill>
                    <a:srgbClr val="0000FF"/>
                  </a:solidFill>
                  <a:latin typeface="Bookman Old Style" pitchFamily="18" charset="0"/>
                </a:rPr>
                <a:t>Lets take electronic configuration of Na &amp; Mg</a:t>
              </a:r>
            </a:p>
          </p:txBody>
        </p:sp>
      </p:grpSp>
      <p:grpSp>
        <p:nvGrpSpPr>
          <p:cNvPr id="102" name="Group 88"/>
          <p:cNvGrpSpPr/>
          <p:nvPr/>
        </p:nvGrpSpPr>
        <p:grpSpPr>
          <a:xfrm>
            <a:off x="2416633" y="2069596"/>
            <a:ext cx="6297060" cy="644988"/>
            <a:chOff x="5398647" y="-1973790"/>
            <a:chExt cx="2826615" cy="1142634"/>
          </a:xfrm>
          <a:noFill/>
          <a:effectLst/>
        </p:grpSpPr>
        <p:sp>
          <p:nvSpPr>
            <p:cNvPr id="103" name="Pentagon 102"/>
            <p:cNvSpPr/>
            <p:nvPr/>
          </p:nvSpPr>
          <p:spPr>
            <a:xfrm rot="21596040">
              <a:off x="5405950" y="-1967590"/>
              <a:ext cx="2819312" cy="1136434"/>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104" name="Rectangle 103"/>
            <p:cNvSpPr/>
            <p:nvPr/>
          </p:nvSpPr>
          <p:spPr>
            <a:xfrm>
              <a:off x="5398647" y="-1973790"/>
              <a:ext cx="2722103" cy="1090488"/>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285750" indent="-285750">
                <a:buFont typeface="Wingdings" pitchFamily="2" charset="2"/>
                <a:buChar char="v"/>
              </a:pPr>
              <a:r>
                <a:rPr lang="en-US" sz="1700" b="1" dirty="0">
                  <a:solidFill>
                    <a:srgbClr val="0000FF"/>
                  </a:solidFill>
                  <a:latin typeface="Bookman Old Style" pitchFamily="18" charset="0"/>
                </a:rPr>
                <a:t>All the elements in </a:t>
              </a:r>
              <a:r>
                <a:rPr lang="en-US" sz="1700" b="1" dirty="0" smtClean="0">
                  <a:solidFill>
                    <a:srgbClr val="0000FF"/>
                  </a:solidFill>
                  <a:latin typeface="Bookman Old Style" pitchFamily="18" charset="0"/>
                </a:rPr>
                <a:t>group 1 and 2 will </a:t>
              </a:r>
              <a:r>
                <a:rPr lang="en-US" sz="1700" b="1" dirty="0">
                  <a:solidFill>
                    <a:srgbClr val="0000FF"/>
                  </a:solidFill>
                  <a:latin typeface="Bookman Old Style" pitchFamily="18" charset="0"/>
                </a:rPr>
                <a:t>have either 1 or 2 electrons in the outermost orbit</a:t>
              </a:r>
            </a:p>
          </p:txBody>
        </p:sp>
      </p:grpSp>
      <p:grpSp>
        <p:nvGrpSpPr>
          <p:cNvPr id="105" name="Group 88"/>
          <p:cNvGrpSpPr/>
          <p:nvPr/>
        </p:nvGrpSpPr>
        <p:grpSpPr>
          <a:xfrm>
            <a:off x="2416633" y="2872312"/>
            <a:ext cx="6206667" cy="903084"/>
            <a:chOff x="5469451" y="-1968411"/>
            <a:chExt cx="3503504" cy="1599868"/>
          </a:xfrm>
          <a:noFill/>
          <a:effectLst/>
        </p:grpSpPr>
        <p:sp>
          <p:nvSpPr>
            <p:cNvPr id="106" name="Pentagon 105"/>
            <p:cNvSpPr/>
            <p:nvPr/>
          </p:nvSpPr>
          <p:spPr>
            <a:xfrm rot="21596040">
              <a:off x="5469451" y="-1968411"/>
              <a:ext cx="3368921" cy="1136433"/>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107" name="Rectangle 106"/>
            <p:cNvSpPr/>
            <p:nvPr/>
          </p:nvSpPr>
          <p:spPr>
            <a:xfrm>
              <a:off x="5487947" y="-1922490"/>
              <a:ext cx="3485008" cy="1553947"/>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285750" indent="-285750">
                <a:buFont typeface="Wingdings" pitchFamily="2" charset="2"/>
                <a:buChar char="v"/>
              </a:pPr>
              <a:r>
                <a:rPr lang="en-US" sz="1700" b="1" dirty="0" smtClean="0">
                  <a:solidFill>
                    <a:srgbClr val="0000FF"/>
                  </a:solidFill>
                  <a:latin typeface="Bookman Old Style" pitchFamily="18" charset="0"/>
                </a:rPr>
                <a:t>All of them in order to become stable donate electrons. Therefore all are metals except hydrogen</a:t>
              </a:r>
              <a:endParaRPr lang="en-US" sz="1700" b="1" dirty="0">
                <a:solidFill>
                  <a:srgbClr val="0000FF"/>
                </a:solidFill>
                <a:latin typeface="Bookman Old Style" pitchFamily="18" charset="0"/>
              </a:endParaRPr>
            </a:p>
          </p:txBody>
        </p:sp>
      </p:grpSp>
      <p:sp>
        <p:nvSpPr>
          <p:cNvPr id="108" name="TextBox 107"/>
          <p:cNvSpPr txBox="1"/>
          <p:nvPr/>
        </p:nvSpPr>
        <p:spPr>
          <a:xfrm>
            <a:off x="1029009" y="2847343"/>
            <a:ext cx="596638" cy="276999"/>
          </a:xfrm>
          <a:prstGeom prst="rect">
            <a:avLst/>
          </a:prstGeom>
          <a:noFill/>
        </p:spPr>
        <p:txBody>
          <a:bodyPr wrap="none">
            <a:spAutoFit/>
          </a:bodyPr>
          <a:lstStyle/>
          <a:p>
            <a:pPr fontAlgn="base">
              <a:spcBef>
                <a:spcPct val="0"/>
              </a:spcBef>
              <a:spcAft>
                <a:spcPct val="0"/>
              </a:spcAft>
              <a:defRPr/>
            </a:pPr>
            <a:r>
              <a:rPr lang="en-US" sz="1200" b="1" dirty="0">
                <a:solidFill>
                  <a:schemeClr val="bg1"/>
                </a:solidFill>
                <a:effectLst>
                  <a:outerShdw blurRad="38100" dist="38100" dir="2700000" algn="tl">
                    <a:srgbClr val="69676D">
                      <a:lumMod val="60000"/>
                      <a:lumOff val="40000"/>
                      <a:alpha val="43000"/>
                    </a:srgbClr>
                  </a:outerShdw>
                </a:effectLst>
                <a:latin typeface="+mj-lt"/>
              </a:rPr>
              <a:t>(2,8,1)</a:t>
            </a:r>
          </a:p>
        </p:txBody>
      </p:sp>
      <p:sp>
        <p:nvSpPr>
          <p:cNvPr id="109" name="TextBox 108"/>
          <p:cNvSpPr txBox="1"/>
          <p:nvPr/>
        </p:nvSpPr>
        <p:spPr>
          <a:xfrm>
            <a:off x="1539371" y="2847343"/>
            <a:ext cx="596638" cy="276999"/>
          </a:xfrm>
          <a:prstGeom prst="rect">
            <a:avLst/>
          </a:prstGeom>
          <a:noFill/>
        </p:spPr>
        <p:txBody>
          <a:bodyPr wrap="none">
            <a:spAutoFit/>
          </a:bodyPr>
          <a:lstStyle/>
          <a:p>
            <a:pPr fontAlgn="base">
              <a:spcBef>
                <a:spcPct val="0"/>
              </a:spcBef>
              <a:spcAft>
                <a:spcPct val="0"/>
              </a:spcAft>
              <a:defRPr/>
            </a:pPr>
            <a:r>
              <a:rPr lang="en-US" sz="1200" b="1" dirty="0">
                <a:solidFill>
                  <a:schemeClr val="bg1"/>
                </a:solidFill>
                <a:effectLst>
                  <a:outerShdw blurRad="38100" dist="38100" dir="2700000" algn="tl">
                    <a:srgbClr val="69676D">
                      <a:lumMod val="60000"/>
                      <a:lumOff val="40000"/>
                      <a:alpha val="43000"/>
                    </a:srgbClr>
                  </a:outerShdw>
                </a:effectLst>
                <a:latin typeface="+mj-lt"/>
              </a:rPr>
              <a:t>(</a:t>
            </a:r>
            <a:r>
              <a:rPr lang="en-US" sz="1200" b="1" dirty="0" smtClean="0">
                <a:solidFill>
                  <a:schemeClr val="bg1"/>
                </a:solidFill>
                <a:effectLst>
                  <a:outerShdw blurRad="38100" dist="38100" dir="2700000" algn="tl">
                    <a:srgbClr val="69676D">
                      <a:lumMod val="60000"/>
                      <a:lumOff val="40000"/>
                      <a:alpha val="43000"/>
                    </a:srgbClr>
                  </a:outerShdw>
                </a:effectLst>
                <a:latin typeface="+mj-lt"/>
              </a:rPr>
              <a:t>2,8,2)</a:t>
            </a:r>
            <a:endParaRPr lang="en-US" sz="1200" b="1" dirty="0">
              <a:solidFill>
                <a:schemeClr val="bg1"/>
              </a:solidFill>
              <a:effectLst>
                <a:outerShdw blurRad="38100" dist="38100" dir="2700000" algn="tl">
                  <a:srgbClr val="69676D">
                    <a:lumMod val="60000"/>
                    <a:lumOff val="40000"/>
                    <a:alpha val="43000"/>
                  </a:srgbClr>
                </a:outerShdw>
              </a:effectLst>
              <a:latin typeface="+mj-lt"/>
            </a:endParaRPr>
          </a:p>
        </p:txBody>
      </p:sp>
      <p:sp>
        <p:nvSpPr>
          <p:cNvPr id="111" name="Rectangle 110"/>
          <p:cNvSpPr/>
          <p:nvPr/>
        </p:nvSpPr>
        <p:spPr>
          <a:xfrm rot="21596040">
            <a:off x="3457597" y="269404"/>
            <a:ext cx="2198893" cy="691609"/>
          </a:xfrm>
          <a:prstGeom prst="rect">
            <a:avLst/>
          </a:prstGeom>
          <a:noFill/>
          <a:ln>
            <a:noFill/>
          </a:ln>
        </p:spPr>
        <p:style>
          <a:lnRef idx="3">
            <a:schemeClr val="lt1"/>
          </a:lnRef>
          <a:fillRef idx="1">
            <a:schemeClr val="dk1"/>
          </a:fillRef>
          <a:effectRef idx="1">
            <a:schemeClr val="dk1"/>
          </a:effectRef>
          <a:fontRef idx="minor">
            <a:schemeClr val="lt1"/>
          </a:fontRef>
        </p:style>
        <p:txBody>
          <a:bodyPr rtlCol="0" anchor="ctr"/>
          <a:lstStyle/>
          <a:p>
            <a:endParaRPr lang="en-US" sz="2000" u="sng">
              <a:solidFill>
                <a:srgbClr val="C00000"/>
              </a:solidFill>
              <a:latin typeface="Bookman Old Style" pitchFamily="18" charset="0"/>
            </a:endParaRPr>
          </a:p>
        </p:txBody>
      </p:sp>
      <p:sp>
        <p:nvSpPr>
          <p:cNvPr id="112" name="Rectangle 111"/>
          <p:cNvSpPr/>
          <p:nvPr/>
        </p:nvSpPr>
        <p:spPr>
          <a:xfrm>
            <a:off x="3543889" y="267661"/>
            <a:ext cx="1996240" cy="363257"/>
          </a:xfrm>
          <a:prstGeom prst="rect">
            <a:avLst/>
          </a:prstGeom>
          <a:noFill/>
          <a:ln>
            <a:noFill/>
          </a:ln>
        </p:spPr>
        <p:txBody>
          <a:bodyPr wrap="square">
            <a:spAutoFit/>
          </a:bodyPr>
          <a:lstStyle/>
          <a:p>
            <a:r>
              <a:rPr lang="en-US" sz="2000" b="1" u="sng" dirty="0" smtClean="0">
                <a:solidFill>
                  <a:srgbClr val="C00000"/>
                </a:solidFill>
                <a:latin typeface="Bookman Old Style" pitchFamily="18" charset="0"/>
              </a:rPr>
              <a:t>Group 1 &amp; 2</a:t>
            </a:r>
          </a:p>
        </p:txBody>
      </p:sp>
      <p:grpSp>
        <p:nvGrpSpPr>
          <p:cNvPr id="113" name="Group 112"/>
          <p:cNvGrpSpPr/>
          <p:nvPr/>
        </p:nvGrpSpPr>
        <p:grpSpPr>
          <a:xfrm>
            <a:off x="624892" y="247582"/>
            <a:ext cx="2111764" cy="960907"/>
            <a:chOff x="779953" y="280591"/>
            <a:chExt cx="1825029" cy="830436"/>
          </a:xfrm>
        </p:grpSpPr>
        <p:grpSp>
          <p:nvGrpSpPr>
            <p:cNvPr id="114" name="Group 113"/>
            <p:cNvGrpSpPr/>
            <p:nvPr/>
          </p:nvGrpSpPr>
          <p:grpSpPr>
            <a:xfrm>
              <a:off x="779953" y="344507"/>
              <a:ext cx="252444" cy="567774"/>
              <a:chOff x="1398216" y="1959272"/>
              <a:chExt cx="728609" cy="1903894"/>
            </a:xfrm>
            <a:solidFill>
              <a:srgbClr val="C00000"/>
            </a:solidFill>
          </p:grpSpPr>
          <p:sp>
            <p:nvSpPr>
              <p:cNvPr id="173" name="Rectangle 172"/>
              <p:cNvSpPr/>
              <p:nvPr/>
            </p:nvSpPr>
            <p:spPr>
              <a:xfrm>
                <a:off x="1406524" y="1975822"/>
                <a:ext cx="683783" cy="1885951"/>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74" name="Straight Connector 173"/>
              <p:cNvCxnSpPr/>
              <p:nvPr/>
            </p:nvCxnSpPr>
            <p:spPr>
              <a:xfrm>
                <a:off x="1765300" y="1959272"/>
                <a:ext cx="0" cy="190389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rot="16200000">
                <a:off x="1752207" y="1965222"/>
                <a:ext cx="0" cy="67965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rot="16200000">
                <a:off x="1747646" y="2252505"/>
                <a:ext cx="0" cy="68645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rot="16200000">
                <a:off x="1766092" y="2553917"/>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rot="16200000">
                <a:off x="1758949" y="2890467"/>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rot="16200000">
                <a:off x="1758949" y="3201617"/>
                <a:ext cx="0" cy="721466"/>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1022528" y="533710"/>
              <a:ext cx="896174" cy="378565"/>
              <a:chOff x="1374127" y="1978320"/>
              <a:chExt cx="2586560" cy="1269426"/>
            </a:xfrm>
            <a:solidFill>
              <a:srgbClr val="0070C0"/>
            </a:solidFill>
          </p:grpSpPr>
          <p:sp>
            <p:nvSpPr>
              <p:cNvPr id="160" name="Rectangle 159"/>
              <p:cNvSpPr/>
              <p:nvPr/>
            </p:nvSpPr>
            <p:spPr>
              <a:xfrm>
                <a:off x="1374127" y="1981200"/>
                <a:ext cx="2586560" cy="126654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61" name="Straight Connector 160"/>
              <p:cNvCxnSpPr/>
              <p:nvPr/>
            </p:nvCxnSpPr>
            <p:spPr>
              <a:xfrm>
                <a:off x="170948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rot="16200000">
                <a:off x="2664890" y="1021965"/>
                <a:ext cx="0" cy="2566168"/>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63" name="Straight Connector 162"/>
              <p:cNvCxnSpPr/>
              <p:nvPr/>
            </p:nvCxnSpPr>
            <p:spPr>
              <a:xfrm>
                <a:off x="1970087"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a:off x="224154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65" name="Straight Connector 164"/>
              <p:cNvCxnSpPr/>
              <p:nvPr/>
            </p:nvCxnSpPr>
            <p:spPr>
              <a:xfrm>
                <a:off x="2479674"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271779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296544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a:off x="3217861"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3455986"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370839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rot="16200000">
                <a:off x="2664890" y="1341055"/>
                <a:ext cx="0" cy="25661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rot="16200000">
                <a:off x="2674145" y="1687133"/>
                <a:ext cx="0" cy="2540760"/>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16" name="Group 115"/>
            <p:cNvGrpSpPr/>
            <p:nvPr/>
          </p:nvGrpSpPr>
          <p:grpSpPr>
            <a:xfrm>
              <a:off x="1021791" y="727382"/>
              <a:ext cx="122082" cy="183289"/>
              <a:chOff x="1324192" y="3190875"/>
              <a:chExt cx="737379" cy="662733"/>
            </a:xfrm>
          </p:grpSpPr>
          <p:sp>
            <p:nvSpPr>
              <p:cNvPr id="158" name="Rectangle 157"/>
              <p:cNvSpPr/>
              <p:nvPr/>
            </p:nvSpPr>
            <p:spPr>
              <a:xfrm>
                <a:off x="1324192" y="3190875"/>
                <a:ext cx="710179" cy="662733"/>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59" name="Straight Connector 158"/>
              <p:cNvCxnSpPr/>
              <p:nvPr/>
            </p:nvCxnSpPr>
            <p:spPr>
              <a:xfrm rot="16200000">
                <a:off x="1700837" y="3181075"/>
                <a:ext cx="0" cy="721468"/>
              </a:xfrm>
              <a:prstGeom prst="line">
                <a:avLst/>
              </a:prstGeom>
              <a:ln w="12700"/>
            </p:spPr>
            <p:style>
              <a:lnRef idx="2">
                <a:schemeClr val="dk1"/>
              </a:lnRef>
              <a:fillRef idx="0">
                <a:schemeClr val="dk1"/>
              </a:fillRef>
              <a:effectRef idx="1">
                <a:schemeClr val="dk1"/>
              </a:effectRef>
              <a:fontRef idx="minor">
                <a:schemeClr val="tx1"/>
              </a:fontRef>
            </p:style>
          </p:cxnSp>
        </p:grpSp>
        <p:grpSp>
          <p:nvGrpSpPr>
            <p:cNvPr id="117" name="Group 116"/>
            <p:cNvGrpSpPr/>
            <p:nvPr/>
          </p:nvGrpSpPr>
          <p:grpSpPr>
            <a:xfrm>
              <a:off x="1919256" y="280591"/>
              <a:ext cx="685726" cy="630793"/>
              <a:chOff x="1406523" y="1784103"/>
              <a:chExt cx="2550512" cy="1479649"/>
            </a:xfrm>
            <a:solidFill>
              <a:srgbClr val="00CC00"/>
            </a:solidFill>
          </p:grpSpPr>
          <p:sp>
            <p:nvSpPr>
              <p:cNvPr id="146" name="Rectangle 221"/>
              <p:cNvSpPr/>
              <p:nvPr/>
            </p:nvSpPr>
            <p:spPr>
              <a:xfrm>
                <a:off x="1406523" y="1784103"/>
                <a:ext cx="2550512" cy="1479649"/>
              </a:xfrm>
              <a:custGeom>
                <a:avLst/>
                <a:gdLst>
                  <a:gd name="connsiteX0" fmla="*/ 0 w 791082"/>
                  <a:gd name="connsiteY0" fmla="*/ 0 h 629885"/>
                  <a:gd name="connsiteX1" fmla="*/ 791082 w 791082"/>
                  <a:gd name="connsiteY1" fmla="*/ 0 h 629885"/>
                  <a:gd name="connsiteX2" fmla="*/ 791082 w 791082"/>
                  <a:gd name="connsiteY2" fmla="*/ 629885 h 629885"/>
                  <a:gd name="connsiteX3" fmla="*/ 0 w 791082"/>
                  <a:gd name="connsiteY3" fmla="*/ 629885 h 629885"/>
                  <a:gd name="connsiteX4" fmla="*/ 0 w 791082"/>
                  <a:gd name="connsiteY4" fmla="*/ 0 h 629885"/>
                  <a:gd name="connsiteX0" fmla="*/ 0 w 791082"/>
                  <a:gd name="connsiteY0" fmla="*/ 2308 h 632193"/>
                  <a:gd name="connsiteX1" fmla="*/ 699994 w 791082"/>
                  <a:gd name="connsiteY1" fmla="*/ 0 h 632193"/>
                  <a:gd name="connsiteX2" fmla="*/ 791082 w 791082"/>
                  <a:gd name="connsiteY2" fmla="*/ 2308 h 632193"/>
                  <a:gd name="connsiteX3" fmla="*/ 791082 w 791082"/>
                  <a:gd name="connsiteY3" fmla="*/ 632193 h 632193"/>
                  <a:gd name="connsiteX4" fmla="*/ 0 w 791082"/>
                  <a:gd name="connsiteY4" fmla="*/ 632193 h 632193"/>
                  <a:gd name="connsiteX5" fmla="*/ 0 w 791082"/>
                  <a:gd name="connsiteY5" fmla="*/ 2308 h 632193"/>
                  <a:gd name="connsiteX0" fmla="*/ 0 w 798225"/>
                  <a:gd name="connsiteY0" fmla="*/ 157162 h 787047"/>
                  <a:gd name="connsiteX1" fmla="*/ 699994 w 798225"/>
                  <a:gd name="connsiteY1" fmla="*/ 154854 h 787047"/>
                  <a:gd name="connsiteX2" fmla="*/ 798225 w 798225"/>
                  <a:gd name="connsiteY2" fmla="*/ 0 h 787047"/>
                  <a:gd name="connsiteX3" fmla="*/ 791082 w 798225"/>
                  <a:gd name="connsiteY3" fmla="*/ 787047 h 787047"/>
                  <a:gd name="connsiteX4" fmla="*/ 0 w 798225"/>
                  <a:gd name="connsiteY4" fmla="*/ 787047 h 787047"/>
                  <a:gd name="connsiteX5" fmla="*/ 0 w 798225"/>
                  <a:gd name="connsiteY5" fmla="*/ 157162 h 787047"/>
                  <a:gd name="connsiteX0" fmla="*/ 0 w 798225"/>
                  <a:gd name="connsiteY0" fmla="*/ 161852 h 791737"/>
                  <a:gd name="connsiteX1" fmla="*/ 669037 w 798225"/>
                  <a:gd name="connsiteY1" fmla="*/ 0 h 791737"/>
                  <a:gd name="connsiteX2" fmla="*/ 798225 w 798225"/>
                  <a:gd name="connsiteY2" fmla="*/ 4690 h 791737"/>
                  <a:gd name="connsiteX3" fmla="*/ 791082 w 798225"/>
                  <a:gd name="connsiteY3" fmla="*/ 791737 h 791737"/>
                  <a:gd name="connsiteX4" fmla="*/ 0 w 798225"/>
                  <a:gd name="connsiteY4" fmla="*/ 791737 h 791737"/>
                  <a:gd name="connsiteX5" fmla="*/ 0 w 798225"/>
                  <a:gd name="connsiteY5" fmla="*/ 161852 h 791737"/>
                  <a:gd name="connsiteX0" fmla="*/ 0 w 798225"/>
                  <a:gd name="connsiteY0" fmla="*/ 161852 h 791737"/>
                  <a:gd name="connsiteX1" fmla="*/ 635700 w 798225"/>
                  <a:gd name="connsiteY1" fmla="*/ 7144 h 791737"/>
                  <a:gd name="connsiteX2" fmla="*/ 669037 w 798225"/>
                  <a:gd name="connsiteY2" fmla="*/ 0 h 791737"/>
                  <a:gd name="connsiteX3" fmla="*/ 798225 w 798225"/>
                  <a:gd name="connsiteY3" fmla="*/ 4690 h 791737"/>
                  <a:gd name="connsiteX4" fmla="*/ 791082 w 798225"/>
                  <a:gd name="connsiteY4" fmla="*/ 791737 h 791737"/>
                  <a:gd name="connsiteX5" fmla="*/ 0 w 798225"/>
                  <a:gd name="connsiteY5" fmla="*/ 791737 h 791737"/>
                  <a:gd name="connsiteX6" fmla="*/ 0 w 798225"/>
                  <a:gd name="connsiteY6" fmla="*/ 161852 h 791737"/>
                  <a:gd name="connsiteX0" fmla="*/ 0 w 798225"/>
                  <a:gd name="connsiteY0" fmla="*/ 161852 h 791737"/>
                  <a:gd name="connsiteX1" fmla="*/ 666656 w 798225"/>
                  <a:gd name="connsiteY1" fmla="*/ 157163 h 791737"/>
                  <a:gd name="connsiteX2" fmla="*/ 669037 w 798225"/>
                  <a:gd name="connsiteY2" fmla="*/ 0 h 791737"/>
                  <a:gd name="connsiteX3" fmla="*/ 798225 w 798225"/>
                  <a:gd name="connsiteY3" fmla="*/ 4690 h 791737"/>
                  <a:gd name="connsiteX4" fmla="*/ 791082 w 798225"/>
                  <a:gd name="connsiteY4" fmla="*/ 791737 h 791737"/>
                  <a:gd name="connsiteX5" fmla="*/ 0 w 798225"/>
                  <a:gd name="connsiteY5" fmla="*/ 791737 h 791737"/>
                  <a:gd name="connsiteX6" fmla="*/ 0 w 798225"/>
                  <a:gd name="connsiteY6" fmla="*/ 161852 h 791737"/>
                  <a:gd name="connsiteX0" fmla="*/ 0 w 798225"/>
                  <a:gd name="connsiteY0" fmla="*/ 157162 h 787047"/>
                  <a:gd name="connsiteX1" fmla="*/ 666656 w 798225"/>
                  <a:gd name="connsiteY1" fmla="*/ 152473 h 787047"/>
                  <a:gd name="connsiteX2" fmla="*/ 669037 w 798225"/>
                  <a:gd name="connsiteY2" fmla="*/ 59604 h 787047"/>
                  <a:gd name="connsiteX3" fmla="*/ 798225 w 798225"/>
                  <a:gd name="connsiteY3" fmla="*/ 0 h 787047"/>
                  <a:gd name="connsiteX4" fmla="*/ 791082 w 798225"/>
                  <a:gd name="connsiteY4" fmla="*/ 787047 h 787047"/>
                  <a:gd name="connsiteX5" fmla="*/ 0 w 798225"/>
                  <a:gd name="connsiteY5" fmla="*/ 787047 h 787047"/>
                  <a:gd name="connsiteX6" fmla="*/ 0 w 798225"/>
                  <a:gd name="connsiteY6" fmla="*/ 157162 h 787047"/>
                  <a:gd name="connsiteX0" fmla="*/ 0 w 793462"/>
                  <a:gd name="connsiteY0" fmla="*/ 100012 h 729897"/>
                  <a:gd name="connsiteX1" fmla="*/ 666656 w 793462"/>
                  <a:gd name="connsiteY1" fmla="*/ 95323 h 729897"/>
                  <a:gd name="connsiteX2" fmla="*/ 66903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2320 h 732205"/>
                  <a:gd name="connsiteX1" fmla="*/ 666656 w 793462"/>
                  <a:gd name="connsiteY1" fmla="*/ 97631 h 732205"/>
                  <a:gd name="connsiteX2" fmla="*/ 669037 w 793462"/>
                  <a:gd name="connsiteY2" fmla="*/ 0 h 732205"/>
                  <a:gd name="connsiteX3" fmla="*/ 793462 w 793462"/>
                  <a:gd name="connsiteY3" fmla="*/ 2308 h 732205"/>
                  <a:gd name="connsiteX4" fmla="*/ 791082 w 793462"/>
                  <a:gd name="connsiteY4" fmla="*/ 732205 h 732205"/>
                  <a:gd name="connsiteX5" fmla="*/ 0 w 793462"/>
                  <a:gd name="connsiteY5" fmla="*/ 732205 h 732205"/>
                  <a:gd name="connsiteX6" fmla="*/ 0 w 793462"/>
                  <a:gd name="connsiteY6" fmla="*/ 102320 h 732205"/>
                  <a:gd name="connsiteX0" fmla="*/ 0 w 793462"/>
                  <a:gd name="connsiteY0" fmla="*/ 102320 h 732205"/>
                  <a:gd name="connsiteX1" fmla="*/ 666656 w 793462"/>
                  <a:gd name="connsiteY1" fmla="*/ 97631 h 732205"/>
                  <a:gd name="connsiteX2" fmla="*/ 671418 w 793462"/>
                  <a:gd name="connsiteY2" fmla="*/ 0 h 732205"/>
                  <a:gd name="connsiteX3" fmla="*/ 793462 w 793462"/>
                  <a:gd name="connsiteY3" fmla="*/ 2308 h 732205"/>
                  <a:gd name="connsiteX4" fmla="*/ 791082 w 793462"/>
                  <a:gd name="connsiteY4" fmla="*/ 732205 h 732205"/>
                  <a:gd name="connsiteX5" fmla="*/ 0 w 793462"/>
                  <a:gd name="connsiteY5" fmla="*/ 732205 h 732205"/>
                  <a:gd name="connsiteX6" fmla="*/ 0 w 793462"/>
                  <a:gd name="connsiteY6" fmla="*/ 102320 h 732205"/>
                  <a:gd name="connsiteX0" fmla="*/ 0 w 793462"/>
                  <a:gd name="connsiteY0" fmla="*/ 104702 h 734587"/>
                  <a:gd name="connsiteX1" fmla="*/ 666656 w 793462"/>
                  <a:gd name="connsiteY1" fmla="*/ 100013 h 734587"/>
                  <a:gd name="connsiteX2" fmla="*/ 669036 w 793462"/>
                  <a:gd name="connsiteY2" fmla="*/ 0 h 734587"/>
                  <a:gd name="connsiteX3" fmla="*/ 793462 w 793462"/>
                  <a:gd name="connsiteY3" fmla="*/ 4690 h 734587"/>
                  <a:gd name="connsiteX4" fmla="*/ 791082 w 793462"/>
                  <a:gd name="connsiteY4" fmla="*/ 734587 h 734587"/>
                  <a:gd name="connsiteX5" fmla="*/ 0 w 793462"/>
                  <a:gd name="connsiteY5" fmla="*/ 734587 h 734587"/>
                  <a:gd name="connsiteX6" fmla="*/ 0 w 793462"/>
                  <a:gd name="connsiteY6" fmla="*/ 104702 h 734587"/>
                  <a:gd name="connsiteX0" fmla="*/ 0 w 793462"/>
                  <a:gd name="connsiteY0" fmla="*/ 100012 h 729897"/>
                  <a:gd name="connsiteX1" fmla="*/ 666656 w 793462"/>
                  <a:gd name="connsiteY1" fmla="*/ 95323 h 729897"/>
                  <a:gd name="connsiteX2" fmla="*/ 67141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0012 h 729897"/>
                  <a:gd name="connsiteX1" fmla="*/ 666656 w 793462"/>
                  <a:gd name="connsiteY1" fmla="*/ 95323 h 729897"/>
                  <a:gd name="connsiteX2" fmla="*/ 67141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0012 h 729897"/>
                  <a:gd name="connsiteX1" fmla="*/ 666656 w 793462"/>
                  <a:gd name="connsiteY1" fmla="*/ 95323 h 729897"/>
                  <a:gd name="connsiteX2" fmla="*/ 669036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462" h="729897">
                    <a:moveTo>
                      <a:pt x="0" y="100012"/>
                    </a:moveTo>
                    <a:lnTo>
                      <a:pt x="666656" y="95323"/>
                    </a:lnTo>
                    <a:cubicBezTo>
                      <a:pt x="667450" y="42935"/>
                      <a:pt x="668242" y="54842"/>
                      <a:pt x="669036" y="2454"/>
                    </a:cubicBezTo>
                    <a:lnTo>
                      <a:pt x="793462" y="0"/>
                    </a:lnTo>
                    <a:cubicBezTo>
                      <a:pt x="792669" y="243299"/>
                      <a:pt x="791875" y="486598"/>
                      <a:pt x="791082" y="729897"/>
                    </a:cubicBezTo>
                    <a:lnTo>
                      <a:pt x="0" y="729897"/>
                    </a:lnTo>
                    <a:lnTo>
                      <a:pt x="0" y="100012"/>
                    </a:lnTo>
                    <a:close/>
                  </a:path>
                </a:pathLst>
              </a:cu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47" name="Straight Connector 146"/>
              <p:cNvCxnSpPr/>
              <p:nvPr/>
            </p:nvCxnSpPr>
            <p:spPr>
              <a:xfrm>
                <a:off x="1755774"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48" name="Straight Connector 147"/>
              <p:cNvCxnSpPr/>
              <p:nvPr/>
            </p:nvCxnSpPr>
            <p:spPr>
              <a:xfrm rot="16200000">
                <a:off x="2675492" y="922088"/>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49" name="Straight Connector 148"/>
              <p:cNvCxnSpPr/>
              <p:nvPr/>
            </p:nvCxnSpPr>
            <p:spPr>
              <a:xfrm>
                <a:off x="2176084"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50" name="Straight Connector 149"/>
              <p:cNvCxnSpPr/>
              <p:nvPr/>
            </p:nvCxnSpPr>
            <p:spPr>
              <a:xfrm>
                <a:off x="2582799"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51" name="Straight Connector 150"/>
              <p:cNvCxnSpPr/>
              <p:nvPr/>
            </p:nvCxnSpPr>
            <p:spPr>
              <a:xfrm>
                <a:off x="3057421"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52" name="Straight Connector 151"/>
              <p:cNvCxnSpPr/>
              <p:nvPr/>
            </p:nvCxnSpPr>
            <p:spPr>
              <a:xfrm>
                <a:off x="3541909"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rot="16200000">
                <a:off x="2665504" y="1801159"/>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rot="16200000">
                <a:off x="2665504" y="1119099"/>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rot="16200000">
                <a:off x="2665504" y="1338983"/>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rot="16200000">
                <a:off x="2665504" y="1569366"/>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rot="16200000">
                <a:off x="2690805" y="728997"/>
                <a:ext cx="0" cy="2515604"/>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18" name="Group 117"/>
            <p:cNvGrpSpPr/>
            <p:nvPr/>
          </p:nvGrpSpPr>
          <p:grpSpPr>
            <a:xfrm rot="16200000">
              <a:off x="1630008" y="447820"/>
              <a:ext cx="155338" cy="1171075"/>
              <a:chOff x="1449570" y="1975403"/>
              <a:chExt cx="742286" cy="1903894"/>
            </a:xfrm>
            <a:solidFill>
              <a:srgbClr val="FFFF00"/>
            </a:solidFill>
          </p:grpSpPr>
          <p:sp>
            <p:nvSpPr>
              <p:cNvPr id="119" name="Rectangle 118"/>
              <p:cNvSpPr/>
              <p:nvPr/>
            </p:nvSpPr>
            <p:spPr>
              <a:xfrm>
                <a:off x="1458428" y="1981199"/>
                <a:ext cx="733428" cy="1885951"/>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20" name="Straight Connector 119"/>
              <p:cNvCxnSpPr/>
              <p:nvPr/>
            </p:nvCxnSpPr>
            <p:spPr>
              <a:xfrm>
                <a:off x="1825941" y="1975403"/>
                <a:ext cx="0" cy="190389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28" name="Straight Connector 127"/>
              <p:cNvCxnSpPr/>
              <p:nvPr/>
            </p:nvCxnSpPr>
            <p:spPr>
              <a:xfrm rot="16200000">
                <a:off x="1819945" y="1751167"/>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29" name="Straight Connector 128"/>
              <p:cNvCxnSpPr/>
              <p:nvPr/>
            </p:nvCxnSpPr>
            <p:spPr>
              <a:xfrm rot="16200000">
                <a:off x="1829108" y="2288125"/>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rot="16200000">
                <a:off x="1810303" y="2430516"/>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rot="16200000">
                <a:off x="1819589" y="2834124"/>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rot="16200000">
                <a:off x="1819589" y="3247228"/>
                <a:ext cx="0" cy="72146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rot="16200000">
                <a:off x="1819943" y="1882616"/>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rot="16200000">
                <a:off x="1819943" y="2019431"/>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40" name="Straight Connector 139"/>
              <p:cNvCxnSpPr/>
              <p:nvPr/>
            </p:nvCxnSpPr>
            <p:spPr>
              <a:xfrm rot="16200000">
                <a:off x="1819943" y="2156245"/>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41" name="Straight Connector 140"/>
              <p:cNvCxnSpPr/>
              <p:nvPr/>
            </p:nvCxnSpPr>
            <p:spPr>
              <a:xfrm rot="16200000">
                <a:off x="1810305" y="2561966"/>
                <a:ext cx="0" cy="721462"/>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rot="16200000">
                <a:off x="1810305" y="2696098"/>
                <a:ext cx="0" cy="721462"/>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43" name="Straight Connector 142"/>
              <p:cNvCxnSpPr/>
              <p:nvPr/>
            </p:nvCxnSpPr>
            <p:spPr>
              <a:xfrm rot="16200000">
                <a:off x="1819583" y="2965574"/>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44" name="Straight Connector 143"/>
              <p:cNvCxnSpPr/>
              <p:nvPr/>
            </p:nvCxnSpPr>
            <p:spPr>
              <a:xfrm rot="16200000">
                <a:off x="1819589" y="3107754"/>
                <a:ext cx="0" cy="72146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45" name="Straight Connector 144"/>
              <p:cNvCxnSpPr/>
              <p:nvPr/>
            </p:nvCxnSpPr>
            <p:spPr>
              <a:xfrm rot="16200000">
                <a:off x="1819589" y="3375995"/>
                <a:ext cx="0" cy="721463"/>
              </a:xfrm>
              <a:prstGeom prst="line">
                <a:avLst/>
              </a:prstGeom>
              <a:grpFill/>
              <a:ln w="12700"/>
            </p:spPr>
            <p:style>
              <a:lnRef idx="2">
                <a:schemeClr val="dk1"/>
              </a:lnRef>
              <a:fillRef idx="0">
                <a:schemeClr val="dk1"/>
              </a:fillRef>
              <a:effectRef idx="1">
                <a:schemeClr val="dk1"/>
              </a:effectRef>
              <a:fontRef idx="minor">
                <a:schemeClr val="tx1"/>
              </a:fontRef>
            </p:style>
          </p:cxnSp>
        </p:grpSp>
      </p:grpSp>
      <p:grpSp>
        <p:nvGrpSpPr>
          <p:cNvPr id="130" name="Group 88"/>
          <p:cNvGrpSpPr/>
          <p:nvPr/>
        </p:nvGrpSpPr>
        <p:grpSpPr>
          <a:xfrm>
            <a:off x="2416633" y="3773007"/>
            <a:ext cx="6297059" cy="641487"/>
            <a:chOff x="5469451" y="-1968411"/>
            <a:chExt cx="3554528" cy="1136433"/>
          </a:xfrm>
          <a:noFill/>
          <a:effectLst/>
        </p:grpSpPr>
        <p:sp>
          <p:nvSpPr>
            <p:cNvPr id="131" name="Pentagon 130"/>
            <p:cNvSpPr/>
            <p:nvPr/>
          </p:nvSpPr>
          <p:spPr>
            <a:xfrm rot="21596040">
              <a:off x="5469451" y="-1968411"/>
              <a:ext cx="3368921" cy="1136433"/>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132" name="Rectangle 131"/>
            <p:cNvSpPr/>
            <p:nvPr/>
          </p:nvSpPr>
          <p:spPr>
            <a:xfrm>
              <a:off x="5487947" y="-1922490"/>
              <a:ext cx="3536032" cy="1090489"/>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285750" indent="-285750">
                <a:buFont typeface="Wingdings" pitchFamily="2" charset="2"/>
                <a:buChar char="v"/>
              </a:pPr>
              <a:r>
                <a:rPr lang="en-US" sz="1700" b="1" dirty="0" smtClean="0">
                  <a:solidFill>
                    <a:srgbClr val="0000FF"/>
                  </a:solidFill>
                  <a:latin typeface="Bookman Old Style" pitchFamily="18" charset="0"/>
                </a:rPr>
                <a:t>Since, only outermost shell is incomplete they are called as ‘Normal elements’.</a:t>
              </a:r>
              <a:endParaRPr lang="en-US" sz="1700" b="1" dirty="0">
                <a:solidFill>
                  <a:srgbClr val="0000FF"/>
                </a:solidFill>
                <a:latin typeface="Bookman Old Style" pitchFamily="18" charset="0"/>
              </a:endParaRPr>
            </a:p>
          </p:txBody>
        </p:sp>
      </p:grpSp>
    </p:spTree>
    <p:extLst>
      <p:ext uri="{BB962C8B-B14F-4D97-AF65-F5344CB8AC3E}">
        <p14:creationId xmlns:p14="http://schemas.microsoft.com/office/powerpoint/2010/main" val="76398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56"/>
                                        </p:tgtEl>
                                        <p:attrNameLst>
                                          <p:attrName>style.visibility</p:attrName>
                                        </p:attrNameLst>
                                      </p:cBhvr>
                                      <p:to>
                                        <p:strVal val="visible"/>
                                      </p:to>
                                    </p:set>
                                    <p:anim calcmode="lin" valueType="num">
                                      <p:cBhvr>
                                        <p:cTn id="12" dur="1000" fill="hold"/>
                                        <p:tgtEl>
                                          <p:spTgt spid="256"/>
                                        </p:tgtEl>
                                        <p:attrNameLst>
                                          <p:attrName>ppt_w</p:attrName>
                                        </p:attrNameLst>
                                      </p:cBhvr>
                                      <p:tavLst>
                                        <p:tav tm="0">
                                          <p:val>
                                            <p:fltVal val="0"/>
                                          </p:val>
                                        </p:tav>
                                        <p:tav tm="100000">
                                          <p:val>
                                            <p:strVal val="#ppt_w"/>
                                          </p:val>
                                        </p:tav>
                                      </p:tavLst>
                                    </p:anim>
                                    <p:anim calcmode="lin" valueType="num">
                                      <p:cBhvr>
                                        <p:cTn id="13" dur="1000" fill="hold"/>
                                        <p:tgtEl>
                                          <p:spTgt spid="256"/>
                                        </p:tgtEl>
                                        <p:attrNameLst>
                                          <p:attrName>ppt_h</p:attrName>
                                        </p:attrNameLst>
                                      </p:cBhvr>
                                      <p:tavLst>
                                        <p:tav tm="0">
                                          <p:val>
                                            <p:fltVal val="0"/>
                                          </p:val>
                                        </p:tav>
                                        <p:tav tm="100000">
                                          <p:val>
                                            <p:strVal val="#ppt_h"/>
                                          </p:val>
                                        </p:tav>
                                      </p:tavLst>
                                    </p:anim>
                                    <p:animEffect transition="in" filter="fade">
                                      <p:cBhvr>
                                        <p:cTn id="14" dur="1000"/>
                                        <p:tgtEl>
                                          <p:spTgt spid="25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wipe(left)">
                                      <p:cBhvr>
                                        <p:cTn id="19" dur="1000"/>
                                        <p:tgtEl>
                                          <p:spTgt spid="9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left)">
                                      <p:cBhvr>
                                        <p:cTn id="24" dur="500"/>
                                        <p:tgtEl>
                                          <p:spTgt spid="10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wipe(left)">
                                      <p:cBhvr>
                                        <p:cTn id="29" dur="500"/>
                                        <p:tgtEl>
                                          <p:spTgt spid="10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wipe(left)">
                                      <p:cBhvr>
                                        <p:cTn id="34" dur="1000"/>
                                        <p:tgtEl>
                                          <p:spTgt spid="10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wipe(left)">
                                      <p:cBhvr>
                                        <p:cTn id="39" dur="1000"/>
                                        <p:tgtEl>
                                          <p:spTgt spid="10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30"/>
                                        </p:tgtEl>
                                        <p:attrNameLst>
                                          <p:attrName>style.visibility</p:attrName>
                                        </p:attrNameLst>
                                      </p:cBhvr>
                                      <p:to>
                                        <p:strVal val="visible"/>
                                      </p:to>
                                    </p:set>
                                    <p:animEffect transition="in" filter="wipe(left)">
                                      <p:cBhvr>
                                        <p:cTn id="44"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88"/>
          <p:cNvGrpSpPr/>
          <p:nvPr/>
        </p:nvGrpSpPr>
        <p:grpSpPr>
          <a:xfrm>
            <a:off x="593072" y="2278475"/>
            <a:ext cx="4783160" cy="644344"/>
            <a:chOff x="5523184" y="-1976057"/>
            <a:chExt cx="2699950" cy="1141496"/>
          </a:xfrm>
          <a:noFill/>
          <a:effectLst/>
        </p:grpSpPr>
        <p:sp>
          <p:nvSpPr>
            <p:cNvPr id="149" name="Pentagon 148"/>
            <p:cNvSpPr/>
            <p:nvPr/>
          </p:nvSpPr>
          <p:spPr>
            <a:xfrm rot="21596040">
              <a:off x="5523184" y="-1976057"/>
              <a:ext cx="2538531" cy="1134550"/>
            </a:xfrm>
            <a:prstGeom prst="homePlate">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itchFamily="2" charset="2"/>
                <a:buChar char="v"/>
              </a:pPr>
              <a:endParaRPr lang="en-US" sz="1700" b="1" dirty="0">
                <a:solidFill>
                  <a:srgbClr val="0000FF"/>
                </a:solidFill>
                <a:latin typeface="Bookman Old Style" pitchFamily="18" charset="0"/>
              </a:endParaRPr>
            </a:p>
          </p:txBody>
        </p:sp>
        <p:sp>
          <p:nvSpPr>
            <p:cNvPr id="150" name="Rectangle 149"/>
            <p:cNvSpPr/>
            <p:nvPr/>
          </p:nvSpPr>
          <p:spPr>
            <a:xfrm>
              <a:off x="5547123" y="-1925052"/>
              <a:ext cx="2676011" cy="1090491"/>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itchFamily="2" charset="2"/>
                <a:buChar char="v"/>
              </a:pPr>
              <a:r>
                <a:rPr lang="en-US" sz="1700" b="1" dirty="0" err="1">
                  <a:solidFill>
                    <a:srgbClr val="0000FF"/>
                  </a:solidFill>
                  <a:latin typeface="Bookman Old Style" pitchFamily="18" charset="0"/>
                </a:rPr>
                <a:t>Zig-zag</a:t>
              </a:r>
              <a:r>
                <a:rPr lang="en-US" sz="1700" b="1" dirty="0">
                  <a:solidFill>
                    <a:srgbClr val="0000FF"/>
                  </a:solidFill>
                  <a:latin typeface="Bookman Old Style" pitchFamily="18" charset="0"/>
                </a:rPr>
                <a:t> line in this block divides entire periodic table into two parts</a:t>
              </a:r>
            </a:p>
          </p:txBody>
        </p:sp>
      </p:grpSp>
      <p:grpSp>
        <p:nvGrpSpPr>
          <p:cNvPr id="145" name="Group 88"/>
          <p:cNvGrpSpPr/>
          <p:nvPr/>
        </p:nvGrpSpPr>
        <p:grpSpPr>
          <a:xfrm>
            <a:off x="593070" y="1560743"/>
            <a:ext cx="4926273" cy="654504"/>
            <a:chOff x="5488031" y="-1994056"/>
            <a:chExt cx="2780734" cy="1159495"/>
          </a:xfrm>
          <a:noFill/>
          <a:effectLst/>
        </p:grpSpPr>
        <p:sp>
          <p:nvSpPr>
            <p:cNvPr id="146" name="Pentagon 145"/>
            <p:cNvSpPr/>
            <p:nvPr/>
          </p:nvSpPr>
          <p:spPr>
            <a:xfrm rot="21596040">
              <a:off x="5488031" y="-1994056"/>
              <a:ext cx="2641606" cy="1134552"/>
            </a:xfrm>
            <a:prstGeom prst="homePlate">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itchFamily="2" charset="2"/>
                <a:buChar char="v"/>
              </a:pPr>
              <a:endParaRPr lang="en-US" sz="1700" b="1" dirty="0">
                <a:solidFill>
                  <a:srgbClr val="0000FF"/>
                </a:solidFill>
                <a:latin typeface="Bookman Old Style" pitchFamily="18" charset="0"/>
              </a:endParaRPr>
            </a:p>
          </p:txBody>
        </p:sp>
        <p:sp>
          <p:nvSpPr>
            <p:cNvPr id="147" name="Rectangle 146"/>
            <p:cNvSpPr/>
            <p:nvPr/>
          </p:nvSpPr>
          <p:spPr>
            <a:xfrm>
              <a:off x="5495973" y="-1925052"/>
              <a:ext cx="2772792" cy="1090491"/>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itchFamily="2" charset="2"/>
                <a:buChar char="v"/>
              </a:pPr>
              <a:r>
                <a:rPr lang="en-US" sz="1700" b="1" dirty="0">
                  <a:solidFill>
                    <a:srgbClr val="0000FF"/>
                  </a:solidFill>
                  <a:latin typeface="Bookman Old Style" pitchFamily="18" charset="0"/>
                </a:rPr>
                <a:t>All the elements in this block </a:t>
              </a:r>
              <a:r>
                <a:rPr lang="en-US" sz="1700" b="1" dirty="0" smtClean="0">
                  <a:solidFill>
                    <a:srgbClr val="0000FF"/>
                  </a:solidFill>
                  <a:latin typeface="Bookman Old Style" pitchFamily="18" charset="0"/>
                </a:rPr>
                <a:t>contains 3 </a:t>
              </a:r>
              <a:r>
                <a:rPr lang="en-US" sz="1700" b="1" dirty="0">
                  <a:solidFill>
                    <a:srgbClr val="0000FF"/>
                  </a:solidFill>
                  <a:latin typeface="Bookman Old Style" pitchFamily="18" charset="0"/>
                </a:rPr>
                <a:t>to 8 electrons in the outermost orbit</a:t>
              </a:r>
            </a:p>
          </p:txBody>
        </p:sp>
      </p:grpSp>
      <p:sp>
        <p:nvSpPr>
          <p:cNvPr id="28" name="Text Box 280"/>
          <p:cNvSpPr txBox="1">
            <a:spLocks noChangeArrowheads="1"/>
          </p:cNvSpPr>
          <p:nvPr/>
        </p:nvSpPr>
        <p:spPr bwMode="auto">
          <a:xfrm>
            <a:off x="1054517" y="730892"/>
            <a:ext cx="440308" cy="399806"/>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600" b="1" dirty="0" smtClean="0">
                <a:latin typeface="Bookman Old Style" panose="02050604050505020204" pitchFamily="18" charset="0"/>
              </a:rPr>
              <a:t>1</a:t>
            </a:r>
            <a:endParaRPr lang="en-US" sz="1600" b="1" dirty="0">
              <a:latin typeface="Bookman Old Style" panose="02050604050505020204" pitchFamily="18" charset="0"/>
            </a:endParaRPr>
          </a:p>
        </p:txBody>
      </p:sp>
      <p:grpSp>
        <p:nvGrpSpPr>
          <p:cNvPr id="255" name="Group 254"/>
          <p:cNvGrpSpPr/>
          <p:nvPr/>
        </p:nvGrpSpPr>
        <p:grpSpPr>
          <a:xfrm>
            <a:off x="624892" y="247582"/>
            <a:ext cx="2111764" cy="960907"/>
            <a:chOff x="779953" y="280591"/>
            <a:chExt cx="1825029" cy="830436"/>
          </a:xfrm>
        </p:grpSpPr>
        <p:grpSp>
          <p:nvGrpSpPr>
            <p:cNvPr id="130" name="Group 129"/>
            <p:cNvGrpSpPr/>
            <p:nvPr/>
          </p:nvGrpSpPr>
          <p:grpSpPr>
            <a:xfrm>
              <a:off x="779953" y="344507"/>
              <a:ext cx="252444" cy="567774"/>
              <a:chOff x="1398216" y="1959272"/>
              <a:chExt cx="728609" cy="1903894"/>
            </a:xfrm>
            <a:solidFill>
              <a:srgbClr val="C00000"/>
            </a:solidFill>
          </p:grpSpPr>
          <p:sp>
            <p:nvSpPr>
              <p:cNvPr id="248" name="Rectangle 247"/>
              <p:cNvSpPr/>
              <p:nvPr/>
            </p:nvSpPr>
            <p:spPr>
              <a:xfrm>
                <a:off x="1406524" y="1975822"/>
                <a:ext cx="683783" cy="1885951"/>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9" name="Straight Connector 248"/>
              <p:cNvCxnSpPr/>
              <p:nvPr/>
            </p:nvCxnSpPr>
            <p:spPr>
              <a:xfrm>
                <a:off x="1765300" y="1959272"/>
                <a:ext cx="0" cy="190389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0" name="Straight Connector 249"/>
              <p:cNvCxnSpPr/>
              <p:nvPr/>
            </p:nvCxnSpPr>
            <p:spPr>
              <a:xfrm rot="16200000">
                <a:off x="1752207" y="1965222"/>
                <a:ext cx="0" cy="67965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1" name="Straight Connector 250"/>
              <p:cNvCxnSpPr/>
              <p:nvPr/>
            </p:nvCxnSpPr>
            <p:spPr>
              <a:xfrm rot="16200000">
                <a:off x="1747646" y="2252505"/>
                <a:ext cx="0" cy="68645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2" name="Straight Connector 251"/>
              <p:cNvCxnSpPr/>
              <p:nvPr/>
            </p:nvCxnSpPr>
            <p:spPr>
              <a:xfrm rot="16200000">
                <a:off x="1766092" y="2553917"/>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3" name="Straight Connector 252"/>
              <p:cNvCxnSpPr/>
              <p:nvPr/>
            </p:nvCxnSpPr>
            <p:spPr>
              <a:xfrm rot="16200000">
                <a:off x="1758949" y="2890467"/>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4" name="Straight Connector 253"/>
              <p:cNvCxnSpPr/>
              <p:nvPr/>
            </p:nvCxnSpPr>
            <p:spPr>
              <a:xfrm rot="16200000">
                <a:off x="1758949" y="3201617"/>
                <a:ext cx="0" cy="721466"/>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31" name="Group 130"/>
            <p:cNvGrpSpPr/>
            <p:nvPr/>
          </p:nvGrpSpPr>
          <p:grpSpPr>
            <a:xfrm>
              <a:off x="1022528" y="533710"/>
              <a:ext cx="896174" cy="378565"/>
              <a:chOff x="1374127" y="1978320"/>
              <a:chExt cx="2586560" cy="1269426"/>
            </a:xfrm>
            <a:solidFill>
              <a:srgbClr val="0070C0"/>
            </a:solidFill>
          </p:grpSpPr>
          <p:sp>
            <p:nvSpPr>
              <p:cNvPr id="235" name="Rectangle 234"/>
              <p:cNvSpPr/>
              <p:nvPr/>
            </p:nvSpPr>
            <p:spPr>
              <a:xfrm>
                <a:off x="1374127" y="1981200"/>
                <a:ext cx="2586560" cy="126654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p:cNvCxnSpPr/>
              <p:nvPr/>
            </p:nvCxnSpPr>
            <p:spPr>
              <a:xfrm>
                <a:off x="170948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37" name="Straight Connector 236"/>
              <p:cNvCxnSpPr/>
              <p:nvPr/>
            </p:nvCxnSpPr>
            <p:spPr>
              <a:xfrm rot="16200000">
                <a:off x="2664890" y="1021965"/>
                <a:ext cx="0" cy="2566168"/>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38" name="Straight Connector 237"/>
              <p:cNvCxnSpPr/>
              <p:nvPr/>
            </p:nvCxnSpPr>
            <p:spPr>
              <a:xfrm>
                <a:off x="1970087"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39" name="Straight Connector 238"/>
              <p:cNvCxnSpPr/>
              <p:nvPr/>
            </p:nvCxnSpPr>
            <p:spPr>
              <a:xfrm>
                <a:off x="224154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40" name="Straight Connector 239"/>
              <p:cNvCxnSpPr/>
              <p:nvPr/>
            </p:nvCxnSpPr>
            <p:spPr>
              <a:xfrm>
                <a:off x="2479674"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41" name="Straight Connector 240"/>
              <p:cNvCxnSpPr/>
              <p:nvPr/>
            </p:nvCxnSpPr>
            <p:spPr>
              <a:xfrm>
                <a:off x="271779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42" name="Straight Connector 241"/>
              <p:cNvCxnSpPr/>
              <p:nvPr/>
            </p:nvCxnSpPr>
            <p:spPr>
              <a:xfrm>
                <a:off x="296544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43" name="Straight Connector 242"/>
              <p:cNvCxnSpPr/>
              <p:nvPr/>
            </p:nvCxnSpPr>
            <p:spPr>
              <a:xfrm>
                <a:off x="3217861"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44" name="Straight Connector 243"/>
              <p:cNvCxnSpPr/>
              <p:nvPr/>
            </p:nvCxnSpPr>
            <p:spPr>
              <a:xfrm>
                <a:off x="3455986"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45" name="Straight Connector 244"/>
              <p:cNvCxnSpPr/>
              <p:nvPr/>
            </p:nvCxnSpPr>
            <p:spPr>
              <a:xfrm>
                <a:off x="370839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46" name="Straight Connector 245"/>
              <p:cNvCxnSpPr/>
              <p:nvPr/>
            </p:nvCxnSpPr>
            <p:spPr>
              <a:xfrm rot="16200000">
                <a:off x="2664890" y="1341055"/>
                <a:ext cx="0" cy="25661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47" name="Straight Connector 246"/>
              <p:cNvCxnSpPr/>
              <p:nvPr/>
            </p:nvCxnSpPr>
            <p:spPr>
              <a:xfrm rot="16200000">
                <a:off x="2674145" y="1687133"/>
                <a:ext cx="0" cy="2540760"/>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32" name="Group 131"/>
            <p:cNvGrpSpPr/>
            <p:nvPr/>
          </p:nvGrpSpPr>
          <p:grpSpPr>
            <a:xfrm>
              <a:off x="1021791" y="727382"/>
              <a:ext cx="122082" cy="183289"/>
              <a:chOff x="1324192" y="3190875"/>
              <a:chExt cx="737379" cy="662733"/>
            </a:xfrm>
          </p:grpSpPr>
          <p:sp>
            <p:nvSpPr>
              <p:cNvPr id="233" name="Rectangle 232"/>
              <p:cNvSpPr/>
              <p:nvPr/>
            </p:nvSpPr>
            <p:spPr>
              <a:xfrm>
                <a:off x="1324192" y="3190875"/>
                <a:ext cx="710179" cy="662733"/>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4" name="Straight Connector 233"/>
              <p:cNvCxnSpPr/>
              <p:nvPr/>
            </p:nvCxnSpPr>
            <p:spPr>
              <a:xfrm rot="16200000">
                <a:off x="1700837" y="3181075"/>
                <a:ext cx="0" cy="721468"/>
              </a:xfrm>
              <a:prstGeom prst="line">
                <a:avLst/>
              </a:prstGeom>
              <a:ln w="12700"/>
            </p:spPr>
            <p:style>
              <a:lnRef idx="2">
                <a:schemeClr val="dk1"/>
              </a:lnRef>
              <a:fillRef idx="0">
                <a:schemeClr val="dk1"/>
              </a:fillRef>
              <a:effectRef idx="1">
                <a:schemeClr val="dk1"/>
              </a:effectRef>
              <a:fontRef idx="minor">
                <a:schemeClr val="tx1"/>
              </a:fontRef>
            </p:style>
          </p:cxnSp>
        </p:grpSp>
        <p:grpSp>
          <p:nvGrpSpPr>
            <p:cNvPr id="133" name="Group 132"/>
            <p:cNvGrpSpPr/>
            <p:nvPr/>
          </p:nvGrpSpPr>
          <p:grpSpPr>
            <a:xfrm>
              <a:off x="1919256" y="280591"/>
              <a:ext cx="685726" cy="630793"/>
              <a:chOff x="1406523" y="1784103"/>
              <a:chExt cx="2550512" cy="1479649"/>
            </a:xfrm>
            <a:solidFill>
              <a:srgbClr val="00CC00"/>
            </a:solidFill>
          </p:grpSpPr>
          <p:sp>
            <p:nvSpPr>
              <p:cNvPr id="222" name="Rectangle 221"/>
              <p:cNvSpPr/>
              <p:nvPr/>
            </p:nvSpPr>
            <p:spPr>
              <a:xfrm>
                <a:off x="1406523" y="1784103"/>
                <a:ext cx="2550512" cy="1479649"/>
              </a:xfrm>
              <a:custGeom>
                <a:avLst/>
                <a:gdLst>
                  <a:gd name="connsiteX0" fmla="*/ 0 w 791082"/>
                  <a:gd name="connsiteY0" fmla="*/ 0 h 629885"/>
                  <a:gd name="connsiteX1" fmla="*/ 791082 w 791082"/>
                  <a:gd name="connsiteY1" fmla="*/ 0 h 629885"/>
                  <a:gd name="connsiteX2" fmla="*/ 791082 w 791082"/>
                  <a:gd name="connsiteY2" fmla="*/ 629885 h 629885"/>
                  <a:gd name="connsiteX3" fmla="*/ 0 w 791082"/>
                  <a:gd name="connsiteY3" fmla="*/ 629885 h 629885"/>
                  <a:gd name="connsiteX4" fmla="*/ 0 w 791082"/>
                  <a:gd name="connsiteY4" fmla="*/ 0 h 629885"/>
                  <a:gd name="connsiteX0" fmla="*/ 0 w 791082"/>
                  <a:gd name="connsiteY0" fmla="*/ 2308 h 632193"/>
                  <a:gd name="connsiteX1" fmla="*/ 699994 w 791082"/>
                  <a:gd name="connsiteY1" fmla="*/ 0 h 632193"/>
                  <a:gd name="connsiteX2" fmla="*/ 791082 w 791082"/>
                  <a:gd name="connsiteY2" fmla="*/ 2308 h 632193"/>
                  <a:gd name="connsiteX3" fmla="*/ 791082 w 791082"/>
                  <a:gd name="connsiteY3" fmla="*/ 632193 h 632193"/>
                  <a:gd name="connsiteX4" fmla="*/ 0 w 791082"/>
                  <a:gd name="connsiteY4" fmla="*/ 632193 h 632193"/>
                  <a:gd name="connsiteX5" fmla="*/ 0 w 791082"/>
                  <a:gd name="connsiteY5" fmla="*/ 2308 h 632193"/>
                  <a:gd name="connsiteX0" fmla="*/ 0 w 798225"/>
                  <a:gd name="connsiteY0" fmla="*/ 157162 h 787047"/>
                  <a:gd name="connsiteX1" fmla="*/ 699994 w 798225"/>
                  <a:gd name="connsiteY1" fmla="*/ 154854 h 787047"/>
                  <a:gd name="connsiteX2" fmla="*/ 798225 w 798225"/>
                  <a:gd name="connsiteY2" fmla="*/ 0 h 787047"/>
                  <a:gd name="connsiteX3" fmla="*/ 791082 w 798225"/>
                  <a:gd name="connsiteY3" fmla="*/ 787047 h 787047"/>
                  <a:gd name="connsiteX4" fmla="*/ 0 w 798225"/>
                  <a:gd name="connsiteY4" fmla="*/ 787047 h 787047"/>
                  <a:gd name="connsiteX5" fmla="*/ 0 w 798225"/>
                  <a:gd name="connsiteY5" fmla="*/ 157162 h 787047"/>
                  <a:gd name="connsiteX0" fmla="*/ 0 w 798225"/>
                  <a:gd name="connsiteY0" fmla="*/ 161852 h 791737"/>
                  <a:gd name="connsiteX1" fmla="*/ 669037 w 798225"/>
                  <a:gd name="connsiteY1" fmla="*/ 0 h 791737"/>
                  <a:gd name="connsiteX2" fmla="*/ 798225 w 798225"/>
                  <a:gd name="connsiteY2" fmla="*/ 4690 h 791737"/>
                  <a:gd name="connsiteX3" fmla="*/ 791082 w 798225"/>
                  <a:gd name="connsiteY3" fmla="*/ 791737 h 791737"/>
                  <a:gd name="connsiteX4" fmla="*/ 0 w 798225"/>
                  <a:gd name="connsiteY4" fmla="*/ 791737 h 791737"/>
                  <a:gd name="connsiteX5" fmla="*/ 0 w 798225"/>
                  <a:gd name="connsiteY5" fmla="*/ 161852 h 791737"/>
                  <a:gd name="connsiteX0" fmla="*/ 0 w 798225"/>
                  <a:gd name="connsiteY0" fmla="*/ 161852 h 791737"/>
                  <a:gd name="connsiteX1" fmla="*/ 635700 w 798225"/>
                  <a:gd name="connsiteY1" fmla="*/ 7144 h 791737"/>
                  <a:gd name="connsiteX2" fmla="*/ 669037 w 798225"/>
                  <a:gd name="connsiteY2" fmla="*/ 0 h 791737"/>
                  <a:gd name="connsiteX3" fmla="*/ 798225 w 798225"/>
                  <a:gd name="connsiteY3" fmla="*/ 4690 h 791737"/>
                  <a:gd name="connsiteX4" fmla="*/ 791082 w 798225"/>
                  <a:gd name="connsiteY4" fmla="*/ 791737 h 791737"/>
                  <a:gd name="connsiteX5" fmla="*/ 0 w 798225"/>
                  <a:gd name="connsiteY5" fmla="*/ 791737 h 791737"/>
                  <a:gd name="connsiteX6" fmla="*/ 0 w 798225"/>
                  <a:gd name="connsiteY6" fmla="*/ 161852 h 791737"/>
                  <a:gd name="connsiteX0" fmla="*/ 0 w 798225"/>
                  <a:gd name="connsiteY0" fmla="*/ 161852 h 791737"/>
                  <a:gd name="connsiteX1" fmla="*/ 666656 w 798225"/>
                  <a:gd name="connsiteY1" fmla="*/ 157163 h 791737"/>
                  <a:gd name="connsiteX2" fmla="*/ 669037 w 798225"/>
                  <a:gd name="connsiteY2" fmla="*/ 0 h 791737"/>
                  <a:gd name="connsiteX3" fmla="*/ 798225 w 798225"/>
                  <a:gd name="connsiteY3" fmla="*/ 4690 h 791737"/>
                  <a:gd name="connsiteX4" fmla="*/ 791082 w 798225"/>
                  <a:gd name="connsiteY4" fmla="*/ 791737 h 791737"/>
                  <a:gd name="connsiteX5" fmla="*/ 0 w 798225"/>
                  <a:gd name="connsiteY5" fmla="*/ 791737 h 791737"/>
                  <a:gd name="connsiteX6" fmla="*/ 0 w 798225"/>
                  <a:gd name="connsiteY6" fmla="*/ 161852 h 791737"/>
                  <a:gd name="connsiteX0" fmla="*/ 0 w 798225"/>
                  <a:gd name="connsiteY0" fmla="*/ 157162 h 787047"/>
                  <a:gd name="connsiteX1" fmla="*/ 666656 w 798225"/>
                  <a:gd name="connsiteY1" fmla="*/ 152473 h 787047"/>
                  <a:gd name="connsiteX2" fmla="*/ 669037 w 798225"/>
                  <a:gd name="connsiteY2" fmla="*/ 59604 h 787047"/>
                  <a:gd name="connsiteX3" fmla="*/ 798225 w 798225"/>
                  <a:gd name="connsiteY3" fmla="*/ 0 h 787047"/>
                  <a:gd name="connsiteX4" fmla="*/ 791082 w 798225"/>
                  <a:gd name="connsiteY4" fmla="*/ 787047 h 787047"/>
                  <a:gd name="connsiteX5" fmla="*/ 0 w 798225"/>
                  <a:gd name="connsiteY5" fmla="*/ 787047 h 787047"/>
                  <a:gd name="connsiteX6" fmla="*/ 0 w 798225"/>
                  <a:gd name="connsiteY6" fmla="*/ 157162 h 787047"/>
                  <a:gd name="connsiteX0" fmla="*/ 0 w 793462"/>
                  <a:gd name="connsiteY0" fmla="*/ 100012 h 729897"/>
                  <a:gd name="connsiteX1" fmla="*/ 666656 w 793462"/>
                  <a:gd name="connsiteY1" fmla="*/ 95323 h 729897"/>
                  <a:gd name="connsiteX2" fmla="*/ 66903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2320 h 732205"/>
                  <a:gd name="connsiteX1" fmla="*/ 666656 w 793462"/>
                  <a:gd name="connsiteY1" fmla="*/ 97631 h 732205"/>
                  <a:gd name="connsiteX2" fmla="*/ 669037 w 793462"/>
                  <a:gd name="connsiteY2" fmla="*/ 0 h 732205"/>
                  <a:gd name="connsiteX3" fmla="*/ 793462 w 793462"/>
                  <a:gd name="connsiteY3" fmla="*/ 2308 h 732205"/>
                  <a:gd name="connsiteX4" fmla="*/ 791082 w 793462"/>
                  <a:gd name="connsiteY4" fmla="*/ 732205 h 732205"/>
                  <a:gd name="connsiteX5" fmla="*/ 0 w 793462"/>
                  <a:gd name="connsiteY5" fmla="*/ 732205 h 732205"/>
                  <a:gd name="connsiteX6" fmla="*/ 0 w 793462"/>
                  <a:gd name="connsiteY6" fmla="*/ 102320 h 732205"/>
                  <a:gd name="connsiteX0" fmla="*/ 0 w 793462"/>
                  <a:gd name="connsiteY0" fmla="*/ 102320 h 732205"/>
                  <a:gd name="connsiteX1" fmla="*/ 666656 w 793462"/>
                  <a:gd name="connsiteY1" fmla="*/ 97631 h 732205"/>
                  <a:gd name="connsiteX2" fmla="*/ 671418 w 793462"/>
                  <a:gd name="connsiteY2" fmla="*/ 0 h 732205"/>
                  <a:gd name="connsiteX3" fmla="*/ 793462 w 793462"/>
                  <a:gd name="connsiteY3" fmla="*/ 2308 h 732205"/>
                  <a:gd name="connsiteX4" fmla="*/ 791082 w 793462"/>
                  <a:gd name="connsiteY4" fmla="*/ 732205 h 732205"/>
                  <a:gd name="connsiteX5" fmla="*/ 0 w 793462"/>
                  <a:gd name="connsiteY5" fmla="*/ 732205 h 732205"/>
                  <a:gd name="connsiteX6" fmla="*/ 0 w 793462"/>
                  <a:gd name="connsiteY6" fmla="*/ 102320 h 732205"/>
                  <a:gd name="connsiteX0" fmla="*/ 0 w 793462"/>
                  <a:gd name="connsiteY0" fmla="*/ 104702 h 734587"/>
                  <a:gd name="connsiteX1" fmla="*/ 666656 w 793462"/>
                  <a:gd name="connsiteY1" fmla="*/ 100013 h 734587"/>
                  <a:gd name="connsiteX2" fmla="*/ 669036 w 793462"/>
                  <a:gd name="connsiteY2" fmla="*/ 0 h 734587"/>
                  <a:gd name="connsiteX3" fmla="*/ 793462 w 793462"/>
                  <a:gd name="connsiteY3" fmla="*/ 4690 h 734587"/>
                  <a:gd name="connsiteX4" fmla="*/ 791082 w 793462"/>
                  <a:gd name="connsiteY4" fmla="*/ 734587 h 734587"/>
                  <a:gd name="connsiteX5" fmla="*/ 0 w 793462"/>
                  <a:gd name="connsiteY5" fmla="*/ 734587 h 734587"/>
                  <a:gd name="connsiteX6" fmla="*/ 0 w 793462"/>
                  <a:gd name="connsiteY6" fmla="*/ 104702 h 734587"/>
                  <a:gd name="connsiteX0" fmla="*/ 0 w 793462"/>
                  <a:gd name="connsiteY0" fmla="*/ 100012 h 729897"/>
                  <a:gd name="connsiteX1" fmla="*/ 666656 w 793462"/>
                  <a:gd name="connsiteY1" fmla="*/ 95323 h 729897"/>
                  <a:gd name="connsiteX2" fmla="*/ 67141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0012 h 729897"/>
                  <a:gd name="connsiteX1" fmla="*/ 666656 w 793462"/>
                  <a:gd name="connsiteY1" fmla="*/ 95323 h 729897"/>
                  <a:gd name="connsiteX2" fmla="*/ 67141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0012 h 729897"/>
                  <a:gd name="connsiteX1" fmla="*/ 666656 w 793462"/>
                  <a:gd name="connsiteY1" fmla="*/ 95323 h 729897"/>
                  <a:gd name="connsiteX2" fmla="*/ 669036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462" h="729897">
                    <a:moveTo>
                      <a:pt x="0" y="100012"/>
                    </a:moveTo>
                    <a:lnTo>
                      <a:pt x="666656" y="95323"/>
                    </a:lnTo>
                    <a:cubicBezTo>
                      <a:pt x="667450" y="42935"/>
                      <a:pt x="668242" y="54842"/>
                      <a:pt x="669036" y="2454"/>
                    </a:cubicBezTo>
                    <a:lnTo>
                      <a:pt x="793462" y="0"/>
                    </a:lnTo>
                    <a:cubicBezTo>
                      <a:pt x="792669" y="243299"/>
                      <a:pt x="791875" y="486598"/>
                      <a:pt x="791082" y="729897"/>
                    </a:cubicBezTo>
                    <a:lnTo>
                      <a:pt x="0" y="729897"/>
                    </a:lnTo>
                    <a:lnTo>
                      <a:pt x="0" y="100012"/>
                    </a:lnTo>
                    <a:close/>
                  </a:path>
                </a:pathLst>
              </a:cu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755774"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24" name="Straight Connector 223"/>
              <p:cNvCxnSpPr/>
              <p:nvPr/>
            </p:nvCxnSpPr>
            <p:spPr>
              <a:xfrm rot="16200000">
                <a:off x="2675492" y="922088"/>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25" name="Straight Connector 224"/>
              <p:cNvCxnSpPr/>
              <p:nvPr/>
            </p:nvCxnSpPr>
            <p:spPr>
              <a:xfrm>
                <a:off x="2176084"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26" name="Straight Connector 225"/>
              <p:cNvCxnSpPr/>
              <p:nvPr/>
            </p:nvCxnSpPr>
            <p:spPr>
              <a:xfrm>
                <a:off x="2582799"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27" name="Straight Connector 226"/>
              <p:cNvCxnSpPr/>
              <p:nvPr/>
            </p:nvCxnSpPr>
            <p:spPr>
              <a:xfrm>
                <a:off x="3057421"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28" name="Straight Connector 227"/>
              <p:cNvCxnSpPr/>
              <p:nvPr/>
            </p:nvCxnSpPr>
            <p:spPr>
              <a:xfrm>
                <a:off x="3541909"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29" name="Straight Connector 228"/>
              <p:cNvCxnSpPr/>
              <p:nvPr/>
            </p:nvCxnSpPr>
            <p:spPr>
              <a:xfrm rot="16200000">
                <a:off x="2665504" y="1801159"/>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30" name="Straight Connector 229"/>
              <p:cNvCxnSpPr/>
              <p:nvPr/>
            </p:nvCxnSpPr>
            <p:spPr>
              <a:xfrm rot="16200000">
                <a:off x="2665504" y="1119099"/>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31" name="Straight Connector 230"/>
              <p:cNvCxnSpPr/>
              <p:nvPr/>
            </p:nvCxnSpPr>
            <p:spPr>
              <a:xfrm rot="16200000">
                <a:off x="2665504" y="1338983"/>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32" name="Straight Connector 231"/>
              <p:cNvCxnSpPr/>
              <p:nvPr/>
            </p:nvCxnSpPr>
            <p:spPr>
              <a:xfrm rot="16200000">
                <a:off x="2665504" y="1569366"/>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rot="16200000">
                <a:off x="2690805" y="728997"/>
                <a:ext cx="0" cy="2515604"/>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34" name="Group 133"/>
            <p:cNvGrpSpPr/>
            <p:nvPr/>
          </p:nvGrpSpPr>
          <p:grpSpPr>
            <a:xfrm rot="16200000">
              <a:off x="1630008" y="447820"/>
              <a:ext cx="155338" cy="1171075"/>
              <a:chOff x="1449570" y="1975403"/>
              <a:chExt cx="742286" cy="1903894"/>
            </a:xfrm>
            <a:solidFill>
              <a:srgbClr val="FFFF00"/>
            </a:solidFill>
          </p:grpSpPr>
          <p:sp>
            <p:nvSpPr>
              <p:cNvPr id="207" name="Rectangle 206"/>
              <p:cNvSpPr/>
              <p:nvPr/>
            </p:nvSpPr>
            <p:spPr>
              <a:xfrm>
                <a:off x="1458428" y="1981199"/>
                <a:ext cx="733428" cy="1885951"/>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a:off x="1825941" y="1975403"/>
                <a:ext cx="0" cy="190389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9" name="Straight Connector 208"/>
              <p:cNvCxnSpPr/>
              <p:nvPr/>
            </p:nvCxnSpPr>
            <p:spPr>
              <a:xfrm rot="16200000">
                <a:off x="1819945" y="1751167"/>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0" name="Straight Connector 209"/>
              <p:cNvCxnSpPr/>
              <p:nvPr/>
            </p:nvCxnSpPr>
            <p:spPr>
              <a:xfrm rot="16200000">
                <a:off x="1829108" y="2288125"/>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1" name="Straight Connector 210"/>
              <p:cNvCxnSpPr/>
              <p:nvPr/>
            </p:nvCxnSpPr>
            <p:spPr>
              <a:xfrm rot="16200000">
                <a:off x="1810303" y="2430516"/>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2" name="Straight Connector 211"/>
              <p:cNvCxnSpPr/>
              <p:nvPr/>
            </p:nvCxnSpPr>
            <p:spPr>
              <a:xfrm rot="16200000">
                <a:off x="1819589" y="2834124"/>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3" name="Straight Connector 212"/>
              <p:cNvCxnSpPr/>
              <p:nvPr/>
            </p:nvCxnSpPr>
            <p:spPr>
              <a:xfrm rot="16200000">
                <a:off x="1819589" y="3247228"/>
                <a:ext cx="0" cy="72146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4" name="Straight Connector 213"/>
              <p:cNvCxnSpPr/>
              <p:nvPr/>
            </p:nvCxnSpPr>
            <p:spPr>
              <a:xfrm rot="16200000">
                <a:off x="1819943" y="1882616"/>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5" name="Straight Connector 214"/>
              <p:cNvCxnSpPr/>
              <p:nvPr/>
            </p:nvCxnSpPr>
            <p:spPr>
              <a:xfrm rot="16200000">
                <a:off x="1819943" y="2019431"/>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6" name="Straight Connector 215"/>
              <p:cNvCxnSpPr/>
              <p:nvPr/>
            </p:nvCxnSpPr>
            <p:spPr>
              <a:xfrm rot="16200000">
                <a:off x="1819943" y="2156245"/>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7" name="Straight Connector 216"/>
              <p:cNvCxnSpPr/>
              <p:nvPr/>
            </p:nvCxnSpPr>
            <p:spPr>
              <a:xfrm rot="16200000">
                <a:off x="1810305" y="2561966"/>
                <a:ext cx="0" cy="721462"/>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8" name="Straight Connector 217"/>
              <p:cNvCxnSpPr/>
              <p:nvPr/>
            </p:nvCxnSpPr>
            <p:spPr>
              <a:xfrm rot="16200000">
                <a:off x="1810305" y="2696098"/>
                <a:ext cx="0" cy="721462"/>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19" name="Straight Connector 218"/>
              <p:cNvCxnSpPr/>
              <p:nvPr/>
            </p:nvCxnSpPr>
            <p:spPr>
              <a:xfrm rot="16200000">
                <a:off x="1819583" y="2965574"/>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20" name="Straight Connector 219"/>
              <p:cNvCxnSpPr/>
              <p:nvPr/>
            </p:nvCxnSpPr>
            <p:spPr>
              <a:xfrm rot="16200000">
                <a:off x="1819589" y="3107754"/>
                <a:ext cx="0" cy="72146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21" name="Straight Connector 220"/>
              <p:cNvCxnSpPr/>
              <p:nvPr/>
            </p:nvCxnSpPr>
            <p:spPr>
              <a:xfrm rot="16200000">
                <a:off x="1819589" y="3375995"/>
                <a:ext cx="0" cy="721463"/>
              </a:xfrm>
              <a:prstGeom prst="line">
                <a:avLst/>
              </a:prstGeom>
              <a:grpFill/>
              <a:ln w="12700"/>
            </p:spPr>
            <p:style>
              <a:lnRef idx="2">
                <a:schemeClr val="dk1"/>
              </a:lnRef>
              <a:fillRef idx="0">
                <a:schemeClr val="dk1"/>
              </a:fillRef>
              <a:effectRef idx="1">
                <a:schemeClr val="dk1"/>
              </a:effectRef>
              <a:fontRef idx="minor">
                <a:schemeClr val="tx1"/>
              </a:fontRef>
            </p:style>
          </p:cxnSp>
        </p:grpSp>
      </p:grpSp>
      <p:grpSp>
        <p:nvGrpSpPr>
          <p:cNvPr id="2" name="Group 1"/>
          <p:cNvGrpSpPr/>
          <p:nvPr/>
        </p:nvGrpSpPr>
        <p:grpSpPr>
          <a:xfrm>
            <a:off x="5571735" y="751825"/>
            <a:ext cx="2896899" cy="3104628"/>
            <a:chOff x="5483599" y="983182"/>
            <a:chExt cx="2896899" cy="3104628"/>
          </a:xfrm>
        </p:grpSpPr>
        <p:grpSp>
          <p:nvGrpSpPr>
            <p:cNvPr id="6" name="Group 5"/>
            <p:cNvGrpSpPr/>
            <p:nvPr/>
          </p:nvGrpSpPr>
          <p:grpSpPr>
            <a:xfrm>
              <a:off x="5518088" y="1914625"/>
              <a:ext cx="2707282" cy="2173185"/>
              <a:chOff x="1406523" y="1976443"/>
              <a:chExt cx="2542861" cy="1287305"/>
            </a:xfrm>
            <a:solidFill>
              <a:srgbClr val="00CC00"/>
            </a:solidFill>
          </p:grpSpPr>
          <p:sp>
            <p:nvSpPr>
              <p:cNvPr id="95" name="Rectangle 94"/>
              <p:cNvSpPr/>
              <p:nvPr/>
            </p:nvSpPr>
            <p:spPr>
              <a:xfrm>
                <a:off x="1406523" y="1986844"/>
                <a:ext cx="2542861" cy="127690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755774"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97" name="Straight Connector 96"/>
              <p:cNvCxnSpPr/>
              <p:nvPr/>
            </p:nvCxnSpPr>
            <p:spPr>
              <a:xfrm rot="16200000">
                <a:off x="2675492" y="922088"/>
                <a:ext cx="0" cy="2515604"/>
              </a:xfrm>
              <a:prstGeom prst="line">
                <a:avLst/>
              </a:prstGeom>
              <a:grpFill/>
              <a:ln/>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a:off x="2176084"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2582799"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100" name="Straight Connector 99"/>
              <p:cNvCxnSpPr/>
              <p:nvPr/>
            </p:nvCxnSpPr>
            <p:spPr>
              <a:xfrm>
                <a:off x="3057421"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3541909" y="1976443"/>
                <a:ext cx="0" cy="1282123"/>
              </a:xfrm>
              <a:prstGeom prst="line">
                <a:avLst/>
              </a:prstGeom>
              <a:grpFill/>
              <a:ln/>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rot="16200000">
                <a:off x="2665504" y="1801159"/>
                <a:ext cx="0" cy="2515604"/>
              </a:xfrm>
              <a:prstGeom prst="line">
                <a:avLst/>
              </a:prstGeom>
              <a:grpFill/>
              <a:ln/>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rot="16200000">
                <a:off x="2665504" y="1119099"/>
                <a:ext cx="0" cy="2515604"/>
              </a:xfrm>
              <a:prstGeom prst="line">
                <a:avLst/>
              </a:prstGeom>
              <a:grpFill/>
              <a:ln/>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rot="16200000">
                <a:off x="2665504" y="1338983"/>
                <a:ext cx="0" cy="2515604"/>
              </a:xfrm>
              <a:prstGeom prst="line">
                <a:avLst/>
              </a:prstGeom>
              <a:grpFill/>
              <a:ln/>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rot="16200000">
                <a:off x="2665504" y="1569366"/>
                <a:ext cx="0" cy="2515604"/>
              </a:xfrm>
              <a:prstGeom prst="line">
                <a:avLst/>
              </a:prstGeom>
              <a:grpFill/>
              <a:ln/>
            </p:spPr>
            <p:style>
              <a:lnRef idx="2">
                <a:schemeClr val="dk1"/>
              </a:lnRef>
              <a:fillRef idx="0">
                <a:schemeClr val="dk1"/>
              </a:fillRef>
              <a:effectRef idx="1">
                <a:schemeClr val="dk1"/>
              </a:effectRef>
              <a:fontRef idx="minor">
                <a:schemeClr val="tx1"/>
              </a:fontRef>
            </p:style>
          </p:cxnSp>
        </p:grpSp>
        <p:sp>
          <p:nvSpPr>
            <p:cNvPr id="49" name="Text Box 280"/>
            <p:cNvSpPr txBox="1">
              <a:spLocks noChangeArrowheads="1"/>
            </p:cNvSpPr>
            <p:nvPr/>
          </p:nvSpPr>
          <p:spPr bwMode="auto">
            <a:xfrm>
              <a:off x="5532093" y="1560390"/>
              <a:ext cx="383438"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IIIA</a:t>
              </a:r>
              <a:endParaRPr lang="en-US" sz="800" b="1" dirty="0">
                <a:latin typeface="Bookman Old Style" panose="02050604050505020204" pitchFamily="18" charset="0"/>
              </a:endParaRPr>
            </a:p>
          </p:txBody>
        </p:sp>
        <p:sp>
          <p:nvSpPr>
            <p:cNvPr id="50" name="Text Box 280"/>
            <p:cNvSpPr txBox="1">
              <a:spLocks noChangeArrowheads="1"/>
            </p:cNvSpPr>
            <p:nvPr/>
          </p:nvSpPr>
          <p:spPr bwMode="auto">
            <a:xfrm>
              <a:off x="5538295" y="1717796"/>
              <a:ext cx="354584"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13</a:t>
              </a:r>
              <a:endParaRPr lang="en-US" sz="1000" b="1" dirty="0">
                <a:latin typeface="Bookman Old Style" panose="02050604050505020204" pitchFamily="18" charset="0"/>
              </a:endParaRPr>
            </a:p>
          </p:txBody>
        </p:sp>
        <p:sp>
          <p:nvSpPr>
            <p:cNvPr id="51" name="Text Box 280"/>
            <p:cNvSpPr txBox="1">
              <a:spLocks noChangeArrowheads="1"/>
            </p:cNvSpPr>
            <p:nvPr/>
          </p:nvSpPr>
          <p:spPr bwMode="auto">
            <a:xfrm>
              <a:off x="5998199" y="1560390"/>
              <a:ext cx="373821"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IVA</a:t>
              </a:r>
              <a:endParaRPr lang="en-US" sz="800" b="1" dirty="0">
                <a:latin typeface="Bookman Old Style" panose="02050604050505020204" pitchFamily="18" charset="0"/>
              </a:endParaRPr>
            </a:p>
          </p:txBody>
        </p:sp>
        <p:sp>
          <p:nvSpPr>
            <p:cNvPr id="52" name="Text Box 280"/>
            <p:cNvSpPr txBox="1">
              <a:spLocks noChangeArrowheads="1"/>
            </p:cNvSpPr>
            <p:nvPr/>
          </p:nvSpPr>
          <p:spPr bwMode="auto">
            <a:xfrm>
              <a:off x="5956147" y="1717796"/>
              <a:ext cx="354584"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14</a:t>
              </a:r>
              <a:endParaRPr lang="en-US" sz="1000" b="1" dirty="0">
                <a:latin typeface="Bookman Old Style" panose="02050604050505020204" pitchFamily="18" charset="0"/>
              </a:endParaRPr>
            </a:p>
          </p:txBody>
        </p:sp>
        <p:sp>
          <p:nvSpPr>
            <p:cNvPr id="53" name="Text Box 280"/>
            <p:cNvSpPr txBox="1">
              <a:spLocks noChangeArrowheads="1"/>
            </p:cNvSpPr>
            <p:nvPr/>
          </p:nvSpPr>
          <p:spPr bwMode="auto">
            <a:xfrm>
              <a:off x="6468662" y="1560390"/>
              <a:ext cx="332142"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VA</a:t>
              </a:r>
              <a:endParaRPr lang="en-US" sz="800" b="1" dirty="0">
                <a:latin typeface="Bookman Old Style" panose="02050604050505020204" pitchFamily="18" charset="0"/>
              </a:endParaRPr>
            </a:p>
          </p:txBody>
        </p:sp>
        <p:sp>
          <p:nvSpPr>
            <p:cNvPr id="54" name="Text Box 280"/>
            <p:cNvSpPr txBox="1">
              <a:spLocks noChangeArrowheads="1"/>
            </p:cNvSpPr>
            <p:nvPr/>
          </p:nvSpPr>
          <p:spPr bwMode="auto">
            <a:xfrm>
              <a:off x="6461458" y="1717796"/>
              <a:ext cx="354584"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15</a:t>
              </a:r>
              <a:endParaRPr lang="en-US" sz="1000" b="1" dirty="0">
                <a:latin typeface="Bookman Old Style" panose="02050604050505020204" pitchFamily="18" charset="0"/>
              </a:endParaRPr>
            </a:p>
          </p:txBody>
        </p:sp>
        <p:sp>
          <p:nvSpPr>
            <p:cNvPr id="55" name="Text Box 280"/>
            <p:cNvSpPr txBox="1">
              <a:spLocks noChangeArrowheads="1"/>
            </p:cNvSpPr>
            <p:nvPr/>
          </p:nvSpPr>
          <p:spPr bwMode="auto">
            <a:xfrm>
              <a:off x="6879765" y="1560390"/>
              <a:ext cx="373821"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VIA</a:t>
              </a:r>
              <a:endParaRPr lang="en-US" sz="800" b="1" dirty="0">
                <a:latin typeface="Bookman Old Style" panose="02050604050505020204" pitchFamily="18" charset="0"/>
              </a:endParaRPr>
            </a:p>
          </p:txBody>
        </p:sp>
        <p:sp>
          <p:nvSpPr>
            <p:cNvPr id="56" name="Text Box 280"/>
            <p:cNvSpPr txBox="1">
              <a:spLocks noChangeArrowheads="1"/>
            </p:cNvSpPr>
            <p:nvPr/>
          </p:nvSpPr>
          <p:spPr bwMode="auto">
            <a:xfrm>
              <a:off x="6841432" y="1698745"/>
              <a:ext cx="354584"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16</a:t>
              </a:r>
              <a:endParaRPr lang="en-US" sz="1000" b="1" dirty="0">
                <a:latin typeface="Bookman Old Style" panose="02050604050505020204" pitchFamily="18" charset="0"/>
              </a:endParaRPr>
            </a:p>
          </p:txBody>
        </p:sp>
        <p:sp>
          <p:nvSpPr>
            <p:cNvPr id="57" name="Text Box 280"/>
            <p:cNvSpPr txBox="1">
              <a:spLocks noChangeArrowheads="1"/>
            </p:cNvSpPr>
            <p:nvPr/>
          </p:nvSpPr>
          <p:spPr bwMode="auto">
            <a:xfrm>
              <a:off x="7370380" y="1560390"/>
              <a:ext cx="415498"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VIIA</a:t>
              </a:r>
              <a:endParaRPr lang="en-US" sz="800" b="1" dirty="0">
                <a:latin typeface="Bookman Old Style" panose="02050604050505020204" pitchFamily="18" charset="0"/>
              </a:endParaRPr>
            </a:p>
          </p:txBody>
        </p:sp>
        <p:sp>
          <p:nvSpPr>
            <p:cNvPr id="58" name="Text Box 280"/>
            <p:cNvSpPr txBox="1">
              <a:spLocks noChangeArrowheads="1"/>
            </p:cNvSpPr>
            <p:nvPr/>
          </p:nvSpPr>
          <p:spPr bwMode="auto">
            <a:xfrm>
              <a:off x="7398025" y="1717796"/>
              <a:ext cx="354584"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17</a:t>
              </a:r>
              <a:endParaRPr lang="en-US" sz="1000" b="1" dirty="0">
                <a:latin typeface="Bookman Old Style" panose="02050604050505020204" pitchFamily="18" charset="0"/>
              </a:endParaRPr>
            </a:p>
          </p:txBody>
        </p:sp>
        <p:sp>
          <p:nvSpPr>
            <p:cNvPr id="59" name="Text Box 280"/>
            <p:cNvSpPr txBox="1">
              <a:spLocks noChangeArrowheads="1"/>
            </p:cNvSpPr>
            <p:nvPr/>
          </p:nvSpPr>
          <p:spPr bwMode="auto">
            <a:xfrm>
              <a:off x="7785347" y="983182"/>
              <a:ext cx="470000"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zero</a:t>
              </a:r>
              <a:endParaRPr lang="en-US" sz="1000" b="1" dirty="0">
                <a:latin typeface="Bookman Old Style" panose="02050604050505020204" pitchFamily="18" charset="0"/>
              </a:endParaRPr>
            </a:p>
          </p:txBody>
        </p:sp>
        <p:sp>
          <p:nvSpPr>
            <p:cNvPr id="60" name="Text Box 280"/>
            <p:cNvSpPr txBox="1">
              <a:spLocks noChangeArrowheads="1"/>
            </p:cNvSpPr>
            <p:nvPr/>
          </p:nvSpPr>
          <p:spPr bwMode="auto">
            <a:xfrm>
              <a:off x="7830236" y="1163885"/>
              <a:ext cx="354584" cy="246221"/>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000" b="1" dirty="0" smtClean="0">
                  <a:latin typeface="Bookman Old Style" panose="02050604050505020204" pitchFamily="18" charset="0"/>
                </a:rPr>
                <a:t>18</a:t>
              </a:r>
              <a:endParaRPr lang="en-US" sz="1000" b="1" dirty="0">
                <a:latin typeface="Bookman Old Style" panose="02050604050505020204" pitchFamily="18" charset="0"/>
              </a:endParaRPr>
            </a:p>
          </p:txBody>
        </p:sp>
        <p:sp>
          <p:nvSpPr>
            <p:cNvPr id="61" name="Text Box 280"/>
            <p:cNvSpPr txBox="1">
              <a:spLocks noChangeArrowheads="1"/>
            </p:cNvSpPr>
            <p:nvPr/>
          </p:nvSpPr>
          <p:spPr bwMode="auto">
            <a:xfrm>
              <a:off x="7740523" y="1391064"/>
              <a:ext cx="345736" cy="254422"/>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2</a:t>
              </a:r>
              <a:endParaRPr lang="en-US" sz="800" b="1" dirty="0">
                <a:latin typeface="Bookman Old Style" panose="02050604050505020204" pitchFamily="18" charset="0"/>
              </a:endParaRPr>
            </a:p>
          </p:txBody>
        </p:sp>
        <p:sp>
          <p:nvSpPr>
            <p:cNvPr id="62" name="Text Box 280"/>
            <p:cNvSpPr txBox="1">
              <a:spLocks noChangeArrowheads="1"/>
            </p:cNvSpPr>
            <p:nvPr/>
          </p:nvSpPr>
          <p:spPr bwMode="auto">
            <a:xfrm>
              <a:off x="5861916" y="1879667"/>
              <a:ext cx="345736" cy="254422"/>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6</a:t>
              </a:r>
              <a:endParaRPr lang="en-US" sz="800" b="1" dirty="0">
                <a:latin typeface="Bookman Old Style" panose="02050604050505020204" pitchFamily="18" charset="0"/>
              </a:endParaRPr>
            </a:p>
          </p:txBody>
        </p:sp>
        <p:sp>
          <p:nvSpPr>
            <p:cNvPr id="63" name="Text Box 280"/>
            <p:cNvSpPr txBox="1">
              <a:spLocks noChangeArrowheads="1"/>
            </p:cNvSpPr>
            <p:nvPr/>
          </p:nvSpPr>
          <p:spPr bwMode="auto">
            <a:xfrm>
              <a:off x="6286697" y="1870281"/>
              <a:ext cx="345736" cy="254422"/>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7</a:t>
              </a:r>
              <a:endParaRPr lang="en-US" sz="800" b="1" dirty="0">
                <a:latin typeface="Bookman Old Style" panose="02050604050505020204" pitchFamily="18" charset="0"/>
              </a:endParaRPr>
            </a:p>
          </p:txBody>
        </p:sp>
        <p:sp>
          <p:nvSpPr>
            <p:cNvPr id="64" name="Text Box 280"/>
            <p:cNvSpPr txBox="1">
              <a:spLocks noChangeArrowheads="1"/>
            </p:cNvSpPr>
            <p:nvPr/>
          </p:nvSpPr>
          <p:spPr bwMode="auto">
            <a:xfrm>
              <a:off x="7721729" y="2223464"/>
              <a:ext cx="438108" cy="254422"/>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18</a:t>
              </a:r>
              <a:endParaRPr lang="en-US" sz="800" b="1" dirty="0">
                <a:latin typeface="Bookman Old Style" panose="02050604050505020204" pitchFamily="18" charset="0"/>
              </a:endParaRPr>
            </a:p>
          </p:txBody>
        </p:sp>
        <p:sp>
          <p:nvSpPr>
            <p:cNvPr id="65" name="Rectangle 64"/>
            <p:cNvSpPr/>
            <p:nvPr/>
          </p:nvSpPr>
          <p:spPr>
            <a:xfrm>
              <a:off x="7802118" y="1437132"/>
              <a:ext cx="425506" cy="48443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 Box 280"/>
            <p:cNvSpPr txBox="1">
              <a:spLocks noChangeArrowheads="1"/>
            </p:cNvSpPr>
            <p:nvPr/>
          </p:nvSpPr>
          <p:spPr bwMode="auto">
            <a:xfrm>
              <a:off x="5483599" y="1897114"/>
              <a:ext cx="345736" cy="254422"/>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5</a:t>
              </a:r>
              <a:endParaRPr lang="en-US" sz="800" b="1" dirty="0">
                <a:latin typeface="Bookman Old Style" panose="02050604050505020204" pitchFamily="18" charset="0"/>
              </a:endParaRPr>
            </a:p>
          </p:txBody>
        </p:sp>
        <p:sp>
          <p:nvSpPr>
            <p:cNvPr id="67" name="Text Box 280"/>
            <p:cNvSpPr txBox="1">
              <a:spLocks noChangeArrowheads="1"/>
            </p:cNvSpPr>
            <p:nvPr/>
          </p:nvSpPr>
          <p:spPr bwMode="auto">
            <a:xfrm>
              <a:off x="5962660" y="1944903"/>
              <a:ext cx="409518" cy="32711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C</a:t>
              </a:r>
              <a:endParaRPr lang="en-US" sz="1200" b="1" dirty="0">
                <a:latin typeface="Bookman Old Style" panose="02050604050505020204" pitchFamily="18" charset="0"/>
              </a:endParaRPr>
            </a:p>
          </p:txBody>
        </p:sp>
        <p:sp>
          <p:nvSpPr>
            <p:cNvPr id="68" name="Text Box 280"/>
            <p:cNvSpPr txBox="1">
              <a:spLocks noChangeArrowheads="1"/>
            </p:cNvSpPr>
            <p:nvPr/>
          </p:nvSpPr>
          <p:spPr bwMode="auto">
            <a:xfrm>
              <a:off x="6381764" y="1944903"/>
              <a:ext cx="409518" cy="32711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N</a:t>
              </a:r>
              <a:endParaRPr lang="en-US" sz="1200" b="1" dirty="0">
                <a:latin typeface="Bookman Old Style" panose="02050604050505020204" pitchFamily="18" charset="0"/>
              </a:endParaRPr>
            </a:p>
          </p:txBody>
        </p:sp>
        <p:sp>
          <p:nvSpPr>
            <p:cNvPr id="69" name="Text Box 280"/>
            <p:cNvSpPr txBox="1">
              <a:spLocks noChangeArrowheads="1"/>
            </p:cNvSpPr>
            <p:nvPr/>
          </p:nvSpPr>
          <p:spPr bwMode="auto">
            <a:xfrm>
              <a:off x="6773461" y="1867240"/>
              <a:ext cx="345736" cy="254422"/>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8</a:t>
              </a:r>
              <a:endParaRPr lang="en-US" sz="800" b="1" dirty="0">
                <a:latin typeface="Bookman Old Style" panose="02050604050505020204" pitchFamily="18" charset="0"/>
              </a:endParaRPr>
            </a:p>
          </p:txBody>
        </p:sp>
        <p:sp>
          <p:nvSpPr>
            <p:cNvPr id="70" name="Text Box 280"/>
            <p:cNvSpPr txBox="1">
              <a:spLocks noChangeArrowheads="1"/>
            </p:cNvSpPr>
            <p:nvPr/>
          </p:nvSpPr>
          <p:spPr bwMode="auto">
            <a:xfrm>
              <a:off x="6819912" y="1944903"/>
              <a:ext cx="422714" cy="32711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O</a:t>
              </a:r>
              <a:endParaRPr lang="en-US" sz="1200" b="1" dirty="0">
                <a:latin typeface="Bookman Old Style" panose="02050604050505020204" pitchFamily="18" charset="0"/>
              </a:endParaRPr>
            </a:p>
          </p:txBody>
        </p:sp>
        <p:sp>
          <p:nvSpPr>
            <p:cNvPr id="71" name="Text Box 280"/>
            <p:cNvSpPr txBox="1">
              <a:spLocks noChangeArrowheads="1"/>
            </p:cNvSpPr>
            <p:nvPr/>
          </p:nvSpPr>
          <p:spPr bwMode="auto">
            <a:xfrm>
              <a:off x="7243923" y="1867240"/>
              <a:ext cx="345736" cy="254422"/>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9</a:t>
              </a:r>
              <a:endParaRPr lang="en-US" sz="800" b="1" dirty="0">
                <a:latin typeface="Bookman Old Style" panose="02050604050505020204" pitchFamily="18" charset="0"/>
              </a:endParaRPr>
            </a:p>
          </p:txBody>
        </p:sp>
        <p:sp>
          <p:nvSpPr>
            <p:cNvPr id="72" name="Text Box 280"/>
            <p:cNvSpPr txBox="1">
              <a:spLocks noChangeArrowheads="1"/>
            </p:cNvSpPr>
            <p:nvPr/>
          </p:nvSpPr>
          <p:spPr bwMode="auto">
            <a:xfrm>
              <a:off x="7334260" y="1944903"/>
              <a:ext cx="396322" cy="32711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F</a:t>
              </a:r>
              <a:endParaRPr lang="en-US" sz="1200" b="1" dirty="0">
                <a:latin typeface="Bookman Old Style" panose="02050604050505020204" pitchFamily="18" charset="0"/>
              </a:endParaRPr>
            </a:p>
          </p:txBody>
        </p:sp>
        <p:sp>
          <p:nvSpPr>
            <p:cNvPr id="73" name="Text Box 280"/>
            <p:cNvSpPr txBox="1">
              <a:spLocks noChangeArrowheads="1"/>
            </p:cNvSpPr>
            <p:nvPr/>
          </p:nvSpPr>
          <p:spPr bwMode="auto">
            <a:xfrm>
              <a:off x="7733989" y="1862342"/>
              <a:ext cx="438108" cy="254422"/>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smtClean="0">
                  <a:latin typeface="Bookman Old Style" panose="02050604050505020204" pitchFamily="18" charset="0"/>
                </a:rPr>
                <a:t>10</a:t>
              </a:r>
              <a:endParaRPr lang="en-US" sz="800" b="1" dirty="0">
                <a:latin typeface="Bookman Old Style" panose="02050604050505020204" pitchFamily="18" charset="0"/>
              </a:endParaRPr>
            </a:p>
          </p:txBody>
        </p:sp>
        <p:sp>
          <p:nvSpPr>
            <p:cNvPr id="74" name="Text Box 280"/>
            <p:cNvSpPr txBox="1">
              <a:spLocks noChangeArrowheads="1"/>
            </p:cNvSpPr>
            <p:nvPr/>
          </p:nvSpPr>
          <p:spPr bwMode="auto">
            <a:xfrm>
              <a:off x="7820038" y="1944903"/>
              <a:ext cx="532680" cy="32711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Ne</a:t>
              </a:r>
              <a:endParaRPr lang="en-US" sz="1200" b="1" dirty="0">
                <a:latin typeface="Bookman Old Style" panose="02050604050505020204" pitchFamily="18" charset="0"/>
              </a:endParaRPr>
            </a:p>
          </p:txBody>
        </p:sp>
        <p:sp>
          <p:nvSpPr>
            <p:cNvPr id="75" name="Text Box 280"/>
            <p:cNvSpPr txBox="1">
              <a:spLocks noChangeArrowheads="1"/>
            </p:cNvSpPr>
            <p:nvPr/>
          </p:nvSpPr>
          <p:spPr bwMode="auto">
            <a:xfrm>
              <a:off x="7878608" y="2301923"/>
              <a:ext cx="501890" cy="32711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err="1" smtClean="0">
                  <a:latin typeface="Bookman Old Style" panose="02050604050505020204" pitchFamily="18" charset="0"/>
                </a:rPr>
                <a:t>Ar</a:t>
              </a:r>
              <a:endParaRPr lang="en-US" sz="1200" b="1" dirty="0">
                <a:latin typeface="Bookman Old Style" panose="02050604050505020204" pitchFamily="18" charset="0"/>
              </a:endParaRPr>
            </a:p>
          </p:txBody>
        </p:sp>
        <p:sp>
          <p:nvSpPr>
            <p:cNvPr id="76" name="Text Box 280"/>
            <p:cNvSpPr txBox="1">
              <a:spLocks noChangeArrowheads="1"/>
            </p:cNvSpPr>
            <p:nvPr/>
          </p:nvSpPr>
          <p:spPr bwMode="auto">
            <a:xfrm>
              <a:off x="7752609" y="1393338"/>
              <a:ext cx="251992" cy="21544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800" b="1" dirty="0">
                  <a:latin typeface="Bookman Old Style" panose="02050604050505020204" pitchFamily="18" charset="0"/>
                </a:rPr>
                <a:t>2</a:t>
              </a:r>
            </a:p>
          </p:txBody>
        </p:sp>
        <p:sp>
          <p:nvSpPr>
            <p:cNvPr id="77" name="Text Box 280"/>
            <p:cNvSpPr txBox="1">
              <a:spLocks noChangeArrowheads="1"/>
            </p:cNvSpPr>
            <p:nvPr/>
          </p:nvSpPr>
          <p:spPr bwMode="auto">
            <a:xfrm>
              <a:off x="7765516" y="1560937"/>
              <a:ext cx="550275" cy="327114"/>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He</a:t>
              </a:r>
              <a:endParaRPr lang="en-US" sz="1200" b="1" dirty="0">
                <a:latin typeface="Bookman Old Style" panose="02050604050505020204" pitchFamily="18" charset="0"/>
              </a:endParaRPr>
            </a:p>
          </p:txBody>
        </p:sp>
        <p:sp>
          <p:nvSpPr>
            <p:cNvPr id="164" name="Text Box 280"/>
            <p:cNvSpPr txBox="1">
              <a:spLocks noChangeArrowheads="1"/>
            </p:cNvSpPr>
            <p:nvPr/>
          </p:nvSpPr>
          <p:spPr bwMode="auto">
            <a:xfrm>
              <a:off x="5562611" y="1969961"/>
              <a:ext cx="295274"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latin typeface="Bookman Old Style" panose="02050604050505020204" pitchFamily="18" charset="0"/>
                </a:rPr>
                <a:t>B</a:t>
              </a:r>
              <a:endParaRPr lang="en-US" sz="1200" b="1" dirty="0">
                <a:latin typeface="Bookman Old Style" panose="02050604050505020204" pitchFamily="18" charset="0"/>
              </a:endParaRPr>
            </a:p>
          </p:txBody>
        </p:sp>
      </p:grpSp>
      <p:sp>
        <p:nvSpPr>
          <p:cNvPr id="138" name="Rectangle 137"/>
          <p:cNvSpPr/>
          <p:nvPr/>
        </p:nvSpPr>
        <p:spPr>
          <a:xfrm>
            <a:off x="3643229" y="266585"/>
            <a:ext cx="2393789" cy="400110"/>
          </a:xfrm>
          <a:prstGeom prst="rect">
            <a:avLst/>
          </a:prstGeom>
        </p:spPr>
        <p:txBody>
          <a:bodyPr wrap="square">
            <a:spAutoFit/>
          </a:bodyPr>
          <a:lstStyle/>
          <a:p>
            <a:r>
              <a:rPr lang="en-US" sz="2000" b="1" u="sng" dirty="0" smtClean="0">
                <a:solidFill>
                  <a:srgbClr val="C00000"/>
                </a:solidFill>
                <a:latin typeface="Bookman Old Style" pitchFamily="18" charset="0"/>
              </a:rPr>
              <a:t>Groups 13 to 18</a:t>
            </a:r>
          </a:p>
        </p:txBody>
      </p:sp>
      <p:grpSp>
        <p:nvGrpSpPr>
          <p:cNvPr id="139" name="Group 88"/>
          <p:cNvGrpSpPr/>
          <p:nvPr/>
        </p:nvGrpSpPr>
        <p:grpSpPr>
          <a:xfrm>
            <a:off x="593071" y="3011682"/>
            <a:ext cx="4890528" cy="649441"/>
            <a:chOff x="5470408" y="-1959918"/>
            <a:chExt cx="2760560" cy="1150526"/>
          </a:xfrm>
          <a:noFill/>
          <a:effectLst/>
        </p:grpSpPr>
        <p:sp>
          <p:nvSpPr>
            <p:cNvPr id="140" name="Pentagon 139"/>
            <p:cNvSpPr/>
            <p:nvPr/>
          </p:nvSpPr>
          <p:spPr>
            <a:xfrm rot="21596040">
              <a:off x="5479558" y="-1943941"/>
              <a:ext cx="2330833" cy="1134549"/>
            </a:xfrm>
            <a:prstGeom prst="homePlate">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141" name="Rectangle 140"/>
            <p:cNvSpPr/>
            <p:nvPr/>
          </p:nvSpPr>
          <p:spPr>
            <a:xfrm>
              <a:off x="5470408" y="-1959918"/>
              <a:ext cx="2760560" cy="1090491"/>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itchFamily="2" charset="2"/>
                <a:buChar char="v"/>
              </a:pPr>
              <a:r>
                <a:rPr lang="en-US" sz="1700" b="1" dirty="0">
                  <a:solidFill>
                    <a:srgbClr val="0000FF"/>
                  </a:solidFill>
                  <a:latin typeface="Bookman Old Style" pitchFamily="18" charset="0"/>
                </a:rPr>
                <a:t>This block contains metals, non-metals </a:t>
              </a:r>
              <a:endParaRPr lang="en-US" sz="1700" b="1" dirty="0" smtClean="0">
                <a:solidFill>
                  <a:srgbClr val="0000FF"/>
                </a:solidFill>
                <a:latin typeface="Bookman Old Style" pitchFamily="18" charset="0"/>
              </a:endParaRPr>
            </a:p>
          </p:txBody>
        </p:sp>
      </p:grpSp>
      <p:grpSp>
        <p:nvGrpSpPr>
          <p:cNvPr id="142" name="Group 88"/>
          <p:cNvGrpSpPr/>
          <p:nvPr/>
        </p:nvGrpSpPr>
        <p:grpSpPr>
          <a:xfrm>
            <a:off x="3282327" y="815033"/>
            <a:ext cx="2878686" cy="1571424"/>
            <a:chOff x="5848896" y="-2786604"/>
            <a:chExt cx="1624931" cy="2783876"/>
          </a:xfrm>
          <a:effectLst>
            <a:outerShdw blurRad="50800" dist="38100" dir="2700000" algn="tl" rotWithShape="0">
              <a:prstClr val="black">
                <a:alpha val="40000"/>
              </a:prstClr>
            </a:outerShdw>
          </a:effectLst>
        </p:grpSpPr>
        <p:sp>
          <p:nvSpPr>
            <p:cNvPr id="143" name="Cloud Callout 142"/>
            <p:cNvSpPr/>
            <p:nvPr/>
          </p:nvSpPr>
          <p:spPr>
            <a:xfrm rot="21596040">
              <a:off x="5848896" y="-2786604"/>
              <a:ext cx="1624931" cy="2783876"/>
            </a:xfrm>
            <a:prstGeom prst="cloudCallout">
              <a:avLst>
                <a:gd name="adj1" fmla="val 58581"/>
                <a:gd name="adj2" fmla="val 58627"/>
              </a:avLst>
            </a:prstGeom>
            <a:solidFill>
              <a:srgbClr val="7030A0"/>
            </a:solid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dirty="0">
                <a:solidFill>
                  <a:schemeClr val="dk1"/>
                </a:solidFill>
              </a:endParaRPr>
            </a:p>
          </p:txBody>
        </p:sp>
        <p:sp>
          <p:nvSpPr>
            <p:cNvPr id="144" name="Rectangle 143"/>
            <p:cNvSpPr/>
            <p:nvPr/>
          </p:nvSpPr>
          <p:spPr>
            <a:xfrm>
              <a:off x="5945452" y="-2354428"/>
              <a:ext cx="1457291" cy="1635737"/>
            </a:xfrm>
            <a:prstGeom prst="rect">
              <a:avLst/>
            </a:prstGeom>
          </p:spPr>
          <p:txBody>
            <a:bodyPr wrap="square">
              <a:spAutoFit/>
            </a:bodyPr>
            <a:lstStyle/>
            <a:p>
              <a:pPr algn="ctr"/>
              <a:r>
                <a:rPr lang="en-US" dirty="0">
                  <a:solidFill>
                    <a:schemeClr val="bg1"/>
                  </a:solidFill>
                  <a:latin typeface="+mj-lt"/>
                </a:rPr>
                <a:t>Lets take electronic configuration of few elements in this block</a:t>
              </a:r>
            </a:p>
          </p:txBody>
        </p:sp>
      </p:grpSp>
      <p:grpSp>
        <p:nvGrpSpPr>
          <p:cNvPr id="7" name="Group 6"/>
          <p:cNvGrpSpPr/>
          <p:nvPr/>
        </p:nvGrpSpPr>
        <p:grpSpPr>
          <a:xfrm>
            <a:off x="5650736" y="1740317"/>
            <a:ext cx="1718294" cy="1759587"/>
            <a:chOff x="5559752" y="1959896"/>
            <a:chExt cx="1718294" cy="1759587"/>
          </a:xfrm>
        </p:grpSpPr>
        <p:sp>
          <p:nvSpPr>
            <p:cNvPr id="154" name="Rectangle 257"/>
            <p:cNvSpPr>
              <a:spLocks noChangeArrowheads="1"/>
            </p:cNvSpPr>
            <p:nvPr/>
          </p:nvSpPr>
          <p:spPr bwMode="auto">
            <a:xfrm>
              <a:off x="5918464" y="2283307"/>
              <a:ext cx="394660" cy="338554"/>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410082"/>
                </a:buClr>
                <a:buSzPct val="120000"/>
                <a:defRPr/>
              </a:pPr>
              <a:r>
                <a:rPr lang="en-US" sz="1600" b="1" dirty="0">
                  <a:solidFill>
                    <a:srgbClr val="FFFF00"/>
                  </a:solidFill>
                  <a:latin typeface="Bookman Old Style" panose="02050604050505020204" pitchFamily="18" charset="0"/>
                </a:rPr>
                <a:t>Si</a:t>
              </a:r>
            </a:p>
          </p:txBody>
        </p:sp>
        <p:sp>
          <p:nvSpPr>
            <p:cNvPr id="156" name="Rectangle 372"/>
            <p:cNvSpPr>
              <a:spLocks noChangeArrowheads="1"/>
            </p:cNvSpPr>
            <p:nvPr/>
          </p:nvSpPr>
          <p:spPr bwMode="auto">
            <a:xfrm>
              <a:off x="6337409" y="2637134"/>
              <a:ext cx="439544" cy="338554"/>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410082"/>
                </a:buClr>
                <a:buSzPct val="120000"/>
                <a:defRPr/>
              </a:pPr>
              <a:r>
                <a:rPr lang="en-US" sz="1600" b="1" dirty="0">
                  <a:solidFill>
                    <a:srgbClr val="FFFF00"/>
                  </a:solidFill>
                  <a:latin typeface="Bookman Old Style" panose="02050604050505020204" pitchFamily="18" charset="0"/>
                </a:rPr>
                <a:t>As</a:t>
              </a:r>
            </a:p>
          </p:txBody>
        </p:sp>
        <p:sp>
          <p:nvSpPr>
            <p:cNvPr id="157" name="Rectangle 373"/>
            <p:cNvSpPr>
              <a:spLocks noChangeArrowheads="1"/>
            </p:cNvSpPr>
            <p:nvPr/>
          </p:nvSpPr>
          <p:spPr bwMode="auto">
            <a:xfrm>
              <a:off x="5900094" y="2637134"/>
              <a:ext cx="463588" cy="338554"/>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410082"/>
                </a:buClr>
                <a:buSzPct val="120000"/>
                <a:defRPr/>
              </a:pPr>
              <a:r>
                <a:rPr lang="en-US" sz="1600" b="1" dirty="0" err="1">
                  <a:solidFill>
                    <a:srgbClr val="FFFF00"/>
                  </a:solidFill>
                  <a:latin typeface="Bookman Old Style" panose="02050604050505020204" pitchFamily="18" charset="0"/>
                </a:rPr>
                <a:t>Ge</a:t>
              </a:r>
              <a:endParaRPr lang="en-US" sz="1600" b="1" dirty="0">
                <a:solidFill>
                  <a:srgbClr val="FFFF00"/>
                </a:solidFill>
                <a:latin typeface="Bookman Old Style" panose="02050604050505020204" pitchFamily="18" charset="0"/>
              </a:endParaRPr>
            </a:p>
          </p:txBody>
        </p:sp>
        <p:sp>
          <p:nvSpPr>
            <p:cNvPr id="158" name="Rectangle 374"/>
            <p:cNvSpPr>
              <a:spLocks noChangeArrowheads="1"/>
            </p:cNvSpPr>
            <p:nvPr/>
          </p:nvSpPr>
          <p:spPr bwMode="auto">
            <a:xfrm>
              <a:off x="6325621" y="2983846"/>
              <a:ext cx="444352" cy="338554"/>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410082"/>
                </a:buClr>
                <a:buSzPct val="120000"/>
                <a:defRPr/>
              </a:pPr>
              <a:r>
                <a:rPr lang="en-US" sz="1600" b="1" dirty="0">
                  <a:solidFill>
                    <a:srgbClr val="FFFF00"/>
                  </a:solidFill>
                  <a:latin typeface="Bookman Old Style" panose="02050604050505020204" pitchFamily="18" charset="0"/>
                </a:rPr>
                <a:t>Sb</a:t>
              </a:r>
            </a:p>
          </p:txBody>
        </p:sp>
        <p:sp>
          <p:nvSpPr>
            <p:cNvPr id="159" name="Rectangle 375"/>
            <p:cNvSpPr>
              <a:spLocks noChangeArrowheads="1"/>
            </p:cNvSpPr>
            <p:nvPr/>
          </p:nvSpPr>
          <p:spPr bwMode="auto">
            <a:xfrm>
              <a:off x="6775582" y="2983846"/>
              <a:ext cx="447558" cy="338554"/>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410082"/>
                </a:buClr>
                <a:buSzPct val="120000"/>
                <a:defRPr/>
              </a:pPr>
              <a:r>
                <a:rPr lang="en-US" sz="1600" b="1" dirty="0" err="1">
                  <a:solidFill>
                    <a:srgbClr val="FFFF00"/>
                  </a:solidFill>
                  <a:latin typeface="Bookman Old Style" panose="02050604050505020204" pitchFamily="18" charset="0"/>
                </a:rPr>
                <a:t>Te</a:t>
              </a:r>
              <a:endParaRPr lang="en-US" sz="1600" b="1" dirty="0">
                <a:solidFill>
                  <a:srgbClr val="FFFF00"/>
                </a:solidFill>
                <a:latin typeface="Bookman Old Style" panose="02050604050505020204" pitchFamily="18" charset="0"/>
              </a:endParaRPr>
            </a:p>
          </p:txBody>
        </p:sp>
        <p:sp>
          <p:nvSpPr>
            <p:cNvPr id="160" name="Rectangle 376"/>
            <p:cNvSpPr>
              <a:spLocks noChangeArrowheads="1"/>
            </p:cNvSpPr>
            <p:nvPr/>
          </p:nvSpPr>
          <p:spPr bwMode="auto">
            <a:xfrm>
              <a:off x="6830488" y="3380929"/>
              <a:ext cx="447558" cy="338554"/>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410082"/>
                </a:buClr>
                <a:buSzPct val="120000"/>
                <a:defRPr/>
              </a:pPr>
              <a:r>
                <a:rPr lang="en-US" sz="1600" b="1">
                  <a:solidFill>
                    <a:srgbClr val="FFFF00"/>
                  </a:solidFill>
                  <a:latin typeface="Bookman Old Style" panose="02050604050505020204" pitchFamily="18" charset="0"/>
                </a:rPr>
                <a:t>Po</a:t>
              </a:r>
            </a:p>
          </p:txBody>
        </p:sp>
        <p:sp>
          <p:nvSpPr>
            <p:cNvPr id="161" name="Text Box 377"/>
            <p:cNvSpPr txBox="1">
              <a:spLocks noChangeArrowheads="1"/>
            </p:cNvSpPr>
            <p:nvPr/>
          </p:nvSpPr>
          <p:spPr bwMode="auto">
            <a:xfrm>
              <a:off x="5559752" y="1959896"/>
              <a:ext cx="295274" cy="276999"/>
            </a:xfrm>
            <a:prstGeom prst="rect">
              <a:avLst/>
            </a:prstGeom>
            <a:noFill/>
            <a:ln w="9525" algn="ctr">
              <a:noFill/>
              <a:miter lim="800000"/>
              <a:headEnd/>
              <a:tailEnd/>
            </a:ln>
            <a:effectLst/>
          </p:spPr>
          <p:txBody>
            <a:bodyPr wrap="none">
              <a:spAutoFit/>
            </a:bodyPr>
            <a:lstStyle/>
            <a:p>
              <a:pPr marL="342900" indent="-342900" fontAlgn="base">
                <a:spcBef>
                  <a:spcPct val="20000"/>
                </a:spcBef>
                <a:spcAft>
                  <a:spcPct val="0"/>
                </a:spcAft>
                <a:buClr>
                  <a:srgbClr val="410082"/>
                </a:buClr>
                <a:buSzPct val="120000"/>
                <a:defRPr/>
              </a:pPr>
              <a:r>
                <a:rPr lang="en-US" sz="1200" b="1" dirty="0">
                  <a:solidFill>
                    <a:srgbClr val="FFFF00"/>
                  </a:solidFill>
                  <a:latin typeface="Bookman Old Style" panose="02050604050505020204" pitchFamily="18" charset="0"/>
                </a:rPr>
                <a:t>B</a:t>
              </a:r>
            </a:p>
          </p:txBody>
        </p:sp>
      </p:grpSp>
      <p:sp>
        <p:nvSpPr>
          <p:cNvPr id="166" name="TextBox 165"/>
          <p:cNvSpPr txBox="1"/>
          <p:nvPr/>
        </p:nvSpPr>
        <p:spPr>
          <a:xfrm>
            <a:off x="7903803" y="1857800"/>
            <a:ext cx="418704" cy="215444"/>
          </a:xfrm>
          <a:prstGeom prst="rect">
            <a:avLst/>
          </a:prstGeom>
          <a:noFill/>
        </p:spPr>
        <p:txBody>
          <a:bodyPr wrap="none">
            <a:spAutoFit/>
          </a:bodyPr>
          <a:lstStyle/>
          <a:p>
            <a:pPr fontAlgn="base">
              <a:spcBef>
                <a:spcPct val="0"/>
              </a:spcBef>
              <a:spcAft>
                <a:spcPct val="0"/>
              </a:spcAft>
              <a:defRPr/>
            </a:pPr>
            <a:r>
              <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a:t>
            </a:r>
            <a:r>
              <a:rPr lang="en-US" sz="800" b="1" dirty="0" smtClean="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2,8)</a:t>
            </a:r>
            <a:endPar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endParaRPr>
          </a:p>
        </p:txBody>
      </p:sp>
      <p:grpSp>
        <p:nvGrpSpPr>
          <p:cNvPr id="167" name="Group 88"/>
          <p:cNvGrpSpPr/>
          <p:nvPr/>
        </p:nvGrpSpPr>
        <p:grpSpPr>
          <a:xfrm>
            <a:off x="593072" y="4091297"/>
            <a:ext cx="4890528" cy="640427"/>
            <a:chOff x="5540389" y="-1814067"/>
            <a:chExt cx="2760556" cy="1134555"/>
          </a:xfrm>
          <a:noFill/>
          <a:effectLst/>
        </p:grpSpPr>
        <p:sp>
          <p:nvSpPr>
            <p:cNvPr id="168" name="Pentagon 167"/>
            <p:cNvSpPr/>
            <p:nvPr/>
          </p:nvSpPr>
          <p:spPr>
            <a:xfrm rot="21596040">
              <a:off x="5540389" y="-1814067"/>
              <a:ext cx="2538531" cy="1134555"/>
            </a:xfrm>
            <a:prstGeom prst="homePlate">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itchFamily="2" charset="2"/>
                <a:buChar char="v"/>
              </a:pPr>
              <a:endParaRPr lang="en-US" sz="1700" b="1" dirty="0">
                <a:solidFill>
                  <a:srgbClr val="0000FF"/>
                </a:solidFill>
                <a:latin typeface="Bookman Old Style" pitchFamily="18" charset="0"/>
              </a:endParaRPr>
            </a:p>
          </p:txBody>
        </p:sp>
        <p:sp>
          <p:nvSpPr>
            <p:cNvPr id="169" name="Rectangle 168"/>
            <p:cNvSpPr/>
            <p:nvPr/>
          </p:nvSpPr>
          <p:spPr>
            <a:xfrm>
              <a:off x="5547123" y="-1799058"/>
              <a:ext cx="2753822" cy="1090489"/>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itchFamily="2" charset="2"/>
                <a:buChar char="v"/>
              </a:pPr>
              <a:r>
                <a:rPr lang="en-US" sz="1700" b="1" dirty="0" smtClean="0">
                  <a:solidFill>
                    <a:srgbClr val="0000FF"/>
                  </a:solidFill>
                  <a:latin typeface="Bookman Old Style" pitchFamily="18" charset="0"/>
                </a:rPr>
                <a:t>This block contains normal as well as inert elements.</a:t>
              </a:r>
              <a:endParaRPr lang="en-US" sz="1700" b="1" dirty="0">
                <a:solidFill>
                  <a:srgbClr val="0000FF"/>
                </a:solidFill>
                <a:latin typeface="Bookman Old Style" pitchFamily="18" charset="0"/>
              </a:endParaRPr>
            </a:p>
          </p:txBody>
        </p:sp>
      </p:grpSp>
      <p:grpSp>
        <p:nvGrpSpPr>
          <p:cNvPr id="151" name="Group 88"/>
          <p:cNvGrpSpPr/>
          <p:nvPr/>
        </p:nvGrpSpPr>
        <p:grpSpPr>
          <a:xfrm>
            <a:off x="2178082" y="680226"/>
            <a:ext cx="3928804" cy="1793534"/>
            <a:chOff x="5795744" y="-2889336"/>
            <a:chExt cx="2217691" cy="3495094"/>
          </a:xfrm>
          <a:effectLst>
            <a:outerShdw blurRad="50800" dist="38100" dir="2700000" algn="tl" rotWithShape="0">
              <a:prstClr val="black">
                <a:alpha val="40000"/>
              </a:prstClr>
            </a:outerShdw>
          </a:effectLst>
        </p:grpSpPr>
        <p:sp>
          <p:nvSpPr>
            <p:cNvPr id="152" name="Cloud Callout 151"/>
            <p:cNvSpPr/>
            <p:nvPr/>
          </p:nvSpPr>
          <p:spPr>
            <a:xfrm rot="21596040">
              <a:off x="5795744" y="-2889336"/>
              <a:ext cx="2217691" cy="3495094"/>
            </a:xfrm>
            <a:prstGeom prst="cloudCallout">
              <a:avLst>
                <a:gd name="adj1" fmla="val 53641"/>
                <a:gd name="adj2" fmla="val 64518"/>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dirty="0">
                <a:solidFill>
                  <a:schemeClr val="bg1"/>
                </a:solidFill>
              </a:endParaRPr>
            </a:p>
          </p:txBody>
        </p:sp>
        <p:sp>
          <p:nvSpPr>
            <p:cNvPr id="153" name="Rectangle 152"/>
            <p:cNvSpPr/>
            <p:nvPr/>
          </p:nvSpPr>
          <p:spPr>
            <a:xfrm>
              <a:off x="5976782" y="-2219434"/>
              <a:ext cx="1910233" cy="2126459"/>
            </a:xfrm>
            <a:prstGeom prst="rect">
              <a:avLst/>
            </a:prstGeom>
          </p:spPr>
          <p:txBody>
            <a:bodyPr wrap="square">
              <a:spAutoFit/>
            </a:bodyPr>
            <a:lstStyle/>
            <a:p>
              <a:pPr algn="ctr"/>
              <a:r>
                <a:rPr lang="en-US" dirty="0" smtClean="0">
                  <a:solidFill>
                    <a:schemeClr val="bg1"/>
                  </a:solidFill>
                  <a:latin typeface="+mj-lt"/>
                </a:rPr>
                <a:t>Right hand side of zig-</a:t>
              </a:r>
              <a:r>
                <a:rPr lang="en-US" dirty="0" err="1" smtClean="0">
                  <a:solidFill>
                    <a:schemeClr val="bg1"/>
                  </a:solidFill>
                  <a:latin typeface="+mj-lt"/>
                </a:rPr>
                <a:t>zag</a:t>
              </a:r>
              <a:r>
                <a:rPr lang="en-US" dirty="0" smtClean="0">
                  <a:solidFill>
                    <a:schemeClr val="bg1"/>
                  </a:solidFill>
                  <a:latin typeface="+mj-lt"/>
                </a:rPr>
                <a:t> line are all non-metals and on left hand side all metals. And on the border all metalloids are present.</a:t>
              </a:r>
              <a:endParaRPr lang="en-US" dirty="0">
                <a:solidFill>
                  <a:schemeClr val="bg1"/>
                </a:solidFill>
                <a:latin typeface="+mj-lt"/>
              </a:endParaRPr>
            </a:p>
          </p:txBody>
        </p:sp>
      </p:grpSp>
      <p:sp>
        <p:nvSpPr>
          <p:cNvPr id="174" name="TextBox 173"/>
          <p:cNvSpPr txBox="1"/>
          <p:nvPr/>
        </p:nvSpPr>
        <p:spPr>
          <a:xfrm>
            <a:off x="5999178" y="1857800"/>
            <a:ext cx="418704" cy="215444"/>
          </a:xfrm>
          <a:prstGeom prst="rect">
            <a:avLst/>
          </a:prstGeom>
          <a:noFill/>
        </p:spPr>
        <p:txBody>
          <a:bodyPr wrap="none">
            <a:spAutoFit/>
          </a:bodyPr>
          <a:lstStyle/>
          <a:p>
            <a:pPr fontAlgn="base">
              <a:spcBef>
                <a:spcPct val="0"/>
              </a:spcBef>
              <a:spcAft>
                <a:spcPct val="0"/>
              </a:spcAft>
              <a:defRPr/>
            </a:pPr>
            <a:r>
              <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a:t>
            </a:r>
            <a:r>
              <a:rPr lang="en-US" sz="800" b="1" dirty="0" smtClean="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2,4)</a:t>
            </a:r>
            <a:endPar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endParaRPr>
          </a:p>
        </p:txBody>
      </p:sp>
      <p:sp>
        <p:nvSpPr>
          <p:cNvPr id="178" name="TextBox 177"/>
          <p:cNvSpPr txBox="1"/>
          <p:nvPr/>
        </p:nvSpPr>
        <p:spPr>
          <a:xfrm>
            <a:off x="6865173" y="1857800"/>
            <a:ext cx="418704" cy="215444"/>
          </a:xfrm>
          <a:prstGeom prst="rect">
            <a:avLst/>
          </a:prstGeom>
          <a:noFill/>
        </p:spPr>
        <p:txBody>
          <a:bodyPr wrap="none">
            <a:spAutoFit/>
          </a:bodyPr>
          <a:lstStyle/>
          <a:p>
            <a:pPr fontAlgn="base">
              <a:spcBef>
                <a:spcPct val="0"/>
              </a:spcBef>
              <a:spcAft>
                <a:spcPct val="0"/>
              </a:spcAft>
              <a:defRPr/>
            </a:pPr>
            <a:r>
              <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a:t>
            </a:r>
            <a:r>
              <a:rPr lang="en-US" sz="800" b="1" dirty="0" smtClean="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2,6)</a:t>
            </a:r>
            <a:endPar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endParaRPr>
          </a:p>
        </p:txBody>
      </p:sp>
      <p:sp>
        <p:nvSpPr>
          <p:cNvPr id="179" name="TextBox 178"/>
          <p:cNvSpPr txBox="1"/>
          <p:nvPr/>
        </p:nvSpPr>
        <p:spPr>
          <a:xfrm>
            <a:off x="7374758" y="1857800"/>
            <a:ext cx="418704" cy="215444"/>
          </a:xfrm>
          <a:prstGeom prst="rect">
            <a:avLst/>
          </a:prstGeom>
          <a:noFill/>
        </p:spPr>
        <p:txBody>
          <a:bodyPr wrap="none">
            <a:spAutoFit/>
          </a:bodyPr>
          <a:lstStyle/>
          <a:p>
            <a:pPr fontAlgn="base">
              <a:spcBef>
                <a:spcPct val="0"/>
              </a:spcBef>
              <a:spcAft>
                <a:spcPct val="0"/>
              </a:spcAft>
              <a:defRPr/>
            </a:pPr>
            <a:r>
              <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a:t>
            </a:r>
            <a:r>
              <a:rPr lang="en-US" sz="800" b="1" dirty="0" smtClean="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2,7)</a:t>
            </a:r>
            <a:endPar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endParaRPr>
          </a:p>
        </p:txBody>
      </p:sp>
      <p:sp>
        <p:nvSpPr>
          <p:cNvPr id="180" name="TextBox 179"/>
          <p:cNvSpPr txBox="1"/>
          <p:nvPr/>
        </p:nvSpPr>
        <p:spPr>
          <a:xfrm>
            <a:off x="5597925" y="1857800"/>
            <a:ext cx="418704" cy="215444"/>
          </a:xfrm>
          <a:prstGeom prst="rect">
            <a:avLst/>
          </a:prstGeom>
          <a:noFill/>
        </p:spPr>
        <p:txBody>
          <a:bodyPr wrap="none">
            <a:spAutoFit/>
          </a:bodyPr>
          <a:lstStyle/>
          <a:p>
            <a:pPr fontAlgn="base">
              <a:spcBef>
                <a:spcPct val="0"/>
              </a:spcBef>
              <a:spcAft>
                <a:spcPct val="0"/>
              </a:spcAft>
              <a:defRPr/>
            </a:pPr>
            <a:r>
              <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a:t>
            </a:r>
            <a:r>
              <a:rPr lang="en-US" sz="800" b="1" dirty="0" smtClean="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2,3)</a:t>
            </a:r>
            <a:endPar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endParaRPr>
          </a:p>
        </p:txBody>
      </p:sp>
      <p:sp>
        <p:nvSpPr>
          <p:cNvPr id="181" name="TextBox 180"/>
          <p:cNvSpPr txBox="1"/>
          <p:nvPr/>
        </p:nvSpPr>
        <p:spPr>
          <a:xfrm>
            <a:off x="6442096" y="1857800"/>
            <a:ext cx="479375" cy="215444"/>
          </a:xfrm>
          <a:prstGeom prst="rect">
            <a:avLst/>
          </a:prstGeom>
          <a:noFill/>
        </p:spPr>
        <p:txBody>
          <a:bodyPr wrap="square">
            <a:spAutoFit/>
          </a:bodyPr>
          <a:lstStyle/>
          <a:p>
            <a:pPr fontAlgn="base">
              <a:spcBef>
                <a:spcPct val="0"/>
              </a:spcBef>
              <a:spcAft>
                <a:spcPct val="0"/>
              </a:spcAft>
              <a:defRPr/>
            </a:pPr>
            <a:r>
              <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a:t>
            </a:r>
            <a:r>
              <a:rPr lang="en-US" sz="800" b="1" dirty="0" smtClean="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rPr>
              <a:t>2,5)</a:t>
            </a:r>
            <a:endParaRPr lang="en-US" sz="800" b="1" dirty="0">
              <a:solidFill>
                <a:srgbClr val="FFFF00"/>
              </a:solidFill>
              <a:effectLst>
                <a:outerShdw blurRad="38100" dist="38100" dir="2700000" algn="tl">
                  <a:srgbClr val="69676D">
                    <a:lumMod val="60000"/>
                    <a:lumOff val="40000"/>
                    <a:alpha val="43000"/>
                  </a:srgbClr>
                </a:outerShdw>
              </a:effectLst>
              <a:latin typeface="Bookman Old Style" panose="02050604050505020204" pitchFamily="18" charset="0"/>
            </a:endParaRPr>
          </a:p>
        </p:txBody>
      </p:sp>
      <p:cxnSp>
        <p:nvCxnSpPr>
          <p:cNvPr id="165" name="Straight Connector 164"/>
          <p:cNvCxnSpPr>
            <a:cxnSpLocks noChangeShapeType="1"/>
          </p:cNvCxnSpPr>
          <p:nvPr/>
        </p:nvCxnSpPr>
        <p:spPr bwMode="auto">
          <a:xfrm>
            <a:off x="5946462" y="2364957"/>
            <a:ext cx="474604" cy="1588"/>
          </a:xfrm>
          <a:prstGeom prst="line">
            <a:avLst/>
          </a:prstGeom>
          <a:noFill/>
          <a:ln w="38100" algn="ctr">
            <a:solidFill>
              <a:srgbClr val="FFFF00"/>
            </a:solidFill>
            <a:round/>
            <a:headEnd/>
            <a:tailEnd/>
          </a:ln>
        </p:spPr>
      </p:cxnSp>
      <p:cxnSp>
        <p:nvCxnSpPr>
          <p:cNvPr id="173" name="Straight Connector 172"/>
          <p:cNvCxnSpPr>
            <a:cxnSpLocks noChangeShapeType="1"/>
          </p:cNvCxnSpPr>
          <p:nvPr/>
        </p:nvCxnSpPr>
        <p:spPr bwMode="auto">
          <a:xfrm rot="10800000" flipV="1">
            <a:off x="5965123" y="2013156"/>
            <a:ext cx="1587" cy="362238"/>
          </a:xfrm>
          <a:prstGeom prst="line">
            <a:avLst/>
          </a:prstGeom>
          <a:noFill/>
          <a:ln w="38100" algn="ctr">
            <a:solidFill>
              <a:srgbClr val="FFFF00"/>
            </a:solidFill>
            <a:round/>
            <a:headEnd/>
            <a:tailEnd/>
          </a:ln>
        </p:spPr>
      </p:cxnSp>
      <p:cxnSp>
        <p:nvCxnSpPr>
          <p:cNvPr id="175" name="Straight Connector 174"/>
          <p:cNvCxnSpPr>
            <a:cxnSpLocks noChangeShapeType="1"/>
          </p:cNvCxnSpPr>
          <p:nvPr/>
        </p:nvCxnSpPr>
        <p:spPr bwMode="auto">
          <a:xfrm rot="10800000" flipV="1">
            <a:off x="6406448" y="2344225"/>
            <a:ext cx="1587" cy="392251"/>
          </a:xfrm>
          <a:prstGeom prst="line">
            <a:avLst/>
          </a:prstGeom>
          <a:noFill/>
          <a:ln w="38100" algn="ctr">
            <a:solidFill>
              <a:srgbClr val="FFFF00"/>
            </a:solidFill>
            <a:round/>
            <a:headEnd/>
            <a:tailEnd/>
          </a:ln>
        </p:spPr>
      </p:cxnSp>
      <p:cxnSp>
        <p:nvCxnSpPr>
          <p:cNvPr id="176" name="Straight Connector 175"/>
          <p:cNvCxnSpPr>
            <a:cxnSpLocks noChangeShapeType="1"/>
          </p:cNvCxnSpPr>
          <p:nvPr/>
        </p:nvCxnSpPr>
        <p:spPr bwMode="auto">
          <a:xfrm>
            <a:off x="6386993" y="2736432"/>
            <a:ext cx="474604" cy="1588"/>
          </a:xfrm>
          <a:prstGeom prst="line">
            <a:avLst/>
          </a:prstGeom>
          <a:noFill/>
          <a:ln w="38100" algn="ctr">
            <a:solidFill>
              <a:srgbClr val="FFFF00"/>
            </a:solidFill>
            <a:round/>
            <a:headEnd/>
            <a:tailEnd/>
          </a:ln>
        </p:spPr>
      </p:cxnSp>
      <p:cxnSp>
        <p:nvCxnSpPr>
          <p:cNvPr id="177" name="Straight Connector 176"/>
          <p:cNvCxnSpPr>
            <a:cxnSpLocks noChangeShapeType="1"/>
          </p:cNvCxnSpPr>
          <p:nvPr/>
        </p:nvCxnSpPr>
        <p:spPr bwMode="auto">
          <a:xfrm rot="10800000" flipV="1">
            <a:off x="6844598" y="2734750"/>
            <a:ext cx="1587" cy="392251"/>
          </a:xfrm>
          <a:prstGeom prst="line">
            <a:avLst/>
          </a:prstGeom>
          <a:noFill/>
          <a:ln w="38100" algn="ctr">
            <a:solidFill>
              <a:srgbClr val="FFFF00"/>
            </a:solidFill>
            <a:round/>
            <a:headEnd/>
            <a:tailEnd/>
          </a:ln>
        </p:spPr>
      </p:cxnSp>
      <p:cxnSp>
        <p:nvCxnSpPr>
          <p:cNvPr id="182" name="Straight Connector 181"/>
          <p:cNvCxnSpPr>
            <a:cxnSpLocks noChangeShapeType="1"/>
          </p:cNvCxnSpPr>
          <p:nvPr/>
        </p:nvCxnSpPr>
        <p:spPr bwMode="auto">
          <a:xfrm>
            <a:off x="6824203" y="3120607"/>
            <a:ext cx="527285" cy="1588"/>
          </a:xfrm>
          <a:prstGeom prst="line">
            <a:avLst/>
          </a:prstGeom>
          <a:noFill/>
          <a:ln w="38100" algn="ctr">
            <a:solidFill>
              <a:srgbClr val="FFFF00"/>
            </a:solidFill>
            <a:round/>
            <a:headEnd/>
            <a:tailEnd/>
          </a:ln>
        </p:spPr>
      </p:cxnSp>
      <p:cxnSp>
        <p:nvCxnSpPr>
          <p:cNvPr id="183" name="Straight Connector 182"/>
          <p:cNvCxnSpPr>
            <a:cxnSpLocks noChangeShapeType="1"/>
          </p:cNvCxnSpPr>
          <p:nvPr/>
        </p:nvCxnSpPr>
        <p:spPr bwMode="auto">
          <a:xfrm rot="10800000" flipV="1">
            <a:off x="7346248" y="3101436"/>
            <a:ext cx="1587" cy="408178"/>
          </a:xfrm>
          <a:prstGeom prst="line">
            <a:avLst/>
          </a:prstGeom>
          <a:noFill/>
          <a:ln w="38100" algn="ctr">
            <a:solidFill>
              <a:srgbClr val="FFFF00"/>
            </a:solidFill>
            <a:round/>
            <a:headEnd/>
            <a:tailEnd/>
          </a:ln>
        </p:spPr>
      </p:cxnSp>
      <p:cxnSp>
        <p:nvCxnSpPr>
          <p:cNvPr id="185" name="Straight Connector 184"/>
          <p:cNvCxnSpPr>
            <a:cxnSpLocks noChangeShapeType="1"/>
          </p:cNvCxnSpPr>
          <p:nvPr/>
        </p:nvCxnSpPr>
        <p:spPr bwMode="auto">
          <a:xfrm>
            <a:off x="5589605" y="2032535"/>
            <a:ext cx="370080" cy="1588"/>
          </a:xfrm>
          <a:prstGeom prst="line">
            <a:avLst/>
          </a:prstGeom>
          <a:noFill/>
          <a:ln w="38100" algn="ctr">
            <a:solidFill>
              <a:srgbClr val="FFFF00"/>
            </a:solidFill>
            <a:round/>
            <a:headEnd/>
            <a:tailEnd/>
          </a:ln>
        </p:spPr>
      </p:cxnSp>
      <p:grpSp>
        <p:nvGrpSpPr>
          <p:cNvPr id="4" name="Group 3"/>
          <p:cNvGrpSpPr/>
          <p:nvPr/>
        </p:nvGrpSpPr>
        <p:grpSpPr>
          <a:xfrm>
            <a:off x="6100046" y="2023586"/>
            <a:ext cx="1422251" cy="1525277"/>
            <a:chOff x="6011910" y="2254943"/>
            <a:chExt cx="1422251" cy="1525277"/>
          </a:xfrm>
        </p:grpSpPr>
        <p:sp>
          <p:nvSpPr>
            <p:cNvPr id="186" name="Rectangle 185"/>
            <p:cNvSpPr/>
            <p:nvPr/>
          </p:nvSpPr>
          <p:spPr>
            <a:xfrm rot="2766543">
              <a:off x="5726191" y="3125169"/>
              <a:ext cx="940770" cy="369332"/>
            </a:xfrm>
            <a:prstGeom prst="rect">
              <a:avLst/>
            </a:prstGeom>
            <a:noFill/>
          </p:spPr>
          <p:txBody>
            <a:bodyPr wrap="none">
              <a:spAutoFit/>
            </a:bodyPr>
            <a:lstStyle/>
            <a:p>
              <a:pPr algn="ctr" fontAlgn="base">
                <a:spcBef>
                  <a:spcPct val="0"/>
                </a:spcBef>
                <a:spcAft>
                  <a:spcPct val="0"/>
                </a:spcAft>
                <a:defRPr/>
              </a:pPr>
              <a:r>
                <a:rPr lang="en-US" b="1" dirty="0">
                  <a:solidFill>
                    <a:srgbClr val="FFFF00"/>
                  </a:solidFill>
                  <a:effectLst>
                    <a:outerShdw blurRad="38100" dist="38100" dir="2700000" algn="tl">
                      <a:srgbClr val="000000">
                        <a:alpha val="43137"/>
                      </a:srgbClr>
                    </a:outerShdw>
                  </a:effectLst>
                  <a:latin typeface="+mj-lt"/>
                </a:rPr>
                <a:t>METALS</a:t>
              </a:r>
            </a:p>
          </p:txBody>
        </p:sp>
        <p:sp>
          <p:nvSpPr>
            <p:cNvPr id="187" name="Rectangle 186"/>
            <p:cNvSpPr/>
            <p:nvPr/>
          </p:nvSpPr>
          <p:spPr>
            <a:xfrm rot="2766543">
              <a:off x="6513812" y="2805960"/>
              <a:ext cx="1471365" cy="369332"/>
            </a:xfrm>
            <a:prstGeom prst="rect">
              <a:avLst/>
            </a:prstGeom>
            <a:noFill/>
          </p:spPr>
          <p:txBody>
            <a:bodyPr wrap="none">
              <a:spAutoFit/>
            </a:bodyPr>
            <a:lstStyle/>
            <a:p>
              <a:pPr algn="ctr" fontAlgn="base">
                <a:spcBef>
                  <a:spcPct val="0"/>
                </a:spcBef>
                <a:spcAft>
                  <a:spcPct val="0"/>
                </a:spcAft>
                <a:defRPr/>
              </a:pPr>
              <a:r>
                <a:rPr lang="en-US" b="1" dirty="0">
                  <a:solidFill>
                    <a:srgbClr val="FFFF00"/>
                  </a:solidFill>
                  <a:effectLst>
                    <a:outerShdw blurRad="38100" dist="38100" dir="2700000" algn="tl">
                      <a:srgbClr val="000000">
                        <a:alpha val="43137"/>
                      </a:srgbClr>
                    </a:outerShdw>
                  </a:effectLst>
                  <a:latin typeface="+mj-lt"/>
                </a:rPr>
                <a:t>NON-METALS</a:t>
              </a:r>
            </a:p>
          </p:txBody>
        </p:sp>
      </p:grpSp>
      <p:sp>
        <p:nvSpPr>
          <p:cNvPr id="3" name="Rectangle 2"/>
          <p:cNvSpPr/>
          <p:nvPr/>
        </p:nvSpPr>
        <p:spPr>
          <a:xfrm>
            <a:off x="593071" y="3654502"/>
            <a:ext cx="2810385" cy="353943"/>
          </a:xfrm>
          <a:prstGeom prst="rect">
            <a:avLst/>
          </a:prstGeom>
        </p:spPr>
        <p:txBody>
          <a:bodyPr wrap="none">
            <a:spAutoFit/>
          </a:bodyPr>
          <a:lstStyle/>
          <a:p>
            <a:pPr marL="285750" indent="-285750">
              <a:buFont typeface="Wingdings" pitchFamily="2" charset="2"/>
              <a:buChar char="v"/>
            </a:pPr>
            <a:r>
              <a:rPr lang="en-US" sz="1700" b="1" dirty="0">
                <a:solidFill>
                  <a:srgbClr val="0000FF"/>
                </a:solidFill>
                <a:latin typeface="Bookman Old Style" pitchFamily="18" charset="0"/>
              </a:rPr>
              <a:t>as well as metalloids</a:t>
            </a:r>
          </a:p>
        </p:txBody>
      </p:sp>
      <p:grpSp>
        <p:nvGrpSpPr>
          <p:cNvPr id="170" name="Group 88"/>
          <p:cNvGrpSpPr/>
          <p:nvPr/>
        </p:nvGrpSpPr>
        <p:grpSpPr>
          <a:xfrm>
            <a:off x="1529297" y="2963812"/>
            <a:ext cx="1975366" cy="1078318"/>
            <a:chOff x="5941933" y="-2740683"/>
            <a:chExt cx="1115034" cy="1910308"/>
          </a:xfrm>
          <a:effectLst>
            <a:outerShdw blurRad="50800" dist="38100" dir="2700000" algn="tl" rotWithShape="0">
              <a:prstClr val="black">
                <a:alpha val="40000"/>
              </a:prstClr>
            </a:outerShdw>
          </a:effectLst>
        </p:grpSpPr>
        <p:sp>
          <p:nvSpPr>
            <p:cNvPr id="171" name="Cloud Callout 170"/>
            <p:cNvSpPr/>
            <p:nvPr/>
          </p:nvSpPr>
          <p:spPr>
            <a:xfrm rot="21596040">
              <a:off x="5941933" y="-2740683"/>
              <a:ext cx="1115034" cy="1910308"/>
            </a:xfrm>
            <a:prstGeom prst="cloudCallout">
              <a:avLst>
                <a:gd name="adj1" fmla="val -69364"/>
                <a:gd name="adj2" fmla="val 86988"/>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dk1"/>
                </a:solidFill>
              </a:endParaRPr>
            </a:p>
          </p:txBody>
        </p:sp>
        <p:sp>
          <p:nvSpPr>
            <p:cNvPr id="172" name="Rectangle 171"/>
            <p:cNvSpPr/>
            <p:nvPr/>
          </p:nvSpPr>
          <p:spPr>
            <a:xfrm>
              <a:off x="6061876" y="-2354427"/>
              <a:ext cx="837596" cy="1145016"/>
            </a:xfrm>
            <a:prstGeom prst="rect">
              <a:avLst/>
            </a:prstGeom>
          </p:spPr>
          <p:txBody>
            <a:bodyPr wrap="square">
              <a:spAutoFit/>
            </a:bodyPr>
            <a:lstStyle/>
            <a:p>
              <a:pPr algn="ctr"/>
              <a:r>
                <a:rPr lang="en-US" dirty="0" smtClean="0">
                  <a:solidFill>
                    <a:schemeClr val="bg1"/>
                  </a:solidFill>
                  <a:latin typeface="+mj-lt"/>
                </a:rPr>
                <a:t>Chemically inactive</a:t>
              </a:r>
              <a:endParaRPr lang="en-US" dirty="0">
                <a:solidFill>
                  <a:schemeClr val="bg1"/>
                </a:solidFill>
                <a:latin typeface="+mj-lt"/>
              </a:endParaRPr>
            </a:p>
          </p:txBody>
        </p:sp>
      </p:grpSp>
    </p:spTree>
    <p:extLst>
      <p:ext uri="{BB962C8B-B14F-4D97-AF65-F5344CB8AC3E}">
        <p14:creationId xmlns:p14="http://schemas.microsoft.com/office/powerpoint/2010/main" val="3914676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wipe(right)">
                                      <p:cBhvr>
                                        <p:cTn id="19" dur="500"/>
                                        <p:tgtEl>
                                          <p:spTgt spid="1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42"/>
                                        </p:tgtEl>
                                      </p:cBhvr>
                                    </p:animEffect>
                                    <p:set>
                                      <p:cBhvr>
                                        <p:cTn id="24" dur="1" fill="hold">
                                          <p:stCondLst>
                                            <p:cond delay="499"/>
                                          </p:stCondLst>
                                        </p:cTn>
                                        <p:tgtEl>
                                          <p:spTgt spid="142"/>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80"/>
                                        </p:tgtEl>
                                        <p:attrNameLst>
                                          <p:attrName>style.visibility</p:attrName>
                                        </p:attrNameLst>
                                      </p:cBhvr>
                                      <p:to>
                                        <p:strVal val="visible"/>
                                      </p:to>
                                    </p:set>
                                    <p:animEffect transition="in" filter="fade">
                                      <p:cBhvr>
                                        <p:cTn id="27" dur="500"/>
                                        <p:tgtEl>
                                          <p:spTgt spid="18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
                                        </p:tgtEl>
                                        <p:attrNameLst>
                                          <p:attrName>style.visibility</p:attrName>
                                        </p:attrNameLst>
                                      </p:cBhvr>
                                      <p:to>
                                        <p:strVal val="visible"/>
                                      </p:to>
                                    </p:set>
                                    <p:animEffect transition="in" filter="fade">
                                      <p:cBhvr>
                                        <p:cTn id="30" dur="500"/>
                                        <p:tgtEl>
                                          <p:spTgt spid="17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1"/>
                                        </p:tgtEl>
                                        <p:attrNameLst>
                                          <p:attrName>style.visibility</p:attrName>
                                        </p:attrNameLst>
                                      </p:cBhvr>
                                      <p:to>
                                        <p:strVal val="visible"/>
                                      </p:to>
                                    </p:set>
                                    <p:animEffect transition="in" filter="fade">
                                      <p:cBhvr>
                                        <p:cTn id="33" dur="500"/>
                                        <p:tgtEl>
                                          <p:spTgt spid="18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8"/>
                                        </p:tgtEl>
                                        <p:attrNameLst>
                                          <p:attrName>style.visibility</p:attrName>
                                        </p:attrNameLst>
                                      </p:cBhvr>
                                      <p:to>
                                        <p:strVal val="visible"/>
                                      </p:to>
                                    </p:set>
                                    <p:animEffect transition="in" filter="fade">
                                      <p:cBhvr>
                                        <p:cTn id="36" dur="500"/>
                                        <p:tgtEl>
                                          <p:spTgt spid="17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9"/>
                                        </p:tgtEl>
                                        <p:attrNameLst>
                                          <p:attrName>style.visibility</p:attrName>
                                        </p:attrNameLst>
                                      </p:cBhvr>
                                      <p:to>
                                        <p:strVal val="visible"/>
                                      </p:to>
                                    </p:set>
                                    <p:animEffect transition="in" filter="fade">
                                      <p:cBhvr>
                                        <p:cTn id="39" dur="500"/>
                                        <p:tgtEl>
                                          <p:spTgt spid="17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6"/>
                                        </p:tgtEl>
                                        <p:attrNameLst>
                                          <p:attrName>style.visibility</p:attrName>
                                        </p:attrNameLst>
                                      </p:cBhvr>
                                      <p:to>
                                        <p:strVal val="visible"/>
                                      </p:to>
                                    </p:set>
                                    <p:animEffect transition="in" filter="fade">
                                      <p:cBhvr>
                                        <p:cTn id="42" dur="500"/>
                                        <p:tgtEl>
                                          <p:spTgt spid="1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5"/>
                                        </p:tgtEl>
                                        <p:attrNameLst>
                                          <p:attrName>style.visibility</p:attrName>
                                        </p:attrNameLst>
                                      </p:cBhvr>
                                      <p:to>
                                        <p:strVal val="visible"/>
                                      </p:to>
                                    </p:set>
                                    <p:animEffect transition="in" filter="wipe(left)">
                                      <p:cBhvr>
                                        <p:cTn id="47" dur="1000"/>
                                        <p:tgtEl>
                                          <p:spTgt spid="1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5"/>
                                        </p:tgtEl>
                                        <p:attrNameLst>
                                          <p:attrName>style.visibility</p:attrName>
                                        </p:attrNameLst>
                                      </p:cBhvr>
                                      <p:to>
                                        <p:strVal val="visible"/>
                                      </p:to>
                                    </p:set>
                                    <p:animEffect transition="in" filter="wipe(left)">
                                      <p:cBhvr>
                                        <p:cTn id="52" dur="500"/>
                                        <p:tgtEl>
                                          <p:spTgt spid="185"/>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up)">
                                      <p:cBhvr>
                                        <p:cTn id="56" dur="500"/>
                                        <p:tgtEl>
                                          <p:spTgt spid="173"/>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165"/>
                                        </p:tgtEl>
                                        <p:attrNameLst>
                                          <p:attrName>style.visibility</p:attrName>
                                        </p:attrNameLst>
                                      </p:cBhvr>
                                      <p:to>
                                        <p:strVal val="visible"/>
                                      </p:to>
                                    </p:set>
                                    <p:animEffect transition="in" filter="wipe(left)">
                                      <p:cBhvr>
                                        <p:cTn id="60" dur="500"/>
                                        <p:tgtEl>
                                          <p:spTgt spid="165"/>
                                        </p:tgtEl>
                                      </p:cBhvr>
                                    </p:animEffect>
                                  </p:childTnLst>
                                </p:cTn>
                              </p:par>
                            </p:childTnLst>
                          </p:cTn>
                        </p:par>
                        <p:par>
                          <p:cTn id="61" fill="hold">
                            <p:stCondLst>
                              <p:cond delay="1500"/>
                            </p:stCondLst>
                            <p:childTnLst>
                              <p:par>
                                <p:cTn id="62" presetID="22" presetClass="entr" presetSubtype="1" fill="hold" nodeType="afterEffect">
                                  <p:stCondLst>
                                    <p:cond delay="0"/>
                                  </p:stCondLst>
                                  <p:childTnLst>
                                    <p:set>
                                      <p:cBhvr>
                                        <p:cTn id="63" dur="1" fill="hold">
                                          <p:stCondLst>
                                            <p:cond delay="0"/>
                                          </p:stCondLst>
                                        </p:cTn>
                                        <p:tgtEl>
                                          <p:spTgt spid="175"/>
                                        </p:tgtEl>
                                        <p:attrNameLst>
                                          <p:attrName>style.visibility</p:attrName>
                                        </p:attrNameLst>
                                      </p:cBhvr>
                                      <p:to>
                                        <p:strVal val="visible"/>
                                      </p:to>
                                    </p:set>
                                    <p:animEffect transition="in" filter="wipe(up)">
                                      <p:cBhvr>
                                        <p:cTn id="64" dur="500"/>
                                        <p:tgtEl>
                                          <p:spTgt spid="175"/>
                                        </p:tgtEl>
                                      </p:cBhvr>
                                    </p:animEffec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176"/>
                                        </p:tgtEl>
                                        <p:attrNameLst>
                                          <p:attrName>style.visibility</p:attrName>
                                        </p:attrNameLst>
                                      </p:cBhvr>
                                      <p:to>
                                        <p:strVal val="visible"/>
                                      </p:to>
                                    </p:set>
                                    <p:animEffect transition="in" filter="wipe(left)">
                                      <p:cBhvr>
                                        <p:cTn id="68" dur="500"/>
                                        <p:tgtEl>
                                          <p:spTgt spid="176"/>
                                        </p:tgtEl>
                                      </p:cBhvr>
                                    </p:animEffect>
                                  </p:childTnLst>
                                </p:cTn>
                              </p:par>
                            </p:childTnLst>
                          </p:cTn>
                        </p:par>
                        <p:par>
                          <p:cTn id="69" fill="hold">
                            <p:stCondLst>
                              <p:cond delay="2500"/>
                            </p:stCondLst>
                            <p:childTnLst>
                              <p:par>
                                <p:cTn id="70" presetID="22" presetClass="entr" presetSubtype="1" fill="hold" nodeType="after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up)">
                                      <p:cBhvr>
                                        <p:cTn id="72" dur="500"/>
                                        <p:tgtEl>
                                          <p:spTgt spid="177"/>
                                        </p:tgtEl>
                                      </p:cBhvr>
                                    </p:animEffect>
                                  </p:childTnLst>
                                </p:cTn>
                              </p:par>
                            </p:childTnLst>
                          </p:cTn>
                        </p:par>
                        <p:par>
                          <p:cTn id="73" fill="hold">
                            <p:stCondLst>
                              <p:cond delay="3000"/>
                            </p:stCondLst>
                            <p:childTnLst>
                              <p:par>
                                <p:cTn id="74" presetID="22" presetClass="entr" presetSubtype="8" fill="hold" nodeType="afterEffect">
                                  <p:stCondLst>
                                    <p:cond delay="0"/>
                                  </p:stCondLst>
                                  <p:childTnLst>
                                    <p:set>
                                      <p:cBhvr>
                                        <p:cTn id="75" dur="1" fill="hold">
                                          <p:stCondLst>
                                            <p:cond delay="0"/>
                                          </p:stCondLst>
                                        </p:cTn>
                                        <p:tgtEl>
                                          <p:spTgt spid="182"/>
                                        </p:tgtEl>
                                        <p:attrNameLst>
                                          <p:attrName>style.visibility</p:attrName>
                                        </p:attrNameLst>
                                      </p:cBhvr>
                                      <p:to>
                                        <p:strVal val="visible"/>
                                      </p:to>
                                    </p:set>
                                    <p:animEffect transition="in" filter="wipe(left)">
                                      <p:cBhvr>
                                        <p:cTn id="76" dur="500"/>
                                        <p:tgtEl>
                                          <p:spTgt spid="182"/>
                                        </p:tgtEl>
                                      </p:cBhvr>
                                    </p:animEffect>
                                  </p:childTnLst>
                                </p:cTn>
                              </p:par>
                            </p:childTnLst>
                          </p:cTn>
                        </p:par>
                        <p:par>
                          <p:cTn id="77" fill="hold">
                            <p:stCondLst>
                              <p:cond delay="3500"/>
                            </p:stCondLst>
                            <p:childTnLst>
                              <p:par>
                                <p:cTn id="78" presetID="22" presetClass="entr" presetSubtype="1" fill="hold" nodeType="afterEffect">
                                  <p:stCondLst>
                                    <p:cond delay="0"/>
                                  </p:stCondLst>
                                  <p:childTnLst>
                                    <p:set>
                                      <p:cBhvr>
                                        <p:cTn id="79" dur="1" fill="hold">
                                          <p:stCondLst>
                                            <p:cond delay="0"/>
                                          </p:stCondLst>
                                        </p:cTn>
                                        <p:tgtEl>
                                          <p:spTgt spid="183"/>
                                        </p:tgtEl>
                                        <p:attrNameLst>
                                          <p:attrName>style.visibility</p:attrName>
                                        </p:attrNameLst>
                                      </p:cBhvr>
                                      <p:to>
                                        <p:strVal val="visible"/>
                                      </p:to>
                                    </p:set>
                                    <p:animEffect transition="in" filter="wipe(up)">
                                      <p:cBhvr>
                                        <p:cTn id="80" dur="500"/>
                                        <p:tgtEl>
                                          <p:spTgt spid="18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48"/>
                                        </p:tgtEl>
                                        <p:attrNameLst>
                                          <p:attrName>style.visibility</p:attrName>
                                        </p:attrNameLst>
                                      </p:cBhvr>
                                      <p:to>
                                        <p:strVal val="visible"/>
                                      </p:to>
                                    </p:set>
                                    <p:animEffect transition="in" filter="wipe(left)">
                                      <p:cBhvr>
                                        <p:cTn id="85" dur="1000"/>
                                        <p:tgtEl>
                                          <p:spTgt spid="14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39"/>
                                        </p:tgtEl>
                                        <p:attrNameLst>
                                          <p:attrName>style.visibility</p:attrName>
                                        </p:attrNameLst>
                                      </p:cBhvr>
                                      <p:to>
                                        <p:strVal val="visible"/>
                                      </p:to>
                                    </p:set>
                                    <p:animEffect transition="in" filter="wipe(left)">
                                      <p:cBhvr>
                                        <p:cTn id="90" dur="1000"/>
                                        <p:tgtEl>
                                          <p:spTgt spid="13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wipe(left)">
                                      <p:cBhvr>
                                        <p:cTn id="95" dur="500"/>
                                        <p:tgtEl>
                                          <p:spTgt spid="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nodeType="clickEffect">
                                  <p:stCondLst>
                                    <p:cond delay="0"/>
                                  </p:stCondLst>
                                  <p:childTnLst>
                                    <p:set>
                                      <p:cBhvr>
                                        <p:cTn id="99" dur="1" fill="hold">
                                          <p:stCondLst>
                                            <p:cond delay="0"/>
                                          </p:stCondLst>
                                        </p:cTn>
                                        <p:tgtEl>
                                          <p:spTgt spid="151"/>
                                        </p:tgtEl>
                                        <p:attrNameLst>
                                          <p:attrName>style.visibility</p:attrName>
                                        </p:attrNameLst>
                                      </p:cBhvr>
                                      <p:to>
                                        <p:strVal val="visible"/>
                                      </p:to>
                                    </p:set>
                                    <p:animEffect transition="in" filter="wipe(right)">
                                      <p:cBhvr>
                                        <p:cTn id="100" dur="500"/>
                                        <p:tgtEl>
                                          <p:spTgt spid="15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500"/>
                                        <p:tgtEl>
                                          <p:spTgt spid="151"/>
                                        </p:tgtEl>
                                      </p:cBhvr>
                                    </p:animEffect>
                                    <p:set>
                                      <p:cBhvr>
                                        <p:cTn id="105" dur="1" fill="hold">
                                          <p:stCondLst>
                                            <p:cond delay="499"/>
                                          </p:stCondLst>
                                        </p:cTn>
                                        <p:tgtEl>
                                          <p:spTgt spid="151"/>
                                        </p:tgtEl>
                                        <p:attrNameLst>
                                          <p:attrName>style.visibility</p:attrName>
                                        </p:attrNameLst>
                                      </p:cBhvr>
                                      <p:to>
                                        <p:strVal val="hidden"/>
                                      </p:to>
                                    </p:set>
                                  </p:childTnLst>
                                </p:cTn>
                              </p:par>
                              <p:par>
                                <p:cTn id="106" presetID="22" presetClass="entr" presetSubtype="1" fill="hold" nodeType="with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up)">
                                      <p:cBhvr>
                                        <p:cTn id="108" dur="500"/>
                                        <p:tgtEl>
                                          <p:spTgt spid="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wipe(up)">
                                      <p:cBhvr>
                                        <p:cTn id="113" dur="2500"/>
                                        <p:tgtEl>
                                          <p:spTgt spid="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67"/>
                                        </p:tgtEl>
                                        <p:attrNameLst>
                                          <p:attrName>style.visibility</p:attrName>
                                        </p:attrNameLst>
                                      </p:cBhvr>
                                      <p:to>
                                        <p:strVal val="visible"/>
                                      </p:to>
                                    </p:set>
                                    <p:animEffect transition="in" filter="wipe(left)">
                                      <p:cBhvr>
                                        <p:cTn id="118" dur="1000"/>
                                        <p:tgtEl>
                                          <p:spTgt spid="16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70"/>
                                        </p:tgtEl>
                                        <p:attrNameLst>
                                          <p:attrName>style.visibility</p:attrName>
                                        </p:attrNameLst>
                                      </p:cBhvr>
                                      <p:to>
                                        <p:strVal val="visible"/>
                                      </p:to>
                                    </p:set>
                                    <p:animEffect transition="in" filter="wipe(left)">
                                      <p:cBhvr>
                                        <p:cTn id="123" dur="1000"/>
                                        <p:tgtEl>
                                          <p:spTgt spid="17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nodeType="clickEffect">
                                  <p:stCondLst>
                                    <p:cond delay="0"/>
                                  </p:stCondLst>
                                  <p:childTnLst>
                                    <p:animEffect transition="out" filter="fade">
                                      <p:cBhvr>
                                        <p:cTn id="127" dur="500"/>
                                        <p:tgtEl>
                                          <p:spTgt spid="170"/>
                                        </p:tgtEl>
                                      </p:cBhvr>
                                    </p:animEffect>
                                    <p:set>
                                      <p:cBhvr>
                                        <p:cTn id="128" dur="1" fill="hold">
                                          <p:stCondLst>
                                            <p:cond delay="499"/>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66" grpId="0"/>
      <p:bldP spid="174" grpId="0"/>
      <p:bldP spid="178" grpId="0"/>
      <p:bldP spid="179" grpId="0"/>
      <p:bldP spid="180" grpId="0"/>
      <p:bldP spid="181"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96558"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96558" y="3234996"/>
            <a:ext cx="6781800" cy="6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Transition elements </a:t>
            </a:r>
          </a:p>
          <a:p>
            <a:pPr marL="342900" indent="-342900">
              <a:buFont typeface="Arial" pitchFamily="34" charset="0"/>
              <a:buChar char="•"/>
            </a:pPr>
            <a:r>
              <a:rPr lang="pt-BR" altLang="en-US" sz="2000" dirty="0" smtClean="0">
                <a:solidFill>
                  <a:srgbClr val="FF6600"/>
                </a:solidFill>
                <a:latin typeface="Bookman Old Style" pitchFamily="18" charset="0"/>
              </a:rPr>
              <a:t>Inner transition elements</a:t>
            </a:r>
          </a:p>
        </p:txBody>
      </p:sp>
    </p:spTree>
    <p:extLst>
      <p:ext uri="{BB962C8B-B14F-4D97-AF65-F5344CB8AC3E}">
        <p14:creationId xmlns:p14="http://schemas.microsoft.com/office/powerpoint/2010/main" val="2563397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Group 88"/>
          <p:cNvGrpSpPr/>
          <p:nvPr/>
        </p:nvGrpSpPr>
        <p:grpSpPr>
          <a:xfrm>
            <a:off x="4202477" y="2863850"/>
            <a:ext cx="4420822" cy="877163"/>
            <a:chOff x="5472489" y="-954205"/>
            <a:chExt cx="2495424" cy="1553944"/>
          </a:xfrm>
          <a:noFill/>
          <a:effectLst/>
        </p:grpSpPr>
        <p:sp>
          <p:nvSpPr>
            <p:cNvPr id="314" name="Pentagon 313"/>
            <p:cNvSpPr/>
            <p:nvPr/>
          </p:nvSpPr>
          <p:spPr>
            <a:xfrm rot="21596040">
              <a:off x="5472489" y="-943910"/>
              <a:ext cx="2405235" cy="1468896"/>
            </a:xfrm>
            <a:prstGeom prst="homePlate">
              <a:avLst/>
            </a:prstGeom>
            <a:grpFill/>
            <a:ln>
              <a:noFill/>
            </a:ln>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315" name="Rectangle 314"/>
            <p:cNvSpPr/>
            <p:nvPr/>
          </p:nvSpPr>
          <p:spPr>
            <a:xfrm>
              <a:off x="5483217" y="-954205"/>
              <a:ext cx="2484696" cy="1553944"/>
            </a:xfrm>
            <a:prstGeom prst="rect">
              <a:avLst/>
            </a:prstGeom>
            <a:grpFill/>
            <a:ln>
              <a:noFill/>
            </a:ln>
          </p:spPr>
          <p:txBody>
            <a:bodyPr wrap="square">
              <a:spAutoFit/>
            </a:bodyPr>
            <a:lstStyle/>
            <a:p>
              <a:pPr marL="285750" indent="-285750">
                <a:buFont typeface="Wingdings" pitchFamily="2" charset="2"/>
                <a:buChar char="v"/>
              </a:pPr>
              <a:r>
                <a:rPr lang="en-US" sz="1700" b="1" dirty="0" smtClean="0">
                  <a:solidFill>
                    <a:srgbClr val="0000FF"/>
                  </a:solidFill>
                  <a:latin typeface="Bookman Old Style" pitchFamily="18" charset="0"/>
                </a:rPr>
                <a:t>All these elements are metals since they are on the left hand side of the zig-</a:t>
              </a:r>
              <a:r>
                <a:rPr lang="en-US" sz="1700" b="1" dirty="0" err="1" smtClean="0">
                  <a:solidFill>
                    <a:srgbClr val="0000FF"/>
                  </a:solidFill>
                  <a:latin typeface="Bookman Old Style" pitchFamily="18" charset="0"/>
                </a:rPr>
                <a:t>zag</a:t>
              </a:r>
              <a:r>
                <a:rPr lang="en-US" sz="1700" b="1" dirty="0" smtClean="0">
                  <a:solidFill>
                    <a:srgbClr val="0000FF"/>
                  </a:solidFill>
                  <a:latin typeface="Bookman Old Style" pitchFamily="18" charset="0"/>
                </a:rPr>
                <a:t> line</a:t>
              </a:r>
              <a:endParaRPr lang="en-US" sz="1700" b="1" dirty="0">
                <a:solidFill>
                  <a:srgbClr val="0000FF"/>
                </a:solidFill>
                <a:latin typeface="Bookman Old Style" pitchFamily="18" charset="0"/>
              </a:endParaRPr>
            </a:p>
          </p:txBody>
        </p:sp>
      </p:grpSp>
      <p:grpSp>
        <p:nvGrpSpPr>
          <p:cNvPr id="300" name="Group 299"/>
          <p:cNvGrpSpPr/>
          <p:nvPr/>
        </p:nvGrpSpPr>
        <p:grpSpPr>
          <a:xfrm>
            <a:off x="500576" y="1825137"/>
            <a:ext cx="3610075" cy="1918391"/>
            <a:chOff x="1964190" y="2172963"/>
            <a:chExt cx="3610075" cy="1918391"/>
          </a:xfrm>
        </p:grpSpPr>
        <p:grpSp>
          <p:nvGrpSpPr>
            <p:cNvPr id="4" name="Group 3"/>
            <p:cNvGrpSpPr/>
            <p:nvPr/>
          </p:nvGrpSpPr>
          <p:grpSpPr>
            <a:xfrm>
              <a:off x="1967108" y="2592264"/>
              <a:ext cx="3548786" cy="1499090"/>
              <a:chOff x="1374127" y="1978320"/>
              <a:chExt cx="2586560" cy="1269426"/>
            </a:xfrm>
            <a:solidFill>
              <a:srgbClr val="0070C0"/>
            </a:solidFill>
          </p:grpSpPr>
          <p:sp>
            <p:nvSpPr>
              <p:cNvPr id="108" name="Rectangle 107"/>
              <p:cNvSpPr/>
              <p:nvPr/>
            </p:nvSpPr>
            <p:spPr>
              <a:xfrm>
                <a:off x="1374127" y="1981200"/>
                <a:ext cx="2586560" cy="126654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170948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rot="16200000">
                <a:off x="2664890" y="1021965"/>
                <a:ext cx="0" cy="2566168"/>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1970087"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224154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a:off x="2479674"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a:xfrm>
                <a:off x="271779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a:xfrm>
                <a:off x="296544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3217861"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a:off x="3455986"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a:xfrm>
                <a:off x="3708399" y="1978320"/>
                <a:ext cx="0" cy="1256860"/>
              </a:xfrm>
              <a:prstGeom prst="line">
                <a:avLst/>
              </a:prstGeom>
              <a:grpFill/>
              <a:ln/>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rot="16200000">
                <a:off x="2664890" y="1341055"/>
                <a:ext cx="0" cy="25661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a:xfrm rot="16200000">
                <a:off x="2674145" y="1687133"/>
                <a:ext cx="0" cy="2540760"/>
              </a:xfrm>
              <a:prstGeom prst="line">
                <a:avLst/>
              </a:prstGeom>
              <a:grpFill/>
              <a:ln/>
            </p:spPr>
            <p:style>
              <a:lnRef idx="2">
                <a:schemeClr val="dk1"/>
              </a:lnRef>
              <a:fillRef idx="0">
                <a:schemeClr val="dk1"/>
              </a:fillRef>
              <a:effectRef idx="1">
                <a:schemeClr val="dk1"/>
              </a:effectRef>
              <a:fontRef idx="minor">
                <a:schemeClr val="tx1"/>
              </a:fontRef>
            </p:style>
          </p:cxnSp>
        </p:grpSp>
        <p:grpSp>
          <p:nvGrpSpPr>
            <p:cNvPr id="5" name="Group 4"/>
            <p:cNvGrpSpPr/>
            <p:nvPr/>
          </p:nvGrpSpPr>
          <p:grpSpPr>
            <a:xfrm>
              <a:off x="1964190" y="3359193"/>
              <a:ext cx="483436" cy="725811"/>
              <a:chOff x="1324192" y="3190875"/>
              <a:chExt cx="737379" cy="662733"/>
            </a:xfrm>
          </p:grpSpPr>
          <p:sp>
            <p:nvSpPr>
              <p:cNvPr id="106" name="Rectangle 105"/>
              <p:cNvSpPr/>
              <p:nvPr/>
            </p:nvSpPr>
            <p:spPr>
              <a:xfrm>
                <a:off x="1324192" y="3190875"/>
                <a:ext cx="710179" cy="66273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rot="16200000">
                <a:off x="1700837" y="3181075"/>
                <a:ext cx="0" cy="721468"/>
              </a:xfrm>
              <a:prstGeom prst="line">
                <a:avLst/>
              </a:prstGeom>
              <a:ln/>
            </p:spPr>
            <p:style>
              <a:lnRef idx="2">
                <a:schemeClr val="dk1"/>
              </a:lnRef>
              <a:fillRef idx="0">
                <a:schemeClr val="dk1"/>
              </a:fillRef>
              <a:effectRef idx="1">
                <a:schemeClr val="dk1"/>
              </a:effectRef>
              <a:fontRef idx="minor">
                <a:schemeClr val="tx1"/>
              </a:fontRef>
            </p:style>
          </p:cxnSp>
        </p:grpSp>
        <p:grpSp>
          <p:nvGrpSpPr>
            <p:cNvPr id="2" name="Group 1"/>
            <p:cNvGrpSpPr/>
            <p:nvPr/>
          </p:nvGrpSpPr>
          <p:grpSpPr>
            <a:xfrm>
              <a:off x="1990634" y="2172963"/>
              <a:ext cx="3583631" cy="489099"/>
              <a:chOff x="1990634" y="2172963"/>
              <a:chExt cx="3583631" cy="489099"/>
            </a:xfrm>
          </p:grpSpPr>
          <p:sp>
            <p:nvSpPr>
              <p:cNvPr id="31" name="Text Box 280"/>
              <p:cNvSpPr txBox="1">
                <a:spLocks noChangeArrowheads="1"/>
              </p:cNvSpPr>
              <p:nvPr/>
            </p:nvSpPr>
            <p:spPr bwMode="auto">
              <a:xfrm>
                <a:off x="1990634" y="2172963"/>
                <a:ext cx="445956"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IIIB</a:t>
                </a:r>
                <a:endParaRPr lang="en-US" sz="1500" b="1" dirty="0">
                  <a:latin typeface="+mj-lt"/>
                </a:endParaRPr>
              </a:p>
            </p:txBody>
          </p:sp>
          <p:sp>
            <p:nvSpPr>
              <p:cNvPr id="32" name="Text Box 280"/>
              <p:cNvSpPr txBox="1">
                <a:spLocks noChangeArrowheads="1"/>
              </p:cNvSpPr>
              <p:nvPr/>
            </p:nvSpPr>
            <p:spPr bwMode="auto">
              <a:xfrm>
                <a:off x="2038858" y="2332546"/>
                <a:ext cx="282450"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3</a:t>
                </a:r>
                <a:endParaRPr lang="en-US" sz="1500" b="1" dirty="0">
                  <a:latin typeface="+mj-lt"/>
                </a:endParaRPr>
              </a:p>
            </p:txBody>
          </p:sp>
          <p:sp>
            <p:nvSpPr>
              <p:cNvPr id="33" name="Text Box 280"/>
              <p:cNvSpPr txBox="1">
                <a:spLocks noChangeArrowheads="1"/>
              </p:cNvSpPr>
              <p:nvPr/>
            </p:nvSpPr>
            <p:spPr bwMode="auto">
              <a:xfrm>
                <a:off x="2469376" y="2332546"/>
                <a:ext cx="282450"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4</a:t>
                </a:r>
                <a:endParaRPr lang="en-US" sz="1500" b="1" dirty="0">
                  <a:latin typeface="+mj-lt"/>
                </a:endParaRPr>
              </a:p>
            </p:txBody>
          </p:sp>
          <p:sp>
            <p:nvSpPr>
              <p:cNvPr id="34" name="Text Box 280"/>
              <p:cNvSpPr txBox="1">
                <a:spLocks noChangeArrowheads="1"/>
              </p:cNvSpPr>
              <p:nvPr/>
            </p:nvSpPr>
            <p:spPr bwMode="auto">
              <a:xfrm>
                <a:off x="2404598" y="2172963"/>
                <a:ext cx="457176"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IVB</a:t>
                </a:r>
                <a:endParaRPr lang="en-US" sz="1500" b="1" dirty="0">
                  <a:latin typeface="+mj-lt"/>
                </a:endParaRPr>
              </a:p>
            </p:txBody>
          </p:sp>
          <p:sp>
            <p:nvSpPr>
              <p:cNvPr id="35" name="Text Box 280"/>
              <p:cNvSpPr txBox="1">
                <a:spLocks noChangeArrowheads="1"/>
              </p:cNvSpPr>
              <p:nvPr/>
            </p:nvSpPr>
            <p:spPr bwMode="auto">
              <a:xfrm>
                <a:off x="2822503" y="2332546"/>
                <a:ext cx="282450"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5</a:t>
                </a:r>
                <a:endParaRPr lang="en-US" sz="1500" b="1" dirty="0">
                  <a:latin typeface="+mj-lt"/>
                </a:endParaRPr>
              </a:p>
            </p:txBody>
          </p:sp>
          <p:sp>
            <p:nvSpPr>
              <p:cNvPr id="36" name="Text Box 280"/>
              <p:cNvSpPr txBox="1">
                <a:spLocks noChangeArrowheads="1"/>
              </p:cNvSpPr>
              <p:nvPr/>
            </p:nvSpPr>
            <p:spPr bwMode="auto">
              <a:xfrm>
                <a:off x="2775749" y="2172963"/>
                <a:ext cx="405880"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VB</a:t>
                </a:r>
                <a:endParaRPr lang="en-US" sz="1500" b="1" dirty="0">
                  <a:latin typeface="+mj-lt"/>
                </a:endParaRPr>
              </a:p>
            </p:txBody>
          </p:sp>
          <p:sp>
            <p:nvSpPr>
              <p:cNvPr id="37" name="Text Box 280"/>
              <p:cNvSpPr txBox="1">
                <a:spLocks noChangeArrowheads="1"/>
              </p:cNvSpPr>
              <p:nvPr/>
            </p:nvSpPr>
            <p:spPr bwMode="auto">
              <a:xfrm>
                <a:off x="3194587" y="2332546"/>
                <a:ext cx="282450"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6</a:t>
                </a:r>
                <a:endParaRPr lang="en-US" sz="1500" b="1" dirty="0">
                  <a:latin typeface="+mj-lt"/>
                </a:endParaRPr>
              </a:p>
            </p:txBody>
          </p:sp>
          <p:sp>
            <p:nvSpPr>
              <p:cNvPr id="38" name="Text Box 280"/>
              <p:cNvSpPr txBox="1">
                <a:spLocks noChangeArrowheads="1"/>
              </p:cNvSpPr>
              <p:nvPr/>
            </p:nvSpPr>
            <p:spPr bwMode="auto">
              <a:xfrm>
                <a:off x="3075952" y="2172963"/>
                <a:ext cx="457176"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VIB</a:t>
                </a:r>
                <a:endParaRPr lang="en-US" sz="1500" b="1" dirty="0">
                  <a:latin typeface="+mj-lt"/>
                </a:endParaRPr>
              </a:p>
            </p:txBody>
          </p:sp>
          <p:sp>
            <p:nvSpPr>
              <p:cNvPr id="39" name="Text Box 280"/>
              <p:cNvSpPr txBox="1">
                <a:spLocks noChangeArrowheads="1"/>
              </p:cNvSpPr>
              <p:nvPr/>
            </p:nvSpPr>
            <p:spPr bwMode="auto">
              <a:xfrm>
                <a:off x="3501016" y="2332546"/>
                <a:ext cx="282450"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7</a:t>
                </a:r>
                <a:endParaRPr lang="en-US" sz="1500" b="1" dirty="0">
                  <a:latin typeface="+mj-lt"/>
                </a:endParaRPr>
              </a:p>
            </p:txBody>
          </p:sp>
          <p:sp>
            <p:nvSpPr>
              <p:cNvPr id="40" name="Text Box 280"/>
              <p:cNvSpPr txBox="1">
                <a:spLocks noChangeArrowheads="1"/>
              </p:cNvSpPr>
              <p:nvPr/>
            </p:nvSpPr>
            <p:spPr bwMode="auto">
              <a:xfrm>
                <a:off x="3391437" y="2172963"/>
                <a:ext cx="508473"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VIIB</a:t>
                </a:r>
                <a:endParaRPr lang="en-US" sz="1500" b="1" dirty="0">
                  <a:latin typeface="+mj-lt"/>
                </a:endParaRPr>
              </a:p>
            </p:txBody>
          </p:sp>
          <p:sp>
            <p:nvSpPr>
              <p:cNvPr id="41" name="Text Box 280"/>
              <p:cNvSpPr txBox="1">
                <a:spLocks noChangeArrowheads="1"/>
              </p:cNvSpPr>
              <p:nvPr/>
            </p:nvSpPr>
            <p:spPr bwMode="auto">
              <a:xfrm>
                <a:off x="3847329" y="2332546"/>
                <a:ext cx="282450"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8</a:t>
                </a:r>
                <a:endParaRPr lang="en-US" sz="1500" b="1" dirty="0">
                  <a:latin typeface="+mj-lt"/>
                </a:endParaRPr>
              </a:p>
            </p:txBody>
          </p:sp>
          <p:sp>
            <p:nvSpPr>
              <p:cNvPr id="42" name="Text Box 280"/>
              <p:cNvSpPr txBox="1">
                <a:spLocks noChangeArrowheads="1"/>
              </p:cNvSpPr>
              <p:nvPr/>
            </p:nvSpPr>
            <p:spPr bwMode="auto">
              <a:xfrm>
                <a:off x="4178728" y="2332546"/>
                <a:ext cx="282450"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9</a:t>
                </a:r>
                <a:endParaRPr lang="en-US" sz="1500" b="1" dirty="0">
                  <a:latin typeface="+mj-lt"/>
                </a:endParaRPr>
              </a:p>
            </p:txBody>
          </p:sp>
          <p:sp>
            <p:nvSpPr>
              <p:cNvPr id="43" name="Text Box 280"/>
              <p:cNvSpPr txBox="1">
                <a:spLocks noChangeArrowheads="1"/>
              </p:cNvSpPr>
              <p:nvPr/>
            </p:nvSpPr>
            <p:spPr bwMode="auto">
              <a:xfrm>
                <a:off x="4441941" y="2332546"/>
                <a:ext cx="380232"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10</a:t>
                </a:r>
                <a:endParaRPr lang="en-US" sz="1500" b="1" dirty="0">
                  <a:latin typeface="+mj-lt"/>
                </a:endParaRPr>
              </a:p>
            </p:txBody>
          </p:sp>
          <p:sp>
            <p:nvSpPr>
              <p:cNvPr id="44" name="Text Box 280"/>
              <p:cNvSpPr txBox="1">
                <a:spLocks noChangeArrowheads="1"/>
              </p:cNvSpPr>
              <p:nvPr/>
            </p:nvSpPr>
            <p:spPr bwMode="auto">
              <a:xfrm>
                <a:off x="3954970" y="2172963"/>
                <a:ext cx="801823"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←VIII→</a:t>
                </a:r>
                <a:endParaRPr lang="en-US" sz="1500" b="1" dirty="0">
                  <a:latin typeface="+mj-lt"/>
                </a:endParaRPr>
              </a:p>
            </p:txBody>
          </p:sp>
          <p:sp>
            <p:nvSpPr>
              <p:cNvPr id="45" name="Text Box 280"/>
              <p:cNvSpPr txBox="1">
                <a:spLocks noChangeArrowheads="1"/>
              </p:cNvSpPr>
              <p:nvPr/>
            </p:nvSpPr>
            <p:spPr bwMode="auto">
              <a:xfrm>
                <a:off x="4830521" y="2179313"/>
                <a:ext cx="343364"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IB</a:t>
                </a:r>
                <a:endParaRPr lang="en-US" sz="1500" b="1" dirty="0">
                  <a:latin typeface="+mj-lt"/>
                </a:endParaRPr>
              </a:p>
            </p:txBody>
          </p:sp>
          <p:sp>
            <p:nvSpPr>
              <p:cNvPr id="46" name="Text Box 280"/>
              <p:cNvSpPr txBox="1">
                <a:spLocks noChangeArrowheads="1"/>
              </p:cNvSpPr>
              <p:nvPr/>
            </p:nvSpPr>
            <p:spPr bwMode="auto">
              <a:xfrm>
                <a:off x="5179605" y="2173231"/>
                <a:ext cx="394660"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IIB</a:t>
                </a:r>
                <a:endParaRPr lang="en-US" sz="1500" b="1" dirty="0">
                  <a:latin typeface="+mj-lt"/>
                </a:endParaRPr>
              </a:p>
            </p:txBody>
          </p:sp>
          <p:sp>
            <p:nvSpPr>
              <p:cNvPr id="47" name="Text Box 280"/>
              <p:cNvSpPr txBox="1">
                <a:spLocks noChangeArrowheads="1"/>
              </p:cNvSpPr>
              <p:nvPr/>
            </p:nvSpPr>
            <p:spPr bwMode="auto">
              <a:xfrm>
                <a:off x="4850459" y="2338897"/>
                <a:ext cx="380232"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11</a:t>
                </a:r>
                <a:endParaRPr lang="en-US" sz="1500" b="1" dirty="0">
                  <a:latin typeface="+mj-lt"/>
                </a:endParaRPr>
              </a:p>
            </p:txBody>
          </p:sp>
          <p:sp>
            <p:nvSpPr>
              <p:cNvPr id="48" name="Text Box 280"/>
              <p:cNvSpPr txBox="1">
                <a:spLocks noChangeArrowheads="1"/>
              </p:cNvSpPr>
              <p:nvPr/>
            </p:nvSpPr>
            <p:spPr bwMode="auto">
              <a:xfrm>
                <a:off x="5139440" y="2332546"/>
                <a:ext cx="380232" cy="323165"/>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500" b="1" dirty="0" smtClean="0">
                    <a:latin typeface="+mj-lt"/>
                  </a:rPr>
                  <a:t>12</a:t>
                </a:r>
                <a:endParaRPr lang="en-US" sz="1500" b="1" dirty="0">
                  <a:latin typeface="+mj-lt"/>
                </a:endParaRPr>
              </a:p>
            </p:txBody>
          </p:sp>
        </p:grpSp>
      </p:grpSp>
      <p:grpSp>
        <p:nvGrpSpPr>
          <p:cNvPr id="192" name="Group 191"/>
          <p:cNvGrpSpPr/>
          <p:nvPr/>
        </p:nvGrpSpPr>
        <p:grpSpPr>
          <a:xfrm>
            <a:off x="624892" y="315443"/>
            <a:ext cx="2111764" cy="960907"/>
            <a:chOff x="779953" y="280591"/>
            <a:chExt cx="1825029" cy="830436"/>
          </a:xfrm>
        </p:grpSpPr>
        <p:grpSp>
          <p:nvGrpSpPr>
            <p:cNvPr id="193" name="Group 192"/>
            <p:cNvGrpSpPr/>
            <p:nvPr/>
          </p:nvGrpSpPr>
          <p:grpSpPr>
            <a:xfrm>
              <a:off x="779953" y="344507"/>
              <a:ext cx="252444" cy="567774"/>
              <a:chOff x="1398216" y="1959272"/>
              <a:chExt cx="728609" cy="1903894"/>
            </a:xfrm>
            <a:solidFill>
              <a:srgbClr val="C00000"/>
            </a:solidFill>
          </p:grpSpPr>
          <p:sp>
            <p:nvSpPr>
              <p:cNvPr id="289" name="Rectangle 288"/>
              <p:cNvSpPr/>
              <p:nvPr/>
            </p:nvSpPr>
            <p:spPr>
              <a:xfrm>
                <a:off x="1406524" y="1975822"/>
                <a:ext cx="683783" cy="1885951"/>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0" name="Straight Connector 289"/>
              <p:cNvCxnSpPr/>
              <p:nvPr/>
            </p:nvCxnSpPr>
            <p:spPr>
              <a:xfrm>
                <a:off x="1765300" y="1959272"/>
                <a:ext cx="0" cy="190389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1" name="Straight Connector 290"/>
              <p:cNvCxnSpPr/>
              <p:nvPr/>
            </p:nvCxnSpPr>
            <p:spPr>
              <a:xfrm rot="16200000">
                <a:off x="1752207" y="1965222"/>
                <a:ext cx="0" cy="67965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2" name="Straight Connector 291"/>
              <p:cNvCxnSpPr/>
              <p:nvPr/>
            </p:nvCxnSpPr>
            <p:spPr>
              <a:xfrm rot="16200000">
                <a:off x="1747646" y="2252505"/>
                <a:ext cx="0" cy="68645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3" name="Straight Connector 292"/>
              <p:cNvCxnSpPr/>
              <p:nvPr/>
            </p:nvCxnSpPr>
            <p:spPr>
              <a:xfrm rot="16200000">
                <a:off x="1766092" y="2553917"/>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4" name="Straight Connector 293"/>
              <p:cNvCxnSpPr/>
              <p:nvPr/>
            </p:nvCxnSpPr>
            <p:spPr>
              <a:xfrm rot="16200000">
                <a:off x="1758949" y="2890467"/>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5" name="Straight Connector 294"/>
              <p:cNvCxnSpPr/>
              <p:nvPr/>
            </p:nvCxnSpPr>
            <p:spPr>
              <a:xfrm rot="16200000">
                <a:off x="1758949" y="3201617"/>
                <a:ext cx="0" cy="721466"/>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94" name="Group 193"/>
            <p:cNvGrpSpPr/>
            <p:nvPr/>
          </p:nvGrpSpPr>
          <p:grpSpPr>
            <a:xfrm>
              <a:off x="1022528" y="533710"/>
              <a:ext cx="896174" cy="378565"/>
              <a:chOff x="1374127" y="1978320"/>
              <a:chExt cx="2586560" cy="1269426"/>
            </a:xfrm>
            <a:solidFill>
              <a:srgbClr val="0070C0"/>
            </a:solidFill>
          </p:grpSpPr>
          <p:sp>
            <p:nvSpPr>
              <p:cNvPr id="276" name="Rectangle 275"/>
              <p:cNvSpPr/>
              <p:nvPr/>
            </p:nvSpPr>
            <p:spPr>
              <a:xfrm>
                <a:off x="1374127" y="1981200"/>
                <a:ext cx="2586560" cy="126654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7" name="Straight Connector 276"/>
              <p:cNvCxnSpPr/>
              <p:nvPr/>
            </p:nvCxnSpPr>
            <p:spPr>
              <a:xfrm>
                <a:off x="170948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8" name="Straight Connector 277"/>
              <p:cNvCxnSpPr/>
              <p:nvPr/>
            </p:nvCxnSpPr>
            <p:spPr>
              <a:xfrm rot="16200000">
                <a:off x="2664890" y="1021965"/>
                <a:ext cx="0" cy="2566168"/>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9" name="Straight Connector 278"/>
              <p:cNvCxnSpPr/>
              <p:nvPr/>
            </p:nvCxnSpPr>
            <p:spPr>
              <a:xfrm>
                <a:off x="1970087"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0" name="Straight Connector 279"/>
              <p:cNvCxnSpPr/>
              <p:nvPr/>
            </p:nvCxnSpPr>
            <p:spPr>
              <a:xfrm>
                <a:off x="224154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1" name="Straight Connector 280"/>
              <p:cNvCxnSpPr/>
              <p:nvPr/>
            </p:nvCxnSpPr>
            <p:spPr>
              <a:xfrm>
                <a:off x="2479674"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2" name="Straight Connector 281"/>
              <p:cNvCxnSpPr/>
              <p:nvPr/>
            </p:nvCxnSpPr>
            <p:spPr>
              <a:xfrm>
                <a:off x="271779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3" name="Straight Connector 282"/>
              <p:cNvCxnSpPr/>
              <p:nvPr/>
            </p:nvCxnSpPr>
            <p:spPr>
              <a:xfrm>
                <a:off x="296544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4" name="Straight Connector 283"/>
              <p:cNvCxnSpPr/>
              <p:nvPr/>
            </p:nvCxnSpPr>
            <p:spPr>
              <a:xfrm>
                <a:off x="3217861"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5" name="Straight Connector 284"/>
              <p:cNvCxnSpPr/>
              <p:nvPr/>
            </p:nvCxnSpPr>
            <p:spPr>
              <a:xfrm>
                <a:off x="3455986"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6" name="Straight Connector 285"/>
              <p:cNvCxnSpPr/>
              <p:nvPr/>
            </p:nvCxnSpPr>
            <p:spPr>
              <a:xfrm>
                <a:off x="370839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7" name="Straight Connector 286"/>
              <p:cNvCxnSpPr/>
              <p:nvPr/>
            </p:nvCxnSpPr>
            <p:spPr>
              <a:xfrm rot="16200000">
                <a:off x="2664890" y="1341055"/>
                <a:ext cx="0" cy="25661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8" name="Straight Connector 287"/>
              <p:cNvCxnSpPr/>
              <p:nvPr/>
            </p:nvCxnSpPr>
            <p:spPr>
              <a:xfrm rot="16200000">
                <a:off x="2674145" y="1687133"/>
                <a:ext cx="0" cy="2540760"/>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95" name="Group 194"/>
            <p:cNvGrpSpPr/>
            <p:nvPr/>
          </p:nvGrpSpPr>
          <p:grpSpPr>
            <a:xfrm>
              <a:off x="1021791" y="727382"/>
              <a:ext cx="122082" cy="183289"/>
              <a:chOff x="1324192" y="3190875"/>
              <a:chExt cx="737379" cy="662733"/>
            </a:xfrm>
          </p:grpSpPr>
          <p:sp>
            <p:nvSpPr>
              <p:cNvPr id="274" name="Rectangle 273"/>
              <p:cNvSpPr/>
              <p:nvPr/>
            </p:nvSpPr>
            <p:spPr>
              <a:xfrm>
                <a:off x="1324192" y="3190875"/>
                <a:ext cx="710179" cy="662733"/>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p:cNvCxnSpPr/>
              <p:nvPr/>
            </p:nvCxnSpPr>
            <p:spPr>
              <a:xfrm rot="16200000">
                <a:off x="1700837" y="3181075"/>
                <a:ext cx="0" cy="721468"/>
              </a:xfrm>
              <a:prstGeom prst="line">
                <a:avLst/>
              </a:prstGeom>
              <a:ln w="12700"/>
            </p:spPr>
            <p:style>
              <a:lnRef idx="2">
                <a:schemeClr val="dk1"/>
              </a:lnRef>
              <a:fillRef idx="0">
                <a:schemeClr val="dk1"/>
              </a:fillRef>
              <a:effectRef idx="1">
                <a:schemeClr val="dk1"/>
              </a:effectRef>
              <a:fontRef idx="minor">
                <a:schemeClr val="tx1"/>
              </a:fontRef>
            </p:style>
          </p:cxnSp>
        </p:grpSp>
        <p:grpSp>
          <p:nvGrpSpPr>
            <p:cNvPr id="196" name="Group 195"/>
            <p:cNvGrpSpPr/>
            <p:nvPr/>
          </p:nvGrpSpPr>
          <p:grpSpPr>
            <a:xfrm>
              <a:off x="1919256" y="280591"/>
              <a:ext cx="685726" cy="630793"/>
              <a:chOff x="1406523" y="1784103"/>
              <a:chExt cx="2550512" cy="1479649"/>
            </a:xfrm>
            <a:solidFill>
              <a:srgbClr val="00CC00"/>
            </a:solidFill>
          </p:grpSpPr>
          <p:sp>
            <p:nvSpPr>
              <p:cNvPr id="262" name="Rectangle 221"/>
              <p:cNvSpPr/>
              <p:nvPr/>
            </p:nvSpPr>
            <p:spPr>
              <a:xfrm>
                <a:off x="1406523" y="1784103"/>
                <a:ext cx="2550512" cy="1479649"/>
              </a:xfrm>
              <a:custGeom>
                <a:avLst/>
                <a:gdLst>
                  <a:gd name="connsiteX0" fmla="*/ 0 w 791082"/>
                  <a:gd name="connsiteY0" fmla="*/ 0 h 629885"/>
                  <a:gd name="connsiteX1" fmla="*/ 791082 w 791082"/>
                  <a:gd name="connsiteY1" fmla="*/ 0 h 629885"/>
                  <a:gd name="connsiteX2" fmla="*/ 791082 w 791082"/>
                  <a:gd name="connsiteY2" fmla="*/ 629885 h 629885"/>
                  <a:gd name="connsiteX3" fmla="*/ 0 w 791082"/>
                  <a:gd name="connsiteY3" fmla="*/ 629885 h 629885"/>
                  <a:gd name="connsiteX4" fmla="*/ 0 w 791082"/>
                  <a:gd name="connsiteY4" fmla="*/ 0 h 629885"/>
                  <a:gd name="connsiteX0" fmla="*/ 0 w 791082"/>
                  <a:gd name="connsiteY0" fmla="*/ 2308 h 632193"/>
                  <a:gd name="connsiteX1" fmla="*/ 699994 w 791082"/>
                  <a:gd name="connsiteY1" fmla="*/ 0 h 632193"/>
                  <a:gd name="connsiteX2" fmla="*/ 791082 w 791082"/>
                  <a:gd name="connsiteY2" fmla="*/ 2308 h 632193"/>
                  <a:gd name="connsiteX3" fmla="*/ 791082 w 791082"/>
                  <a:gd name="connsiteY3" fmla="*/ 632193 h 632193"/>
                  <a:gd name="connsiteX4" fmla="*/ 0 w 791082"/>
                  <a:gd name="connsiteY4" fmla="*/ 632193 h 632193"/>
                  <a:gd name="connsiteX5" fmla="*/ 0 w 791082"/>
                  <a:gd name="connsiteY5" fmla="*/ 2308 h 632193"/>
                  <a:gd name="connsiteX0" fmla="*/ 0 w 798225"/>
                  <a:gd name="connsiteY0" fmla="*/ 157162 h 787047"/>
                  <a:gd name="connsiteX1" fmla="*/ 699994 w 798225"/>
                  <a:gd name="connsiteY1" fmla="*/ 154854 h 787047"/>
                  <a:gd name="connsiteX2" fmla="*/ 798225 w 798225"/>
                  <a:gd name="connsiteY2" fmla="*/ 0 h 787047"/>
                  <a:gd name="connsiteX3" fmla="*/ 791082 w 798225"/>
                  <a:gd name="connsiteY3" fmla="*/ 787047 h 787047"/>
                  <a:gd name="connsiteX4" fmla="*/ 0 w 798225"/>
                  <a:gd name="connsiteY4" fmla="*/ 787047 h 787047"/>
                  <a:gd name="connsiteX5" fmla="*/ 0 w 798225"/>
                  <a:gd name="connsiteY5" fmla="*/ 157162 h 787047"/>
                  <a:gd name="connsiteX0" fmla="*/ 0 w 798225"/>
                  <a:gd name="connsiteY0" fmla="*/ 161852 h 791737"/>
                  <a:gd name="connsiteX1" fmla="*/ 669037 w 798225"/>
                  <a:gd name="connsiteY1" fmla="*/ 0 h 791737"/>
                  <a:gd name="connsiteX2" fmla="*/ 798225 w 798225"/>
                  <a:gd name="connsiteY2" fmla="*/ 4690 h 791737"/>
                  <a:gd name="connsiteX3" fmla="*/ 791082 w 798225"/>
                  <a:gd name="connsiteY3" fmla="*/ 791737 h 791737"/>
                  <a:gd name="connsiteX4" fmla="*/ 0 w 798225"/>
                  <a:gd name="connsiteY4" fmla="*/ 791737 h 791737"/>
                  <a:gd name="connsiteX5" fmla="*/ 0 w 798225"/>
                  <a:gd name="connsiteY5" fmla="*/ 161852 h 791737"/>
                  <a:gd name="connsiteX0" fmla="*/ 0 w 798225"/>
                  <a:gd name="connsiteY0" fmla="*/ 161852 h 791737"/>
                  <a:gd name="connsiteX1" fmla="*/ 635700 w 798225"/>
                  <a:gd name="connsiteY1" fmla="*/ 7144 h 791737"/>
                  <a:gd name="connsiteX2" fmla="*/ 669037 w 798225"/>
                  <a:gd name="connsiteY2" fmla="*/ 0 h 791737"/>
                  <a:gd name="connsiteX3" fmla="*/ 798225 w 798225"/>
                  <a:gd name="connsiteY3" fmla="*/ 4690 h 791737"/>
                  <a:gd name="connsiteX4" fmla="*/ 791082 w 798225"/>
                  <a:gd name="connsiteY4" fmla="*/ 791737 h 791737"/>
                  <a:gd name="connsiteX5" fmla="*/ 0 w 798225"/>
                  <a:gd name="connsiteY5" fmla="*/ 791737 h 791737"/>
                  <a:gd name="connsiteX6" fmla="*/ 0 w 798225"/>
                  <a:gd name="connsiteY6" fmla="*/ 161852 h 791737"/>
                  <a:gd name="connsiteX0" fmla="*/ 0 w 798225"/>
                  <a:gd name="connsiteY0" fmla="*/ 161852 h 791737"/>
                  <a:gd name="connsiteX1" fmla="*/ 666656 w 798225"/>
                  <a:gd name="connsiteY1" fmla="*/ 157163 h 791737"/>
                  <a:gd name="connsiteX2" fmla="*/ 669037 w 798225"/>
                  <a:gd name="connsiteY2" fmla="*/ 0 h 791737"/>
                  <a:gd name="connsiteX3" fmla="*/ 798225 w 798225"/>
                  <a:gd name="connsiteY3" fmla="*/ 4690 h 791737"/>
                  <a:gd name="connsiteX4" fmla="*/ 791082 w 798225"/>
                  <a:gd name="connsiteY4" fmla="*/ 791737 h 791737"/>
                  <a:gd name="connsiteX5" fmla="*/ 0 w 798225"/>
                  <a:gd name="connsiteY5" fmla="*/ 791737 h 791737"/>
                  <a:gd name="connsiteX6" fmla="*/ 0 w 798225"/>
                  <a:gd name="connsiteY6" fmla="*/ 161852 h 791737"/>
                  <a:gd name="connsiteX0" fmla="*/ 0 w 798225"/>
                  <a:gd name="connsiteY0" fmla="*/ 157162 h 787047"/>
                  <a:gd name="connsiteX1" fmla="*/ 666656 w 798225"/>
                  <a:gd name="connsiteY1" fmla="*/ 152473 h 787047"/>
                  <a:gd name="connsiteX2" fmla="*/ 669037 w 798225"/>
                  <a:gd name="connsiteY2" fmla="*/ 59604 h 787047"/>
                  <a:gd name="connsiteX3" fmla="*/ 798225 w 798225"/>
                  <a:gd name="connsiteY3" fmla="*/ 0 h 787047"/>
                  <a:gd name="connsiteX4" fmla="*/ 791082 w 798225"/>
                  <a:gd name="connsiteY4" fmla="*/ 787047 h 787047"/>
                  <a:gd name="connsiteX5" fmla="*/ 0 w 798225"/>
                  <a:gd name="connsiteY5" fmla="*/ 787047 h 787047"/>
                  <a:gd name="connsiteX6" fmla="*/ 0 w 798225"/>
                  <a:gd name="connsiteY6" fmla="*/ 157162 h 787047"/>
                  <a:gd name="connsiteX0" fmla="*/ 0 w 793462"/>
                  <a:gd name="connsiteY0" fmla="*/ 100012 h 729897"/>
                  <a:gd name="connsiteX1" fmla="*/ 666656 w 793462"/>
                  <a:gd name="connsiteY1" fmla="*/ 95323 h 729897"/>
                  <a:gd name="connsiteX2" fmla="*/ 66903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2320 h 732205"/>
                  <a:gd name="connsiteX1" fmla="*/ 666656 w 793462"/>
                  <a:gd name="connsiteY1" fmla="*/ 97631 h 732205"/>
                  <a:gd name="connsiteX2" fmla="*/ 669037 w 793462"/>
                  <a:gd name="connsiteY2" fmla="*/ 0 h 732205"/>
                  <a:gd name="connsiteX3" fmla="*/ 793462 w 793462"/>
                  <a:gd name="connsiteY3" fmla="*/ 2308 h 732205"/>
                  <a:gd name="connsiteX4" fmla="*/ 791082 w 793462"/>
                  <a:gd name="connsiteY4" fmla="*/ 732205 h 732205"/>
                  <a:gd name="connsiteX5" fmla="*/ 0 w 793462"/>
                  <a:gd name="connsiteY5" fmla="*/ 732205 h 732205"/>
                  <a:gd name="connsiteX6" fmla="*/ 0 w 793462"/>
                  <a:gd name="connsiteY6" fmla="*/ 102320 h 732205"/>
                  <a:gd name="connsiteX0" fmla="*/ 0 w 793462"/>
                  <a:gd name="connsiteY0" fmla="*/ 102320 h 732205"/>
                  <a:gd name="connsiteX1" fmla="*/ 666656 w 793462"/>
                  <a:gd name="connsiteY1" fmla="*/ 97631 h 732205"/>
                  <a:gd name="connsiteX2" fmla="*/ 671418 w 793462"/>
                  <a:gd name="connsiteY2" fmla="*/ 0 h 732205"/>
                  <a:gd name="connsiteX3" fmla="*/ 793462 w 793462"/>
                  <a:gd name="connsiteY3" fmla="*/ 2308 h 732205"/>
                  <a:gd name="connsiteX4" fmla="*/ 791082 w 793462"/>
                  <a:gd name="connsiteY4" fmla="*/ 732205 h 732205"/>
                  <a:gd name="connsiteX5" fmla="*/ 0 w 793462"/>
                  <a:gd name="connsiteY5" fmla="*/ 732205 h 732205"/>
                  <a:gd name="connsiteX6" fmla="*/ 0 w 793462"/>
                  <a:gd name="connsiteY6" fmla="*/ 102320 h 732205"/>
                  <a:gd name="connsiteX0" fmla="*/ 0 w 793462"/>
                  <a:gd name="connsiteY0" fmla="*/ 104702 h 734587"/>
                  <a:gd name="connsiteX1" fmla="*/ 666656 w 793462"/>
                  <a:gd name="connsiteY1" fmla="*/ 100013 h 734587"/>
                  <a:gd name="connsiteX2" fmla="*/ 669036 w 793462"/>
                  <a:gd name="connsiteY2" fmla="*/ 0 h 734587"/>
                  <a:gd name="connsiteX3" fmla="*/ 793462 w 793462"/>
                  <a:gd name="connsiteY3" fmla="*/ 4690 h 734587"/>
                  <a:gd name="connsiteX4" fmla="*/ 791082 w 793462"/>
                  <a:gd name="connsiteY4" fmla="*/ 734587 h 734587"/>
                  <a:gd name="connsiteX5" fmla="*/ 0 w 793462"/>
                  <a:gd name="connsiteY5" fmla="*/ 734587 h 734587"/>
                  <a:gd name="connsiteX6" fmla="*/ 0 w 793462"/>
                  <a:gd name="connsiteY6" fmla="*/ 104702 h 734587"/>
                  <a:gd name="connsiteX0" fmla="*/ 0 w 793462"/>
                  <a:gd name="connsiteY0" fmla="*/ 100012 h 729897"/>
                  <a:gd name="connsiteX1" fmla="*/ 666656 w 793462"/>
                  <a:gd name="connsiteY1" fmla="*/ 95323 h 729897"/>
                  <a:gd name="connsiteX2" fmla="*/ 67141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0012 h 729897"/>
                  <a:gd name="connsiteX1" fmla="*/ 666656 w 793462"/>
                  <a:gd name="connsiteY1" fmla="*/ 95323 h 729897"/>
                  <a:gd name="connsiteX2" fmla="*/ 67141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0012 h 729897"/>
                  <a:gd name="connsiteX1" fmla="*/ 666656 w 793462"/>
                  <a:gd name="connsiteY1" fmla="*/ 95323 h 729897"/>
                  <a:gd name="connsiteX2" fmla="*/ 669036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462" h="729897">
                    <a:moveTo>
                      <a:pt x="0" y="100012"/>
                    </a:moveTo>
                    <a:lnTo>
                      <a:pt x="666656" y="95323"/>
                    </a:lnTo>
                    <a:cubicBezTo>
                      <a:pt x="667450" y="42935"/>
                      <a:pt x="668242" y="54842"/>
                      <a:pt x="669036" y="2454"/>
                    </a:cubicBezTo>
                    <a:lnTo>
                      <a:pt x="793462" y="0"/>
                    </a:lnTo>
                    <a:cubicBezTo>
                      <a:pt x="792669" y="243299"/>
                      <a:pt x="791875" y="486598"/>
                      <a:pt x="791082" y="729897"/>
                    </a:cubicBezTo>
                    <a:lnTo>
                      <a:pt x="0" y="729897"/>
                    </a:lnTo>
                    <a:lnTo>
                      <a:pt x="0" y="100012"/>
                    </a:lnTo>
                    <a:close/>
                  </a:path>
                </a:pathLst>
              </a:cu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Connector 262"/>
              <p:cNvCxnSpPr/>
              <p:nvPr/>
            </p:nvCxnSpPr>
            <p:spPr>
              <a:xfrm>
                <a:off x="1755774"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4" name="Straight Connector 263"/>
              <p:cNvCxnSpPr/>
              <p:nvPr/>
            </p:nvCxnSpPr>
            <p:spPr>
              <a:xfrm rot="16200000">
                <a:off x="2675492" y="922088"/>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5" name="Straight Connector 264"/>
              <p:cNvCxnSpPr/>
              <p:nvPr/>
            </p:nvCxnSpPr>
            <p:spPr>
              <a:xfrm>
                <a:off x="2176084"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6" name="Straight Connector 265"/>
              <p:cNvCxnSpPr/>
              <p:nvPr/>
            </p:nvCxnSpPr>
            <p:spPr>
              <a:xfrm>
                <a:off x="2582799"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7" name="Straight Connector 266"/>
              <p:cNvCxnSpPr/>
              <p:nvPr/>
            </p:nvCxnSpPr>
            <p:spPr>
              <a:xfrm>
                <a:off x="3057421"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8" name="Straight Connector 267"/>
              <p:cNvCxnSpPr/>
              <p:nvPr/>
            </p:nvCxnSpPr>
            <p:spPr>
              <a:xfrm>
                <a:off x="3541909"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9" name="Straight Connector 268"/>
              <p:cNvCxnSpPr/>
              <p:nvPr/>
            </p:nvCxnSpPr>
            <p:spPr>
              <a:xfrm rot="16200000">
                <a:off x="2665504" y="1801159"/>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0" name="Straight Connector 269"/>
              <p:cNvCxnSpPr/>
              <p:nvPr/>
            </p:nvCxnSpPr>
            <p:spPr>
              <a:xfrm rot="16200000">
                <a:off x="2665504" y="1119099"/>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1" name="Straight Connector 270"/>
              <p:cNvCxnSpPr/>
              <p:nvPr/>
            </p:nvCxnSpPr>
            <p:spPr>
              <a:xfrm rot="16200000">
                <a:off x="2665504" y="1338983"/>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2" name="Straight Connector 271"/>
              <p:cNvCxnSpPr/>
              <p:nvPr/>
            </p:nvCxnSpPr>
            <p:spPr>
              <a:xfrm rot="16200000">
                <a:off x="2665504" y="1569366"/>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3" name="Straight Connector 272"/>
              <p:cNvCxnSpPr/>
              <p:nvPr/>
            </p:nvCxnSpPr>
            <p:spPr>
              <a:xfrm rot="16200000">
                <a:off x="2690805" y="728997"/>
                <a:ext cx="0" cy="2515604"/>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97" name="Group 196"/>
            <p:cNvGrpSpPr/>
            <p:nvPr/>
          </p:nvGrpSpPr>
          <p:grpSpPr>
            <a:xfrm rot="16200000">
              <a:off x="1630008" y="447820"/>
              <a:ext cx="155338" cy="1171075"/>
              <a:chOff x="1449570" y="1975403"/>
              <a:chExt cx="742286" cy="1903894"/>
            </a:xfrm>
            <a:solidFill>
              <a:srgbClr val="FFFF00"/>
            </a:solidFill>
          </p:grpSpPr>
          <p:sp>
            <p:nvSpPr>
              <p:cNvPr id="198" name="Rectangle 197"/>
              <p:cNvSpPr/>
              <p:nvPr/>
            </p:nvSpPr>
            <p:spPr>
              <a:xfrm>
                <a:off x="1458428" y="1981199"/>
                <a:ext cx="733428" cy="1885951"/>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p:nvPr/>
            </p:nvCxnSpPr>
            <p:spPr>
              <a:xfrm>
                <a:off x="1825941" y="1975403"/>
                <a:ext cx="0" cy="190389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0" name="Straight Connector 199"/>
              <p:cNvCxnSpPr/>
              <p:nvPr/>
            </p:nvCxnSpPr>
            <p:spPr>
              <a:xfrm rot="16200000">
                <a:off x="1819945" y="1751167"/>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1" name="Straight Connector 200"/>
              <p:cNvCxnSpPr/>
              <p:nvPr/>
            </p:nvCxnSpPr>
            <p:spPr>
              <a:xfrm rot="16200000">
                <a:off x="1829108" y="2288125"/>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2" name="Straight Connector 201"/>
              <p:cNvCxnSpPr/>
              <p:nvPr/>
            </p:nvCxnSpPr>
            <p:spPr>
              <a:xfrm rot="16200000">
                <a:off x="1810303" y="2430516"/>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3" name="Straight Connector 202"/>
              <p:cNvCxnSpPr/>
              <p:nvPr/>
            </p:nvCxnSpPr>
            <p:spPr>
              <a:xfrm rot="16200000">
                <a:off x="1819589" y="2834124"/>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4" name="Straight Connector 203"/>
              <p:cNvCxnSpPr/>
              <p:nvPr/>
            </p:nvCxnSpPr>
            <p:spPr>
              <a:xfrm rot="16200000">
                <a:off x="1819589" y="3247228"/>
                <a:ext cx="0" cy="72146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5" name="Straight Connector 204"/>
              <p:cNvCxnSpPr/>
              <p:nvPr/>
            </p:nvCxnSpPr>
            <p:spPr>
              <a:xfrm rot="16200000">
                <a:off x="1819943" y="1882616"/>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6" name="Straight Connector 205"/>
              <p:cNvCxnSpPr/>
              <p:nvPr/>
            </p:nvCxnSpPr>
            <p:spPr>
              <a:xfrm rot="16200000">
                <a:off x="1819943" y="2019431"/>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6" name="Straight Connector 255"/>
              <p:cNvCxnSpPr/>
              <p:nvPr/>
            </p:nvCxnSpPr>
            <p:spPr>
              <a:xfrm rot="16200000">
                <a:off x="1819943" y="2156245"/>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7" name="Straight Connector 256"/>
              <p:cNvCxnSpPr/>
              <p:nvPr/>
            </p:nvCxnSpPr>
            <p:spPr>
              <a:xfrm rot="16200000">
                <a:off x="1810305" y="2561966"/>
                <a:ext cx="0" cy="721462"/>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8" name="Straight Connector 257"/>
              <p:cNvCxnSpPr/>
              <p:nvPr/>
            </p:nvCxnSpPr>
            <p:spPr>
              <a:xfrm rot="16200000">
                <a:off x="1810305" y="2696098"/>
                <a:ext cx="0" cy="721462"/>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9" name="Straight Connector 258"/>
              <p:cNvCxnSpPr/>
              <p:nvPr/>
            </p:nvCxnSpPr>
            <p:spPr>
              <a:xfrm rot="16200000">
                <a:off x="1819583" y="2965574"/>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0" name="Straight Connector 259"/>
              <p:cNvCxnSpPr/>
              <p:nvPr/>
            </p:nvCxnSpPr>
            <p:spPr>
              <a:xfrm rot="16200000">
                <a:off x="1819589" y="3107754"/>
                <a:ext cx="0" cy="72146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1" name="Straight Connector 260"/>
              <p:cNvCxnSpPr/>
              <p:nvPr/>
            </p:nvCxnSpPr>
            <p:spPr>
              <a:xfrm rot="16200000">
                <a:off x="1819589" y="3375995"/>
                <a:ext cx="0" cy="721463"/>
              </a:xfrm>
              <a:prstGeom prst="line">
                <a:avLst/>
              </a:prstGeom>
              <a:grpFill/>
              <a:ln w="12700"/>
            </p:spPr>
            <p:style>
              <a:lnRef idx="2">
                <a:schemeClr val="dk1"/>
              </a:lnRef>
              <a:fillRef idx="0">
                <a:schemeClr val="dk1"/>
              </a:fillRef>
              <a:effectRef idx="1">
                <a:schemeClr val="dk1"/>
              </a:effectRef>
              <a:fontRef idx="minor">
                <a:schemeClr val="tx1"/>
              </a:fontRef>
            </p:style>
          </p:cxnSp>
        </p:grpSp>
      </p:grpSp>
      <p:sp>
        <p:nvSpPr>
          <p:cNvPr id="298" name="Rectangle 297"/>
          <p:cNvSpPr/>
          <p:nvPr/>
        </p:nvSpPr>
        <p:spPr>
          <a:xfrm>
            <a:off x="3675826" y="268567"/>
            <a:ext cx="2310117" cy="400110"/>
          </a:xfrm>
          <a:prstGeom prst="rect">
            <a:avLst/>
          </a:prstGeom>
        </p:spPr>
        <p:txBody>
          <a:bodyPr wrap="square">
            <a:spAutoFit/>
          </a:bodyPr>
          <a:lstStyle/>
          <a:p>
            <a:r>
              <a:rPr lang="en-US" sz="2000" b="1" u="sng" dirty="0" smtClean="0">
                <a:solidFill>
                  <a:srgbClr val="C00000"/>
                </a:solidFill>
                <a:latin typeface="Bookman Old Style" pitchFamily="18" charset="0"/>
              </a:rPr>
              <a:t>Groups 3 to 12</a:t>
            </a:r>
          </a:p>
        </p:txBody>
      </p:sp>
      <p:grpSp>
        <p:nvGrpSpPr>
          <p:cNvPr id="301" name="Group 88"/>
          <p:cNvGrpSpPr/>
          <p:nvPr/>
        </p:nvGrpSpPr>
        <p:grpSpPr>
          <a:xfrm>
            <a:off x="4177078" y="1187450"/>
            <a:ext cx="4542161" cy="615553"/>
            <a:chOff x="5472390" y="-973722"/>
            <a:chExt cx="2330833" cy="1090485"/>
          </a:xfrm>
          <a:effectLst/>
        </p:grpSpPr>
        <p:sp>
          <p:nvSpPr>
            <p:cNvPr id="302" name="Rectangle 301"/>
            <p:cNvSpPr/>
            <p:nvPr/>
          </p:nvSpPr>
          <p:spPr>
            <a:xfrm rot="21596040">
              <a:off x="5472390" y="-943776"/>
              <a:ext cx="2330833" cy="93763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303" name="Rectangle 302"/>
            <p:cNvSpPr/>
            <p:nvPr/>
          </p:nvSpPr>
          <p:spPr>
            <a:xfrm>
              <a:off x="5489437" y="-973722"/>
              <a:ext cx="2311076" cy="1090485"/>
            </a:xfrm>
            <a:prstGeom prst="rect">
              <a:avLst/>
            </a:prstGeom>
            <a:effectLst/>
          </p:spPr>
          <p:txBody>
            <a:bodyPr wrap="square">
              <a:spAutoFit/>
            </a:bodyPr>
            <a:lstStyle/>
            <a:p>
              <a:pPr marL="285750" indent="-285750">
                <a:buFont typeface="Wingdings" pitchFamily="2" charset="2"/>
                <a:buChar char="v"/>
              </a:pPr>
              <a:r>
                <a:rPr lang="en-US" sz="1700" b="1" dirty="0">
                  <a:solidFill>
                    <a:srgbClr val="0000FF"/>
                  </a:solidFill>
                  <a:latin typeface="Bookman Old Style" pitchFamily="18" charset="0"/>
                </a:rPr>
                <a:t>Group </a:t>
              </a:r>
              <a:r>
                <a:rPr lang="en-US" sz="1700" b="1" dirty="0" smtClean="0">
                  <a:solidFill>
                    <a:srgbClr val="0000FF"/>
                  </a:solidFill>
                  <a:latin typeface="Bookman Old Style" pitchFamily="18" charset="0"/>
                </a:rPr>
                <a:t>3 to 12 are known as heavy metals. </a:t>
              </a:r>
              <a:endParaRPr lang="en-US" sz="1700" b="1" dirty="0">
                <a:solidFill>
                  <a:srgbClr val="0000FF"/>
                </a:solidFill>
                <a:latin typeface="Bookman Old Style" pitchFamily="18" charset="0"/>
              </a:endParaRPr>
            </a:p>
          </p:txBody>
        </p:sp>
      </p:grpSp>
      <p:grpSp>
        <p:nvGrpSpPr>
          <p:cNvPr id="304" name="Group 88"/>
          <p:cNvGrpSpPr/>
          <p:nvPr/>
        </p:nvGrpSpPr>
        <p:grpSpPr>
          <a:xfrm>
            <a:off x="4177078" y="1962150"/>
            <a:ext cx="4712922" cy="615553"/>
            <a:chOff x="5472390" y="-973722"/>
            <a:chExt cx="2330833" cy="1090485"/>
          </a:xfrm>
          <a:noFill/>
          <a:effectLst/>
        </p:grpSpPr>
        <p:sp>
          <p:nvSpPr>
            <p:cNvPr id="305" name="Pentagon 304"/>
            <p:cNvSpPr/>
            <p:nvPr/>
          </p:nvSpPr>
          <p:spPr>
            <a:xfrm rot="21596040">
              <a:off x="5472390" y="-943776"/>
              <a:ext cx="2330833" cy="937639"/>
            </a:xfrm>
            <a:prstGeom prst="homePlate">
              <a:avLst/>
            </a:prstGeom>
            <a:grpFill/>
            <a:ln>
              <a:noFill/>
            </a:ln>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306" name="Rectangle 305"/>
            <p:cNvSpPr/>
            <p:nvPr/>
          </p:nvSpPr>
          <p:spPr>
            <a:xfrm>
              <a:off x="5489437" y="-973722"/>
              <a:ext cx="2311076" cy="1090485"/>
            </a:xfrm>
            <a:prstGeom prst="rect">
              <a:avLst/>
            </a:prstGeom>
            <a:grpFill/>
            <a:ln>
              <a:noFill/>
            </a:ln>
          </p:spPr>
          <p:txBody>
            <a:bodyPr wrap="square">
              <a:spAutoFit/>
            </a:bodyPr>
            <a:lstStyle/>
            <a:p>
              <a:pPr marL="285750" indent="-285750">
                <a:buFont typeface="Wingdings" pitchFamily="2" charset="2"/>
                <a:buChar char="v"/>
              </a:pPr>
              <a:r>
                <a:rPr lang="en-US" sz="1700" b="1" dirty="0" smtClean="0">
                  <a:solidFill>
                    <a:srgbClr val="0000FF"/>
                  </a:solidFill>
                  <a:latin typeface="Bookman Old Style" pitchFamily="18" charset="0"/>
                </a:rPr>
                <a:t>These elements have last two shells incomplete</a:t>
              </a:r>
              <a:endParaRPr lang="en-US" sz="1700" b="1" dirty="0">
                <a:solidFill>
                  <a:srgbClr val="0000FF"/>
                </a:solidFill>
                <a:latin typeface="Bookman Old Style" pitchFamily="18" charset="0"/>
              </a:endParaRPr>
            </a:p>
          </p:txBody>
        </p:sp>
      </p:grpSp>
      <p:grpSp>
        <p:nvGrpSpPr>
          <p:cNvPr id="310" name="Group 88"/>
          <p:cNvGrpSpPr/>
          <p:nvPr/>
        </p:nvGrpSpPr>
        <p:grpSpPr>
          <a:xfrm>
            <a:off x="4202478" y="3879275"/>
            <a:ext cx="4129237" cy="615553"/>
            <a:chOff x="5472390" y="-973722"/>
            <a:chExt cx="2330833" cy="1090485"/>
          </a:xfrm>
          <a:noFill/>
          <a:effectLst/>
        </p:grpSpPr>
        <p:sp>
          <p:nvSpPr>
            <p:cNvPr id="311" name="Pentagon 310"/>
            <p:cNvSpPr/>
            <p:nvPr/>
          </p:nvSpPr>
          <p:spPr>
            <a:xfrm rot="21596040">
              <a:off x="5472390" y="-943776"/>
              <a:ext cx="2330833" cy="937639"/>
            </a:xfrm>
            <a:prstGeom prst="homePlate">
              <a:avLst/>
            </a:prstGeom>
            <a:grpFill/>
            <a:ln>
              <a:noFill/>
            </a:ln>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312" name="Rectangle 311"/>
            <p:cNvSpPr/>
            <p:nvPr/>
          </p:nvSpPr>
          <p:spPr>
            <a:xfrm>
              <a:off x="5489437" y="-973722"/>
              <a:ext cx="2311076" cy="1090485"/>
            </a:xfrm>
            <a:prstGeom prst="rect">
              <a:avLst/>
            </a:prstGeom>
            <a:grpFill/>
            <a:ln>
              <a:noFill/>
            </a:ln>
          </p:spPr>
          <p:txBody>
            <a:bodyPr wrap="square">
              <a:spAutoFit/>
            </a:bodyPr>
            <a:lstStyle/>
            <a:p>
              <a:pPr marL="285750" indent="-285750">
                <a:buFont typeface="Wingdings" pitchFamily="2" charset="2"/>
                <a:buChar char="v"/>
              </a:pPr>
              <a:r>
                <a:rPr lang="en-US" sz="1700" b="1" dirty="0" smtClean="0">
                  <a:solidFill>
                    <a:srgbClr val="0000FF"/>
                  </a:solidFill>
                  <a:latin typeface="Bookman Old Style" pitchFamily="18" charset="0"/>
                </a:rPr>
                <a:t>They are known as transition elements</a:t>
              </a:r>
              <a:endParaRPr lang="en-US" sz="1700" b="1" dirty="0">
                <a:solidFill>
                  <a:srgbClr val="0000FF"/>
                </a:solidFill>
                <a:latin typeface="Bookman Old Style" pitchFamily="18" charset="0"/>
              </a:endParaRPr>
            </a:p>
          </p:txBody>
        </p:sp>
      </p:grpSp>
      <p:sp>
        <p:nvSpPr>
          <p:cNvPr id="122" name="Text Box 280"/>
          <p:cNvSpPr txBox="1">
            <a:spLocks noChangeArrowheads="1"/>
          </p:cNvSpPr>
          <p:nvPr/>
        </p:nvSpPr>
        <p:spPr bwMode="auto">
          <a:xfrm>
            <a:off x="1676400" y="2304645"/>
            <a:ext cx="1300356" cy="276999"/>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200" b="1" dirty="0" smtClean="0">
                <a:solidFill>
                  <a:schemeClr val="bg1"/>
                </a:solidFill>
                <a:latin typeface="Bookman Old Style" panose="02050604050505020204" pitchFamily="18" charset="0"/>
              </a:rPr>
              <a:t>Fe(2, 8, 14, 2)</a:t>
            </a:r>
            <a:endParaRPr lang="en-US" sz="1200" b="1" dirty="0">
              <a:solidFill>
                <a:schemeClr val="bg1"/>
              </a:solidFill>
              <a:latin typeface="Bookman Old Style" panose="02050604050505020204" pitchFamily="18" charset="0"/>
            </a:endParaRPr>
          </a:p>
        </p:txBody>
      </p:sp>
      <p:sp>
        <p:nvSpPr>
          <p:cNvPr id="3" name="Oval 2"/>
          <p:cNvSpPr/>
          <p:nvPr/>
        </p:nvSpPr>
        <p:spPr>
          <a:xfrm>
            <a:off x="2375906" y="2304645"/>
            <a:ext cx="560932" cy="27620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505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0"/>
                                        </p:tgtEl>
                                        <p:attrNameLst>
                                          <p:attrName>style.visibility</p:attrName>
                                        </p:attrNameLst>
                                      </p:cBhvr>
                                      <p:to>
                                        <p:strVal val="visible"/>
                                      </p:to>
                                    </p:set>
                                    <p:anim calcmode="lin" valueType="num">
                                      <p:cBhvr>
                                        <p:cTn id="12" dur="1000" fill="hold"/>
                                        <p:tgtEl>
                                          <p:spTgt spid="300"/>
                                        </p:tgtEl>
                                        <p:attrNameLst>
                                          <p:attrName>ppt_w</p:attrName>
                                        </p:attrNameLst>
                                      </p:cBhvr>
                                      <p:tavLst>
                                        <p:tav tm="0">
                                          <p:val>
                                            <p:fltVal val="0"/>
                                          </p:val>
                                        </p:tav>
                                        <p:tav tm="100000">
                                          <p:val>
                                            <p:strVal val="#ppt_w"/>
                                          </p:val>
                                        </p:tav>
                                      </p:tavLst>
                                    </p:anim>
                                    <p:anim calcmode="lin" valueType="num">
                                      <p:cBhvr>
                                        <p:cTn id="13" dur="1000" fill="hold"/>
                                        <p:tgtEl>
                                          <p:spTgt spid="300"/>
                                        </p:tgtEl>
                                        <p:attrNameLst>
                                          <p:attrName>ppt_h</p:attrName>
                                        </p:attrNameLst>
                                      </p:cBhvr>
                                      <p:tavLst>
                                        <p:tav tm="0">
                                          <p:val>
                                            <p:fltVal val="0"/>
                                          </p:val>
                                        </p:tav>
                                        <p:tav tm="100000">
                                          <p:val>
                                            <p:strVal val="#ppt_h"/>
                                          </p:val>
                                        </p:tav>
                                      </p:tavLst>
                                    </p:anim>
                                    <p:animEffect transition="in" filter="fade">
                                      <p:cBhvr>
                                        <p:cTn id="14" dur="1000"/>
                                        <p:tgtEl>
                                          <p:spTgt spid="30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01"/>
                                        </p:tgtEl>
                                        <p:attrNameLst>
                                          <p:attrName>style.visibility</p:attrName>
                                        </p:attrNameLst>
                                      </p:cBhvr>
                                      <p:to>
                                        <p:strVal val="visible"/>
                                      </p:to>
                                    </p:set>
                                    <p:animEffect transition="in" filter="wipe(left)">
                                      <p:cBhvr>
                                        <p:cTn id="19" dur="1000"/>
                                        <p:tgtEl>
                                          <p:spTgt spid="30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04"/>
                                        </p:tgtEl>
                                        <p:attrNameLst>
                                          <p:attrName>style.visibility</p:attrName>
                                        </p:attrNameLst>
                                      </p:cBhvr>
                                      <p:to>
                                        <p:strVal val="visible"/>
                                      </p:to>
                                    </p:set>
                                    <p:animEffect transition="in" filter="wipe(left)">
                                      <p:cBhvr>
                                        <p:cTn id="24" dur="1000"/>
                                        <p:tgtEl>
                                          <p:spTgt spid="30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wipe(left)">
                                      <p:cBhvr>
                                        <p:cTn id="27" dur="500"/>
                                        <p:tgtEl>
                                          <p:spTgt spid="122"/>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heel(1)">
                                      <p:cBhvr>
                                        <p:cTn id="30" dur="2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13"/>
                                        </p:tgtEl>
                                        <p:attrNameLst>
                                          <p:attrName>style.visibility</p:attrName>
                                        </p:attrNameLst>
                                      </p:cBhvr>
                                      <p:to>
                                        <p:strVal val="visible"/>
                                      </p:to>
                                    </p:set>
                                    <p:animEffect transition="in" filter="wipe(left)">
                                      <p:cBhvr>
                                        <p:cTn id="35" dur="1000"/>
                                        <p:tgtEl>
                                          <p:spTgt spid="3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0"/>
                                        </p:tgtEl>
                                        <p:attrNameLst>
                                          <p:attrName>style.visibility</p:attrName>
                                        </p:attrNameLst>
                                      </p:cBhvr>
                                      <p:to>
                                        <p:strVal val="visible"/>
                                      </p:to>
                                    </p:set>
                                    <p:animEffect transition="in" filter="wipe(left)">
                                      <p:cBhvr>
                                        <p:cTn id="40" dur="10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p:bldP spid="122" grpId="0"/>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00809" y="3260987"/>
            <a:ext cx="6524792" cy="871580"/>
            <a:chOff x="2364403" y="3562351"/>
            <a:chExt cx="4604946" cy="615127"/>
          </a:xfrm>
        </p:grpSpPr>
        <p:grpSp>
          <p:nvGrpSpPr>
            <p:cNvPr id="7" name="Group 6"/>
            <p:cNvGrpSpPr/>
            <p:nvPr/>
          </p:nvGrpSpPr>
          <p:grpSpPr>
            <a:xfrm rot="16200000">
              <a:off x="4364950" y="1573079"/>
              <a:ext cx="615127" cy="4593671"/>
              <a:chOff x="1449570" y="1981199"/>
              <a:chExt cx="742286" cy="1885951"/>
            </a:xfrm>
            <a:solidFill>
              <a:srgbClr val="FFFF00"/>
            </a:solidFill>
          </p:grpSpPr>
          <p:sp>
            <p:nvSpPr>
              <p:cNvPr id="80" name="Rectangle 79"/>
              <p:cNvSpPr/>
              <p:nvPr/>
            </p:nvSpPr>
            <p:spPr>
              <a:xfrm>
                <a:off x="1458428" y="1981199"/>
                <a:ext cx="733428" cy="188595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a:endCxn id="80" idx="2"/>
              </p:cNvCxnSpPr>
              <p:nvPr/>
            </p:nvCxnSpPr>
            <p:spPr>
              <a:xfrm rot="5400000">
                <a:off x="882613" y="2923821"/>
                <a:ext cx="1885859" cy="799"/>
              </a:xfrm>
              <a:prstGeom prst="line">
                <a:avLst/>
              </a:prstGeom>
              <a:grpFill/>
              <a:ln/>
            </p:spPr>
            <p:style>
              <a:lnRef idx="2">
                <a:schemeClr val="dk1"/>
              </a:lnRef>
              <a:fillRef idx="0">
                <a:schemeClr val="dk1"/>
              </a:fillRef>
              <a:effectRef idx="1">
                <a:schemeClr val="dk1"/>
              </a:effectRef>
              <a:fontRef idx="minor">
                <a:schemeClr val="tx1"/>
              </a:fontRef>
            </p:style>
          </p:cxnSp>
          <p:cxnSp>
            <p:nvCxnSpPr>
              <p:cNvPr id="82" name="Straight Connector 81"/>
              <p:cNvCxnSpPr/>
              <p:nvPr/>
            </p:nvCxnSpPr>
            <p:spPr>
              <a:xfrm rot="16200000">
                <a:off x="1819945" y="1751167"/>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rot="16200000">
                <a:off x="1829108" y="2288125"/>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rot="16200000">
                <a:off x="1810303" y="2430516"/>
                <a:ext cx="0" cy="721466"/>
              </a:xfrm>
              <a:prstGeom prst="line">
                <a:avLst/>
              </a:prstGeom>
              <a:grpFill/>
              <a:ln/>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rot="16200000">
                <a:off x="1819589" y="2834124"/>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rot="16200000">
                <a:off x="1819589" y="3247228"/>
                <a:ext cx="0" cy="721463"/>
              </a:xfrm>
              <a:prstGeom prst="line">
                <a:avLst/>
              </a:prstGeom>
              <a:grpFill/>
              <a:ln/>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rot="16200000">
                <a:off x="1819943" y="1882616"/>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rot="16200000">
                <a:off x="1819943" y="2019431"/>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rot="16200000">
                <a:off x="1819943" y="2156245"/>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rot="16200000">
                <a:off x="1810305" y="2561966"/>
                <a:ext cx="0" cy="721462"/>
              </a:xfrm>
              <a:prstGeom prst="line">
                <a:avLst/>
              </a:prstGeom>
              <a:grpFill/>
              <a:ln/>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rot="16200000">
                <a:off x="1810305" y="2696098"/>
                <a:ext cx="0" cy="721462"/>
              </a:xfrm>
              <a:prstGeom prst="line">
                <a:avLst/>
              </a:prstGeom>
              <a:grpFill/>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rot="16200000">
                <a:off x="1819583" y="2965574"/>
                <a:ext cx="0" cy="721467"/>
              </a:xfrm>
              <a:prstGeom prst="line">
                <a:avLst/>
              </a:prstGeom>
              <a:grpFill/>
              <a:ln/>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rot="16200000">
                <a:off x="1819589" y="3107754"/>
                <a:ext cx="0" cy="721463"/>
              </a:xfrm>
              <a:prstGeom prst="line">
                <a:avLst/>
              </a:prstGeom>
              <a:grpFill/>
              <a:ln/>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rot="16200000">
                <a:off x="1819589" y="3375995"/>
                <a:ext cx="0" cy="721463"/>
              </a:xfrm>
              <a:prstGeom prst="line">
                <a:avLst/>
              </a:prstGeom>
              <a:grpFill/>
              <a:ln/>
            </p:spPr>
            <p:style>
              <a:lnRef idx="2">
                <a:schemeClr val="dk1"/>
              </a:lnRef>
              <a:fillRef idx="0">
                <a:schemeClr val="dk1"/>
              </a:fillRef>
              <a:effectRef idx="1">
                <a:schemeClr val="dk1"/>
              </a:effectRef>
              <a:fontRef idx="minor">
                <a:schemeClr val="tx1"/>
              </a:fontRef>
            </p:style>
          </p:cxnSp>
        </p:grpSp>
        <p:sp>
          <p:nvSpPr>
            <p:cNvPr id="78" name="Text Box 280"/>
            <p:cNvSpPr txBox="1">
              <a:spLocks noChangeArrowheads="1"/>
            </p:cNvSpPr>
            <p:nvPr/>
          </p:nvSpPr>
          <p:spPr bwMode="auto">
            <a:xfrm>
              <a:off x="2367797" y="3602304"/>
              <a:ext cx="297768" cy="21721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400" b="1" dirty="0" smtClean="0">
                  <a:latin typeface="Bookman Old Style" panose="02050604050505020204" pitchFamily="18" charset="0"/>
                </a:rPr>
                <a:t>Ce</a:t>
              </a:r>
              <a:endParaRPr lang="en-US" sz="1400" b="1" dirty="0">
                <a:latin typeface="Bookman Old Style" panose="02050604050505020204" pitchFamily="18" charset="0"/>
              </a:endParaRPr>
            </a:p>
          </p:txBody>
        </p:sp>
        <p:sp>
          <p:nvSpPr>
            <p:cNvPr id="79" name="Text Box 280"/>
            <p:cNvSpPr txBox="1">
              <a:spLocks noChangeArrowheads="1"/>
            </p:cNvSpPr>
            <p:nvPr/>
          </p:nvSpPr>
          <p:spPr bwMode="auto">
            <a:xfrm>
              <a:off x="2364403" y="3911587"/>
              <a:ext cx="304556" cy="21721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400" b="1" dirty="0" err="1" smtClean="0">
                  <a:latin typeface="Bookman Old Style" panose="02050604050505020204" pitchFamily="18" charset="0"/>
                </a:rPr>
                <a:t>Th</a:t>
              </a:r>
              <a:endParaRPr lang="en-US" sz="1400" b="1" dirty="0">
                <a:latin typeface="Bookman Old Style" panose="02050604050505020204" pitchFamily="18" charset="0"/>
              </a:endParaRPr>
            </a:p>
          </p:txBody>
        </p:sp>
        <p:sp>
          <p:nvSpPr>
            <p:cNvPr id="102" name="Text Box 280"/>
            <p:cNvSpPr txBox="1">
              <a:spLocks noChangeArrowheads="1"/>
            </p:cNvSpPr>
            <p:nvPr/>
          </p:nvSpPr>
          <p:spPr bwMode="auto">
            <a:xfrm>
              <a:off x="6644415" y="3606637"/>
              <a:ext cx="295505" cy="21721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400" b="1" dirty="0" smtClean="0">
                  <a:latin typeface="Bookman Old Style" panose="02050604050505020204" pitchFamily="18" charset="0"/>
                </a:rPr>
                <a:t>Lu</a:t>
              </a:r>
              <a:endParaRPr lang="en-US" sz="1400" b="1" dirty="0">
                <a:latin typeface="Bookman Old Style" panose="02050604050505020204" pitchFamily="18" charset="0"/>
              </a:endParaRPr>
            </a:p>
          </p:txBody>
        </p:sp>
        <p:sp>
          <p:nvSpPr>
            <p:cNvPr id="103" name="Text Box 280"/>
            <p:cNvSpPr txBox="1">
              <a:spLocks noChangeArrowheads="1"/>
            </p:cNvSpPr>
            <p:nvPr/>
          </p:nvSpPr>
          <p:spPr bwMode="auto">
            <a:xfrm>
              <a:off x="6645492" y="3909810"/>
              <a:ext cx="270616" cy="217217"/>
            </a:xfrm>
            <a:prstGeom prst="rect">
              <a:avLst/>
            </a:prstGeom>
            <a:noFill/>
            <a:ln w="9525" algn="ctr">
              <a:noFill/>
              <a:miter lim="800000"/>
              <a:headEnd/>
              <a:tailEnd/>
            </a:ln>
            <a:effectLst/>
          </p:spPr>
          <p:txBody>
            <a:bodyPr wrap="none" anchor="ctr">
              <a:spAutoFit/>
            </a:bodyPr>
            <a:lstStyle/>
            <a:p>
              <a:pPr marL="342900" indent="-342900">
                <a:spcBef>
                  <a:spcPct val="20000"/>
                </a:spcBef>
                <a:buClr>
                  <a:schemeClr val="hlink"/>
                </a:buClr>
                <a:buSzPct val="120000"/>
                <a:defRPr/>
              </a:pPr>
              <a:r>
                <a:rPr lang="en-US" sz="1400" b="1" dirty="0" err="1" smtClean="0">
                  <a:latin typeface="Bookman Old Style" panose="02050604050505020204" pitchFamily="18" charset="0"/>
                </a:rPr>
                <a:t>Lr</a:t>
              </a:r>
              <a:endParaRPr lang="en-US" sz="1400" b="1" dirty="0">
                <a:latin typeface="Bookman Old Style" panose="02050604050505020204" pitchFamily="18" charset="0"/>
              </a:endParaRPr>
            </a:p>
          </p:txBody>
        </p:sp>
      </p:grpSp>
      <p:grpSp>
        <p:nvGrpSpPr>
          <p:cNvPr id="192" name="Group 191"/>
          <p:cNvGrpSpPr/>
          <p:nvPr/>
        </p:nvGrpSpPr>
        <p:grpSpPr>
          <a:xfrm>
            <a:off x="734645" y="315443"/>
            <a:ext cx="2111764" cy="960907"/>
            <a:chOff x="779953" y="280591"/>
            <a:chExt cx="1825029" cy="830436"/>
          </a:xfrm>
        </p:grpSpPr>
        <p:grpSp>
          <p:nvGrpSpPr>
            <p:cNvPr id="193" name="Group 192"/>
            <p:cNvGrpSpPr/>
            <p:nvPr/>
          </p:nvGrpSpPr>
          <p:grpSpPr>
            <a:xfrm>
              <a:off x="779953" y="344507"/>
              <a:ext cx="252444" cy="567774"/>
              <a:chOff x="1398216" y="1959272"/>
              <a:chExt cx="728609" cy="1903894"/>
            </a:xfrm>
            <a:solidFill>
              <a:srgbClr val="C00000"/>
            </a:solidFill>
          </p:grpSpPr>
          <p:sp>
            <p:nvSpPr>
              <p:cNvPr id="289" name="Rectangle 288"/>
              <p:cNvSpPr/>
              <p:nvPr/>
            </p:nvSpPr>
            <p:spPr>
              <a:xfrm>
                <a:off x="1406524" y="1975822"/>
                <a:ext cx="683783" cy="1885951"/>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0" name="Straight Connector 289"/>
              <p:cNvCxnSpPr/>
              <p:nvPr/>
            </p:nvCxnSpPr>
            <p:spPr>
              <a:xfrm>
                <a:off x="1765300" y="1959272"/>
                <a:ext cx="0" cy="190389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1" name="Straight Connector 290"/>
              <p:cNvCxnSpPr/>
              <p:nvPr/>
            </p:nvCxnSpPr>
            <p:spPr>
              <a:xfrm rot="16200000">
                <a:off x="1752207" y="1965222"/>
                <a:ext cx="0" cy="67965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2" name="Straight Connector 291"/>
              <p:cNvCxnSpPr/>
              <p:nvPr/>
            </p:nvCxnSpPr>
            <p:spPr>
              <a:xfrm rot="16200000">
                <a:off x="1747646" y="2252505"/>
                <a:ext cx="0" cy="68645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3" name="Straight Connector 292"/>
              <p:cNvCxnSpPr/>
              <p:nvPr/>
            </p:nvCxnSpPr>
            <p:spPr>
              <a:xfrm rot="16200000">
                <a:off x="1766092" y="2553917"/>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4" name="Straight Connector 293"/>
              <p:cNvCxnSpPr/>
              <p:nvPr/>
            </p:nvCxnSpPr>
            <p:spPr>
              <a:xfrm rot="16200000">
                <a:off x="1758949" y="2890467"/>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95" name="Straight Connector 294"/>
              <p:cNvCxnSpPr/>
              <p:nvPr/>
            </p:nvCxnSpPr>
            <p:spPr>
              <a:xfrm rot="16200000">
                <a:off x="1758949" y="3201617"/>
                <a:ext cx="0" cy="721466"/>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94" name="Group 193"/>
            <p:cNvGrpSpPr/>
            <p:nvPr/>
          </p:nvGrpSpPr>
          <p:grpSpPr>
            <a:xfrm>
              <a:off x="1022528" y="533710"/>
              <a:ext cx="896174" cy="378565"/>
              <a:chOff x="1374127" y="1978320"/>
              <a:chExt cx="2586560" cy="1269426"/>
            </a:xfrm>
            <a:solidFill>
              <a:srgbClr val="0070C0"/>
            </a:solidFill>
          </p:grpSpPr>
          <p:sp>
            <p:nvSpPr>
              <p:cNvPr id="276" name="Rectangle 275"/>
              <p:cNvSpPr/>
              <p:nvPr/>
            </p:nvSpPr>
            <p:spPr>
              <a:xfrm>
                <a:off x="1374127" y="1981200"/>
                <a:ext cx="2586560" cy="126654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7" name="Straight Connector 276"/>
              <p:cNvCxnSpPr/>
              <p:nvPr/>
            </p:nvCxnSpPr>
            <p:spPr>
              <a:xfrm>
                <a:off x="170948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8" name="Straight Connector 277"/>
              <p:cNvCxnSpPr/>
              <p:nvPr/>
            </p:nvCxnSpPr>
            <p:spPr>
              <a:xfrm rot="16200000">
                <a:off x="2664890" y="1021965"/>
                <a:ext cx="0" cy="2566168"/>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9" name="Straight Connector 278"/>
              <p:cNvCxnSpPr/>
              <p:nvPr/>
            </p:nvCxnSpPr>
            <p:spPr>
              <a:xfrm>
                <a:off x="1970087"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0" name="Straight Connector 279"/>
              <p:cNvCxnSpPr/>
              <p:nvPr/>
            </p:nvCxnSpPr>
            <p:spPr>
              <a:xfrm>
                <a:off x="224154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1" name="Straight Connector 280"/>
              <p:cNvCxnSpPr/>
              <p:nvPr/>
            </p:nvCxnSpPr>
            <p:spPr>
              <a:xfrm>
                <a:off x="2479674"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2" name="Straight Connector 281"/>
              <p:cNvCxnSpPr/>
              <p:nvPr/>
            </p:nvCxnSpPr>
            <p:spPr>
              <a:xfrm>
                <a:off x="271779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3" name="Straight Connector 282"/>
              <p:cNvCxnSpPr/>
              <p:nvPr/>
            </p:nvCxnSpPr>
            <p:spPr>
              <a:xfrm>
                <a:off x="296544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4" name="Straight Connector 283"/>
              <p:cNvCxnSpPr/>
              <p:nvPr/>
            </p:nvCxnSpPr>
            <p:spPr>
              <a:xfrm>
                <a:off x="3217861"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5" name="Straight Connector 284"/>
              <p:cNvCxnSpPr/>
              <p:nvPr/>
            </p:nvCxnSpPr>
            <p:spPr>
              <a:xfrm>
                <a:off x="3455986"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6" name="Straight Connector 285"/>
              <p:cNvCxnSpPr/>
              <p:nvPr/>
            </p:nvCxnSpPr>
            <p:spPr>
              <a:xfrm>
                <a:off x="3708399" y="1978320"/>
                <a:ext cx="0" cy="1256860"/>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7" name="Straight Connector 286"/>
              <p:cNvCxnSpPr/>
              <p:nvPr/>
            </p:nvCxnSpPr>
            <p:spPr>
              <a:xfrm rot="16200000">
                <a:off x="2664890" y="1341055"/>
                <a:ext cx="0" cy="25661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88" name="Straight Connector 287"/>
              <p:cNvCxnSpPr/>
              <p:nvPr/>
            </p:nvCxnSpPr>
            <p:spPr>
              <a:xfrm rot="16200000">
                <a:off x="2674145" y="1687133"/>
                <a:ext cx="0" cy="2540760"/>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95" name="Group 194"/>
            <p:cNvGrpSpPr/>
            <p:nvPr/>
          </p:nvGrpSpPr>
          <p:grpSpPr>
            <a:xfrm>
              <a:off x="1021791" y="727382"/>
              <a:ext cx="122082" cy="183289"/>
              <a:chOff x="1324192" y="3190875"/>
              <a:chExt cx="737379" cy="662733"/>
            </a:xfrm>
          </p:grpSpPr>
          <p:sp>
            <p:nvSpPr>
              <p:cNvPr id="274" name="Rectangle 273"/>
              <p:cNvSpPr/>
              <p:nvPr/>
            </p:nvSpPr>
            <p:spPr>
              <a:xfrm>
                <a:off x="1324192" y="3190875"/>
                <a:ext cx="710179" cy="662733"/>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p:cNvCxnSpPr/>
              <p:nvPr/>
            </p:nvCxnSpPr>
            <p:spPr>
              <a:xfrm rot="16200000">
                <a:off x="1700837" y="3181075"/>
                <a:ext cx="0" cy="721468"/>
              </a:xfrm>
              <a:prstGeom prst="line">
                <a:avLst/>
              </a:prstGeom>
              <a:ln w="12700"/>
            </p:spPr>
            <p:style>
              <a:lnRef idx="2">
                <a:schemeClr val="dk1"/>
              </a:lnRef>
              <a:fillRef idx="0">
                <a:schemeClr val="dk1"/>
              </a:fillRef>
              <a:effectRef idx="1">
                <a:schemeClr val="dk1"/>
              </a:effectRef>
              <a:fontRef idx="minor">
                <a:schemeClr val="tx1"/>
              </a:fontRef>
            </p:style>
          </p:cxnSp>
        </p:grpSp>
        <p:grpSp>
          <p:nvGrpSpPr>
            <p:cNvPr id="196" name="Group 195"/>
            <p:cNvGrpSpPr/>
            <p:nvPr/>
          </p:nvGrpSpPr>
          <p:grpSpPr>
            <a:xfrm>
              <a:off x="1919256" y="280591"/>
              <a:ext cx="685726" cy="630793"/>
              <a:chOff x="1406523" y="1784103"/>
              <a:chExt cx="2550512" cy="1479649"/>
            </a:xfrm>
            <a:solidFill>
              <a:srgbClr val="00CC00"/>
            </a:solidFill>
          </p:grpSpPr>
          <p:sp>
            <p:nvSpPr>
              <p:cNvPr id="262" name="Rectangle 221"/>
              <p:cNvSpPr/>
              <p:nvPr/>
            </p:nvSpPr>
            <p:spPr>
              <a:xfrm>
                <a:off x="1406523" y="1784103"/>
                <a:ext cx="2550512" cy="1479649"/>
              </a:xfrm>
              <a:custGeom>
                <a:avLst/>
                <a:gdLst>
                  <a:gd name="connsiteX0" fmla="*/ 0 w 791082"/>
                  <a:gd name="connsiteY0" fmla="*/ 0 h 629885"/>
                  <a:gd name="connsiteX1" fmla="*/ 791082 w 791082"/>
                  <a:gd name="connsiteY1" fmla="*/ 0 h 629885"/>
                  <a:gd name="connsiteX2" fmla="*/ 791082 w 791082"/>
                  <a:gd name="connsiteY2" fmla="*/ 629885 h 629885"/>
                  <a:gd name="connsiteX3" fmla="*/ 0 w 791082"/>
                  <a:gd name="connsiteY3" fmla="*/ 629885 h 629885"/>
                  <a:gd name="connsiteX4" fmla="*/ 0 w 791082"/>
                  <a:gd name="connsiteY4" fmla="*/ 0 h 629885"/>
                  <a:gd name="connsiteX0" fmla="*/ 0 w 791082"/>
                  <a:gd name="connsiteY0" fmla="*/ 2308 h 632193"/>
                  <a:gd name="connsiteX1" fmla="*/ 699994 w 791082"/>
                  <a:gd name="connsiteY1" fmla="*/ 0 h 632193"/>
                  <a:gd name="connsiteX2" fmla="*/ 791082 w 791082"/>
                  <a:gd name="connsiteY2" fmla="*/ 2308 h 632193"/>
                  <a:gd name="connsiteX3" fmla="*/ 791082 w 791082"/>
                  <a:gd name="connsiteY3" fmla="*/ 632193 h 632193"/>
                  <a:gd name="connsiteX4" fmla="*/ 0 w 791082"/>
                  <a:gd name="connsiteY4" fmla="*/ 632193 h 632193"/>
                  <a:gd name="connsiteX5" fmla="*/ 0 w 791082"/>
                  <a:gd name="connsiteY5" fmla="*/ 2308 h 632193"/>
                  <a:gd name="connsiteX0" fmla="*/ 0 w 798225"/>
                  <a:gd name="connsiteY0" fmla="*/ 157162 h 787047"/>
                  <a:gd name="connsiteX1" fmla="*/ 699994 w 798225"/>
                  <a:gd name="connsiteY1" fmla="*/ 154854 h 787047"/>
                  <a:gd name="connsiteX2" fmla="*/ 798225 w 798225"/>
                  <a:gd name="connsiteY2" fmla="*/ 0 h 787047"/>
                  <a:gd name="connsiteX3" fmla="*/ 791082 w 798225"/>
                  <a:gd name="connsiteY3" fmla="*/ 787047 h 787047"/>
                  <a:gd name="connsiteX4" fmla="*/ 0 w 798225"/>
                  <a:gd name="connsiteY4" fmla="*/ 787047 h 787047"/>
                  <a:gd name="connsiteX5" fmla="*/ 0 w 798225"/>
                  <a:gd name="connsiteY5" fmla="*/ 157162 h 787047"/>
                  <a:gd name="connsiteX0" fmla="*/ 0 w 798225"/>
                  <a:gd name="connsiteY0" fmla="*/ 161852 h 791737"/>
                  <a:gd name="connsiteX1" fmla="*/ 669037 w 798225"/>
                  <a:gd name="connsiteY1" fmla="*/ 0 h 791737"/>
                  <a:gd name="connsiteX2" fmla="*/ 798225 w 798225"/>
                  <a:gd name="connsiteY2" fmla="*/ 4690 h 791737"/>
                  <a:gd name="connsiteX3" fmla="*/ 791082 w 798225"/>
                  <a:gd name="connsiteY3" fmla="*/ 791737 h 791737"/>
                  <a:gd name="connsiteX4" fmla="*/ 0 w 798225"/>
                  <a:gd name="connsiteY4" fmla="*/ 791737 h 791737"/>
                  <a:gd name="connsiteX5" fmla="*/ 0 w 798225"/>
                  <a:gd name="connsiteY5" fmla="*/ 161852 h 791737"/>
                  <a:gd name="connsiteX0" fmla="*/ 0 w 798225"/>
                  <a:gd name="connsiteY0" fmla="*/ 161852 h 791737"/>
                  <a:gd name="connsiteX1" fmla="*/ 635700 w 798225"/>
                  <a:gd name="connsiteY1" fmla="*/ 7144 h 791737"/>
                  <a:gd name="connsiteX2" fmla="*/ 669037 w 798225"/>
                  <a:gd name="connsiteY2" fmla="*/ 0 h 791737"/>
                  <a:gd name="connsiteX3" fmla="*/ 798225 w 798225"/>
                  <a:gd name="connsiteY3" fmla="*/ 4690 h 791737"/>
                  <a:gd name="connsiteX4" fmla="*/ 791082 w 798225"/>
                  <a:gd name="connsiteY4" fmla="*/ 791737 h 791737"/>
                  <a:gd name="connsiteX5" fmla="*/ 0 w 798225"/>
                  <a:gd name="connsiteY5" fmla="*/ 791737 h 791737"/>
                  <a:gd name="connsiteX6" fmla="*/ 0 w 798225"/>
                  <a:gd name="connsiteY6" fmla="*/ 161852 h 791737"/>
                  <a:gd name="connsiteX0" fmla="*/ 0 w 798225"/>
                  <a:gd name="connsiteY0" fmla="*/ 161852 h 791737"/>
                  <a:gd name="connsiteX1" fmla="*/ 666656 w 798225"/>
                  <a:gd name="connsiteY1" fmla="*/ 157163 h 791737"/>
                  <a:gd name="connsiteX2" fmla="*/ 669037 w 798225"/>
                  <a:gd name="connsiteY2" fmla="*/ 0 h 791737"/>
                  <a:gd name="connsiteX3" fmla="*/ 798225 w 798225"/>
                  <a:gd name="connsiteY3" fmla="*/ 4690 h 791737"/>
                  <a:gd name="connsiteX4" fmla="*/ 791082 w 798225"/>
                  <a:gd name="connsiteY4" fmla="*/ 791737 h 791737"/>
                  <a:gd name="connsiteX5" fmla="*/ 0 w 798225"/>
                  <a:gd name="connsiteY5" fmla="*/ 791737 h 791737"/>
                  <a:gd name="connsiteX6" fmla="*/ 0 w 798225"/>
                  <a:gd name="connsiteY6" fmla="*/ 161852 h 791737"/>
                  <a:gd name="connsiteX0" fmla="*/ 0 w 798225"/>
                  <a:gd name="connsiteY0" fmla="*/ 157162 h 787047"/>
                  <a:gd name="connsiteX1" fmla="*/ 666656 w 798225"/>
                  <a:gd name="connsiteY1" fmla="*/ 152473 h 787047"/>
                  <a:gd name="connsiteX2" fmla="*/ 669037 w 798225"/>
                  <a:gd name="connsiteY2" fmla="*/ 59604 h 787047"/>
                  <a:gd name="connsiteX3" fmla="*/ 798225 w 798225"/>
                  <a:gd name="connsiteY3" fmla="*/ 0 h 787047"/>
                  <a:gd name="connsiteX4" fmla="*/ 791082 w 798225"/>
                  <a:gd name="connsiteY4" fmla="*/ 787047 h 787047"/>
                  <a:gd name="connsiteX5" fmla="*/ 0 w 798225"/>
                  <a:gd name="connsiteY5" fmla="*/ 787047 h 787047"/>
                  <a:gd name="connsiteX6" fmla="*/ 0 w 798225"/>
                  <a:gd name="connsiteY6" fmla="*/ 157162 h 787047"/>
                  <a:gd name="connsiteX0" fmla="*/ 0 w 793462"/>
                  <a:gd name="connsiteY0" fmla="*/ 100012 h 729897"/>
                  <a:gd name="connsiteX1" fmla="*/ 666656 w 793462"/>
                  <a:gd name="connsiteY1" fmla="*/ 95323 h 729897"/>
                  <a:gd name="connsiteX2" fmla="*/ 66903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2320 h 732205"/>
                  <a:gd name="connsiteX1" fmla="*/ 666656 w 793462"/>
                  <a:gd name="connsiteY1" fmla="*/ 97631 h 732205"/>
                  <a:gd name="connsiteX2" fmla="*/ 669037 w 793462"/>
                  <a:gd name="connsiteY2" fmla="*/ 0 h 732205"/>
                  <a:gd name="connsiteX3" fmla="*/ 793462 w 793462"/>
                  <a:gd name="connsiteY3" fmla="*/ 2308 h 732205"/>
                  <a:gd name="connsiteX4" fmla="*/ 791082 w 793462"/>
                  <a:gd name="connsiteY4" fmla="*/ 732205 h 732205"/>
                  <a:gd name="connsiteX5" fmla="*/ 0 w 793462"/>
                  <a:gd name="connsiteY5" fmla="*/ 732205 h 732205"/>
                  <a:gd name="connsiteX6" fmla="*/ 0 w 793462"/>
                  <a:gd name="connsiteY6" fmla="*/ 102320 h 732205"/>
                  <a:gd name="connsiteX0" fmla="*/ 0 w 793462"/>
                  <a:gd name="connsiteY0" fmla="*/ 102320 h 732205"/>
                  <a:gd name="connsiteX1" fmla="*/ 666656 w 793462"/>
                  <a:gd name="connsiteY1" fmla="*/ 97631 h 732205"/>
                  <a:gd name="connsiteX2" fmla="*/ 671418 w 793462"/>
                  <a:gd name="connsiteY2" fmla="*/ 0 h 732205"/>
                  <a:gd name="connsiteX3" fmla="*/ 793462 w 793462"/>
                  <a:gd name="connsiteY3" fmla="*/ 2308 h 732205"/>
                  <a:gd name="connsiteX4" fmla="*/ 791082 w 793462"/>
                  <a:gd name="connsiteY4" fmla="*/ 732205 h 732205"/>
                  <a:gd name="connsiteX5" fmla="*/ 0 w 793462"/>
                  <a:gd name="connsiteY5" fmla="*/ 732205 h 732205"/>
                  <a:gd name="connsiteX6" fmla="*/ 0 w 793462"/>
                  <a:gd name="connsiteY6" fmla="*/ 102320 h 732205"/>
                  <a:gd name="connsiteX0" fmla="*/ 0 w 793462"/>
                  <a:gd name="connsiteY0" fmla="*/ 104702 h 734587"/>
                  <a:gd name="connsiteX1" fmla="*/ 666656 w 793462"/>
                  <a:gd name="connsiteY1" fmla="*/ 100013 h 734587"/>
                  <a:gd name="connsiteX2" fmla="*/ 669036 w 793462"/>
                  <a:gd name="connsiteY2" fmla="*/ 0 h 734587"/>
                  <a:gd name="connsiteX3" fmla="*/ 793462 w 793462"/>
                  <a:gd name="connsiteY3" fmla="*/ 4690 h 734587"/>
                  <a:gd name="connsiteX4" fmla="*/ 791082 w 793462"/>
                  <a:gd name="connsiteY4" fmla="*/ 734587 h 734587"/>
                  <a:gd name="connsiteX5" fmla="*/ 0 w 793462"/>
                  <a:gd name="connsiteY5" fmla="*/ 734587 h 734587"/>
                  <a:gd name="connsiteX6" fmla="*/ 0 w 793462"/>
                  <a:gd name="connsiteY6" fmla="*/ 104702 h 734587"/>
                  <a:gd name="connsiteX0" fmla="*/ 0 w 793462"/>
                  <a:gd name="connsiteY0" fmla="*/ 100012 h 729897"/>
                  <a:gd name="connsiteX1" fmla="*/ 666656 w 793462"/>
                  <a:gd name="connsiteY1" fmla="*/ 95323 h 729897"/>
                  <a:gd name="connsiteX2" fmla="*/ 67141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0012 h 729897"/>
                  <a:gd name="connsiteX1" fmla="*/ 666656 w 793462"/>
                  <a:gd name="connsiteY1" fmla="*/ 95323 h 729897"/>
                  <a:gd name="connsiteX2" fmla="*/ 671417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 name="connsiteX0" fmla="*/ 0 w 793462"/>
                  <a:gd name="connsiteY0" fmla="*/ 100012 h 729897"/>
                  <a:gd name="connsiteX1" fmla="*/ 666656 w 793462"/>
                  <a:gd name="connsiteY1" fmla="*/ 95323 h 729897"/>
                  <a:gd name="connsiteX2" fmla="*/ 669036 w 793462"/>
                  <a:gd name="connsiteY2" fmla="*/ 2454 h 729897"/>
                  <a:gd name="connsiteX3" fmla="*/ 793462 w 793462"/>
                  <a:gd name="connsiteY3" fmla="*/ 0 h 729897"/>
                  <a:gd name="connsiteX4" fmla="*/ 791082 w 793462"/>
                  <a:gd name="connsiteY4" fmla="*/ 729897 h 729897"/>
                  <a:gd name="connsiteX5" fmla="*/ 0 w 793462"/>
                  <a:gd name="connsiteY5" fmla="*/ 729897 h 729897"/>
                  <a:gd name="connsiteX6" fmla="*/ 0 w 793462"/>
                  <a:gd name="connsiteY6" fmla="*/ 100012 h 72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462" h="729897">
                    <a:moveTo>
                      <a:pt x="0" y="100012"/>
                    </a:moveTo>
                    <a:lnTo>
                      <a:pt x="666656" y="95323"/>
                    </a:lnTo>
                    <a:cubicBezTo>
                      <a:pt x="667450" y="42935"/>
                      <a:pt x="668242" y="54842"/>
                      <a:pt x="669036" y="2454"/>
                    </a:cubicBezTo>
                    <a:lnTo>
                      <a:pt x="793462" y="0"/>
                    </a:lnTo>
                    <a:cubicBezTo>
                      <a:pt x="792669" y="243299"/>
                      <a:pt x="791875" y="486598"/>
                      <a:pt x="791082" y="729897"/>
                    </a:cubicBezTo>
                    <a:lnTo>
                      <a:pt x="0" y="729897"/>
                    </a:lnTo>
                    <a:lnTo>
                      <a:pt x="0" y="100012"/>
                    </a:lnTo>
                    <a:close/>
                  </a:path>
                </a:pathLst>
              </a:cu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Connector 262"/>
              <p:cNvCxnSpPr/>
              <p:nvPr/>
            </p:nvCxnSpPr>
            <p:spPr>
              <a:xfrm>
                <a:off x="1755774"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4" name="Straight Connector 263"/>
              <p:cNvCxnSpPr/>
              <p:nvPr/>
            </p:nvCxnSpPr>
            <p:spPr>
              <a:xfrm rot="16200000">
                <a:off x="2675492" y="922088"/>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5" name="Straight Connector 264"/>
              <p:cNvCxnSpPr/>
              <p:nvPr/>
            </p:nvCxnSpPr>
            <p:spPr>
              <a:xfrm>
                <a:off x="2176084"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6" name="Straight Connector 265"/>
              <p:cNvCxnSpPr/>
              <p:nvPr/>
            </p:nvCxnSpPr>
            <p:spPr>
              <a:xfrm>
                <a:off x="2582799"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7" name="Straight Connector 266"/>
              <p:cNvCxnSpPr/>
              <p:nvPr/>
            </p:nvCxnSpPr>
            <p:spPr>
              <a:xfrm>
                <a:off x="3057421"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8" name="Straight Connector 267"/>
              <p:cNvCxnSpPr/>
              <p:nvPr/>
            </p:nvCxnSpPr>
            <p:spPr>
              <a:xfrm>
                <a:off x="3541909" y="1976443"/>
                <a:ext cx="0" cy="128212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9" name="Straight Connector 268"/>
              <p:cNvCxnSpPr/>
              <p:nvPr/>
            </p:nvCxnSpPr>
            <p:spPr>
              <a:xfrm rot="16200000">
                <a:off x="2665504" y="1801159"/>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0" name="Straight Connector 269"/>
              <p:cNvCxnSpPr/>
              <p:nvPr/>
            </p:nvCxnSpPr>
            <p:spPr>
              <a:xfrm rot="16200000">
                <a:off x="2665504" y="1119099"/>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1" name="Straight Connector 270"/>
              <p:cNvCxnSpPr/>
              <p:nvPr/>
            </p:nvCxnSpPr>
            <p:spPr>
              <a:xfrm rot="16200000">
                <a:off x="2665504" y="1338983"/>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2" name="Straight Connector 271"/>
              <p:cNvCxnSpPr/>
              <p:nvPr/>
            </p:nvCxnSpPr>
            <p:spPr>
              <a:xfrm rot="16200000">
                <a:off x="2665504" y="1569366"/>
                <a:ext cx="0" cy="251560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73" name="Straight Connector 272"/>
              <p:cNvCxnSpPr/>
              <p:nvPr/>
            </p:nvCxnSpPr>
            <p:spPr>
              <a:xfrm rot="16200000">
                <a:off x="2690805" y="728997"/>
                <a:ext cx="0" cy="2515604"/>
              </a:xfrm>
              <a:prstGeom prst="line">
                <a:avLst/>
              </a:prstGeom>
              <a:grpFill/>
              <a:ln w="12700"/>
            </p:spPr>
            <p:style>
              <a:lnRef idx="2">
                <a:schemeClr val="dk1"/>
              </a:lnRef>
              <a:fillRef idx="0">
                <a:schemeClr val="dk1"/>
              </a:fillRef>
              <a:effectRef idx="1">
                <a:schemeClr val="dk1"/>
              </a:effectRef>
              <a:fontRef idx="minor">
                <a:schemeClr val="tx1"/>
              </a:fontRef>
            </p:style>
          </p:cxnSp>
        </p:grpSp>
        <p:grpSp>
          <p:nvGrpSpPr>
            <p:cNvPr id="197" name="Group 196"/>
            <p:cNvGrpSpPr/>
            <p:nvPr/>
          </p:nvGrpSpPr>
          <p:grpSpPr>
            <a:xfrm rot="16200000">
              <a:off x="1630008" y="447820"/>
              <a:ext cx="155338" cy="1171075"/>
              <a:chOff x="1449570" y="1975403"/>
              <a:chExt cx="742286" cy="1903894"/>
            </a:xfrm>
            <a:solidFill>
              <a:srgbClr val="FFFF00"/>
            </a:solidFill>
          </p:grpSpPr>
          <p:sp>
            <p:nvSpPr>
              <p:cNvPr id="198" name="Rectangle 197"/>
              <p:cNvSpPr/>
              <p:nvPr/>
            </p:nvSpPr>
            <p:spPr>
              <a:xfrm>
                <a:off x="1458428" y="1981199"/>
                <a:ext cx="733428" cy="1885951"/>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p:nvPr/>
            </p:nvCxnSpPr>
            <p:spPr>
              <a:xfrm>
                <a:off x="1825941" y="1975403"/>
                <a:ext cx="0" cy="1903894"/>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0" name="Straight Connector 199"/>
              <p:cNvCxnSpPr/>
              <p:nvPr/>
            </p:nvCxnSpPr>
            <p:spPr>
              <a:xfrm rot="16200000">
                <a:off x="1819945" y="1751167"/>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1" name="Straight Connector 200"/>
              <p:cNvCxnSpPr/>
              <p:nvPr/>
            </p:nvCxnSpPr>
            <p:spPr>
              <a:xfrm rot="16200000">
                <a:off x="1829108" y="2288125"/>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2" name="Straight Connector 201"/>
              <p:cNvCxnSpPr/>
              <p:nvPr/>
            </p:nvCxnSpPr>
            <p:spPr>
              <a:xfrm rot="16200000">
                <a:off x="1810303" y="2430516"/>
                <a:ext cx="0" cy="721466"/>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3" name="Straight Connector 202"/>
              <p:cNvCxnSpPr/>
              <p:nvPr/>
            </p:nvCxnSpPr>
            <p:spPr>
              <a:xfrm rot="16200000">
                <a:off x="1819589" y="2834124"/>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4" name="Straight Connector 203"/>
              <p:cNvCxnSpPr/>
              <p:nvPr/>
            </p:nvCxnSpPr>
            <p:spPr>
              <a:xfrm rot="16200000">
                <a:off x="1819589" y="3247228"/>
                <a:ext cx="0" cy="72146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5" name="Straight Connector 204"/>
              <p:cNvCxnSpPr/>
              <p:nvPr/>
            </p:nvCxnSpPr>
            <p:spPr>
              <a:xfrm rot="16200000">
                <a:off x="1819943" y="1882616"/>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06" name="Straight Connector 205"/>
              <p:cNvCxnSpPr/>
              <p:nvPr/>
            </p:nvCxnSpPr>
            <p:spPr>
              <a:xfrm rot="16200000">
                <a:off x="1819943" y="2019431"/>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6" name="Straight Connector 255"/>
              <p:cNvCxnSpPr/>
              <p:nvPr/>
            </p:nvCxnSpPr>
            <p:spPr>
              <a:xfrm rot="16200000">
                <a:off x="1819943" y="2156245"/>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7" name="Straight Connector 256"/>
              <p:cNvCxnSpPr/>
              <p:nvPr/>
            </p:nvCxnSpPr>
            <p:spPr>
              <a:xfrm rot="16200000">
                <a:off x="1810305" y="2561966"/>
                <a:ext cx="0" cy="721462"/>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8" name="Straight Connector 257"/>
              <p:cNvCxnSpPr/>
              <p:nvPr/>
            </p:nvCxnSpPr>
            <p:spPr>
              <a:xfrm rot="16200000">
                <a:off x="1810305" y="2696098"/>
                <a:ext cx="0" cy="721462"/>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59" name="Straight Connector 258"/>
              <p:cNvCxnSpPr/>
              <p:nvPr/>
            </p:nvCxnSpPr>
            <p:spPr>
              <a:xfrm rot="16200000">
                <a:off x="1819583" y="2965574"/>
                <a:ext cx="0" cy="721467"/>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0" name="Straight Connector 259"/>
              <p:cNvCxnSpPr/>
              <p:nvPr/>
            </p:nvCxnSpPr>
            <p:spPr>
              <a:xfrm rot="16200000">
                <a:off x="1819589" y="3107754"/>
                <a:ext cx="0" cy="721463"/>
              </a:xfrm>
              <a:prstGeom prst="line">
                <a:avLst/>
              </a:prstGeom>
              <a:grpFill/>
              <a:ln w="12700"/>
            </p:spPr>
            <p:style>
              <a:lnRef idx="2">
                <a:schemeClr val="dk1"/>
              </a:lnRef>
              <a:fillRef idx="0">
                <a:schemeClr val="dk1"/>
              </a:fillRef>
              <a:effectRef idx="1">
                <a:schemeClr val="dk1"/>
              </a:effectRef>
              <a:fontRef idx="minor">
                <a:schemeClr val="tx1"/>
              </a:fontRef>
            </p:style>
          </p:cxnSp>
          <p:cxnSp>
            <p:nvCxnSpPr>
              <p:cNvPr id="261" name="Straight Connector 260"/>
              <p:cNvCxnSpPr/>
              <p:nvPr/>
            </p:nvCxnSpPr>
            <p:spPr>
              <a:xfrm rot="16200000">
                <a:off x="1819589" y="3375995"/>
                <a:ext cx="0" cy="721463"/>
              </a:xfrm>
              <a:prstGeom prst="line">
                <a:avLst/>
              </a:prstGeom>
              <a:grpFill/>
              <a:ln w="12700"/>
            </p:spPr>
            <p:style>
              <a:lnRef idx="2">
                <a:schemeClr val="dk1"/>
              </a:lnRef>
              <a:fillRef idx="0">
                <a:schemeClr val="dk1"/>
              </a:fillRef>
              <a:effectRef idx="1">
                <a:schemeClr val="dk1"/>
              </a:effectRef>
              <a:fontRef idx="minor">
                <a:schemeClr val="tx1"/>
              </a:fontRef>
            </p:style>
          </p:cxnSp>
        </p:grpSp>
      </p:grpSp>
      <p:sp>
        <p:nvSpPr>
          <p:cNvPr id="298" name="Rectangle 297"/>
          <p:cNvSpPr/>
          <p:nvPr/>
        </p:nvSpPr>
        <p:spPr>
          <a:xfrm>
            <a:off x="2863779" y="280817"/>
            <a:ext cx="4134821" cy="400110"/>
          </a:xfrm>
          <a:prstGeom prst="rect">
            <a:avLst/>
          </a:prstGeom>
          <a:noFill/>
        </p:spPr>
        <p:txBody>
          <a:bodyPr wrap="square">
            <a:spAutoFit/>
          </a:bodyPr>
          <a:lstStyle/>
          <a:p>
            <a:r>
              <a:rPr lang="en-US" sz="2000" b="1" u="sng" dirty="0" smtClean="0">
                <a:solidFill>
                  <a:srgbClr val="C00000"/>
                </a:solidFill>
                <a:latin typeface="Bookman Old Style" pitchFamily="18" charset="0"/>
              </a:rPr>
              <a:t>Lanthanide &amp; Actinide Series</a:t>
            </a:r>
          </a:p>
        </p:txBody>
      </p:sp>
      <p:grpSp>
        <p:nvGrpSpPr>
          <p:cNvPr id="299" name="Group 88"/>
          <p:cNvGrpSpPr/>
          <p:nvPr/>
        </p:nvGrpSpPr>
        <p:grpSpPr>
          <a:xfrm>
            <a:off x="583086" y="1405358"/>
            <a:ext cx="8006213" cy="630411"/>
            <a:chOff x="5472332" y="-1016448"/>
            <a:chExt cx="4519272" cy="1116806"/>
          </a:xfrm>
          <a:noFill/>
          <a:effectLst/>
        </p:grpSpPr>
        <p:sp>
          <p:nvSpPr>
            <p:cNvPr id="300" name="Pentagon 299"/>
            <p:cNvSpPr/>
            <p:nvPr/>
          </p:nvSpPr>
          <p:spPr>
            <a:xfrm rot="21596040">
              <a:off x="5472332" y="-1016448"/>
              <a:ext cx="4519272" cy="1106664"/>
            </a:xfrm>
            <a:prstGeom prst="rect">
              <a:avLst/>
            </a:prstGeom>
            <a:grpFill/>
            <a:ln>
              <a:noFill/>
            </a:ln>
          </p:spPr>
          <p:style>
            <a:lnRef idx="0">
              <a:schemeClr val="accent4"/>
            </a:lnRef>
            <a:fillRef idx="3">
              <a:schemeClr val="accent4"/>
            </a:fillRef>
            <a:effectRef idx="3">
              <a:schemeClr val="accent4"/>
            </a:effectRef>
            <a:fontRef idx="minor">
              <a:schemeClr val="lt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301" name="Rectangle 300"/>
            <p:cNvSpPr/>
            <p:nvPr/>
          </p:nvSpPr>
          <p:spPr>
            <a:xfrm>
              <a:off x="5483217" y="-990126"/>
              <a:ext cx="4436684" cy="1090484"/>
            </a:xfrm>
            <a:prstGeom prst="rect">
              <a:avLst/>
            </a:prstGeom>
            <a:grpFill/>
            <a:ln>
              <a:noFill/>
            </a:ln>
          </p:spPr>
          <p:txBody>
            <a:bodyPr wrap="square">
              <a:spAutoFit/>
            </a:bodyPr>
            <a:lstStyle/>
            <a:p>
              <a:pPr marL="285750" indent="-285750">
                <a:buFont typeface="Wingdings" pitchFamily="2" charset="2"/>
                <a:buChar char="v"/>
              </a:pPr>
              <a:r>
                <a:rPr lang="en-US" sz="1700" b="1" dirty="0" smtClean="0">
                  <a:solidFill>
                    <a:srgbClr val="0000FF"/>
                  </a:solidFill>
                  <a:latin typeface="Bookman Old Style" pitchFamily="18" charset="0"/>
                </a:rPr>
                <a:t>Elements present at the bottom of the periodic table is called as lanthanides and actinides series.</a:t>
              </a:r>
              <a:endParaRPr lang="en-US" sz="1700" b="1" dirty="0">
                <a:solidFill>
                  <a:srgbClr val="0000FF"/>
                </a:solidFill>
                <a:latin typeface="Bookman Old Style" pitchFamily="18" charset="0"/>
              </a:endParaRPr>
            </a:p>
          </p:txBody>
        </p:sp>
      </p:grpSp>
      <p:grpSp>
        <p:nvGrpSpPr>
          <p:cNvPr id="95" name="Group 88"/>
          <p:cNvGrpSpPr/>
          <p:nvPr/>
        </p:nvGrpSpPr>
        <p:grpSpPr>
          <a:xfrm>
            <a:off x="583086" y="2059720"/>
            <a:ext cx="8141814" cy="456624"/>
            <a:chOff x="5489436" y="-1039523"/>
            <a:chExt cx="4595815" cy="808933"/>
          </a:xfrm>
          <a:noFill/>
          <a:effectLst/>
        </p:grpSpPr>
        <p:sp>
          <p:nvSpPr>
            <p:cNvPr id="96" name="Pentagon 95"/>
            <p:cNvSpPr/>
            <p:nvPr/>
          </p:nvSpPr>
          <p:spPr>
            <a:xfrm rot="21596040">
              <a:off x="5503771" y="-986454"/>
              <a:ext cx="4108429" cy="755864"/>
            </a:xfrm>
            <a:prstGeom prst="rect">
              <a:avLst/>
            </a:prstGeom>
            <a:grpFill/>
            <a:ln>
              <a:noFill/>
            </a:ln>
          </p:spPr>
          <p:style>
            <a:lnRef idx="0">
              <a:schemeClr val="accent4"/>
            </a:lnRef>
            <a:fillRef idx="3">
              <a:schemeClr val="accent4"/>
            </a:fillRef>
            <a:effectRef idx="3">
              <a:schemeClr val="accent4"/>
            </a:effectRef>
            <a:fontRef idx="minor">
              <a:schemeClr val="lt1"/>
            </a:fontRef>
          </p:style>
          <p:txBody>
            <a:bodyPr rtlCol="0" anchor="ctr"/>
            <a:lstStyle/>
            <a:p>
              <a:pPr marL="285750" indent="-285750">
                <a:buFont typeface="Wingdings" pitchFamily="2" charset="2"/>
                <a:buChar char="v"/>
              </a:pPr>
              <a:endParaRPr lang="en-US" sz="1700" b="1">
                <a:solidFill>
                  <a:srgbClr val="0000FF"/>
                </a:solidFill>
                <a:latin typeface="Bookman Old Style" pitchFamily="18" charset="0"/>
              </a:endParaRPr>
            </a:p>
          </p:txBody>
        </p:sp>
        <p:sp>
          <p:nvSpPr>
            <p:cNvPr id="97" name="Rectangle 96"/>
            <p:cNvSpPr/>
            <p:nvPr/>
          </p:nvSpPr>
          <p:spPr>
            <a:xfrm>
              <a:off x="5489436" y="-1039523"/>
              <a:ext cx="4595815" cy="627028"/>
            </a:xfrm>
            <a:prstGeom prst="rect">
              <a:avLst/>
            </a:prstGeom>
            <a:grpFill/>
            <a:ln>
              <a:noFill/>
            </a:ln>
          </p:spPr>
          <p:txBody>
            <a:bodyPr wrap="square">
              <a:spAutoFit/>
            </a:bodyPr>
            <a:lstStyle/>
            <a:p>
              <a:pPr marL="285750" indent="-285750">
                <a:buFont typeface="Wingdings" pitchFamily="2" charset="2"/>
                <a:buChar char="v"/>
              </a:pPr>
              <a:r>
                <a:rPr lang="en-US" sz="1700" b="1" dirty="0" smtClean="0">
                  <a:solidFill>
                    <a:srgbClr val="0000FF"/>
                  </a:solidFill>
                  <a:latin typeface="Bookman Old Style" pitchFamily="18" charset="0"/>
                </a:rPr>
                <a:t>They have their last 3 shells incompletely filled. They are metals.</a:t>
              </a:r>
              <a:endParaRPr lang="en-US" sz="1700" b="1" dirty="0">
                <a:solidFill>
                  <a:srgbClr val="0000FF"/>
                </a:solidFill>
                <a:latin typeface="Bookman Old Style" pitchFamily="18" charset="0"/>
              </a:endParaRPr>
            </a:p>
          </p:txBody>
        </p:sp>
      </p:grpSp>
      <p:grpSp>
        <p:nvGrpSpPr>
          <p:cNvPr id="98" name="Group 88"/>
          <p:cNvGrpSpPr/>
          <p:nvPr/>
        </p:nvGrpSpPr>
        <p:grpSpPr>
          <a:xfrm>
            <a:off x="583086" y="2534809"/>
            <a:ext cx="6291465" cy="387880"/>
            <a:chOff x="5465927" y="-915695"/>
            <a:chExt cx="3551348" cy="687149"/>
          </a:xfrm>
          <a:noFill/>
          <a:effectLst/>
        </p:grpSpPr>
        <p:sp>
          <p:nvSpPr>
            <p:cNvPr id="99" name="Pentagon 98"/>
            <p:cNvSpPr/>
            <p:nvPr/>
          </p:nvSpPr>
          <p:spPr>
            <a:xfrm rot="21596040">
              <a:off x="5465927" y="-915695"/>
              <a:ext cx="3395396" cy="687149"/>
            </a:xfrm>
            <a:prstGeom prst="rect">
              <a:avLst/>
            </a:prstGeom>
            <a:grpFill/>
            <a:ln>
              <a:noFill/>
            </a:ln>
          </p:spPr>
          <p:style>
            <a:lnRef idx="0">
              <a:schemeClr val="accent4"/>
            </a:lnRef>
            <a:fillRef idx="3">
              <a:schemeClr val="accent4"/>
            </a:fillRef>
            <a:effectRef idx="3">
              <a:schemeClr val="accent4"/>
            </a:effectRef>
            <a:fontRef idx="minor">
              <a:schemeClr val="lt1"/>
            </a:fontRef>
          </p:style>
          <p:txBody>
            <a:bodyPr rtlCol="0" anchor="ctr"/>
            <a:lstStyle/>
            <a:p>
              <a:pPr marL="285750" indent="-285750">
                <a:buFont typeface="Wingdings" pitchFamily="2" charset="2"/>
                <a:buChar char="v"/>
              </a:pPr>
              <a:endParaRPr lang="en-US" sz="1700" b="1" dirty="0">
                <a:solidFill>
                  <a:srgbClr val="0000FF"/>
                </a:solidFill>
                <a:latin typeface="Bookman Old Style" pitchFamily="18" charset="0"/>
              </a:endParaRPr>
            </a:p>
          </p:txBody>
        </p:sp>
        <p:sp>
          <p:nvSpPr>
            <p:cNvPr id="100" name="Rectangle 99"/>
            <p:cNvSpPr/>
            <p:nvPr/>
          </p:nvSpPr>
          <p:spPr>
            <a:xfrm>
              <a:off x="5489436" y="-895531"/>
              <a:ext cx="3527839" cy="627028"/>
            </a:xfrm>
            <a:prstGeom prst="rect">
              <a:avLst/>
            </a:prstGeom>
            <a:grpFill/>
            <a:ln>
              <a:noFill/>
            </a:ln>
          </p:spPr>
          <p:txBody>
            <a:bodyPr wrap="square">
              <a:spAutoFit/>
            </a:bodyPr>
            <a:lstStyle/>
            <a:p>
              <a:pPr marL="285750" indent="-285750">
                <a:buFont typeface="Wingdings" pitchFamily="2" charset="2"/>
                <a:buChar char="v"/>
              </a:pPr>
              <a:r>
                <a:rPr lang="en-US" sz="1700" b="1" dirty="0" smtClean="0">
                  <a:solidFill>
                    <a:srgbClr val="0000FF"/>
                  </a:solidFill>
                  <a:latin typeface="Bookman Old Style" pitchFamily="18" charset="0"/>
                </a:rPr>
                <a:t>They are also known as inner transition elements.</a:t>
              </a:r>
              <a:endParaRPr lang="en-US" sz="1700" b="1" dirty="0">
                <a:solidFill>
                  <a:srgbClr val="0000FF"/>
                </a:solidFill>
                <a:latin typeface="Bookman Old Style" pitchFamily="18" charset="0"/>
              </a:endParaRPr>
            </a:p>
          </p:txBody>
        </p:sp>
      </p:grpSp>
    </p:spTree>
    <p:extLst>
      <p:ext uri="{BB962C8B-B14F-4D97-AF65-F5344CB8AC3E}">
        <p14:creationId xmlns:p14="http://schemas.microsoft.com/office/powerpoint/2010/main" val="3955343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99"/>
                                        </p:tgtEl>
                                        <p:attrNameLst>
                                          <p:attrName>style.visibility</p:attrName>
                                        </p:attrNameLst>
                                      </p:cBhvr>
                                      <p:to>
                                        <p:strVal val="visible"/>
                                      </p:to>
                                    </p:set>
                                    <p:animEffect transition="in" filter="wipe(left)">
                                      <p:cBhvr>
                                        <p:cTn id="14" dur="1000"/>
                                        <p:tgtEl>
                                          <p:spTgt spid="29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1000"/>
                                        <p:tgtEl>
                                          <p:spTgt spid="9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wipe(left)">
                                      <p:cBhvr>
                                        <p:cTn id="24"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kinja-img.com/gawker-media/image/upload/t_original/iexoxvmweqa5vteljpo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538"/>
            <a:ext cx="9180512" cy="51640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4514" y="3445535"/>
            <a:ext cx="8189586" cy="369332"/>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ysClr val="windowText" lastClr="000000"/>
                </a:solidFill>
                <a:latin typeface="Bookman Old Style" pitchFamily="18" charset="0"/>
              </a:rPr>
              <a:t>An element is a type of matter composed of only one kind of substance.</a:t>
            </a:r>
          </a:p>
        </p:txBody>
      </p:sp>
      <p:grpSp>
        <p:nvGrpSpPr>
          <p:cNvPr id="9" name="Group 8"/>
          <p:cNvGrpSpPr/>
          <p:nvPr/>
        </p:nvGrpSpPr>
        <p:grpSpPr>
          <a:xfrm>
            <a:off x="2577174" y="477805"/>
            <a:ext cx="2822107" cy="1405533"/>
            <a:chOff x="2577174" y="655605"/>
            <a:chExt cx="2822107" cy="1405533"/>
          </a:xfrm>
        </p:grpSpPr>
        <p:sp>
          <p:nvSpPr>
            <p:cNvPr id="3" name="TextBox 2"/>
            <p:cNvSpPr txBox="1"/>
            <p:nvPr/>
          </p:nvSpPr>
          <p:spPr>
            <a:xfrm>
              <a:off x="2577174" y="655605"/>
              <a:ext cx="2822107" cy="1405533"/>
            </a:xfrm>
            <a:prstGeom prst="cloud">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a:solidFill>
                    <a:schemeClr val="tx1"/>
                  </a:solidFill>
                  <a:latin typeface="+mj-lt"/>
                </a:defRPr>
              </a:lvl1pPr>
            </a:lstStyle>
            <a:p>
              <a:endParaRPr lang="en-US" dirty="0"/>
            </a:p>
          </p:txBody>
        </p:sp>
        <p:sp>
          <p:nvSpPr>
            <p:cNvPr id="2" name="TextBox 1"/>
            <p:cNvSpPr txBox="1"/>
            <p:nvPr/>
          </p:nvSpPr>
          <p:spPr>
            <a:xfrm>
              <a:off x="2896360" y="870105"/>
              <a:ext cx="2366866" cy="923330"/>
            </a:xfrm>
            <a:prstGeom prst="rect">
              <a:avLst/>
            </a:prstGeom>
            <a:noFill/>
          </p:spPr>
          <p:txBody>
            <a:bodyPr wrap="none" rtlCol="0">
              <a:spAutoFit/>
            </a:bodyPr>
            <a:lstStyle/>
            <a:p>
              <a:pPr algn="ctr"/>
              <a:r>
                <a:rPr lang="en-US" dirty="0">
                  <a:solidFill>
                    <a:schemeClr val="bg1"/>
                  </a:solidFill>
                </a:rPr>
                <a:t>The most fundamental </a:t>
              </a:r>
              <a:endParaRPr lang="en-US" dirty="0" smtClean="0">
                <a:solidFill>
                  <a:schemeClr val="bg1"/>
                </a:solidFill>
              </a:endParaRPr>
            </a:p>
            <a:p>
              <a:pPr algn="ctr"/>
              <a:r>
                <a:rPr lang="en-US" dirty="0" smtClean="0">
                  <a:solidFill>
                    <a:schemeClr val="bg1"/>
                  </a:solidFill>
                </a:rPr>
                <a:t>matter in Chemistry </a:t>
              </a:r>
            </a:p>
            <a:p>
              <a:pPr algn="ctr"/>
              <a:r>
                <a:rPr lang="en-US" dirty="0" smtClean="0">
                  <a:solidFill>
                    <a:schemeClr val="bg1"/>
                  </a:solidFill>
                </a:rPr>
                <a:t>are “Elements”.</a:t>
              </a:r>
            </a:p>
          </p:txBody>
        </p:sp>
      </p:grpSp>
    </p:spTree>
    <p:extLst>
      <p:ext uri="{BB962C8B-B14F-4D97-AF65-F5344CB8AC3E}">
        <p14:creationId xmlns:p14="http://schemas.microsoft.com/office/powerpoint/2010/main" val="404629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809" y="285750"/>
            <a:ext cx="6752169"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none">
            <a:spAutoFit/>
          </a:bodyPr>
          <a:lstStyle/>
          <a:p>
            <a:r>
              <a:rPr lang="en-US" sz="2000" b="1" u="sng" dirty="0" smtClean="0">
                <a:solidFill>
                  <a:srgbClr val="C00000"/>
                </a:solidFill>
                <a:latin typeface="Bookman Old Style" pitchFamily="18" charset="0"/>
              </a:rPr>
              <a:t>Similarities Between Hydrogen And Alkali Metals</a:t>
            </a:r>
            <a:endParaRPr lang="en-US" sz="2000" b="1" u="sng" dirty="0">
              <a:solidFill>
                <a:srgbClr val="C00000"/>
              </a:solidFill>
              <a:latin typeface="Bookman Old Style" pitchFamily="18" charset="0"/>
            </a:endParaRPr>
          </a:p>
        </p:txBody>
      </p:sp>
      <p:sp>
        <p:nvSpPr>
          <p:cNvPr id="3" name="Rectangle 2"/>
          <p:cNvSpPr/>
          <p:nvPr/>
        </p:nvSpPr>
        <p:spPr>
          <a:xfrm>
            <a:off x="5638800" y="750158"/>
            <a:ext cx="2996392" cy="1200329"/>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a:solidFill>
                  <a:schemeClr val="tx1"/>
                </a:solidFill>
                <a:latin typeface="Book Antiqua" pitchFamily="18" charset="0"/>
              </a:rPr>
              <a:t>Electronic configuration: </a:t>
            </a:r>
          </a:p>
          <a:p>
            <a:r>
              <a:rPr lang="en-US" b="1" dirty="0">
                <a:solidFill>
                  <a:schemeClr val="tx1"/>
                </a:solidFill>
                <a:latin typeface="Book Antiqua" pitchFamily="18" charset="0"/>
              </a:rPr>
              <a:t>they have only one electron in their outermost orbits.</a:t>
            </a:r>
          </a:p>
        </p:txBody>
      </p:sp>
      <p:graphicFrame>
        <p:nvGraphicFramePr>
          <p:cNvPr id="12" name="Table 11"/>
          <p:cNvGraphicFramePr>
            <a:graphicFrameLocks noGrp="1"/>
          </p:cNvGraphicFramePr>
          <p:nvPr>
            <p:extLst>
              <p:ext uri="{D42A27DB-BD31-4B8C-83A1-F6EECF244321}">
                <p14:modId xmlns:p14="http://schemas.microsoft.com/office/powerpoint/2010/main" val="3545292849"/>
              </p:ext>
            </p:extLst>
          </p:nvPr>
        </p:nvGraphicFramePr>
        <p:xfrm>
          <a:off x="539958" y="742950"/>
          <a:ext cx="4946442" cy="3962398"/>
        </p:xfrm>
        <a:graphic>
          <a:graphicData uri="http://schemas.openxmlformats.org/drawingml/2006/table">
            <a:tbl>
              <a:tblPr firstRow="1" bandRow="1">
                <a:tableStyleId>{18603FDC-E32A-4AB5-989C-0864C3EAD2B8}</a:tableStyleId>
              </a:tblPr>
              <a:tblGrid>
                <a:gridCol w="1181100">
                  <a:extLst>
                    <a:ext uri="{9D8B030D-6E8A-4147-A177-3AD203B41FA5}">
                      <a16:colId xmlns:a16="http://schemas.microsoft.com/office/drawing/2014/main" val="20000"/>
                    </a:ext>
                  </a:extLst>
                </a:gridCol>
                <a:gridCol w="903343">
                  <a:extLst>
                    <a:ext uri="{9D8B030D-6E8A-4147-A177-3AD203B41FA5}">
                      <a16:colId xmlns:a16="http://schemas.microsoft.com/office/drawing/2014/main" val="20001"/>
                    </a:ext>
                  </a:extLst>
                </a:gridCol>
                <a:gridCol w="416859">
                  <a:extLst>
                    <a:ext uri="{9D8B030D-6E8A-4147-A177-3AD203B41FA5}">
                      <a16:colId xmlns:a16="http://schemas.microsoft.com/office/drawing/2014/main" val="20002"/>
                    </a:ext>
                  </a:extLst>
                </a:gridCol>
                <a:gridCol w="387740">
                  <a:extLst>
                    <a:ext uri="{9D8B030D-6E8A-4147-A177-3AD203B41FA5}">
                      <a16:colId xmlns:a16="http://schemas.microsoft.com/office/drawing/2014/main" val="20003"/>
                    </a:ext>
                  </a:extLst>
                </a:gridCol>
                <a:gridCol w="376501">
                  <a:extLst>
                    <a:ext uri="{9D8B030D-6E8A-4147-A177-3AD203B41FA5}">
                      <a16:colId xmlns:a16="http://schemas.microsoft.com/office/drawing/2014/main" val="20004"/>
                    </a:ext>
                  </a:extLst>
                </a:gridCol>
                <a:gridCol w="385499">
                  <a:extLst>
                    <a:ext uri="{9D8B030D-6E8A-4147-A177-3AD203B41FA5}">
                      <a16:colId xmlns:a16="http://schemas.microsoft.com/office/drawing/2014/main" val="20005"/>
                    </a:ext>
                  </a:extLst>
                </a:gridCol>
                <a:gridCol w="448219">
                  <a:extLst>
                    <a:ext uri="{9D8B030D-6E8A-4147-A177-3AD203B41FA5}">
                      <a16:colId xmlns:a16="http://schemas.microsoft.com/office/drawing/2014/main" val="20006"/>
                    </a:ext>
                  </a:extLst>
                </a:gridCol>
                <a:gridCol w="389981">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tblGrid>
              <a:tr h="609600">
                <a:tc rowSpan="2">
                  <a:txBody>
                    <a:bodyPr/>
                    <a:lstStyle/>
                    <a:p>
                      <a:endParaRPr lang="en-US" sz="1800" dirty="0"/>
                    </a:p>
                  </a:txBody>
                  <a:tcPr>
                    <a:lnR w="12700" cap="flat" cmpd="sng" algn="ctr">
                      <a:solidFill>
                        <a:schemeClr val="bg1"/>
                      </a:solidFill>
                      <a:prstDash val="solid"/>
                      <a:round/>
                      <a:headEnd type="none" w="med" len="med"/>
                      <a:tailEnd type="none" w="med" len="med"/>
                    </a:lnR>
                  </a:tcPr>
                </a:tc>
                <a:tc rowSpan="2">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gridSpan="6">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800" dirty="0"/>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15542">
                <a:tc vMerge="1">
                  <a:txBody>
                    <a:bodyPr/>
                    <a:lstStyle/>
                    <a:p>
                      <a:endParaRPr lang="en-US" dirty="0"/>
                    </a:p>
                  </a:txBody>
                  <a:tcPr>
                    <a:lnR w="12700" cap="flat" cmpd="sng" algn="ctr">
                      <a:solidFill>
                        <a:schemeClr val="bg1"/>
                      </a:solidFill>
                      <a:prstDash val="solid"/>
                      <a:round/>
                      <a:headEnd type="none" w="med" len="med"/>
                      <a:tailEnd type="none" w="med" len="med"/>
                    </a:lnR>
                  </a:tcPr>
                </a:tc>
                <a:tc v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sz="18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sz="1800"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415542">
                <a:tc>
                  <a:txBody>
                    <a:bodyPr/>
                    <a:lstStyle/>
                    <a:p>
                      <a:endParaRPr lang="en-US" sz="1800" dirty="0"/>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en-US" sz="18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15542">
                <a:tc>
                  <a:txBody>
                    <a:bodyPr/>
                    <a:lstStyle/>
                    <a:p>
                      <a:endParaRPr lang="en-US" sz="1800"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15542">
                <a:tc>
                  <a:txBody>
                    <a:bodyPr/>
                    <a:lstStyle/>
                    <a:p>
                      <a:endParaRPr lang="en-US" sz="1800"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15542">
                <a:tc>
                  <a:txBody>
                    <a:bodyPr/>
                    <a:lstStyle/>
                    <a:p>
                      <a:endParaRPr lang="en-US" sz="1800"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ln>
                          <a:solidFill>
                            <a:schemeClr val="bg1"/>
                          </a:solid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ln>
                          <a:solidFill>
                            <a:schemeClr val="bg1"/>
                          </a:solid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ln>
                          <a:solidFill>
                            <a:schemeClr val="bg1"/>
                          </a:solidFill>
                        </a:ln>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44004">
                <a:tc>
                  <a:txBody>
                    <a:bodyPr/>
                    <a:lstStyle/>
                    <a:p>
                      <a:endParaRPr lang="en-US" sz="1800"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2000"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415542">
                <a:tc>
                  <a:txBody>
                    <a:bodyPr/>
                    <a:lstStyle/>
                    <a:p>
                      <a:endParaRPr lang="en-US" sz="1800"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415542">
                <a:tc>
                  <a:txBody>
                    <a:bodyPr/>
                    <a:lstStyle/>
                    <a:p>
                      <a:endParaRPr lang="en-US" sz="1800"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sz="1800"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8"/>
                  </a:ext>
                </a:extLst>
              </a:tr>
            </a:tbl>
          </a:graphicData>
        </a:graphic>
      </p:graphicFrame>
      <p:sp>
        <p:nvSpPr>
          <p:cNvPr id="4" name="Rectangle 3"/>
          <p:cNvSpPr/>
          <p:nvPr/>
        </p:nvSpPr>
        <p:spPr>
          <a:xfrm>
            <a:off x="2676894" y="1420685"/>
            <a:ext cx="328936" cy="307777"/>
          </a:xfrm>
          <a:prstGeom prst="rect">
            <a:avLst/>
          </a:prstGeom>
        </p:spPr>
        <p:txBody>
          <a:bodyPr wrap="none">
            <a:spAutoFit/>
          </a:bodyPr>
          <a:lstStyle/>
          <a:p>
            <a:r>
              <a:rPr lang="en-US" sz="1400" b="1" dirty="0" smtClean="0">
                <a:solidFill>
                  <a:schemeClr val="bg1"/>
                </a:solidFill>
                <a:latin typeface="Book Antiqua" pitchFamily="18" charset="0"/>
              </a:rPr>
              <a:t>K</a:t>
            </a:r>
            <a:endParaRPr lang="en-US" sz="1400" b="1" dirty="0">
              <a:solidFill>
                <a:schemeClr val="bg1"/>
              </a:solidFill>
              <a:latin typeface="Book Antiqua" pitchFamily="18" charset="0"/>
            </a:endParaRPr>
          </a:p>
        </p:txBody>
      </p:sp>
      <p:sp>
        <p:nvSpPr>
          <p:cNvPr id="13" name="Rectangle 12"/>
          <p:cNvSpPr/>
          <p:nvPr/>
        </p:nvSpPr>
        <p:spPr>
          <a:xfrm>
            <a:off x="3099649" y="1420685"/>
            <a:ext cx="300082" cy="307777"/>
          </a:xfrm>
          <a:prstGeom prst="rect">
            <a:avLst/>
          </a:prstGeom>
        </p:spPr>
        <p:txBody>
          <a:bodyPr wrap="none">
            <a:spAutoFit/>
          </a:bodyPr>
          <a:lstStyle/>
          <a:p>
            <a:r>
              <a:rPr lang="en-US" sz="1400" b="1" dirty="0" smtClean="0">
                <a:solidFill>
                  <a:schemeClr val="bg1"/>
                </a:solidFill>
                <a:latin typeface="Book Antiqua" pitchFamily="18" charset="0"/>
              </a:rPr>
              <a:t>L</a:t>
            </a:r>
            <a:endParaRPr lang="en-US" sz="1400" b="1" dirty="0">
              <a:solidFill>
                <a:schemeClr val="bg1"/>
              </a:solidFill>
              <a:latin typeface="Book Antiqua" pitchFamily="18" charset="0"/>
            </a:endParaRPr>
          </a:p>
        </p:txBody>
      </p:sp>
      <p:sp>
        <p:nvSpPr>
          <p:cNvPr id="14" name="Rectangle 13"/>
          <p:cNvSpPr/>
          <p:nvPr/>
        </p:nvSpPr>
        <p:spPr>
          <a:xfrm>
            <a:off x="3437369" y="1420685"/>
            <a:ext cx="364202" cy="307777"/>
          </a:xfrm>
          <a:prstGeom prst="rect">
            <a:avLst/>
          </a:prstGeom>
        </p:spPr>
        <p:txBody>
          <a:bodyPr wrap="none">
            <a:spAutoFit/>
          </a:bodyPr>
          <a:lstStyle/>
          <a:p>
            <a:r>
              <a:rPr lang="en-US" sz="1400" b="1" dirty="0" smtClean="0">
                <a:solidFill>
                  <a:schemeClr val="bg1"/>
                </a:solidFill>
                <a:latin typeface="Book Antiqua" pitchFamily="18" charset="0"/>
              </a:rPr>
              <a:t>M</a:t>
            </a:r>
            <a:endParaRPr lang="en-US" sz="1400" b="1" dirty="0">
              <a:solidFill>
                <a:schemeClr val="bg1"/>
              </a:solidFill>
              <a:latin typeface="Book Antiqua" pitchFamily="18" charset="0"/>
            </a:endParaRPr>
          </a:p>
        </p:txBody>
      </p:sp>
      <p:sp>
        <p:nvSpPr>
          <p:cNvPr id="15" name="Rectangle 14"/>
          <p:cNvSpPr/>
          <p:nvPr/>
        </p:nvSpPr>
        <p:spPr>
          <a:xfrm>
            <a:off x="3864089" y="1420685"/>
            <a:ext cx="333746" cy="307777"/>
          </a:xfrm>
          <a:prstGeom prst="rect">
            <a:avLst/>
          </a:prstGeom>
        </p:spPr>
        <p:txBody>
          <a:bodyPr wrap="none">
            <a:spAutoFit/>
          </a:bodyPr>
          <a:lstStyle/>
          <a:p>
            <a:r>
              <a:rPr lang="en-US" sz="1400" b="1" dirty="0" smtClean="0">
                <a:solidFill>
                  <a:schemeClr val="bg1"/>
                </a:solidFill>
                <a:latin typeface="Book Antiqua" pitchFamily="18" charset="0"/>
              </a:rPr>
              <a:t>N</a:t>
            </a:r>
            <a:endParaRPr lang="en-US" sz="1400" b="1" dirty="0">
              <a:solidFill>
                <a:schemeClr val="bg1"/>
              </a:solidFill>
              <a:latin typeface="Book Antiqua" pitchFamily="18" charset="0"/>
            </a:endParaRPr>
          </a:p>
        </p:txBody>
      </p:sp>
      <p:sp>
        <p:nvSpPr>
          <p:cNvPr id="16" name="Rectangle 15"/>
          <p:cNvSpPr/>
          <p:nvPr/>
        </p:nvSpPr>
        <p:spPr>
          <a:xfrm>
            <a:off x="4242113" y="1420685"/>
            <a:ext cx="333746" cy="307777"/>
          </a:xfrm>
          <a:prstGeom prst="rect">
            <a:avLst/>
          </a:prstGeom>
        </p:spPr>
        <p:txBody>
          <a:bodyPr wrap="none">
            <a:spAutoFit/>
          </a:bodyPr>
          <a:lstStyle/>
          <a:p>
            <a:r>
              <a:rPr lang="en-US" sz="1400" b="1" dirty="0">
                <a:solidFill>
                  <a:schemeClr val="bg1"/>
                </a:solidFill>
                <a:latin typeface="Book Antiqua" pitchFamily="18" charset="0"/>
              </a:rPr>
              <a:t>O</a:t>
            </a:r>
          </a:p>
        </p:txBody>
      </p:sp>
      <p:sp>
        <p:nvSpPr>
          <p:cNvPr id="17" name="Rectangle 16"/>
          <p:cNvSpPr/>
          <p:nvPr/>
        </p:nvSpPr>
        <p:spPr>
          <a:xfrm>
            <a:off x="4661874" y="1420685"/>
            <a:ext cx="303288" cy="307777"/>
          </a:xfrm>
          <a:prstGeom prst="rect">
            <a:avLst/>
          </a:prstGeom>
        </p:spPr>
        <p:txBody>
          <a:bodyPr wrap="none">
            <a:spAutoFit/>
          </a:bodyPr>
          <a:lstStyle/>
          <a:p>
            <a:r>
              <a:rPr lang="en-US" sz="1400" b="1" dirty="0" smtClean="0">
                <a:solidFill>
                  <a:schemeClr val="bg1"/>
                </a:solidFill>
                <a:latin typeface="Book Antiqua" pitchFamily="18" charset="0"/>
              </a:rPr>
              <a:t>P</a:t>
            </a:r>
            <a:endParaRPr lang="en-US" sz="1400" b="1" dirty="0">
              <a:solidFill>
                <a:schemeClr val="bg1"/>
              </a:solidFill>
              <a:latin typeface="Book Antiqua" pitchFamily="18" charset="0"/>
            </a:endParaRPr>
          </a:p>
        </p:txBody>
      </p:sp>
      <p:sp>
        <p:nvSpPr>
          <p:cNvPr id="18" name="Rectangle 17"/>
          <p:cNvSpPr/>
          <p:nvPr/>
        </p:nvSpPr>
        <p:spPr>
          <a:xfrm>
            <a:off x="2749758" y="742950"/>
            <a:ext cx="2159566" cy="307777"/>
          </a:xfrm>
          <a:prstGeom prst="rect">
            <a:avLst/>
          </a:prstGeom>
        </p:spPr>
        <p:txBody>
          <a:bodyPr wrap="none">
            <a:spAutoFit/>
          </a:bodyPr>
          <a:lstStyle/>
          <a:p>
            <a:r>
              <a:rPr lang="en-US" sz="1400" b="1" dirty="0" smtClean="0">
                <a:solidFill>
                  <a:schemeClr val="bg1"/>
                </a:solidFill>
                <a:latin typeface="Book Antiqua" pitchFamily="18" charset="0"/>
              </a:rPr>
              <a:t>Electronic configuration</a:t>
            </a:r>
            <a:endParaRPr lang="en-US" sz="1400" b="1" dirty="0">
              <a:solidFill>
                <a:schemeClr val="bg1"/>
              </a:solidFill>
              <a:latin typeface="Book Antiqua" pitchFamily="18" charset="0"/>
            </a:endParaRPr>
          </a:p>
        </p:txBody>
      </p:sp>
      <p:sp>
        <p:nvSpPr>
          <p:cNvPr id="19" name="Rectangle 18"/>
          <p:cNvSpPr/>
          <p:nvPr/>
        </p:nvSpPr>
        <p:spPr>
          <a:xfrm>
            <a:off x="1733983" y="742955"/>
            <a:ext cx="827471" cy="523220"/>
          </a:xfrm>
          <a:prstGeom prst="rect">
            <a:avLst/>
          </a:prstGeom>
        </p:spPr>
        <p:txBody>
          <a:bodyPr wrap="none">
            <a:spAutoFit/>
          </a:bodyPr>
          <a:lstStyle/>
          <a:p>
            <a:pPr algn="ctr"/>
            <a:r>
              <a:rPr lang="en-US" sz="1400" b="1" dirty="0" smtClean="0">
                <a:solidFill>
                  <a:schemeClr val="bg1"/>
                </a:solidFill>
                <a:latin typeface="Book Antiqua" pitchFamily="18" charset="0"/>
              </a:rPr>
              <a:t>Atomic </a:t>
            </a:r>
          </a:p>
          <a:p>
            <a:pPr algn="ctr"/>
            <a:r>
              <a:rPr lang="en-US" sz="1400" b="1" dirty="0" smtClean="0">
                <a:solidFill>
                  <a:schemeClr val="bg1"/>
                </a:solidFill>
                <a:latin typeface="Book Antiqua" pitchFamily="18" charset="0"/>
              </a:rPr>
              <a:t>No.</a:t>
            </a:r>
            <a:endParaRPr lang="en-US" sz="1400" b="1" dirty="0">
              <a:solidFill>
                <a:schemeClr val="bg1"/>
              </a:solidFill>
              <a:latin typeface="Book Antiqua" pitchFamily="18" charset="0"/>
            </a:endParaRPr>
          </a:p>
        </p:txBody>
      </p:sp>
      <p:sp>
        <p:nvSpPr>
          <p:cNvPr id="20" name="Rectangle 19"/>
          <p:cNvSpPr/>
          <p:nvPr/>
        </p:nvSpPr>
        <p:spPr>
          <a:xfrm>
            <a:off x="541204" y="742955"/>
            <a:ext cx="1156086" cy="523220"/>
          </a:xfrm>
          <a:prstGeom prst="rect">
            <a:avLst/>
          </a:prstGeom>
        </p:spPr>
        <p:txBody>
          <a:bodyPr wrap="none">
            <a:spAutoFit/>
          </a:bodyPr>
          <a:lstStyle/>
          <a:p>
            <a:pPr algn="ctr"/>
            <a:r>
              <a:rPr lang="en-US" sz="1400" b="1" dirty="0" smtClean="0">
                <a:solidFill>
                  <a:schemeClr val="bg1"/>
                </a:solidFill>
                <a:latin typeface="Book Antiqua" pitchFamily="18" charset="0"/>
              </a:rPr>
              <a:t>Elements of</a:t>
            </a:r>
          </a:p>
          <a:p>
            <a:pPr algn="ctr"/>
            <a:r>
              <a:rPr lang="en-US" sz="1400" b="1" dirty="0" smtClean="0">
                <a:solidFill>
                  <a:schemeClr val="bg1"/>
                </a:solidFill>
                <a:latin typeface="Book Antiqua" pitchFamily="18" charset="0"/>
              </a:rPr>
              <a:t>Gr IA</a:t>
            </a:r>
            <a:endParaRPr lang="en-US" sz="1400" b="1" dirty="0">
              <a:solidFill>
                <a:schemeClr val="bg1"/>
              </a:solidFill>
              <a:latin typeface="Book Antiqua" pitchFamily="18" charset="0"/>
            </a:endParaRPr>
          </a:p>
        </p:txBody>
      </p:sp>
      <p:sp>
        <p:nvSpPr>
          <p:cNvPr id="21" name="TextBox 20"/>
          <p:cNvSpPr txBox="1"/>
          <p:nvPr/>
        </p:nvSpPr>
        <p:spPr>
          <a:xfrm>
            <a:off x="953176" y="1845750"/>
            <a:ext cx="332142" cy="307777"/>
          </a:xfrm>
          <a:prstGeom prst="rect">
            <a:avLst/>
          </a:prstGeom>
          <a:noFill/>
        </p:spPr>
        <p:txBody>
          <a:bodyPr wrap="none" rtlCol="0">
            <a:spAutoFit/>
          </a:bodyPr>
          <a:lstStyle/>
          <a:p>
            <a:r>
              <a:rPr lang="en-US" sz="1400" b="1" dirty="0" smtClean="0">
                <a:solidFill>
                  <a:schemeClr val="bg1"/>
                </a:solidFill>
                <a:latin typeface="Book Antiqua" pitchFamily="18" charset="0"/>
              </a:rPr>
              <a:t>H</a:t>
            </a:r>
          </a:p>
        </p:txBody>
      </p:sp>
      <p:sp>
        <p:nvSpPr>
          <p:cNvPr id="22" name="Rectangle 21"/>
          <p:cNvSpPr/>
          <p:nvPr/>
        </p:nvSpPr>
        <p:spPr>
          <a:xfrm>
            <a:off x="621747" y="4378815"/>
            <a:ext cx="995001" cy="307777"/>
          </a:xfrm>
          <a:prstGeom prst="rect">
            <a:avLst/>
          </a:prstGeom>
        </p:spPr>
        <p:txBody>
          <a:bodyPr>
            <a:spAutoFit/>
          </a:bodyPr>
          <a:lstStyle/>
          <a:p>
            <a:pPr algn="ctr"/>
            <a:r>
              <a:rPr lang="en-US" sz="1400" b="1" dirty="0" smtClean="0">
                <a:solidFill>
                  <a:schemeClr val="bg1"/>
                </a:solidFill>
                <a:latin typeface="Book Antiqua" pitchFamily="18" charset="0"/>
              </a:rPr>
              <a:t>Fr </a:t>
            </a:r>
            <a:endParaRPr lang="en-US" sz="1400" b="1" dirty="0">
              <a:solidFill>
                <a:schemeClr val="bg1"/>
              </a:solidFill>
              <a:latin typeface="Book Antiqua" pitchFamily="18" charset="0"/>
            </a:endParaRPr>
          </a:p>
        </p:txBody>
      </p:sp>
      <p:sp>
        <p:nvSpPr>
          <p:cNvPr id="23" name="Rectangle 22"/>
          <p:cNvSpPr/>
          <p:nvPr/>
        </p:nvSpPr>
        <p:spPr>
          <a:xfrm>
            <a:off x="937146" y="2226452"/>
            <a:ext cx="364202" cy="307777"/>
          </a:xfrm>
          <a:prstGeom prst="rect">
            <a:avLst/>
          </a:prstGeom>
        </p:spPr>
        <p:txBody>
          <a:bodyPr wrap="none">
            <a:spAutoFit/>
          </a:bodyPr>
          <a:lstStyle/>
          <a:p>
            <a:r>
              <a:rPr lang="en-US" sz="1400" b="1" dirty="0" smtClean="0">
                <a:solidFill>
                  <a:schemeClr val="bg1"/>
                </a:solidFill>
                <a:latin typeface="Book Antiqua" pitchFamily="18" charset="0"/>
              </a:rPr>
              <a:t>Li</a:t>
            </a:r>
            <a:endParaRPr lang="en-US" sz="1400" b="1" dirty="0">
              <a:solidFill>
                <a:schemeClr val="bg1"/>
              </a:solidFill>
              <a:latin typeface="Book Antiqua" pitchFamily="18" charset="0"/>
            </a:endParaRPr>
          </a:p>
        </p:txBody>
      </p:sp>
      <p:sp>
        <p:nvSpPr>
          <p:cNvPr id="24" name="Rectangle 23"/>
          <p:cNvSpPr/>
          <p:nvPr/>
        </p:nvSpPr>
        <p:spPr>
          <a:xfrm>
            <a:off x="908292" y="2681867"/>
            <a:ext cx="421910" cy="307777"/>
          </a:xfrm>
          <a:prstGeom prst="rect">
            <a:avLst/>
          </a:prstGeom>
        </p:spPr>
        <p:txBody>
          <a:bodyPr wrap="none">
            <a:spAutoFit/>
          </a:bodyPr>
          <a:lstStyle/>
          <a:p>
            <a:r>
              <a:rPr lang="en-US" sz="1400" b="1" dirty="0" smtClean="0">
                <a:solidFill>
                  <a:schemeClr val="bg1"/>
                </a:solidFill>
                <a:latin typeface="Book Antiqua" pitchFamily="18" charset="0"/>
              </a:rPr>
              <a:t>Na</a:t>
            </a:r>
            <a:endParaRPr lang="en-US" sz="1400" b="1" dirty="0">
              <a:solidFill>
                <a:schemeClr val="bg1"/>
              </a:solidFill>
              <a:latin typeface="Book Antiqua" pitchFamily="18" charset="0"/>
            </a:endParaRPr>
          </a:p>
        </p:txBody>
      </p:sp>
      <p:sp>
        <p:nvSpPr>
          <p:cNvPr id="25" name="Rectangle 24"/>
          <p:cNvSpPr/>
          <p:nvPr/>
        </p:nvSpPr>
        <p:spPr>
          <a:xfrm>
            <a:off x="934741" y="3083413"/>
            <a:ext cx="369012" cy="307777"/>
          </a:xfrm>
          <a:prstGeom prst="rect">
            <a:avLst/>
          </a:prstGeom>
        </p:spPr>
        <p:txBody>
          <a:bodyPr wrap="none">
            <a:spAutoFit/>
          </a:bodyPr>
          <a:lstStyle/>
          <a:p>
            <a:r>
              <a:rPr lang="en-US" sz="1400" b="1" dirty="0">
                <a:solidFill>
                  <a:schemeClr val="bg1"/>
                </a:solidFill>
                <a:latin typeface="Book Antiqua" pitchFamily="18" charset="0"/>
              </a:rPr>
              <a:t>K </a:t>
            </a:r>
          </a:p>
        </p:txBody>
      </p:sp>
      <p:sp>
        <p:nvSpPr>
          <p:cNvPr id="26" name="Rectangle 25"/>
          <p:cNvSpPr/>
          <p:nvPr/>
        </p:nvSpPr>
        <p:spPr>
          <a:xfrm>
            <a:off x="885048" y="3521857"/>
            <a:ext cx="468398" cy="307777"/>
          </a:xfrm>
          <a:prstGeom prst="rect">
            <a:avLst/>
          </a:prstGeom>
        </p:spPr>
        <p:txBody>
          <a:bodyPr wrap="none">
            <a:spAutoFit/>
          </a:bodyPr>
          <a:lstStyle/>
          <a:p>
            <a:r>
              <a:rPr lang="en-US" sz="1400" b="1" dirty="0" err="1">
                <a:solidFill>
                  <a:schemeClr val="bg1"/>
                </a:solidFill>
                <a:latin typeface="Book Antiqua" pitchFamily="18" charset="0"/>
              </a:rPr>
              <a:t>Rb</a:t>
            </a:r>
            <a:r>
              <a:rPr lang="en-US" sz="1400" b="1" dirty="0">
                <a:solidFill>
                  <a:schemeClr val="bg1"/>
                </a:solidFill>
                <a:latin typeface="Book Antiqua" pitchFamily="18" charset="0"/>
              </a:rPr>
              <a:t> </a:t>
            </a:r>
          </a:p>
        </p:txBody>
      </p:sp>
      <p:sp>
        <p:nvSpPr>
          <p:cNvPr id="27" name="Rectangle 26"/>
          <p:cNvSpPr/>
          <p:nvPr/>
        </p:nvSpPr>
        <p:spPr>
          <a:xfrm>
            <a:off x="899475" y="3947452"/>
            <a:ext cx="439544" cy="307777"/>
          </a:xfrm>
          <a:prstGeom prst="rect">
            <a:avLst/>
          </a:prstGeom>
        </p:spPr>
        <p:txBody>
          <a:bodyPr wrap="none">
            <a:spAutoFit/>
          </a:bodyPr>
          <a:lstStyle/>
          <a:p>
            <a:r>
              <a:rPr lang="en-US" sz="1400" b="1" dirty="0">
                <a:solidFill>
                  <a:schemeClr val="bg1"/>
                </a:solidFill>
                <a:latin typeface="Book Antiqua" pitchFamily="18" charset="0"/>
              </a:rPr>
              <a:t>Cs </a:t>
            </a:r>
          </a:p>
        </p:txBody>
      </p:sp>
      <p:sp>
        <p:nvSpPr>
          <p:cNvPr id="29" name="TextBox 28"/>
          <p:cNvSpPr txBox="1"/>
          <p:nvPr/>
        </p:nvSpPr>
        <p:spPr>
          <a:xfrm>
            <a:off x="2010501" y="1845750"/>
            <a:ext cx="274434" cy="307777"/>
          </a:xfrm>
          <a:prstGeom prst="rect">
            <a:avLst/>
          </a:prstGeom>
          <a:noFill/>
        </p:spPr>
        <p:txBody>
          <a:bodyPr wrap="none" rtlCol="0">
            <a:spAutoFit/>
          </a:bodyPr>
          <a:lstStyle/>
          <a:p>
            <a:r>
              <a:rPr lang="en-US" sz="1400" b="1" dirty="0" smtClean="0">
                <a:solidFill>
                  <a:schemeClr val="bg1"/>
                </a:solidFill>
                <a:latin typeface="Book Antiqua" pitchFamily="18" charset="0"/>
              </a:rPr>
              <a:t>1</a:t>
            </a:r>
          </a:p>
        </p:txBody>
      </p:sp>
      <p:sp>
        <p:nvSpPr>
          <p:cNvPr id="30" name="Rectangle 29"/>
          <p:cNvSpPr/>
          <p:nvPr/>
        </p:nvSpPr>
        <p:spPr>
          <a:xfrm>
            <a:off x="1898968" y="4378815"/>
            <a:ext cx="497500" cy="310749"/>
          </a:xfrm>
          <a:prstGeom prst="rect">
            <a:avLst/>
          </a:prstGeom>
        </p:spPr>
        <p:txBody>
          <a:bodyPr wrap="square">
            <a:spAutoFit/>
          </a:bodyPr>
          <a:lstStyle/>
          <a:p>
            <a:r>
              <a:rPr lang="en-US" sz="1400" b="1" dirty="0" smtClean="0">
                <a:solidFill>
                  <a:schemeClr val="bg1"/>
                </a:solidFill>
                <a:latin typeface="Book Antiqua" pitchFamily="18" charset="0"/>
              </a:rPr>
              <a:t>87 </a:t>
            </a:r>
            <a:endParaRPr lang="en-US" sz="1400" b="1" dirty="0">
              <a:solidFill>
                <a:schemeClr val="bg1"/>
              </a:solidFill>
              <a:latin typeface="Book Antiqua" pitchFamily="18" charset="0"/>
            </a:endParaRPr>
          </a:p>
        </p:txBody>
      </p:sp>
      <p:sp>
        <p:nvSpPr>
          <p:cNvPr id="31" name="Rectangle 30"/>
          <p:cNvSpPr/>
          <p:nvPr/>
        </p:nvSpPr>
        <p:spPr>
          <a:xfrm>
            <a:off x="2010501" y="2226452"/>
            <a:ext cx="274434" cy="307777"/>
          </a:xfrm>
          <a:prstGeom prst="rect">
            <a:avLst/>
          </a:prstGeom>
        </p:spPr>
        <p:txBody>
          <a:bodyPr wrap="none">
            <a:spAutoFit/>
          </a:bodyPr>
          <a:lstStyle/>
          <a:p>
            <a:r>
              <a:rPr lang="en-US" sz="1400" b="1" dirty="0" smtClean="0">
                <a:solidFill>
                  <a:schemeClr val="bg1"/>
                </a:solidFill>
                <a:latin typeface="Book Antiqua" pitchFamily="18" charset="0"/>
              </a:rPr>
              <a:t>3</a:t>
            </a:r>
            <a:endParaRPr lang="en-US" sz="1400" b="1" dirty="0">
              <a:solidFill>
                <a:schemeClr val="bg1"/>
              </a:solidFill>
              <a:latin typeface="Book Antiqua" pitchFamily="18" charset="0"/>
            </a:endParaRPr>
          </a:p>
        </p:txBody>
      </p:sp>
      <p:sp>
        <p:nvSpPr>
          <p:cNvPr id="32" name="Rectangle 31"/>
          <p:cNvSpPr/>
          <p:nvPr/>
        </p:nvSpPr>
        <p:spPr>
          <a:xfrm>
            <a:off x="1965617" y="2681867"/>
            <a:ext cx="364202" cy="307777"/>
          </a:xfrm>
          <a:prstGeom prst="rect">
            <a:avLst/>
          </a:prstGeom>
        </p:spPr>
        <p:txBody>
          <a:bodyPr wrap="none">
            <a:spAutoFit/>
          </a:bodyPr>
          <a:lstStyle/>
          <a:p>
            <a:r>
              <a:rPr lang="en-US" sz="1400" b="1" dirty="0" smtClean="0">
                <a:solidFill>
                  <a:schemeClr val="bg1"/>
                </a:solidFill>
                <a:latin typeface="Book Antiqua" pitchFamily="18" charset="0"/>
              </a:rPr>
              <a:t>11</a:t>
            </a:r>
            <a:endParaRPr lang="en-US" sz="1400" b="1" dirty="0">
              <a:solidFill>
                <a:schemeClr val="bg1"/>
              </a:solidFill>
              <a:latin typeface="Book Antiqua" pitchFamily="18" charset="0"/>
            </a:endParaRPr>
          </a:p>
        </p:txBody>
      </p:sp>
      <p:sp>
        <p:nvSpPr>
          <p:cNvPr id="33" name="Rectangle 32"/>
          <p:cNvSpPr/>
          <p:nvPr/>
        </p:nvSpPr>
        <p:spPr>
          <a:xfrm>
            <a:off x="1943175" y="3083413"/>
            <a:ext cx="409086" cy="307777"/>
          </a:xfrm>
          <a:prstGeom prst="rect">
            <a:avLst/>
          </a:prstGeom>
        </p:spPr>
        <p:txBody>
          <a:bodyPr wrap="none">
            <a:spAutoFit/>
          </a:bodyPr>
          <a:lstStyle/>
          <a:p>
            <a:r>
              <a:rPr lang="en-US" sz="1400" b="1" dirty="0" smtClean="0">
                <a:solidFill>
                  <a:schemeClr val="bg1"/>
                </a:solidFill>
                <a:latin typeface="Book Antiqua" pitchFamily="18" charset="0"/>
              </a:rPr>
              <a:t>19 </a:t>
            </a:r>
            <a:endParaRPr lang="en-US" sz="1400" b="1" dirty="0">
              <a:solidFill>
                <a:schemeClr val="bg1"/>
              </a:solidFill>
              <a:latin typeface="Book Antiqua" pitchFamily="18" charset="0"/>
            </a:endParaRPr>
          </a:p>
        </p:txBody>
      </p:sp>
      <p:sp>
        <p:nvSpPr>
          <p:cNvPr id="34" name="Rectangle 33"/>
          <p:cNvSpPr/>
          <p:nvPr/>
        </p:nvSpPr>
        <p:spPr>
          <a:xfrm>
            <a:off x="1943175" y="3521857"/>
            <a:ext cx="409086" cy="307777"/>
          </a:xfrm>
          <a:prstGeom prst="rect">
            <a:avLst/>
          </a:prstGeom>
        </p:spPr>
        <p:txBody>
          <a:bodyPr wrap="none">
            <a:spAutoFit/>
          </a:bodyPr>
          <a:lstStyle/>
          <a:p>
            <a:r>
              <a:rPr lang="en-US" sz="1400" b="1" dirty="0" smtClean="0">
                <a:solidFill>
                  <a:schemeClr val="bg1"/>
                </a:solidFill>
                <a:latin typeface="Book Antiqua" pitchFamily="18" charset="0"/>
              </a:rPr>
              <a:t>37 </a:t>
            </a:r>
            <a:endParaRPr lang="en-US" sz="1400" b="1" dirty="0">
              <a:solidFill>
                <a:schemeClr val="bg1"/>
              </a:solidFill>
              <a:latin typeface="Book Antiqua" pitchFamily="18" charset="0"/>
            </a:endParaRPr>
          </a:p>
        </p:txBody>
      </p:sp>
      <p:sp>
        <p:nvSpPr>
          <p:cNvPr id="35" name="Rectangle 34"/>
          <p:cNvSpPr/>
          <p:nvPr/>
        </p:nvSpPr>
        <p:spPr>
          <a:xfrm>
            <a:off x="1965617" y="3947452"/>
            <a:ext cx="364202" cy="307777"/>
          </a:xfrm>
          <a:prstGeom prst="rect">
            <a:avLst/>
          </a:prstGeom>
        </p:spPr>
        <p:txBody>
          <a:bodyPr wrap="none">
            <a:spAutoFit/>
          </a:bodyPr>
          <a:lstStyle/>
          <a:p>
            <a:r>
              <a:rPr lang="en-US" sz="1400" b="1" dirty="0" smtClean="0">
                <a:solidFill>
                  <a:schemeClr val="bg1"/>
                </a:solidFill>
                <a:latin typeface="Book Antiqua" pitchFamily="18" charset="0"/>
              </a:rPr>
              <a:t>55</a:t>
            </a:r>
            <a:endParaRPr lang="en-US" sz="1400" b="1" dirty="0">
              <a:solidFill>
                <a:schemeClr val="bg1"/>
              </a:solidFill>
              <a:latin typeface="Book Antiqua" pitchFamily="18" charset="0"/>
            </a:endParaRPr>
          </a:p>
        </p:txBody>
      </p:sp>
      <p:sp>
        <p:nvSpPr>
          <p:cNvPr id="36" name="TextBox 35"/>
          <p:cNvSpPr txBox="1"/>
          <p:nvPr/>
        </p:nvSpPr>
        <p:spPr>
          <a:xfrm>
            <a:off x="2704145" y="1845750"/>
            <a:ext cx="274434" cy="307777"/>
          </a:xfrm>
          <a:prstGeom prst="rect">
            <a:avLst/>
          </a:prstGeom>
          <a:noFill/>
        </p:spPr>
        <p:txBody>
          <a:bodyPr wrap="none" rtlCol="0">
            <a:spAutoFit/>
          </a:bodyPr>
          <a:lstStyle/>
          <a:p>
            <a:r>
              <a:rPr lang="en-US" sz="1400" b="1" dirty="0" smtClean="0">
                <a:solidFill>
                  <a:schemeClr val="bg1"/>
                </a:solidFill>
                <a:latin typeface="Book Antiqua" pitchFamily="18" charset="0"/>
              </a:rPr>
              <a:t>1</a:t>
            </a:r>
          </a:p>
        </p:txBody>
      </p:sp>
      <p:sp>
        <p:nvSpPr>
          <p:cNvPr id="37" name="Rectangle 36"/>
          <p:cNvSpPr/>
          <p:nvPr/>
        </p:nvSpPr>
        <p:spPr>
          <a:xfrm>
            <a:off x="2669167" y="4378815"/>
            <a:ext cx="995001" cy="307777"/>
          </a:xfrm>
          <a:prstGeom prst="rect">
            <a:avLst/>
          </a:prstGeom>
        </p:spPr>
        <p:txBody>
          <a:bodyPr>
            <a:spAutoFit/>
          </a:bodyPr>
          <a:lstStyle/>
          <a:p>
            <a:r>
              <a:rPr lang="en-US" sz="1400" b="1" dirty="0" smtClean="0">
                <a:solidFill>
                  <a:schemeClr val="bg1"/>
                </a:solidFill>
                <a:latin typeface="Book Antiqua" pitchFamily="18" charset="0"/>
              </a:rPr>
              <a:t>2 </a:t>
            </a:r>
            <a:endParaRPr lang="en-US" sz="1400" b="1" dirty="0">
              <a:solidFill>
                <a:schemeClr val="bg1"/>
              </a:solidFill>
              <a:latin typeface="Book Antiqua" pitchFamily="18" charset="0"/>
            </a:endParaRPr>
          </a:p>
        </p:txBody>
      </p:sp>
      <p:sp>
        <p:nvSpPr>
          <p:cNvPr id="38" name="Rectangle 37"/>
          <p:cNvSpPr/>
          <p:nvPr/>
        </p:nvSpPr>
        <p:spPr>
          <a:xfrm>
            <a:off x="2704145" y="2226452"/>
            <a:ext cx="274434" cy="307777"/>
          </a:xfrm>
          <a:prstGeom prst="rect">
            <a:avLst/>
          </a:prstGeom>
        </p:spPr>
        <p:txBody>
          <a:bodyPr wrap="none">
            <a:spAutoFit/>
          </a:bodyPr>
          <a:lstStyle/>
          <a:p>
            <a:r>
              <a:rPr lang="en-US" sz="1400" b="1" dirty="0" smtClean="0">
                <a:solidFill>
                  <a:schemeClr val="bg1"/>
                </a:solidFill>
                <a:latin typeface="Book Antiqua" pitchFamily="18" charset="0"/>
              </a:rPr>
              <a:t>2</a:t>
            </a:r>
            <a:endParaRPr lang="en-US" sz="1400" b="1" dirty="0">
              <a:solidFill>
                <a:schemeClr val="bg1"/>
              </a:solidFill>
              <a:latin typeface="Book Antiqua" pitchFamily="18" charset="0"/>
            </a:endParaRPr>
          </a:p>
        </p:txBody>
      </p:sp>
      <p:sp>
        <p:nvSpPr>
          <p:cNvPr id="39" name="Rectangle 38"/>
          <p:cNvSpPr/>
          <p:nvPr/>
        </p:nvSpPr>
        <p:spPr>
          <a:xfrm>
            <a:off x="2704145" y="2681867"/>
            <a:ext cx="274434" cy="307777"/>
          </a:xfrm>
          <a:prstGeom prst="rect">
            <a:avLst/>
          </a:prstGeom>
        </p:spPr>
        <p:txBody>
          <a:bodyPr wrap="none">
            <a:spAutoFit/>
          </a:bodyPr>
          <a:lstStyle/>
          <a:p>
            <a:r>
              <a:rPr lang="en-US" sz="1400" b="1" dirty="0" smtClean="0">
                <a:solidFill>
                  <a:schemeClr val="bg1"/>
                </a:solidFill>
                <a:latin typeface="Book Antiqua" pitchFamily="18" charset="0"/>
              </a:rPr>
              <a:t>2</a:t>
            </a:r>
            <a:endParaRPr lang="en-US" sz="1400" b="1" dirty="0">
              <a:solidFill>
                <a:schemeClr val="bg1"/>
              </a:solidFill>
              <a:latin typeface="Book Antiqua" pitchFamily="18" charset="0"/>
            </a:endParaRPr>
          </a:p>
        </p:txBody>
      </p:sp>
      <p:sp>
        <p:nvSpPr>
          <p:cNvPr id="40" name="Rectangle 39"/>
          <p:cNvSpPr/>
          <p:nvPr/>
        </p:nvSpPr>
        <p:spPr>
          <a:xfrm>
            <a:off x="2681703" y="3083413"/>
            <a:ext cx="319318" cy="307777"/>
          </a:xfrm>
          <a:prstGeom prst="rect">
            <a:avLst/>
          </a:prstGeom>
        </p:spPr>
        <p:txBody>
          <a:bodyPr wrap="none">
            <a:spAutoFit/>
          </a:bodyPr>
          <a:lstStyle/>
          <a:p>
            <a:r>
              <a:rPr lang="en-US" sz="1400" b="1" dirty="0" smtClean="0">
                <a:solidFill>
                  <a:schemeClr val="bg1"/>
                </a:solidFill>
                <a:latin typeface="Book Antiqua" pitchFamily="18" charset="0"/>
              </a:rPr>
              <a:t>2 </a:t>
            </a:r>
            <a:endParaRPr lang="en-US" sz="1400" b="1" dirty="0">
              <a:solidFill>
                <a:schemeClr val="bg1"/>
              </a:solidFill>
              <a:latin typeface="Book Antiqua" pitchFamily="18" charset="0"/>
            </a:endParaRPr>
          </a:p>
        </p:txBody>
      </p:sp>
      <p:sp>
        <p:nvSpPr>
          <p:cNvPr id="41" name="Rectangle 40"/>
          <p:cNvSpPr/>
          <p:nvPr/>
        </p:nvSpPr>
        <p:spPr>
          <a:xfrm>
            <a:off x="2681703" y="3521857"/>
            <a:ext cx="319318" cy="307777"/>
          </a:xfrm>
          <a:prstGeom prst="rect">
            <a:avLst/>
          </a:prstGeom>
        </p:spPr>
        <p:txBody>
          <a:bodyPr wrap="none">
            <a:spAutoFit/>
          </a:bodyPr>
          <a:lstStyle/>
          <a:p>
            <a:r>
              <a:rPr lang="en-US" sz="1400" b="1" dirty="0" smtClean="0">
                <a:solidFill>
                  <a:schemeClr val="bg1"/>
                </a:solidFill>
                <a:latin typeface="Book Antiqua" pitchFamily="18" charset="0"/>
              </a:rPr>
              <a:t>2 </a:t>
            </a:r>
            <a:endParaRPr lang="en-US" sz="1400" b="1" dirty="0">
              <a:solidFill>
                <a:schemeClr val="bg1"/>
              </a:solidFill>
              <a:latin typeface="Book Antiqua" pitchFamily="18" charset="0"/>
            </a:endParaRPr>
          </a:p>
        </p:txBody>
      </p:sp>
      <p:sp>
        <p:nvSpPr>
          <p:cNvPr id="42" name="Rectangle 41"/>
          <p:cNvSpPr/>
          <p:nvPr/>
        </p:nvSpPr>
        <p:spPr>
          <a:xfrm>
            <a:off x="2704145" y="3947452"/>
            <a:ext cx="274434" cy="307777"/>
          </a:xfrm>
          <a:prstGeom prst="rect">
            <a:avLst/>
          </a:prstGeom>
        </p:spPr>
        <p:txBody>
          <a:bodyPr wrap="none">
            <a:spAutoFit/>
          </a:bodyPr>
          <a:lstStyle/>
          <a:p>
            <a:r>
              <a:rPr lang="en-US" sz="1400" b="1" dirty="0" smtClean="0">
                <a:solidFill>
                  <a:schemeClr val="bg1"/>
                </a:solidFill>
                <a:latin typeface="Book Antiqua" pitchFamily="18" charset="0"/>
              </a:rPr>
              <a:t>2</a:t>
            </a:r>
            <a:endParaRPr lang="en-US" sz="1400" b="1" dirty="0">
              <a:solidFill>
                <a:schemeClr val="bg1"/>
              </a:solidFill>
              <a:latin typeface="Book Antiqua" pitchFamily="18" charset="0"/>
            </a:endParaRPr>
          </a:p>
        </p:txBody>
      </p:sp>
      <p:sp>
        <p:nvSpPr>
          <p:cNvPr id="44" name="Rectangle 43"/>
          <p:cNvSpPr/>
          <p:nvPr/>
        </p:nvSpPr>
        <p:spPr>
          <a:xfrm>
            <a:off x="3067589" y="4378815"/>
            <a:ext cx="364202" cy="307777"/>
          </a:xfrm>
          <a:prstGeom prst="rect">
            <a:avLst/>
          </a:prstGeom>
        </p:spPr>
        <p:txBody>
          <a:bodyPr wrap="square">
            <a:spAutoFit/>
          </a:bodyPr>
          <a:lstStyle/>
          <a:p>
            <a:r>
              <a:rPr lang="en-US" sz="1400" b="1" dirty="0">
                <a:solidFill>
                  <a:schemeClr val="bg1"/>
                </a:solidFill>
                <a:latin typeface="Book Antiqua" pitchFamily="18" charset="0"/>
              </a:rPr>
              <a:t>8</a:t>
            </a:r>
            <a:r>
              <a:rPr lang="en-US" sz="1400" b="1" dirty="0" smtClean="0">
                <a:solidFill>
                  <a:schemeClr val="bg1"/>
                </a:solidFill>
                <a:latin typeface="Book Antiqua" pitchFamily="18" charset="0"/>
              </a:rPr>
              <a:t> </a:t>
            </a:r>
            <a:endParaRPr lang="en-US" sz="1400" b="1" dirty="0">
              <a:solidFill>
                <a:schemeClr val="bg1"/>
              </a:solidFill>
              <a:latin typeface="Book Antiqua" pitchFamily="18" charset="0"/>
            </a:endParaRPr>
          </a:p>
        </p:txBody>
      </p:sp>
      <p:sp>
        <p:nvSpPr>
          <p:cNvPr id="45" name="Rectangle 44"/>
          <p:cNvSpPr/>
          <p:nvPr/>
        </p:nvSpPr>
        <p:spPr>
          <a:xfrm>
            <a:off x="3112473" y="2226452"/>
            <a:ext cx="274434" cy="307777"/>
          </a:xfrm>
          <a:prstGeom prst="rect">
            <a:avLst/>
          </a:prstGeom>
        </p:spPr>
        <p:txBody>
          <a:bodyPr wrap="none">
            <a:spAutoFit/>
          </a:bodyPr>
          <a:lstStyle/>
          <a:p>
            <a:r>
              <a:rPr lang="en-US" sz="1400" b="1" dirty="0" smtClean="0">
                <a:solidFill>
                  <a:schemeClr val="bg1"/>
                </a:solidFill>
                <a:latin typeface="Book Antiqua" pitchFamily="18" charset="0"/>
              </a:rPr>
              <a:t>1</a:t>
            </a:r>
            <a:endParaRPr lang="en-US" sz="1400" b="1" dirty="0">
              <a:solidFill>
                <a:schemeClr val="bg1"/>
              </a:solidFill>
              <a:latin typeface="Book Antiqua" pitchFamily="18" charset="0"/>
            </a:endParaRPr>
          </a:p>
        </p:txBody>
      </p:sp>
      <p:sp>
        <p:nvSpPr>
          <p:cNvPr id="46" name="Rectangle 45"/>
          <p:cNvSpPr/>
          <p:nvPr/>
        </p:nvSpPr>
        <p:spPr>
          <a:xfrm>
            <a:off x="3112473" y="2681867"/>
            <a:ext cx="274434" cy="307777"/>
          </a:xfrm>
          <a:prstGeom prst="rect">
            <a:avLst/>
          </a:prstGeom>
        </p:spPr>
        <p:txBody>
          <a:bodyPr wrap="none">
            <a:spAutoFit/>
          </a:bodyPr>
          <a:lstStyle/>
          <a:p>
            <a:r>
              <a:rPr lang="en-US" sz="1400" b="1" dirty="0" smtClean="0">
                <a:solidFill>
                  <a:schemeClr val="bg1"/>
                </a:solidFill>
                <a:latin typeface="Book Antiqua" pitchFamily="18" charset="0"/>
              </a:rPr>
              <a:t>8</a:t>
            </a:r>
            <a:endParaRPr lang="en-US" sz="1400" b="1" dirty="0">
              <a:solidFill>
                <a:schemeClr val="bg1"/>
              </a:solidFill>
              <a:latin typeface="Book Antiqua" pitchFamily="18" charset="0"/>
            </a:endParaRPr>
          </a:p>
        </p:txBody>
      </p:sp>
      <p:sp>
        <p:nvSpPr>
          <p:cNvPr id="47" name="Rectangle 46"/>
          <p:cNvSpPr/>
          <p:nvPr/>
        </p:nvSpPr>
        <p:spPr>
          <a:xfrm>
            <a:off x="3090031" y="3083413"/>
            <a:ext cx="319318" cy="307777"/>
          </a:xfrm>
          <a:prstGeom prst="rect">
            <a:avLst/>
          </a:prstGeom>
        </p:spPr>
        <p:txBody>
          <a:bodyPr wrap="none">
            <a:spAutoFit/>
          </a:bodyPr>
          <a:lstStyle/>
          <a:p>
            <a:r>
              <a:rPr lang="en-US" sz="1400" b="1" dirty="0">
                <a:solidFill>
                  <a:schemeClr val="bg1"/>
                </a:solidFill>
                <a:latin typeface="Book Antiqua" pitchFamily="18" charset="0"/>
              </a:rPr>
              <a:t>8</a:t>
            </a:r>
            <a:r>
              <a:rPr lang="en-US" sz="1400" b="1" dirty="0" smtClean="0">
                <a:solidFill>
                  <a:schemeClr val="bg1"/>
                </a:solidFill>
                <a:latin typeface="Book Antiqua" pitchFamily="18" charset="0"/>
              </a:rPr>
              <a:t> </a:t>
            </a:r>
            <a:endParaRPr lang="en-US" sz="1400" b="1" dirty="0">
              <a:solidFill>
                <a:schemeClr val="bg1"/>
              </a:solidFill>
              <a:latin typeface="Book Antiqua" pitchFamily="18" charset="0"/>
            </a:endParaRPr>
          </a:p>
        </p:txBody>
      </p:sp>
      <p:sp>
        <p:nvSpPr>
          <p:cNvPr id="48" name="Rectangle 47"/>
          <p:cNvSpPr/>
          <p:nvPr/>
        </p:nvSpPr>
        <p:spPr>
          <a:xfrm>
            <a:off x="3090031" y="3521857"/>
            <a:ext cx="319318" cy="307777"/>
          </a:xfrm>
          <a:prstGeom prst="rect">
            <a:avLst/>
          </a:prstGeom>
        </p:spPr>
        <p:txBody>
          <a:bodyPr wrap="none">
            <a:spAutoFit/>
          </a:bodyPr>
          <a:lstStyle/>
          <a:p>
            <a:r>
              <a:rPr lang="en-US" sz="1400" b="1" dirty="0">
                <a:solidFill>
                  <a:schemeClr val="bg1"/>
                </a:solidFill>
                <a:latin typeface="Book Antiqua" pitchFamily="18" charset="0"/>
              </a:rPr>
              <a:t>8</a:t>
            </a:r>
            <a:r>
              <a:rPr lang="en-US" sz="1400" b="1" dirty="0" smtClean="0">
                <a:solidFill>
                  <a:schemeClr val="bg1"/>
                </a:solidFill>
                <a:latin typeface="Book Antiqua" pitchFamily="18" charset="0"/>
              </a:rPr>
              <a:t> </a:t>
            </a:r>
            <a:endParaRPr lang="en-US" sz="1400" b="1" dirty="0">
              <a:solidFill>
                <a:schemeClr val="bg1"/>
              </a:solidFill>
              <a:latin typeface="Book Antiqua" pitchFamily="18" charset="0"/>
            </a:endParaRPr>
          </a:p>
        </p:txBody>
      </p:sp>
      <p:sp>
        <p:nvSpPr>
          <p:cNvPr id="49" name="Rectangle 48"/>
          <p:cNvSpPr/>
          <p:nvPr/>
        </p:nvSpPr>
        <p:spPr>
          <a:xfrm>
            <a:off x="3112473" y="3947452"/>
            <a:ext cx="274434" cy="307777"/>
          </a:xfrm>
          <a:prstGeom prst="rect">
            <a:avLst/>
          </a:prstGeom>
        </p:spPr>
        <p:txBody>
          <a:bodyPr wrap="none">
            <a:spAutoFit/>
          </a:bodyPr>
          <a:lstStyle/>
          <a:p>
            <a:r>
              <a:rPr lang="en-US" sz="1400" b="1" dirty="0">
                <a:solidFill>
                  <a:schemeClr val="bg1"/>
                </a:solidFill>
                <a:latin typeface="Book Antiqua" pitchFamily="18" charset="0"/>
              </a:rPr>
              <a:t>8</a:t>
            </a:r>
          </a:p>
        </p:txBody>
      </p:sp>
      <p:sp>
        <p:nvSpPr>
          <p:cNvPr id="50" name="Rectangle 49"/>
          <p:cNvSpPr/>
          <p:nvPr/>
        </p:nvSpPr>
        <p:spPr>
          <a:xfrm>
            <a:off x="3482253" y="2681867"/>
            <a:ext cx="274434" cy="307777"/>
          </a:xfrm>
          <a:prstGeom prst="rect">
            <a:avLst/>
          </a:prstGeom>
        </p:spPr>
        <p:txBody>
          <a:bodyPr wrap="none">
            <a:spAutoFit/>
          </a:bodyPr>
          <a:lstStyle/>
          <a:p>
            <a:r>
              <a:rPr lang="en-US" sz="1400" b="1" dirty="0" smtClean="0">
                <a:solidFill>
                  <a:schemeClr val="bg1"/>
                </a:solidFill>
                <a:latin typeface="Book Antiqua" pitchFamily="18" charset="0"/>
              </a:rPr>
              <a:t>1</a:t>
            </a:r>
            <a:endParaRPr lang="en-US" sz="1400" b="1" dirty="0">
              <a:solidFill>
                <a:schemeClr val="bg1"/>
              </a:solidFill>
              <a:latin typeface="Book Antiqua" pitchFamily="18" charset="0"/>
            </a:endParaRPr>
          </a:p>
        </p:txBody>
      </p:sp>
      <p:sp>
        <p:nvSpPr>
          <p:cNvPr id="51" name="Rectangle 50"/>
          <p:cNvSpPr/>
          <p:nvPr/>
        </p:nvSpPr>
        <p:spPr>
          <a:xfrm>
            <a:off x="3482253" y="3083413"/>
            <a:ext cx="274434" cy="307777"/>
          </a:xfrm>
          <a:prstGeom prst="rect">
            <a:avLst/>
          </a:prstGeom>
        </p:spPr>
        <p:txBody>
          <a:bodyPr wrap="none">
            <a:spAutoFit/>
          </a:bodyPr>
          <a:lstStyle/>
          <a:p>
            <a:r>
              <a:rPr lang="en-US" sz="1400" b="1" dirty="0" smtClean="0">
                <a:solidFill>
                  <a:schemeClr val="bg1"/>
                </a:solidFill>
                <a:latin typeface="Book Antiqua" pitchFamily="18" charset="0"/>
              </a:rPr>
              <a:t>8</a:t>
            </a:r>
            <a:endParaRPr lang="en-US" sz="1400" b="1" dirty="0">
              <a:solidFill>
                <a:schemeClr val="bg1"/>
              </a:solidFill>
              <a:latin typeface="Book Antiqua" pitchFamily="18" charset="0"/>
            </a:endParaRPr>
          </a:p>
        </p:txBody>
      </p:sp>
      <p:sp>
        <p:nvSpPr>
          <p:cNvPr id="52" name="Rectangle 51"/>
          <p:cNvSpPr/>
          <p:nvPr/>
        </p:nvSpPr>
        <p:spPr>
          <a:xfrm>
            <a:off x="3414927" y="3521857"/>
            <a:ext cx="409086" cy="307777"/>
          </a:xfrm>
          <a:prstGeom prst="rect">
            <a:avLst/>
          </a:prstGeom>
        </p:spPr>
        <p:txBody>
          <a:bodyPr wrap="none">
            <a:spAutoFit/>
          </a:bodyPr>
          <a:lstStyle/>
          <a:p>
            <a:r>
              <a:rPr lang="en-US" sz="1400" b="1" dirty="0" smtClean="0">
                <a:solidFill>
                  <a:schemeClr val="bg1"/>
                </a:solidFill>
                <a:latin typeface="Book Antiqua" pitchFamily="18" charset="0"/>
              </a:rPr>
              <a:t>18 </a:t>
            </a:r>
            <a:endParaRPr lang="en-US" sz="1400" b="1" dirty="0">
              <a:solidFill>
                <a:schemeClr val="bg1"/>
              </a:solidFill>
              <a:latin typeface="Book Antiqua" pitchFamily="18" charset="0"/>
            </a:endParaRPr>
          </a:p>
        </p:txBody>
      </p:sp>
      <p:sp>
        <p:nvSpPr>
          <p:cNvPr id="53" name="Rectangle 52"/>
          <p:cNvSpPr/>
          <p:nvPr/>
        </p:nvSpPr>
        <p:spPr>
          <a:xfrm>
            <a:off x="3414927" y="3947452"/>
            <a:ext cx="409086" cy="307777"/>
          </a:xfrm>
          <a:prstGeom prst="rect">
            <a:avLst/>
          </a:prstGeom>
        </p:spPr>
        <p:txBody>
          <a:bodyPr wrap="none">
            <a:spAutoFit/>
          </a:bodyPr>
          <a:lstStyle/>
          <a:p>
            <a:r>
              <a:rPr lang="en-US" sz="1400" b="1" dirty="0" smtClean="0">
                <a:solidFill>
                  <a:schemeClr val="bg1"/>
                </a:solidFill>
                <a:latin typeface="Book Antiqua" pitchFamily="18" charset="0"/>
              </a:rPr>
              <a:t>18 </a:t>
            </a:r>
            <a:endParaRPr lang="en-US" sz="1400" b="1" dirty="0">
              <a:solidFill>
                <a:schemeClr val="bg1"/>
              </a:solidFill>
              <a:latin typeface="Book Antiqua" pitchFamily="18" charset="0"/>
            </a:endParaRPr>
          </a:p>
        </p:txBody>
      </p:sp>
      <p:sp>
        <p:nvSpPr>
          <p:cNvPr id="54" name="Rectangle 53"/>
          <p:cNvSpPr/>
          <p:nvPr/>
        </p:nvSpPr>
        <p:spPr>
          <a:xfrm>
            <a:off x="3437369" y="4378815"/>
            <a:ext cx="364202" cy="307777"/>
          </a:xfrm>
          <a:prstGeom prst="rect">
            <a:avLst/>
          </a:prstGeom>
        </p:spPr>
        <p:txBody>
          <a:bodyPr wrap="none">
            <a:spAutoFit/>
          </a:bodyPr>
          <a:lstStyle/>
          <a:p>
            <a:r>
              <a:rPr lang="en-US" sz="1400" b="1" dirty="0" smtClean="0">
                <a:solidFill>
                  <a:schemeClr val="bg1"/>
                </a:solidFill>
                <a:latin typeface="Book Antiqua" pitchFamily="18" charset="0"/>
              </a:rPr>
              <a:t>18</a:t>
            </a:r>
            <a:endParaRPr lang="en-US" sz="1400" b="1" dirty="0">
              <a:solidFill>
                <a:schemeClr val="bg1"/>
              </a:solidFill>
              <a:latin typeface="Book Antiqua" pitchFamily="18" charset="0"/>
            </a:endParaRPr>
          </a:p>
        </p:txBody>
      </p:sp>
      <p:sp>
        <p:nvSpPr>
          <p:cNvPr id="55" name="Rectangle 54"/>
          <p:cNvSpPr/>
          <p:nvPr/>
        </p:nvSpPr>
        <p:spPr>
          <a:xfrm>
            <a:off x="3893745" y="3083413"/>
            <a:ext cx="274434" cy="307777"/>
          </a:xfrm>
          <a:prstGeom prst="rect">
            <a:avLst/>
          </a:prstGeom>
        </p:spPr>
        <p:txBody>
          <a:bodyPr wrap="none">
            <a:spAutoFit/>
          </a:bodyPr>
          <a:lstStyle/>
          <a:p>
            <a:r>
              <a:rPr lang="en-US" sz="1400" b="1" dirty="0" smtClean="0">
                <a:solidFill>
                  <a:schemeClr val="bg1"/>
                </a:solidFill>
                <a:latin typeface="Book Antiqua" pitchFamily="18" charset="0"/>
              </a:rPr>
              <a:t>1</a:t>
            </a:r>
            <a:endParaRPr lang="en-US" sz="1400" b="1" dirty="0">
              <a:solidFill>
                <a:schemeClr val="bg1"/>
              </a:solidFill>
              <a:latin typeface="Book Antiqua" pitchFamily="18" charset="0"/>
            </a:endParaRPr>
          </a:p>
        </p:txBody>
      </p:sp>
      <p:sp>
        <p:nvSpPr>
          <p:cNvPr id="56" name="Rectangle 55"/>
          <p:cNvSpPr/>
          <p:nvPr/>
        </p:nvSpPr>
        <p:spPr>
          <a:xfrm>
            <a:off x="3893745" y="3521857"/>
            <a:ext cx="274434" cy="307777"/>
          </a:xfrm>
          <a:prstGeom prst="rect">
            <a:avLst/>
          </a:prstGeom>
        </p:spPr>
        <p:txBody>
          <a:bodyPr wrap="none">
            <a:spAutoFit/>
          </a:bodyPr>
          <a:lstStyle/>
          <a:p>
            <a:r>
              <a:rPr lang="en-US" sz="1400" b="1" dirty="0" smtClean="0">
                <a:solidFill>
                  <a:schemeClr val="bg1"/>
                </a:solidFill>
                <a:latin typeface="Book Antiqua" pitchFamily="18" charset="0"/>
              </a:rPr>
              <a:t>8</a:t>
            </a:r>
            <a:endParaRPr lang="en-US" sz="1400" b="1" dirty="0">
              <a:solidFill>
                <a:schemeClr val="bg1"/>
              </a:solidFill>
              <a:latin typeface="Book Antiqua" pitchFamily="18" charset="0"/>
            </a:endParaRPr>
          </a:p>
        </p:txBody>
      </p:sp>
      <p:sp>
        <p:nvSpPr>
          <p:cNvPr id="57" name="Rectangle 56"/>
          <p:cNvSpPr/>
          <p:nvPr/>
        </p:nvSpPr>
        <p:spPr>
          <a:xfrm>
            <a:off x="3826419" y="3947452"/>
            <a:ext cx="409086" cy="307777"/>
          </a:xfrm>
          <a:prstGeom prst="rect">
            <a:avLst/>
          </a:prstGeom>
        </p:spPr>
        <p:txBody>
          <a:bodyPr wrap="none">
            <a:spAutoFit/>
          </a:bodyPr>
          <a:lstStyle/>
          <a:p>
            <a:r>
              <a:rPr lang="en-US" sz="1400" b="1" dirty="0" smtClean="0">
                <a:solidFill>
                  <a:schemeClr val="bg1"/>
                </a:solidFill>
                <a:latin typeface="Book Antiqua" pitchFamily="18" charset="0"/>
              </a:rPr>
              <a:t>18 </a:t>
            </a:r>
            <a:endParaRPr lang="en-US" sz="1400" b="1" dirty="0">
              <a:solidFill>
                <a:schemeClr val="bg1"/>
              </a:solidFill>
              <a:latin typeface="Book Antiqua" pitchFamily="18" charset="0"/>
            </a:endParaRPr>
          </a:p>
        </p:txBody>
      </p:sp>
      <p:sp>
        <p:nvSpPr>
          <p:cNvPr id="58" name="Rectangle 57"/>
          <p:cNvSpPr/>
          <p:nvPr/>
        </p:nvSpPr>
        <p:spPr>
          <a:xfrm>
            <a:off x="3826419" y="4378815"/>
            <a:ext cx="409086" cy="307777"/>
          </a:xfrm>
          <a:prstGeom prst="rect">
            <a:avLst/>
          </a:prstGeom>
        </p:spPr>
        <p:txBody>
          <a:bodyPr wrap="none">
            <a:spAutoFit/>
          </a:bodyPr>
          <a:lstStyle/>
          <a:p>
            <a:r>
              <a:rPr lang="en-US" sz="1400" b="1" dirty="0" smtClean="0">
                <a:solidFill>
                  <a:schemeClr val="bg1"/>
                </a:solidFill>
                <a:latin typeface="Book Antiqua" pitchFamily="18" charset="0"/>
              </a:rPr>
              <a:t>32 </a:t>
            </a:r>
            <a:endParaRPr lang="en-US" sz="1400" b="1" dirty="0">
              <a:solidFill>
                <a:schemeClr val="bg1"/>
              </a:solidFill>
              <a:latin typeface="Book Antiqua" pitchFamily="18" charset="0"/>
            </a:endParaRPr>
          </a:p>
        </p:txBody>
      </p:sp>
      <p:sp>
        <p:nvSpPr>
          <p:cNvPr id="59" name="Rectangle 58"/>
          <p:cNvSpPr/>
          <p:nvPr/>
        </p:nvSpPr>
        <p:spPr>
          <a:xfrm>
            <a:off x="4271769" y="3521857"/>
            <a:ext cx="274434" cy="307777"/>
          </a:xfrm>
          <a:prstGeom prst="rect">
            <a:avLst/>
          </a:prstGeom>
        </p:spPr>
        <p:txBody>
          <a:bodyPr wrap="none">
            <a:spAutoFit/>
          </a:bodyPr>
          <a:lstStyle/>
          <a:p>
            <a:r>
              <a:rPr lang="en-US" sz="1400" b="1" dirty="0" smtClean="0">
                <a:solidFill>
                  <a:schemeClr val="bg1"/>
                </a:solidFill>
                <a:latin typeface="Book Antiqua" pitchFamily="18" charset="0"/>
              </a:rPr>
              <a:t>1</a:t>
            </a:r>
            <a:endParaRPr lang="en-US" sz="1400" b="1" dirty="0">
              <a:solidFill>
                <a:schemeClr val="bg1"/>
              </a:solidFill>
              <a:latin typeface="Book Antiqua" pitchFamily="18" charset="0"/>
            </a:endParaRPr>
          </a:p>
        </p:txBody>
      </p:sp>
      <p:sp>
        <p:nvSpPr>
          <p:cNvPr id="60" name="Rectangle 59"/>
          <p:cNvSpPr/>
          <p:nvPr/>
        </p:nvSpPr>
        <p:spPr>
          <a:xfrm>
            <a:off x="4271769" y="3947452"/>
            <a:ext cx="274434" cy="307777"/>
          </a:xfrm>
          <a:prstGeom prst="rect">
            <a:avLst/>
          </a:prstGeom>
        </p:spPr>
        <p:txBody>
          <a:bodyPr wrap="none">
            <a:spAutoFit/>
          </a:bodyPr>
          <a:lstStyle/>
          <a:p>
            <a:r>
              <a:rPr lang="en-US" sz="1400" b="1" dirty="0" smtClean="0">
                <a:solidFill>
                  <a:schemeClr val="bg1"/>
                </a:solidFill>
                <a:latin typeface="Book Antiqua" pitchFamily="18" charset="0"/>
              </a:rPr>
              <a:t>8</a:t>
            </a:r>
            <a:endParaRPr lang="en-US" sz="1400" b="1" dirty="0">
              <a:solidFill>
                <a:schemeClr val="bg1"/>
              </a:solidFill>
              <a:latin typeface="Book Antiqua" pitchFamily="18" charset="0"/>
            </a:endParaRPr>
          </a:p>
        </p:txBody>
      </p:sp>
      <p:sp>
        <p:nvSpPr>
          <p:cNvPr id="61" name="Rectangle 60"/>
          <p:cNvSpPr/>
          <p:nvPr/>
        </p:nvSpPr>
        <p:spPr>
          <a:xfrm>
            <a:off x="4204443" y="4378815"/>
            <a:ext cx="409086" cy="307777"/>
          </a:xfrm>
          <a:prstGeom prst="rect">
            <a:avLst/>
          </a:prstGeom>
        </p:spPr>
        <p:txBody>
          <a:bodyPr wrap="none">
            <a:spAutoFit/>
          </a:bodyPr>
          <a:lstStyle/>
          <a:p>
            <a:r>
              <a:rPr lang="en-US" sz="1400" b="1" dirty="0" smtClean="0">
                <a:solidFill>
                  <a:schemeClr val="bg1"/>
                </a:solidFill>
                <a:latin typeface="Book Antiqua" pitchFamily="18" charset="0"/>
              </a:rPr>
              <a:t>18 </a:t>
            </a:r>
            <a:endParaRPr lang="en-US" sz="1400" b="1" dirty="0">
              <a:solidFill>
                <a:schemeClr val="bg1"/>
              </a:solidFill>
              <a:latin typeface="Book Antiqua" pitchFamily="18" charset="0"/>
            </a:endParaRPr>
          </a:p>
        </p:txBody>
      </p:sp>
      <p:sp>
        <p:nvSpPr>
          <p:cNvPr id="62" name="Rectangle 61"/>
          <p:cNvSpPr/>
          <p:nvPr/>
        </p:nvSpPr>
        <p:spPr>
          <a:xfrm>
            <a:off x="4676301" y="3947452"/>
            <a:ext cx="274434" cy="307777"/>
          </a:xfrm>
          <a:prstGeom prst="rect">
            <a:avLst/>
          </a:prstGeom>
        </p:spPr>
        <p:txBody>
          <a:bodyPr wrap="none">
            <a:spAutoFit/>
          </a:bodyPr>
          <a:lstStyle/>
          <a:p>
            <a:r>
              <a:rPr lang="en-US" sz="1400" b="1" dirty="0" smtClean="0">
                <a:solidFill>
                  <a:schemeClr val="bg1"/>
                </a:solidFill>
                <a:latin typeface="Book Antiqua" pitchFamily="18" charset="0"/>
              </a:rPr>
              <a:t>1</a:t>
            </a:r>
            <a:endParaRPr lang="en-US" sz="1400" b="1" dirty="0">
              <a:solidFill>
                <a:schemeClr val="bg1"/>
              </a:solidFill>
              <a:latin typeface="Book Antiqua" pitchFamily="18" charset="0"/>
            </a:endParaRPr>
          </a:p>
        </p:txBody>
      </p:sp>
      <p:sp>
        <p:nvSpPr>
          <p:cNvPr id="63" name="Rectangle 62"/>
          <p:cNvSpPr/>
          <p:nvPr/>
        </p:nvSpPr>
        <p:spPr>
          <a:xfrm>
            <a:off x="4676301" y="4378815"/>
            <a:ext cx="274434" cy="307777"/>
          </a:xfrm>
          <a:prstGeom prst="rect">
            <a:avLst/>
          </a:prstGeom>
        </p:spPr>
        <p:txBody>
          <a:bodyPr wrap="none">
            <a:spAutoFit/>
          </a:bodyPr>
          <a:lstStyle/>
          <a:p>
            <a:r>
              <a:rPr lang="en-US" sz="1400" b="1" dirty="0" smtClean="0">
                <a:solidFill>
                  <a:schemeClr val="bg1"/>
                </a:solidFill>
                <a:latin typeface="Book Antiqua" pitchFamily="18" charset="0"/>
              </a:rPr>
              <a:t>8</a:t>
            </a:r>
            <a:endParaRPr lang="en-US" sz="1400" b="1" dirty="0">
              <a:solidFill>
                <a:schemeClr val="bg1"/>
              </a:solidFill>
              <a:latin typeface="Book Antiqua" pitchFamily="18" charset="0"/>
            </a:endParaRPr>
          </a:p>
        </p:txBody>
      </p:sp>
      <p:sp>
        <p:nvSpPr>
          <p:cNvPr id="64" name="Rectangle 63"/>
          <p:cNvSpPr/>
          <p:nvPr/>
        </p:nvSpPr>
        <p:spPr>
          <a:xfrm>
            <a:off x="5638800" y="2028190"/>
            <a:ext cx="2996392" cy="1477328"/>
          </a:xfrm>
          <a:prstGeom prst="rect">
            <a:avLst/>
          </a:prstGeom>
          <a:solidFill>
            <a:schemeClr val="accent6">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b="1" kern="0" dirty="0">
                <a:solidFill>
                  <a:schemeClr val="tx1"/>
                </a:solidFill>
                <a:latin typeface="Book Antiqua" pitchFamily="18" charset="0"/>
                <a:cs typeface="Arial" charset="0"/>
              </a:rPr>
              <a:t>Valence electrons: all the elements have one electron in their outermost orbit so all of them have 1 valence electron.</a:t>
            </a:r>
          </a:p>
        </p:txBody>
      </p:sp>
      <p:sp>
        <p:nvSpPr>
          <p:cNvPr id="66" name="Oval 65"/>
          <p:cNvSpPr/>
          <p:nvPr/>
        </p:nvSpPr>
        <p:spPr>
          <a:xfrm>
            <a:off x="2689718" y="1845750"/>
            <a:ext cx="303288"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 Antiqua" pitchFamily="18" charset="0"/>
            </a:endParaRPr>
          </a:p>
        </p:txBody>
      </p:sp>
      <p:sp>
        <p:nvSpPr>
          <p:cNvPr id="67" name="Oval 66"/>
          <p:cNvSpPr/>
          <p:nvPr/>
        </p:nvSpPr>
        <p:spPr>
          <a:xfrm>
            <a:off x="3098046" y="2227940"/>
            <a:ext cx="303288"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 Antiqua" pitchFamily="18" charset="0"/>
            </a:endParaRPr>
          </a:p>
        </p:txBody>
      </p:sp>
      <p:sp>
        <p:nvSpPr>
          <p:cNvPr id="68" name="Oval 67"/>
          <p:cNvSpPr/>
          <p:nvPr/>
        </p:nvSpPr>
        <p:spPr>
          <a:xfrm>
            <a:off x="3467826" y="2681867"/>
            <a:ext cx="303288"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 Antiqua" pitchFamily="18" charset="0"/>
            </a:endParaRPr>
          </a:p>
        </p:txBody>
      </p:sp>
      <p:sp>
        <p:nvSpPr>
          <p:cNvPr id="69" name="Oval 68"/>
          <p:cNvSpPr/>
          <p:nvPr/>
        </p:nvSpPr>
        <p:spPr>
          <a:xfrm>
            <a:off x="3879318" y="3083413"/>
            <a:ext cx="303288"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 Antiqua" pitchFamily="18" charset="0"/>
            </a:endParaRPr>
          </a:p>
        </p:txBody>
      </p:sp>
      <p:sp>
        <p:nvSpPr>
          <p:cNvPr id="70" name="Oval 69"/>
          <p:cNvSpPr/>
          <p:nvPr/>
        </p:nvSpPr>
        <p:spPr>
          <a:xfrm>
            <a:off x="4257342" y="3523345"/>
            <a:ext cx="303288"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 Antiqua" pitchFamily="18" charset="0"/>
            </a:endParaRPr>
          </a:p>
        </p:txBody>
      </p:sp>
      <p:sp>
        <p:nvSpPr>
          <p:cNvPr id="71" name="Oval 70"/>
          <p:cNvSpPr/>
          <p:nvPr/>
        </p:nvSpPr>
        <p:spPr>
          <a:xfrm>
            <a:off x="4661874" y="3947452"/>
            <a:ext cx="303288"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 Antiqua" pitchFamily="18" charset="0"/>
            </a:endParaRPr>
          </a:p>
        </p:txBody>
      </p:sp>
      <p:sp>
        <p:nvSpPr>
          <p:cNvPr id="74" name="Rectangle 73"/>
          <p:cNvSpPr/>
          <p:nvPr/>
        </p:nvSpPr>
        <p:spPr>
          <a:xfrm>
            <a:off x="5638800" y="3587750"/>
            <a:ext cx="2996392"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a:solidFill>
                  <a:schemeClr val="tx1"/>
                </a:solidFill>
                <a:latin typeface="Book Antiqua" pitchFamily="18" charset="0"/>
              </a:rPr>
              <a:t>Valency: all alkali metals including hydrogen have valency.</a:t>
            </a:r>
          </a:p>
        </p:txBody>
      </p:sp>
      <p:pic>
        <p:nvPicPr>
          <p:cNvPr id="75" name="Pictur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742950"/>
            <a:ext cx="8077200" cy="4019550"/>
          </a:xfrm>
          <a:prstGeom prst="rect">
            <a:avLst/>
          </a:prstGeom>
        </p:spPr>
      </p:pic>
      <p:pic>
        <p:nvPicPr>
          <p:cNvPr id="76" name="Picture 75"/>
          <p:cNvPicPr>
            <a:picLocks noChangeAspect="1"/>
          </p:cNvPicPr>
          <p:nvPr/>
        </p:nvPicPr>
        <p:blipFill rotWithShape="1">
          <a:blip r:embed="rId2">
            <a:extLst>
              <a:ext uri="{28A0092B-C50C-407E-A947-70E740481C1C}">
                <a14:useLocalDpi xmlns:a14="http://schemas.microsoft.com/office/drawing/2010/main" val="0"/>
              </a:ext>
            </a:extLst>
          </a:blip>
          <a:srcRect l="8844" t="7110" r="85554" b="6255"/>
          <a:stretch/>
        </p:blipFill>
        <p:spPr>
          <a:xfrm>
            <a:off x="1234440" y="1047750"/>
            <a:ext cx="452438" cy="3482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7" name="Group 6"/>
          <p:cNvGrpSpPr/>
          <p:nvPr/>
        </p:nvGrpSpPr>
        <p:grpSpPr>
          <a:xfrm>
            <a:off x="2865742" y="764407"/>
            <a:ext cx="2346308" cy="1204361"/>
            <a:chOff x="2865742" y="764407"/>
            <a:chExt cx="2346308" cy="1204361"/>
          </a:xfrm>
        </p:grpSpPr>
        <p:sp>
          <p:nvSpPr>
            <p:cNvPr id="5" name="Cloud Callout 4"/>
            <p:cNvSpPr/>
            <p:nvPr/>
          </p:nvSpPr>
          <p:spPr>
            <a:xfrm>
              <a:off x="2865742" y="764407"/>
              <a:ext cx="2346308" cy="1204361"/>
            </a:xfrm>
            <a:prstGeom prst="cloudCallout">
              <a:avLst>
                <a:gd name="adj1" fmla="val -105380"/>
                <a:gd name="adj2" fmla="val 59020"/>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8836" y="994886"/>
              <a:ext cx="2044727" cy="923330"/>
            </a:xfrm>
            <a:prstGeom prst="rect">
              <a:avLst/>
            </a:prstGeom>
            <a:noFill/>
            <a:ln>
              <a:noFill/>
            </a:ln>
          </p:spPr>
          <p:txBody>
            <a:bodyPr wrap="none" rtlCol="0">
              <a:spAutoFit/>
            </a:bodyPr>
            <a:lstStyle/>
            <a:p>
              <a:pPr algn="ctr"/>
              <a:r>
                <a:rPr lang="en-US" dirty="0" smtClean="0">
                  <a:solidFill>
                    <a:schemeClr val="bg1"/>
                  </a:solidFill>
                  <a:latin typeface="+mj-lt"/>
                </a:rPr>
                <a:t>Group I A elements </a:t>
              </a:r>
            </a:p>
            <a:p>
              <a:pPr algn="ctr"/>
              <a:r>
                <a:rPr lang="en-US" dirty="0" smtClean="0">
                  <a:solidFill>
                    <a:schemeClr val="bg1"/>
                  </a:solidFill>
                  <a:latin typeface="+mj-lt"/>
                </a:rPr>
                <a:t>are called as alkali </a:t>
              </a:r>
            </a:p>
            <a:p>
              <a:pPr algn="ctr"/>
              <a:r>
                <a:rPr lang="en-US" dirty="0" smtClean="0">
                  <a:solidFill>
                    <a:schemeClr val="bg1"/>
                  </a:solidFill>
                  <a:latin typeface="+mj-lt"/>
                </a:rPr>
                <a:t>metals</a:t>
              </a:r>
              <a:endParaRPr lang="en-US" dirty="0">
                <a:solidFill>
                  <a:schemeClr val="bg1"/>
                </a:solidFill>
                <a:latin typeface="+mj-lt"/>
              </a:endParaRPr>
            </a:p>
          </p:txBody>
        </p:sp>
      </p:grpSp>
      <p:sp>
        <p:nvSpPr>
          <p:cNvPr id="72" name="Rectangle 71"/>
          <p:cNvSpPr/>
          <p:nvPr/>
        </p:nvSpPr>
        <p:spPr>
          <a:xfrm>
            <a:off x="5106912" y="1420685"/>
            <a:ext cx="333746" cy="307777"/>
          </a:xfrm>
          <a:prstGeom prst="rect">
            <a:avLst/>
          </a:prstGeom>
        </p:spPr>
        <p:txBody>
          <a:bodyPr wrap="none">
            <a:spAutoFit/>
          </a:bodyPr>
          <a:lstStyle/>
          <a:p>
            <a:r>
              <a:rPr lang="en-US" sz="1400" b="1" dirty="0" smtClean="0">
                <a:solidFill>
                  <a:schemeClr val="bg1"/>
                </a:solidFill>
                <a:latin typeface="Book Antiqua" pitchFamily="18" charset="0"/>
              </a:rPr>
              <a:t>Q</a:t>
            </a:r>
            <a:endParaRPr lang="en-US" sz="1400" b="1" dirty="0">
              <a:solidFill>
                <a:schemeClr val="bg1"/>
              </a:solidFill>
              <a:latin typeface="Book Antiqua" pitchFamily="18" charset="0"/>
            </a:endParaRPr>
          </a:p>
        </p:txBody>
      </p:sp>
      <p:sp>
        <p:nvSpPr>
          <p:cNvPr id="73" name="Rectangle 72"/>
          <p:cNvSpPr/>
          <p:nvPr/>
        </p:nvSpPr>
        <p:spPr>
          <a:xfrm>
            <a:off x="5136568" y="4378815"/>
            <a:ext cx="274434" cy="307777"/>
          </a:xfrm>
          <a:prstGeom prst="rect">
            <a:avLst/>
          </a:prstGeom>
        </p:spPr>
        <p:txBody>
          <a:bodyPr wrap="none">
            <a:spAutoFit/>
          </a:bodyPr>
          <a:lstStyle/>
          <a:p>
            <a:r>
              <a:rPr lang="en-US" sz="1400" b="1" dirty="0" smtClean="0">
                <a:solidFill>
                  <a:schemeClr val="bg1"/>
                </a:solidFill>
                <a:latin typeface="Book Antiqua" pitchFamily="18" charset="0"/>
              </a:rPr>
              <a:t>1</a:t>
            </a:r>
            <a:endParaRPr lang="en-US" sz="1400" b="1" dirty="0">
              <a:solidFill>
                <a:schemeClr val="bg1"/>
              </a:solidFill>
              <a:latin typeface="Book Antiqua" pitchFamily="18" charset="0"/>
            </a:endParaRPr>
          </a:p>
        </p:txBody>
      </p:sp>
      <p:sp>
        <p:nvSpPr>
          <p:cNvPr id="77" name="Oval 76"/>
          <p:cNvSpPr/>
          <p:nvPr/>
        </p:nvSpPr>
        <p:spPr>
          <a:xfrm>
            <a:off x="5122141" y="4378815"/>
            <a:ext cx="303288"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 Antiqua" pitchFamily="18" charset="0"/>
            </a:endParaRPr>
          </a:p>
        </p:txBody>
      </p:sp>
    </p:spTree>
    <p:extLst>
      <p:ext uri="{BB962C8B-B14F-4D97-AF65-F5344CB8AC3E}">
        <p14:creationId xmlns:p14="http://schemas.microsoft.com/office/powerpoint/2010/main" val="185304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p:cTn id="12" dur="500" fill="hold"/>
                                        <p:tgtEl>
                                          <p:spTgt spid="75"/>
                                        </p:tgtEl>
                                        <p:attrNameLst>
                                          <p:attrName>ppt_w</p:attrName>
                                        </p:attrNameLst>
                                      </p:cBhvr>
                                      <p:tavLst>
                                        <p:tav tm="0">
                                          <p:val>
                                            <p:fltVal val="0"/>
                                          </p:val>
                                        </p:tav>
                                        <p:tav tm="100000">
                                          <p:val>
                                            <p:strVal val="#ppt_w"/>
                                          </p:val>
                                        </p:tav>
                                      </p:tavLst>
                                    </p:anim>
                                    <p:anim calcmode="lin" valueType="num">
                                      <p:cBhvr>
                                        <p:cTn id="13" dur="500" fill="hold"/>
                                        <p:tgtEl>
                                          <p:spTgt spid="75"/>
                                        </p:tgtEl>
                                        <p:attrNameLst>
                                          <p:attrName>ppt_h</p:attrName>
                                        </p:attrNameLst>
                                      </p:cBhvr>
                                      <p:tavLst>
                                        <p:tav tm="0">
                                          <p:val>
                                            <p:fltVal val="0"/>
                                          </p:val>
                                        </p:tav>
                                        <p:tav tm="100000">
                                          <p:val>
                                            <p:strVal val="#ppt_h"/>
                                          </p:val>
                                        </p:tav>
                                      </p:tavLst>
                                    </p:anim>
                                    <p:animEffect transition="in" filter="fade">
                                      <p:cBhvr>
                                        <p:cTn id="14" dur="500"/>
                                        <p:tgtEl>
                                          <p:spTgt spid="7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76"/>
                                        </p:tgtEl>
                                      </p:cBhvr>
                                    </p:animEffect>
                                    <p:animScale>
                                      <p:cBhvr>
                                        <p:cTn id="29" dur="250" autoRev="1" fill="hold"/>
                                        <p:tgtEl>
                                          <p:spTgt spid="76"/>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7"/>
                                        </p:tgtEl>
                                        <p:attrNameLst>
                                          <p:attrName>style.visibility</p:attrName>
                                        </p:attrNameLst>
                                      </p:cBhvr>
                                      <p:to>
                                        <p:strVal val="hidden"/>
                                      </p:to>
                                    </p:set>
                                  </p:childTnLst>
                                </p:cTn>
                              </p:par>
                            </p:childTnLst>
                          </p:cTn>
                        </p:par>
                        <p:par>
                          <p:cTn id="34" fill="hold">
                            <p:stCondLst>
                              <p:cond delay="0"/>
                            </p:stCondLst>
                            <p:childTnLst>
                              <p:par>
                                <p:cTn id="35" presetID="1" presetClass="exit" presetSubtype="0" fill="hold" nodeType="afterEffect">
                                  <p:stCondLst>
                                    <p:cond delay="0"/>
                                  </p:stCondLst>
                                  <p:childTnLst>
                                    <p:set>
                                      <p:cBhvr>
                                        <p:cTn id="36" dur="1" fill="hold">
                                          <p:stCondLst>
                                            <p:cond delay="0"/>
                                          </p:stCondLst>
                                        </p:cTn>
                                        <p:tgtEl>
                                          <p:spTgt spid="7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animEffect transition="in" filter="fade">
                                      <p:cBhvr>
                                        <p:cTn id="51" dur="500"/>
                                        <p:tgtEl>
                                          <p:spTgt spid="3">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animEffect transition="in" filter="wipe(left)">
                                      <p:cBhvr>
                                        <p:cTn id="56" dur="500"/>
                                        <p:tgtEl>
                                          <p:spTgt spid="3">
                                            <p:txEl>
                                              <p:pRg st="1" end="1"/>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500"/>
                                        <p:tgtEl>
                                          <p:spTgt spid="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500"/>
                                        <p:tgtEl>
                                          <p:spTgt spid="1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500"/>
                                        <p:tgtEl>
                                          <p:spTgt spid="3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fade">
                                      <p:cBhvr>
                                        <p:cTn id="110" dur="500"/>
                                        <p:tgtEl>
                                          <p:spTgt spid="3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fade">
                                      <p:cBhvr>
                                        <p:cTn id="113" dur="500"/>
                                        <p:tgtEl>
                                          <p:spTgt spid="3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fade">
                                      <p:cBhvr>
                                        <p:cTn id="116" dur="500"/>
                                        <p:tgtEl>
                                          <p:spTgt spid="4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500"/>
                                        <p:tgtEl>
                                          <p:spTgt spid="5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fade">
                                      <p:cBhvr>
                                        <p:cTn id="122" dur="500"/>
                                        <p:tgtEl>
                                          <p:spTgt spid="25"/>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fade">
                                      <p:cBhvr>
                                        <p:cTn id="128" dur="500"/>
                                        <p:tgtEl>
                                          <p:spTgt spid="4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500"/>
                                        <p:tgtEl>
                                          <p:spTgt spid="4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fade">
                                      <p:cBhvr>
                                        <p:cTn id="134" dur="500"/>
                                        <p:tgtEl>
                                          <p:spTgt spid="5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5"/>
                                        </p:tgtEl>
                                        <p:attrNameLst>
                                          <p:attrName>style.visibility</p:attrName>
                                        </p:attrNameLst>
                                      </p:cBhvr>
                                      <p:to>
                                        <p:strVal val="visible"/>
                                      </p:to>
                                    </p:set>
                                    <p:animEffect transition="in" filter="fade">
                                      <p:cBhvr>
                                        <p:cTn id="137" dur="500"/>
                                        <p:tgtEl>
                                          <p:spTgt spid="55"/>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6"/>
                                        </p:tgtEl>
                                        <p:attrNameLst>
                                          <p:attrName>style.visibility</p:attrName>
                                        </p:attrNameLst>
                                      </p:cBhvr>
                                      <p:to>
                                        <p:strVal val="visible"/>
                                      </p:to>
                                    </p:set>
                                    <p:animEffect transition="in" filter="fade">
                                      <p:cBhvr>
                                        <p:cTn id="140" dur="500"/>
                                        <p:tgtEl>
                                          <p:spTgt spid="2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34"/>
                                        </p:tgtEl>
                                        <p:attrNameLst>
                                          <p:attrName>style.visibility</p:attrName>
                                        </p:attrNameLst>
                                      </p:cBhvr>
                                      <p:to>
                                        <p:strVal val="visible"/>
                                      </p:to>
                                    </p:set>
                                    <p:animEffect transition="in" filter="fade">
                                      <p:cBhvr>
                                        <p:cTn id="143" dur="500"/>
                                        <p:tgtEl>
                                          <p:spTgt spid="34"/>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1"/>
                                        </p:tgtEl>
                                        <p:attrNameLst>
                                          <p:attrName>style.visibility</p:attrName>
                                        </p:attrNameLst>
                                      </p:cBhvr>
                                      <p:to>
                                        <p:strVal val="visible"/>
                                      </p:to>
                                    </p:set>
                                    <p:animEffect transition="in" filter="fade">
                                      <p:cBhvr>
                                        <p:cTn id="146" dur="500"/>
                                        <p:tgtEl>
                                          <p:spTgt spid="4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48"/>
                                        </p:tgtEl>
                                        <p:attrNameLst>
                                          <p:attrName>style.visibility</p:attrName>
                                        </p:attrNameLst>
                                      </p:cBhvr>
                                      <p:to>
                                        <p:strVal val="visible"/>
                                      </p:to>
                                    </p:set>
                                    <p:animEffect transition="in" filter="fade">
                                      <p:cBhvr>
                                        <p:cTn id="149" dur="500"/>
                                        <p:tgtEl>
                                          <p:spTgt spid="48"/>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fade">
                                      <p:cBhvr>
                                        <p:cTn id="152" dur="500"/>
                                        <p:tgtEl>
                                          <p:spTgt spid="52"/>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fade">
                                      <p:cBhvr>
                                        <p:cTn id="155" dur="500"/>
                                        <p:tgtEl>
                                          <p:spTgt spid="5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59"/>
                                        </p:tgtEl>
                                        <p:attrNameLst>
                                          <p:attrName>style.visibility</p:attrName>
                                        </p:attrNameLst>
                                      </p:cBhvr>
                                      <p:to>
                                        <p:strVal val="visible"/>
                                      </p:to>
                                    </p:set>
                                    <p:animEffect transition="in" filter="fade">
                                      <p:cBhvr>
                                        <p:cTn id="158" dur="500"/>
                                        <p:tgtEl>
                                          <p:spTgt spid="59"/>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7"/>
                                        </p:tgtEl>
                                        <p:attrNameLst>
                                          <p:attrName>style.visibility</p:attrName>
                                        </p:attrNameLst>
                                      </p:cBhvr>
                                      <p:to>
                                        <p:strVal val="visible"/>
                                      </p:to>
                                    </p:set>
                                    <p:animEffect transition="in" filter="fade">
                                      <p:cBhvr>
                                        <p:cTn id="161" dur="500"/>
                                        <p:tgtEl>
                                          <p:spTgt spid="27"/>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35"/>
                                        </p:tgtEl>
                                        <p:attrNameLst>
                                          <p:attrName>style.visibility</p:attrName>
                                        </p:attrNameLst>
                                      </p:cBhvr>
                                      <p:to>
                                        <p:strVal val="visible"/>
                                      </p:to>
                                    </p:set>
                                    <p:animEffect transition="in" filter="fade">
                                      <p:cBhvr>
                                        <p:cTn id="164" dur="500"/>
                                        <p:tgtEl>
                                          <p:spTgt spid="3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2"/>
                                        </p:tgtEl>
                                        <p:attrNameLst>
                                          <p:attrName>style.visibility</p:attrName>
                                        </p:attrNameLst>
                                      </p:cBhvr>
                                      <p:to>
                                        <p:strVal val="visible"/>
                                      </p:to>
                                    </p:set>
                                    <p:animEffect transition="in" filter="fade">
                                      <p:cBhvr>
                                        <p:cTn id="167" dur="500"/>
                                        <p:tgtEl>
                                          <p:spTgt spid="42"/>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9"/>
                                        </p:tgtEl>
                                        <p:attrNameLst>
                                          <p:attrName>style.visibility</p:attrName>
                                        </p:attrNameLst>
                                      </p:cBhvr>
                                      <p:to>
                                        <p:strVal val="visible"/>
                                      </p:to>
                                    </p:set>
                                    <p:animEffect transition="in" filter="fade">
                                      <p:cBhvr>
                                        <p:cTn id="170" dur="500"/>
                                        <p:tgtEl>
                                          <p:spTgt spid="49"/>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fade">
                                      <p:cBhvr>
                                        <p:cTn id="173" dur="500"/>
                                        <p:tgtEl>
                                          <p:spTgt spid="5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57"/>
                                        </p:tgtEl>
                                        <p:attrNameLst>
                                          <p:attrName>style.visibility</p:attrName>
                                        </p:attrNameLst>
                                      </p:cBhvr>
                                      <p:to>
                                        <p:strVal val="visible"/>
                                      </p:to>
                                    </p:set>
                                    <p:animEffect transition="in" filter="fade">
                                      <p:cBhvr>
                                        <p:cTn id="176" dur="500"/>
                                        <p:tgtEl>
                                          <p:spTgt spid="57"/>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60"/>
                                        </p:tgtEl>
                                        <p:attrNameLst>
                                          <p:attrName>style.visibility</p:attrName>
                                        </p:attrNameLst>
                                      </p:cBhvr>
                                      <p:to>
                                        <p:strVal val="visible"/>
                                      </p:to>
                                    </p:set>
                                    <p:animEffect transition="in" filter="fade">
                                      <p:cBhvr>
                                        <p:cTn id="179" dur="500"/>
                                        <p:tgtEl>
                                          <p:spTgt spid="60"/>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62"/>
                                        </p:tgtEl>
                                        <p:attrNameLst>
                                          <p:attrName>style.visibility</p:attrName>
                                        </p:attrNameLst>
                                      </p:cBhvr>
                                      <p:to>
                                        <p:strVal val="visible"/>
                                      </p:to>
                                    </p:set>
                                    <p:animEffect transition="in" filter="fade">
                                      <p:cBhvr>
                                        <p:cTn id="182" dur="500"/>
                                        <p:tgtEl>
                                          <p:spTgt spid="62"/>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22"/>
                                        </p:tgtEl>
                                        <p:attrNameLst>
                                          <p:attrName>style.visibility</p:attrName>
                                        </p:attrNameLst>
                                      </p:cBhvr>
                                      <p:to>
                                        <p:strVal val="visible"/>
                                      </p:to>
                                    </p:set>
                                    <p:animEffect transition="in" filter="fade">
                                      <p:cBhvr>
                                        <p:cTn id="185" dur="500"/>
                                        <p:tgtEl>
                                          <p:spTgt spid="22"/>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30"/>
                                        </p:tgtEl>
                                        <p:attrNameLst>
                                          <p:attrName>style.visibility</p:attrName>
                                        </p:attrNameLst>
                                      </p:cBhvr>
                                      <p:to>
                                        <p:strVal val="visible"/>
                                      </p:to>
                                    </p:set>
                                    <p:animEffect transition="in" filter="fade">
                                      <p:cBhvr>
                                        <p:cTn id="188" dur="500"/>
                                        <p:tgtEl>
                                          <p:spTgt spid="30"/>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Effect transition="in" filter="fade">
                                      <p:cBhvr>
                                        <p:cTn id="191" dur="500"/>
                                        <p:tgtEl>
                                          <p:spTgt spid="37"/>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fade">
                                      <p:cBhvr>
                                        <p:cTn id="194" dur="500"/>
                                        <p:tgtEl>
                                          <p:spTgt spid="44"/>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fade">
                                      <p:cBhvr>
                                        <p:cTn id="197" dur="500"/>
                                        <p:tgtEl>
                                          <p:spTgt spid="54"/>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58"/>
                                        </p:tgtEl>
                                        <p:attrNameLst>
                                          <p:attrName>style.visibility</p:attrName>
                                        </p:attrNameLst>
                                      </p:cBhvr>
                                      <p:to>
                                        <p:strVal val="visible"/>
                                      </p:to>
                                    </p:set>
                                    <p:animEffect transition="in" filter="fade">
                                      <p:cBhvr>
                                        <p:cTn id="200" dur="500"/>
                                        <p:tgtEl>
                                          <p:spTgt spid="58"/>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fade">
                                      <p:cBhvr>
                                        <p:cTn id="203" dur="500"/>
                                        <p:tgtEl>
                                          <p:spTgt spid="61"/>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63"/>
                                        </p:tgtEl>
                                        <p:attrNameLst>
                                          <p:attrName>style.visibility</p:attrName>
                                        </p:attrNameLst>
                                      </p:cBhvr>
                                      <p:to>
                                        <p:strVal val="visible"/>
                                      </p:to>
                                    </p:set>
                                    <p:animEffect transition="in" filter="fade">
                                      <p:cBhvr>
                                        <p:cTn id="206" dur="500"/>
                                        <p:tgtEl>
                                          <p:spTgt spid="63"/>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73"/>
                                        </p:tgtEl>
                                        <p:attrNameLst>
                                          <p:attrName>style.visibility</p:attrName>
                                        </p:attrNameLst>
                                      </p:cBhvr>
                                      <p:to>
                                        <p:strVal val="visible"/>
                                      </p:to>
                                    </p:set>
                                    <p:animEffect transition="in" filter="fade">
                                      <p:cBhvr>
                                        <p:cTn id="209" dur="500"/>
                                        <p:tgtEl>
                                          <p:spTgt spid="73"/>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64"/>
                                        </p:tgtEl>
                                        <p:attrNameLst>
                                          <p:attrName>style.visibility</p:attrName>
                                        </p:attrNameLst>
                                      </p:cBhvr>
                                      <p:to>
                                        <p:strVal val="visible"/>
                                      </p:to>
                                    </p:set>
                                    <p:animEffect transition="in" filter="wipe(left)">
                                      <p:cBhvr>
                                        <p:cTn id="214" dur="500"/>
                                        <p:tgtEl>
                                          <p:spTgt spid="64"/>
                                        </p:tgtEl>
                                      </p:cBhvr>
                                    </p:animEffect>
                                  </p:childTnLst>
                                </p:cTn>
                              </p:par>
                            </p:childTnLst>
                          </p:cTn>
                        </p:par>
                        <p:par>
                          <p:cTn id="215" fill="hold">
                            <p:stCondLst>
                              <p:cond delay="500"/>
                            </p:stCondLst>
                            <p:childTnLst>
                              <p:par>
                                <p:cTn id="216" presetID="21" presetClass="entr" presetSubtype="1" fill="hold" grpId="0" nodeType="afterEffect">
                                  <p:stCondLst>
                                    <p:cond delay="0"/>
                                  </p:stCondLst>
                                  <p:childTnLst>
                                    <p:set>
                                      <p:cBhvr>
                                        <p:cTn id="217" dur="1" fill="hold">
                                          <p:stCondLst>
                                            <p:cond delay="0"/>
                                          </p:stCondLst>
                                        </p:cTn>
                                        <p:tgtEl>
                                          <p:spTgt spid="66"/>
                                        </p:tgtEl>
                                        <p:attrNameLst>
                                          <p:attrName>style.visibility</p:attrName>
                                        </p:attrNameLst>
                                      </p:cBhvr>
                                      <p:to>
                                        <p:strVal val="visible"/>
                                      </p:to>
                                    </p:set>
                                    <p:animEffect transition="in" filter="wheel(1)">
                                      <p:cBhvr>
                                        <p:cTn id="218" dur="1000"/>
                                        <p:tgtEl>
                                          <p:spTgt spid="66"/>
                                        </p:tgtEl>
                                      </p:cBhvr>
                                    </p:animEffect>
                                  </p:childTnLst>
                                </p:cTn>
                              </p:par>
                            </p:childTnLst>
                          </p:cTn>
                        </p:par>
                        <p:par>
                          <p:cTn id="219" fill="hold">
                            <p:stCondLst>
                              <p:cond delay="1500"/>
                            </p:stCondLst>
                            <p:childTnLst>
                              <p:par>
                                <p:cTn id="220" presetID="21" presetClass="entr" presetSubtype="1" fill="hold" grpId="0" nodeType="afterEffect">
                                  <p:stCondLst>
                                    <p:cond delay="0"/>
                                  </p:stCondLst>
                                  <p:childTnLst>
                                    <p:set>
                                      <p:cBhvr>
                                        <p:cTn id="221" dur="1" fill="hold">
                                          <p:stCondLst>
                                            <p:cond delay="0"/>
                                          </p:stCondLst>
                                        </p:cTn>
                                        <p:tgtEl>
                                          <p:spTgt spid="67"/>
                                        </p:tgtEl>
                                        <p:attrNameLst>
                                          <p:attrName>style.visibility</p:attrName>
                                        </p:attrNameLst>
                                      </p:cBhvr>
                                      <p:to>
                                        <p:strVal val="visible"/>
                                      </p:to>
                                    </p:set>
                                    <p:animEffect transition="in" filter="wheel(1)">
                                      <p:cBhvr>
                                        <p:cTn id="222" dur="1000"/>
                                        <p:tgtEl>
                                          <p:spTgt spid="67"/>
                                        </p:tgtEl>
                                      </p:cBhvr>
                                    </p:animEffect>
                                  </p:childTnLst>
                                </p:cTn>
                              </p:par>
                            </p:childTnLst>
                          </p:cTn>
                        </p:par>
                        <p:par>
                          <p:cTn id="223" fill="hold">
                            <p:stCondLst>
                              <p:cond delay="2500"/>
                            </p:stCondLst>
                            <p:childTnLst>
                              <p:par>
                                <p:cTn id="224" presetID="21" presetClass="entr" presetSubtype="1" fill="hold" grpId="0" nodeType="afterEffect">
                                  <p:stCondLst>
                                    <p:cond delay="0"/>
                                  </p:stCondLst>
                                  <p:childTnLst>
                                    <p:set>
                                      <p:cBhvr>
                                        <p:cTn id="225" dur="1" fill="hold">
                                          <p:stCondLst>
                                            <p:cond delay="0"/>
                                          </p:stCondLst>
                                        </p:cTn>
                                        <p:tgtEl>
                                          <p:spTgt spid="68"/>
                                        </p:tgtEl>
                                        <p:attrNameLst>
                                          <p:attrName>style.visibility</p:attrName>
                                        </p:attrNameLst>
                                      </p:cBhvr>
                                      <p:to>
                                        <p:strVal val="visible"/>
                                      </p:to>
                                    </p:set>
                                    <p:animEffect transition="in" filter="wheel(1)">
                                      <p:cBhvr>
                                        <p:cTn id="226" dur="1000"/>
                                        <p:tgtEl>
                                          <p:spTgt spid="68"/>
                                        </p:tgtEl>
                                      </p:cBhvr>
                                    </p:animEffect>
                                  </p:childTnLst>
                                </p:cTn>
                              </p:par>
                            </p:childTnLst>
                          </p:cTn>
                        </p:par>
                        <p:par>
                          <p:cTn id="227" fill="hold">
                            <p:stCondLst>
                              <p:cond delay="3500"/>
                            </p:stCondLst>
                            <p:childTnLst>
                              <p:par>
                                <p:cTn id="228" presetID="21" presetClass="entr" presetSubtype="1" fill="hold" grpId="0" nodeType="afterEffect">
                                  <p:stCondLst>
                                    <p:cond delay="0"/>
                                  </p:stCondLst>
                                  <p:childTnLst>
                                    <p:set>
                                      <p:cBhvr>
                                        <p:cTn id="229" dur="1" fill="hold">
                                          <p:stCondLst>
                                            <p:cond delay="0"/>
                                          </p:stCondLst>
                                        </p:cTn>
                                        <p:tgtEl>
                                          <p:spTgt spid="69"/>
                                        </p:tgtEl>
                                        <p:attrNameLst>
                                          <p:attrName>style.visibility</p:attrName>
                                        </p:attrNameLst>
                                      </p:cBhvr>
                                      <p:to>
                                        <p:strVal val="visible"/>
                                      </p:to>
                                    </p:set>
                                    <p:animEffect transition="in" filter="wheel(1)">
                                      <p:cBhvr>
                                        <p:cTn id="230" dur="1000"/>
                                        <p:tgtEl>
                                          <p:spTgt spid="69"/>
                                        </p:tgtEl>
                                      </p:cBhvr>
                                    </p:animEffect>
                                  </p:childTnLst>
                                </p:cTn>
                              </p:par>
                            </p:childTnLst>
                          </p:cTn>
                        </p:par>
                        <p:par>
                          <p:cTn id="231" fill="hold">
                            <p:stCondLst>
                              <p:cond delay="4500"/>
                            </p:stCondLst>
                            <p:childTnLst>
                              <p:par>
                                <p:cTn id="232" presetID="21" presetClass="entr" presetSubtype="1" fill="hold" grpId="0" nodeType="afterEffect">
                                  <p:stCondLst>
                                    <p:cond delay="0"/>
                                  </p:stCondLst>
                                  <p:childTnLst>
                                    <p:set>
                                      <p:cBhvr>
                                        <p:cTn id="233" dur="1" fill="hold">
                                          <p:stCondLst>
                                            <p:cond delay="0"/>
                                          </p:stCondLst>
                                        </p:cTn>
                                        <p:tgtEl>
                                          <p:spTgt spid="70"/>
                                        </p:tgtEl>
                                        <p:attrNameLst>
                                          <p:attrName>style.visibility</p:attrName>
                                        </p:attrNameLst>
                                      </p:cBhvr>
                                      <p:to>
                                        <p:strVal val="visible"/>
                                      </p:to>
                                    </p:set>
                                    <p:animEffect transition="in" filter="wheel(1)">
                                      <p:cBhvr>
                                        <p:cTn id="234" dur="1000"/>
                                        <p:tgtEl>
                                          <p:spTgt spid="70"/>
                                        </p:tgtEl>
                                      </p:cBhvr>
                                    </p:animEffect>
                                  </p:childTnLst>
                                </p:cTn>
                              </p:par>
                            </p:childTnLst>
                          </p:cTn>
                        </p:par>
                        <p:par>
                          <p:cTn id="235" fill="hold">
                            <p:stCondLst>
                              <p:cond delay="5500"/>
                            </p:stCondLst>
                            <p:childTnLst>
                              <p:par>
                                <p:cTn id="236" presetID="21" presetClass="entr" presetSubtype="1" fill="hold" grpId="0" nodeType="afterEffect">
                                  <p:stCondLst>
                                    <p:cond delay="0"/>
                                  </p:stCondLst>
                                  <p:childTnLst>
                                    <p:set>
                                      <p:cBhvr>
                                        <p:cTn id="237" dur="1" fill="hold">
                                          <p:stCondLst>
                                            <p:cond delay="0"/>
                                          </p:stCondLst>
                                        </p:cTn>
                                        <p:tgtEl>
                                          <p:spTgt spid="71"/>
                                        </p:tgtEl>
                                        <p:attrNameLst>
                                          <p:attrName>style.visibility</p:attrName>
                                        </p:attrNameLst>
                                      </p:cBhvr>
                                      <p:to>
                                        <p:strVal val="visible"/>
                                      </p:to>
                                    </p:set>
                                    <p:animEffect transition="in" filter="wheel(1)">
                                      <p:cBhvr>
                                        <p:cTn id="238" dur="1000"/>
                                        <p:tgtEl>
                                          <p:spTgt spid="71"/>
                                        </p:tgtEl>
                                      </p:cBhvr>
                                    </p:animEffect>
                                  </p:childTnLst>
                                </p:cTn>
                              </p:par>
                            </p:childTnLst>
                          </p:cTn>
                        </p:par>
                        <p:par>
                          <p:cTn id="239" fill="hold">
                            <p:stCondLst>
                              <p:cond delay="6500"/>
                            </p:stCondLst>
                            <p:childTnLst>
                              <p:par>
                                <p:cTn id="240" presetID="21" presetClass="entr" presetSubtype="1" fill="hold" grpId="0" nodeType="afterEffect">
                                  <p:stCondLst>
                                    <p:cond delay="0"/>
                                  </p:stCondLst>
                                  <p:childTnLst>
                                    <p:set>
                                      <p:cBhvr>
                                        <p:cTn id="241" dur="1" fill="hold">
                                          <p:stCondLst>
                                            <p:cond delay="0"/>
                                          </p:stCondLst>
                                        </p:cTn>
                                        <p:tgtEl>
                                          <p:spTgt spid="77"/>
                                        </p:tgtEl>
                                        <p:attrNameLst>
                                          <p:attrName>style.visibility</p:attrName>
                                        </p:attrNameLst>
                                      </p:cBhvr>
                                      <p:to>
                                        <p:strVal val="visible"/>
                                      </p:to>
                                    </p:set>
                                    <p:animEffect transition="in" filter="wheel(1)">
                                      <p:cBhvr>
                                        <p:cTn id="242" dur="1000"/>
                                        <p:tgtEl>
                                          <p:spTgt spid="77"/>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74"/>
                                        </p:tgtEl>
                                        <p:attrNameLst>
                                          <p:attrName>style.visibility</p:attrName>
                                        </p:attrNameLst>
                                      </p:cBhvr>
                                      <p:to>
                                        <p:strVal val="visible"/>
                                      </p:to>
                                    </p:set>
                                    <p:animEffect transition="in" filter="wipe(left)">
                                      <p:cBhvr>
                                        <p:cTn id="247" dur="500"/>
                                        <p:tgtEl>
                                          <p:spTgt spid="74"/>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72"/>
                                        </p:tgtEl>
                                        <p:attrNameLst>
                                          <p:attrName>style.visibility</p:attrName>
                                        </p:attrNameLst>
                                      </p:cBhvr>
                                      <p:to>
                                        <p:strVal val="visible"/>
                                      </p:to>
                                    </p:set>
                                    <p:animEffect transition="in" filter="fade">
                                      <p:cBhvr>
                                        <p:cTn id="25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animBg="1"/>
      <p:bldP spid="66" grpId="0" animBg="1"/>
      <p:bldP spid="67" grpId="0" animBg="1"/>
      <p:bldP spid="68" grpId="0" animBg="1"/>
      <p:bldP spid="69" grpId="0" animBg="1"/>
      <p:bldP spid="70" grpId="0" animBg="1"/>
      <p:bldP spid="71" grpId="0" animBg="1"/>
      <p:bldP spid="74" grpId="0" animBg="1"/>
      <p:bldP spid="72" grpId="0"/>
      <p:bldP spid="73" grpId="0"/>
      <p:bldP spid="7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399" y="285750"/>
            <a:ext cx="6367821"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r>
              <a:rPr lang="en-US" sz="2000" b="1" u="sng" dirty="0" smtClean="0">
                <a:solidFill>
                  <a:srgbClr val="C00000"/>
                </a:solidFill>
                <a:latin typeface="Bookman Old Style" pitchFamily="18" charset="0"/>
              </a:rPr>
              <a:t>Similarities Between Hydrogen And Halogens</a:t>
            </a:r>
            <a:endParaRPr lang="en-US" sz="2000" b="1" u="sng" dirty="0">
              <a:solidFill>
                <a:srgbClr val="C00000"/>
              </a:solidFill>
              <a:latin typeface="Bookman Old Style"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819150"/>
            <a:ext cx="8077200" cy="4019550"/>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844" t="7110" r="85554" b="80568"/>
          <a:stretch/>
        </p:blipFill>
        <p:spPr>
          <a:xfrm>
            <a:off x="1234440" y="1104905"/>
            <a:ext cx="452438" cy="495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86395" t="18956" r="8689" b="18484"/>
          <a:stretch/>
        </p:blipFill>
        <p:spPr>
          <a:xfrm>
            <a:off x="7543810" y="1571625"/>
            <a:ext cx="397043"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513184" y="666750"/>
            <a:ext cx="3625392" cy="369332"/>
          </a:xfrm>
          <a:prstGeom prst="rect">
            <a:avLst/>
          </a:prstGeom>
        </p:spPr>
        <p:txBody>
          <a:bodyPr wrap="square">
            <a:spAutoFit/>
          </a:bodyPr>
          <a:lstStyle/>
          <a:p>
            <a:r>
              <a:rPr lang="en-US" b="1" dirty="0" smtClean="0">
                <a:solidFill>
                  <a:srgbClr val="0000FF"/>
                </a:solidFill>
                <a:latin typeface="Bookman Old Style" pitchFamily="18" charset="0"/>
              </a:rPr>
              <a:t>1. Electronic configuration:</a:t>
            </a:r>
            <a:endParaRPr lang="en-US" b="1" dirty="0">
              <a:solidFill>
                <a:srgbClr val="0000FF"/>
              </a:solidFill>
              <a:latin typeface="Bookman Old Style" pitchFamily="18" charset="0"/>
            </a:endParaRPr>
          </a:p>
        </p:txBody>
      </p:sp>
      <p:sp>
        <p:nvSpPr>
          <p:cNvPr id="10" name="Rectangle 9"/>
          <p:cNvSpPr/>
          <p:nvPr/>
        </p:nvSpPr>
        <p:spPr>
          <a:xfrm>
            <a:off x="533400" y="971555"/>
            <a:ext cx="8077200" cy="646331"/>
          </a:xfrm>
          <a:prstGeom prst="rect">
            <a:avLst/>
          </a:prstGeom>
        </p:spPr>
        <p:txBody>
          <a:bodyPr wrap="square">
            <a:spAutoFit/>
          </a:bodyPr>
          <a:lstStyle/>
          <a:p>
            <a:r>
              <a:rPr lang="en-US" dirty="0" smtClean="0">
                <a:latin typeface="Bookman Old Style" pitchFamily="18" charset="0"/>
              </a:rPr>
              <a:t>Hydrogen as well as halogens have one electron less than the nearest</a:t>
            </a:r>
          </a:p>
          <a:p>
            <a:r>
              <a:rPr lang="en-US" dirty="0" smtClean="0">
                <a:latin typeface="Bookman Old Style" pitchFamily="18" charset="0"/>
              </a:rPr>
              <a:t>inert gas.</a:t>
            </a:r>
            <a:endParaRPr lang="en-US" dirty="0">
              <a:latin typeface="Bookman Old Style"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0834759"/>
              </p:ext>
            </p:extLst>
          </p:nvPr>
        </p:nvGraphicFramePr>
        <p:xfrm>
          <a:off x="520700" y="1657350"/>
          <a:ext cx="4889500" cy="1483360"/>
        </p:xfrm>
        <a:graphic>
          <a:graphicData uri="http://schemas.openxmlformats.org/drawingml/2006/table">
            <a:tbl>
              <a:tblPr firstRow="1" bandRow="1">
                <a:tableStyleId>{18603FDC-E32A-4AB5-989C-0864C3EAD2B8}</a:tableStyleId>
              </a:tblPr>
              <a:tblGrid>
                <a:gridCol w="1270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tblGrid>
              <a:tr h="370840">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Rectangle 11"/>
          <p:cNvSpPr/>
          <p:nvPr/>
        </p:nvSpPr>
        <p:spPr>
          <a:xfrm>
            <a:off x="570832" y="1657350"/>
            <a:ext cx="1409700" cy="369332"/>
          </a:xfrm>
          <a:prstGeom prst="rect">
            <a:avLst/>
          </a:prstGeom>
        </p:spPr>
        <p:txBody>
          <a:bodyPr wrap="square">
            <a:spAutoFit/>
          </a:bodyPr>
          <a:lstStyle/>
          <a:p>
            <a:r>
              <a:rPr lang="en-US" b="1" dirty="0" smtClean="0">
                <a:solidFill>
                  <a:schemeClr val="bg1"/>
                </a:solidFill>
                <a:latin typeface="Bookman Old Style" pitchFamily="18" charset="0"/>
              </a:rPr>
              <a:t>Halogens</a:t>
            </a:r>
            <a:endParaRPr lang="en-US" b="1" dirty="0">
              <a:solidFill>
                <a:schemeClr val="bg1"/>
              </a:solidFill>
              <a:latin typeface="Bookman Old Style" pitchFamily="18" charset="0"/>
            </a:endParaRPr>
          </a:p>
        </p:txBody>
      </p:sp>
      <p:sp>
        <p:nvSpPr>
          <p:cNvPr id="13" name="Rectangle 12"/>
          <p:cNvSpPr/>
          <p:nvPr/>
        </p:nvSpPr>
        <p:spPr>
          <a:xfrm>
            <a:off x="2031332" y="1657350"/>
            <a:ext cx="723399" cy="369332"/>
          </a:xfrm>
          <a:prstGeom prst="rect">
            <a:avLst/>
          </a:prstGeom>
        </p:spPr>
        <p:txBody>
          <a:bodyPr wrap="square">
            <a:spAutoFit/>
          </a:bodyPr>
          <a:lstStyle/>
          <a:p>
            <a:r>
              <a:rPr lang="en-US" b="1" dirty="0" smtClean="0">
                <a:solidFill>
                  <a:schemeClr val="bg1"/>
                </a:solidFill>
                <a:latin typeface="Bookman Old Style" pitchFamily="18" charset="0"/>
              </a:rPr>
              <a:t>E.C</a:t>
            </a:r>
            <a:endParaRPr lang="en-US" b="1" dirty="0">
              <a:solidFill>
                <a:schemeClr val="bg1"/>
              </a:solidFill>
              <a:latin typeface="Bookman Old Style" pitchFamily="18" charset="0"/>
            </a:endParaRPr>
          </a:p>
        </p:txBody>
      </p:sp>
      <p:sp>
        <p:nvSpPr>
          <p:cNvPr id="14" name="Rectangle 13"/>
          <p:cNvSpPr/>
          <p:nvPr/>
        </p:nvSpPr>
        <p:spPr>
          <a:xfrm>
            <a:off x="2945732" y="1657350"/>
            <a:ext cx="1600200" cy="369332"/>
          </a:xfrm>
          <a:prstGeom prst="rect">
            <a:avLst/>
          </a:prstGeom>
        </p:spPr>
        <p:txBody>
          <a:bodyPr wrap="square">
            <a:spAutoFit/>
          </a:bodyPr>
          <a:lstStyle/>
          <a:p>
            <a:r>
              <a:rPr lang="en-US" b="1" dirty="0" smtClean="0">
                <a:solidFill>
                  <a:schemeClr val="bg1"/>
                </a:solidFill>
                <a:latin typeface="Bookman Old Style" pitchFamily="18" charset="0"/>
              </a:rPr>
              <a:t>Inert Gas</a:t>
            </a:r>
            <a:endParaRPr lang="en-US" b="1" dirty="0">
              <a:solidFill>
                <a:schemeClr val="bg1"/>
              </a:solidFill>
              <a:latin typeface="Bookman Old Style" pitchFamily="18" charset="0"/>
            </a:endParaRPr>
          </a:p>
        </p:txBody>
      </p:sp>
      <p:sp>
        <p:nvSpPr>
          <p:cNvPr id="16" name="Rectangle 15"/>
          <p:cNvSpPr/>
          <p:nvPr/>
        </p:nvSpPr>
        <p:spPr>
          <a:xfrm>
            <a:off x="4521036" y="1657350"/>
            <a:ext cx="723399" cy="369332"/>
          </a:xfrm>
          <a:prstGeom prst="rect">
            <a:avLst/>
          </a:prstGeom>
        </p:spPr>
        <p:txBody>
          <a:bodyPr wrap="square">
            <a:spAutoFit/>
          </a:bodyPr>
          <a:lstStyle/>
          <a:p>
            <a:r>
              <a:rPr lang="en-US" b="1" dirty="0" smtClean="0">
                <a:solidFill>
                  <a:schemeClr val="bg1"/>
                </a:solidFill>
                <a:latin typeface="Bookman Old Style" pitchFamily="18" charset="0"/>
              </a:rPr>
              <a:t>E.C</a:t>
            </a:r>
            <a:endParaRPr lang="en-US" b="1" dirty="0">
              <a:solidFill>
                <a:schemeClr val="bg1"/>
              </a:solidFill>
              <a:latin typeface="Bookman Old Style" pitchFamily="18" charset="0"/>
            </a:endParaRPr>
          </a:p>
        </p:txBody>
      </p:sp>
      <p:sp>
        <p:nvSpPr>
          <p:cNvPr id="17" name="Rectangle 16"/>
          <p:cNvSpPr/>
          <p:nvPr/>
        </p:nvSpPr>
        <p:spPr>
          <a:xfrm>
            <a:off x="1003932" y="2050018"/>
            <a:ext cx="543500" cy="369332"/>
          </a:xfrm>
          <a:prstGeom prst="rect">
            <a:avLst/>
          </a:prstGeom>
        </p:spPr>
        <p:txBody>
          <a:bodyPr wrap="square">
            <a:spAutoFit/>
          </a:bodyPr>
          <a:lstStyle/>
          <a:p>
            <a:r>
              <a:rPr lang="en-US" b="1" dirty="0" smtClean="0">
                <a:solidFill>
                  <a:schemeClr val="bg1"/>
                </a:solidFill>
                <a:latin typeface="Bookman Old Style" pitchFamily="18" charset="0"/>
              </a:rPr>
              <a:t>H</a:t>
            </a:r>
            <a:endParaRPr lang="en-US" b="1" dirty="0">
              <a:solidFill>
                <a:schemeClr val="bg1"/>
              </a:solidFill>
              <a:latin typeface="Bookman Old Style" pitchFamily="18" charset="0"/>
            </a:endParaRPr>
          </a:p>
        </p:txBody>
      </p:sp>
      <p:sp>
        <p:nvSpPr>
          <p:cNvPr id="20" name="Rectangle 19"/>
          <p:cNvSpPr/>
          <p:nvPr/>
        </p:nvSpPr>
        <p:spPr>
          <a:xfrm>
            <a:off x="2031332" y="2050018"/>
            <a:ext cx="723399" cy="369332"/>
          </a:xfrm>
          <a:prstGeom prst="rect">
            <a:avLst/>
          </a:prstGeom>
        </p:spPr>
        <p:txBody>
          <a:bodyPr wrap="square">
            <a:spAutoFit/>
          </a:bodyPr>
          <a:lstStyle/>
          <a:p>
            <a:r>
              <a:rPr lang="en-US" b="1" dirty="0" smtClean="0">
                <a:solidFill>
                  <a:schemeClr val="bg1"/>
                </a:solidFill>
                <a:latin typeface="Bookman Old Style" pitchFamily="18" charset="0"/>
              </a:rPr>
              <a:t>(1)</a:t>
            </a:r>
            <a:endParaRPr lang="en-US" b="1" dirty="0">
              <a:solidFill>
                <a:schemeClr val="bg1"/>
              </a:solidFill>
              <a:latin typeface="Bookman Old Style" pitchFamily="18" charset="0"/>
            </a:endParaRPr>
          </a:p>
        </p:txBody>
      </p:sp>
      <p:sp>
        <p:nvSpPr>
          <p:cNvPr id="21" name="Rectangle 20"/>
          <p:cNvSpPr/>
          <p:nvPr/>
        </p:nvSpPr>
        <p:spPr>
          <a:xfrm>
            <a:off x="3490896" y="2050018"/>
            <a:ext cx="509873" cy="369332"/>
          </a:xfrm>
          <a:prstGeom prst="rect">
            <a:avLst/>
          </a:prstGeom>
        </p:spPr>
        <p:txBody>
          <a:bodyPr wrap="square">
            <a:spAutoFit/>
          </a:bodyPr>
          <a:lstStyle/>
          <a:p>
            <a:r>
              <a:rPr lang="en-US" b="1" dirty="0" smtClean="0">
                <a:solidFill>
                  <a:schemeClr val="bg1"/>
                </a:solidFill>
                <a:latin typeface="Bookman Old Style" pitchFamily="18" charset="0"/>
              </a:rPr>
              <a:t>He</a:t>
            </a:r>
            <a:endParaRPr lang="en-US" b="1" dirty="0">
              <a:solidFill>
                <a:schemeClr val="bg1"/>
              </a:solidFill>
              <a:latin typeface="Bookman Old Style" pitchFamily="18" charset="0"/>
            </a:endParaRPr>
          </a:p>
        </p:txBody>
      </p:sp>
      <p:sp>
        <p:nvSpPr>
          <p:cNvPr id="22" name="Rectangle 21"/>
          <p:cNvSpPr/>
          <p:nvPr/>
        </p:nvSpPr>
        <p:spPr>
          <a:xfrm>
            <a:off x="4521036" y="2050018"/>
            <a:ext cx="723399" cy="369332"/>
          </a:xfrm>
          <a:prstGeom prst="rect">
            <a:avLst/>
          </a:prstGeom>
        </p:spPr>
        <p:txBody>
          <a:bodyPr wrap="square">
            <a:spAutoFit/>
          </a:bodyPr>
          <a:lstStyle/>
          <a:p>
            <a:r>
              <a:rPr lang="en-US" b="1" dirty="0" smtClean="0">
                <a:solidFill>
                  <a:schemeClr val="bg1"/>
                </a:solidFill>
                <a:latin typeface="Bookman Old Style" pitchFamily="18" charset="0"/>
              </a:rPr>
              <a:t>(2)</a:t>
            </a:r>
            <a:endParaRPr lang="en-US" b="1" dirty="0">
              <a:solidFill>
                <a:schemeClr val="bg1"/>
              </a:solidFill>
              <a:latin typeface="Bookman Old Style" pitchFamily="18" charset="0"/>
            </a:endParaRPr>
          </a:p>
        </p:txBody>
      </p:sp>
      <p:sp>
        <p:nvSpPr>
          <p:cNvPr id="23" name="Rectangle 22"/>
          <p:cNvSpPr/>
          <p:nvPr/>
        </p:nvSpPr>
        <p:spPr>
          <a:xfrm>
            <a:off x="1028637" y="2431018"/>
            <a:ext cx="494091" cy="369332"/>
          </a:xfrm>
          <a:prstGeom prst="rect">
            <a:avLst/>
          </a:prstGeom>
        </p:spPr>
        <p:txBody>
          <a:bodyPr wrap="square">
            <a:spAutoFit/>
          </a:bodyPr>
          <a:lstStyle/>
          <a:p>
            <a:r>
              <a:rPr lang="en-US" b="1" dirty="0" smtClean="0">
                <a:solidFill>
                  <a:schemeClr val="bg1"/>
                </a:solidFill>
                <a:latin typeface="Bookman Old Style" pitchFamily="18" charset="0"/>
              </a:rPr>
              <a:t>F</a:t>
            </a:r>
            <a:endParaRPr lang="en-US" b="1" dirty="0">
              <a:solidFill>
                <a:schemeClr val="bg1"/>
              </a:solidFill>
              <a:latin typeface="Bookman Old Style" pitchFamily="18" charset="0"/>
            </a:endParaRPr>
          </a:p>
        </p:txBody>
      </p:sp>
      <p:sp>
        <p:nvSpPr>
          <p:cNvPr id="24" name="Rectangle 23"/>
          <p:cNvSpPr/>
          <p:nvPr/>
        </p:nvSpPr>
        <p:spPr>
          <a:xfrm>
            <a:off x="2031332" y="2431018"/>
            <a:ext cx="723399" cy="369332"/>
          </a:xfrm>
          <a:prstGeom prst="rect">
            <a:avLst/>
          </a:prstGeom>
        </p:spPr>
        <p:txBody>
          <a:bodyPr wrap="square">
            <a:spAutoFit/>
          </a:bodyPr>
          <a:lstStyle/>
          <a:p>
            <a:r>
              <a:rPr lang="en-US" b="1" dirty="0" smtClean="0">
                <a:solidFill>
                  <a:schemeClr val="bg1"/>
                </a:solidFill>
                <a:latin typeface="Bookman Old Style" pitchFamily="18" charset="0"/>
              </a:rPr>
              <a:t>(2,7)</a:t>
            </a:r>
            <a:endParaRPr lang="en-US" b="1" dirty="0">
              <a:solidFill>
                <a:schemeClr val="bg1"/>
              </a:solidFill>
              <a:latin typeface="Bookman Old Style" pitchFamily="18" charset="0"/>
            </a:endParaRPr>
          </a:p>
        </p:txBody>
      </p:sp>
      <p:sp>
        <p:nvSpPr>
          <p:cNvPr id="25" name="Rectangle 24"/>
          <p:cNvSpPr/>
          <p:nvPr/>
        </p:nvSpPr>
        <p:spPr>
          <a:xfrm>
            <a:off x="3465402" y="2431018"/>
            <a:ext cx="560860" cy="369332"/>
          </a:xfrm>
          <a:prstGeom prst="rect">
            <a:avLst/>
          </a:prstGeom>
        </p:spPr>
        <p:txBody>
          <a:bodyPr wrap="square">
            <a:spAutoFit/>
          </a:bodyPr>
          <a:lstStyle/>
          <a:p>
            <a:r>
              <a:rPr lang="en-US" b="1" dirty="0" smtClean="0">
                <a:solidFill>
                  <a:schemeClr val="bg1"/>
                </a:solidFill>
                <a:latin typeface="Bookman Old Style" pitchFamily="18" charset="0"/>
              </a:rPr>
              <a:t>Ne</a:t>
            </a:r>
            <a:endParaRPr lang="en-US" b="1" dirty="0">
              <a:solidFill>
                <a:schemeClr val="bg1"/>
              </a:solidFill>
              <a:latin typeface="Bookman Old Style" pitchFamily="18" charset="0"/>
            </a:endParaRPr>
          </a:p>
        </p:txBody>
      </p:sp>
      <p:sp>
        <p:nvSpPr>
          <p:cNvPr id="26" name="Rectangle 25"/>
          <p:cNvSpPr/>
          <p:nvPr/>
        </p:nvSpPr>
        <p:spPr>
          <a:xfrm>
            <a:off x="4521036" y="2431018"/>
            <a:ext cx="723399" cy="369332"/>
          </a:xfrm>
          <a:prstGeom prst="rect">
            <a:avLst/>
          </a:prstGeom>
        </p:spPr>
        <p:txBody>
          <a:bodyPr wrap="square">
            <a:spAutoFit/>
          </a:bodyPr>
          <a:lstStyle/>
          <a:p>
            <a:r>
              <a:rPr lang="en-US" b="1" dirty="0" smtClean="0">
                <a:solidFill>
                  <a:schemeClr val="bg1"/>
                </a:solidFill>
                <a:latin typeface="Bookman Old Style" pitchFamily="18" charset="0"/>
              </a:rPr>
              <a:t>(2,8)</a:t>
            </a:r>
            <a:endParaRPr lang="en-US" b="1" dirty="0">
              <a:solidFill>
                <a:schemeClr val="bg1"/>
              </a:solidFill>
              <a:latin typeface="Bookman Old Style" pitchFamily="18" charset="0"/>
            </a:endParaRPr>
          </a:p>
        </p:txBody>
      </p:sp>
      <p:sp>
        <p:nvSpPr>
          <p:cNvPr id="27" name="Rectangle 26"/>
          <p:cNvSpPr/>
          <p:nvPr/>
        </p:nvSpPr>
        <p:spPr>
          <a:xfrm>
            <a:off x="1003932" y="2806184"/>
            <a:ext cx="543500" cy="369332"/>
          </a:xfrm>
          <a:prstGeom prst="rect">
            <a:avLst/>
          </a:prstGeom>
        </p:spPr>
        <p:txBody>
          <a:bodyPr wrap="square">
            <a:spAutoFit/>
          </a:bodyPr>
          <a:lstStyle/>
          <a:p>
            <a:r>
              <a:rPr lang="en-US" b="1" dirty="0" smtClean="0">
                <a:solidFill>
                  <a:schemeClr val="bg1"/>
                </a:solidFill>
                <a:latin typeface="Bookman Old Style" pitchFamily="18" charset="0"/>
              </a:rPr>
              <a:t>Cl</a:t>
            </a:r>
            <a:endParaRPr lang="en-US" b="1" dirty="0">
              <a:solidFill>
                <a:schemeClr val="bg1"/>
              </a:solidFill>
              <a:latin typeface="Bookman Old Style" pitchFamily="18" charset="0"/>
            </a:endParaRPr>
          </a:p>
        </p:txBody>
      </p:sp>
      <p:sp>
        <p:nvSpPr>
          <p:cNvPr id="28" name="Rectangle 27"/>
          <p:cNvSpPr/>
          <p:nvPr/>
        </p:nvSpPr>
        <p:spPr>
          <a:xfrm>
            <a:off x="1911609" y="2806355"/>
            <a:ext cx="962844" cy="368990"/>
          </a:xfrm>
          <a:prstGeom prst="rect">
            <a:avLst/>
          </a:prstGeom>
        </p:spPr>
        <p:txBody>
          <a:bodyPr wrap="square">
            <a:spAutoFit/>
          </a:bodyPr>
          <a:lstStyle/>
          <a:p>
            <a:r>
              <a:rPr lang="en-US" b="1" dirty="0" smtClean="0">
                <a:solidFill>
                  <a:schemeClr val="bg1"/>
                </a:solidFill>
                <a:latin typeface="Bookman Old Style" pitchFamily="18" charset="0"/>
              </a:rPr>
              <a:t>(2,8,7)</a:t>
            </a:r>
            <a:endParaRPr lang="en-US" b="1" dirty="0">
              <a:solidFill>
                <a:schemeClr val="bg1"/>
              </a:solidFill>
              <a:latin typeface="Bookman Old Style" pitchFamily="18" charset="0"/>
            </a:endParaRPr>
          </a:p>
        </p:txBody>
      </p:sp>
      <p:sp>
        <p:nvSpPr>
          <p:cNvPr id="29" name="Rectangle 28"/>
          <p:cNvSpPr/>
          <p:nvPr/>
        </p:nvSpPr>
        <p:spPr>
          <a:xfrm>
            <a:off x="3465402" y="2806184"/>
            <a:ext cx="560860" cy="369332"/>
          </a:xfrm>
          <a:prstGeom prst="rect">
            <a:avLst/>
          </a:prstGeom>
        </p:spPr>
        <p:txBody>
          <a:bodyPr wrap="square">
            <a:spAutoFit/>
          </a:bodyPr>
          <a:lstStyle/>
          <a:p>
            <a:r>
              <a:rPr lang="en-US" b="1" dirty="0" err="1" smtClean="0">
                <a:solidFill>
                  <a:schemeClr val="bg1"/>
                </a:solidFill>
                <a:latin typeface="Bookman Old Style" pitchFamily="18" charset="0"/>
              </a:rPr>
              <a:t>Ar</a:t>
            </a:r>
            <a:endParaRPr lang="en-US" b="1" dirty="0">
              <a:solidFill>
                <a:schemeClr val="bg1"/>
              </a:solidFill>
              <a:latin typeface="Bookman Old Style" pitchFamily="18" charset="0"/>
            </a:endParaRPr>
          </a:p>
        </p:txBody>
      </p:sp>
      <p:sp>
        <p:nvSpPr>
          <p:cNvPr id="30" name="Rectangle 29"/>
          <p:cNvSpPr/>
          <p:nvPr/>
        </p:nvSpPr>
        <p:spPr>
          <a:xfrm>
            <a:off x="4330536" y="2806184"/>
            <a:ext cx="1104399" cy="369332"/>
          </a:xfrm>
          <a:prstGeom prst="rect">
            <a:avLst/>
          </a:prstGeom>
        </p:spPr>
        <p:txBody>
          <a:bodyPr wrap="square">
            <a:spAutoFit/>
          </a:bodyPr>
          <a:lstStyle/>
          <a:p>
            <a:r>
              <a:rPr lang="en-US" b="1" dirty="0" smtClean="0">
                <a:solidFill>
                  <a:schemeClr val="bg1"/>
                </a:solidFill>
                <a:latin typeface="Bookman Old Style" pitchFamily="18" charset="0"/>
              </a:rPr>
              <a:t>(2,8,8)</a:t>
            </a:r>
            <a:endParaRPr lang="en-US" b="1" dirty="0">
              <a:solidFill>
                <a:schemeClr val="bg1"/>
              </a:solidFill>
              <a:latin typeface="Bookman Old Style" pitchFamily="18" charset="0"/>
            </a:endParaRPr>
          </a:p>
        </p:txBody>
      </p:sp>
      <p:sp>
        <p:nvSpPr>
          <p:cNvPr id="31" name="Oval 30"/>
          <p:cNvSpPr/>
          <p:nvPr/>
        </p:nvSpPr>
        <p:spPr>
          <a:xfrm>
            <a:off x="2060433" y="2068631"/>
            <a:ext cx="397869" cy="33528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odoni Bd BT" pitchFamily="18" charset="0"/>
            </a:endParaRPr>
          </a:p>
        </p:txBody>
      </p:sp>
      <p:sp>
        <p:nvSpPr>
          <p:cNvPr id="32" name="Oval 31"/>
          <p:cNvSpPr/>
          <p:nvPr/>
        </p:nvSpPr>
        <p:spPr>
          <a:xfrm>
            <a:off x="4568687" y="2062281"/>
            <a:ext cx="397869" cy="33528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odoni Bd BT" pitchFamily="18" charset="0"/>
            </a:endParaRPr>
          </a:p>
        </p:txBody>
      </p:sp>
      <p:sp>
        <p:nvSpPr>
          <p:cNvPr id="33" name="Oval 32"/>
          <p:cNvSpPr/>
          <p:nvPr/>
        </p:nvSpPr>
        <p:spPr>
          <a:xfrm>
            <a:off x="2361274" y="2456934"/>
            <a:ext cx="328817"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odoni Bd BT" pitchFamily="18" charset="0"/>
            </a:endParaRPr>
          </a:p>
        </p:txBody>
      </p:sp>
      <p:sp>
        <p:nvSpPr>
          <p:cNvPr id="34" name="Oval 33"/>
          <p:cNvSpPr/>
          <p:nvPr/>
        </p:nvSpPr>
        <p:spPr>
          <a:xfrm>
            <a:off x="4838854" y="2451100"/>
            <a:ext cx="328817"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odoni Bd BT" pitchFamily="18" charset="0"/>
            </a:endParaRPr>
          </a:p>
        </p:txBody>
      </p:sp>
      <p:sp>
        <p:nvSpPr>
          <p:cNvPr id="35" name="Oval 34"/>
          <p:cNvSpPr/>
          <p:nvPr/>
        </p:nvSpPr>
        <p:spPr>
          <a:xfrm>
            <a:off x="2500976" y="2825234"/>
            <a:ext cx="328817"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odoni Bd BT" pitchFamily="18" charset="0"/>
            </a:endParaRPr>
          </a:p>
        </p:txBody>
      </p:sp>
      <p:sp>
        <p:nvSpPr>
          <p:cNvPr id="36" name="Oval 35"/>
          <p:cNvSpPr/>
          <p:nvPr/>
        </p:nvSpPr>
        <p:spPr>
          <a:xfrm>
            <a:off x="4875878" y="2844284"/>
            <a:ext cx="328817"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odoni Bd BT" pitchFamily="18" charset="0"/>
            </a:endParaRPr>
          </a:p>
        </p:txBody>
      </p:sp>
      <p:sp>
        <p:nvSpPr>
          <p:cNvPr id="37" name="Rectangle 36"/>
          <p:cNvSpPr/>
          <p:nvPr/>
        </p:nvSpPr>
        <p:spPr>
          <a:xfrm>
            <a:off x="533400" y="3269218"/>
            <a:ext cx="1792480" cy="369332"/>
          </a:xfrm>
          <a:prstGeom prst="rect">
            <a:avLst/>
          </a:prstGeom>
        </p:spPr>
        <p:txBody>
          <a:bodyPr wrap="square">
            <a:spAutoFit/>
          </a:bodyPr>
          <a:lstStyle/>
          <a:p>
            <a:r>
              <a:rPr lang="en-US" b="1" dirty="0" smtClean="0">
                <a:solidFill>
                  <a:srgbClr val="0000FF"/>
                </a:solidFill>
                <a:latin typeface="Bookman Old Style" pitchFamily="18" charset="0"/>
              </a:rPr>
              <a:t>2. Valency:</a:t>
            </a:r>
            <a:endParaRPr lang="en-US" b="1" dirty="0">
              <a:solidFill>
                <a:srgbClr val="0000FF"/>
              </a:solidFill>
              <a:latin typeface="Bookman Old Style" pitchFamily="18" charset="0"/>
            </a:endParaRPr>
          </a:p>
        </p:txBody>
      </p:sp>
      <p:sp>
        <p:nvSpPr>
          <p:cNvPr id="39" name="Rectangle 38"/>
          <p:cNvSpPr/>
          <p:nvPr/>
        </p:nvSpPr>
        <p:spPr>
          <a:xfrm>
            <a:off x="533400" y="3562355"/>
            <a:ext cx="4965700" cy="923330"/>
          </a:xfrm>
          <a:prstGeom prst="rect">
            <a:avLst/>
          </a:prstGeom>
        </p:spPr>
        <p:txBody>
          <a:bodyPr wrap="square">
            <a:spAutoFit/>
          </a:bodyPr>
          <a:lstStyle/>
          <a:p>
            <a:r>
              <a:rPr lang="en-US" dirty="0" smtClean="0">
                <a:latin typeface="Bookman Old Style" pitchFamily="18" charset="0"/>
              </a:rPr>
              <a:t>Both have a valency of 1. They take one </a:t>
            </a:r>
          </a:p>
          <a:p>
            <a:r>
              <a:rPr lang="en-US" dirty="0" smtClean="0">
                <a:latin typeface="Bookman Old Style" pitchFamily="18" charset="0"/>
              </a:rPr>
              <a:t>electron to attain the nearest inert gas </a:t>
            </a:r>
          </a:p>
          <a:p>
            <a:r>
              <a:rPr lang="en-US" dirty="0" smtClean="0">
                <a:latin typeface="Bookman Old Style" pitchFamily="18" charset="0"/>
              </a:rPr>
              <a:t>electronic configuration.</a:t>
            </a:r>
            <a:endParaRPr lang="en-US" dirty="0">
              <a:latin typeface="Bookman Old Style" pitchFamily="18" charset="0"/>
            </a:endParaRPr>
          </a:p>
        </p:txBody>
      </p:sp>
      <p:grpSp>
        <p:nvGrpSpPr>
          <p:cNvPr id="38" name="Group 37"/>
          <p:cNvGrpSpPr/>
          <p:nvPr/>
        </p:nvGrpSpPr>
        <p:grpSpPr>
          <a:xfrm>
            <a:off x="4035136" y="1844978"/>
            <a:ext cx="2580939" cy="1204361"/>
            <a:chOff x="2707787" y="815207"/>
            <a:chExt cx="2580939" cy="1204361"/>
          </a:xfrm>
        </p:grpSpPr>
        <p:sp>
          <p:nvSpPr>
            <p:cNvPr id="40" name="Cloud Callout 39"/>
            <p:cNvSpPr/>
            <p:nvPr/>
          </p:nvSpPr>
          <p:spPr>
            <a:xfrm>
              <a:off x="2707787" y="815207"/>
              <a:ext cx="2580939" cy="1204361"/>
            </a:xfrm>
            <a:prstGeom prst="cloudCallout">
              <a:avLst>
                <a:gd name="adj1" fmla="val 87511"/>
                <a:gd name="adj2" fmla="val 76419"/>
              </a:avLst>
            </a:prstGeom>
            <a:solidFill>
              <a:srgbClr val="7030A0"/>
            </a:solid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ysClr val="windowText" lastClr="000000"/>
                </a:solidFill>
              </a:endParaRPr>
            </a:p>
          </p:txBody>
        </p:sp>
        <p:sp>
          <p:nvSpPr>
            <p:cNvPr id="41" name="TextBox 40"/>
            <p:cNvSpPr txBox="1"/>
            <p:nvPr/>
          </p:nvSpPr>
          <p:spPr>
            <a:xfrm>
              <a:off x="2924574" y="994886"/>
              <a:ext cx="2273251" cy="923330"/>
            </a:xfrm>
            <a:prstGeom prst="rect">
              <a:avLst/>
            </a:prstGeom>
            <a:noFill/>
          </p:spPr>
          <p:txBody>
            <a:bodyPr wrap="none" rtlCol="0">
              <a:spAutoFit/>
            </a:bodyPr>
            <a:lstStyle/>
            <a:p>
              <a:pPr algn="ctr"/>
              <a:r>
                <a:rPr lang="en-US" dirty="0" smtClean="0">
                  <a:solidFill>
                    <a:schemeClr val="bg1"/>
                  </a:solidFill>
                  <a:latin typeface="+mj-lt"/>
                </a:rPr>
                <a:t>Group VII A elements </a:t>
              </a:r>
            </a:p>
            <a:p>
              <a:pPr algn="ctr"/>
              <a:r>
                <a:rPr lang="en-US" dirty="0" smtClean="0">
                  <a:solidFill>
                    <a:schemeClr val="bg1"/>
                  </a:solidFill>
                  <a:latin typeface="+mj-lt"/>
                </a:rPr>
                <a:t>are called as </a:t>
              </a:r>
            </a:p>
            <a:p>
              <a:pPr algn="ctr"/>
              <a:r>
                <a:rPr lang="en-US" dirty="0" smtClean="0">
                  <a:solidFill>
                    <a:schemeClr val="bg1"/>
                  </a:solidFill>
                  <a:latin typeface="+mj-lt"/>
                </a:rPr>
                <a:t>halogens</a:t>
              </a:r>
              <a:endParaRPr lang="en-US" dirty="0">
                <a:solidFill>
                  <a:schemeClr val="bg1"/>
                </a:solidFill>
                <a:latin typeface="+mj-lt"/>
              </a:endParaRPr>
            </a:p>
          </p:txBody>
        </p:sp>
      </p:grpSp>
      <p:grpSp>
        <p:nvGrpSpPr>
          <p:cNvPr id="42" name="Group 41"/>
          <p:cNvGrpSpPr/>
          <p:nvPr/>
        </p:nvGrpSpPr>
        <p:grpSpPr>
          <a:xfrm>
            <a:off x="491388" y="2767408"/>
            <a:ext cx="3435230" cy="1944149"/>
            <a:chOff x="2352280" y="655914"/>
            <a:chExt cx="3435230" cy="1944149"/>
          </a:xfrm>
        </p:grpSpPr>
        <p:sp>
          <p:nvSpPr>
            <p:cNvPr id="43" name="Cloud Callout 42"/>
            <p:cNvSpPr/>
            <p:nvPr/>
          </p:nvSpPr>
          <p:spPr>
            <a:xfrm>
              <a:off x="2352280" y="655914"/>
              <a:ext cx="3435230" cy="1939637"/>
            </a:xfrm>
            <a:prstGeom prst="cloudCallout">
              <a:avLst>
                <a:gd name="adj1" fmla="val -1771"/>
                <a:gd name="adj2" fmla="val -67976"/>
              </a:avLst>
            </a:prstGeom>
            <a:solidFill>
              <a:srgbClr val="7030A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TextBox 43"/>
            <p:cNvSpPr txBox="1"/>
            <p:nvPr/>
          </p:nvSpPr>
          <p:spPr>
            <a:xfrm>
              <a:off x="2728496" y="845737"/>
              <a:ext cx="2706062" cy="1754326"/>
            </a:xfrm>
            <a:prstGeom prst="rect">
              <a:avLst/>
            </a:prstGeom>
            <a:noFill/>
          </p:spPr>
          <p:txBody>
            <a:bodyPr wrap="none" rtlCol="0">
              <a:spAutoFit/>
            </a:bodyPr>
            <a:lstStyle/>
            <a:p>
              <a:pPr algn="ctr"/>
              <a:r>
                <a:rPr lang="en-US" dirty="0" smtClean="0">
                  <a:solidFill>
                    <a:schemeClr val="bg1"/>
                  </a:solidFill>
                  <a:latin typeface="+mj-lt"/>
                </a:rPr>
                <a:t>As hydrogen has 1 </a:t>
              </a:r>
            </a:p>
            <a:p>
              <a:pPr algn="ctr"/>
              <a:r>
                <a:rPr lang="en-US" dirty="0" smtClean="0">
                  <a:solidFill>
                    <a:schemeClr val="bg1"/>
                  </a:solidFill>
                  <a:latin typeface="+mj-lt"/>
                </a:rPr>
                <a:t>electron less as compared </a:t>
              </a:r>
            </a:p>
            <a:p>
              <a:pPr algn="ctr"/>
              <a:r>
                <a:rPr lang="en-US" dirty="0" smtClean="0">
                  <a:solidFill>
                    <a:schemeClr val="bg1"/>
                  </a:solidFill>
                  <a:latin typeface="+mj-lt"/>
                </a:rPr>
                <a:t>to helium in its valence </a:t>
              </a:r>
            </a:p>
            <a:p>
              <a:pPr algn="ctr"/>
              <a:r>
                <a:rPr lang="en-US" dirty="0" smtClean="0">
                  <a:solidFill>
                    <a:schemeClr val="bg1"/>
                  </a:solidFill>
                  <a:latin typeface="+mj-lt"/>
                </a:rPr>
                <a:t>shell, similarity F has 1 </a:t>
              </a:r>
            </a:p>
            <a:p>
              <a:pPr algn="ctr"/>
              <a:r>
                <a:rPr lang="en-US" dirty="0" smtClean="0">
                  <a:solidFill>
                    <a:schemeClr val="bg1"/>
                  </a:solidFill>
                  <a:latin typeface="+mj-lt"/>
                </a:rPr>
                <a:t>electron less than that </a:t>
              </a:r>
            </a:p>
            <a:p>
              <a:pPr algn="ctr"/>
              <a:r>
                <a:rPr lang="en-US" dirty="0">
                  <a:solidFill>
                    <a:schemeClr val="bg1"/>
                  </a:solidFill>
                  <a:latin typeface="+mj-lt"/>
                </a:rPr>
                <a:t>o</a:t>
              </a:r>
              <a:r>
                <a:rPr lang="en-US" dirty="0" smtClean="0">
                  <a:solidFill>
                    <a:schemeClr val="bg1"/>
                  </a:solidFill>
                  <a:latin typeface="+mj-lt"/>
                </a:rPr>
                <a:t>f Ne </a:t>
              </a:r>
            </a:p>
          </p:txBody>
        </p:sp>
      </p:grpSp>
    </p:spTree>
    <p:extLst>
      <p:ext uri="{BB962C8B-B14F-4D97-AF65-F5344CB8AC3E}">
        <p14:creationId xmlns:p14="http://schemas.microsoft.com/office/powerpoint/2010/main" val="248362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5"/>
                                        </p:tgtEl>
                                      </p:cBhvr>
                                    </p:animEffect>
                                    <p:animScale>
                                      <p:cBhvr>
                                        <p:cTn id="23" dur="250" autoRev="1" fill="hold"/>
                                        <p:tgtEl>
                                          <p:spTgt spid="5"/>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right)">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nodeType="clickEffect">
                                  <p:stCondLst>
                                    <p:cond delay="0"/>
                                  </p:stCondLst>
                                  <p:childTnLst>
                                    <p:animEffect transition="out" filter="fade">
                                      <p:cBhvr>
                                        <p:cTn id="32" dur="500" tmFilter="0, 0; .2, .5; .8, .5; 1, 0"/>
                                        <p:tgtEl>
                                          <p:spTgt spid="7"/>
                                        </p:tgtEl>
                                      </p:cBhvr>
                                    </p:animEffect>
                                    <p:animScale>
                                      <p:cBhvr>
                                        <p:cTn id="33" dur="250" autoRev="1" fill="hold"/>
                                        <p:tgtEl>
                                          <p:spTgt spid="7"/>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5"/>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nodeType="after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down)">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
                                            <p:txEl>
                                              <p:pRg st="0" end="0"/>
                                            </p:txEl>
                                          </p:spTgt>
                                        </p:tgtEl>
                                        <p:attrNameLst>
                                          <p:attrName>style.visibility</p:attrName>
                                        </p:attrNameLst>
                                      </p:cBhvr>
                                      <p:to>
                                        <p:strVal val="visible"/>
                                      </p:to>
                                    </p:set>
                                    <p:animEffect transition="in" filter="wipe(left)">
                                      <p:cBhvr>
                                        <p:cTn id="59" dur="500"/>
                                        <p:tgtEl>
                                          <p:spTgt spid="10">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0">
                                            <p:txEl>
                                              <p:pRg st="1" end="1"/>
                                            </p:txEl>
                                          </p:spTgt>
                                        </p:tgtEl>
                                        <p:attrNameLst>
                                          <p:attrName>style.visibility</p:attrName>
                                        </p:attrNameLst>
                                      </p:cBhvr>
                                      <p:to>
                                        <p:strVal val="visible"/>
                                      </p:to>
                                    </p:set>
                                    <p:animEffect transition="in" filter="wipe(left)">
                                      <p:cBhvr>
                                        <p:cTn id="64" dur="500"/>
                                        <p:tgtEl>
                                          <p:spTgt spid="10">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left)">
                                      <p:cBhvr>
                                        <p:cTn id="72" dur="500"/>
                                        <p:tgtEl>
                                          <p:spTgt spid="12"/>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left)">
                                      <p:cBhvr>
                                        <p:cTn id="78" dur="500"/>
                                        <p:tgtEl>
                                          <p:spTgt spid="1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left)">
                                      <p:cBhvr>
                                        <p:cTn id="81" dur="500"/>
                                        <p:tgtEl>
                                          <p:spTgt spid="16"/>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left)">
                                      <p:cBhvr>
                                        <p:cTn id="84" dur="500"/>
                                        <p:tgtEl>
                                          <p:spTgt spid="17"/>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500"/>
                                        <p:tgtEl>
                                          <p:spTgt spid="20"/>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left)">
                                      <p:cBhvr>
                                        <p:cTn id="90" dur="500"/>
                                        <p:tgtEl>
                                          <p:spTgt spid="21"/>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wipe(left)">
                                      <p:cBhvr>
                                        <p:cTn id="93" dur="500"/>
                                        <p:tgtEl>
                                          <p:spTgt spid="22"/>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wipe(left)">
                                      <p:cBhvr>
                                        <p:cTn id="96" dur="500"/>
                                        <p:tgtEl>
                                          <p:spTgt spid="23"/>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wipe(left)">
                                      <p:cBhvr>
                                        <p:cTn id="99" dur="500"/>
                                        <p:tgtEl>
                                          <p:spTgt spid="24"/>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ipe(left)">
                                      <p:cBhvr>
                                        <p:cTn id="102" dur="500"/>
                                        <p:tgtEl>
                                          <p:spTgt spid="25"/>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wipe(left)">
                                      <p:cBhvr>
                                        <p:cTn id="108" dur="500"/>
                                        <p:tgtEl>
                                          <p:spTgt spid="27"/>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left)">
                                      <p:cBhvr>
                                        <p:cTn id="111" dur="500"/>
                                        <p:tgtEl>
                                          <p:spTgt spid="28"/>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wipe(left)">
                                      <p:cBhvr>
                                        <p:cTn id="114" dur="500"/>
                                        <p:tgtEl>
                                          <p:spTgt spid="29"/>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left)">
                                      <p:cBhvr>
                                        <p:cTn id="117" dur="500"/>
                                        <p:tgtEl>
                                          <p:spTgt spid="30"/>
                                        </p:tgtEl>
                                      </p:cBhvr>
                                    </p:animEffect>
                                  </p:childTnLst>
                                </p:cTn>
                              </p:par>
                            </p:childTnLst>
                          </p:cTn>
                        </p:par>
                      </p:childTnLst>
                    </p:cTn>
                  </p:par>
                  <p:par>
                    <p:cTn id="118" fill="hold">
                      <p:stCondLst>
                        <p:cond delay="indefinite"/>
                      </p:stCondLst>
                      <p:childTnLst>
                        <p:par>
                          <p:cTn id="119" fill="hold">
                            <p:stCondLst>
                              <p:cond delay="0"/>
                            </p:stCondLst>
                            <p:childTnLst>
                              <p:par>
                                <p:cTn id="120" presetID="21" presetClass="entr" presetSubtype="1" fill="hold" grpId="0" nodeType="click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wheel(1)">
                                      <p:cBhvr>
                                        <p:cTn id="122" dur="1000"/>
                                        <p:tgtEl>
                                          <p:spTgt spid="31"/>
                                        </p:tgtEl>
                                      </p:cBhvr>
                                    </p:animEffect>
                                  </p:childTnLst>
                                </p:cTn>
                              </p:par>
                              <p:par>
                                <p:cTn id="123" presetID="21" presetClass="entr" presetSubtype="1" fill="hold" grpId="0" nodeType="withEffect">
                                  <p:stCondLst>
                                    <p:cond delay="0"/>
                                  </p:stCondLst>
                                  <p:childTnLst>
                                    <p:set>
                                      <p:cBhvr>
                                        <p:cTn id="124" dur="1" fill="hold">
                                          <p:stCondLst>
                                            <p:cond delay="0"/>
                                          </p:stCondLst>
                                        </p:cTn>
                                        <p:tgtEl>
                                          <p:spTgt spid="32"/>
                                        </p:tgtEl>
                                        <p:attrNameLst>
                                          <p:attrName>style.visibility</p:attrName>
                                        </p:attrNameLst>
                                      </p:cBhvr>
                                      <p:to>
                                        <p:strVal val="visible"/>
                                      </p:to>
                                    </p:set>
                                    <p:animEffect transition="in" filter="wheel(1)">
                                      <p:cBhvr>
                                        <p:cTn id="125" dur="1000"/>
                                        <p:tgtEl>
                                          <p:spTgt spid="32"/>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animEffect transition="in" filter="wheel(1)">
                                      <p:cBhvr>
                                        <p:cTn id="128" dur="1000"/>
                                        <p:tgtEl>
                                          <p:spTgt spid="33"/>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34"/>
                                        </p:tgtEl>
                                        <p:attrNameLst>
                                          <p:attrName>style.visibility</p:attrName>
                                        </p:attrNameLst>
                                      </p:cBhvr>
                                      <p:to>
                                        <p:strVal val="visible"/>
                                      </p:to>
                                    </p:set>
                                    <p:animEffect transition="in" filter="wheel(1)">
                                      <p:cBhvr>
                                        <p:cTn id="131" dur="1000"/>
                                        <p:tgtEl>
                                          <p:spTgt spid="34"/>
                                        </p:tgtEl>
                                      </p:cBhvr>
                                    </p:animEffect>
                                  </p:childTnLst>
                                </p:cTn>
                              </p:par>
                              <p:par>
                                <p:cTn id="132" presetID="21" presetClass="entr" presetSubtype="1" fill="hold" grpId="0" nodeType="withEffect">
                                  <p:stCondLst>
                                    <p:cond delay="0"/>
                                  </p:stCondLst>
                                  <p:childTnLst>
                                    <p:set>
                                      <p:cBhvr>
                                        <p:cTn id="133" dur="1" fill="hold">
                                          <p:stCondLst>
                                            <p:cond delay="0"/>
                                          </p:stCondLst>
                                        </p:cTn>
                                        <p:tgtEl>
                                          <p:spTgt spid="35"/>
                                        </p:tgtEl>
                                        <p:attrNameLst>
                                          <p:attrName>style.visibility</p:attrName>
                                        </p:attrNameLst>
                                      </p:cBhvr>
                                      <p:to>
                                        <p:strVal val="visible"/>
                                      </p:to>
                                    </p:set>
                                    <p:animEffect transition="in" filter="wheel(1)">
                                      <p:cBhvr>
                                        <p:cTn id="134" dur="1000"/>
                                        <p:tgtEl>
                                          <p:spTgt spid="35"/>
                                        </p:tgtEl>
                                      </p:cBhvr>
                                    </p:animEffect>
                                  </p:childTnLst>
                                </p:cTn>
                              </p:par>
                              <p:par>
                                <p:cTn id="135" presetID="21" presetClass="entr" presetSubtype="1" fill="hold" grpId="0" nodeType="with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wheel(1)">
                                      <p:cBhvr>
                                        <p:cTn id="137" dur="1000"/>
                                        <p:tgtEl>
                                          <p:spTgt spid="3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2" fill="hold" nodeType="click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wipe(right)">
                                      <p:cBhvr>
                                        <p:cTn id="142" dur="500"/>
                                        <p:tgtEl>
                                          <p:spTgt spid="4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wipe(left)">
                                      <p:cBhvr>
                                        <p:cTn id="151" dur="500"/>
                                        <p:tgtEl>
                                          <p:spTgt spid="37"/>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39"/>
                                        </p:tgtEl>
                                        <p:attrNameLst>
                                          <p:attrName>style.visibility</p:attrName>
                                        </p:attrNameLst>
                                      </p:cBhvr>
                                      <p:to>
                                        <p:strVal val="visible"/>
                                      </p:to>
                                    </p:set>
                                    <p:animEffect transition="in" filter="wipe(down)">
                                      <p:cBhvr>
                                        <p:cTn id="156" dur="500"/>
                                        <p:tgtEl>
                                          <p:spTgt spid="39"/>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39">
                                            <p:txEl>
                                              <p:pRg st="0" end="0"/>
                                            </p:txEl>
                                          </p:spTgt>
                                        </p:tgtEl>
                                        <p:attrNameLst>
                                          <p:attrName>style.visibility</p:attrName>
                                        </p:attrNameLst>
                                      </p:cBhvr>
                                      <p:to>
                                        <p:strVal val="visible"/>
                                      </p:to>
                                    </p:set>
                                    <p:animEffect transition="in" filter="wipe(left)">
                                      <p:cBhvr>
                                        <p:cTn id="161" dur="500"/>
                                        <p:tgtEl>
                                          <p:spTgt spid="39">
                                            <p:txEl>
                                              <p:pRg st="0" end="0"/>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39">
                                            <p:txEl>
                                              <p:pRg st="1" end="1"/>
                                            </p:txEl>
                                          </p:spTgt>
                                        </p:tgtEl>
                                        <p:attrNameLst>
                                          <p:attrName>style.visibility</p:attrName>
                                        </p:attrNameLst>
                                      </p:cBhvr>
                                      <p:to>
                                        <p:strVal val="visible"/>
                                      </p:to>
                                    </p:set>
                                    <p:animEffect transition="in" filter="wipe(left)">
                                      <p:cBhvr>
                                        <p:cTn id="166" dur="500"/>
                                        <p:tgtEl>
                                          <p:spTgt spid="39">
                                            <p:txEl>
                                              <p:pRg st="1" end="1"/>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nodeType="clickEffect">
                                  <p:stCondLst>
                                    <p:cond delay="0"/>
                                  </p:stCondLst>
                                  <p:childTnLst>
                                    <p:set>
                                      <p:cBhvr>
                                        <p:cTn id="170" dur="1" fill="hold">
                                          <p:stCondLst>
                                            <p:cond delay="0"/>
                                          </p:stCondLst>
                                        </p:cTn>
                                        <p:tgtEl>
                                          <p:spTgt spid="39">
                                            <p:txEl>
                                              <p:pRg st="2" end="2"/>
                                            </p:txEl>
                                          </p:spTgt>
                                        </p:tgtEl>
                                        <p:attrNameLst>
                                          <p:attrName>style.visibility</p:attrName>
                                        </p:attrNameLst>
                                      </p:cBhvr>
                                      <p:to>
                                        <p:strVal val="visible"/>
                                      </p:to>
                                    </p:set>
                                    <p:animEffect transition="in" filter="wipe(left)">
                                      <p:cBhvr>
                                        <p:cTn id="171"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2" grpId="0"/>
      <p:bldP spid="13" grpId="0"/>
      <p:bldP spid="14" grpId="0"/>
      <p:bldP spid="16" grpId="0"/>
      <p:bldP spid="17" grpId="0"/>
      <p:bldP spid="20" grpId="0"/>
      <p:bldP spid="21" grpId="0"/>
      <p:bldP spid="22" grpId="0"/>
      <p:bldP spid="23" grpId="0"/>
      <p:bldP spid="24"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p:bldP spid="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424130"/>
            <a:ext cx="6781800" cy="40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a:solidFill>
                  <a:srgbClr val="FF6600"/>
                </a:solidFill>
                <a:latin typeface="Bookman Old Style" pitchFamily="18" charset="0"/>
              </a:rPr>
              <a:t>Merits of Modern periodic </a:t>
            </a:r>
            <a:r>
              <a:rPr lang="en-US" altLang="en-US" sz="2000" dirty="0" smtClean="0">
                <a:solidFill>
                  <a:srgbClr val="FF6600"/>
                </a:solidFill>
                <a:latin typeface="Bookman Old Style" pitchFamily="18" charset="0"/>
              </a:rPr>
              <a:t>table</a:t>
            </a:r>
            <a:endParaRPr lang="pt-BR" altLang="en-US" sz="2000" dirty="0">
              <a:solidFill>
                <a:srgbClr val="FF6600"/>
              </a:solidFill>
              <a:latin typeface="Bookman Old Style" pitchFamily="18" charset="0"/>
            </a:endParaRPr>
          </a:p>
          <a:p>
            <a:pPr marL="342900" indent="-342900">
              <a:buFont typeface="Arial" pitchFamily="34" charset="0"/>
              <a:buChar char="•"/>
            </a:pPr>
            <a:r>
              <a:rPr lang="pt-BR" altLang="en-US" sz="2000" dirty="0" smtClean="0">
                <a:solidFill>
                  <a:srgbClr val="FF6600"/>
                </a:solidFill>
                <a:latin typeface="Bookman Old Style" pitchFamily="18" charset="0"/>
              </a:rPr>
              <a:t>Periodic properties</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29958757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461" y="267959"/>
            <a:ext cx="4511409"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rtlCol="0">
            <a:spAutoFit/>
          </a:bodyPr>
          <a:lstStyle/>
          <a:p>
            <a:r>
              <a:rPr lang="en-US" sz="2000" b="1" u="sng" dirty="0" smtClean="0">
                <a:solidFill>
                  <a:srgbClr val="C00000"/>
                </a:solidFill>
                <a:latin typeface="Bookman Old Style" pitchFamily="18" charset="0"/>
              </a:rPr>
              <a:t>Merits Of Modern Periodic Table</a:t>
            </a:r>
            <a:endParaRPr lang="en-IN" sz="2000" b="1" u="sng" dirty="0">
              <a:solidFill>
                <a:srgbClr val="C00000"/>
              </a:solidFill>
              <a:latin typeface="Bookman Old Style" pitchFamily="18" charset="0"/>
            </a:endParaRPr>
          </a:p>
        </p:txBody>
      </p:sp>
      <p:sp>
        <p:nvSpPr>
          <p:cNvPr id="3" name="TextBox 2"/>
          <p:cNvSpPr txBox="1"/>
          <p:nvPr/>
        </p:nvSpPr>
        <p:spPr>
          <a:xfrm>
            <a:off x="546847" y="840776"/>
            <a:ext cx="8004870" cy="646331"/>
          </a:xfrm>
          <a:prstGeom prst="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sz="1700">
                <a:solidFill>
                  <a:srgbClr val="0000FF"/>
                </a:solidFill>
                <a:latin typeface="Bookman Old Style" pitchFamily="18" charset="0"/>
              </a:defRPr>
            </a:lvl1pPr>
          </a:lstStyle>
          <a:p>
            <a:r>
              <a:rPr lang="en-US" sz="1800" dirty="0"/>
              <a:t>All isotopes of the same elements occupy the same position in the modern periodic table . </a:t>
            </a:r>
          </a:p>
        </p:txBody>
      </p:sp>
      <p:sp>
        <p:nvSpPr>
          <p:cNvPr id="4" name="TextBox 3"/>
          <p:cNvSpPr txBox="1"/>
          <p:nvPr/>
        </p:nvSpPr>
        <p:spPr>
          <a:xfrm>
            <a:off x="546847" y="3284461"/>
            <a:ext cx="8004870" cy="646331"/>
          </a:xfrm>
          <a:prstGeom prst="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a:solidFill>
                  <a:srgbClr val="0000FF"/>
                </a:solidFill>
                <a:latin typeface="Bookman Old Style" pitchFamily="18" charset="0"/>
              </a:defRPr>
            </a:lvl1pPr>
          </a:lstStyle>
          <a:p>
            <a:r>
              <a:rPr lang="en-US" dirty="0"/>
              <a:t>Elements are classified according to their electronic configuration into different blocks.</a:t>
            </a:r>
            <a:endParaRPr lang="en-IN" dirty="0"/>
          </a:p>
        </p:txBody>
      </p:sp>
      <p:sp>
        <p:nvSpPr>
          <p:cNvPr id="5" name="TextBox 4"/>
          <p:cNvSpPr txBox="1"/>
          <p:nvPr/>
        </p:nvSpPr>
        <p:spPr>
          <a:xfrm>
            <a:off x="546846" y="1634757"/>
            <a:ext cx="8004871" cy="1477328"/>
          </a:xfrm>
          <a:prstGeom prst="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a:solidFill>
                  <a:srgbClr val="0000FF"/>
                </a:solidFill>
                <a:latin typeface="Bookman Old Style" pitchFamily="18" charset="0"/>
              </a:defRPr>
            </a:lvl1pPr>
          </a:lstStyle>
          <a:p>
            <a:r>
              <a:rPr lang="en-US" dirty="0"/>
              <a:t>Since the elements are arranged according to their atomic number, the anomalies regarding certain pairs of elements in Mendeleev's periodic table disappears. E.g. Atomic number of cobalt and nickel are 27 and 28 respectively. Therefore cobalt will come first due to its atomic number and then nickel although its  atomic mass is greater.</a:t>
            </a:r>
            <a:endParaRPr lang="en-IN" dirty="0"/>
          </a:p>
        </p:txBody>
      </p:sp>
      <p:pic>
        <p:nvPicPr>
          <p:cNvPr id="1026" name="Picture 2"/>
          <p:cNvPicPr>
            <a:picLocks noChangeAspect="1" noChangeArrowheads="1"/>
          </p:cNvPicPr>
          <p:nvPr/>
        </p:nvPicPr>
        <p:blipFill>
          <a:blip r:embed="rId2">
            <a:clrChange>
              <a:clrFrom>
                <a:srgbClr val="FDFDFD"/>
              </a:clrFrom>
              <a:clrTo>
                <a:srgbClr val="FDFDFD">
                  <a:alpha val="0"/>
                </a:srgbClr>
              </a:clrTo>
            </a:clrChange>
          </a:blip>
          <a:srcRect r="11274"/>
          <a:stretch>
            <a:fillRect/>
          </a:stretch>
        </p:blipFill>
        <p:spPr bwMode="auto">
          <a:xfrm>
            <a:off x="546847" y="2650420"/>
            <a:ext cx="2079477" cy="2206657"/>
          </a:xfrm>
          <a:prstGeom prst="rect">
            <a:avLst/>
          </a:prstGeom>
          <a:noFill/>
          <a:ln>
            <a:noFill/>
          </a:ln>
        </p:spPr>
      </p:pic>
    </p:spTree>
    <p:extLst>
      <p:ext uri="{BB962C8B-B14F-4D97-AF65-F5344CB8AC3E}">
        <p14:creationId xmlns:p14="http://schemas.microsoft.com/office/powerpoint/2010/main" val="243110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1000"/>
                                        <p:tgtEl>
                                          <p:spTgt spid="1026"/>
                                        </p:tgtEl>
                                      </p:cBhvr>
                                    </p:animEffect>
                                    <p:set>
                                      <p:cBhvr>
                                        <p:cTn id="27" dur="1" fill="hold">
                                          <p:stCondLst>
                                            <p:cond delay="999"/>
                                          </p:stCondLst>
                                        </p:cTn>
                                        <p:tgtEl>
                                          <p:spTgt spid="10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867155" y="1190625"/>
            <a:ext cx="6476777" cy="3742138"/>
            <a:chOff x="1184498" y="1152525"/>
            <a:chExt cx="6476777" cy="3742138"/>
          </a:xfrm>
        </p:grpSpPr>
        <p:pic>
          <p:nvPicPr>
            <p:cNvPr id="1027" name="Picture 3"/>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84498" y="1152525"/>
              <a:ext cx="6476777" cy="374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p:cNvSpPr/>
            <p:nvPr/>
          </p:nvSpPr>
          <p:spPr>
            <a:xfrm>
              <a:off x="2314575" y="4200525"/>
              <a:ext cx="306000" cy="270000"/>
            </a:xfrm>
            <a:prstGeom prst="rect">
              <a:avLst/>
            </a:prstGeom>
            <a:solidFill>
              <a:srgbClr val="EF9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p:cNvSpPr txBox="1"/>
            <p:nvPr/>
          </p:nvSpPr>
          <p:spPr>
            <a:xfrm>
              <a:off x="2343149" y="4219575"/>
              <a:ext cx="257175" cy="246221"/>
            </a:xfrm>
            <a:prstGeom prst="rect">
              <a:avLst/>
            </a:prstGeom>
            <a:noFill/>
            <a:ln w="3175">
              <a:noFill/>
            </a:ln>
          </p:spPr>
          <p:txBody>
            <a:bodyPr wrap="square" lIns="0" tIns="0" rIns="0" bIns="0" rtlCol="0">
              <a:spAutoFit/>
            </a:bodyPr>
            <a:lstStyle/>
            <a:p>
              <a:r>
                <a:rPr lang="en-US" sz="1600" b="1" dirty="0" smtClean="0">
                  <a:solidFill>
                    <a:srgbClr val="DA00A1"/>
                  </a:solidFill>
                </a:rPr>
                <a:t>Ce</a:t>
              </a:r>
              <a:endParaRPr lang="en-IN" b="1" dirty="0">
                <a:solidFill>
                  <a:srgbClr val="DA00A1"/>
                </a:solidFill>
              </a:endParaRPr>
            </a:p>
          </p:txBody>
        </p:sp>
      </p:grpSp>
      <p:grpSp>
        <p:nvGrpSpPr>
          <p:cNvPr id="35" name="Group 34"/>
          <p:cNvGrpSpPr/>
          <p:nvPr/>
        </p:nvGrpSpPr>
        <p:grpSpPr>
          <a:xfrm>
            <a:off x="562024" y="803880"/>
            <a:ext cx="1402630" cy="381000"/>
            <a:chOff x="3661135" y="-781050"/>
            <a:chExt cx="1402630" cy="381000"/>
          </a:xfrm>
        </p:grpSpPr>
        <p:grpSp>
          <p:nvGrpSpPr>
            <p:cNvPr id="31" name="Group 30"/>
            <p:cNvGrpSpPr/>
            <p:nvPr/>
          </p:nvGrpSpPr>
          <p:grpSpPr>
            <a:xfrm>
              <a:off x="3661135" y="-781050"/>
              <a:ext cx="1402630" cy="381000"/>
              <a:chOff x="3661135" y="-781050"/>
              <a:chExt cx="1402630" cy="381000"/>
            </a:xfrm>
          </p:grpSpPr>
          <p:sp>
            <p:nvSpPr>
              <p:cNvPr id="29" name="Rounded Rectangular Callout 28"/>
              <p:cNvSpPr/>
              <p:nvPr/>
            </p:nvSpPr>
            <p:spPr>
              <a:xfrm>
                <a:off x="3661135" y="-781050"/>
                <a:ext cx="1402630" cy="381000"/>
              </a:xfrm>
              <a:prstGeom prst="wedgeRoundRectCallout">
                <a:avLst>
                  <a:gd name="adj1" fmla="val -5017"/>
                  <a:gd name="adj2" fmla="val 120000"/>
                  <a:gd name="adj3" fmla="val 16667"/>
                </a:avLst>
              </a:prstGeom>
              <a:solidFill>
                <a:srgbClr val="7030A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descr="C:\Users\STB-FAC-DT-013\Desktop\canstock15886008.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2544" y="-768907"/>
                <a:ext cx="114189" cy="114988"/>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34" name="TextBox 33"/>
            <p:cNvSpPr txBox="1"/>
            <p:nvPr/>
          </p:nvSpPr>
          <p:spPr>
            <a:xfrm>
              <a:off x="3686392" y="-772110"/>
              <a:ext cx="1366080" cy="369332"/>
            </a:xfrm>
            <a:prstGeom prst="rect">
              <a:avLst/>
            </a:prstGeom>
            <a:noFill/>
            <a:ln>
              <a:noFill/>
            </a:ln>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spAutoFit/>
            </a:bodyPr>
            <a:lstStyle/>
            <a:p>
              <a:pPr>
                <a:spcBef>
                  <a:spcPct val="20000"/>
                </a:spcBef>
                <a:buClr>
                  <a:schemeClr val="hlink"/>
                </a:buClr>
                <a:buSzPct val="120000"/>
                <a:defRPr/>
              </a:pPr>
              <a:r>
                <a:rPr lang="en-US" dirty="0">
                  <a:solidFill>
                    <a:schemeClr val="bg1"/>
                  </a:solidFill>
                  <a:latin typeface="+mj-lt"/>
                </a:rPr>
                <a:t>Alkali metals</a:t>
              </a:r>
            </a:p>
          </p:txBody>
        </p:sp>
      </p:grpSp>
      <p:grpSp>
        <p:nvGrpSpPr>
          <p:cNvPr id="42" name="Group 41"/>
          <p:cNvGrpSpPr/>
          <p:nvPr/>
        </p:nvGrpSpPr>
        <p:grpSpPr>
          <a:xfrm>
            <a:off x="1752945" y="1296116"/>
            <a:ext cx="2758553" cy="383590"/>
            <a:chOff x="3428999" y="-781050"/>
            <a:chExt cx="2758553" cy="383590"/>
          </a:xfrm>
        </p:grpSpPr>
        <p:grpSp>
          <p:nvGrpSpPr>
            <p:cNvPr id="43" name="Group 42"/>
            <p:cNvGrpSpPr/>
            <p:nvPr/>
          </p:nvGrpSpPr>
          <p:grpSpPr>
            <a:xfrm>
              <a:off x="3428999" y="-781050"/>
              <a:ext cx="2758553" cy="381000"/>
              <a:chOff x="3428999" y="-781050"/>
              <a:chExt cx="2758553" cy="381000"/>
            </a:xfrm>
          </p:grpSpPr>
          <p:sp>
            <p:nvSpPr>
              <p:cNvPr id="45" name="Rounded Rectangular Callout 44"/>
              <p:cNvSpPr/>
              <p:nvPr/>
            </p:nvSpPr>
            <p:spPr>
              <a:xfrm>
                <a:off x="3428999" y="-781050"/>
                <a:ext cx="2758553" cy="381000"/>
              </a:xfrm>
              <a:prstGeom prst="wedgeRoundRectCallout">
                <a:avLst>
                  <a:gd name="adj1" fmla="val -40860"/>
                  <a:gd name="adj2" fmla="val 120000"/>
                  <a:gd name="adj3" fmla="val 16667"/>
                </a:avLst>
              </a:prstGeom>
              <a:solidFill>
                <a:srgbClr val="C00000"/>
              </a:solidFill>
              <a:ln w="12700">
                <a:solidFill>
                  <a:srgbClr val="FFFF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5" descr="C:\Users\STB-FAC-DT-013\Desktop\canstock15886008.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3553" y="-768907"/>
                <a:ext cx="114189" cy="114988"/>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3505912" y="-736014"/>
              <a:ext cx="2481770" cy="338554"/>
            </a:xfrm>
            <a:prstGeom prst="rect">
              <a:avLst/>
            </a:prstGeom>
            <a:noFill/>
            <a:ln>
              <a:noFill/>
            </a:ln>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spAutoFit/>
            </a:bodyPr>
            <a:lstStyle/>
            <a:p>
              <a:pPr>
                <a:spcBef>
                  <a:spcPct val="20000"/>
                </a:spcBef>
                <a:buClr>
                  <a:schemeClr val="hlink"/>
                </a:buClr>
                <a:buSzPct val="120000"/>
                <a:defRPr/>
              </a:pPr>
              <a:r>
                <a:rPr lang="en-US" sz="1600" b="1" dirty="0">
                  <a:solidFill>
                    <a:schemeClr val="bg1"/>
                  </a:solidFill>
                  <a:latin typeface="Bookman Old Style" panose="02050604050505020204" pitchFamily="18" charset="0"/>
                </a:rPr>
                <a:t>Alkaline earth metals</a:t>
              </a:r>
            </a:p>
          </p:txBody>
        </p:sp>
      </p:grpSp>
      <p:grpSp>
        <p:nvGrpSpPr>
          <p:cNvPr id="67" name="Group 66"/>
          <p:cNvGrpSpPr/>
          <p:nvPr/>
        </p:nvGrpSpPr>
        <p:grpSpPr>
          <a:xfrm>
            <a:off x="6334857" y="842222"/>
            <a:ext cx="1387222" cy="383590"/>
            <a:chOff x="3429001" y="-781050"/>
            <a:chExt cx="1387222" cy="383590"/>
          </a:xfrm>
        </p:grpSpPr>
        <p:grpSp>
          <p:nvGrpSpPr>
            <p:cNvPr id="68" name="Group 67"/>
            <p:cNvGrpSpPr/>
            <p:nvPr/>
          </p:nvGrpSpPr>
          <p:grpSpPr>
            <a:xfrm>
              <a:off x="3429001" y="-781050"/>
              <a:ext cx="1387222" cy="381000"/>
              <a:chOff x="3429001" y="-781050"/>
              <a:chExt cx="1387222" cy="381000"/>
            </a:xfrm>
          </p:grpSpPr>
          <p:sp>
            <p:nvSpPr>
              <p:cNvPr id="70" name="Rounded Rectangular Callout 69"/>
              <p:cNvSpPr/>
              <p:nvPr/>
            </p:nvSpPr>
            <p:spPr>
              <a:xfrm>
                <a:off x="3429001" y="-781050"/>
                <a:ext cx="1387222" cy="381000"/>
              </a:xfrm>
              <a:prstGeom prst="wedgeRoundRectCallout">
                <a:avLst>
                  <a:gd name="adj1" fmla="val -11220"/>
                  <a:gd name="adj2" fmla="val 107500"/>
                  <a:gd name="adj3" fmla="val 16667"/>
                </a:avLst>
              </a:prstGeom>
              <a:solidFill>
                <a:srgbClr val="9900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5" descr="C:\Users\STB-FAC-DT-013\Desktop\canstock15886008.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0350" y="-768907"/>
                <a:ext cx="114189" cy="114988"/>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69" name="TextBox 68"/>
            <p:cNvSpPr txBox="1"/>
            <p:nvPr/>
          </p:nvSpPr>
          <p:spPr>
            <a:xfrm>
              <a:off x="3505912" y="-736014"/>
              <a:ext cx="1128835" cy="338554"/>
            </a:xfrm>
            <a:prstGeom prst="rect">
              <a:avLst/>
            </a:prstGeom>
            <a:noFill/>
            <a:ln>
              <a:noFill/>
            </a:ln>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spAutoFit/>
            </a:bodyPr>
            <a:lstStyle/>
            <a:p>
              <a:pPr>
                <a:spcBef>
                  <a:spcPct val="20000"/>
                </a:spcBef>
                <a:buClr>
                  <a:schemeClr val="hlink"/>
                </a:buClr>
                <a:buSzPct val="120000"/>
                <a:defRPr/>
              </a:pPr>
              <a:r>
                <a:rPr lang="en-US" sz="1600" b="1" dirty="0">
                  <a:solidFill>
                    <a:schemeClr val="bg1"/>
                  </a:solidFill>
                  <a:latin typeface="Bookman Old Style" panose="02050604050505020204" pitchFamily="18" charset="0"/>
                </a:rPr>
                <a:t>Inert gas</a:t>
              </a:r>
            </a:p>
          </p:txBody>
        </p:sp>
      </p:grpSp>
      <p:grpSp>
        <p:nvGrpSpPr>
          <p:cNvPr id="72" name="Group 71"/>
          <p:cNvGrpSpPr/>
          <p:nvPr/>
        </p:nvGrpSpPr>
        <p:grpSpPr>
          <a:xfrm>
            <a:off x="5019392" y="1168985"/>
            <a:ext cx="1353885" cy="383590"/>
            <a:chOff x="3429000" y="-781050"/>
            <a:chExt cx="1353885" cy="383590"/>
          </a:xfrm>
        </p:grpSpPr>
        <p:grpSp>
          <p:nvGrpSpPr>
            <p:cNvPr id="73" name="Group 72"/>
            <p:cNvGrpSpPr/>
            <p:nvPr/>
          </p:nvGrpSpPr>
          <p:grpSpPr>
            <a:xfrm>
              <a:off x="3429000" y="-781050"/>
              <a:ext cx="1353885" cy="381000"/>
              <a:chOff x="3429000" y="-781050"/>
              <a:chExt cx="1353885" cy="381000"/>
            </a:xfrm>
          </p:grpSpPr>
          <p:sp>
            <p:nvSpPr>
              <p:cNvPr id="75" name="Rounded Rectangular Callout 74"/>
              <p:cNvSpPr/>
              <p:nvPr/>
            </p:nvSpPr>
            <p:spPr>
              <a:xfrm>
                <a:off x="3429000" y="-781050"/>
                <a:ext cx="1353885" cy="381000"/>
              </a:xfrm>
              <a:prstGeom prst="wedgeRoundRectCallout">
                <a:avLst>
                  <a:gd name="adj1" fmla="val 57962"/>
                  <a:gd name="adj2" fmla="val 112500"/>
                  <a:gd name="adj3" fmla="val 16667"/>
                </a:avLst>
              </a:prstGeom>
              <a:solidFill>
                <a:srgbClr val="0066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5" descr="C:\Users\STB-FAC-DT-013\Desktop\canstock15886008.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6535" y="-768907"/>
                <a:ext cx="114189" cy="114988"/>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74" name="TextBox 73"/>
            <p:cNvSpPr txBox="1"/>
            <p:nvPr/>
          </p:nvSpPr>
          <p:spPr>
            <a:xfrm>
              <a:off x="3505912" y="-736014"/>
              <a:ext cx="1152880" cy="338554"/>
            </a:xfrm>
            <a:prstGeom prst="rect">
              <a:avLst/>
            </a:prstGeom>
            <a:noFill/>
            <a:ln>
              <a:noFill/>
            </a:ln>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spAutoFit/>
            </a:bodyPr>
            <a:lstStyle/>
            <a:p>
              <a:pPr>
                <a:spcBef>
                  <a:spcPct val="20000"/>
                </a:spcBef>
                <a:buClr>
                  <a:schemeClr val="hlink"/>
                </a:buClr>
                <a:buSzPct val="120000"/>
                <a:defRPr/>
              </a:pPr>
              <a:r>
                <a:rPr lang="en-US" sz="1600" b="1" dirty="0">
                  <a:solidFill>
                    <a:schemeClr val="bg1"/>
                  </a:solidFill>
                  <a:latin typeface="Bookman Old Style" panose="02050604050505020204" pitchFamily="18" charset="0"/>
                </a:rPr>
                <a:t>Halogens</a:t>
              </a:r>
            </a:p>
          </p:txBody>
        </p:sp>
      </p:grpSp>
      <p:sp>
        <p:nvSpPr>
          <p:cNvPr id="2" name="Rectangle 1"/>
          <p:cNvSpPr/>
          <p:nvPr/>
        </p:nvSpPr>
        <p:spPr>
          <a:xfrm>
            <a:off x="1125002" y="1981200"/>
            <a:ext cx="417687" cy="2181224"/>
          </a:xfrm>
          <a:prstGeom prst="rect">
            <a:avLst/>
          </a:prstGeom>
          <a:noFill/>
          <a:ln w="38100">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544102" y="1981200"/>
            <a:ext cx="417687" cy="2181224"/>
          </a:xfrm>
          <a:prstGeom prst="rect">
            <a:avLst/>
          </a:prstGeom>
          <a:noFill/>
          <a:ln w="3810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439955" y="1995489"/>
            <a:ext cx="417687" cy="2181224"/>
          </a:xfrm>
          <a:prstGeom prst="rect">
            <a:avLst/>
          </a:prstGeom>
          <a:no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73344" y="1566864"/>
            <a:ext cx="376930" cy="2609850"/>
          </a:xfrm>
          <a:prstGeom prst="rect">
            <a:avLst/>
          </a:prstGeom>
          <a:noFill/>
          <a:ln w="3810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520673" y="281486"/>
            <a:ext cx="5226111" cy="400110"/>
          </a:xfrm>
          <a:prstGeom prst="rect">
            <a:avLst/>
          </a:prstGeom>
          <a:noFill/>
          <a:ln/>
          <a:effectLst/>
        </p:spPr>
        <p:style>
          <a:lnRef idx="3">
            <a:schemeClr val="lt1"/>
          </a:lnRef>
          <a:fillRef idx="1">
            <a:schemeClr val="dk1"/>
          </a:fillRef>
          <a:effectRef idx="1">
            <a:schemeClr val="dk1"/>
          </a:effectRef>
          <a:fontRef idx="minor">
            <a:schemeClr val="lt1"/>
          </a:fontRef>
        </p:style>
        <p:txBody>
          <a:bodyPr wrap="none">
            <a:spAutoFit/>
          </a:bodyPr>
          <a:lstStyle/>
          <a:p>
            <a:pPr>
              <a:spcBef>
                <a:spcPct val="20000"/>
              </a:spcBef>
              <a:buClr>
                <a:schemeClr val="hlink"/>
              </a:buClr>
              <a:buSzPct val="120000"/>
              <a:defRPr/>
            </a:pPr>
            <a:r>
              <a:rPr lang="en-US" sz="2000" b="1" u="sng" dirty="0" smtClean="0">
                <a:solidFill>
                  <a:srgbClr val="C00000"/>
                </a:solidFill>
                <a:latin typeface="Bookman Old Style" pitchFamily="18" charset="0"/>
              </a:rPr>
              <a:t>Common Name For Important Groups</a:t>
            </a:r>
            <a:endParaRPr lang="en-US" sz="2000" b="1" u="sng" dirty="0">
              <a:solidFill>
                <a:srgbClr val="C00000"/>
              </a:solidFill>
              <a:latin typeface="Bookman Old Style" pitchFamily="18" charset="0"/>
            </a:endParaRPr>
          </a:p>
        </p:txBody>
      </p:sp>
      <p:grpSp>
        <p:nvGrpSpPr>
          <p:cNvPr id="81" name="Group 88"/>
          <p:cNvGrpSpPr/>
          <p:nvPr/>
        </p:nvGrpSpPr>
        <p:grpSpPr>
          <a:xfrm>
            <a:off x="2712142" y="820056"/>
            <a:ext cx="2231756" cy="1227360"/>
            <a:chOff x="6158869" y="-2059741"/>
            <a:chExt cx="2028912" cy="1227360"/>
          </a:xfrm>
        </p:grpSpPr>
        <p:sp>
          <p:nvSpPr>
            <p:cNvPr id="82" name="Cloud Callout 81"/>
            <p:cNvSpPr/>
            <p:nvPr/>
          </p:nvSpPr>
          <p:spPr>
            <a:xfrm rot="21423960" flipH="1">
              <a:off x="6158869" y="-2059741"/>
              <a:ext cx="2028912" cy="1227360"/>
            </a:xfrm>
            <a:prstGeom prst="cloudCallout">
              <a:avLst>
                <a:gd name="adj1" fmla="val 64280"/>
                <a:gd name="adj2" fmla="val -32415"/>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83" name="Rectangle 82"/>
            <p:cNvSpPr/>
            <p:nvPr/>
          </p:nvSpPr>
          <p:spPr>
            <a:xfrm>
              <a:off x="6201380" y="-1931582"/>
              <a:ext cx="1937458" cy="923330"/>
            </a:xfrm>
            <a:prstGeom prst="rect">
              <a:avLst/>
            </a:prstGeom>
          </p:spPr>
          <p:txBody>
            <a:bodyPr wrap="square">
              <a:spAutoFit/>
            </a:bodyPr>
            <a:lstStyle/>
            <a:p>
              <a:pPr algn="ctr"/>
              <a:r>
                <a:rPr lang="en-US" dirty="0" smtClean="0">
                  <a:solidFill>
                    <a:schemeClr val="bg1"/>
                  </a:solidFill>
                  <a:latin typeface="+mj-lt"/>
                </a:rPr>
                <a:t>Group IA elements are called Alkali metals</a:t>
              </a:r>
            </a:p>
          </p:txBody>
        </p:sp>
      </p:grpSp>
      <p:grpSp>
        <p:nvGrpSpPr>
          <p:cNvPr id="84" name="Group 88"/>
          <p:cNvGrpSpPr/>
          <p:nvPr/>
        </p:nvGrpSpPr>
        <p:grpSpPr>
          <a:xfrm>
            <a:off x="2762257" y="2213084"/>
            <a:ext cx="2689493" cy="1479093"/>
            <a:chOff x="6027469" y="-2115166"/>
            <a:chExt cx="2445045" cy="1479093"/>
          </a:xfrm>
        </p:grpSpPr>
        <p:sp>
          <p:nvSpPr>
            <p:cNvPr id="85" name="Cloud Callout 84"/>
            <p:cNvSpPr/>
            <p:nvPr/>
          </p:nvSpPr>
          <p:spPr>
            <a:xfrm rot="21423960" flipH="1">
              <a:off x="6027469" y="-2115166"/>
              <a:ext cx="2445045" cy="1479093"/>
            </a:xfrm>
            <a:prstGeom prst="cloudCallout">
              <a:avLst>
                <a:gd name="adj1" fmla="val -12060"/>
                <a:gd name="adj2" fmla="val -87257"/>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rgbClr val="3333CC"/>
                </a:solidFill>
              </a:endParaRPr>
            </a:p>
          </p:txBody>
        </p:sp>
        <p:sp>
          <p:nvSpPr>
            <p:cNvPr id="86" name="Rectangle 85"/>
            <p:cNvSpPr/>
            <p:nvPr/>
          </p:nvSpPr>
          <p:spPr>
            <a:xfrm>
              <a:off x="6241931" y="-2015806"/>
              <a:ext cx="1937458" cy="1200329"/>
            </a:xfrm>
            <a:prstGeom prst="rect">
              <a:avLst/>
            </a:prstGeom>
          </p:spPr>
          <p:txBody>
            <a:bodyPr wrap="square">
              <a:spAutoFit/>
            </a:bodyPr>
            <a:lstStyle/>
            <a:p>
              <a:pPr algn="ctr"/>
              <a:r>
                <a:rPr lang="en-US" dirty="0" smtClean="0">
                  <a:solidFill>
                    <a:schemeClr val="bg1"/>
                  </a:solidFill>
                  <a:latin typeface="+mj-lt"/>
                </a:rPr>
                <a:t>Oxides of these metals are soluble in water &amp; they are basic in nature</a:t>
              </a:r>
            </a:p>
          </p:txBody>
        </p:sp>
      </p:grpSp>
      <p:grpSp>
        <p:nvGrpSpPr>
          <p:cNvPr id="87" name="Group 88"/>
          <p:cNvGrpSpPr/>
          <p:nvPr/>
        </p:nvGrpSpPr>
        <p:grpSpPr>
          <a:xfrm>
            <a:off x="2432444" y="2005257"/>
            <a:ext cx="2454932" cy="1350096"/>
            <a:chOff x="6024609" y="-2205333"/>
            <a:chExt cx="2231804" cy="1350096"/>
          </a:xfrm>
        </p:grpSpPr>
        <p:sp>
          <p:nvSpPr>
            <p:cNvPr id="88" name="Cloud Callout 87"/>
            <p:cNvSpPr/>
            <p:nvPr/>
          </p:nvSpPr>
          <p:spPr>
            <a:xfrm rot="21423960" flipH="1">
              <a:off x="6024609" y="-2205333"/>
              <a:ext cx="2231804" cy="1350096"/>
            </a:xfrm>
            <a:prstGeom prst="cloudCallout">
              <a:avLst>
                <a:gd name="adj1" fmla="val 58426"/>
                <a:gd name="adj2" fmla="val -48171"/>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89" name="Rectangle 88"/>
            <p:cNvSpPr/>
            <p:nvPr/>
          </p:nvSpPr>
          <p:spPr>
            <a:xfrm>
              <a:off x="6201380" y="-1967678"/>
              <a:ext cx="1937458" cy="923330"/>
            </a:xfrm>
            <a:prstGeom prst="rect">
              <a:avLst/>
            </a:prstGeom>
          </p:spPr>
          <p:txBody>
            <a:bodyPr wrap="square">
              <a:spAutoFit/>
            </a:bodyPr>
            <a:lstStyle/>
            <a:p>
              <a:pPr algn="ctr"/>
              <a:r>
                <a:rPr lang="en-US" dirty="0" smtClean="0">
                  <a:solidFill>
                    <a:schemeClr val="bg1"/>
                  </a:solidFill>
                  <a:latin typeface="+mj-lt"/>
                </a:rPr>
                <a:t>Group IIA elements are called Alkaline earth metals</a:t>
              </a:r>
            </a:p>
          </p:txBody>
        </p:sp>
      </p:grpSp>
      <p:grpSp>
        <p:nvGrpSpPr>
          <p:cNvPr id="90" name="Group 88"/>
          <p:cNvGrpSpPr/>
          <p:nvPr/>
        </p:nvGrpSpPr>
        <p:grpSpPr>
          <a:xfrm>
            <a:off x="4758050" y="1355807"/>
            <a:ext cx="2689493" cy="1479093"/>
            <a:chOff x="6027469" y="-2115166"/>
            <a:chExt cx="2445045" cy="1479093"/>
          </a:xfrm>
        </p:grpSpPr>
        <p:sp>
          <p:nvSpPr>
            <p:cNvPr id="91" name="Cloud Callout 90"/>
            <p:cNvSpPr/>
            <p:nvPr/>
          </p:nvSpPr>
          <p:spPr>
            <a:xfrm rot="21423960" flipH="1">
              <a:off x="6027469" y="-2115166"/>
              <a:ext cx="2445045" cy="1479093"/>
            </a:xfrm>
            <a:prstGeom prst="cloudCallout">
              <a:avLst>
                <a:gd name="adj1" fmla="val 62344"/>
                <a:gd name="adj2" fmla="val 48487"/>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rgbClr val="3333CC"/>
                </a:solidFill>
              </a:endParaRPr>
            </a:p>
          </p:txBody>
        </p:sp>
        <p:sp>
          <p:nvSpPr>
            <p:cNvPr id="92" name="Rectangle 91"/>
            <p:cNvSpPr/>
            <p:nvPr/>
          </p:nvSpPr>
          <p:spPr>
            <a:xfrm>
              <a:off x="6140940" y="-1955646"/>
              <a:ext cx="2221820" cy="1200329"/>
            </a:xfrm>
            <a:prstGeom prst="rect">
              <a:avLst/>
            </a:prstGeom>
          </p:spPr>
          <p:txBody>
            <a:bodyPr wrap="square">
              <a:spAutoFit/>
            </a:bodyPr>
            <a:lstStyle/>
            <a:p>
              <a:pPr algn="ctr"/>
              <a:r>
                <a:rPr lang="en-US" dirty="0" smtClean="0">
                  <a:solidFill>
                    <a:schemeClr val="bg1"/>
                  </a:solidFill>
                  <a:latin typeface="+mj-lt"/>
                </a:rPr>
                <a:t>Oxides of these metals are basic in nature &amp; they are found in earth’s crust</a:t>
              </a:r>
            </a:p>
          </p:txBody>
        </p:sp>
      </p:grpSp>
      <p:grpSp>
        <p:nvGrpSpPr>
          <p:cNvPr id="93" name="Group 88"/>
          <p:cNvGrpSpPr/>
          <p:nvPr/>
        </p:nvGrpSpPr>
        <p:grpSpPr>
          <a:xfrm>
            <a:off x="2668407" y="1809903"/>
            <a:ext cx="2454933" cy="1116489"/>
            <a:chOff x="6019173" y="-2108924"/>
            <a:chExt cx="2231804" cy="1116489"/>
          </a:xfrm>
        </p:grpSpPr>
        <p:sp>
          <p:nvSpPr>
            <p:cNvPr id="94" name="Cloud Callout 93"/>
            <p:cNvSpPr/>
            <p:nvPr/>
          </p:nvSpPr>
          <p:spPr>
            <a:xfrm rot="21423960" flipH="1">
              <a:off x="6019173" y="-2108924"/>
              <a:ext cx="2231804" cy="1116489"/>
            </a:xfrm>
            <a:prstGeom prst="cloudCallout">
              <a:avLst>
                <a:gd name="adj1" fmla="val -48164"/>
                <a:gd name="adj2" fmla="val -68250"/>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95" name="Rectangle 94"/>
            <p:cNvSpPr/>
            <p:nvPr/>
          </p:nvSpPr>
          <p:spPr>
            <a:xfrm>
              <a:off x="6369507" y="-2015806"/>
              <a:ext cx="1601204" cy="923330"/>
            </a:xfrm>
            <a:prstGeom prst="rect">
              <a:avLst/>
            </a:prstGeom>
          </p:spPr>
          <p:txBody>
            <a:bodyPr wrap="square">
              <a:spAutoFit/>
            </a:bodyPr>
            <a:lstStyle/>
            <a:p>
              <a:pPr algn="ctr"/>
              <a:r>
                <a:rPr lang="en-US" dirty="0" smtClean="0">
                  <a:solidFill>
                    <a:schemeClr val="bg1"/>
                  </a:solidFill>
                </a:rPr>
                <a:t>Group VIIA elements are called halogens</a:t>
              </a:r>
            </a:p>
          </p:txBody>
        </p:sp>
      </p:grpSp>
      <p:grpSp>
        <p:nvGrpSpPr>
          <p:cNvPr id="96" name="Group 88"/>
          <p:cNvGrpSpPr/>
          <p:nvPr/>
        </p:nvGrpSpPr>
        <p:grpSpPr>
          <a:xfrm>
            <a:off x="1933663" y="2834819"/>
            <a:ext cx="2000746" cy="1100315"/>
            <a:chOff x="6019066" y="-2097291"/>
            <a:chExt cx="1818898" cy="1100315"/>
          </a:xfrm>
        </p:grpSpPr>
        <p:sp>
          <p:nvSpPr>
            <p:cNvPr id="97" name="Cloud Callout 96"/>
            <p:cNvSpPr/>
            <p:nvPr/>
          </p:nvSpPr>
          <p:spPr>
            <a:xfrm rot="21423960" flipH="1">
              <a:off x="6019066" y="-2097291"/>
              <a:ext cx="1818898" cy="1100315"/>
            </a:xfrm>
            <a:prstGeom prst="cloudCallout">
              <a:avLst>
                <a:gd name="adj1" fmla="val -62780"/>
                <a:gd name="adj2" fmla="val -54523"/>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rgbClr val="3333CC"/>
                </a:solidFill>
              </a:endParaRPr>
            </a:p>
          </p:txBody>
        </p:sp>
        <p:sp>
          <p:nvSpPr>
            <p:cNvPr id="98" name="Rectangle 97"/>
            <p:cNvSpPr/>
            <p:nvPr/>
          </p:nvSpPr>
          <p:spPr>
            <a:xfrm>
              <a:off x="6241932" y="-2015806"/>
              <a:ext cx="1310448" cy="923330"/>
            </a:xfrm>
            <a:prstGeom prst="rect">
              <a:avLst/>
            </a:prstGeom>
          </p:spPr>
          <p:txBody>
            <a:bodyPr wrap="square">
              <a:spAutoFit/>
            </a:bodyPr>
            <a:lstStyle/>
            <a:p>
              <a:pPr algn="ctr"/>
              <a:r>
                <a:rPr lang="en-US" dirty="0" smtClean="0">
                  <a:solidFill>
                    <a:schemeClr val="bg1"/>
                  </a:solidFill>
                  <a:latin typeface="+mj-lt"/>
                </a:rPr>
                <a:t>They are sea salt generators</a:t>
              </a:r>
            </a:p>
          </p:txBody>
        </p:sp>
      </p:grpSp>
      <p:grpSp>
        <p:nvGrpSpPr>
          <p:cNvPr id="99" name="Group 88"/>
          <p:cNvGrpSpPr/>
          <p:nvPr/>
        </p:nvGrpSpPr>
        <p:grpSpPr>
          <a:xfrm>
            <a:off x="4311628" y="1612354"/>
            <a:ext cx="2454933" cy="1350096"/>
            <a:chOff x="6024609" y="-2109077"/>
            <a:chExt cx="2231804" cy="1350096"/>
          </a:xfrm>
        </p:grpSpPr>
        <p:sp>
          <p:nvSpPr>
            <p:cNvPr id="100" name="Cloud Callout 99"/>
            <p:cNvSpPr/>
            <p:nvPr/>
          </p:nvSpPr>
          <p:spPr>
            <a:xfrm rot="21423960" flipH="1">
              <a:off x="6024609" y="-2109077"/>
              <a:ext cx="2231804" cy="1350096"/>
            </a:xfrm>
            <a:prstGeom prst="cloudCallout">
              <a:avLst>
                <a:gd name="adj1" fmla="val -48164"/>
                <a:gd name="adj2" fmla="val -68250"/>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101" name="Rectangle 100"/>
            <p:cNvSpPr/>
            <p:nvPr/>
          </p:nvSpPr>
          <p:spPr>
            <a:xfrm>
              <a:off x="6201380" y="-2015806"/>
              <a:ext cx="1937458" cy="923330"/>
            </a:xfrm>
            <a:prstGeom prst="rect">
              <a:avLst/>
            </a:prstGeom>
          </p:spPr>
          <p:txBody>
            <a:bodyPr wrap="square">
              <a:spAutoFit/>
            </a:bodyPr>
            <a:lstStyle/>
            <a:p>
              <a:pPr algn="ctr"/>
              <a:r>
                <a:rPr lang="en-US" dirty="0" smtClean="0">
                  <a:solidFill>
                    <a:schemeClr val="bg1"/>
                  </a:solidFill>
                  <a:latin typeface="+mj-lt"/>
                </a:rPr>
                <a:t>Zero Group elements are called inert gases</a:t>
              </a:r>
            </a:p>
          </p:txBody>
        </p:sp>
      </p:grpSp>
      <p:grpSp>
        <p:nvGrpSpPr>
          <p:cNvPr id="102" name="Group 88"/>
          <p:cNvGrpSpPr/>
          <p:nvPr/>
        </p:nvGrpSpPr>
        <p:grpSpPr>
          <a:xfrm>
            <a:off x="3570905" y="2637423"/>
            <a:ext cx="2000746" cy="1100315"/>
            <a:chOff x="6019066" y="-2097291"/>
            <a:chExt cx="1818898" cy="1100315"/>
          </a:xfrm>
        </p:grpSpPr>
        <p:sp>
          <p:nvSpPr>
            <p:cNvPr id="103" name="Cloud Callout 102"/>
            <p:cNvSpPr/>
            <p:nvPr/>
          </p:nvSpPr>
          <p:spPr>
            <a:xfrm rot="21423960" flipH="1">
              <a:off x="6019066" y="-2097291"/>
              <a:ext cx="1818898" cy="1100315"/>
            </a:xfrm>
            <a:prstGeom prst="cloudCallout">
              <a:avLst>
                <a:gd name="adj1" fmla="val -62780"/>
                <a:gd name="adj2" fmla="val -54523"/>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rgbClr val="3333CC"/>
                </a:solidFill>
              </a:endParaRPr>
            </a:p>
          </p:txBody>
        </p:sp>
        <p:sp>
          <p:nvSpPr>
            <p:cNvPr id="104" name="Rectangle 103"/>
            <p:cNvSpPr/>
            <p:nvPr/>
          </p:nvSpPr>
          <p:spPr>
            <a:xfrm>
              <a:off x="6241932" y="-2015806"/>
              <a:ext cx="1310448" cy="830997"/>
            </a:xfrm>
            <a:prstGeom prst="rect">
              <a:avLst/>
            </a:prstGeom>
          </p:spPr>
          <p:txBody>
            <a:bodyPr wrap="square">
              <a:spAutoFit/>
            </a:bodyPr>
            <a:lstStyle/>
            <a:p>
              <a:pPr algn="ctr"/>
              <a:r>
                <a:rPr lang="en-US" sz="1600" dirty="0" smtClean="0">
                  <a:solidFill>
                    <a:schemeClr val="bg1"/>
                  </a:solidFill>
                  <a:latin typeface="+mj-lt"/>
                </a:rPr>
                <a:t>They are chemically inactive</a:t>
              </a:r>
            </a:p>
          </p:txBody>
        </p:sp>
      </p:grpSp>
      <p:grpSp>
        <p:nvGrpSpPr>
          <p:cNvPr id="52" name="Group 88"/>
          <p:cNvGrpSpPr/>
          <p:nvPr/>
        </p:nvGrpSpPr>
        <p:grpSpPr>
          <a:xfrm>
            <a:off x="2841565" y="966987"/>
            <a:ext cx="1916482" cy="877325"/>
            <a:chOff x="6150679" y="-2047709"/>
            <a:chExt cx="1937458" cy="1227361"/>
          </a:xfrm>
        </p:grpSpPr>
        <p:sp>
          <p:nvSpPr>
            <p:cNvPr id="53" name="Cloud Callout 52"/>
            <p:cNvSpPr/>
            <p:nvPr/>
          </p:nvSpPr>
          <p:spPr>
            <a:xfrm rot="21423960" flipH="1">
              <a:off x="6206113" y="-2047709"/>
              <a:ext cx="1844465" cy="1227361"/>
            </a:xfrm>
            <a:prstGeom prst="cloudCallout">
              <a:avLst>
                <a:gd name="adj1" fmla="val 64280"/>
                <a:gd name="adj2" fmla="val -32415"/>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54" name="Rectangle 53"/>
            <p:cNvSpPr/>
            <p:nvPr/>
          </p:nvSpPr>
          <p:spPr>
            <a:xfrm>
              <a:off x="6150679" y="-1832457"/>
              <a:ext cx="1937458" cy="818089"/>
            </a:xfrm>
            <a:prstGeom prst="rect">
              <a:avLst/>
            </a:prstGeom>
          </p:spPr>
          <p:txBody>
            <a:bodyPr wrap="square">
              <a:spAutoFit/>
            </a:bodyPr>
            <a:lstStyle/>
            <a:p>
              <a:pPr algn="ctr"/>
              <a:r>
                <a:rPr lang="en-US" sz="1600" dirty="0" smtClean="0">
                  <a:solidFill>
                    <a:schemeClr val="bg1"/>
                  </a:solidFill>
                  <a:latin typeface="+mj-lt"/>
                </a:rPr>
                <a:t>Hydrogen is an exception</a:t>
              </a:r>
            </a:p>
          </p:txBody>
        </p:sp>
      </p:grpSp>
    </p:spTree>
    <p:extLst>
      <p:ext uri="{BB962C8B-B14F-4D97-AF65-F5344CB8AC3E}">
        <p14:creationId xmlns:p14="http://schemas.microsoft.com/office/powerpoint/2010/main" val="79314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wipe(left)">
                                      <p:cBhvr>
                                        <p:cTn id="26" dur="1000"/>
                                        <p:tgtEl>
                                          <p:spTgt spid="8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up)">
                                      <p:cBhvr>
                                        <p:cTn id="31" dur="1000"/>
                                        <p:tgtEl>
                                          <p:spTgt spid="8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81"/>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84"/>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10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22" presetClass="entr" presetSubtype="1"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up)">
                                      <p:cBhvr>
                                        <p:cTn id="47" dur="500"/>
                                        <p:tgtEl>
                                          <p:spTgt spid="7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up)">
                                      <p:cBhvr>
                                        <p:cTn id="57" dur="1000"/>
                                        <p:tgtEl>
                                          <p:spTgt spid="8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wipe(up)">
                                      <p:cBhvr>
                                        <p:cTn id="62" dur="10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8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0"/>
                                        </p:tgtEl>
                                        <p:attrNameLst>
                                          <p:attrName>style.visibility</p:attrName>
                                        </p:attrNameLst>
                                      </p:cBhvr>
                                      <p:to>
                                        <p:strVal val="hidden"/>
                                      </p:to>
                                    </p:set>
                                  </p:childTnLst>
                                </p:cTn>
                              </p:par>
                              <p:par>
                                <p:cTn id="69" presetID="22" presetClass="entr" presetSubtype="1"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up)">
                                      <p:cBhvr>
                                        <p:cTn id="71" dur="500"/>
                                        <p:tgtEl>
                                          <p:spTgt spid="7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left)">
                                      <p:cBhvr>
                                        <p:cTn id="76" dur="500"/>
                                        <p:tgtEl>
                                          <p:spTgt spid="7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93"/>
                                        </p:tgtEl>
                                        <p:attrNameLst>
                                          <p:attrName>style.visibility</p:attrName>
                                        </p:attrNameLst>
                                      </p:cBhvr>
                                      <p:to>
                                        <p:strVal val="visible"/>
                                      </p:to>
                                    </p:set>
                                    <p:animEffect transition="in" filter="wipe(up)">
                                      <p:cBhvr>
                                        <p:cTn id="81" dur="1000"/>
                                        <p:tgtEl>
                                          <p:spTgt spid="9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96"/>
                                        </p:tgtEl>
                                        <p:attrNameLst>
                                          <p:attrName>style.visibility</p:attrName>
                                        </p:attrNameLst>
                                      </p:cBhvr>
                                      <p:to>
                                        <p:strVal val="visible"/>
                                      </p:to>
                                    </p:set>
                                    <p:animEffect transition="in" filter="wipe(up)">
                                      <p:cBhvr>
                                        <p:cTn id="86" dur="1000"/>
                                        <p:tgtEl>
                                          <p:spTgt spid="9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1000"/>
                                        <p:tgtEl>
                                          <p:spTgt spid="93"/>
                                        </p:tgtEl>
                                      </p:cBhvr>
                                    </p:animEffect>
                                    <p:set>
                                      <p:cBhvr>
                                        <p:cTn id="91" dur="1" fill="hold">
                                          <p:stCondLst>
                                            <p:cond delay="999"/>
                                          </p:stCondLst>
                                        </p:cTn>
                                        <p:tgtEl>
                                          <p:spTgt spid="9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96"/>
                                        </p:tgtEl>
                                        <p:attrNameLst>
                                          <p:attrName>style.visibility</p:attrName>
                                        </p:attrNameLst>
                                      </p:cBhvr>
                                      <p:to>
                                        <p:strVal val="hidden"/>
                                      </p:to>
                                    </p:set>
                                  </p:childTnLst>
                                </p:cTn>
                              </p:par>
                              <p:par>
                                <p:cTn id="94" presetID="22" presetClass="entr" presetSubtype="1" fill="hold" grpId="0" nodeType="withEffect">
                                  <p:stCondLst>
                                    <p:cond delay="0"/>
                                  </p:stCondLst>
                                  <p:childTnLst>
                                    <p:set>
                                      <p:cBhvr>
                                        <p:cTn id="95" dur="1" fill="hold">
                                          <p:stCondLst>
                                            <p:cond delay="0"/>
                                          </p:stCondLst>
                                        </p:cTn>
                                        <p:tgtEl>
                                          <p:spTgt spid="79"/>
                                        </p:tgtEl>
                                        <p:attrNameLst>
                                          <p:attrName>style.visibility</p:attrName>
                                        </p:attrNameLst>
                                      </p:cBhvr>
                                      <p:to>
                                        <p:strVal val="visible"/>
                                      </p:to>
                                    </p:set>
                                    <p:animEffect transition="in" filter="wipe(up)">
                                      <p:cBhvr>
                                        <p:cTn id="96" dur="500"/>
                                        <p:tgtEl>
                                          <p:spTgt spid="7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wipe(left)">
                                      <p:cBhvr>
                                        <p:cTn id="101" dur="500"/>
                                        <p:tgtEl>
                                          <p:spTgt spid="6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99"/>
                                        </p:tgtEl>
                                        <p:attrNameLst>
                                          <p:attrName>style.visibility</p:attrName>
                                        </p:attrNameLst>
                                      </p:cBhvr>
                                      <p:to>
                                        <p:strVal val="visible"/>
                                      </p:to>
                                    </p:set>
                                    <p:animEffect transition="in" filter="wipe(up)">
                                      <p:cBhvr>
                                        <p:cTn id="106" dur="1000"/>
                                        <p:tgtEl>
                                          <p:spTgt spid="9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wipe(right)">
                                      <p:cBhvr>
                                        <p:cTn id="111" dur="1000"/>
                                        <p:tgtEl>
                                          <p:spTgt spid="102"/>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1000"/>
                                        <p:tgtEl>
                                          <p:spTgt spid="99"/>
                                        </p:tgtEl>
                                      </p:cBhvr>
                                    </p:animEffect>
                                    <p:set>
                                      <p:cBhvr>
                                        <p:cTn id="116" dur="1" fill="hold">
                                          <p:stCondLst>
                                            <p:cond delay="999"/>
                                          </p:stCondLst>
                                        </p:cTn>
                                        <p:tgtEl>
                                          <p:spTgt spid="99"/>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7" grpId="0" animBg="1"/>
      <p:bldP spid="78" grpId="0" animBg="1"/>
      <p:bldP spid="79" grpId="0" animBg="1"/>
      <p:bldP spid="8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upload.wikimedia.org/wikipedia/commons/thumb/f/fe/Periodic_trends.svg/2000px-Periodic_trends.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528" y="1966029"/>
            <a:ext cx="4293272" cy="2473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525236" y="274993"/>
            <a:ext cx="5443764" cy="400110"/>
          </a:xfrm>
          <a:prstGeom prst="rect">
            <a:avLst/>
          </a:prstGeom>
          <a:noFill/>
          <a:ln/>
          <a:effectLst/>
        </p:spPr>
        <p:style>
          <a:lnRef idx="3">
            <a:schemeClr val="lt1"/>
          </a:lnRef>
          <a:fillRef idx="1">
            <a:schemeClr val="dk1"/>
          </a:fillRef>
          <a:effectRef idx="1">
            <a:schemeClr val="dk1"/>
          </a:effectRef>
          <a:fontRef idx="minor">
            <a:schemeClr val="lt1"/>
          </a:fontRef>
        </p:style>
        <p:txBody>
          <a:bodyPr wrap="square">
            <a:spAutoFit/>
          </a:bodyPr>
          <a:lstStyle/>
          <a:p>
            <a:pPr>
              <a:defRPr/>
            </a:pPr>
            <a:r>
              <a:rPr lang="en-US" sz="2000" b="1" u="sng" dirty="0" smtClean="0">
                <a:solidFill>
                  <a:srgbClr val="C00000"/>
                </a:solidFill>
                <a:latin typeface="Bookman Old Style" pitchFamily="18" charset="0"/>
              </a:rPr>
              <a:t>Characteristics Of Periods And Groups</a:t>
            </a:r>
            <a:endParaRPr lang="en-US" sz="2000" b="1" u="sng" dirty="0">
              <a:solidFill>
                <a:srgbClr val="C00000"/>
              </a:solidFill>
              <a:latin typeface="Bookman Old Style" pitchFamily="18" charset="0"/>
            </a:endParaRPr>
          </a:p>
        </p:txBody>
      </p:sp>
      <p:sp>
        <p:nvSpPr>
          <p:cNvPr id="5" name="Rounded Rectangle 4"/>
          <p:cNvSpPr/>
          <p:nvPr/>
        </p:nvSpPr>
        <p:spPr>
          <a:xfrm>
            <a:off x="547681" y="684254"/>
            <a:ext cx="7329394" cy="997764"/>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rgbClr val="0000FF"/>
                </a:solidFill>
                <a:latin typeface="Bookman Old Style" pitchFamily="18" charset="0"/>
              </a:rPr>
              <a:t>The properties which show gradual variation in a group and in a period and they repeat themselves after a certain interval of atomic number are called periodic properties.</a:t>
            </a:r>
          </a:p>
        </p:txBody>
      </p:sp>
      <p:sp>
        <p:nvSpPr>
          <p:cNvPr id="6" name="Rectangle 5"/>
          <p:cNvSpPr/>
          <p:nvPr/>
        </p:nvSpPr>
        <p:spPr>
          <a:xfrm>
            <a:off x="5003800" y="1922077"/>
            <a:ext cx="3556000" cy="1138773"/>
          </a:xfrm>
          <a:prstGeom prst="rect">
            <a:avLst/>
          </a:prstGeom>
          <a:noFill/>
          <a:ln w="28575">
            <a:noFill/>
          </a:ln>
          <a:effectLst/>
        </p:spPr>
        <p:txBody>
          <a:bodyPr wrap="square" anchor="ctr">
            <a:spAutoFit/>
          </a:bodyPr>
          <a:lstStyle/>
          <a:p>
            <a:pPr>
              <a:defRPr/>
            </a:pPr>
            <a:r>
              <a:rPr lang="en-US" sz="1700" b="1" dirty="0" smtClean="0">
                <a:solidFill>
                  <a:srgbClr val="0000FF"/>
                </a:solidFill>
                <a:latin typeface="Bookman Old Style" pitchFamily="18" charset="0"/>
              </a:rPr>
              <a:t>1. </a:t>
            </a:r>
            <a:r>
              <a:rPr lang="en-US" sz="1700" b="1" dirty="0" err="1" smtClean="0">
                <a:solidFill>
                  <a:srgbClr val="0000FF"/>
                </a:solidFill>
                <a:latin typeface="Bookman Old Style" pitchFamily="18" charset="0"/>
              </a:rPr>
              <a:t>Valency</a:t>
            </a:r>
            <a:endParaRPr lang="en-US" sz="1700" b="1" dirty="0">
              <a:solidFill>
                <a:srgbClr val="0000FF"/>
              </a:solidFill>
              <a:latin typeface="Bookman Old Style" pitchFamily="18" charset="0"/>
            </a:endParaRPr>
          </a:p>
          <a:p>
            <a:pPr>
              <a:defRPr/>
            </a:pPr>
            <a:r>
              <a:rPr lang="en-US" sz="1700" b="1" dirty="0" smtClean="0">
                <a:solidFill>
                  <a:srgbClr val="0000FF"/>
                </a:solidFill>
                <a:latin typeface="Bookman Old Style" pitchFamily="18" charset="0"/>
              </a:rPr>
              <a:t>2. Atomic size</a:t>
            </a:r>
          </a:p>
          <a:p>
            <a:pPr>
              <a:defRPr/>
            </a:pPr>
            <a:r>
              <a:rPr lang="en-US" sz="1700" b="1" dirty="0" smtClean="0">
                <a:solidFill>
                  <a:srgbClr val="0000FF"/>
                </a:solidFill>
                <a:latin typeface="Bookman Old Style" pitchFamily="18" charset="0"/>
              </a:rPr>
              <a:t>3. Metallic &amp; non-metallic</a:t>
            </a:r>
          </a:p>
          <a:p>
            <a:pPr>
              <a:tabLst>
                <a:tab pos="285750" algn="l"/>
              </a:tabLst>
              <a:defRPr/>
            </a:pPr>
            <a:r>
              <a:rPr lang="en-US" sz="1700" b="1" dirty="0" smtClean="0">
                <a:solidFill>
                  <a:srgbClr val="0000FF"/>
                </a:solidFill>
                <a:latin typeface="Bookman Old Style" pitchFamily="18" charset="0"/>
              </a:rPr>
              <a:t> 	properties</a:t>
            </a:r>
          </a:p>
        </p:txBody>
      </p:sp>
    </p:spTree>
    <p:extLst>
      <p:ext uri="{BB962C8B-B14F-4D97-AF65-F5344CB8AC3E}">
        <p14:creationId xmlns:p14="http://schemas.microsoft.com/office/powerpoint/2010/main" val="275751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left)">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wipe(left)">
                                      <p:cBhvr>
                                        <p:cTn id="26" dur="5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wipe(left)">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wipe(left)">
                                      <p:cBhvr>
                                        <p:cTn id="3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202525"/>
            <a:ext cx="6781800" cy="71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Valence electrons</a:t>
            </a:r>
          </a:p>
          <a:p>
            <a:pPr marL="342900" indent="-342900">
              <a:buFont typeface="Arial" pitchFamily="34" charset="0"/>
              <a:buChar char="•"/>
            </a:pPr>
            <a:r>
              <a:rPr lang="pt-BR" altLang="en-US" sz="2000" dirty="0" smtClean="0">
                <a:solidFill>
                  <a:srgbClr val="FF6600"/>
                </a:solidFill>
                <a:latin typeface="Bookman Old Style" pitchFamily="18" charset="0"/>
              </a:rPr>
              <a:t>Board Questions</a:t>
            </a:r>
          </a:p>
        </p:txBody>
      </p:sp>
    </p:spTree>
    <p:extLst>
      <p:ext uri="{BB962C8B-B14F-4D97-AF65-F5344CB8AC3E}">
        <p14:creationId xmlns:p14="http://schemas.microsoft.com/office/powerpoint/2010/main" val="40898678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142" y="277402"/>
            <a:ext cx="6120586"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none" rtlCol="0">
            <a:spAutoFit/>
          </a:bodyPr>
          <a:lstStyle/>
          <a:p>
            <a:r>
              <a:rPr lang="en-US" sz="2000" b="1" u="sng" dirty="0" smtClean="0">
                <a:solidFill>
                  <a:srgbClr val="C00000"/>
                </a:solidFill>
                <a:latin typeface="Bookman Old Style" pitchFamily="18" charset="0"/>
              </a:rPr>
              <a:t>Valence Electrons (Or Outermost Electrons) </a:t>
            </a:r>
            <a:endParaRPr lang="en-US" sz="2000" b="1" u="sng" dirty="0">
              <a:solidFill>
                <a:srgbClr val="C00000"/>
              </a:solidFill>
              <a:latin typeface="Bookman Old Style" pitchFamily="18" charset="0"/>
            </a:endParaRPr>
          </a:p>
        </p:txBody>
      </p:sp>
      <p:sp>
        <p:nvSpPr>
          <p:cNvPr id="3" name="TextBox 2"/>
          <p:cNvSpPr txBox="1"/>
          <p:nvPr/>
        </p:nvSpPr>
        <p:spPr>
          <a:xfrm>
            <a:off x="501141" y="687939"/>
            <a:ext cx="8146701" cy="615553"/>
          </a:xfrm>
          <a:prstGeom prst="rect">
            <a:avLst/>
          </a:prstGeom>
          <a:noFill/>
        </p:spPr>
        <p:txBody>
          <a:bodyPr wrap="square" rtlCol="0">
            <a:spAutoFit/>
          </a:bodyPr>
          <a:lstStyle/>
          <a:p>
            <a:r>
              <a:rPr lang="en-US" sz="1700" b="1" dirty="0" smtClean="0">
                <a:solidFill>
                  <a:srgbClr val="0000FF"/>
                </a:solidFill>
                <a:latin typeface="Bookman Old Style" pitchFamily="18" charset="0"/>
              </a:rPr>
              <a:t>On moving from left to right in a period , the number of valence electrons in elements increases from 1 to 8</a:t>
            </a:r>
            <a:endParaRPr lang="en-US" sz="1700" b="1" dirty="0">
              <a:solidFill>
                <a:srgbClr val="0000FF"/>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24802042"/>
              </p:ext>
            </p:extLst>
          </p:nvPr>
        </p:nvGraphicFramePr>
        <p:xfrm>
          <a:off x="603571" y="1429887"/>
          <a:ext cx="7857383" cy="1874677"/>
        </p:xfrm>
        <a:graphic>
          <a:graphicData uri="http://schemas.openxmlformats.org/drawingml/2006/table">
            <a:tbl>
              <a:tblPr firstRow="1" bandRow="1">
                <a:tableStyleId>{2D5ABB26-0587-4C30-8999-92F81FD0307C}</a:tableStyleId>
              </a:tblPr>
              <a:tblGrid>
                <a:gridCol w="2071951">
                  <a:extLst>
                    <a:ext uri="{9D8B030D-6E8A-4147-A177-3AD203B41FA5}">
                      <a16:colId xmlns:a16="http://schemas.microsoft.com/office/drawing/2014/main" val="20000"/>
                    </a:ext>
                  </a:extLst>
                </a:gridCol>
                <a:gridCol w="678094">
                  <a:extLst>
                    <a:ext uri="{9D8B030D-6E8A-4147-A177-3AD203B41FA5}">
                      <a16:colId xmlns:a16="http://schemas.microsoft.com/office/drawing/2014/main" val="20001"/>
                    </a:ext>
                  </a:extLst>
                </a:gridCol>
                <a:gridCol w="708917">
                  <a:extLst>
                    <a:ext uri="{9D8B030D-6E8A-4147-A177-3AD203B41FA5}">
                      <a16:colId xmlns:a16="http://schemas.microsoft.com/office/drawing/2014/main" val="20002"/>
                    </a:ext>
                  </a:extLst>
                </a:gridCol>
                <a:gridCol w="719191">
                  <a:extLst>
                    <a:ext uri="{9D8B030D-6E8A-4147-A177-3AD203B41FA5}">
                      <a16:colId xmlns:a16="http://schemas.microsoft.com/office/drawing/2014/main" val="20003"/>
                    </a:ext>
                  </a:extLst>
                </a:gridCol>
                <a:gridCol w="719191">
                  <a:extLst>
                    <a:ext uri="{9D8B030D-6E8A-4147-A177-3AD203B41FA5}">
                      <a16:colId xmlns:a16="http://schemas.microsoft.com/office/drawing/2014/main" val="20004"/>
                    </a:ext>
                  </a:extLst>
                </a:gridCol>
                <a:gridCol w="708917">
                  <a:extLst>
                    <a:ext uri="{9D8B030D-6E8A-4147-A177-3AD203B41FA5}">
                      <a16:colId xmlns:a16="http://schemas.microsoft.com/office/drawing/2014/main" val="20005"/>
                    </a:ext>
                  </a:extLst>
                </a:gridCol>
                <a:gridCol w="705318">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gridCol w="802854">
                  <a:extLst>
                    <a:ext uri="{9D8B030D-6E8A-4147-A177-3AD203B41FA5}">
                      <a16:colId xmlns:a16="http://schemas.microsoft.com/office/drawing/2014/main" val="20008"/>
                    </a:ext>
                  </a:extLst>
                </a:gridCol>
              </a:tblGrid>
              <a:tr h="600682">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16449">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7546">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2814163" y="1436486"/>
            <a:ext cx="457176" cy="584775"/>
          </a:xfrm>
          <a:prstGeom prst="rect">
            <a:avLst/>
          </a:prstGeom>
          <a:noFill/>
        </p:spPr>
        <p:txBody>
          <a:bodyPr wrap="none" rtlCol="0">
            <a:spAutoFit/>
          </a:bodyPr>
          <a:lstStyle/>
          <a:p>
            <a:pPr algn="ctr"/>
            <a:r>
              <a:rPr lang="en-US" sz="1600" b="1" dirty="0" smtClean="0">
                <a:latin typeface="Bookman Old Style" pitchFamily="18" charset="0"/>
              </a:rPr>
              <a:t>11</a:t>
            </a:r>
          </a:p>
          <a:p>
            <a:pPr algn="ctr"/>
            <a:r>
              <a:rPr lang="en-US" sz="1600" b="1" dirty="0" smtClean="0">
                <a:latin typeface="Bookman Old Style" pitchFamily="18" charset="0"/>
              </a:rPr>
              <a:t>Na</a:t>
            </a:r>
            <a:endParaRPr lang="en-US" sz="1600" b="1" dirty="0">
              <a:latin typeface="Bookman Old Style" pitchFamily="18" charset="0"/>
            </a:endParaRPr>
          </a:p>
        </p:txBody>
      </p:sp>
      <p:sp>
        <p:nvSpPr>
          <p:cNvPr id="6" name="TextBox 5"/>
          <p:cNvSpPr txBox="1"/>
          <p:nvPr/>
        </p:nvSpPr>
        <p:spPr>
          <a:xfrm>
            <a:off x="607845" y="1436486"/>
            <a:ext cx="1532792" cy="584775"/>
          </a:xfrm>
          <a:prstGeom prst="rect">
            <a:avLst/>
          </a:prstGeom>
          <a:noFill/>
        </p:spPr>
        <p:txBody>
          <a:bodyPr wrap="none" rtlCol="0">
            <a:spAutoFit/>
          </a:bodyPr>
          <a:lstStyle/>
          <a:p>
            <a:r>
              <a:rPr lang="en-US" sz="1600" b="1" dirty="0" smtClean="0">
                <a:latin typeface="Bookman Old Style" pitchFamily="18" charset="0"/>
              </a:rPr>
              <a:t>Elements of </a:t>
            </a:r>
          </a:p>
          <a:p>
            <a:r>
              <a:rPr lang="en-US" sz="1600" b="1" dirty="0" smtClean="0">
                <a:latin typeface="Bookman Old Style" pitchFamily="18" charset="0"/>
              </a:rPr>
              <a:t>third period</a:t>
            </a:r>
            <a:endParaRPr lang="en-US" sz="1600" b="1" dirty="0">
              <a:latin typeface="Bookman Old Style" pitchFamily="18" charset="0"/>
            </a:endParaRPr>
          </a:p>
        </p:txBody>
      </p:sp>
      <p:sp>
        <p:nvSpPr>
          <p:cNvPr id="7" name="TextBox 6"/>
          <p:cNvSpPr txBox="1"/>
          <p:nvPr/>
        </p:nvSpPr>
        <p:spPr>
          <a:xfrm>
            <a:off x="607845" y="2033672"/>
            <a:ext cx="1731564" cy="584775"/>
          </a:xfrm>
          <a:prstGeom prst="rect">
            <a:avLst/>
          </a:prstGeom>
          <a:noFill/>
        </p:spPr>
        <p:txBody>
          <a:bodyPr wrap="none" rtlCol="0">
            <a:spAutoFit/>
          </a:bodyPr>
          <a:lstStyle/>
          <a:p>
            <a:r>
              <a:rPr lang="en-US" sz="1600" b="1" dirty="0" smtClean="0">
                <a:solidFill>
                  <a:srgbClr val="0000FF"/>
                </a:solidFill>
                <a:latin typeface="Bookman Old Style" pitchFamily="18" charset="0"/>
              </a:rPr>
              <a:t>Electronic </a:t>
            </a:r>
          </a:p>
          <a:p>
            <a:r>
              <a:rPr lang="en-US" sz="1600" b="1" dirty="0" smtClean="0">
                <a:solidFill>
                  <a:srgbClr val="0000FF"/>
                </a:solidFill>
                <a:latin typeface="Bookman Old Style" pitchFamily="18" charset="0"/>
              </a:rPr>
              <a:t>configurations</a:t>
            </a:r>
            <a:endParaRPr lang="en-US" sz="1600" b="1" dirty="0">
              <a:solidFill>
                <a:srgbClr val="0000FF"/>
              </a:solidFill>
              <a:latin typeface="Bookman Old Style" pitchFamily="18" charset="0"/>
            </a:endParaRPr>
          </a:p>
        </p:txBody>
      </p:sp>
      <p:sp>
        <p:nvSpPr>
          <p:cNvPr id="8" name="TextBox 7"/>
          <p:cNvSpPr txBox="1"/>
          <p:nvPr/>
        </p:nvSpPr>
        <p:spPr>
          <a:xfrm>
            <a:off x="619464" y="2658676"/>
            <a:ext cx="2076209" cy="584775"/>
          </a:xfrm>
          <a:prstGeom prst="rect">
            <a:avLst/>
          </a:prstGeom>
          <a:noFill/>
        </p:spPr>
        <p:txBody>
          <a:bodyPr wrap="none" rtlCol="0">
            <a:spAutoFit/>
          </a:bodyPr>
          <a:lstStyle/>
          <a:p>
            <a:r>
              <a:rPr lang="en-US" sz="1600" b="1" dirty="0" smtClean="0">
                <a:latin typeface="Bookman Old Style" pitchFamily="18" charset="0"/>
              </a:rPr>
              <a:t>Number of </a:t>
            </a:r>
          </a:p>
          <a:p>
            <a:r>
              <a:rPr lang="en-US" sz="1600" b="1" dirty="0" smtClean="0">
                <a:latin typeface="Bookman Old Style" pitchFamily="18" charset="0"/>
              </a:rPr>
              <a:t>Valence electrons</a:t>
            </a:r>
            <a:endParaRPr lang="en-US" sz="1600" b="1" dirty="0">
              <a:latin typeface="Bookman Old Style" pitchFamily="18" charset="0"/>
            </a:endParaRPr>
          </a:p>
        </p:txBody>
      </p:sp>
      <p:sp>
        <p:nvSpPr>
          <p:cNvPr id="9" name="TextBox 8"/>
          <p:cNvSpPr txBox="1"/>
          <p:nvPr/>
        </p:nvSpPr>
        <p:spPr>
          <a:xfrm>
            <a:off x="3482799" y="1436486"/>
            <a:ext cx="503664" cy="584775"/>
          </a:xfrm>
          <a:prstGeom prst="rect">
            <a:avLst/>
          </a:prstGeom>
          <a:noFill/>
          <a:ln>
            <a:noFill/>
          </a:ln>
        </p:spPr>
        <p:txBody>
          <a:bodyPr wrap="none" rtlCol="0">
            <a:spAutoFit/>
          </a:bodyPr>
          <a:lstStyle/>
          <a:p>
            <a:pPr algn="ctr"/>
            <a:r>
              <a:rPr lang="en-US" sz="1600" b="1" dirty="0" smtClean="0">
                <a:latin typeface="Bookman Old Style" pitchFamily="18" charset="0"/>
              </a:rPr>
              <a:t>12</a:t>
            </a:r>
          </a:p>
          <a:p>
            <a:pPr algn="ctr"/>
            <a:r>
              <a:rPr lang="en-US" sz="1600" b="1" dirty="0" smtClean="0">
                <a:latin typeface="Bookman Old Style" pitchFamily="18" charset="0"/>
              </a:rPr>
              <a:t>Mg</a:t>
            </a:r>
            <a:endParaRPr lang="en-US" sz="1600" b="1" dirty="0">
              <a:latin typeface="Bookman Old Style" pitchFamily="18" charset="0"/>
            </a:endParaRPr>
          </a:p>
        </p:txBody>
      </p:sp>
      <p:sp>
        <p:nvSpPr>
          <p:cNvPr id="10" name="TextBox 9"/>
          <p:cNvSpPr txBox="1"/>
          <p:nvPr/>
        </p:nvSpPr>
        <p:spPr>
          <a:xfrm>
            <a:off x="4219991" y="1436486"/>
            <a:ext cx="457176" cy="584775"/>
          </a:xfrm>
          <a:prstGeom prst="rect">
            <a:avLst/>
          </a:prstGeom>
          <a:noFill/>
          <a:ln>
            <a:noFill/>
          </a:ln>
        </p:spPr>
        <p:txBody>
          <a:bodyPr wrap="none" rtlCol="0">
            <a:spAutoFit/>
          </a:bodyPr>
          <a:lstStyle/>
          <a:p>
            <a:pPr algn="ctr"/>
            <a:r>
              <a:rPr lang="en-US" sz="1600" b="1" dirty="0" smtClean="0">
                <a:latin typeface="Bookman Old Style" pitchFamily="18" charset="0"/>
              </a:rPr>
              <a:t>13</a:t>
            </a:r>
          </a:p>
          <a:p>
            <a:pPr algn="ctr"/>
            <a:r>
              <a:rPr lang="en-US" sz="1600" b="1" dirty="0" smtClean="0">
                <a:latin typeface="Bookman Old Style" pitchFamily="18" charset="0"/>
              </a:rPr>
              <a:t>Al</a:t>
            </a:r>
            <a:endParaRPr lang="en-US" sz="1600" b="1" dirty="0">
              <a:latin typeface="Bookman Old Style" pitchFamily="18" charset="0"/>
            </a:endParaRPr>
          </a:p>
        </p:txBody>
      </p:sp>
      <p:sp>
        <p:nvSpPr>
          <p:cNvPr id="11" name="TextBox 10"/>
          <p:cNvSpPr txBox="1"/>
          <p:nvPr/>
        </p:nvSpPr>
        <p:spPr>
          <a:xfrm>
            <a:off x="4922145" y="1436486"/>
            <a:ext cx="457176" cy="584775"/>
          </a:xfrm>
          <a:prstGeom prst="rect">
            <a:avLst/>
          </a:prstGeom>
          <a:noFill/>
          <a:ln>
            <a:noFill/>
          </a:ln>
        </p:spPr>
        <p:txBody>
          <a:bodyPr wrap="none" rtlCol="0">
            <a:spAutoFit/>
          </a:bodyPr>
          <a:lstStyle/>
          <a:p>
            <a:pPr algn="ctr"/>
            <a:r>
              <a:rPr lang="en-US" sz="1600" b="1" dirty="0" smtClean="0">
                <a:latin typeface="Bookman Old Style" pitchFamily="18" charset="0"/>
              </a:rPr>
              <a:t>14</a:t>
            </a:r>
          </a:p>
          <a:p>
            <a:pPr algn="ctr"/>
            <a:r>
              <a:rPr lang="en-US" sz="1600" b="1" dirty="0" smtClean="0">
                <a:latin typeface="Bookman Old Style" pitchFamily="18" charset="0"/>
              </a:rPr>
              <a:t>Si</a:t>
            </a:r>
            <a:endParaRPr lang="en-US" sz="1600" b="1" dirty="0">
              <a:latin typeface="Bookman Old Style" pitchFamily="18" charset="0"/>
            </a:endParaRPr>
          </a:p>
        </p:txBody>
      </p:sp>
      <p:sp>
        <p:nvSpPr>
          <p:cNvPr id="12" name="TextBox 11"/>
          <p:cNvSpPr txBox="1"/>
          <p:nvPr/>
        </p:nvSpPr>
        <p:spPr>
          <a:xfrm>
            <a:off x="5648895" y="1436486"/>
            <a:ext cx="457176" cy="584775"/>
          </a:xfrm>
          <a:prstGeom prst="rect">
            <a:avLst/>
          </a:prstGeom>
          <a:noFill/>
          <a:ln>
            <a:noFill/>
          </a:ln>
        </p:spPr>
        <p:txBody>
          <a:bodyPr wrap="none" rtlCol="0">
            <a:spAutoFit/>
          </a:bodyPr>
          <a:lstStyle/>
          <a:p>
            <a:pPr algn="ctr"/>
            <a:r>
              <a:rPr lang="en-US" sz="1600" b="1" dirty="0" smtClean="0">
                <a:latin typeface="Bookman Old Style" pitchFamily="18" charset="0"/>
              </a:rPr>
              <a:t>15</a:t>
            </a:r>
          </a:p>
          <a:p>
            <a:pPr algn="ctr"/>
            <a:r>
              <a:rPr lang="en-US" sz="1600" b="1" dirty="0">
                <a:latin typeface="Bookman Old Style" pitchFamily="18" charset="0"/>
              </a:rPr>
              <a:t>P</a:t>
            </a:r>
          </a:p>
        </p:txBody>
      </p:sp>
      <p:sp>
        <p:nvSpPr>
          <p:cNvPr id="13" name="TextBox 12"/>
          <p:cNvSpPr txBox="1"/>
          <p:nvPr/>
        </p:nvSpPr>
        <p:spPr>
          <a:xfrm>
            <a:off x="6361323" y="1436486"/>
            <a:ext cx="457176" cy="584775"/>
          </a:xfrm>
          <a:prstGeom prst="rect">
            <a:avLst/>
          </a:prstGeom>
          <a:noFill/>
          <a:ln>
            <a:noFill/>
          </a:ln>
        </p:spPr>
        <p:txBody>
          <a:bodyPr wrap="none" rtlCol="0">
            <a:spAutoFit/>
          </a:bodyPr>
          <a:lstStyle/>
          <a:p>
            <a:pPr algn="ctr"/>
            <a:r>
              <a:rPr lang="en-US" sz="1600" b="1" dirty="0" smtClean="0">
                <a:latin typeface="Bookman Old Style" pitchFamily="18" charset="0"/>
              </a:rPr>
              <a:t>16</a:t>
            </a:r>
          </a:p>
          <a:p>
            <a:pPr algn="ctr"/>
            <a:r>
              <a:rPr lang="en-US" sz="1600" b="1" dirty="0" smtClean="0">
                <a:latin typeface="Bookman Old Style" pitchFamily="18" charset="0"/>
              </a:rPr>
              <a:t>S</a:t>
            </a:r>
            <a:endParaRPr lang="en-US" sz="1600" b="1" dirty="0">
              <a:latin typeface="Bookman Old Style" pitchFamily="18" charset="0"/>
            </a:endParaRPr>
          </a:p>
        </p:txBody>
      </p:sp>
      <p:sp>
        <p:nvSpPr>
          <p:cNvPr id="14" name="TextBox 13"/>
          <p:cNvSpPr txBox="1"/>
          <p:nvPr/>
        </p:nvSpPr>
        <p:spPr>
          <a:xfrm>
            <a:off x="7081087" y="1436486"/>
            <a:ext cx="457176" cy="584775"/>
          </a:xfrm>
          <a:prstGeom prst="rect">
            <a:avLst/>
          </a:prstGeom>
          <a:noFill/>
          <a:ln>
            <a:noFill/>
          </a:ln>
        </p:spPr>
        <p:txBody>
          <a:bodyPr wrap="none" rtlCol="0">
            <a:spAutoFit/>
          </a:bodyPr>
          <a:lstStyle/>
          <a:p>
            <a:pPr algn="ctr"/>
            <a:r>
              <a:rPr lang="en-US" sz="1600" b="1" dirty="0" smtClean="0">
                <a:latin typeface="Bookman Old Style" pitchFamily="18" charset="0"/>
              </a:rPr>
              <a:t>17</a:t>
            </a:r>
          </a:p>
          <a:p>
            <a:pPr algn="ctr"/>
            <a:r>
              <a:rPr lang="en-US" sz="1600" b="1" dirty="0" smtClean="0">
                <a:latin typeface="Bookman Old Style" pitchFamily="18" charset="0"/>
              </a:rPr>
              <a:t>Cl</a:t>
            </a:r>
            <a:endParaRPr lang="en-US" sz="1600" b="1" dirty="0">
              <a:latin typeface="Bookman Old Style" pitchFamily="18" charset="0"/>
            </a:endParaRPr>
          </a:p>
        </p:txBody>
      </p:sp>
      <p:sp>
        <p:nvSpPr>
          <p:cNvPr id="15" name="TextBox 14"/>
          <p:cNvSpPr txBox="1"/>
          <p:nvPr/>
        </p:nvSpPr>
        <p:spPr>
          <a:xfrm>
            <a:off x="7860586" y="1436486"/>
            <a:ext cx="457177" cy="584775"/>
          </a:xfrm>
          <a:prstGeom prst="rect">
            <a:avLst/>
          </a:prstGeom>
          <a:noFill/>
          <a:ln>
            <a:noFill/>
          </a:ln>
        </p:spPr>
        <p:txBody>
          <a:bodyPr wrap="none" rtlCol="0">
            <a:spAutoFit/>
          </a:bodyPr>
          <a:lstStyle/>
          <a:p>
            <a:pPr algn="ctr"/>
            <a:r>
              <a:rPr lang="en-US" sz="1600" b="1" dirty="0" smtClean="0">
                <a:latin typeface="Bookman Old Style" pitchFamily="18" charset="0"/>
              </a:rPr>
              <a:t>18</a:t>
            </a:r>
          </a:p>
          <a:p>
            <a:pPr algn="ctr"/>
            <a:r>
              <a:rPr lang="en-US" sz="1600" b="1" dirty="0" err="1" smtClean="0">
                <a:latin typeface="Bookman Old Style" pitchFamily="18" charset="0"/>
              </a:rPr>
              <a:t>Ar</a:t>
            </a:r>
            <a:endParaRPr lang="en-US" sz="1600" b="1" dirty="0">
              <a:latin typeface="Bookman Old Style" pitchFamily="18" charset="0"/>
            </a:endParaRPr>
          </a:p>
        </p:txBody>
      </p:sp>
      <p:sp>
        <p:nvSpPr>
          <p:cNvPr id="16" name="TextBox 15"/>
          <p:cNvSpPr txBox="1"/>
          <p:nvPr/>
        </p:nvSpPr>
        <p:spPr>
          <a:xfrm>
            <a:off x="2675503" y="2156782"/>
            <a:ext cx="734496" cy="338554"/>
          </a:xfrm>
          <a:prstGeom prst="rect">
            <a:avLst/>
          </a:prstGeom>
          <a:noFill/>
        </p:spPr>
        <p:txBody>
          <a:bodyPr wrap="none" rtlCol="0">
            <a:spAutoFit/>
          </a:bodyPr>
          <a:lstStyle/>
          <a:p>
            <a:r>
              <a:rPr lang="en-US" sz="1600" b="1" dirty="0" smtClean="0">
                <a:solidFill>
                  <a:srgbClr val="0000FF"/>
                </a:solidFill>
                <a:latin typeface="Bookman Old Style" pitchFamily="18" charset="0"/>
              </a:rPr>
              <a:t>2,8,1</a:t>
            </a:r>
            <a:endParaRPr lang="en-US" sz="1600" b="1" dirty="0">
              <a:solidFill>
                <a:srgbClr val="0000FF"/>
              </a:solidFill>
              <a:latin typeface="Bookman Old Style" pitchFamily="18" charset="0"/>
            </a:endParaRPr>
          </a:p>
        </p:txBody>
      </p:sp>
      <p:sp>
        <p:nvSpPr>
          <p:cNvPr id="17" name="TextBox 16"/>
          <p:cNvSpPr txBox="1"/>
          <p:nvPr/>
        </p:nvSpPr>
        <p:spPr>
          <a:xfrm>
            <a:off x="3367383" y="2156782"/>
            <a:ext cx="734496" cy="338554"/>
          </a:xfrm>
          <a:prstGeom prst="rect">
            <a:avLst/>
          </a:prstGeom>
          <a:noFill/>
        </p:spPr>
        <p:txBody>
          <a:bodyPr wrap="none" rtlCol="0">
            <a:spAutoFit/>
          </a:bodyPr>
          <a:lstStyle/>
          <a:p>
            <a:r>
              <a:rPr lang="en-US" sz="1600" b="1" dirty="0" smtClean="0">
                <a:solidFill>
                  <a:srgbClr val="0000FF"/>
                </a:solidFill>
                <a:latin typeface="Bookman Old Style" pitchFamily="18" charset="0"/>
              </a:rPr>
              <a:t>2,8,2</a:t>
            </a:r>
            <a:endParaRPr lang="en-US" sz="1600" b="1" dirty="0">
              <a:solidFill>
                <a:srgbClr val="0000FF"/>
              </a:solidFill>
              <a:latin typeface="Bookman Old Style" pitchFamily="18" charset="0"/>
            </a:endParaRPr>
          </a:p>
        </p:txBody>
      </p:sp>
      <p:sp>
        <p:nvSpPr>
          <p:cNvPr id="18" name="TextBox 17"/>
          <p:cNvSpPr txBox="1"/>
          <p:nvPr/>
        </p:nvSpPr>
        <p:spPr>
          <a:xfrm>
            <a:off x="4081331" y="2156782"/>
            <a:ext cx="734496" cy="338554"/>
          </a:xfrm>
          <a:prstGeom prst="rect">
            <a:avLst/>
          </a:prstGeom>
          <a:noFill/>
        </p:spPr>
        <p:txBody>
          <a:bodyPr wrap="none" rtlCol="0">
            <a:spAutoFit/>
          </a:bodyPr>
          <a:lstStyle/>
          <a:p>
            <a:r>
              <a:rPr lang="en-US" sz="1600" b="1" dirty="0" smtClean="0">
                <a:solidFill>
                  <a:srgbClr val="0000FF"/>
                </a:solidFill>
                <a:latin typeface="Bookman Old Style" pitchFamily="18" charset="0"/>
              </a:rPr>
              <a:t>2,8,3</a:t>
            </a:r>
            <a:endParaRPr lang="en-US" sz="1600" b="1" dirty="0">
              <a:solidFill>
                <a:srgbClr val="0000FF"/>
              </a:solidFill>
              <a:latin typeface="Bookman Old Style" pitchFamily="18" charset="0"/>
            </a:endParaRPr>
          </a:p>
        </p:txBody>
      </p:sp>
      <p:sp>
        <p:nvSpPr>
          <p:cNvPr id="19" name="TextBox 18"/>
          <p:cNvSpPr txBox="1"/>
          <p:nvPr/>
        </p:nvSpPr>
        <p:spPr>
          <a:xfrm>
            <a:off x="4783485" y="2156782"/>
            <a:ext cx="734496" cy="338554"/>
          </a:xfrm>
          <a:prstGeom prst="rect">
            <a:avLst/>
          </a:prstGeom>
          <a:noFill/>
        </p:spPr>
        <p:txBody>
          <a:bodyPr wrap="none" rtlCol="0">
            <a:spAutoFit/>
          </a:bodyPr>
          <a:lstStyle/>
          <a:p>
            <a:r>
              <a:rPr lang="en-US" sz="1600" b="1" dirty="0" smtClean="0">
                <a:solidFill>
                  <a:srgbClr val="0000FF"/>
                </a:solidFill>
                <a:latin typeface="Bookman Old Style" pitchFamily="18" charset="0"/>
              </a:rPr>
              <a:t>2,8,4</a:t>
            </a:r>
            <a:endParaRPr lang="en-US" sz="1600" b="1" dirty="0">
              <a:solidFill>
                <a:srgbClr val="0000FF"/>
              </a:solidFill>
              <a:latin typeface="Bookman Old Style" pitchFamily="18" charset="0"/>
            </a:endParaRPr>
          </a:p>
        </p:txBody>
      </p:sp>
      <p:sp>
        <p:nvSpPr>
          <p:cNvPr id="21" name="TextBox 20"/>
          <p:cNvSpPr txBox="1"/>
          <p:nvPr/>
        </p:nvSpPr>
        <p:spPr>
          <a:xfrm>
            <a:off x="5510235" y="2156782"/>
            <a:ext cx="734496" cy="338554"/>
          </a:xfrm>
          <a:prstGeom prst="rect">
            <a:avLst/>
          </a:prstGeom>
          <a:noFill/>
        </p:spPr>
        <p:txBody>
          <a:bodyPr wrap="none" rtlCol="0">
            <a:spAutoFit/>
          </a:bodyPr>
          <a:lstStyle/>
          <a:p>
            <a:r>
              <a:rPr lang="en-US" sz="1600" b="1" dirty="0" smtClean="0">
                <a:solidFill>
                  <a:srgbClr val="0000FF"/>
                </a:solidFill>
                <a:latin typeface="Bookman Old Style" pitchFamily="18" charset="0"/>
              </a:rPr>
              <a:t>2,8,5</a:t>
            </a:r>
            <a:endParaRPr lang="en-US" sz="1600" b="1" dirty="0">
              <a:solidFill>
                <a:srgbClr val="0000FF"/>
              </a:solidFill>
              <a:latin typeface="Bookman Old Style" pitchFamily="18" charset="0"/>
            </a:endParaRPr>
          </a:p>
        </p:txBody>
      </p:sp>
      <p:sp>
        <p:nvSpPr>
          <p:cNvPr id="22" name="TextBox 21"/>
          <p:cNvSpPr txBox="1"/>
          <p:nvPr/>
        </p:nvSpPr>
        <p:spPr>
          <a:xfrm>
            <a:off x="6222663" y="2156782"/>
            <a:ext cx="734496" cy="338554"/>
          </a:xfrm>
          <a:prstGeom prst="rect">
            <a:avLst/>
          </a:prstGeom>
          <a:noFill/>
        </p:spPr>
        <p:txBody>
          <a:bodyPr wrap="none" rtlCol="0">
            <a:spAutoFit/>
          </a:bodyPr>
          <a:lstStyle/>
          <a:p>
            <a:r>
              <a:rPr lang="en-US" sz="1600" b="1" dirty="0" smtClean="0">
                <a:solidFill>
                  <a:srgbClr val="0000FF"/>
                </a:solidFill>
                <a:latin typeface="Bookman Old Style" pitchFamily="18" charset="0"/>
              </a:rPr>
              <a:t>2,8,6</a:t>
            </a:r>
            <a:endParaRPr lang="en-US" sz="1600" b="1" dirty="0">
              <a:solidFill>
                <a:srgbClr val="0000FF"/>
              </a:solidFill>
              <a:latin typeface="Bookman Old Style" pitchFamily="18" charset="0"/>
            </a:endParaRPr>
          </a:p>
        </p:txBody>
      </p:sp>
      <p:sp>
        <p:nvSpPr>
          <p:cNvPr id="23" name="TextBox 22"/>
          <p:cNvSpPr txBox="1"/>
          <p:nvPr/>
        </p:nvSpPr>
        <p:spPr>
          <a:xfrm>
            <a:off x="6942427" y="2156782"/>
            <a:ext cx="734496" cy="338554"/>
          </a:xfrm>
          <a:prstGeom prst="rect">
            <a:avLst/>
          </a:prstGeom>
          <a:noFill/>
        </p:spPr>
        <p:txBody>
          <a:bodyPr wrap="none" rtlCol="0">
            <a:spAutoFit/>
          </a:bodyPr>
          <a:lstStyle/>
          <a:p>
            <a:r>
              <a:rPr lang="en-US" sz="1600" b="1" dirty="0" smtClean="0">
                <a:solidFill>
                  <a:srgbClr val="0000FF"/>
                </a:solidFill>
                <a:latin typeface="Bookman Old Style" pitchFamily="18" charset="0"/>
              </a:rPr>
              <a:t>2,8,7</a:t>
            </a:r>
            <a:endParaRPr lang="en-US" sz="1600" b="1" dirty="0">
              <a:solidFill>
                <a:srgbClr val="0000FF"/>
              </a:solidFill>
              <a:latin typeface="Bookman Old Style" pitchFamily="18" charset="0"/>
            </a:endParaRPr>
          </a:p>
        </p:txBody>
      </p:sp>
      <p:sp>
        <p:nvSpPr>
          <p:cNvPr id="24" name="TextBox 23"/>
          <p:cNvSpPr txBox="1"/>
          <p:nvPr/>
        </p:nvSpPr>
        <p:spPr>
          <a:xfrm>
            <a:off x="7721926" y="2156782"/>
            <a:ext cx="734496" cy="338554"/>
          </a:xfrm>
          <a:prstGeom prst="rect">
            <a:avLst/>
          </a:prstGeom>
          <a:noFill/>
        </p:spPr>
        <p:txBody>
          <a:bodyPr wrap="none" rtlCol="0">
            <a:spAutoFit/>
          </a:bodyPr>
          <a:lstStyle/>
          <a:p>
            <a:r>
              <a:rPr lang="en-US" sz="1600" b="1" dirty="0" smtClean="0">
                <a:solidFill>
                  <a:srgbClr val="0000FF"/>
                </a:solidFill>
                <a:latin typeface="Bookman Old Style" pitchFamily="18" charset="0"/>
              </a:rPr>
              <a:t>2,8,8</a:t>
            </a:r>
            <a:endParaRPr lang="en-US" sz="1600" b="1" dirty="0">
              <a:solidFill>
                <a:srgbClr val="0000FF"/>
              </a:solidFill>
              <a:latin typeface="Bookman Old Style" pitchFamily="18" charset="0"/>
            </a:endParaRPr>
          </a:p>
        </p:txBody>
      </p:sp>
      <p:sp>
        <p:nvSpPr>
          <p:cNvPr id="25" name="TextBox 24"/>
          <p:cNvSpPr txBox="1"/>
          <p:nvPr/>
        </p:nvSpPr>
        <p:spPr>
          <a:xfrm>
            <a:off x="2882290" y="2781786"/>
            <a:ext cx="320922" cy="338554"/>
          </a:xfrm>
          <a:prstGeom prst="rect">
            <a:avLst/>
          </a:prstGeom>
          <a:noFill/>
        </p:spPr>
        <p:txBody>
          <a:bodyPr wrap="none" rtlCol="0">
            <a:spAutoFit/>
          </a:bodyPr>
          <a:lstStyle/>
          <a:p>
            <a:r>
              <a:rPr lang="en-US" sz="1600" b="1" dirty="0" smtClean="0">
                <a:latin typeface="Bookman Old Style" pitchFamily="18" charset="0"/>
              </a:rPr>
              <a:t>1</a:t>
            </a:r>
            <a:endParaRPr lang="en-US" sz="1600" b="1" dirty="0">
              <a:latin typeface="Bookman Old Style" pitchFamily="18" charset="0"/>
            </a:endParaRPr>
          </a:p>
        </p:txBody>
      </p:sp>
      <p:sp>
        <p:nvSpPr>
          <p:cNvPr id="26" name="TextBox 25"/>
          <p:cNvSpPr txBox="1"/>
          <p:nvPr/>
        </p:nvSpPr>
        <p:spPr>
          <a:xfrm>
            <a:off x="3574170" y="2781786"/>
            <a:ext cx="320922" cy="338554"/>
          </a:xfrm>
          <a:prstGeom prst="rect">
            <a:avLst/>
          </a:prstGeom>
          <a:noFill/>
        </p:spPr>
        <p:txBody>
          <a:bodyPr wrap="none" rtlCol="0">
            <a:spAutoFit/>
          </a:bodyPr>
          <a:lstStyle/>
          <a:p>
            <a:r>
              <a:rPr lang="en-US" sz="1600" b="1" dirty="0" smtClean="0">
                <a:latin typeface="Bookman Old Style" pitchFamily="18" charset="0"/>
              </a:rPr>
              <a:t>2</a:t>
            </a:r>
            <a:endParaRPr lang="en-US" sz="1600" b="1" dirty="0">
              <a:latin typeface="Bookman Old Style" pitchFamily="18" charset="0"/>
            </a:endParaRPr>
          </a:p>
        </p:txBody>
      </p:sp>
      <p:sp>
        <p:nvSpPr>
          <p:cNvPr id="27" name="TextBox 26"/>
          <p:cNvSpPr txBox="1"/>
          <p:nvPr/>
        </p:nvSpPr>
        <p:spPr>
          <a:xfrm>
            <a:off x="4288118" y="2781786"/>
            <a:ext cx="320922" cy="338554"/>
          </a:xfrm>
          <a:prstGeom prst="rect">
            <a:avLst/>
          </a:prstGeom>
          <a:noFill/>
        </p:spPr>
        <p:txBody>
          <a:bodyPr wrap="none" rtlCol="0">
            <a:spAutoFit/>
          </a:bodyPr>
          <a:lstStyle/>
          <a:p>
            <a:r>
              <a:rPr lang="en-US" sz="1600" b="1" dirty="0" smtClean="0">
                <a:latin typeface="Bookman Old Style" pitchFamily="18" charset="0"/>
              </a:rPr>
              <a:t>3</a:t>
            </a:r>
            <a:endParaRPr lang="en-US" sz="1600" b="1" dirty="0">
              <a:latin typeface="Bookman Old Style" pitchFamily="18" charset="0"/>
            </a:endParaRPr>
          </a:p>
        </p:txBody>
      </p:sp>
      <p:sp>
        <p:nvSpPr>
          <p:cNvPr id="28" name="TextBox 27"/>
          <p:cNvSpPr txBox="1"/>
          <p:nvPr/>
        </p:nvSpPr>
        <p:spPr>
          <a:xfrm>
            <a:off x="4990272" y="2781786"/>
            <a:ext cx="320922" cy="338554"/>
          </a:xfrm>
          <a:prstGeom prst="rect">
            <a:avLst/>
          </a:prstGeom>
          <a:noFill/>
        </p:spPr>
        <p:txBody>
          <a:bodyPr wrap="none" rtlCol="0">
            <a:spAutoFit/>
          </a:bodyPr>
          <a:lstStyle/>
          <a:p>
            <a:r>
              <a:rPr lang="en-US" sz="1600" b="1" dirty="0" smtClean="0">
                <a:latin typeface="Bookman Old Style" pitchFamily="18" charset="0"/>
              </a:rPr>
              <a:t>4</a:t>
            </a:r>
            <a:endParaRPr lang="en-US" sz="1600" b="1" dirty="0">
              <a:latin typeface="Bookman Old Style" pitchFamily="18" charset="0"/>
            </a:endParaRPr>
          </a:p>
        </p:txBody>
      </p:sp>
      <p:sp>
        <p:nvSpPr>
          <p:cNvPr id="29" name="TextBox 28"/>
          <p:cNvSpPr txBox="1"/>
          <p:nvPr/>
        </p:nvSpPr>
        <p:spPr>
          <a:xfrm>
            <a:off x="5717022" y="2781786"/>
            <a:ext cx="320922" cy="338554"/>
          </a:xfrm>
          <a:prstGeom prst="rect">
            <a:avLst/>
          </a:prstGeom>
          <a:noFill/>
        </p:spPr>
        <p:txBody>
          <a:bodyPr wrap="none" rtlCol="0">
            <a:spAutoFit/>
          </a:bodyPr>
          <a:lstStyle/>
          <a:p>
            <a:r>
              <a:rPr lang="en-US" sz="1600" b="1" dirty="0" smtClean="0">
                <a:latin typeface="Bookman Old Style" pitchFamily="18" charset="0"/>
              </a:rPr>
              <a:t>5</a:t>
            </a:r>
            <a:endParaRPr lang="en-US" sz="1600" b="1" dirty="0">
              <a:latin typeface="Bookman Old Style" pitchFamily="18" charset="0"/>
            </a:endParaRPr>
          </a:p>
        </p:txBody>
      </p:sp>
      <p:sp>
        <p:nvSpPr>
          <p:cNvPr id="30" name="TextBox 29"/>
          <p:cNvSpPr txBox="1"/>
          <p:nvPr/>
        </p:nvSpPr>
        <p:spPr>
          <a:xfrm>
            <a:off x="6429450" y="2781786"/>
            <a:ext cx="320922" cy="338554"/>
          </a:xfrm>
          <a:prstGeom prst="rect">
            <a:avLst/>
          </a:prstGeom>
          <a:noFill/>
        </p:spPr>
        <p:txBody>
          <a:bodyPr wrap="none" rtlCol="0">
            <a:spAutoFit/>
          </a:bodyPr>
          <a:lstStyle/>
          <a:p>
            <a:r>
              <a:rPr lang="en-US" sz="1600" b="1" dirty="0" smtClean="0">
                <a:latin typeface="Bookman Old Style" pitchFamily="18" charset="0"/>
              </a:rPr>
              <a:t>6</a:t>
            </a:r>
            <a:endParaRPr lang="en-US" sz="1600" b="1" dirty="0">
              <a:latin typeface="Bookman Old Style" pitchFamily="18" charset="0"/>
            </a:endParaRPr>
          </a:p>
        </p:txBody>
      </p:sp>
      <p:sp>
        <p:nvSpPr>
          <p:cNvPr id="31" name="TextBox 30"/>
          <p:cNvSpPr txBox="1"/>
          <p:nvPr/>
        </p:nvSpPr>
        <p:spPr>
          <a:xfrm>
            <a:off x="7149214" y="2781786"/>
            <a:ext cx="320922" cy="338554"/>
          </a:xfrm>
          <a:prstGeom prst="rect">
            <a:avLst/>
          </a:prstGeom>
          <a:noFill/>
        </p:spPr>
        <p:txBody>
          <a:bodyPr wrap="none" rtlCol="0">
            <a:spAutoFit/>
          </a:bodyPr>
          <a:lstStyle/>
          <a:p>
            <a:r>
              <a:rPr lang="en-US" sz="1600" b="1" dirty="0" smtClean="0">
                <a:latin typeface="Bookman Old Style" pitchFamily="18" charset="0"/>
              </a:rPr>
              <a:t>7</a:t>
            </a:r>
            <a:endParaRPr lang="en-US" sz="1600" b="1" dirty="0">
              <a:latin typeface="Bookman Old Style" pitchFamily="18" charset="0"/>
            </a:endParaRPr>
          </a:p>
        </p:txBody>
      </p:sp>
      <p:sp>
        <p:nvSpPr>
          <p:cNvPr id="32" name="TextBox 31"/>
          <p:cNvSpPr txBox="1"/>
          <p:nvPr/>
        </p:nvSpPr>
        <p:spPr>
          <a:xfrm>
            <a:off x="7928713" y="2781786"/>
            <a:ext cx="320922" cy="338554"/>
          </a:xfrm>
          <a:prstGeom prst="rect">
            <a:avLst/>
          </a:prstGeom>
          <a:noFill/>
        </p:spPr>
        <p:txBody>
          <a:bodyPr wrap="none" rtlCol="0">
            <a:spAutoFit/>
          </a:bodyPr>
          <a:lstStyle/>
          <a:p>
            <a:r>
              <a:rPr lang="en-US" sz="1600" b="1" dirty="0" smtClean="0">
                <a:latin typeface="Bookman Old Style" pitchFamily="18" charset="0"/>
              </a:rPr>
              <a:t>8</a:t>
            </a:r>
            <a:endParaRPr lang="en-US" sz="1600" b="1" dirty="0">
              <a:latin typeface="Bookman Old Style" pitchFamily="18" charset="0"/>
            </a:endParaRPr>
          </a:p>
        </p:txBody>
      </p:sp>
      <p:sp>
        <p:nvSpPr>
          <p:cNvPr id="33" name="Rectangle 32"/>
          <p:cNvSpPr/>
          <p:nvPr/>
        </p:nvSpPr>
        <p:spPr>
          <a:xfrm>
            <a:off x="3100780" y="2213399"/>
            <a:ext cx="230263" cy="225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man Old Style" pitchFamily="18" charset="0"/>
            </a:endParaRPr>
          </a:p>
        </p:txBody>
      </p:sp>
      <p:sp>
        <p:nvSpPr>
          <p:cNvPr id="34" name="Rectangle 33"/>
          <p:cNvSpPr/>
          <p:nvPr/>
        </p:nvSpPr>
        <p:spPr>
          <a:xfrm>
            <a:off x="3810207" y="2215620"/>
            <a:ext cx="233123" cy="2208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Bookman Old Style" pitchFamily="18" charset="0"/>
              </a:rPr>
              <a:t>  </a:t>
            </a:r>
            <a:endParaRPr lang="en-US" b="1" dirty="0">
              <a:latin typeface="Bookman Old Style" pitchFamily="18" charset="0"/>
            </a:endParaRPr>
          </a:p>
        </p:txBody>
      </p:sp>
      <p:sp>
        <p:nvSpPr>
          <p:cNvPr id="35" name="Rectangle 34"/>
          <p:cNvSpPr/>
          <p:nvPr/>
        </p:nvSpPr>
        <p:spPr>
          <a:xfrm>
            <a:off x="4546277" y="2215620"/>
            <a:ext cx="227125" cy="2208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man Old Style" pitchFamily="18" charset="0"/>
            </a:endParaRPr>
          </a:p>
        </p:txBody>
      </p:sp>
      <p:sp>
        <p:nvSpPr>
          <p:cNvPr id="36" name="Rectangle 35"/>
          <p:cNvSpPr/>
          <p:nvPr/>
        </p:nvSpPr>
        <p:spPr>
          <a:xfrm>
            <a:off x="5245861" y="2204576"/>
            <a:ext cx="238767" cy="2429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man Old Style" pitchFamily="18" charset="0"/>
            </a:endParaRPr>
          </a:p>
        </p:txBody>
      </p:sp>
      <p:sp>
        <p:nvSpPr>
          <p:cNvPr id="37" name="Rectangle 36"/>
          <p:cNvSpPr/>
          <p:nvPr/>
        </p:nvSpPr>
        <p:spPr>
          <a:xfrm>
            <a:off x="5983473" y="2208418"/>
            <a:ext cx="217747" cy="235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man Old Style" pitchFamily="18" charset="0"/>
            </a:endParaRPr>
          </a:p>
        </p:txBody>
      </p:sp>
      <p:sp>
        <p:nvSpPr>
          <p:cNvPr id="38" name="Rectangle 37"/>
          <p:cNvSpPr/>
          <p:nvPr/>
        </p:nvSpPr>
        <p:spPr>
          <a:xfrm>
            <a:off x="6679209" y="2208418"/>
            <a:ext cx="217747" cy="235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man Old Style" pitchFamily="18" charset="0"/>
            </a:endParaRPr>
          </a:p>
        </p:txBody>
      </p:sp>
      <p:sp>
        <p:nvSpPr>
          <p:cNvPr id="39" name="Rectangle 38"/>
          <p:cNvSpPr/>
          <p:nvPr/>
        </p:nvSpPr>
        <p:spPr>
          <a:xfrm>
            <a:off x="7393074" y="2208418"/>
            <a:ext cx="239522" cy="235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man Old Style" pitchFamily="18" charset="0"/>
            </a:endParaRPr>
          </a:p>
        </p:txBody>
      </p:sp>
      <p:sp>
        <p:nvSpPr>
          <p:cNvPr id="40" name="Rectangle 39"/>
          <p:cNvSpPr/>
          <p:nvPr/>
        </p:nvSpPr>
        <p:spPr>
          <a:xfrm>
            <a:off x="8156689" y="2212988"/>
            <a:ext cx="255825" cy="226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Bookman Old Style" pitchFamily="18" charset="0"/>
            </a:endParaRPr>
          </a:p>
        </p:txBody>
      </p:sp>
      <p:grpSp>
        <p:nvGrpSpPr>
          <p:cNvPr id="43" name="Group 42"/>
          <p:cNvGrpSpPr/>
          <p:nvPr/>
        </p:nvGrpSpPr>
        <p:grpSpPr>
          <a:xfrm>
            <a:off x="596828" y="3675601"/>
            <a:ext cx="7966049" cy="934006"/>
            <a:chOff x="548444" y="3664025"/>
            <a:chExt cx="7966049" cy="934006"/>
          </a:xfrm>
        </p:grpSpPr>
        <p:sp>
          <p:nvSpPr>
            <p:cNvPr id="41" name="Rectangle 40"/>
            <p:cNvSpPr/>
            <p:nvPr/>
          </p:nvSpPr>
          <p:spPr>
            <a:xfrm>
              <a:off x="560063" y="3664025"/>
              <a:ext cx="7954430" cy="923330"/>
            </a:xfrm>
            <a:prstGeom prst="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dirty="0">
                <a:solidFill>
                  <a:srgbClr val="0000FF"/>
                </a:solidFill>
                <a:latin typeface="Bookman Old Style" pitchFamily="18" charset="0"/>
              </a:endParaRPr>
            </a:p>
            <a:p>
              <a:endParaRPr lang="en-US" dirty="0">
                <a:solidFill>
                  <a:srgbClr val="0000FF"/>
                </a:solidFill>
                <a:latin typeface="Bookman Old Style" pitchFamily="18" charset="0"/>
              </a:endParaRPr>
            </a:p>
            <a:p>
              <a:endParaRPr lang="en-US" dirty="0">
                <a:solidFill>
                  <a:srgbClr val="0000FF"/>
                </a:solidFill>
                <a:latin typeface="Bookman Old Style" pitchFamily="18" charset="0"/>
              </a:endParaRPr>
            </a:p>
          </p:txBody>
        </p:sp>
        <p:sp>
          <p:nvSpPr>
            <p:cNvPr id="42" name="TextBox 41"/>
            <p:cNvSpPr txBox="1"/>
            <p:nvPr/>
          </p:nvSpPr>
          <p:spPr>
            <a:xfrm>
              <a:off x="548444" y="3674701"/>
              <a:ext cx="7901200" cy="923330"/>
            </a:xfrm>
            <a:prstGeom prst="rect">
              <a:avLst/>
            </a:prstGeom>
            <a:noFill/>
            <a:ln>
              <a:noFill/>
            </a:ln>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a:solidFill>
                    <a:srgbClr val="0000FF"/>
                  </a:solidFill>
                  <a:latin typeface="Bookman Old Style" pitchFamily="18" charset="0"/>
                </a:defRPr>
              </a:lvl1pPr>
            </a:lstStyle>
            <a:p>
              <a:r>
                <a:rPr lang="en-US" dirty="0"/>
                <a:t>The first element in every period has 1 Valence electron and the last element in every period has 8 valence electron (except in the first period where last element helium has only 2 valence electrons)</a:t>
              </a:r>
            </a:p>
          </p:txBody>
        </p:sp>
      </p:grpSp>
    </p:spTree>
    <p:extLst>
      <p:ext uri="{BB962C8B-B14F-4D97-AF65-F5344CB8AC3E}">
        <p14:creationId xmlns:p14="http://schemas.microsoft.com/office/powerpoint/2010/main" val="23483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1500"/>
                            </p:stCondLst>
                            <p:childTnLst>
                              <p:par>
                                <p:cTn id="69" presetID="10" presetClass="entr" presetSubtype="0"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childTnLst>
                          </p:cTn>
                        </p:par>
                        <p:par>
                          <p:cTn id="76" fill="hold">
                            <p:stCondLst>
                              <p:cond delay="2500"/>
                            </p:stCondLst>
                            <p:childTnLst>
                              <p:par>
                                <p:cTn id="77" presetID="1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childTnLst>
                          </p:cTn>
                        </p:par>
                        <p:par>
                          <p:cTn id="80" fill="hold">
                            <p:stCondLst>
                              <p:cond delay="3000"/>
                            </p:stCondLst>
                            <p:childTnLst>
                              <p:par>
                                <p:cTn id="81" presetID="10" presetClass="entr" presetSubtype="0"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par>
                          <p:cTn id="84" fill="hold">
                            <p:stCondLst>
                              <p:cond delay="3500"/>
                            </p:stCondLst>
                            <p:childTnLst>
                              <p:par>
                                <p:cTn id="85" presetID="10"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par>
                          <p:cTn id="88" fill="hold">
                            <p:stCondLst>
                              <p:cond delay="4000"/>
                            </p:stCondLst>
                            <p:childTnLst>
                              <p:par>
                                <p:cTn id="89" presetID="10"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fade">
                                      <p:cBhvr>
                                        <p:cTn id="96" dur="500"/>
                                        <p:tgtEl>
                                          <p:spTgt spid="8"/>
                                        </p:tgtEl>
                                      </p:cBhvr>
                                    </p:animEffect>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heel(1)">
                                      <p:cBhvr>
                                        <p:cTn id="101" dur="20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fade">
                                      <p:cBhvr>
                                        <p:cTn id="106" dur="5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1" fill="hold" grpId="0"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heel(1)">
                                      <p:cBhvr>
                                        <p:cTn id="111" dur="2000"/>
                                        <p:tgtEl>
                                          <p:spTgt spid="34"/>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fade">
                                      <p:cBhvr>
                                        <p:cTn id="116" dur="500"/>
                                        <p:tgtEl>
                                          <p:spTgt spid="26"/>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1"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heel(1)">
                                      <p:cBhvr>
                                        <p:cTn id="121" dur="20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fade">
                                      <p:cBhvr>
                                        <p:cTn id="126" dur="500"/>
                                        <p:tgtEl>
                                          <p:spTgt spid="27"/>
                                        </p:tgtEl>
                                      </p:cBhvr>
                                    </p:animEffect>
                                  </p:childTnLst>
                                </p:cTn>
                              </p:par>
                            </p:childTnLst>
                          </p:cTn>
                        </p:par>
                      </p:childTnLst>
                    </p:cTn>
                  </p:par>
                  <p:par>
                    <p:cTn id="127" fill="hold">
                      <p:stCondLst>
                        <p:cond delay="indefinite"/>
                      </p:stCondLst>
                      <p:childTnLst>
                        <p:par>
                          <p:cTn id="128" fill="hold">
                            <p:stCondLst>
                              <p:cond delay="0"/>
                            </p:stCondLst>
                            <p:childTnLst>
                              <p:par>
                                <p:cTn id="129" presetID="21" presetClass="entr" presetSubtype="1" fill="hold" grpId="0" nodeType="click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wheel(1)">
                                      <p:cBhvr>
                                        <p:cTn id="131" dur="2000"/>
                                        <p:tgtEl>
                                          <p:spTgt spid="3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28"/>
                                        </p:tgtEl>
                                        <p:attrNameLst>
                                          <p:attrName>style.visibility</p:attrName>
                                        </p:attrNameLst>
                                      </p:cBhvr>
                                      <p:to>
                                        <p:strVal val="visible"/>
                                      </p:to>
                                    </p:set>
                                    <p:animEffect transition="in" filter="fade">
                                      <p:cBhvr>
                                        <p:cTn id="136" dur="500"/>
                                        <p:tgtEl>
                                          <p:spTgt spid="28"/>
                                        </p:tgtEl>
                                      </p:cBhvr>
                                    </p:animEffect>
                                  </p:childTnLst>
                                </p:cTn>
                              </p:par>
                            </p:childTnLst>
                          </p:cTn>
                        </p:par>
                      </p:childTnLst>
                    </p:cTn>
                  </p:par>
                  <p:par>
                    <p:cTn id="137" fill="hold">
                      <p:stCondLst>
                        <p:cond delay="indefinite"/>
                      </p:stCondLst>
                      <p:childTnLst>
                        <p:par>
                          <p:cTn id="138" fill="hold">
                            <p:stCondLst>
                              <p:cond delay="0"/>
                            </p:stCondLst>
                            <p:childTnLst>
                              <p:par>
                                <p:cTn id="139" presetID="21" presetClass="entr" presetSubtype="1" fill="hold" grpId="0" nodeType="clickEffect">
                                  <p:stCondLst>
                                    <p:cond delay="0"/>
                                  </p:stCondLst>
                                  <p:childTnLst>
                                    <p:set>
                                      <p:cBhvr>
                                        <p:cTn id="140" dur="1" fill="hold">
                                          <p:stCondLst>
                                            <p:cond delay="0"/>
                                          </p:stCondLst>
                                        </p:cTn>
                                        <p:tgtEl>
                                          <p:spTgt spid="37"/>
                                        </p:tgtEl>
                                        <p:attrNameLst>
                                          <p:attrName>style.visibility</p:attrName>
                                        </p:attrNameLst>
                                      </p:cBhvr>
                                      <p:to>
                                        <p:strVal val="visible"/>
                                      </p:to>
                                    </p:set>
                                    <p:animEffect transition="in" filter="wheel(1)">
                                      <p:cBhvr>
                                        <p:cTn id="141" dur="2000"/>
                                        <p:tgtEl>
                                          <p:spTgt spid="37"/>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fade">
                                      <p:cBhvr>
                                        <p:cTn id="146" dur="500"/>
                                        <p:tgtEl>
                                          <p:spTgt spid="29"/>
                                        </p:tgtEl>
                                      </p:cBhvr>
                                    </p:animEffect>
                                  </p:childTnLst>
                                </p:cTn>
                              </p:par>
                            </p:childTnLst>
                          </p:cTn>
                        </p:par>
                      </p:childTnLst>
                    </p:cTn>
                  </p:par>
                  <p:par>
                    <p:cTn id="147" fill="hold">
                      <p:stCondLst>
                        <p:cond delay="indefinite"/>
                      </p:stCondLst>
                      <p:childTnLst>
                        <p:par>
                          <p:cTn id="148" fill="hold">
                            <p:stCondLst>
                              <p:cond delay="0"/>
                            </p:stCondLst>
                            <p:childTnLst>
                              <p:par>
                                <p:cTn id="149" presetID="21" presetClass="entr" presetSubtype="1" fill="hold" grpId="0" nodeType="click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wheel(1)">
                                      <p:cBhvr>
                                        <p:cTn id="151" dur="2000"/>
                                        <p:tgtEl>
                                          <p:spTgt spid="38"/>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30"/>
                                        </p:tgtEl>
                                        <p:attrNameLst>
                                          <p:attrName>style.visibility</p:attrName>
                                        </p:attrNameLst>
                                      </p:cBhvr>
                                      <p:to>
                                        <p:strVal val="visible"/>
                                      </p:to>
                                    </p:set>
                                    <p:animEffect transition="in" filter="fade">
                                      <p:cBhvr>
                                        <p:cTn id="156" dur="500"/>
                                        <p:tgtEl>
                                          <p:spTgt spid="30"/>
                                        </p:tgtEl>
                                      </p:cBhvr>
                                    </p:animEffect>
                                  </p:childTnLst>
                                </p:cTn>
                              </p:par>
                            </p:childTnLst>
                          </p:cTn>
                        </p:par>
                      </p:childTnLst>
                    </p:cTn>
                  </p:par>
                  <p:par>
                    <p:cTn id="157" fill="hold">
                      <p:stCondLst>
                        <p:cond delay="indefinite"/>
                      </p:stCondLst>
                      <p:childTnLst>
                        <p:par>
                          <p:cTn id="158" fill="hold">
                            <p:stCondLst>
                              <p:cond delay="0"/>
                            </p:stCondLst>
                            <p:childTnLst>
                              <p:par>
                                <p:cTn id="159" presetID="21" presetClass="entr" presetSubtype="1" fill="hold" grpId="0" nodeType="click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wheel(1)">
                                      <p:cBhvr>
                                        <p:cTn id="161" dur="2000"/>
                                        <p:tgtEl>
                                          <p:spTgt spid="39"/>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31"/>
                                        </p:tgtEl>
                                        <p:attrNameLst>
                                          <p:attrName>style.visibility</p:attrName>
                                        </p:attrNameLst>
                                      </p:cBhvr>
                                      <p:to>
                                        <p:strVal val="visible"/>
                                      </p:to>
                                    </p:set>
                                    <p:animEffect transition="in" filter="fade">
                                      <p:cBhvr>
                                        <p:cTn id="166" dur="500"/>
                                        <p:tgtEl>
                                          <p:spTgt spid="31"/>
                                        </p:tgtEl>
                                      </p:cBhvr>
                                    </p:animEffect>
                                  </p:childTnLst>
                                </p:cTn>
                              </p:par>
                            </p:childTnLst>
                          </p:cTn>
                        </p:par>
                      </p:childTnLst>
                    </p:cTn>
                  </p:par>
                  <p:par>
                    <p:cTn id="167" fill="hold">
                      <p:stCondLst>
                        <p:cond delay="indefinite"/>
                      </p:stCondLst>
                      <p:childTnLst>
                        <p:par>
                          <p:cTn id="168" fill="hold">
                            <p:stCondLst>
                              <p:cond delay="0"/>
                            </p:stCondLst>
                            <p:childTnLst>
                              <p:par>
                                <p:cTn id="169" presetID="21" presetClass="entr" presetSubtype="1" fill="hold" grpId="0" nodeType="clickEffect">
                                  <p:stCondLst>
                                    <p:cond delay="0"/>
                                  </p:stCondLst>
                                  <p:childTnLst>
                                    <p:set>
                                      <p:cBhvr>
                                        <p:cTn id="170" dur="1" fill="hold">
                                          <p:stCondLst>
                                            <p:cond delay="0"/>
                                          </p:stCondLst>
                                        </p:cTn>
                                        <p:tgtEl>
                                          <p:spTgt spid="40"/>
                                        </p:tgtEl>
                                        <p:attrNameLst>
                                          <p:attrName>style.visibility</p:attrName>
                                        </p:attrNameLst>
                                      </p:cBhvr>
                                      <p:to>
                                        <p:strVal val="visible"/>
                                      </p:to>
                                    </p:set>
                                    <p:animEffect transition="in" filter="wheel(1)">
                                      <p:cBhvr>
                                        <p:cTn id="171" dur="2000"/>
                                        <p:tgtEl>
                                          <p:spTgt spid="40"/>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32"/>
                                        </p:tgtEl>
                                        <p:attrNameLst>
                                          <p:attrName>style.visibility</p:attrName>
                                        </p:attrNameLst>
                                      </p:cBhvr>
                                      <p:to>
                                        <p:strVal val="visible"/>
                                      </p:to>
                                    </p:set>
                                    <p:animEffect transition="in" filter="fade">
                                      <p:cBhvr>
                                        <p:cTn id="176" dur="500"/>
                                        <p:tgtEl>
                                          <p:spTgt spid="32"/>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43"/>
                                        </p:tgtEl>
                                        <p:attrNameLst>
                                          <p:attrName>style.visibility</p:attrName>
                                        </p:attrNameLst>
                                      </p:cBhvr>
                                      <p:to>
                                        <p:strVal val="visible"/>
                                      </p:to>
                                    </p:set>
                                    <p:animEffect transition="in" filter="wipe(left)">
                                      <p:cBhvr>
                                        <p:cTn id="1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1" grpId="0"/>
      <p:bldP spid="22" grpId="0"/>
      <p:bldP spid="23" grpId="0"/>
      <p:bldP spid="24" grpId="0"/>
      <p:bldP spid="25" grpId="0"/>
      <p:bldP spid="26" grpId="0"/>
      <p:bldP spid="27" grpId="0"/>
      <p:bldP spid="28" grpId="0"/>
      <p:bldP spid="29" grpId="0"/>
      <p:bldP spid="30" grpId="0"/>
      <p:bldP spid="31" grpId="0"/>
      <p:bldP spid="32" grpId="0"/>
      <p:bldP spid="33" grpId="0" animBg="1"/>
      <p:bldP spid="34" grpId="0" animBg="1"/>
      <p:bldP spid="35" grpId="0" animBg="1"/>
      <p:bldP spid="36" grpId="0" animBg="1"/>
      <p:bldP spid="37" grpId="0" animBg="1"/>
      <p:bldP spid="38" grpId="0" animBg="1"/>
      <p:bldP spid="39" grpId="0" animBg="1"/>
      <p:bldP spid="4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686" y="296816"/>
            <a:ext cx="6120586"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none" rtlCol="0">
            <a:spAutoFit/>
          </a:bodyPr>
          <a:lstStyle/>
          <a:p>
            <a:r>
              <a:rPr lang="en-US" sz="2000" b="1" u="sng" dirty="0" smtClean="0">
                <a:solidFill>
                  <a:srgbClr val="C00000"/>
                </a:solidFill>
                <a:latin typeface="Bookman Old Style" pitchFamily="18" charset="0"/>
              </a:rPr>
              <a:t>Valence Electrons (Or Outermost Electrons) </a:t>
            </a:r>
            <a:endParaRPr lang="en-US" sz="2000" b="1" u="sng" dirty="0">
              <a:solidFill>
                <a:srgbClr val="C00000"/>
              </a:solidFill>
              <a:latin typeface="Bookman Old Style" pitchFamily="18" charset="0"/>
            </a:endParaRPr>
          </a:p>
        </p:txBody>
      </p:sp>
      <p:sp>
        <p:nvSpPr>
          <p:cNvPr id="3" name="TextBox 2"/>
          <p:cNvSpPr txBox="1"/>
          <p:nvPr/>
        </p:nvSpPr>
        <p:spPr>
          <a:xfrm>
            <a:off x="490251" y="683559"/>
            <a:ext cx="8132174" cy="615553"/>
          </a:xfrm>
          <a:prstGeom prst="rect">
            <a:avLst/>
          </a:prstGeom>
          <a:noFill/>
        </p:spPr>
        <p:txBody>
          <a:bodyPr wrap="square" rtlCol="0">
            <a:spAutoFit/>
          </a:bodyPr>
          <a:lstStyle/>
          <a:p>
            <a:r>
              <a:rPr lang="en-US" sz="1700" b="1" dirty="0" smtClean="0">
                <a:solidFill>
                  <a:srgbClr val="0000FF"/>
                </a:solidFill>
                <a:latin typeface="Bookman Old Style" pitchFamily="18" charset="0"/>
              </a:rPr>
              <a:t>All the elements of a group of the periodic table have the same </a:t>
            </a:r>
          </a:p>
          <a:p>
            <a:r>
              <a:rPr lang="en-US" sz="1700" b="1" dirty="0" smtClean="0">
                <a:solidFill>
                  <a:srgbClr val="0000FF"/>
                </a:solidFill>
                <a:latin typeface="Bookman Old Style" pitchFamily="18" charset="0"/>
              </a:rPr>
              <a:t>Number of valence electrons.</a:t>
            </a:r>
            <a:endParaRPr lang="en-US" sz="1700" b="1" dirty="0">
              <a:solidFill>
                <a:srgbClr val="0000FF"/>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70767585"/>
              </p:ext>
            </p:extLst>
          </p:nvPr>
        </p:nvGraphicFramePr>
        <p:xfrm>
          <a:off x="545950" y="1452072"/>
          <a:ext cx="3629440" cy="1740015"/>
        </p:xfrm>
        <a:graphic>
          <a:graphicData uri="http://schemas.openxmlformats.org/drawingml/2006/table">
            <a:tbl>
              <a:tblPr firstRow="1" bandRow="1">
                <a:tableStyleId>{2D5ABB26-0587-4C30-8999-92F81FD0307C}</a:tableStyleId>
              </a:tblPr>
              <a:tblGrid>
                <a:gridCol w="709970">
                  <a:extLst>
                    <a:ext uri="{9D8B030D-6E8A-4147-A177-3AD203B41FA5}">
                      <a16:colId xmlns:a16="http://schemas.microsoft.com/office/drawing/2014/main" val="20000"/>
                    </a:ext>
                  </a:extLst>
                </a:gridCol>
                <a:gridCol w="1410159">
                  <a:extLst>
                    <a:ext uri="{9D8B030D-6E8A-4147-A177-3AD203B41FA5}">
                      <a16:colId xmlns:a16="http://schemas.microsoft.com/office/drawing/2014/main" val="20001"/>
                    </a:ext>
                  </a:extLst>
                </a:gridCol>
                <a:gridCol w="1509311">
                  <a:extLst>
                    <a:ext uri="{9D8B030D-6E8A-4147-A177-3AD203B41FA5}">
                      <a16:colId xmlns:a16="http://schemas.microsoft.com/office/drawing/2014/main" val="20002"/>
                    </a:ext>
                  </a:extLst>
                </a:gridCol>
              </a:tblGrid>
              <a:tr h="6157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44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407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250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4"/>
          <p:cNvSpPr txBox="1"/>
          <p:nvPr/>
        </p:nvSpPr>
        <p:spPr>
          <a:xfrm>
            <a:off x="548575" y="1479744"/>
            <a:ext cx="851515" cy="584775"/>
          </a:xfrm>
          <a:prstGeom prst="rect">
            <a:avLst/>
          </a:prstGeom>
          <a:noFill/>
        </p:spPr>
        <p:txBody>
          <a:bodyPr wrap="none" rtlCol="0">
            <a:spAutoFit/>
          </a:bodyPr>
          <a:lstStyle/>
          <a:p>
            <a:pPr algn="ctr"/>
            <a:r>
              <a:rPr lang="en-US" sz="1600" b="1" dirty="0" smtClean="0">
                <a:latin typeface="Book Antiqua" pitchFamily="18" charset="0"/>
              </a:rPr>
              <a:t>Group </a:t>
            </a:r>
          </a:p>
          <a:p>
            <a:pPr algn="ctr"/>
            <a:r>
              <a:rPr lang="en-US" sz="1600" b="1" dirty="0" smtClean="0">
                <a:latin typeface="Book Antiqua" pitchFamily="18" charset="0"/>
              </a:rPr>
              <a:t>1</a:t>
            </a:r>
            <a:endParaRPr lang="en-US" sz="1600" b="1" dirty="0">
              <a:latin typeface="Book Antiqua" pitchFamily="18" charset="0"/>
            </a:endParaRPr>
          </a:p>
        </p:txBody>
      </p:sp>
      <p:sp>
        <p:nvSpPr>
          <p:cNvPr id="6" name="TextBox 5"/>
          <p:cNvSpPr txBox="1"/>
          <p:nvPr/>
        </p:nvSpPr>
        <p:spPr>
          <a:xfrm>
            <a:off x="779407" y="2081471"/>
            <a:ext cx="389850" cy="338554"/>
          </a:xfrm>
          <a:prstGeom prst="rect">
            <a:avLst/>
          </a:prstGeom>
          <a:noFill/>
          <a:ln>
            <a:noFill/>
          </a:ln>
        </p:spPr>
        <p:txBody>
          <a:bodyPr wrap="none" rtlCol="0">
            <a:spAutoFit/>
          </a:bodyPr>
          <a:lstStyle/>
          <a:p>
            <a:pPr algn="ctr"/>
            <a:r>
              <a:rPr lang="en-US" sz="1600" b="1" dirty="0" smtClean="0">
                <a:latin typeface="Book Antiqua" pitchFamily="18" charset="0"/>
              </a:rPr>
              <a:t>Li</a:t>
            </a:r>
            <a:endParaRPr lang="en-US" sz="1600" b="1" dirty="0">
              <a:latin typeface="Book Antiqua" pitchFamily="18" charset="0"/>
            </a:endParaRPr>
          </a:p>
        </p:txBody>
      </p:sp>
      <p:sp>
        <p:nvSpPr>
          <p:cNvPr id="7" name="TextBox 6"/>
          <p:cNvSpPr txBox="1"/>
          <p:nvPr/>
        </p:nvSpPr>
        <p:spPr>
          <a:xfrm>
            <a:off x="746545" y="2465173"/>
            <a:ext cx="455574" cy="338554"/>
          </a:xfrm>
          <a:prstGeom prst="rect">
            <a:avLst/>
          </a:prstGeom>
          <a:noFill/>
          <a:ln>
            <a:noFill/>
          </a:ln>
        </p:spPr>
        <p:txBody>
          <a:bodyPr wrap="none" rtlCol="0">
            <a:spAutoFit/>
          </a:bodyPr>
          <a:lstStyle/>
          <a:p>
            <a:pPr algn="ctr"/>
            <a:r>
              <a:rPr lang="en-US" sz="1600" b="1" dirty="0" smtClean="0">
                <a:latin typeface="Book Antiqua" pitchFamily="18" charset="0"/>
              </a:rPr>
              <a:t>Na</a:t>
            </a:r>
            <a:endParaRPr lang="en-US" sz="1600" b="1" dirty="0">
              <a:latin typeface="Book Antiqua" pitchFamily="18" charset="0"/>
            </a:endParaRPr>
          </a:p>
        </p:txBody>
      </p:sp>
      <p:sp>
        <p:nvSpPr>
          <p:cNvPr id="8" name="TextBox 7"/>
          <p:cNvSpPr txBox="1"/>
          <p:nvPr/>
        </p:nvSpPr>
        <p:spPr>
          <a:xfrm>
            <a:off x="800246" y="2819917"/>
            <a:ext cx="348172" cy="338554"/>
          </a:xfrm>
          <a:prstGeom prst="rect">
            <a:avLst/>
          </a:prstGeom>
          <a:noFill/>
          <a:ln>
            <a:noFill/>
          </a:ln>
        </p:spPr>
        <p:txBody>
          <a:bodyPr wrap="none" rtlCol="0">
            <a:spAutoFit/>
          </a:bodyPr>
          <a:lstStyle/>
          <a:p>
            <a:pPr algn="ctr"/>
            <a:r>
              <a:rPr lang="en-US" sz="1600" b="1" dirty="0" smtClean="0">
                <a:latin typeface="Book Antiqua" pitchFamily="18" charset="0"/>
              </a:rPr>
              <a:t>K</a:t>
            </a:r>
            <a:endParaRPr lang="en-US" sz="1600" b="1" dirty="0">
              <a:latin typeface="Book Antiqua" pitchFamily="18" charset="0"/>
            </a:endParaRPr>
          </a:p>
        </p:txBody>
      </p:sp>
      <p:sp>
        <p:nvSpPr>
          <p:cNvPr id="9" name="TextBox 8"/>
          <p:cNvSpPr txBox="1"/>
          <p:nvPr/>
        </p:nvSpPr>
        <p:spPr>
          <a:xfrm>
            <a:off x="1753886" y="2092488"/>
            <a:ext cx="492443" cy="338554"/>
          </a:xfrm>
          <a:prstGeom prst="rect">
            <a:avLst/>
          </a:prstGeom>
          <a:noFill/>
        </p:spPr>
        <p:txBody>
          <a:bodyPr wrap="none" rtlCol="0">
            <a:spAutoFit/>
          </a:bodyPr>
          <a:lstStyle/>
          <a:p>
            <a:r>
              <a:rPr lang="en-US" sz="1600" b="1" dirty="0" smtClean="0">
                <a:solidFill>
                  <a:srgbClr val="0000FF"/>
                </a:solidFill>
                <a:latin typeface="Book Antiqua" pitchFamily="18" charset="0"/>
              </a:rPr>
              <a:t>2, 1</a:t>
            </a:r>
            <a:endParaRPr lang="en-US" sz="1600" b="1" dirty="0">
              <a:solidFill>
                <a:srgbClr val="0000FF"/>
              </a:solidFill>
              <a:latin typeface="Book Antiqua" pitchFamily="18" charset="0"/>
            </a:endParaRPr>
          </a:p>
        </p:txBody>
      </p:sp>
      <p:sp>
        <p:nvSpPr>
          <p:cNvPr id="10" name="TextBox 9"/>
          <p:cNvSpPr txBox="1"/>
          <p:nvPr/>
        </p:nvSpPr>
        <p:spPr>
          <a:xfrm>
            <a:off x="1651294" y="2483881"/>
            <a:ext cx="697627" cy="338554"/>
          </a:xfrm>
          <a:prstGeom prst="rect">
            <a:avLst/>
          </a:prstGeom>
          <a:noFill/>
        </p:spPr>
        <p:txBody>
          <a:bodyPr wrap="none" rtlCol="0">
            <a:spAutoFit/>
          </a:bodyPr>
          <a:lstStyle/>
          <a:p>
            <a:r>
              <a:rPr lang="en-US" sz="1600" b="1" dirty="0" smtClean="0">
                <a:solidFill>
                  <a:srgbClr val="0000FF"/>
                </a:solidFill>
                <a:latin typeface="Book Antiqua" pitchFamily="18" charset="0"/>
              </a:rPr>
              <a:t>2, 8, 1</a:t>
            </a:r>
            <a:endParaRPr lang="en-US" sz="1600" b="1" dirty="0">
              <a:solidFill>
                <a:srgbClr val="0000FF"/>
              </a:solidFill>
              <a:latin typeface="Book Antiqua" pitchFamily="18" charset="0"/>
            </a:endParaRPr>
          </a:p>
        </p:txBody>
      </p:sp>
      <p:sp>
        <p:nvSpPr>
          <p:cNvPr id="11" name="TextBox 10"/>
          <p:cNvSpPr txBox="1"/>
          <p:nvPr/>
        </p:nvSpPr>
        <p:spPr>
          <a:xfrm>
            <a:off x="1548702" y="2844101"/>
            <a:ext cx="902811" cy="338554"/>
          </a:xfrm>
          <a:prstGeom prst="rect">
            <a:avLst/>
          </a:prstGeom>
          <a:noFill/>
        </p:spPr>
        <p:txBody>
          <a:bodyPr wrap="none" rtlCol="0">
            <a:spAutoFit/>
          </a:bodyPr>
          <a:lstStyle/>
          <a:p>
            <a:r>
              <a:rPr lang="en-US" sz="1600" b="1" dirty="0" smtClean="0">
                <a:solidFill>
                  <a:srgbClr val="0000FF"/>
                </a:solidFill>
                <a:latin typeface="Book Antiqua" pitchFamily="18" charset="0"/>
              </a:rPr>
              <a:t>2, 8, 8, 1</a:t>
            </a:r>
            <a:endParaRPr lang="en-US" sz="1600" b="1" dirty="0">
              <a:solidFill>
                <a:srgbClr val="0000FF"/>
              </a:solidFill>
              <a:latin typeface="Book Antiqua" pitchFamily="18" charset="0"/>
            </a:endParaRPr>
          </a:p>
        </p:txBody>
      </p:sp>
      <p:sp>
        <p:nvSpPr>
          <p:cNvPr id="13" name="TextBox 12"/>
          <p:cNvSpPr txBox="1"/>
          <p:nvPr/>
        </p:nvSpPr>
        <p:spPr>
          <a:xfrm>
            <a:off x="1268978" y="1459231"/>
            <a:ext cx="1462259" cy="584775"/>
          </a:xfrm>
          <a:prstGeom prst="rect">
            <a:avLst/>
          </a:prstGeom>
          <a:noFill/>
        </p:spPr>
        <p:txBody>
          <a:bodyPr wrap="none" rtlCol="0">
            <a:spAutoFit/>
          </a:bodyPr>
          <a:lstStyle/>
          <a:p>
            <a:pPr algn="ctr"/>
            <a:r>
              <a:rPr lang="en-US" sz="1600" b="1" dirty="0" smtClean="0">
                <a:latin typeface="Book Antiqua" pitchFamily="18" charset="0"/>
              </a:rPr>
              <a:t>Electronic </a:t>
            </a:r>
          </a:p>
          <a:p>
            <a:pPr algn="ctr"/>
            <a:r>
              <a:rPr lang="en-US" sz="1600" b="1" dirty="0" smtClean="0">
                <a:latin typeface="Book Antiqua" pitchFamily="18" charset="0"/>
              </a:rPr>
              <a:t>configuration</a:t>
            </a:r>
            <a:endParaRPr lang="en-US" sz="1600" b="1" dirty="0">
              <a:latin typeface="Book Antiqua" pitchFamily="18" charset="0"/>
            </a:endParaRPr>
          </a:p>
        </p:txBody>
      </p:sp>
      <p:sp>
        <p:nvSpPr>
          <p:cNvPr id="15" name="TextBox 14"/>
          <p:cNvSpPr txBox="1"/>
          <p:nvPr/>
        </p:nvSpPr>
        <p:spPr>
          <a:xfrm>
            <a:off x="2681968" y="1461593"/>
            <a:ext cx="1576072" cy="584775"/>
          </a:xfrm>
          <a:prstGeom prst="rect">
            <a:avLst/>
          </a:prstGeom>
          <a:noFill/>
        </p:spPr>
        <p:txBody>
          <a:bodyPr wrap="none" rtlCol="0">
            <a:spAutoFit/>
          </a:bodyPr>
          <a:lstStyle/>
          <a:p>
            <a:pPr algn="ctr"/>
            <a:r>
              <a:rPr lang="en-US" sz="1600" b="1" dirty="0" smtClean="0">
                <a:latin typeface="Book Antiqua" pitchFamily="18" charset="0"/>
              </a:rPr>
              <a:t>No. of valence </a:t>
            </a:r>
          </a:p>
          <a:p>
            <a:pPr algn="ctr"/>
            <a:r>
              <a:rPr lang="en-US" sz="1600" b="1" dirty="0" smtClean="0">
                <a:latin typeface="Book Antiqua" pitchFamily="18" charset="0"/>
              </a:rPr>
              <a:t>electrons</a:t>
            </a:r>
            <a:endParaRPr lang="en-US" sz="1600" b="1" dirty="0">
              <a:latin typeface="Book Antiqua" pitchFamily="18" charset="0"/>
            </a:endParaRPr>
          </a:p>
        </p:txBody>
      </p:sp>
      <p:sp>
        <p:nvSpPr>
          <p:cNvPr id="16" name="TextBox 15"/>
          <p:cNvSpPr txBox="1"/>
          <p:nvPr/>
        </p:nvSpPr>
        <p:spPr>
          <a:xfrm>
            <a:off x="3326375" y="2100310"/>
            <a:ext cx="287258" cy="338554"/>
          </a:xfrm>
          <a:prstGeom prst="rect">
            <a:avLst/>
          </a:prstGeom>
          <a:noFill/>
        </p:spPr>
        <p:txBody>
          <a:bodyPr wrap="none" rtlCol="0">
            <a:spAutoFit/>
          </a:bodyPr>
          <a:lstStyle/>
          <a:p>
            <a:r>
              <a:rPr lang="en-US" sz="1600" b="1" dirty="0" smtClean="0">
                <a:solidFill>
                  <a:srgbClr val="0000FF"/>
                </a:solidFill>
                <a:latin typeface="Book Antiqua" pitchFamily="18" charset="0"/>
              </a:rPr>
              <a:t>1</a:t>
            </a:r>
            <a:endParaRPr lang="en-US" sz="1600" b="1" dirty="0">
              <a:solidFill>
                <a:srgbClr val="0000FF"/>
              </a:solidFill>
              <a:latin typeface="Book Antiqua" pitchFamily="18" charset="0"/>
            </a:endParaRPr>
          </a:p>
        </p:txBody>
      </p:sp>
      <p:sp>
        <p:nvSpPr>
          <p:cNvPr id="17" name="TextBox 16"/>
          <p:cNvSpPr txBox="1"/>
          <p:nvPr/>
        </p:nvSpPr>
        <p:spPr>
          <a:xfrm>
            <a:off x="3326375" y="2477859"/>
            <a:ext cx="287258" cy="338554"/>
          </a:xfrm>
          <a:prstGeom prst="rect">
            <a:avLst/>
          </a:prstGeom>
          <a:noFill/>
        </p:spPr>
        <p:txBody>
          <a:bodyPr wrap="none" rtlCol="0">
            <a:spAutoFit/>
          </a:bodyPr>
          <a:lstStyle/>
          <a:p>
            <a:r>
              <a:rPr lang="en-US" sz="1600" b="1" dirty="0" smtClean="0">
                <a:solidFill>
                  <a:srgbClr val="0000FF"/>
                </a:solidFill>
                <a:latin typeface="Book Antiqua" pitchFamily="18" charset="0"/>
              </a:rPr>
              <a:t>1</a:t>
            </a:r>
            <a:endParaRPr lang="en-US" sz="1600" b="1" dirty="0">
              <a:solidFill>
                <a:srgbClr val="0000FF"/>
              </a:solidFill>
              <a:latin typeface="Book Antiqua" pitchFamily="18" charset="0"/>
            </a:endParaRPr>
          </a:p>
        </p:txBody>
      </p:sp>
      <p:sp>
        <p:nvSpPr>
          <p:cNvPr id="18" name="TextBox 17"/>
          <p:cNvSpPr txBox="1"/>
          <p:nvPr/>
        </p:nvSpPr>
        <p:spPr>
          <a:xfrm>
            <a:off x="3326375" y="2858861"/>
            <a:ext cx="287258" cy="338554"/>
          </a:xfrm>
          <a:prstGeom prst="rect">
            <a:avLst/>
          </a:prstGeom>
          <a:noFill/>
        </p:spPr>
        <p:txBody>
          <a:bodyPr wrap="none" rtlCol="0">
            <a:spAutoFit/>
          </a:bodyPr>
          <a:lstStyle/>
          <a:p>
            <a:r>
              <a:rPr lang="en-US" sz="1600" b="1" dirty="0" smtClean="0">
                <a:solidFill>
                  <a:srgbClr val="0000FF"/>
                </a:solidFill>
                <a:latin typeface="Book Antiqua" pitchFamily="18" charset="0"/>
              </a:rPr>
              <a:t>1</a:t>
            </a:r>
            <a:endParaRPr lang="en-US" sz="1600" b="1" dirty="0">
              <a:solidFill>
                <a:srgbClr val="0000FF"/>
              </a:solidFill>
              <a:latin typeface="Book Antiqua" pitchFamily="18" charset="0"/>
            </a:endParaRPr>
          </a:p>
        </p:txBody>
      </p:sp>
      <p:sp>
        <p:nvSpPr>
          <p:cNvPr id="19" name="TextBox 18"/>
          <p:cNvSpPr txBox="1"/>
          <p:nvPr/>
        </p:nvSpPr>
        <p:spPr>
          <a:xfrm>
            <a:off x="547166" y="3364756"/>
            <a:ext cx="4774122" cy="1328023"/>
          </a:xfrm>
          <a:prstGeom prst="flowChartAlternateProcess">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a:solidFill>
                  <a:srgbClr val="0000FF"/>
                </a:solidFill>
                <a:latin typeface="Bookman Old Style" pitchFamily="18" charset="0"/>
              </a:defRPr>
            </a:lvl1pPr>
          </a:lstStyle>
          <a:p>
            <a:r>
              <a:rPr lang="en-US" dirty="0"/>
              <a:t>On moving down in a particular group of the periodic table, the number of valence electrons in the elements remains the same.</a:t>
            </a:r>
          </a:p>
        </p:txBody>
      </p:sp>
      <p:grpSp>
        <p:nvGrpSpPr>
          <p:cNvPr id="22" name="Group 21"/>
          <p:cNvGrpSpPr/>
          <p:nvPr/>
        </p:nvGrpSpPr>
        <p:grpSpPr>
          <a:xfrm>
            <a:off x="4356408" y="1036617"/>
            <a:ext cx="3394928" cy="1551282"/>
            <a:chOff x="4840642" y="1231426"/>
            <a:chExt cx="3394928" cy="1551282"/>
          </a:xfrm>
        </p:grpSpPr>
        <p:sp>
          <p:nvSpPr>
            <p:cNvPr id="20" name="Rounded Rectangular Callout 19"/>
            <p:cNvSpPr/>
            <p:nvPr/>
          </p:nvSpPr>
          <p:spPr>
            <a:xfrm>
              <a:off x="4866006" y="1231426"/>
              <a:ext cx="3369564" cy="1551282"/>
            </a:xfrm>
            <a:prstGeom prst="wedgeRoundRectCallout">
              <a:avLst>
                <a:gd name="adj1" fmla="val -73953"/>
                <a:gd name="adj2" fmla="val 18738"/>
                <a:gd name="adj3" fmla="val 16667"/>
              </a:avLst>
            </a:prstGeom>
            <a:solidFill>
              <a:srgbClr val="FFCC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TextBox 20"/>
            <p:cNvSpPr txBox="1"/>
            <p:nvPr/>
          </p:nvSpPr>
          <p:spPr>
            <a:xfrm>
              <a:off x="4840642" y="1232146"/>
              <a:ext cx="3326994" cy="1477328"/>
            </a:xfrm>
            <a:prstGeom prst="rect">
              <a:avLst/>
            </a:prstGeom>
            <a:noFill/>
          </p:spPr>
          <p:txBody>
            <a:bodyPr wrap="square" rtlCol="0">
              <a:spAutoFit/>
            </a:bodyPr>
            <a:lstStyle/>
            <a:p>
              <a:r>
                <a:rPr lang="en-US" dirty="0" smtClean="0">
                  <a:latin typeface="+mj-lt"/>
                </a:rPr>
                <a:t>Since all the elements in a group have similar electronic configuration having the same number of valence electrons they show similar chemical properties</a:t>
              </a:r>
              <a:endParaRPr lang="en-US" dirty="0">
                <a:latin typeface="+mj-lt"/>
              </a:endParaRPr>
            </a:p>
          </p:txBody>
        </p:sp>
      </p:grpSp>
      <p:sp>
        <p:nvSpPr>
          <p:cNvPr id="23" name="Rectangle 22"/>
          <p:cNvSpPr/>
          <p:nvPr/>
        </p:nvSpPr>
        <p:spPr>
          <a:xfrm>
            <a:off x="1999741" y="2139170"/>
            <a:ext cx="255825" cy="226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
        <p:nvSpPr>
          <p:cNvPr id="24" name="Rectangle 23"/>
          <p:cNvSpPr/>
          <p:nvPr/>
        </p:nvSpPr>
        <p:spPr>
          <a:xfrm>
            <a:off x="2095589" y="2527012"/>
            <a:ext cx="255825" cy="226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
        <p:nvSpPr>
          <p:cNvPr id="25" name="Rectangle 24"/>
          <p:cNvSpPr/>
          <p:nvPr/>
        </p:nvSpPr>
        <p:spPr>
          <a:xfrm>
            <a:off x="2198000" y="2900307"/>
            <a:ext cx="255825" cy="226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Tree>
    <p:extLst>
      <p:ext uri="{BB962C8B-B14F-4D97-AF65-F5344CB8AC3E}">
        <p14:creationId xmlns:p14="http://schemas.microsoft.com/office/powerpoint/2010/main" val="32106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par>
                                <p:cTn id="83" presetID="21" presetClass="entr" presetSubtype="1"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heel(1)">
                                      <p:cBhvr>
                                        <p:cTn id="85" dur="500"/>
                                        <p:tgtEl>
                                          <p:spTgt spid="23"/>
                                        </p:tgtEl>
                                      </p:cBhvr>
                                    </p:animEffect>
                                  </p:childTnLst>
                                </p:cTn>
                              </p:par>
                              <p:par>
                                <p:cTn id="86" presetID="21" presetClass="entr" presetSubtype="1"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heel(1)">
                                      <p:cBhvr>
                                        <p:cTn id="88" dur="500"/>
                                        <p:tgtEl>
                                          <p:spTgt spid="24"/>
                                        </p:tgtEl>
                                      </p:cBhvr>
                                    </p:animEffect>
                                  </p:childTnLst>
                                </p:cTn>
                              </p:par>
                              <p:par>
                                <p:cTn id="89" presetID="21" presetClass="entr" presetSubtype="1"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heel(1)">
                                      <p:cBhvr>
                                        <p:cTn id="9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P spid="10" grpId="0"/>
      <p:bldP spid="11" grpId="0"/>
      <p:bldP spid="13" grpId="0"/>
      <p:bldP spid="15" grpId="0"/>
      <p:bldP spid="16" grpId="0"/>
      <p:bldP spid="17" grpId="0"/>
      <p:bldP spid="18" grpId="0"/>
      <p:bldP spid="19" grpId="0" animBg="1"/>
      <p:bldP spid="23" grpId="0" animBg="1"/>
      <p:bldP spid="24" grpId="0" animBg="1"/>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736" y="255659"/>
            <a:ext cx="7794594" cy="615553"/>
          </a:xfrm>
          <a:prstGeom prst="rect">
            <a:avLst/>
          </a:prstGeom>
          <a:noFill/>
        </p:spPr>
        <p:txBody>
          <a:bodyPr wrap="square" rtlCol="0">
            <a:spAutoFit/>
          </a:bodyPr>
          <a:lstStyle/>
          <a:p>
            <a:r>
              <a:rPr lang="en-US" sz="1700" b="1" dirty="0" smtClean="0">
                <a:solidFill>
                  <a:srgbClr val="0000FF"/>
                </a:solidFill>
                <a:latin typeface="Bookman Old Style" pitchFamily="18" charset="0"/>
              </a:rPr>
              <a:t>How to find the group number of an element in the periodic. </a:t>
            </a:r>
          </a:p>
          <a:p>
            <a:r>
              <a:rPr lang="en-US" sz="1700" b="1" dirty="0" smtClean="0">
                <a:solidFill>
                  <a:srgbClr val="0000FF"/>
                </a:solidFill>
                <a:latin typeface="Bookman Old Style" pitchFamily="18" charset="0"/>
              </a:rPr>
              <a:t>table from the number of valence electrons in its atom.</a:t>
            </a:r>
            <a:endParaRPr lang="en-US" sz="1700" b="1" dirty="0">
              <a:solidFill>
                <a:srgbClr val="0000FF"/>
              </a:solidFill>
              <a:latin typeface="Bookman Old Style" pitchFamily="18" charset="0"/>
            </a:endParaRPr>
          </a:p>
        </p:txBody>
      </p:sp>
      <p:sp>
        <p:nvSpPr>
          <p:cNvPr id="7" name="TextBox 6"/>
          <p:cNvSpPr txBox="1"/>
          <p:nvPr/>
        </p:nvSpPr>
        <p:spPr>
          <a:xfrm>
            <a:off x="480735" y="917828"/>
            <a:ext cx="8167505" cy="615553"/>
          </a:xfrm>
          <a:prstGeom prst="rect">
            <a:avLst/>
          </a:prstGeom>
          <a:noFill/>
        </p:spPr>
        <p:txBody>
          <a:bodyPr wrap="square" rtlCol="0">
            <a:spAutoFit/>
          </a:bodyPr>
          <a:lstStyle/>
          <a:p>
            <a:pPr marL="400050" indent="-400050">
              <a:buAutoNum type="romanLcParenR"/>
            </a:pPr>
            <a:r>
              <a:rPr lang="en-US" sz="1700" b="1" dirty="0" smtClean="0">
                <a:solidFill>
                  <a:srgbClr val="0000FF"/>
                </a:solidFill>
                <a:latin typeface="Bookman Old Style" pitchFamily="18" charset="0"/>
              </a:rPr>
              <a:t>The group number of elements having up to two valence electrons is equal to the number of valence electrons.</a:t>
            </a:r>
            <a:endParaRPr lang="en-US" sz="1700" b="1" dirty="0">
              <a:solidFill>
                <a:srgbClr val="0000FF"/>
              </a:solidFill>
              <a:latin typeface="Bookman Old Style" pitchFamily="18" charset="0"/>
            </a:endParaRPr>
          </a:p>
        </p:txBody>
      </p:sp>
      <p:sp>
        <p:nvSpPr>
          <p:cNvPr id="17" name="TextBox 16"/>
          <p:cNvSpPr txBox="1"/>
          <p:nvPr/>
        </p:nvSpPr>
        <p:spPr>
          <a:xfrm>
            <a:off x="480735" y="1596059"/>
            <a:ext cx="8154521" cy="615553"/>
          </a:xfrm>
          <a:prstGeom prst="rect">
            <a:avLst/>
          </a:prstGeom>
          <a:noFill/>
        </p:spPr>
        <p:txBody>
          <a:bodyPr wrap="square" rtlCol="0">
            <a:spAutoFit/>
          </a:bodyPr>
          <a:lstStyle/>
          <a:p>
            <a:r>
              <a:rPr lang="en-US" sz="1700" b="1" dirty="0" smtClean="0">
                <a:solidFill>
                  <a:srgbClr val="9A0000"/>
                </a:solidFill>
                <a:latin typeface="Bookman Old Style" pitchFamily="18" charset="0"/>
              </a:rPr>
              <a:t>If number of valence electrons is 1, then group number is 1</a:t>
            </a:r>
          </a:p>
          <a:p>
            <a:r>
              <a:rPr lang="en-US" sz="1700" b="1" dirty="0">
                <a:solidFill>
                  <a:srgbClr val="9A0000"/>
                </a:solidFill>
                <a:latin typeface="Bookman Old Style" pitchFamily="18" charset="0"/>
              </a:rPr>
              <a:t>If number of valence electrons is </a:t>
            </a:r>
            <a:r>
              <a:rPr lang="en-US" sz="1700" b="1" dirty="0" smtClean="0">
                <a:solidFill>
                  <a:srgbClr val="9A0000"/>
                </a:solidFill>
                <a:latin typeface="Bookman Old Style" pitchFamily="18" charset="0"/>
              </a:rPr>
              <a:t>2, </a:t>
            </a:r>
            <a:r>
              <a:rPr lang="en-US" sz="1700" b="1" dirty="0">
                <a:solidFill>
                  <a:srgbClr val="9A0000"/>
                </a:solidFill>
                <a:latin typeface="Bookman Old Style" pitchFamily="18" charset="0"/>
              </a:rPr>
              <a:t>then group number is 2</a:t>
            </a:r>
          </a:p>
        </p:txBody>
      </p:sp>
      <p:sp>
        <p:nvSpPr>
          <p:cNvPr id="26" name="TextBox 25"/>
          <p:cNvSpPr txBox="1"/>
          <p:nvPr/>
        </p:nvSpPr>
        <p:spPr>
          <a:xfrm>
            <a:off x="480736" y="2416075"/>
            <a:ext cx="8167504" cy="615553"/>
          </a:xfrm>
          <a:prstGeom prst="rect">
            <a:avLst/>
          </a:prstGeom>
          <a:noFill/>
        </p:spPr>
        <p:txBody>
          <a:bodyPr wrap="square" rtlCol="0">
            <a:spAutoFit/>
          </a:bodyPr>
          <a:lstStyle/>
          <a:p>
            <a:pPr>
              <a:tabLst>
                <a:tab pos="406400" algn="l"/>
              </a:tabLst>
            </a:pPr>
            <a:r>
              <a:rPr lang="en-US" sz="1700" b="1" dirty="0" smtClean="0">
                <a:solidFill>
                  <a:srgbClr val="0000FF"/>
                </a:solidFill>
                <a:latin typeface="Bookman Old Style" pitchFamily="18" charset="0"/>
              </a:rPr>
              <a:t>ii)	The group number of elements having up to two valence electrons 	is equal to the number of valence electrons plus 10.</a:t>
            </a:r>
            <a:endParaRPr lang="en-US" sz="1700" b="1" dirty="0">
              <a:solidFill>
                <a:srgbClr val="0000FF"/>
              </a:solidFill>
              <a:latin typeface="Bookman Old Style" pitchFamily="18" charset="0"/>
            </a:endParaRPr>
          </a:p>
        </p:txBody>
      </p:sp>
      <p:sp>
        <p:nvSpPr>
          <p:cNvPr id="27" name="TextBox 26"/>
          <p:cNvSpPr txBox="1"/>
          <p:nvPr/>
        </p:nvSpPr>
        <p:spPr>
          <a:xfrm>
            <a:off x="480736" y="3074916"/>
            <a:ext cx="8053826" cy="1269578"/>
          </a:xfrm>
          <a:prstGeom prst="rect">
            <a:avLst/>
          </a:prstGeom>
          <a:noFill/>
        </p:spPr>
        <p:txBody>
          <a:bodyPr wrap="square" rtlCol="0">
            <a:spAutoFit/>
          </a:bodyPr>
          <a:lstStyle/>
          <a:p>
            <a:pPr>
              <a:lnSpc>
                <a:spcPct val="150000"/>
              </a:lnSpc>
            </a:pPr>
            <a:r>
              <a:rPr lang="en-US" sz="1700" b="1" dirty="0" smtClean="0">
                <a:solidFill>
                  <a:srgbClr val="9A0000"/>
                </a:solidFill>
                <a:latin typeface="Bookman Old Style" pitchFamily="18" charset="0"/>
              </a:rPr>
              <a:t>If number of valence electrons is 3, then group number is 3+10=13</a:t>
            </a:r>
          </a:p>
          <a:p>
            <a:pPr>
              <a:lnSpc>
                <a:spcPct val="150000"/>
              </a:lnSpc>
            </a:pPr>
            <a:r>
              <a:rPr lang="en-US" sz="1700" b="1" dirty="0">
                <a:solidFill>
                  <a:srgbClr val="9A0000"/>
                </a:solidFill>
                <a:latin typeface="Bookman Old Style" pitchFamily="18" charset="0"/>
              </a:rPr>
              <a:t>If number of valence electrons is </a:t>
            </a:r>
            <a:r>
              <a:rPr lang="en-US" sz="1700" b="1" dirty="0" smtClean="0">
                <a:solidFill>
                  <a:srgbClr val="9A0000"/>
                </a:solidFill>
                <a:latin typeface="Bookman Old Style" pitchFamily="18" charset="0"/>
              </a:rPr>
              <a:t>4, </a:t>
            </a:r>
            <a:r>
              <a:rPr lang="en-US" sz="1700" b="1" dirty="0">
                <a:solidFill>
                  <a:srgbClr val="9A0000"/>
                </a:solidFill>
                <a:latin typeface="Bookman Old Style" pitchFamily="18" charset="0"/>
              </a:rPr>
              <a:t>then group number </a:t>
            </a:r>
            <a:r>
              <a:rPr lang="en-US" sz="1700" b="1" dirty="0" smtClean="0">
                <a:solidFill>
                  <a:srgbClr val="9A0000"/>
                </a:solidFill>
                <a:latin typeface="Bookman Old Style" pitchFamily="18" charset="0"/>
              </a:rPr>
              <a:t>is 4+10=14</a:t>
            </a:r>
          </a:p>
          <a:p>
            <a:pPr>
              <a:lnSpc>
                <a:spcPct val="150000"/>
              </a:lnSpc>
            </a:pPr>
            <a:r>
              <a:rPr lang="en-US" sz="1700" b="1" dirty="0">
                <a:solidFill>
                  <a:srgbClr val="9A0000"/>
                </a:solidFill>
                <a:latin typeface="Bookman Old Style" pitchFamily="18" charset="0"/>
              </a:rPr>
              <a:t>If number of valence electrons is </a:t>
            </a:r>
            <a:r>
              <a:rPr lang="en-US" sz="1700" b="1" dirty="0" smtClean="0">
                <a:solidFill>
                  <a:srgbClr val="9A0000"/>
                </a:solidFill>
                <a:latin typeface="Bookman Old Style" pitchFamily="18" charset="0"/>
              </a:rPr>
              <a:t>7, </a:t>
            </a:r>
            <a:r>
              <a:rPr lang="en-US" sz="1700" b="1" dirty="0">
                <a:solidFill>
                  <a:srgbClr val="9A0000"/>
                </a:solidFill>
                <a:latin typeface="Bookman Old Style" pitchFamily="18" charset="0"/>
              </a:rPr>
              <a:t>then group number </a:t>
            </a:r>
            <a:r>
              <a:rPr lang="en-US" sz="1700" b="1" dirty="0" smtClean="0">
                <a:solidFill>
                  <a:srgbClr val="9A0000"/>
                </a:solidFill>
                <a:latin typeface="Bookman Old Style" pitchFamily="18" charset="0"/>
              </a:rPr>
              <a:t>is 7+10=17</a:t>
            </a:r>
            <a:endParaRPr lang="en-US" sz="1700" b="1" dirty="0">
              <a:solidFill>
                <a:srgbClr val="9A0000"/>
              </a:solidFill>
              <a:latin typeface="Bookman Old Style" pitchFamily="18" charset="0"/>
            </a:endParaRPr>
          </a:p>
        </p:txBody>
      </p:sp>
      <p:grpSp>
        <p:nvGrpSpPr>
          <p:cNvPr id="28" name="Group 27"/>
          <p:cNvGrpSpPr/>
          <p:nvPr/>
        </p:nvGrpSpPr>
        <p:grpSpPr>
          <a:xfrm>
            <a:off x="3947770" y="845973"/>
            <a:ext cx="4077172" cy="1877051"/>
            <a:chOff x="4512202" y="1075178"/>
            <a:chExt cx="4077172" cy="1877051"/>
          </a:xfrm>
        </p:grpSpPr>
        <p:sp>
          <p:nvSpPr>
            <p:cNvPr id="29" name="Cloud Callout 28"/>
            <p:cNvSpPr/>
            <p:nvPr/>
          </p:nvSpPr>
          <p:spPr>
            <a:xfrm>
              <a:off x="4512202" y="1075178"/>
              <a:ext cx="4077172" cy="1877051"/>
            </a:xfrm>
            <a:prstGeom prst="cloudCallout">
              <a:avLst>
                <a:gd name="adj1" fmla="val -50725"/>
                <a:gd name="adj2" fmla="val 67233"/>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
          <p:nvSpPr>
            <p:cNvPr id="30" name="TextBox 29"/>
            <p:cNvSpPr txBox="1"/>
            <p:nvPr/>
          </p:nvSpPr>
          <p:spPr>
            <a:xfrm>
              <a:off x="4887291" y="1352466"/>
              <a:ext cx="3326994" cy="1477328"/>
            </a:xfrm>
            <a:prstGeom prst="rect">
              <a:avLst/>
            </a:prstGeom>
            <a:noFill/>
          </p:spPr>
          <p:txBody>
            <a:bodyPr wrap="square" rtlCol="0">
              <a:spAutoFit/>
            </a:bodyPr>
            <a:lstStyle/>
            <a:p>
              <a:pPr algn="ctr"/>
              <a:r>
                <a:rPr lang="en-US" dirty="0" smtClean="0">
                  <a:solidFill>
                    <a:schemeClr val="bg1"/>
                  </a:solidFill>
                  <a:latin typeface="+mj-lt"/>
                </a:rPr>
                <a:t>There is, however, one exception to this rule. The noble gas ‘helium’ has 2 valence electrons in K shell but its group number is 18.</a:t>
              </a:r>
              <a:endParaRPr lang="en-US" dirty="0">
                <a:solidFill>
                  <a:schemeClr val="bg1"/>
                </a:solidFill>
                <a:latin typeface="+mj-lt"/>
              </a:endParaRPr>
            </a:p>
          </p:txBody>
        </p:sp>
      </p:grpSp>
    </p:spTree>
    <p:extLst>
      <p:ext uri="{BB962C8B-B14F-4D97-AF65-F5344CB8AC3E}">
        <p14:creationId xmlns:p14="http://schemas.microsoft.com/office/powerpoint/2010/main" val="176957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fade">
                                      <p:cBhvr>
                                        <p:cTn id="27" dur="500"/>
                                        <p:tgtEl>
                                          <p:spTgt spid="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xEl>
                                              <p:pRg st="1" end="1"/>
                                            </p:txEl>
                                          </p:spTgt>
                                        </p:tgtEl>
                                        <p:attrNameLst>
                                          <p:attrName>style.visibility</p:attrName>
                                        </p:attrNameLst>
                                      </p:cBhvr>
                                      <p:to>
                                        <p:strVal val="visible"/>
                                      </p:to>
                                    </p:set>
                                    <p:animEffect transition="in" filter="fade">
                                      <p:cBhvr>
                                        <p:cTn id="32" dur="500"/>
                                        <p:tgtEl>
                                          <p:spTgt spid="2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xEl>
                                              <p:pRg st="2" end="2"/>
                                            </p:txEl>
                                          </p:spTgt>
                                        </p:tgtEl>
                                        <p:attrNameLst>
                                          <p:attrName>style.visibility</p:attrName>
                                        </p:attrNameLst>
                                      </p:cBhvr>
                                      <p:to>
                                        <p:strVal val="visible"/>
                                      </p:to>
                                    </p:set>
                                    <p:animEffect transition="in" filter="fade">
                                      <p:cBhvr>
                                        <p:cTn id="37" dur="500"/>
                                        <p:tgtEl>
                                          <p:spTgt spid="2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7"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Z:\Vedika\di6kb7yi9.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97693" y="450372"/>
            <a:ext cx="1038664" cy="177739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24571" y="254062"/>
            <a:ext cx="6790060"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kern="0" dirty="0" smtClean="0">
                <a:solidFill>
                  <a:srgbClr val="0000FF"/>
                </a:solidFill>
                <a:latin typeface="Bookman Old Style" pitchFamily="18" charset="0"/>
                <a:cs typeface="Arial" charset="0"/>
              </a:rPr>
              <a:t>Initially scientists discovered elements like gold, silver, carbon(coal), </a:t>
            </a:r>
            <a:r>
              <a:rPr lang="en-US" kern="0" dirty="0" err="1" smtClean="0">
                <a:solidFill>
                  <a:srgbClr val="0000FF"/>
                </a:solidFill>
                <a:latin typeface="Bookman Old Style" pitchFamily="18" charset="0"/>
                <a:cs typeface="Arial" charset="0"/>
              </a:rPr>
              <a:t>sulphur</a:t>
            </a:r>
            <a:r>
              <a:rPr lang="en-US" kern="0" dirty="0" smtClean="0">
                <a:solidFill>
                  <a:srgbClr val="0000FF"/>
                </a:solidFill>
                <a:latin typeface="Bookman Old Style" pitchFamily="18" charset="0"/>
                <a:cs typeface="Arial" charset="0"/>
              </a:rPr>
              <a:t>, iron and copper.</a:t>
            </a:r>
            <a:endParaRPr lang="en-US" kern="0" dirty="0">
              <a:solidFill>
                <a:srgbClr val="0000FF"/>
              </a:solidFill>
              <a:latin typeface="Bookman Old Style" pitchFamily="18" charset="0"/>
              <a:cs typeface="Arial" charset="0"/>
            </a:endParaRPr>
          </a:p>
        </p:txBody>
      </p:sp>
      <p:sp>
        <p:nvSpPr>
          <p:cNvPr id="5" name="TextBox 4"/>
          <p:cNvSpPr txBox="1"/>
          <p:nvPr/>
        </p:nvSpPr>
        <p:spPr>
          <a:xfrm>
            <a:off x="905463" y="1441306"/>
            <a:ext cx="914609" cy="400110"/>
          </a:xfrm>
          <a:prstGeom prst="flowChartProcess">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2000" b="1" dirty="0" smtClean="0">
                <a:solidFill>
                  <a:schemeClr val="tx1"/>
                </a:solidFill>
                <a:latin typeface="+mj-lt"/>
              </a:rPr>
              <a:t>Metals</a:t>
            </a:r>
            <a:endParaRPr lang="en-US" sz="2000" b="1" dirty="0">
              <a:solidFill>
                <a:schemeClr val="tx1"/>
              </a:solidFill>
              <a:latin typeface="+mj-lt"/>
            </a:endParaRPr>
          </a:p>
        </p:txBody>
      </p:sp>
      <p:sp>
        <p:nvSpPr>
          <p:cNvPr id="17" name="TextBox 16"/>
          <p:cNvSpPr txBox="1"/>
          <p:nvPr/>
        </p:nvSpPr>
        <p:spPr>
          <a:xfrm>
            <a:off x="4027618" y="1441306"/>
            <a:ext cx="1421158" cy="400110"/>
          </a:xfrm>
          <a:prstGeom prst="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2000" b="1" dirty="0" smtClean="0">
                <a:solidFill>
                  <a:schemeClr val="tx1"/>
                </a:solidFill>
                <a:latin typeface="+mj-lt"/>
              </a:rPr>
              <a:t>Non-metals</a:t>
            </a:r>
            <a:endParaRPr lang="en-US" sz="2000" b="1" dirty="0">
              <a:solidFill>
                <a:schemeClr val="tx1"/>
              </a:solidFill>
              <a:latin typeface="+mj-lt"/>
            </a:endParaRPr>
          </a:p>
        </p:txBody>
      </p:sp>
      <p:sp>
        <p:nvSpPr>
          <p:cNvPr id="18" name="TextBox 17"/>
          <p:cNvSpPr txBox="1"/>
          <p:nvPr/>
        </p:nvSpPr>
        <p:spPr>
          <a:xfrm>
            <a:off x="521611" y="891127"/>
            <a:ext cx="5565947" cy="369332"/>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rgbClr val="0000FF"/>
                </a:solidFill>
                <a:latin typeface="Bookman Old Style" pitchFamily="18" charset="0"/>
              </a:rPr>
              <a:t>They classified them as metals and non-metals.</a:t>
            </a:r>
            <a:endParaRPr lang="en-US" dirty="0">
              <a:solidFill>
                <a:srgbClr val="0000FF"/>
              </a:solidFill>
              <a:latin typeface="Bookman Old Style" pitchFamily="18" charset="0"/>
            </a:endParaRPr>
          </a:p>
        </p:txBody>
      </p:sp>
      <p:grpSp>
        <p:nvGrpSpPr>
          <p:cNvPr id="20" name="Group 19"/>
          <p:cNvGrpSpPr/>
          <p:nvPr/>
        </p:nvGrpSpPr>
        <p:grpSpPr>
          <a:xfrm>
            <a:off x="4266900" y="706575"/>
            <a:ext cx="1408686" cy="693494"/>
            <a:chOff x="5261326" y="3859527"/>
            <a:chExt cx="1408686" cy="693494"/>
          </a:xfrm>
          <a:solidFill>
            <a:srgbClr val="7030A0"/>
          </a:solidFill>
        </p:grpSpPr>
        <p:sp>
          <p:nvSpPr>
            <p:cNvPr id="21" name="Cloud Callout 20"/>
            <p:cNvSpPr/>
            <p:nvPr/>
          </p:nvSpPr>
          <p:spPr>
            <a:xfrm>
              <a:off x="5288183" y="3859527"/>
              <a:ext cx="1313309" cy="693494"/>
            </a:xfrm>
            <a:prstGeom prst="cloudCallout">
              <a:avLst>
                <a:gd name="adj1" fmla="val 135090"/>
                <a:gd name="adj2" fmla="val -7823"/>
              </a:avLst>
            </a:prstGeom>
            <a:solidFill>
              <a:srgbClr val="7030A0"/>
            </a:solidFill>
            <a:ln w="127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bg1"/>
                </a:solidFill>
                <a:latin typeface="+mj-lt"/>
              </a:endParaRPr>
            </a:p>
          </p:txBody>
        </p:sp>
        <p:sp>
          <p:nvSpPr>
            <p:cNvPr id="22" name="Rectangle 21"/>
            <p:cNvSpPr/>
            <p:nvPr/>
          </p:nvSpPr>
          <p:spPr>
            <a:xfrm>
              <a:off x="5261326" y="4021608"/>
              <a:ext cx="1408686" cy="369332"/>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latin typeface="+mj-lt"/>
                </a:rPr>
                <a:t>????</a:t>
              </a:r>
            </a:p>
          </p:txBody>
        </p:sp>
      </p:grpSp>
      <p:grpSp>
        <p:nvGrpSpPr>
          <p:cNvPr id="26" name="Group 25"/>
          <p:cNvGrpSpPr/>
          <p:nvPr/>
        </p:nvGrpSpPr>
        <p:grpSpPr>
          <a:xfrm>
            <a:off x="1713241" y="302504"/>
            <a:ext cx="3483733" cy="1695083"/>
            <a:chOff x="4985276" y="3617575"/>
            <a:chExt cx="3483733" cy="1695083"/>
          </a:xfrm>
        </p:grpSpPr>
        <p:sp>
          <p:nvSpPr>
            <p:cNvPr id="27" name="Cloud Callout 26"/>
            <p:cNvSpPr/>
            <p:nvPr/>
          </p:nvSpPr>
          <p:spPr>
            <a:xfrm>
              <a:off x="4985276" y="3617575"/>
              <a:ext cx="3483733" cy="1695083"/>
            </a:xfrm>
            <a:prstGeom prst="cloudCallout">
              <a:avLst>
                <a:gd name="adj1" fmla="val 92682"/>
                <a:gd name="adj2" fmla="val -8941"/>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mj-lt"/>
              </a:endParaRPr>
            </a:p>
          </p:txBody>
        </p:sp>
        <p:sp>
          <p:nvSpPr>
            <p:cNvPr id="28" name="Rectangle 27"/>
            <p:cNvSpPr/>
            <p:nvPr/>
          </p:nvSpPr>
          <p:spPr>
            <a:xfrm>
              <a:off x="5319204" y="3781134"/>
              <a:ext cx="2719160" cy="120032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mj-lt"/>
                </a:rPr>
                <a:t>Some elements showed properties of both metals and non-metals which were known as Metalloids</a:t>
              </a:r>
            </a:p>
          </p:txBody>
        </p:sp>
      </p:grpSp>
      <p:grpSp>
        <p:nvGrpSpPr>
          <p:cNvPr id="23" name="Group 22"/>
          <p:cNvGrpSpPr/>
          <p:nvPr/>
        </p:nvGrpSpPr>
        <p:grpSpPr>
          <a:xfrm>
            <a:off x="538462" y="3318141"/>
            <a:ext cx="1648610" cy="1304002"/>
            <a:chOff x="538462" y="3318141"/>
            <a:chExt cx="1648610" cy="1304002"/>
          </a:xfrm>
        </p:grpSpPr>
        <p:pic>
          <p:nvPicPr>
            <p:cNvPr id="2050" name="Picture 2" descr="D:\BHUSHAN\chemistry\19.02.2015\arzoo\arz\images (11).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778" b="100000" l="9778" r="89778"/>
                      </a14:imgEffect>
                    </a14:imgLayer>
                  </a14:imgProps>
                </a:ext>
                <a:ext uri="{28A0092B-C50C-407E-A947-70E740481C1C}">
                  <a14:useLocalDpi xmlns:a14="http://schemas.microsoft.com/office/drawing/2010/main" val="0"/>
                </a:ext>
              </a:extLst>
            </a:blip>
            <a:srcRect/>
            <a:stretch>
              <a:fillRect/>
            </a:stretch>
          </p:blipFill>
          <p:spPr bwMode="auto">
            <a:xfrm>
              <a:off x="538462" y="3558399"/>
              <a:ext cx="1648610" cy="106374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50369" y="3318141"/>
              <a:ext cx="424796" cy="215444"/>
            </a:xfrm>
            <a:prstGeom prst="rect">
              <a:avLst/>
            </a:prstGeom>
            <a:noFill/>
          </p:spPr>
          <p:txBody>
            <a:bodyPr wrap="none" lIns="0" tIns="0" rIns="0" bIns="0" rtlCol="0">
              <a:spAutoFit/>
            </a:bodyPr>
            <a:lstStyle/>
            <a:p>
              <a:r>
                <a:rPr lang="en-US" sz="1400" b="1" kern="0" dirty="0" smtClean="0">
                  <a:latin typeface="+mj-lt"/>
                  <a:cs typeface="Arial" charset="0"/>
                </a:rPr>
                <a:t>GOLD</a:t>
              </a:r>
              <a:endParaRPr lang="en-US" sz="1400" b="1" dirty="0">
                <a:latin typeface="+mj-lt"/>
              </a:endParaRPr>
            </a:p>
          </p:txBody>
        </p:sp>
      </p:grpSp>
      <p:grpSp>
        <p:nvGrpSpPr>
          <p:cNvPr id="19" name="Group 18"/>
          <p:cNvGrpSpPr/>
          <p:nvPr/>
        </p:nvGrpSpPr>
        <p:grpSpPr>
          <a:xfrm>
            <a:off x="3905574" y="1997587"/>
            <a:ext cx="1631998" cy="1192519"/>
            <a:chOff x="3905574" y="1997587"/>
            <a:chExt cx="1631998" cy="1192519"/>
          </a:xfrm>
        </p:grpSpPr>
        <p:grpSp>
          <p:nvGrpSpPr>
            <p:cNvPr id="15" name="Group 14"/>
            <p:cNvGrpSpPr/>
            <p:nvPr/>
          </p:nvGrpSpPr>
          <p:grpSpPr>
            <a:xfrm>
              <a:off x="3905574" y="2228850"/>
              <a:ext cx="1631998" cy="961256"/>
              <a:chOff x="3905574" y="2311492"/>
              <a:chExt cx="1631998" cy="961256"/>
            </a:xfrm>
          </p:grpSpPr>
          <p:pic>
            <p:nvPicPr>
              <p:cNvPr id="12" name="Picture 4" descr="\\192.168.1.18\mt_school\2014_15\02 CBSE\Std_X\TAT\Chemistry\Chpt 3\images.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387772">
                <a:off x="4561790" y="2487685"/>
                <a:ext cx="926504" cy="689264"/>
              </a:xfrm>
              <a:prstGeom prst="rect">
                <a:avLst/>
              </a:prstGeom>
              <a:ln w="28575" cap="sq">
                <a:no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11" name="Picture 4" descr="\\192.168.1.18\mt_school\2014_15\02 CBSE\Std_X\TAT\Chemistry\Chpt 3\images.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imgEffect>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3905574" y="2311492"/>
                <a:ext cx="1631998" cy="961256"/>
              </a:xfrm>
              <a:prstGeom prst="rect">
                <a:avLst/>
              </a:prstGeom>
              <a:ln w="28575" cap="sq">
                <a:solidFill>
                  <a:schemeClr val="tx1"/>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142087" y="1997587"/>
              <a:ext cx="1158972" cy="215444"/>
            </a:xfrm>
            <a:prstGeom prst="rect">
              <a:avLst/>
            </a:prstGeom>
            <a:noFill/>
          </p:spPr>
          <p:txBody>
            <a:bodyPr wrap="none" lIns="0" tIns="0" rIns="0" bIns="0" rtlCol="0">
              <a:spAutoFit/>
            </a:bodyPr>
            <a:lstStyle/>
            <a:p>
              <a:r>
                <a:rPr lang="en-US" sz="1400" b="1" kern="0" dirty="0" smtClean="0">
                  <a:latin typeface="+mj-lt"/>
                  <a:cs typeface="Arial" charset="0"/>
                </a:rPr>
                <a:t>CARBON(COAL)</a:t>
              </a:r>
              <a:endParaRPr lang="en-US" sz="1400" b="1" dirty="0">
                <a:latin typeface="+mj-lt"/>
              </a:endParaRPr>
            </a:p>
          </p:txBody>
        </p:sp>
      </p:grpSp>
      <p:grpSp>
        <p:nvGrpSpPr>
          <p:cNvPr id="33" name="Group 32"/>
          <p:cNvGrpSpPr/>
          <p:nvPr/>
        </p:nvGrpSpPr>
        <p:grpSpPr>
          <a:xfrm>
            <a:off x="3917556" y="3310717"/>
            <a:ext cx="1641282" cy="1311426"/>
            <a:chOff x="3917556" y="3310717"/>
            <a:chExt cx="1641282" cy="1311426"/>
          </a:xfrm>
        </p:grpSpPr>
        <p:pic>
          <p:nvPicPr>
            <p:cNvPr id="2052" name="Picture 4" descr="D:\BHUSHAN\chemistry\19.02.2015\arzoo\arz\images (12).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0" b="100000" l="0" r="10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3917556" y="3558399"/>
              <a:ext cx="1641282" cy="106374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4376048" y="3310717"/>
              <a:ext cx="705321" cy="215444"/>
            </a:xfrm>
            <a:prstGeom prst="rect">
              <a:avLst/>
            </a:prstGeom>
            <a:noFill/>
          </p:spPr>
          <p:txBody>
            <a:bodyPr wrap="none" lIns="0" tIns="0" rIns="0" bIns="0" rtlCol="0">
              <a:spAutoFit/>
            </a:bodyPr>
            <a:lstStyle/>
            <a:p>
              <a:r>
                <a:rPr lang="en-US" sz="1400" b="1" kern="0" dirty="0" smtClean="0">
                  <a:latin typeface="+mj-lt"/>
                  <a:cs typeface="Arial" charset="0"/>
                </a:rPr>
                <a:t>SULPHUR</a:t>
              </a:r>
              <a:endParaRPr lang="en-US" sz="1400" b="1" dirty="0">
                <a:latin typeface="+mj-lt"/>
              </a:endParaRPr>
            </a:p>
          </p:txBody>
        </p:sp>
      </p:grpSp>
      <p:grpSp>
        <p:nvGrpSpPr>
          <p:cNvPr id="16" name="Group 15"/>
          <p:cNvGrpSpPr/>
          <p:nvPr/>
        </p:nvGrpSpPr>
        <p:grpSpPr>
          <a:xfrm>
            <a:off x="538462" y="1997587"/>
            <a:ext cx="1648610" cy="1172075"/>
            <a:chOff x="538462" y="1997587"/>
            <a:chExt cx="1648610" cy="1172075"/>
          </a:xfrm>
        </p:grpSpPr>
        <p:pic>
          <p:nvPicPr>
            <p:cNvPr id="10" name="Picture 9"/>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4610" b="73050" l="6353" r="89412">
                          <a14:foregroundMark x1="48471" y1="56028" x2="52706" y2="51418"/>
                          <a14:foregroundMark x1="62118" y1="45390" x2="65882" y2="39716"/>
                          <a14:foregroundMark x1="11294" y1="31206" x2="14118" y2="35106"/>
                          <a14:foregroundMark x1="15059" y1="40780" x2="18118" y2="41489"/>
                          <a14:foregroundMark x1="20000" y1="48582" x2="22588" y2="48582"/>
                          <a14:foregroundMark x1="79294" y1="38652" x2="82588" y2="29078"/>
                          <a14:foregroundMark x1="79294" y1="41135" x2="82353" y2="33333"/>
                          <a14:foregroundMark x1="31529" y1="64894" x2="25176" y2="51773"/>
                        </a14:backgroundRemoval>
                      </a14:imgEffect>
                    </a14:imgLayer>
                  </a14:imgProps>
                </a:ext>
                <a:ext uri="{28A0092B-C50C-407E-A947-70E740481C1C}">
                  <a14:useLocalDpi xmlns:a14="http://schemas.microsoft.com/office/drawing/2010/main" val="0"/>
                </a:ext>
              </a:extLst>
            </a:blip>
            <a:srcRect/>
            <a:stretch/>
          </p:blipFill>
          <p:spPr>
            <a:xfrm>
              <a:off x="538462" y="2228850"/>
              <a:ext cx="1648610" cy="940812"/>
            </a:xfrm>
            <a:prstGeom prst="rect">
              <a:avLst/>
            </a:prstGeom>
            <a:ln w="28575">
              <a:solidFill>
                <a:schemeClr val="tx1"/>
              </a:solidFill>
            </a:ln>
          </p:spPr>
        </p:pic>
        <p:sp>
          <p:nvSpPr>
            <p:cNvPr id="30" name="TextBox 29"/>
            <p:cNvSpPr txBox="1"/>
            <p:nvPr/>
          </p:nvSpPr>
          <p:spPr>
            <a:xfrm>
              <a:off x="538462" y="1997587"/>
              <a:ext cx="1648610" cy="215444"/>
            </a:xfrm>
            <a:prstGeom prst="rect">
              <a:avLst/>
            </a:prstGeom>
            <a:noFill/>
          </p:spPr>
          <p:txBody>
            <a:bodyPr wrap="square" lIns="0" tIns="0" rIns="0" bIns="0" rtlCol="0">
              <a:spAutoFit/>
            </a:bodyPr>
            <a:lstStyle/>
            <a:p>
              <a:r>
                <a:rPr lang="en-US" sz="1400" b="1" kern="0" dirty="0" smtClean="0">
                  <a:latin typeface="+mj-lt"/>
                  <a:cs typeface="Arial" charset="0"/>
                </a:rPr>
                <a:t>COPPER, SILVER, IRON</a:t>
              </a:r>
              <a:endParaRPr lang="en-US" sz="1400" b="1" dirty="0">
                <a:latin typeface="+mj-lt"/>
              </a:endParaRPr>
            </a:p>
          </p:txBody>
        </p:sp>
      </p:grpSp>
      <p:grpSp>
        <p:nvGrpSpPr>
          <p:cNvPr id="8" name="Group 7"/>
          <p:cNvGrpSpPr/>
          <p:nvPr/>
        </p:nvGrpSpPr>
        <p:grpSpPr>
          <a:xfrm>
            <a:off x="2215765" y="2625966"/>
            <a:ext cx="1669608" cy="1196751"/>
            <a:chOff x="2523769" y="2279912"/>
            <a:chExt cx="1669608" cy="1196751"/>
          </a:xfrm>
        </p:grpSpPr>
        <p:pic>
          <p:nvPicPr>
            <p:cNvPr id="1027" name="Picture 3"/>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3769" y="2533162"/>
              <a:ext cx="1669608" cy="94350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062819" y="2279912"/>
              <a:ext cx="591509" cy="215444"/>
            </a:xfrm>
            <a:prstGeom prst="rect">
              <a:avLst/>
            </a:prstGeom>
            <a:noFill/>
          </p:spPr>
          <p:txBody>
            <a:bodyPr wrap="none" lIns="0" tIns="0" rIns="0" bIns="0" rtlCol="0">
              <a:spAutoFit/>
            </a:bodyPr>
            <a:lstStyle/>
            <a:p>
              <a:r>
                <a:rPr lang="en-US" sz="1400" b="1" kern="0" dirty="0" smtClean="0">
                  <a:latin typeface="+mj-lt"/>
                  <a:cs typeface="Arial" charset="0"/>
                </a:rPr>
                <a:t>SILICON</a:t>
              </a:r>
            </a:p>
          </p:txBody>
        </p:sp>
      </p:grpSp>
    </p:spTree>
    <p:extLst>
      <p:ext uri="{BB962C8B-B14F-4D97-AF65-F5344CB8AC3E}">
        <p14:creationId xmlns:p14="http://schemas.microsoft.com/office/powerpoint/2010/main" val="282924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par>
                                <p:cTn id="43" presetID="53" presetClass="entr" presetSubtype="16"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p:cTn id="45" dur="500" fill="hold"/>
                                        <p:tgtEl>
                                          <p:spTgt spid="33"/>
                                        </p:tgtEl>
                                        <p:attrNameLst>
                                          <p:attrName>ppt_w</p:attrName>
                                        </p:attrNameLst>
                                      </p:cBhvr>
                                      <p:tavLst>
                                        <p:tav tm="0">
                                          <p:val>
                                            <p:fltVal val="0"/>
                                          </p:val>
                                        </p:tav>
                                        <p:tav tm="100000">
                                          <p:val>
                                            <p:strVal val="#ppt_w"/>
                                          </p:val>
                                        </p:tav>
                                      </p:tavLst>
                                    </p:anim>
                                    <p:anim calcmode="lin" valueType="num">
                                      <p:cBhvr>
                                        <p:cTn id="46" dur="500" fill="hold"/>
                                        <p:tgtEl>
                                          <p:spTgt spid="33"/>
                                        </p:tgtEl>
                                        <p:attrNameLst>
                                          <p:attrName>ppt_h</p:attrName>
                                        </p:attrNameLst>
                                      </p:cBhvr>
                                      <p:tavLst>
                                        <p:tav tm="0">
                                          <p:val>
                                            <p:fltVal val="0"/>
                                          </p:val>
                                        </p:tav>
                                        <p:tav tm="100000">
                                          <p:val>
                                            <p:strVal val="#ppt_h"/>
                                          </p:val>
                                        </p:tav>
                                      </p:tavLst>
                                    </p:anim>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Effect transition="in" filter="fade">
                                      <p:cBhvr>
                                        <p:cTn id="54" dur="500"/>
                                        <p:tgtEl>
                                          <p:spTgt spid="8"/>
                                        </p:tgtEl>
                                      </p:cBhvr>
                                    </p:animEffect>
                                  </p:childTnLst>
                                </p:cTn>
                              </p:par>
                              <p:par>
                                <p:cTn id="55" presetID="22" presetClass="entr" presetSubtype="2"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1000"/>
                                        <p:tgtEl>
                                          <p:spTgt spid="20"/>
                                        </p:tgtEl>
                                      </p:cBhvr>
                                    </p:animEffect>
                                    <p:set>
                                      <p:cBhvr>
                                        <p:cTn id="62" dur="1" fill="hold">
                                          <p:stCondLst>
                                            <p:cond delay="999"/>
                                          </p:stCondLst>
                                        </p:cTn>
                                        <p:tgtEl>
                                          <p:spTgt spid="2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right)">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17" grpId="0" animBg="1"/>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0251" y="267586"/>
            <a:ext cx="8229600" cy="615553"/>
          </a:xfrm>
          <a:prstGeom prst="rect">
            <a:avLst/>
          </a:prstGeom>
        </p:spPr>
        <p:txBody>
          <a:bodyPr wrap="square">
            <a:spAutoFit/>
          </a:bodyPr>
          <a:lstStyle/>
          <a:p>
            <a:r>
              <a:rPr lang="en-US" sz="1700" b="1" dirty="0">
                <a:latin typeface="Bookman Old Style" pitchFamily="18" charset="0"/>
              </a:rPr>
              <a:t>The electronic configuration of an element X is</a:t>
            </a:r>
            <a:r>
              <a:rPr lang="en-US" sz="1700" b="1" dirty="0" smtClean="0">
                <a:latin typeface="Bookman Old Style" pitchFamily="18" charset="0"/>
              </a:rPr>
              <a:t>: K  </a:t>
            </a:r>
            <a:r>
              <a:rPr lang="en-US" sz="1700" b="1" dirty="0">
                <a:latin typeface="Bookman Old Style" pitchFamily="18" charset="0"/>
              </a:rPr>
              <a:t>L  M</a:t>
            </a:r>
          </a:p>
          <a:p>
            <a:r>
              <a:rPr lang="en-US" sz="1700" b="1" dirty="0" smtClean="0">
                <a:latin typeface="Bookman Old Style" pitchFamily="18" charset="0"/>
              </a:rPr>
              <a:t>					        </a:t>
            </a:r>
            <a:r>
              <a:rPr lang="en-US" sz="1700" b="1" dirty="0">
                <a:latin typeface="Bookman Old Style" pitchFamily="18" charset="0"/>
              </a:rPr>
              <a:t>	</a:t>
            </a:r>
            <a:r>
              <a:rPr lang="en-US" sz="1700" b="1" dirty="0" smtClean="0">
                <a:latin typeface="Bookman Old Style" pitchFamily="18" charset="0"/>
              </a:rPr>
              <a:t>2</a:t>
            </a:r>
            <a:r>
              <a:rPr lang="en-US" sz="1700" b="1" dirty="0">
                <a:latin typeface="Bookman Old Style" pitchFamily="18" charset="0"/>
              </a:rPr>
              <a:t>, </a:t>
            </a:r>
            <a:r>
              <a:rPr lang="en-US" sz="1700" b="1" dirty="0" smtClean="0">
                <a:latin typeface="Bookman Old Style" pitchFamily="18" charset="0"/>
              </a:rPr>
              <a:t> 8</a:t>
            </a:r>
            <a:r>
              <a:rPr lang="en-US" sz="1700" b="1" dirty="0">
                <a:latin typeface="Bookman Old Style" pitchFamily="18" charset="0"/>
              </a:rPr>
              <a:t>,  6 </a:t>
            </a:r>
          </a:p>
        </p:txBody>
      </p:sp>
      <p:sp>
        <p:nvSpPr>
          <p:cNvPr id="8" name="Rectangle 7"/>
          <p:cNvSpPr/>
          <p:nvPr/>
        </p:nvSpPr>
        <p:spPr>
          <a:xfrm>
            <a:off x="490251" y="948955"/>
            <a:ext cx="8229600" cy="353943"/>
          </a:xfrm>
          <a:prstGeom prst="rect">
            <a:avLst/>
          </a:prstGeom>
        </p:spPr>
        <p:txBody>
          <a:bodyPr wrap="square">
            <a:spAutoFit/>
          </a:bodyPr>
          <a:lstStyle/>
          <a:p>
            <a:pPr marL="396875" indent="-396875">
              <a:buAutoNum type="romanLcParenR"/>
            </a:pPr>
            <a:r>
              <a:rPr lang="en-US" sz="1700" b="1" dirty="0">
                <a:solidFill>
                  <a:srgbClr val="0000FF"/>
                </a:solidFill>
                <a:latin typeface="Bookman Old Style" pitchFamily="18" charset="0"/>
              </a:rPr>
              <a:t>What is the group number of element X in the periodic table?</a:t>
            </a:r>
          </a:p>
        </p:txBody>
      </p:sp>
      <p:sp>
        <p:nvSpPr>
          <p:cNvPr id="10" name="Rectangle 9"/>
          <p:cNvSpPr/>
          <p:nvPr/>
        </p:nvSpPr>
        <p:spPr>
          <a:xfrm>
            <a:off x="490251" y="1329304"/>
            <a:ext cx="8146973" cy="877163"/>
          </a:xfrm>
          <a:prstGeom prst="rect">
            <a:avLst/>
          </a:prstGeom>
        </p:spPr>
        <p:txBody>
          <a:bodyPr wrap="square">
            <a:spAutoFit/>
          </a:bodyPr>
          <a:lstStyle/>
          <a:p>
            <a:pPr>
              <a:tabLst>
                <a:tab pos="625475" algn="l"/>
              </a:tabLst>
            </a:pPr>
            <a:r>
              <a:rPr lang="en-US" sz="1700" b="1" dirty="0" err="1" smtClean="0">
                <a:solidFill>
                  <a:srgbClr val="9A0000"/>
                </a:solidFill>
                <a:latin typeface="Bookman Old Style" pitchFamily="18" charset="0"/>
              </a:rPr>
              <a:t>Ans</a:t>
            </a:r>
            <a:r>
              <a:rPr lang="en-US" sz="1700" b="1" dirty="0" smtClean="0">
                <a:solidFill>
                  <a:srgbClr val="9A0000"/>
                </a:solidFill>
                <a:latin typeface="Bookman Old Style" pitchFamily="18" charset="0"/>
              </a:rPr>
              <a:t>:  From </a:t>
            </a:r>
            <a:r>
              <a:rPr lang="en-US" sz="1700" b="1" dirty="0">
                <a:solidFill>
                  <a:srgbClr val="9A0000"/>
                </a:solidFill>
                <a:latin typeface="Bookman Old Style" pitchFamily="18" charset="0"/>
              </a:rPr>
              <a:t>the above given electronic configuration we find that </a:t>
            </a:r>
            <a:r>
              <a:rPr lang="en-US" sz="1700" b="1" dirty="0" smtClean="0">
                <a:solidFill>
                  <a:srgbClr val="9A0000"/>
                </a:solidFill>
                <a:latin typeface="Bookman Old Style" pitchFamily="18" charset="0"/>
              </a:rPr>
              <a:t>	element </a:t>
            </a:r>
            <a:r>
              <a:rPr lang="en-US" sz="1700" b="1" dirty="0">
                <a:solidFill>
                  <a:srgbClr val="9A0000"/>
                </a:solidFill>
                <a:latin typeface="Bookman Old Style" pitchFamily="18" charset="0"/>
              </a:rPr>
              <a:t>X </a:t>
            </a:r>
            <a:r>
              <a:rPr lang="en-US" sz="1700" b="1" dirty="0" smtClean="0">
                <a:solidFill>
                  <a:srgbClr val="9A0000"/>
                </a:solidFill>
                <a:latin typeface="Bookman Old Style" pitchFamily="18" charset="0"/>
              </a:rPr>
              <a:t>has 6 </a:t>
            </a:r>
            <a:r>
              <a:rPr lang="en-US" sz="1700" b="1" dirty="0">
                <a:solidFill>
                  <a:srgbClr val="9A0000"/>
                </a:solidFill>
                <a:latin typeface="Bookman Old Style" pitchFamily="18" charset="0"/>
              </a:rPr>
              <a:t>valence electrons in the outermost shell so </a:t>
            </a:r>
            <a:r>
              <a:rPr lang="en-US" sz="1700" b="1" dirty="0" smtClean="0">
                <a:solidFill>
                  <a:srgbClr val="9A0000"/>
                </a:solidFill>
                <a:latin typeface="Bookman Old Style" pitchFamily="18" charset="0"/>
              </a:rPr>
              <a:t>	the </a:t>
            </a:r>
            <a:r>
              <a:rPr lang="en-US" sz="1700" b="1" dirty="0">
                <a:solidFill>
                  <a:srgbClr val="9A0000"/>
                </a:solidFill>
                <a:latin typeface="Bookman Old Style" pitchFamily="18" charset="0"/>
              </a:rPr>
              <a:t>group number of </a:t>
            </a:r>
            <a:r>
              <a:rPr lang="en-US" sz="1700" b="1" dirty="0" smtClean="0">
                <a:solidFill>
                  <a:srgbClr val="9A0000"/>
                </a:solidFill>
                <a:latin typeface="Bookman Old Style" pitchFamily="18" charset="0"/>
              </a:rPr>
              <a:t>element </a:t>
            </a:r>
            <a:r>
              <a:rPr lang="en-US" sz="1700" b="1" dirty="0">
                <a:solidFill>
                  <a:srgbClr val="9A0000"/>
                </a:solidFill>
                <a:latin typeface="Bookman Old Style" pitchFamily="18" charset="0"/>
              </a:rPr>
              <a:t>X in periodic table is 6+10=16.</a:t>
            </a:r>
          </a:p>
        </p:txBody>
      </p:sp>
      <p:sp>
        <p:nvSpPr>
          <p:cNvPr id="11" name="Rectangle 10"/>
          <p:cNvSpPr/>
          <p:nvPr/>
        </p:nvSpPr>
        <p:spPr>
          <a:xfrm>
            <a:off x="490251" y="2292523"/>
            <a:ext cx="8229600" cy="353943"/>
          </a:xfrm>
          <a:prstGeom prst="rect">
            <a:avLst/>
          </a:prstGeom>
        </p:spPr>
        <p:txBody>
          <a:bodyPr wrap="square">
            <a:spAutoFit/>
          </a:bodyPr>
          <a:lstStyle/>
          <a:p>
            <a:pPr>
              <a:tabLst>
                <a:tab pos="396875" algn="l"/>
              </a:tabLst>
            </a:pPr>
            <a:r>
              <a:rPr lang="en-US" sz="1700" b="1" dirty="0" smtClean="0">
                <a:solidFill>
                  <a:srgbClr val="0000FF"/>
                </a:solidFill>
                <a:latin typeface="Bookman Old Style" pitchFamily="18" charset="0"/>
              </a:rPr>
              <a:t>ii)	What </a:t>
            </a:r>
            <a:r>
              <a:rPr lang="en-US" sz="1700" b="1" dirty="0">
                <a:solidFill>
                  <a:srgbClr val="0000FF"/>
                </a:solidFill>
                <a:latin typeface="Bookman Old Style" pitchFamily="18" charset="0"/>
              </a:rPr>
              <a:t>is the period number of element X in the periodic table?</a:t>
            </a:r>
          </a:p>
        </p:txBody>
      </p:sp>
      <p:sp>
        <p:nvSpPr>
          <p:cNvPr id="12" name="Rectangle 11"/>
          <p:cNvSpPr/>
          <p:nvPr/>
        </p:nvSpPr>
        <p:spPr>
          <a:xfrm>
            <a:off x="490251" y="2661855"/>
            <a:ext cx="8433412" cy="877163"/>
          </a:xfrm>
          <a:prstGeom prst="rect">
            <a:avLst/>
          </a:prstGeom>
        </p:spPr>
        <p:txBody>
          <a:bodyPr wrap="square">
            <a:spAutoFit/>
          </a:bodyPr>
          <a:lstStyle/>
          <a:p>
            <a:pPr>
              <a:tabLst>
                <a:tab pos="625475" algn="l"/>
              </a:tabLst>
            </a:pPr>
            <a:r>
              <a:rPr lang="en-US" sz="1700" b="1" dirty="0" err="1" smtClean="0">
                <a:solidFill>
                  <a:srgbClr val="9A0000"/>
                </a:solidFill>
                <a:latin typeface="Bookman Old Style" pitchFamily="18" charset="0"/>
              </a:rPr>
              <a:t>Ans</a:t>
            </a:r>
            <a:r>
              <a:rPr lang="en-US" sz="1700" b="1" dirty="0">
                <a:solidFill>
                  <a:srgbClr val="9A0000"/>
                </a:solidFill>
                <a:latin typeface="Bookman Old Style" pitchFamily="18" charset="0"/>
              </a:rPr>
              <a:t>:  Element X has 3 electron shells (K,L and M) in its atom, so </a:t>
            </a:r>
            <a:r>
              <a:rPr lang="en-US" sz="1700" b="1" dirty="0" smtClean="0">
                <a:solidFill>
                  <a:srgbClr val="9A0000"/>
                </a:solidFill>
                <a:latin typeface="Bookman Old Style" pitchFamily="18" charset="0"/>
              </a:rPr>
              <a:t>the 	period number </a:t>
            </a:r>
            <a:r>
              <a:rPr lang="en-US" sz="1700" b="1" dirty="0">
                <a:solidFill>
                  <a:srgbClr val="9A0000"/>
                </a:solidFill>
                <a:latin typeface="Bookman Old Style" pitchFamily="18" charset="0"/>
              </a:rPr>
              <a:t>of X is 3. That is , X belongs to 3rd period of </a:t>
            </a:r>
            <a:r>
              <a:rPr lang="en-US" sz="1700" b="1" dirty="0" smtClean="0">
                <a:solidFill>
                  <a:srgbClr val="9A0000"/>
                </a:solidFill>
                <a:latin typeface="Bookman Old Style" pitchFamily="18" charset="0"/>
              </a:rPr>
              <a:t>the 	periodic </a:t>
            </a:r>
            <a:r>
              <a:rPr lang="en-US" sz="1700" b="1" dirty="0">
                <a:solidFill>
                  <a:srgbClr val="9A0000"/>
                </a:solidFill>
                <a:latin typeface="Bookman Old Style" pitchFamily="18" charset="0"/>
              </a:rPr>
              <a:t>table.</a:t>
            </a:r>
          </a:p>
        </p:txBody>
      </p:sp>
      <p:sp>
        <p:nvSpPr>
          <p:cNvPr id="13" name="Rectangle 12"/>
          <p:cNvSpPr/>
          <p:nvPr/>
        </p:nvSpPr>
        <p:spPr>
          <a:xfrm>
            <a:off x="490251" y="3649857"/>
            <a:ext cx="8229600" cy="353943"/>
          </a:xfrm>
          <a:prstGeom prst="rect">
            <a:avLst/>
          </a:prstGeom>
        </p:spPr>
        <p:txBody>
          <a:bodyPr wrap="square">
            <a:spAutoFit/>
          </a:bodyPr>
          <a:lstStyle/>
          <a:p>
            <a:pPr>
              <a:tabLst>
                <a:tab pos="396875" algn="l"/>
              </a:tabLst>
            </a:pPr>
            <a:r>
              <a:rPr lang="en-US" sz="1700" b="1" dirty="0" smtClean="0">
                <a:solidFill>
                  <a:srgbClr val="0000FF"/>
                </a:solidFill>
                <a:latin typeface="Bookman Old Style" pitchFamily="18" charset="0"/>
              </a:rPr>
              <a:t>iii)</a:t>
            </a:r>
            <a:r>
              <a:rPr lang="en-US" sz="1700" b="1" dirty="0">
                <a:solidFill>
                  <a:srgbClr val="0000FF"/>
                </a:solidFill>
                <a:latin typeface="Bookman Old Style" pitchFamily="18" charset="0"/>
              </a:rPr>
              <a:t>	What is the number of valence electrons in an atom of X?</a:t>
            </a:r>
          </a:p>
        </p:txBody>
      </p:sp>
      <p:sp>
        <p:nvSpPr>
          <p:cNvPr id="14" name="Rectangle 13"/>
          <p:cNvSpPr/>
          <p:nvPr/>
        </p:nvSpPr>
        <p:spPr>
          <a:xfrm>
            <a:off x="490251" y="4019189"/>
            <a:ext cx="8229600" cy="353943"/>
          </a:xfrm>
          <a:prstGeom prst="rect">
            <a:avLst/>
          </a:prstGeom>
        </p:spPr>
        <p:txBody>
          <a:bodyPr wrap="square">
            <a:spAutoFit/>
          </a:bodyPr>
          <a:lstStyle/>
          <a:p>
            <a:pPr>
              <a:tabLst>
                <a:tab pos="625475" algn="l"/>
              </a:tabLst>
            </a:pPr>
            <a:r>
              <a:rPr lang="en-US" sz="1700" b="1" dirty="0" err="1" smtClean="0">
                <a:solidFill>
                  <a:srgbClr val="9A0000"/>
                </a:solidFill>
                <a:latin typeface="Bookman Old Style" pitchFamily="18" charset="0"/>
              </a:rPr>
              <a:t>Ans</a:t>
            </a:r>
            <a:r>
              <a:rPr lang="en-US" sz="1700" b="1" dirty="0">
                <a:solidFill>
                  <a:srgbClr val="9A0000"/>
                </a:solidFill>
                <a:latin typeface="Bookman Old Style" pitchFamily="18" charset="0"/>
              </a:rPr>
              <a:t>:  Elements X has 6 valence electrons.</a:t>
            </a:r>
          </a:p>
        </p:txBody>
      </p:sp>
      <p:pic>
        <p:nvPicPr>
          <p:cNvPr id="16" name="Picture 15"/>
          <p:cNvPicPr>
            <a:picLocks noChangeAspect="1"/>
          </p:cNvPicPr>
          <p:nvPr/>
        </p:nvPicPr>
        <p:blipFill>
          <a:blip r:embed="rId2">
            <a:extLst>
              <a:ext uri="{BEBA8EAE-BF5A-486C-A8C5-ECC9F3942E4B}">
                <a14:imgProps xmlns:a14="http://schemas.microsoft.com/office/drawing/2010/main">
                  <a14:imgLayer r:embed="rId3">
                    <a14:imgEffect>
                      <a14:backgroundRemoval t="0" b="99485" l="2703" r="100000">
                        <a14:foregroundMark x1="36680" y1="36598" x2="44015" y2="28866"/>
                        <a14:foregroundMark x1="58687" y1="34536" x2="67568" y2="29381"/>
                        <a14:foregroundMark x1="16988" y1="74227" x2="28571" y2="70619"/>
                        <a14:foregroundMark x1="86100" y1="61340" x2="76062" y2="85567"/>
                        <a14:foregroundMark x1="15444" y1="63402" x2="32819" y2="96907"/>
                      </a14:backgroundRemoval>
                    </a14:imgEffect>
                  </a14:imgLayer>
                </a14:imgProps>
              </a:ext>
              <a:ext uri="{28A0092B-C50C-407E-A947-70E740481C1C}">
                <a14:useLocalDpi xmlns:a14="http://schemas.microsoft.com/office/drawing/2010/main" val="0"/>
              </a:ext>
            </a:extLst>
          </a:blip>
          <a:stretch>
            <a:fillRect/>
          </a:stretch>
        </p:blipFill>
        <p:spPr>
          <a:xfrm>
            <a:off x="457200" y="578236"/>
            <a:ext cx="1392543" cy="1043063"/>
          </a:xfrm>
          <a:prstGeom prst="rect">
            <a:avLst/>
          </a:prstGeom>
        </p:spPr>
      </p:pic>
      <p:grpSp>
        <p:nvGrpSpPr>
          <p:cNvPr id="17" name="Group 16"/>
          <p:cNvGrpSpPr/>
          <p:nvPr/>
        </p:nvGrpSpPr>
        <p:grpSpPr>
          <a:xfrm>
            <a:off x="2440803" y="578236"/>
            <a:ext cx="1098803" cy="678227"/>
            <a:chOff x="9256375" y="478475"/>
            <a:chExt cx="1098803" cy="678227"/>
          </a:xfrm>
        </p:grpSpPr>
        <p:sp>
          <p:nvSpPr>
            <p:cNvPr id="18" name="Rounded Rectangular Callout 17"/>
            <p:cNvSpPr/>
            <p:nvPr/>
          </p:nvSpPr>
          <p:spPr>
            <a:xfrm>
              <a:off x="9256576" y="506844"/>
              <a:ext cx="1098602" cy="649858"/>
            </a:xfrm>
            <a:prstGeom prst="wedgeRoundRectCallout">
              <a:avLst>
                <a:gd name="adj1" fmla="val -120493"/>
                <a:gd name="adj2" fmla="val 6958"/>
                <a:gd name="adj3" fmla="val 16667"/>
              </a:avLst>
            </a:prstGeom>
            <a:solidFill>
              <a:srgbClr val="FFCC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Rectangle 18"/>
            <p:cNvSpPr/>
            <p:nvPr/>
          </p:nvSpPr>
          <p:spPr>
            <a:xfrm>
              <a:off x="9256375" y="478475"/>
              <a:ext cx="1075103" cy="615553"/>
            </a:xfrm>
            <a:prstGeom prst="rect">
              <a:avLst/>
            </a:prstGeom>
          </p:spPr>
          <p:txBody>
            <a:bodyPr wrap="none">
              <a:spAutoFit/>
            </a:bodyPr>
            <a:lstStyle/>
            <a:p>
              <a:r>
                <a:rPr lang="en-US" sz="1700" dirty="0" smtClean="0">
                  <a:latin typeface="+mj-lt"/>
                </a:rPr>
                <a:t>5 mark </a:t>
              </a:r>
            </a:p>
            <a:p>
              <a:r>
                <a:rPr lang="en-US" sz="1700" dirty="0" smtClean="0">
                  <a:latin typeface="+mj-lt"/>
                </a:rPr>
                <a:t>Questions</a:t>
              </a:r>
              <a:endParaRPr lang="en-US" sz="1700" dirty="0">
                <a:latin typeface="+mj-lt"/>
              </a:endParaRPr>
            </a:p>
          </p:txBody>
        </p:sp>
      </p:grpSp>
      <p:sp>
        <p:nvSpPr>
          <p:cNvPr id="20" name="TextBox 19"/>
          <p:cNvSpPr txBox="1"/>
          <p:nvPr/>
        </p:nvSpPr>
        <p:spPr>
          <a:xfrm>
            <a:off x="490251" y="1641854"/>
            <a:ext cx="7683514" cy="2054409"/>
          </a:xfrm>
          <a:prstGeom prst="rect">
            <a:avLst/>
          </a:prstGeom>
          <a:noFill/>
        </p:spPr>
        <p:txBody>
          <a:bodyPr wrap="none" rtlCol="0">
            <a:spAutoFit/>
          </a:bodyPr>
          <a:lstStyle/>
          <a:p>
            <a:pPr marL="400050" indent="-400050">
              <a:lnSpc>
                <a:spcPct val="150000"/>
              </a:lnSpc>
              <a:buAutoNum type="romanLcParenR"/>
            </a:pPr>
            <a:r>
              <a:rPr lang="en-US" sz="1700" b="1" dirty="0" smtClean="0">
                <a:solidFill>
                  <a:srgbClr val="0000FF"/>
                </a:solidFill>
                <a:latin typeface="Bookman Old Style" pitchFamily="18" charset="0"/>
              </a:rPr>
              <a:t>What </a:t>
            </a:r>
            <a:r>
              <a:rPr lang="en-US" sz="1700" b="1" dirty="0">
                <a:solidFill>
                  <a:srgbClr val="0000FF"/>
                </a:solidFill>
                <a:latin typeface="Bookman Old Style" pitchFamily="18" charset="0"/>
              </a:rPr>
              <a:t>is the group number of element X in the periodic table?</a:t>
            </a:r>
          </a:p>
          <a:p>
            <a:pPr marL="400050" indent="-400050">
              <a:lnSpc>
                <a:spcPct val="150000"/>
              </a:lnSpc>
              <a:buAutoNum type="romanLcParenR"/>
            </a:pPr>
            <a:r>
              <a:rPr lang="en-US" sz="1700" b="1" dirty="0" smtClean="0">
                <a:solidFill>
                  <a:srgbClr val="0000FF"/>
                </a:solidFill>
                <a:latin typeface="Bookman Old Style" pitchFamily="18" charset="0"/>
              </a:rPr>
              <a:t>What </a:t>
            </a:r>
            <a:r>
              <a:rPr lang="en-US" sz="1700" b="1" dirty="0">
                <a:solidFill>
                  <a:srgbClr val="0000FF"/>
                </a:solidFill>
                <a:latin typeface="Bookman Old Style" pitchFamily="18" charset="0"/>
              </a:rPr>
              <a:t>is the period number of element X in the periodic table</a:t>
            </a:r>
            <a:r>
              <a:rPr lang="en-US" sz="1700" b="1" dirty="0" smtClean="0">
                <a:solidFill>
                  <a:srgbClr val="0000FF"/>
                </a:solidFill>
                <a:latin typeface="Bookman Old Style" pitchFamily="18" charset="0"/>
              </a:rPr>
              <a:t>?</a:t>
            </a:r>
          </a:p>
          <a:p>
            <a:pPr marL="400050" indent="-400050">
              <a:lnSpc>
                <a:spcPct val="150000"/>
              </a:lnSpc>
              <a:buAutoNum type="romanLcParenR"/>
            </a:pPr>
            <a:r>
              <a:rPr lang="en-US" sz="1700" b="1" dirty="0" smtClean="0">
                <a:solidFill>
                  <a:srgbClr val="0000FF"/>
                </a:solidFill>
                <a:latin typeface="Bookman Old Style" pitchFamily="18" charset="0"/>
              </a:rPr>
              <a:t>What is the number of valence electrons in an atom of X?</a:t>
            </a:r>
          </a:p>
          <a:p>
            <a:pPr marL="400050" indent="-400050">
              <a:lnSpc>
                <a:spcPct val="150000"/>
              </a:lnSpc>
              <a:buAutoNum type="romanLcParenR"/>
            </a:pPr>
            <a:r>
              <a:rPr lang="en-US" sz="1700" b="1" dirty="0" smtClean="0">
                <a:solidFill>
                  <a:srgbClr val="0000FF"/>
                </a:solidFill>
                <a:latin typeface="Bookman Old Style" pitchFamily="18" charset="0"/>
              </a:rPr>
              <a:t>What is the </a:t>
            </a:r>
            <a:r>
              <a:rPr lang="en-US" sz="1700" b="1" dirty="0" err="1" smtClean="0">
                <a:solidFill>
                  <a:srgbClr val="0000FF"/>
                </a:solidFill>
                <a:latin typeface="Bookman Old Style" pitchFamily="18" charset="0"/>
              </a:rPr>
              <a:t>valency</a:t>
            </a:r>
            <a:r>
              <a:rPr lang="en-US" sz="1700" b="1" dirty="0" smtClean="0">
                <a:solidFill>
                  <a:srgbClr val="0000FF"/>
                </a:solidFill>
                <a:latin typeface="Bookman Old Style" pitchFamily="18" charset="0"/>
              </a:rPr>
              <a:t> of X?</a:t>
            </a:r>
          </a:p>
          <a:p>
            <a:pPr marL="400050" indent="-400050">
              <a:lnSpc>
                <a:spcPct val="150000"/>
              </a:lnSpc>
              <a:buAutoNum type="romanLcParenR"/>
            </a:pPr>
            <a:r>
              <a:rPr lang="en-US" sz="1700" b="1" dirty="0" smtClean="0">
                <a:solidFill>
                  <a:srgbClr val="0000FF"/>
                </a:solidFill>
                <a:latin typeface="Bookman Old Style" pitchFamily="18" charset="0"/>
              </a:rPr>
              <a:t>Is it a metal or a non metal? </a:t>
            </a:r>
            <a:endParaRPr lang="en-US" sz="1700" b="1" dirty="0">
              <a:solidFill>
                <a:srgbClr val="0000FF"/>
              </a:solidFill>
              <a:latin typeface="Bookman Old Style" pitchFamily="18" charset="0"/>
            </a:endParaRPr>
          </a:p>
        </p:txBody>
      </p:sp>
    </p:spTree>
    <p:extLst>
      <p:ext uri="{BB962C8B-B14F-4D97-AF65-F5344CB8AC3E}">
        <p14:creationId xmlns:p14="http://schemas.microsoft.com/office/powerpoint/2010/main" val="173548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22" presetClass="entr" presetSubtype="8"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animEffect transition="in" filter="fade">
                                      <p:cBhvr>
                                        <p:cTn id="23" dur="500"/>
                                        <p:tgtEl>
                                          <p:spTgt spid="20">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xEl>
                                              <p:pRg st="1" end="1"/>
                                            </p:txEl>
                                          </p:spTgt>
                                        </p:tgtEl>
                                        <p:attrNameLst>
                                          <p:attrName>style.visibility</p:attrName>
                                        </p:attrNameLst>
                                      </p:cBhvr>
                                      <p:to>
                                        <p:strVal val="visible"/>
                                      </p:to>
                                    </p:set>
                                    <p:animEffect transition="in" filter="fade">
                                      <p:cBhvr>
                                        <p:cTn id="26" dur="500"/>
                                        <p:tgtEl>
                                          <p:spTgt spid="20">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xEl>
                                              <p:pRg st="2" end="2"/>
                                            </p:txEl>
                                          </p:spTgt>
                                        </p:tgtEl>
                                        <p:attrNameLst>
                                          <p:attrName>style.visibility</p:attrName>
                                        </p:attrNameLst>
                                      </p:cBhvr>
                                      <p:to>
                                        <p:strVal val="visible"/>
                                      </p:to>
                                    </p:set>
                                    <p:animEffect transition="in" filter="fade">
                                      <p:cBhvr>
                                        <p:cTn id="29" dur="500"/>
                                        <p:tgtEl>
                                          <p:spTgt spid="20">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xEl>
                                              <p:pRg st="3" end="3"/>
                                            </p:txEl>
                                          </p:spTgt>
                                        </p:tgtEl>
                                        <p:attrNameLst>
                                          <p:attrName>style.visibility</p:attrName>
                                        </p:attrNameLst>
                                      </p:cBhvr>
                                      <p:to>
                                        <p:strVal val="visible"/>
                                      </p:to>
                                    </p:set>
                                    <p:animEffect transition="in" filter="fade">
                                      <p:cBhvr>
                                        <p:cTn id="32" dur="500"/>
                                        <p:tgtEl>
                                          <p:spTgt spid="20">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xEl>
                                              <p:pRg st="4" end="4"/>
                                            </p:txEl>
                                          </p:spTgt>
                                        </p:tgtEl>
                                        <p:attrNameLst>
                                          <p:attrName>style.visibility</p:attrName>
                                        </p:attrNameLst>
                                      </p:cBhvr>
                                      <p:to>
                                        <p:strVal val="visible"/>
                                      </p:to>
                                    </p:set>
                                    <p:animEffect transition="in" filter="fade">
                                      <p:cBhvr>
                                        <p:cTn id="35" dur="500"/>
                                        <p:tgtEl>
                                          <p:spTgt spid="20">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20">
                                            <p:txEl>
                                              <p:pRg st="0" end="0"/>
                                            </p:txEl>
                                          </p:spTgt>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20">
                                            <p:txEl>
                                              <p:pRg st="1" end="1"/>
                                            </p:txEl>
                                          </p:spTgt>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0">
                                            <p:txEl>
                                              <p:pRg st="2" end="2"/>
                                            </p:txEl>
                                          </p:spTgt>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20">
                                            <p:txEl>
                                              <p:pRg st="3" end="3"/>
                                            </p:txEl>
                                          </p:spTgt>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0">
                                            <p:txEl>
                                              <p:pRg st="4" end="4"/>
                                            </p:txEl>
                                          </p:spTgt>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7"/>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left)">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1" grpId="0"/>
      <p:bldP spid="12" grpId="0"/>
      <p:bldP spid="13" grpId="0"/>
      <p:bldP spid="14" grpId="0"/>
      <p:bldP spid="20" grpId="0"/>
      <p:bldP spid="20" grpId="1"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0251" y="256569"/>
            <a:ext cx="8229600" cy="615553"/>
          </a:xfrm>
          <a:prstGeom prst="rect">
            <a:avLst/>
          </a:prstGeom>
        </p:spPr>
        <p:txBody>
          <a:bodyPr wrap="square">
            <a:spAutoFit/>
          </a:bodyPr>
          <a:lstStyle/>
          <a:p>
            <a:r>
              <a:rPr lang="en-US" sz="1700" b="1" dirty="0">
                <a:latin typeface="Bookman Old Style" pitchFamily="18" charset="0"/>
              </a:rPr>
              <a:t>The electronic configuration of an element X is</a:t>
            </a:r>
            <a:r>
              <a:rPr lang="en-US" sz="1700" b="1" dirty="0" smtClean="0">
                <a:latin typeface="Bookman Old Style" pitchFamily="18" charset="0"/>
              </a:rPr>
              <a:t>: K  </a:t>
            </a:r>
            <a:r>
              <a:rPr lang="en-US" sz="1700" b="1" dirty="0">
                <a:latin typeface="Bookman Old Style" pitchFamily="18" charset="0"/>
              </a:rPr>
              <a:t>L  M</a:t>
            </a:r>
          </a:p>
          <a:p>
            <a:r>
              <a:rPr lang="en-US" sz="1700" b="1" dirty="0" smtClean="0">
                <a:latin typeface="Bookman Old Style" pitchFamily="18" charset="0"/>
              </a:rPr>
              <a:t>					        2</a:t>
            </a:r>
            <a:r>
              <a:rPr lang="en-US" sz="1700" b="1" dirty="0">
                <a:latin typeface="Bookman Old Style" pitchFamily="18" charset="0"/>
              </a:rPr>
              <a:t>, </a:t>
            </a:r>
            <a:r>
              <a:rPr lang="en-US" sz="1700" b="1" dirty="0" smtClean="0">
                <a:latin typeface="Bookman Old Style" pitchFamily="18" charset="0"/>
              </a:rPr>
              <a:t> 8</a:t>
            </a:r>
            <a:r>
              <a:rPr lang="en-US" sz="1700" b="1" dirty="0">
                <a:latin typeface="Bookman Old Style" pitchFamily="18" charset="0"/>
              </a:rPr>
              <a:t>,  6 </a:t>
            </a:r>
          </a:p>
        </p:txBody>
      </p:sp>
      <p:grpSp>
        <p:nvGrpSpPr>
          <p:cNvPr id="5" name="Group 4"/>
          <p:cNvGrpSpPr/>
          <p:nvPr/>
        </p:nvGrpSpPr>
        <p:grpSpPr>
          <a:xfrm>
            <a:off x="1914039" y="815573"/>
            <a:ext cx="1109704" cy="678227"/>
            <a:chOff x="9245474" y="478475"/>
            <a:chExt cx="1109704" cy="678227"/>
          </a:xfrm>
        </p:grpSpPr>
        <p:sp>
          <p:nvSpPr>
            <p:cNvPr id="6" name="Rounded Rectangular Callout 5"/>
            <p:cNvSpPr/>
            <p:nvPr/>
          </p:nvSpPr>
          <p:spPr>
            <a:xfrm>
              <a:off x="9256576" y="506844"/>
              <a:ext cx="1098602" cy="649858"/>
            </a:xfrm>
            <a:prstGeom prst="wedgeRoundRectCallout">
              <a:avLst>
                <a:gd name="adj1" fmla="val -86543"/>
                <a:gd name="adj2" fmla="val -80059"/>
                <a:gd name="adj3" fmla="val 16667"/>
              </a:avLst>
            </a:prstGeom>
            <a:solidFill>
              <a:srgbClr val="FFCC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00">
                <a:latin typeface="+mj-lt"/>
              </a:endParaRPr>
            </a:p>
          </p:txBody>
        </p:sp>
        <p:sp>
          <p:nvSpPr>
            <p:cNvPr id="7" name="Rectangle 6"/>
            <p:cNvSpPr/>
            <p:nvPr/>
          </p:nvSpPr>
          <p:spPr>
            <a:xfrm>
              <a:off x="9245474" y="478475"/>
              <a:ext cx="974113" cy="615553"/>
            </a:xfrm>
            <a:prstGeom prst="rect">
              <a:avLst/>
            </a:prstGeom>
          </p:spPr>
          <p:txBody>
            <a:bodyPr wrap="none">
              <a:spAutoFit/>
            </a:bodyPr>
            <a:lstStyle/>
            <a:p>
              <a:r>
                <a:rPr lang="en-US" sz="1700" dirty="0" smtClean="0">
                  <a:latin typeface="+mj-lt"/>
                </a:rPr>
                <a:t>5 mark </a:t>
              </a:r>
            </a:p>
            <a:p>
              <a:r>
                <a:rPr lang="en-US" sz="1700" dirty="0" smtClean="0">
                  <a:latin typeface="+mj-lt"/>
                </a:rPr>
                <a:t>question</a:t>
              </a:r>
              <a:endParaRPr lang="en-US" sz="1700" dirty="0">
                <a:latin typeface="+mj-lt"/>
              </a:endParaRPr>
            </a:p>
          </p:txBody>
        </p:sp>
      </p:grpSp>
      <p:sp>
        <p:nvSpPr>
          <p:cNvPr id="8" name="Rectangle 7"/>
          <p:cNvSpPr/>
          <p:nvPr/>
        </p:nvSpPr>
        <p:spPr>
          <a:xfrm>
            <a:off x="490251" y="937938"/>
            <a:ext cx="8229600" cy="353943"/>
          </a:xfrm>
          <a:prstGeom prst="rect">
            <a:avLst/>
          </a:prstGeom>
        </p:spPr>
        <p:txBody>
          <a:bodyPr wrap="square">
            <a:spAutoFit/>
          </a:bodyPr>
          <a:lstStyle/>
          <a:p>
            <a:pPr>
              <a:tabLst>
                <a:tab pos="396875" algn="l"/>
              </a:tabLst>
            </a:pPr>
            <a:r>
              <a:rPr lang="en-US" sz="1700" b="1" dirty="0" smtClean="0">
                <a:solidFill>
                  <a:srgbClr val="0000FF"/>
                </a:solidFill>
                <a:latin typeface="Bookman Old Style" pitchFamily="18" charset="0"/>
              </a:rPr>
              <a:t>iv)</a:t>
            </a:r>
            <a:r>
              <a:rPr lang="en-US" sz="1700" b="1" dirty="0">
                <a:solidFill>
                  <a:srgbClr val="0000FF"/>
                </a:solidFill>
                <a:latin typeface="Bookman Old Style" pitchFamily="18" charset="0"/>
              </a:rPr>
              <a:t>	What is the </a:t>
            </a:r>
            <a:r>
              <a:rPr lang="en-US" sz="1700" b="1" dirty="0" err="1">
                <a:solidFill>
                  <a:srgbClr val="0000FF"/>
                </a:solidFill>
                <a:latin typeface="Bookman Old Style" pitchFamily="18" charset="0"/>
              </a:rPr>
              <a:t>valency</a:t>
            </a:r>
            <a:r>
              <a:rPr lang="en-US" sz="1700" b="1" dirty="0">
                <a:solidFill>
                  <a:srgbClr val="0000FF"/>
                </a:solidFill>
                <a:latin typeface="Bookman Old Style" pitchFamily="18" charset="0"/>
              </a:rPr>
              <a:t> of X?</a:t>
            </a:r>
          </a:p>
        </p:txBody>
      </p:sp>
      <p:sp>
        <p:nvSpPr>
          <p:cNvPr id="10" name="Rectangle 9"/>
          <p:cNvSpPr/>
          <p:nvPr/>
        </p:nvSpPr>
        <p:spPr>
          <a:xfrm>
            <a:off x="490251" y="1307270"/>
            <a:ext cx="8229600" cy="877163"/>
          </a:xfrm>
          <a:prstGeom prst="rect">
            <a:avLst/>
          </a:prstGeom>
        </p:spPr>
        <p:txBody>
          <a:bodyPr wrap="square">
            <a:spAutoFit/>
          </a:bodyPr>
          <a:lstStyle/>
          <a:p>
            <a:pPr>
              <a:tabLst>
                <a:tab pos="625475" algn="l"/>
              </a:tabLst>
            </a:pPr>
            <a:r>
              <a:rPr lang="en-US" sz="1700" b="1" dirty="0" err="1" smtClean="0">
                <a:solidFill>
                  <a:srgbClr val="9A0000"/>
                </a:solidFill>
                <a:latin typeface="Bookman Old Style" pitchFamily="18" charset="0"/>
              </a:rPr>
              <a:t>Ans</a:t>
            </a:r>
            <a:r>
              <a:rPr lang="en-US" sz="1700" b="1" dirty="0">
                <a:solidFill>
                  <a:srgbClr val="9A0000"/>
                </a:solidFill>
                <a:latin typeface="Bookman Old Style" pitchFamily="18" charset="0"/>
              </a:rPr>
              <a:t>:  Elements X has 6 valence electrons so it needs 2 more </a:t>
            </a:r>
            <a:r>
              <a:rPr lang="en-US" sz="1700" b="1" dirty="0" smtClean="0">
                <a:solidFill>
                  <a:srgbClr val="9A0000"/>
                </a:solidFill>
                <a:latin typeface="Bookman Old Style" pitchFamily="18" charset="0"/>
              </a:rPr>
              <a:t>electrons 	to complete </a:t>
            </a:r>
            <a:r>
              <a:rPr lang="en-US" sz="1700" b="1" dirty="0">
                <a:solidFill>
                  <a:srgbClr val="9A0000"/>
                </a:solidFill>
                <a:latin typeface="Bookman Old Style" pitchFamily="18" charset="0"/>
              </a:rPr>
              <a:t>its octet 8 electrons in valence shell </a:t>
            </a:r>
            <a:r>
              <a:rPr lang="en-US" sz="1700" b="1" dirty="0" smtClean="0">
                <a:solidFill>
                  <a:srgbClr val="9A0000"/>
                </a:solidFill>
                <a:latin typeface="Bookman Old Style" pitchFamily="18" charset="0"/>
              </a:rPr>
              <a:t>and </a:t>
            </a:r>
            <a:r>
              <a:rPr lang="en-US" sz="1700" b="1" dirty="0">
                <a:solidFill>
                  <a:srgbClr val="9A0000"/>
                </a:solidFill>
                <a:latin typeface="Bookman Old Style" pitchFamily="18" charset="0"/>
              </a:rPr>
              <a:t>become </a:t>
            </a:r>
            <a:r>
              <a:rPr lang="en-US" sz="1700" b="1" dirty="0" smtClean="0">
                <a:solidFill>
                  <a:srgbClr val="9A0000"/>
                </a:solidFill>
                <a:latin typeface="Bookman Old Style" pitchFamily="18" charset="0"/>
              </a:rPr>
              <a:t>	stable</a:t>
            </a:r>
            <a:r>
              <a:rPr lang="en-US" sz="1700" b="1" dirty="0">
                <a:solidFill>
                  <a:srgbClr val="9A0000"/>
                </a:solidFill>
                <a:latin typeface="Bookman Old Style" pitchFamily="18" charset="0"/>
              </a:rPr>
              <a:t>. </a:t>
            </a:r>
            <a:r>
              <a:rPr lang="en-US" sz="1700" b="1" dirty="0" smtClean="0">
                <a:solidFill>
                  <a:srgbClr val="9A0000"/>
                </a:solidFill>
                <a:latin typeface="Bookman Old Style" pitchFamily="18" charset="0"/>
              </a:rPr>
              <a:t>Thus</a:t>
            </a:r>
            <a:r>
              <a:rPr lang="en-US" sz="1700" b="1" dirty="0">
                <a:solidFill>
                  <a:srgbClr val="9A0000"/>
                </a:solidFill>
                <a:latin typeface="Bookman Old Style" pitchFamily="18" charset="0"/>
              </a:rPr>
              <a:t>, </a:t>
            </a:r>
            <a:r>
              <a:rPr lang="en-US" sz="1700" b="1" dirty="0" smtClean="0">
                <a:solidFill>
                  <a:srgbClr val="9A0000"/>
                </a:solidFill>
                <a:latin typeface="Bookman Old Style" pitchFamily="18" charset="0"/>
              </a:rPr>
              <a:t>the </a:t>
            </a:r>
            <a:r>
              <a:rPr lang="en-US" sz="1700" b="1" dirty="0" err="1">
                <a:solidFill>
                  <a:srgbClr val="9A0000"/>
                </a:solidFill>
                <a:latin typeface="Bookman Old Style" pitchFamily="18" charset="0"/>
              </a:rPr>
              <a:t>valency</a:t>
            </a:r>
            <a:r>
              <a:rPr lang="en-US" sz="1700" b="1" dirty="0">
                <a:solidFill>
                  <a:srgbClr val="9A0000"/>
                </a:solidFill>
                <a:latin typeface="Bookman Old Style" pitchFamily="18" charset="0"/>
              </a:rPr>
              <a:t> of element X is 2. </a:t>
            </a:r>
          </a:p>
        </p:txBody>
      </p:sp>
      <p:sp>
        <p:nvSpPr>
          <p:cNvPr id="11" name="Rectangle 10"/>
          <p:cNvSpPr/>
          <p:nvPr/>
        </p:nvSpPr>
        <p:spPr>
          <a:xfrm>
            <a:off x="490251" y="2281506"/>
            <a:ext cx="8229600" cy="353943"/>
          </a:xfrm>
          <a:prstGeom prst="rect">
            <a:avLst/>
          </a:prstGeom>
        </p:spPr>
        <p:txBody>
          <a:bodyPr wrap="square">
            <a:spAutoFit/>
          </a:bodyPr>
          <a:lstStyle/>
          <a:p>
            <a:pPr>
              <a:tabLst>
                <a:tab pos="396875" algn="l"/>
              </a:tabLst>
            </a:pPr>
            <a:r>
              <a:rPr lang="en-US" sz="1700" b="1" dirty="0">
                <a:solidFill>
                  <a:srgbClr val="0000FF"/>
                </a:solidFill>
                <a:latin typeface="Bookman Old Style" pitchFamily="18" charset="0"/>
              </a:rPr>
              <a:t>v</a:t>
            </a:r>
            <a:r>
              <a:rPr lang="en-US" sz="1700" b="1" dirty="0" smtClean="0">
                <a:solidFill>
                  <a:srgbClr val="0000FF"/>
                </a:solidFill>
                <a:latin typeface="Bookman Old Style" pitchFamily="18" charset="0"/>
              </a:rPr>
              <a:t>)</a:t>
            </a:r>
            <a:r>
              <a:rPr lang="en-US" sz="1700" b="1" dirty="0">
                <a:solidFill>
                  <a:srgbClr val="0000FF"/>
                </a:solidFill>
                <a:latin typeface="Bookman Old Style" pitchFamily="18" charset="0"/>
              </a:rPr>
              <a:t>	Is it a metal or a non metal? </a:t>
            </a:r>
          </a:p>
        </p:txBody>
      </p:sp>
      <p:sp>
        <p:nvSpPr>
          <p:cNvPr id="12" name="Rectangle 11"/>
          <p:cNvSpPr/>
          <p:nvPr/>
        </p:nvSpPr>
        <p:spPr>
          <a:xfrm>
            <a:off x="490251" y="2650838"/>
            <a:ext cx="4985132" cy="615553"/>
          </a:xfrm>
          <a:prstGeom prst="rect">
            <a:avLst/>
          </a:prstGeom>
        </p:spPr>
        <p:txBody>
          <a:bodyPr wrap="square">
            <a:spAutoFit/>
          </a:bodyPr>
          <a:lstStyle/>
          <a:p>
            <a:pPr>
              <a:tabLst>
                <a:tab pos="625475" algn="l"/>
              </a:tabLst>
            </a:pPr>
            <a:r>
              <a:rPr lang="en-US" sz="1700" b="1" dirty="0" err="1" smtClean="0">
                <a:solidFill>
                  <a:srgbClr val="9A0000"/>
                </a:solidFill>
                <a:latin typeface="Bookman Old Style" pitchFamily="18" charset="0"/>
              </a:rPr>
              <a:t>Ans</a:t>
            </a:r>
            <a:r>
              <a:rPr lang="en-US" sz="1700" b="1" dirty="0">
                <a:solidFill>
                  <a:srgbClr val="9A0000"/>
                </a:solidFill>
                <a:latin typeface="Bookman Old Style" pitchFamily="18" charset="0"/>
              </a:rPr>
              <a:t>:  The elements of group 16 are </a:t>
            </a:r>
            <a:endParaRPr lang="en-US" sz="1700" b="1" dirty="0" smtClean="0">
              <a:solidFill>
                <a:srgbClr val="9A0000"/>
              </a:solidFill>
              <a:latin typeface="Bookman Old Style" pitchFamily="18" charset="0"/>
            </a:endParaRPr>
          </a:p>
          <a:p>
            <a:pPr>
              <a:tabLst>
                <a:tab pos="625475" algn="l"/>
              </a:tabLst>
            </a:pPr>
            <a:r>
              <a:rPr lang="en-US" sz="1700" b="1" dirty="0">
                <a:solidFill>
                  <a:srgbClr val="9A0000"/>
                </a:solidFill>
                <a:latin typeface="Bookman Old Style" pitchFamily="18" charset="0"/>
              </a:rPr>
              <a:t>	</a:t>
            </a:r>
            <a:r>
              <a:rPr lang="en-US" sz="1700" b="1" dirty="0" smtClean="0">
                <a:solidFill>
                  <a:srgbClr val="9A0000"/>
                </a:solidFill>
                <a:latin typeface="Bookman Old Style" pitchFamily="18" charset="0"/>
              </a:rPr>
              <a:t>non-metals</a:t>
            </a:r>
            <a:r>
              <a:rPr lang="en-US" sz="1700" b="1" dirty="0">
                <a:solidFill>
                  <a:srgbClr val="9A0000"/>
                </a:solidFill>
                <a:latin typeface="Bookman Old Style" pitchFamily="18" charset="0"/>
              </a:rPr>
              <a:t>. So, X is a non-metal.</a:t>
            </a:r>
          </a:p>
        </p:txBody>
      </p:sp>
    </p:spTree>
    <p:extLst>
      <p:ext uri="{BB962C8B-B14F-4D97-AF65-F5344CB8AC3E}">
        <p14:creationId xmlns:p14="http://schemas.microsoft.com/office/powerpoint/2010/main" val="328295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99485" l="2703" r="100000">
                        <a14:foregroundMark x1="36680" y1="36598" x2="44015" y2="28866"/>
                        <a14:foregroundMark x1="58687" y1="34536" x2="67568" y2="29381"/>
                        <a14:foregroundMark x1="16988" y1="74227" x2="28571" y2="70619"/>
                        <a14:foregroundMark x1="86100" y1="61340" x2="76062" y2="85567"/>
                        <a14:foregroundMark x1="15444" y1="63402" x2="32819" y2="96907"/>
                      </a14:backgroundRemoval>
                    </a14:imgEffect>
                  </a14:imgLayer>
                </a14:imgProps>
              </a:ext>
              <a:ext uri="{28A0092B-C50C-407E-A947-70E740481C1C}">
                <a14:useLocalDpi xmlns:a14="http://schemas.microsoft.com/office/drawing/2010/main" val="0"/>
              </a:ext>
            </a:extLst>
          </a:blip>
          <a:stretch>
            <a:fillRect/>
          </a:stretch>
        </p:blipFill>
        <p:spPr>
          <a:xfrm>
            <a:off x="2843334" y="669727"/>
            <a:ext cx="1392543" cy="1043063"/>
          </a:xfrm>
          <a:prstGeom prst="rect">
            <a:avLst/>
          </a:prstGeom>
        </p:spPr>
      </p:pic>
      <p:grpSp>
        <p:nvGrpSpPr>
          <p:cNvPr id="3" name="Group 2"/>
          <p:cNvGrpSpPr/>
          <p:nvPr/>
        </p:nvGrpSpPr>
        <p:grpSpPr>
          <a:xfrm>
            <a:off x="4826937" y="669727"/>
            <a:ext cx="1098803" cy="678227"/>
            <a:chOff x="9256375" y="478475"/>
            <a:chExt cx="1098803" cy="678227"/>
          </a:xfrm>
        </p:grpSpPr>
        <p:sp>
          <p:nvSpPr>
            <p:cNvPr id="4" name="Rounded Rectangular Callout 3"/>
            <p:cNvSpPr/>
            <p:nvPr/>
          </p:nvSpPr>
          <p:spPr>
            <a:xfrm>
              <a:off x="9256576" y="506844"/>
              <a:ext cx="1098602" cy="649858"/>
            </a:xfrm>
            <a:prstGeom prst="wedgeRoundRectCallout">
              <a:avLst>
                <a:gd name="adj1" fmla="val -120493"/>
                <a:gd name="adj2" fmla="val 6958"/>
                <a:gd name="adj3" fmla="val 16667"/>
              </a:avLst>
            </a:prstGeom>
            <a:solidFill>
              <a:srgbClr val="FFCC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latin typeface="+mj-lt"/>
              </a:endParaRPr>
            </a:p>
          </p:txBody>
        </p:sp>
        <p:sp>
          <p:nvSpPr>
            <p:cNvPr id="5" name="Rectangle 4"/>
            <p:cNvSpPr/>
            <p:nvPr/>
          </p:nvSpPr>
          <p:spPr>
            <a:xfrm>
              <a:off x="9256375" y="478475"/>
              <a:ext cx="1092735" cy="615553"/>
            </a:xfrm>
            <a:prstGeom prst="rect">
              <a:avLst/>
            </a:prstGeom>
          </p:spPr>
          <p:txBody>
            <a:bodyPr wrap="none">
              <a:spAutoFit/>
            </a:bodyPr>
            <a:lstStyle/>
            <a:p>
              <a:r>
                <a:rPr lang="en-US" sz="1700" dirty="0" smtClean="0">
                  <a:latin typeface="+mj-lt"/>
                </a:rPr>
                <a:t>5 mark </a:t>
              </a:r>
            </a:p>
            <a:p>
              <a:r>
                <a:rPr lang="en-US" sz="1700" dirty="0" smtClean="0">
                  <a:latin typeface="+mj-lt"/>
                </a:rPr>
                <a:t>Questions</a:t>
              </a:r>
              <a:endParaRPr lang="en-US" sz="1700" dirty="0">
                <a:latin typeface="+mj-lt"/>
              </a:endParaRPr>
            </a:p>
          </p:txBody>
        </p:sp>
      </p:grpSp>
      <p:sp>
        <p:nvSpPr>
          <p:cNvPr id="7" name="TextBox 6"/>
          <p:cNvSpPr txBox="1"/>
          <p:nvPr/>
        </p:nvSpPr>
        <p:spPr>
          <a:xfrm>
            <a:off x="482804" y="270737"/>
            <a:ext cx="7273145" cy="615553"/>
          </a:xfrm>
          <a:prstGeom prst="rect">
            <a:avLst/>
          </a:prstGeom>
          <a:noFill/>
        </p:spPr>
        <p:txBody>
          <a:bodyPr wrap="none" rtlCol="0">
            <a:spAutoFit/>
          </a:bodyPr>
          <a:lstStyle/>
          <a:p>
            <a:pPr>
              <a:tabLst>
                <a:tab pos="406400" algn="l"/>
              </a:tabLst>
            </a:pPr>
            <a:r>
              <a:rPr lang="en-US" sz="1700" b="1" dirty="0" smtClean="0">
                <a:solidFill>
                  <a:srgbClr val="C00000"/>
                </a:solidFill>
                <a:latin typeface="Bookman Old Style" pitchFamily="18" charset="0"/>
              </a:rPr>
              <a:t>An element X is in group 13 of the periodic table. What is the </a:t>
            </a:r>
          </a:p>
          <a:p>
            <a:pPr>
              <a:tabLst>
                <a:tab pos="406400" algn="l"/>
              </a:tabLst>
            </a:pPr>
            <a:r>
              <a:rPr lang="en-US" sz="1700" b="1" dirty="0" smtClean="0">
                <a:solidFill>
                  <a:srgbClr val="C00000"/>
                </a:solidFill>
                <a:latin typeface="Bookman Old Style" pitchFamily="18" charset="0"/>
              </a:rPr>
              <a:t>formula of its oxide?</a:t>
            </a:r>
          </a:p>
        </p:txBody>
      </p:sp>
      <p:sp>
        <p:nvSpPr>
          <p:cNvPr id="8" name="TextBox 7"/>
          <p:cNvSpPr txBox="1"/>
          <p:nvPr/>
        </p:nvSpPr>
        <p:spPr>
          <a:xfrm>
            <a:off x="559923" y="903802"/>
            <a:ext cx="1819655" cy="353943"/>
          </a:xfrm>
          <a:prstGeom prst="flowChartOnlineStorage">
            <a:avLst/>
          </a:prstGeom>
          <a:solidFill>
            <a:schemeClr val="accent6"/>
          </a:solidFill>
          <a:ln>
            <a:solidFill>
              <a:schemeClr val="tx1"/>
            </a:solidFill>
          </a:ln>
        </p:spPr>
        <p:txBody>
          <a:bodyPr wrap="none" rtlCol="0">
            <a:spAutoFit/>
          </a:bodyPr>
          <a:lstStyle/>
          <a:p>
            <a:r>
              <a:rPr lang="en-US" sz="1700" b="1" dirty="0" smtClean="0">
                <a:solidFill>
                  <a:srgbClr val="0000FF"/>
                </a:solidFill>
                <a:latin typeface="Bookman Old Style" pitchFamily="18" charset="0"/>
              </a:rPr>
              <a:t>Solution:</a:t>
            </a:r>
            <a:endParaRPr lang="en-US" sz="1700" b="1" dirty="0">
              <a:solidFill>
                <a:srgbClr val="0000FF"/>
              </a:solidFill>
              <a:latin typeface="Bookman Old Style" pitchFamily="18" charset="0"/>
            </a:endParaRPr>
          </a:p>
        </p:txBody>
      </p:sp>
      <p:sp>
        <p:nvSpPr>
          <p:cNvPr id="9" name="TextBox 8"/>
          <p:cNvSpPr txBox="1"/>
          <p:nvPr/>
        </p:nvSpPr>
        <p:spPr>
          <a:xfrm>
            <a:off x="482804" y="1280100"/>
            <a:ext cx="8178596" cy="1138773"/>
          </a:xfrm>
          <a:prstGeom prst="rect">
            <a:avLst/>
          </a:prstGeom>
          <a:noFill/>
        </p:spPr>
        <p:txBody>
          <a:bodyPr wrap="square" rtlCol="0">
            <a:spAutoFit/>
          </a:bodyPr>
          <a:lstStyle/>
          <a:p>
            <a:r>
              <a:rPr lang="en-US" sz="1700" b="1" dirty="0" smtClean="0">
                <a:solidFill>
                  <a:srgbClr val="0000FF"/>
                </a:solidFill>
                <a:latin typeface="Bookman Old Style" pitchFamily="18" charset="0"/>
              </a:rPr>
              <a:t>In order to write down the formula of the oxide of element X, we should know its </a:t>
            </a:r>
            <a:r>
              <a:rPr lang="en-US" sz="1700" b="1" dirty="0" err="1" smtClean="0">
                <a:solidFill>
                  <a:srgbClr val="0000FF"/>
                </a:solidFill>
                <a:latin typeface="Bookman Old Style" pitchFamily="18" charset="0"/>
              </a:rPr>
              <a:t>valency</a:t>
            </a:r>
            <a:r>
              <a:rPr lang="en-US" sz="1700" b="1" dirty="0" smtClean="0">
                <a:solidFill>
                  <a:srgbClr val="0000FF"/>
                </a:solidFill>
                <a:latin typeface="Bookman Old Style" pitchFamily="18" charset="0"/>
              </a:rPr>
              <a:t>. The </a:t>
            </a:r>
            <a:r>
              <a:rPr lang="en-US" sz="1700" b="1" dirty="0" err="1" smtClean="0">
                <a:solidFill>
                  <a:srgbClr val="0000FF"/>
                </a:solidFill>
                <a:latin typeface="Bookman Old Style" pitchFamily="18" charset="0"/>
              </a:rPr>
              <a:t>valency</a:t>
            </a:r>
            <a:r>
              <a:rPr lang="en-US" sz="1700" b="1" dirty="0" smtClean="0">
                <a:solidFill>
                  <a:srgbClr val="0000FF"/>
                </a:solidFill>
                <a:latin typeface="Bookman Old Style" pitchFamily="18" charset="0"/>
              </a:rPr>
              <a:t> of group 13 elements is 3. So, the </a:t>
            </a:r>
            <a:r>
              <a:rPr lang="en-US" sz="1700" b="1" dirty="0" err="1" smtClean="0">
                <a:solidFill>
                  <a:srgbClr val="0000FF"/>
                </a:solidFill>
                <a:latin typeface="Bookman Old Style" pitchFamily="18" charset="0"/>
              </a:rPr>
              <a:t>valency</a:t>
            </a:r>
            <a:r>
              <a:rPr lang="en-US" sz="1700" b="1" dirty="0" smtClean="0">
                <a:solidFill>
                  <a:srgbClr val="0000FF"/>
                </a:solidFill>
                <a:latin typeface="Bookman Old Style" pitchFamily="18" charset="0"/>
              </a:rPr>
              <a:t> of element X is 3. We already know  that the </a:t>
            </a:r>
            <a:r>
              <a:rPr lang="en-US" sz="1700" b="1" dirty="0" err="1" smtClean="0">
                <a:solidFill>
                  <a:srgbClr val="0000FF"/>
                </a:solidFill>
                <a:latin typeface="Bookman Old Style" pitchFamily="18" charset="0"/>
              </a:rPr>
              <a:t>valency</a:t>
            </a:r>
            <a:r>
              <a:rPr lang="en-US" sz="1700" b="1" dirty="0" smtClean="0">
                <a:solidFill>
                  <a:srgbClr val="0000FF"/>
                </a:solidFill>
                <a:latin typeface="Bookman Old Style" pitchFamily="18" charset="0"/>
              </a:rPr>
              <a:t> of oxygen is 2.This give us the following conclusions: </a:t>
            </a:r>
            <a:endParaRPr lang="en-US" sz="1700" b="1" dirty="0">
              <a:solidFill>
                <a:srgbClr val="0000FF"/>
              </a:solidFill>
              <a:latin typeface="Bookman Old Style" pitchFamily="18" charset="0"/>
            </a:endParaRPr>
          </a:p>
        </p:txBody>
      </p:sp>
      <p:sp>
        <p:nvSpPr>
          <p:cNvPr id="10" name="Rectangle 9"/>
          <p:cNvSpPr/>
          <p:nvPr/>
        </p:nvSpPr>
        <p:spPr>
          <a:xfrm>
            <a:off x="482804" y="2548760"/>
            <a:ext cx="2970109" cy="877163"/>
          </a:xfrm>
          <a:prstGeom prst="rect">
            <a:avLst/>
          </a:prstGeom>
        </p:spPr>
        <p:txBody>
          <a:bodyPr wrap="square">
            <a:spAutoFit/>
          </a:bodyPr>
          <a:lstStyle/>
          <a:p>
            <a:pPr>
              <a:tabLst>
                <a:tab pos="1435100" algn="l"/>
              </a:tabLst>
            </a:pPr>
            <a:r>
              <a:rPr lang="en-US" sz="1700" b="1" dirty="0" smtClean="0">
                <a:solidFill>
                  <a:srgbClr val="9A0000"/>
                </a:solidFill>
                <a:latin typeface="Bookman Old Style" pitchFamily="18" charset="0"/>
              </a:rPr>
              <a:t>Element	</a:t>
            </a:r>
            <a:r>
              <a:rPr lang="en-US" sz="1700" b="1" dirty="0" err="1" smtClean="0">
                <a:solidFill>
                  <a:srgbClr val="9A0000"/>
                </a:solidFill>
                <a:latin typeface="Bookman Old Style" pitchFamily="18" charset="0"/>
              </a:rPr>
              <a:t>Valency</a:t>
            </a:r>
            <a:endParaRPr lang="en-US" sz="1700" b="1" dirty="0" smtClean="0">
              <a:solidFill>
                <a:srgbClr val="9A0000"/>
              </a:solidFill>
              <a:latin typeface="Bookman Old Style" pitchFamily="18" charset="0"/>
            </a:endParaRPr>
          </a:p>
          <a:p>
            <a:pPr>
              <a:tabLst>
                <a:tab pos="406400" algn="l"/>
              </a:tabLst>
            </a:pPr>
            <a:r>
              <a:rPr lang="en-US" sz="1700" b="1" dirty="0">
                <a:solidFill>
                  <a:srgbClr val="9A0000"/>
                </a:solidFill>
                <a:latin typeface="Bookman Old Style" pitchFamily="18" charset="0"/>
              </a:rPr>
              <a:t>	</a:t>
            </a:r>
            <a:r>
              <a:rPr lang="en-US" sz="1700" b="1" dirty="0" smtClean="0">
                <a:solidFill>
                  <a:srgbClr val="9A0000"/>
                </a:solidFill>
                <a:latin typeface="Bookman Old Style" pitchFamily="18" charset="0"/>
              </a:rPr>
              <a:t>X		3</a:t>
            </a:r>
          </a:p>
          <a:p>
            <a:pPr>
              <a:tabLst>
                <a:tab pos="406400" algn="l"/>
              </a:tabLst>
            </a:pPr>
            <a:r>
              <a:rPr lang="en-US" sz="1700" b="1" dirty="0" smtClean="0">
                <a:solidFill>
                  <a:srgbClr val="9A0000"/>
                </a:solidFill>
                <a:latin typeface="Bookman Old Style" pitchFamily="18" charset="0"/>
              </a:rPr>
              <a:t>	O		2</a:t>
            </a:r>
          </a:p>
        </p:txBody>
      </p:sp>
      <p:sp>
        <p:nvSpPr>
          <p:cNvPr id="11" name="TextBox 10"/>
          <p:cNvSpPr txBox="1"/>
          <p:nvPr/>
        </p:nvSpPr>
        <p:spPr>
          <a:xfrm>
            <a:off x="482804" y="3439229"/>
            <a:ext cx="5232196" cy="1400383"/>
          </a:xfrm>
          <a:prstGeom prst="rect">
            <a:avLst/>
          </a:prstGeom>
          <a:noFill/>
        </p:spPr>
        <p:txBody>
          <a:bodyPr wrap="square" rtlCol="0">
            <a:spAutoFit/>
          </a:bodyPr>
          <a:lstStyle/>
          <a:p>
            <a:r>
              <a:rPr lang="en-US" sz="1700" b="1" dirty="0" smtClean="0">
                <a:solidFill>
                  <a:srgbClr val="C00000"/>
                </a:solidFill>
                <a:latin typeface="Bookman Old Style" pitchFamily="18" charset="0"/>
              </a:rPr>
              <a:t>Since the </a:t>
            </a:r>
            <a:r>
              <a:rPr lang="en-US" sz="1700" b="1" dirty="0" err="1" smtClean="0">
                <a:solidFill>
                  <a:srgbClr val="C00000"/>
                </a:solidFill>
                <a:latin typeface="Bookman Old Style" pitchFamily="18" charset="0"/>
              </a:rPr>
              <a:t>valency</a:t>
            </a:r>
            <a:r>
              <a:rPr lang="en-US" sz="1700" b="1" dirty="0" smtClean="0">
                <a:solidFill>
                  <a:srgbClr val="C00000"/>
                </a:solidFill>
                <a:latin typeface="Bookman Old Style" pitchFamily="18" charset="0"/>
              </a:rPr>
              <a:t> of element X is 3 and that of O is 2, two atoms of X will combine with three atoms of O to form an oxide X</a:t>
            </a:r>
            <a:r>
              <a:rPr lang="en-US" sz="1700" b="1" baseline="-25000" dirty="0" smtClean="0">
                <a:solidFill>
                  <a:srgbClr val="C00000"/>
                </a:solidFill>
                <a:latin typeface="Bookman Old Style" pitchFamily="18" charset="0"/>
              </a:rPr>
              <a:t>2</a:t>
            </a:r>
            <a:r>
              <a:rPr lang="en-US" sz="1700" b="1" dirty="0" smtClean="0">
                <a:solidFill>
                  <a:srgbClr val="C00000"/>
                </a:solidFill>
                <a:latin typeface="Bookman Old Style" pitchFamily="18" charset="0"/>
              </a:rPr>
              <a:t>O</a:t>
            </a:r>
            <a:r>
              <a:rPr lang="en-US" sz="1700" b="1" baseline="-25000" dirty="0" smtClean="0">
                <a:solidFill>
                  <a:srgbClr val="C00000"/>
                </a:solidFill>
                <a:latin typeface="Bookman Old Style" pitchFamily="18" charset="0"/>
              </a:rPr>
              <a:t>3</a:t>
            </a:r>
            <a:r>
              <a:rPr lang="en-US" sz="1700" b="1" dirty="0" smtClean="0">
                <a:solidFill>
                  <a:srgbClr val="C00000"/>
                </a:solidFill>
                <a:latin typeface="Bookman Old Style" pitchFamily="18" charset="0"/>
              </a:rPr>
              <a:t>. </a:t>
            </a:r>
          </a:p>
          <a:p>
            <a:r>
              <a:rPr lang="en-US" sz="1700" b="1" dirty="0" smtClean="0">
                <a:solidFill>
                  <a:srgbClr val="C00000"/>
                </a:solidFill>
                <a:latin typeface="Bookman Old Style" pitchFamily="18" charset="0"/>
              </a:rPr>
              <a:t>Thus, the formula of oxide of element X </a:t>
            </a:r>
            <a:r>
              <a:rPr lang="en-US" sz="1700" b="1" dirty="0">
                <a:solidFill>
                  <a:srgbClr val="C00000"/>
                </a:solidFill>
                <a:latin typeface="Bookman Old Style" pitchFamily="18" charset="0"/>
              </a:rPr>
              <a:t>is X</a:t>
            </a:r>
            <a:r>
              <a:rPr lang="en-US" sz="1700" b="1" baseline="-25000" dirty="0">
                <a:solidFill>
                  <a:srgbClr val="C00000"/>
                </a:solidFill>
                <a:latin typeface="Bookman Old Style" pitchFamily="18" charset="0"/>
              </a:rPr>
              <a:t>2</a:t>
            </a:r>
            <a:r>
              <a:rPr lang="en-US" sz="1700" b="1" dirty="0">
                <a:solidFill>
                  <a:srgbClr val="C00000"/>
                </a:solidFill>
                <a:latin typeface="Bookman Old Style" pitchFamily="18" charset="0"/>
              </a:rPr>
              <a:t>O</a:t>
            </a:r>
            <a:r>
              <a:rPr lang="en-US" sz="1700" b="1" baseline="-25000" dirty="0">
                <a:solidFill>
                  <a:srgbClr val="C00000"/>
                </a:solidFill>
                <a:latin typeface="Bookman Old Style" pitchFamily="18" charset="0"/>
              </a:rPr>
              <a:t>3</a:t>
            </a:r>
            <a:r>
              <a:rPr lang="en-US" sz="1700" b="1" dirty="0">
                <a:solidFill>
                  <a:srgbClr val="C00000"/>
                </a:solidFill>
                <a:latin typeface="Bookman Old Style" pitchFamily="18" charset="0"/>
              </a:rPr>
              <a:t>.</a:t>
            </a:r>
          </a:p>
        </p:txBody>
      </p:sp>
      <p:grpSp>
        <p:nvGrpSpPr>
          <p:cNvPr id="12" name="Group 11"/>
          <p:cNvGrpSpPr/>
          <p:nvPr/>
        </p:nvGrpSpPr>
        <p:grpSpPr>
          <a:xfrm>
            <a:off x="1459028" y="1105764"/>
            <a:ext cx="3680526" cy="2031325"/>
            <a:chOff x="4697528" y="1245193"/>
            <a:chExt cx="3680526" cy="2031325"/>
          </a:xfrm>
        </p:grpSpPr>
        <p:sp>
          <p:nvSpPr>
            <p:cNvPr id="13" name="Rounded Rectangular Callout 12"/>
            <p:cNvSpPr/>
            <p:nvPr/>
          </p:nvSpPr>
          <p:spPr>
            <a:xfrm>
              <a:off x="4697528" y="1247306"/>
              <a:ext cx="3542630" cy="2029212"/>
            </a:xfrm>
            <a:prstGeom prst="wedgeRoundRectCallout">
              <a:avLst>
                <a:gd name="adj1" fmla="val 53177"/>
                <a:gd name="adj2" fmla="val 60911"/>
                <a:gd name="adj3" fmla="val 16667"/>
              </a:avLst>
            </a:prstGeom>
            <a:solidFill>
              <a:srgbClr val="FFCC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18361" y="1245193"/>
              <a:ext cx="3659693" cy="2031325"/>
            </a:xfrm>
            <a:prstGeom prst="rect">
              <a:avLst/>
            </a:prstGeom>
            <a:noFill/>
          </p:spPr>
          <p:txBody>
            <a:bodyPr wrap="square" rtlCol="0">
              <a:spAutoFit/>
            </a:bodyPr>
            <a:lstStyle/>
            <a:p>
              <a:r>
                <a:rPr lang="en-US" dirty="0" smtClean="0">
                  <a:latin typeface="+mj-lt"/>
                </a:rPr>
                <a:t>We know that the element </a:t>
              </a:r>
              <a:r>
                <a:rPr lang="en-US" dirty="0" err="1" smtClean="0">
                  <a:latin typeface="+mj-lt"/>
                </a:rPr>
                <a:t>aluminium</a:t>
              </a:r>
              <a:r>
                <a:rPr lang="en-US" dirty="0" smtClean="0">
                  <a:latin typeface="+mj-lt"/>
                </a:rPr>
                <a:t> belongs to group 13 of the periodic table and has a </a:t>
              </a:r>
              <a:r>
                <a:rPr lang="en-US" dirty="0" err="1" smtClean="0">
                  <a:latin typeface="+mj-lt"/>
                </a:rPr>
                <a:t>valency</a:t>
              </a:r>
              <a:r>
                <a:rPr lang="en-US" dirty="0" smtClean="0">
                  <a:latin typeface="+mj-lt"/>
                </a:rPr>
                <a:t> of 3. So, the element X of the above given problem could be </a:t>
              </a:r>
              <a:r>
                <a:rPr lang="en-US" dirty="0" err="1" smtClean="0">
                  <a:latin typeface="+mj-lt"/>
                </a:rPr>
                <a:t>aluminium</a:t>
              </a:r>
              <a:r>
                <a:rPr lang="en-US" dirty="0" smtClean="0">
                  <a:latin typeface="+mj-lt"/>
                </a:rPr>
                <a:t>, Al and the oxide X</a:t>
              </a:r>
              <a:r>
                <a:rPr lang="en-US" baseline="-25000" dirty="0" smtClean="0">
                  <a:latin typeface="+mj-lt"/>
                </a:rPr>
                <a:t>2</a:t>
              </a:r>
              <a:r>
                <a:rPr lang="en-US" dirty="0" smtClean="0">
                  <a:latin typeface="+mj-lt"/>
                </a:rPr>
                <a:t>O</a:t>
              </a:r>
              <a:r>
                <a:rPr lang="en-US" baseline="-25000" dirty="0" smtClean="0">
                  <a:latin typeface="+mj-lt"/>
                </a:rPr>
                <a:t>3</a:t>
              </a:r>
              <a:r>
                <a:rPr lang="en-US" dirty="0" smtClean="0">
                  <a:latin typeface="+mj-lt"/>
                </a:rPr>
                <a:t> could be actually </a:t>
              </a:r>
              <a:r>
                <a:rPr lang="en-US" dirty="0" err="1" smtClean="0">
                  <a:latin typeface="+mj-lt"/>
                </a:rPr>
                <a:t>aluminium</a:t>
              </a:r>
              <a:r>
                <a:rPr lang="en-US" dirty="0" smtClean="0">
                  <a:latin typeface="+mj-lt"/>
                </a:rPr>
                <a:t> oxide, Al</a:t>
              </a:r>
              <a:r>
                <a:rPr lang="en-US" baseline="-25000" dirty="0" smtClean="0">
                  <a:latin typeface="+mj-lt"/>
                </a:rPr>
                <a:t>2</a:t>
              </a:r>
              <a:r>
                <a:rPr lang="en-US" dirty="0" smtClean="0">
                  <a:latin typeface="+mj-lt"/>
                </a:rPr>
                <a:t>O</a:t>
              </a:r>
              <a:r>
                <a:rPr lang="en-US" baseline="-25000" dirty="0" smtClean="0">
                  <a:latin typeface="+mj-lt"/>
                </a:rPr>
                <a:t>3</a:t>
              </a:r>
              <a:r>
                <a:rPr lang="en-US" dirty="0" smtClean="0">
                  <a:latin typeface="+mj-lt"/>
                </a:rPr>
                <a:t>. </a:t>
              </a:r>
            </a:p>
          </p:txBody>
        </p:sp>
      </p:grpSp>
    </p:spTree>
    <p:extLst>
      <p:ext uri="{BB962C8B-B14F-4D97-AF65-F5344CB8AC3E}">
        <p14:creationId xmlns:p14="http://schemas.microsoft.com/office/powerpoint/2010/main" val="16778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1" presetClass="exit" presetSubtype="0" fill="hold" nodeType="withEffect">
                                  <p:stCondLst>
                                    <p:cond delay="0"/>
                                  </p:stCondLst>
                                  <p:childTnLst>
                                    <p:set>
                                      <p:cBhvr>
                                        <p:cTn id="17" dur="1" fill="hold">
                                          <p:stCondLst>
                                            <p:cond delay="0"/>
                                          </p:stCondLst>
                                        </p:cTn>
                                        <p:tgtEl>
                                          <p:spTgt spid="3"/>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fade">
                                      <p:cBhvr>
                                        <p:cTn id="38" dur="500"/>
                                        <p:tgtEl>
                                          <p:spTgt spid="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fade">
                                      <p:cBhvr>
                                        <p:cTn id="43" dur="500"/>
                                        <p:tgtEl>
                                          <p:spTgt spid="10">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59972"/>
            <a:ext cx="6781800" cy="40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Valency</a:t>
            </a:r>
          </a:p>
        </p:txBody>
      </p:sp>
    </p:spTree>
    <p:extLst>
      <p:ext uri="{BB962C8B-B14F-4D97-AF65-F5344CB8AC3E}">
        <p14:creationId xmlns:p14="http://schemas.microsoft.com/office/powerpoint/2010/main" val="22704286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Group 178"/>
          <p:cNvGraphicFramePr>
            <a:graphicFrameLocks/>
          </p:cNvGraphicFramePr>
          <p:nvPr>
            <p:extLst>
              <p:ext uri="{D42A27DB-BD31-4B8C-83A1-F6EECF244321}">
                <p14:modId xmlns:p14="http://schemas.microsoft.com/office/powerpoint/2010/main" val="844614663"/>
              </p:ext>
            </p:extLst>
          </p:nvPr>
        </p:nvGraphicFramePr>
        <p:xfrm>
          <a:off x="526216" y="2753829"/>
          <a:ext cx="5854699" cy="2071836"/>
        </p:xfrm>
        <a:graphic>
          <a:graphicData uri="http://schemas.openxmlformats.org/drawingml/2006/table">
            <a:tbl>
              <a:tblPr>
                <a:tableStyleId>{284E427A-3D55-4303-BF80-6455036E1DE7}</a:tableStyleId>
              </a:tblPr>
              <a:tblGrid>
                <a:gridCol w="689065">
                  <a:extLst>
                    <a:ext uri="{9D8B030D-6E8A-4147-A177-3AD203B41FA5}">
                      <a16:colId xmlns:a16="http://schemas.microsoft.com/office/drawing/2014/main" val="20000"/>
                    </a:ext>
                  </a:extLst>
                </a:gridCol>
                <a:gridCol w="638968">
                  <a:extLst>
                    <a:ext uri="{9D8B030D-6E8A-4147-A177-3AD203B41FA5}">
                      <a16:colId xmlns:a16="http://schemas.microsoft.com/office/drawing/2014/main" val="20001"/>
                    </a:ext>
                  </a:extLst>
                </a:gridCol>
                <a:gridCol w="620084">
                  <a:extLst>
                    <a:ext uri="{9D8B030D-6E8A-4147-A177-3AD203B41FA5}">
                      <a16:colId xmlns:a16="http://schemas.microsoft.com/office/drawing/2014/main" val="20002"/>
                    </a:ext>
                  </a:extLst>
                </a:gridCol>
                <a:gridCol w="639845">
                  <a:extLst>
                    <a:ext uri="{9D8B030D-6E8A-4147-A177-3AD203B41FA5}">
                      <a16:colId xmlns:a16="http://schemas.microsoft.com/office/drawing/2014/main" val="20003"/>
                    </a:ext>
                  </a:extLst>
                </a:gridCol>
                <a:gridCol w="641433">
                  <a:extLst>
                    <a:ext uri="{9D8B030D-6E8A-4147-A177-3AD203B41FA5}">
                      <a16:colId xmlns:a16="http://schemas.microsoft.com/office/drawing/2014/main" val="20004"/>
                    </a:ext>
                  </a:extLst>
                </a:gridCol>
                <a:gridCol w="647784">
                  <a:extLst>
                    <a:ext uri="{9D8B030D-6E8A-4147-A177-3AD203B41FA5}">
                      <a16:colId xmlns:a16="http://schemas.microsoft.com/office/drawing/2014/main" val="20005"/>
                    </a:ext>
                  </a:extLst>
                </a:gridCol>
                <a:gridCol w="654135">
                  <a:extLst>
                    <a:ext uri="{9D8B030D-6E8A-4147-A177-3AD203B41FA5}">
                      <a16:colId xmlns:a16="http://schemas.microsoft.com/office/drawing/2014/main" val="20006"/>
                    </a:ext>
                  </a:extLst>
                </a:gridCol>
                <a:gridCol w="654135">
                  <a:extLst>
                    <a:ext uri="{9D8B030D-6E8A-4147-A177-3AD203B41FA5}">
                      <a16:colId xmlns:a16="http://schemas.microsoft.com/office/drawing/2014/main" val="20007"/>
                    </a:ext>
                  </a:extLst>
                </a:gridCol>
                <a:gridCol w="669250">
                  <a:extLst>
                    <a:ext uri="{9D8B030D-6E8A-4147-A177-3AD203B41FA5}">
                      <a16:colId xmlns:a16="http://schemas.microsoft.com/office/drawing/2014/main" val="20008"/>
                    </a:ext>
                  </a:extLst>
                </a:gridCol>
              </a:tblGrid>
              <a:tr h="25554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extLst>
                  <a:ext uri="{0D108BD9-81ED-4DB2-BD59-A6C34878D82A}">
                    <a16:rowId xmlns:a16="http://schemas.microsoft.com/office/drawing/2014/main" val="10002"/>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66" marR="60566" marT="30279" marB="30279" horzOverflow="overflow"/>
                </a:tc>
                <a:extLst>
                  <a:ext uri="{0D108BD9-81ED-4DB2-BD59-A6C34878D82A}">
                    <a16:rowId xmlns:a16="http://schemas.microsoft.com/office/drawing/2014/main" val="10003"/>
                  </a:ext>
                </a:extLst>
              </a:tr>
            </a:tbl>
          </a:graphicData>
        </a:graphic>
      </p:graphicFrame>
      <p:graphicFrame>
        <p:nvGraphicFramePr>
          <p:cNvPr id="94" name="Group 137"/>
          <p:cNvGraphicFramePr>
            <a:graphicFrameLocks/>
          </p:cNvGraphicFramePr>
          <p:nvPr>
            <p:extLst>
              <p:ext uri="{D42A27DB-BD31-4B8C-83A1-F6EECF244321}">
                <p14:modId xmlns:p14="http://schemas.microsoft.com/office/powerpoint/2010/main" val="2341854057"/>
              </p:ext>
            </p:extLst>
          </p:nvPr>
        </p:nvGraphicFramePr>
        <p:xfrm>
          <a:off x="515583" y="2193698"/>
          <a:ext cx="1330325" cy="604386"/>
        </p:xfrm>
        <a:graphic>
          <a:graphicData uri="http://schemas.openxmlformats.org/drawingml/2006/table">
            <a:tbl>
              <a:tblPr>
                <a:tableStyleId>{284E427A-3D55-4303-BF80-6455036E1DE7}</a:tableStyleId>
              </a:tblPr>
              <a:tblGrid>
                <a:gridCol w="695332">
                  <a:extLst>
                    <a:ext uri="{9D8B030D-6E8A-4147-A177-3AD203B41FA5}">
                      <a16:colId xmlns:a16="http://schemas.microsoft.com/office/drawing/2014/main" val="20000"/>
                    </a:ext>
                  </a:extLst>
                </a:gridCol>
                <a:gridCol w="634993">
                  <a:extLst>
                    <a:ext uri="{9D8B030D-6E8A-4147-A177-3AD203B41FA5}">
                      <a16:colId xmlns:a16="http://schemas.microsoft.com/office/drawing/2014/main" val="20001"/>
                    </a:ext>
                  </a:extLst>
                </a:gridCol>
              </a:tblGrid>
              <a:tr h="60438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59" marR="60559" marT="30276" marB="30276"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59" marR="60559" marT="30276" marB="30276" horzOverflow="overflow"/>
                </a:tc>
                <a:extLst>
                  <a:ext uri="{0D108BD9-81ED-4DB2-BD59-A6C34878D82A}">
                    <a16:rowId xmlns:a16="http://schemas.microsoft.com/office/drawing/2014/main" val="10000"/>
                  </a:ext>
                </a:extLst>
              </a:tr>
            </a:tbl>
          </a:graphicData>
        </a:graphic>
      </p:graphicFrame>
      <p:graphicFrame>
        <p:nvGraphicFramePr>
          <p:cNvPr id="95" name="Group 112"/>
          <p:cNvGraphicFramePr>
            <a:graphicFrameLocks/>
          </p:cNvGraphicFramePr>
          <p:nvPr>
            <p:extLst>
              <p:ext uri="{D42A27DB-BD31-4B8C-83A1-F6EECF244321}">
                <p14:modId xmlns:p14="http://schemas.microsoft.com/office/powerpoint/2010/main" val="1119874037"/>
              </p:ext>
            </p:extLst>
          </p:nvPr>
        </p:nvGraphicFramePr>
        <p:xfrm>
          <a:off x="5706708" y="2123054"/>
          <a:ext cx="658813" cy="668680"/>
        </p:xfrm>
        <a:graphic>
          <a:graphicData uri="http://schemas.openxmlformats.org/drawingml/2006/table">
            <a:tbl>
              <a:tblPr>
                <a:tableStyleId>{284E427A-3D55-4303-BF80-6455036E1DE7}</a:tableStyleId>
              </a:tblPr>
              <a:tblGrid>
                <a:gridCol w="658813">
                  <a:extLst>
                    <a:ext uri="{9D8B030D-6E8A-4147-A177-3AD203B41FA5}">
                      <a16:colId xmlns:a16="http://schemas.microsoft.com/office/drawing/2014/main" val="20000"/>
                    </a:ext>
                  </a:extLst>
                </a:gridCol>
              </a:tblGrid>
              <a:tr h="66868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sz="1900" b="0" i="0" u="sng" strike="noStrike" cap="none" normalizeH="0" baseline="0" dirty="0" smtClean="0">
                        <a:ln>
                          <a:noFill/>
                        </a:ln>
                        <a:solidFill>
                          <a:schemeClr val="tx1"/>
                        </a:solidFill>
                        <a:effectLst>
                          <a:outerShdw blurRad="38100" dist="38100" dir="2700000" algn="tl">
                            <a:srgbClr val="000000"/>
                          </a:outerShdw>
                        </a:effectLst>
                        <a:latin typeface="Garamond" pitchFamily="18" charset="0"/>
                      </a:endParaRPr>
                    </a:p>
                  </a:txBody>
                  <a:tcPr marL="60529" marR="60529" marT="30283" marB="30283" horzOverflow="overflow"/>
                </a:tc>
                <a:extLst>
                  <a:ext uri="{0D108BD9-81ED-4DB2-BD59-A6C34878D82A}">
                    <a16:rowId xmlns:a16="http://schemas.microsoft.com/office/drawing/2014/main" val="10000"/>
                  </a:ext>
                </a:extLst>
              </a:tr>
            </a:tbl>
          </a:graphicData>
        </a:graphic>
      </p:graphicFrame>
      <p:sp>
        <p:nvSpPr>
          <p:cNvPr id="96" name="Text Box 115"/>
          <p:cNvSpPr txBox="1">
            <a:spLocks noChangeArrowheads="1"/>
          </p:cNvSpPr>
          <p:nvPr/>
        </p:nvSpPr>
        <p:spPr bwMode="auto">
          <a:xfrm>
            <a:off x="1363308" y="2158322"/>
            <a:ext cx="395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H</a:t>
            </a:r>
          </a:p>
        </p:txBody>
      </p:sp>
      <p:sp>
        <p:nvSpPr>
          <p:cNvPr id="97" name="Text Box 116"/>
          <p:cNvSpPr txBox="1">
            <a:spLocks noChangeArrowheads="1"/>
          </p:cNvSpPr>
          <p:nvPr/>
        </p:nvSpPr>
        <p:spPr bwMode="auto">
          <a:xfrm>
            <a:off x="1306158" y="319892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Li</a:t>
            </a:r>
          </a:p>
        </p:txBody>
      </p:sp>
      <p:sp>
        <p:nvSpPr>
          <p:cNvPr id="98" name="Text Box 117"/>
          <p:cNvSpPr txBox="1">
            <a:spLocks noChangeArrowheads="1"/>
          </p:cNvSpPr>
          <p:nvPr/>
        </p:nvSpPr>
        <p:spPr bwMode="auto">
          <a:xfrm>
            <a:off x="1953858" y="3198928"/>
            <a:ext cx="517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Be</a:t>
            </a:r>
          </a:p>
        </p:txBody>
      </p:sp>
      <p:sp>
        <p:nvSpPr>
          <p:cNvPr id="99" name="Text Box 118"/>
          <p:cNvSpPr txBox="1">
            <a:spLocks noChangeArrowheads="1"/>
          </p:cNvSpPr>
          <p:nvPr/>
        </p:nvSpPr>
        <p:spPr bwMode="auto">
          <a:xfrm>
            <a:off x="2615846" y="3198928"/>
            <a:ext cx="373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B</a:t>
            </a:r>
          </a:p>
        </p:txBody>
      </p:sp>
      <p:sp>
        <p:nvSpPr>
          <p:cNvPr id="100" name="Text Box 119"/>
          <p:cNvSpPr txBox="1">
            <a:spLocks noChangeArrowheads="1"/>
          </p:cNvSpPr>
          <p:nvPr/>
        </p:nvSpPr>
        <p:spPr bwMode="auto">
          <a:xfrm>
            <a:off x="3252433" y="3198928"/>
            <a:ext cx="37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C</a:t>
            </a:r>
          </a:p>
        </p:txBody>
      </p:sp>
      <p:sp>
        <p:nvSpPr>
          <p:cNvPr id="101" name="Text Box 120"/>
          <p:cNvSpPr txBox="1">
            <a:spLocks noChangeArrowheads="1"/>
          </p:cNvSpPr>
          <p:nvPr/>
        </p:nvSpPr>
        <p:spPr bwMode="auto">
          <a:xfrm>
            <a:off x="3928708" y="3198928"/>
            <a:ext cx="37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N</a:t>
            </a:r>
          </a:p>
        </p:txBody>
      </p:sp>
      <p:sp>
        <p:nvSpPr>
          <p:cNvPr id="102" name="Text Box 121"/>
          <p:cNvSpPr txBox="1">
            <a:spLocks noChangeArrowheads="1"/>
          </p:cNvSpPr>
          <p:nvPr/>
        </p:nvSpPr>
        <p:spPr bwMode="auto">
          <a:xfrm>
            <a:off x="4549421" y="3198928"/>
            <a:ext cx="388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O</a:t>
            </a:r>
          </a:p>
        </p:txBody>
      </p:sp>
      <p:sp>
        <p:nvSpPr>
          <p:cNvPr id="103" name="Text Box 122"/>
          <p:cNvSpPr txBox="1">
            <a:spLocks noChangeArrowheads="1"/>
          </p:cNvSpPr>
          <p:nvPr/>
        </p:nvSpPr>
        <p:spPr bwMode="auto">
          <a:xfrm>
            <a:off x="5205058" y="3198928"/>
            <a:ext cx="358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F</a:t>
            </a:r>
          </a:p>
        </p:txBody>
      </p:sp>
      <p:sp>
        <p:nvSpPr>
          <p:cNvPr id="104" name="Text Box 123"/>
          <p:cNvSpPr txBox="1">
            <a:spLocks noChangeArrowheads="1"/>
          </p:cNvSpPr>
          <p:nvPr/>
        </p:nvSpPr>
        <p:spPr bwMode="auto">
          <a:xfrm>
            <a:off x="5765446" y="319892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Ne</a:t>
            </a:r>
          </a:p>
        </p:txBody>
      </p:sp>
      <p:sp>
        <p:nvSpPr>
          <p:cNvPr id="105" name="Text Box 124"/>
          <p:cNvSpPr txBox="1">
            <a:spLocks noChangeArrowheads="1"/>
          </p:cNvSpPr>
          <p:nvPr/>
        </p:nvSpPr>
        <p:spPr bwMode="auto">
          <a:xfrm>
            <a:off x="2552346" y="3871565"/>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Al</a:t>
            </a:r>
          </a:p>
        </p:txBody>
      </p:sp>
      <p:sp>
        <p:nvSpPr>
          <p:cNvPr id="106" name="Text Box 125"/>
          <p:cNvSpPr txBox="1">
            <a:spLocks noChangeArrowheads="1"/>
          </p:cNvSpPr>
          <p:nvPr/>
        </p:nvSpPr>
        <p:spPr bwMode="auto">
          <a:xfrm>
            <a:off x="3204808" y="3871565"/>
            <a:ext cx="447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Si</a:t>
            </a:r>
          </a:p>
        </p:txBody>
      </p:sp>
      <p:sp>
        <p:nvSpPr>
          <p:cNvPr id="107" name="Text Box 126"/>
          <p:cNvSpPr txBox="1">
            <a:spLocks noChangeArrowheads="1"/>
          </p:cNvSpPr>
          <p:nvPr/>
        </p:nvSpPr>
        <p:spPr bwMode="auto">
          <a:xfrm>
            <a:off x="3903308" y="3871565"/>
            <a:ext cx="354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P</a:t>
            </a:r>
          </a:p>
        </p:txBody>
      </p:sp>
      <p:sp>
        <p:nvSpPr>
          <p:cNvPr id="108" name="Text Box 127"/>
          <p:cNvSpPr txBox="1">
            <a:spLocks noChangeArrowheads="1"/>
          </p:cNvSpPr>
          <p:nvPr/>
        </p:nvSpPr>
        <p:spPr bwMode="auto">
          <a:xfrm>
            <a:off x="4531958" y="3871565"/>
            <a:ext cx="354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S</a:t>
            </a:r>
          </a:p>
        </p:txBody>
      </p:sp>
      <p:sp>
        <p:nvSpPr>
          <p:cNvPr id="109" name="Text Box 128"/>
          <p:cNvSpPr txBox="1">
            <a:spLocks noChangeArrowheads="1"/>
          </p:cNvSpPr>
          <p:nvPr/>
        </p:nvSpPr>
        <p:spPr bwMode="auto">
          <a:xfrm>
            <a:off x="5122508" y="3871565"/>
            <a:ext cx="46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Cl</a:t>
            </a:r>
          </a:p>
        </p:txBody>
      </p:sp>
      <p:sp>
        <p:nvSpPr>
          <p:cNvPr id="110" name="Text Box 130"/>
          <p:cNvSpPr txBox="1">
            <a:spLocks noChangeArrowheads="1"/>
          </p:cNvSpPr>
          <p:nvPr/>
        </p:nvSpPr>
        <p:spPr bwMode="auto">
          <a:xfrm>
            <a:off x="1907821" y="3871565"/>
            <a:ext cx="574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Mg</a:t>
            </a:r>
          </a:p>
        </p:txBody>
      </p:sp>
      <p:sp>
        <p:nvSpPr>
          <p:cNvPr id="111" name="Text Box 131"/>
          <p:cNvSpPr txBox="1">
            <a:spLocks noChangeArrowheads="1"/>
          </p:cNvSpPr>
          <p:nvPr/>
        </p:nvSpPr>
        <p:spPr bwMode="auto">
          <a:xfrm>
            <a:off x="1277583" y="3871565"/>
            <a:ext cx="522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Na</a:t>
            </a:r>
          </a:p>
        </p:txBody>
      </p:sp>
      <p:sp>
        <p:nvSpPr>
          <p:cNvPr id="112" name="Text Box 132"/>
          <p:cNvSpPr txBox="1">
            <a:spLocks noChangeArrowheads="1"/>
          </p:cNvSpPr>
          <p:nvPr/>
        </p:nvSpPr>
        <p:spPr bwMode="auto">
          <a:xfrm>
            <a:off x="5770208" y="3871565"/>
            <a:ext cx="487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C00000"/>
                </a:solidFill>
                <a:latin typeface="Bookman Old Style" pitchFamily="18" charset="0"/>
              </a:rPr>
              <a:t>Ar</a:t>
            </a:r>
          </a:p>
        </p:txBody>
      </p:sp>
      <p:sp>
        <p:nvSpPr>
          <p:cNvPr id="114" name="Text Box 139"/>
          <p:cNvSpPr txBox="1">
            <a:spLocks noChangeArrowheads="1"/>
          </p:cNvSpPr>
          <p:nvPr/>
        </p:nvSpPr>
        <p:spPr bwMode="auto">
          <a:xfrm>
            <a:off x="5132033" y="2447883"/>
            <a:ext cx="422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CC0099"/>
                </a:solidFill>
                <a:latin typeface="Bookman Old Style" pitchFamily="18" charset="0"/>
              </a:rPr>
              <a:t>17</a:t>
            </a:r>
          </a:p>
        </p:txBody>
      </p:sp>
      <p:sp>
        <p:nvSpPr>
          <p:cNvPr id="115" name="Text Box 140"/>
          <p:cNvSpPr txBox="1">
            <a:spLocks noChangeArrowheads="1"/>
          </p:cNvSpPr>
          <p:nvPr/>
        </p:nvSpPr>
        <p:spPr bwMode="auto">
          <a:xfrm>
            <a:off x="4511321" y="2447883"/>
            <a:ext cx="420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CC0099"/>
                </a:solidFill>
                <a:latin typeface="Bookman Old Style" pitchFamily="18" charset="0"/>
              </a:rPr>
              <a:t>16</a:t>
            </a:r>
          </a:p>
        </p:txBody>
      </p:sp>
      <p:sp>
        <p:nvSpPr>
          <p:cNvPr id="116" name="Text Box 141"/>
          <p:cNvSpPr txBox="1">
            <a:spLocks noChangeArrowheads="1"/>
          </p:cNvSpPr>
          <p:nvPr/>
        </p:nvSpPr>
        <p:spPr bwMode="auto">
          <a:xfrm>
            <a:off x="3876321" y="2447883"/>
            <a:ext cx="420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CC0099"/>
                </a:solidFill>
                <a:latin typeface="Bookman Old Style" pitchFamily="18" charset="0"/>
              </a:rPr>
              <a:t>15</a:t>
            </a:r>
          </a:p>
        </p:txBody>
      </p:sp>
      <p:sp>
        <p:nvSpPr>
          <p:cNvPr id="117" name="Text Box 142"/>
          <p:cNvSpPr txBox="1">
            <a:spLocks noChangeArrowheads="1"/>
          </p:cNvSpPr>
          <p:nvPr/>
        </p:nvSpPr>
        <p:spPr bwMode="auto">
          <a:xfrm>
            <a:off x="3233383" y="2447883"/>
            <a:ext cx="422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CC0099"/>
                </a:solidFill>
                <a:latin typeface="Bookman Old Style" pitchFamily="18" charset="0"/>
              </a:rPr>
              <a:t>14</a:t>
            </a:r>
          </a:p>
        </p:txBody>
      </p:sp>
      <p:sp>
        <p:nvSpPr>
          <p:cNvPr id="118" name="Text Box 143"/>
          <p:cNvSpPr txBox="1">
            <a:spLocks noChangeArrowheads="1"/>
          </p:cNvSpPr>
          <p:nvPr/>
        </p:nvSpPr>
        <p:spPr bwMode="auto">
          <a:xfrm>
            <a:off x="2528533" y="2447883"/>
            <a:ext cx="422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CC0099"/>
                </a:solidFill>
                <a:latin typeface="Bookman Old Style" pitchFamily="18" charset="0"/>
              </a:rPr>
              <a:t>13</a:t>
            </a:r>
          </a:p>
        </p:txBody>
      </p:sp>
      <p:sp>
        <p:nvSpPr>
          <p:cNvPr id="119" name="Text Box 144"/>
          <p:cNvSpPr txBox="1">
            <a:spLocks noChangeArrowheads="1"/>
          </p:cNvSpPr>
          <p:nvPr/>
        </p:nvSpPr>
        <p:spPr bwMode="auto">
          <a:xfrm>
            <a:off x="1380772" y="1839406"/>
            <a:ext cx="320674"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rgbClr val="CC0099"/>
                </a:solidFill>
                <a:latin typeface="Bookman Old Style" pitchFamily="18" charset="0"/>
              </a:rPr>
              <a:t>1</a:t>
            </a:r>
          </a:p>
        </p:txBody>
      </p:sp>
      <p:sp>
        <p:nvSpPr>
          <p:cNvPr id="120" name="Text Box 145"/>
          <p:cNvSpPr txBox="1">
            <a:spLocks noChangeArrowheads="1"/>
          </p:cNvSpPr>
          <p:nvPr/>
        </p:nvSpPr>
        <p:spPr bwMode="auto">
          <a:xfrm>
            <a:off x="1991958" y="2447883"/>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rgbClr val="CC0099"/>
                </a:solidFill>
                <a:latin typeface="Bookman Old Style" pitchFamily="18" charset="0"/>
              </a:rPr>
              <a:t>2</a:t>
            </a:r>
          </a:p>
        </p:txBody>
      </p:sp>
      <p:sp>
        <p:nvSpPr>
          <p:cNvPr id="121" name="Text Box 147"/>
          <p:cNvSpPr txBox="1">
            <a:spLocks noChangeArrowheads="1"/>
          </p:cNvSpPr>
          <p:nvPr/>
        </p:nvSpPr>
        <p:spPr bwMode="auto">
          <a:xfrm>
            <a:off x="5808309" y="1854487"/>
            <a:ext cx="42227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solidFill>
                  <a:srgbClr val="CC0099"/>
                </a:solidFill>
                <a:latin typeface="Bookman Old Style" pitchFamily="18" charset="0"/>
              </a:rPr>
              <a:t>18</a:t>
            </a:r>
          </a:p>
        </p:txBody>
      </p:sp>
      <p:sp>
        <p:nvSpPr>
          <p:cNvPr id="122" name="Text Box 148"/>
          <p:cNvSpPr txBox="1">
            <a:spLocks noChangeArrowheads="1"/>
          </p:cNvSpPr>
          <p:nvPr/>
        </p:nvSpPr>
        <p:spPr bwMode="auto">
          <a:xfrm>
            <a:off x="5790053" y="2177372"/>
            <a:ext cx="544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dirty="0">
                <a:solidFill>
                  <a:srgbClr val="C00000"/>
                </a:solidFill>
                <a:latin typeface="Bookman Old Style" pitchFamily="18" charset="0"/>
              </a:rPr>
              <a:t>He</a:t>
            </a:r>
          </a:p>
        </p:txBody>
      </p:sp>
      <p:sp>
        <p:nvSpPr>
          <p:cNvPr id="123" name="Text Box 149"/>
          <p:cNvSpPr txBox="1">
            <a:spLocks noChangeArrowheads="1"/>
          </p:cNvSpPr>
          <p:nvPr/>
        </p:nvSpPr>
        <p:spPr bwMode="auto">
          <a:xfrm>
            <a:off x="567178" y="2486935"/>
            <a:ext cx="5984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srgbClr val="002060"/>
                </a:solidFill>
                <a:latin typeface="Bookman Old Style" pitchFamily="18" charset="0"/>
              </a:rPr>
              <a:t>(K)</a:t>
            </a:r>
          </a:p>
        </p:txBody>
      </p:sp>
      <p:sp>
        <p:nvSpPr>
          <p:cNvPr id="124" name="Text Box 150"/>
          <p:cNvSpPr txBox="1">
            <a:spLocks noChangeArrowheads="1"/>
          </p:cNvSpPr>
          <p:nvPr/>
        </p:nvSpPr>
        <p:spPr bwMode="auto">
          <a:xfrm>
            <a:off x="689415" y="3871565"/>
            <a:ext cx="354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007033"/>
                </a:solidFill>
                <a:latin typeface="Bookman Old Style" pitchFamily="18" charset="0"/>
              </a:rPr>
              <a:t>3</a:t>
            </a:r>
          </a:p>
        </p:txBody>
      </p:sp>
      <p:sp>
        <p:nvSpPr>
          <p:cNvPr id="125" name="Text Box 151"/>
          <p:cNvSpPr txBox="1">
            <a:spLocks noChangeArrowheads="1"/>
          </p:cNvSpPr>
          <p:nvPr/>
        </p:nvSpPr>
        <p:spPr bwMode="auto">
          <a:xfrm>
            <a:off x="689415" y="3198928"/>
            <a:ext cx="354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a:solidFill>
                  <a:srgbClr val="007033"/>
                </a:solidFill>
                <a:latin typeface="Bookman Old Style" pitchFamily="18" charset="0"/>
              </a:rPr>
              <a:t>2</a:t>
            </a:r>
          </a:p>
        </p:txBody>
      </p:sp>
      <p:sp>
        <p:nvSpPr>
          <p:cNvPr id="126" name="Text Box 152"/>
          <p:cNvSpPr txBox="1">
            <a:spLocks noChangeArrowheads="1"/>
          </p:cNvSpPr>
          <p:nvPr/>
        </p:nvSpPr>
        <p:spPr bwMode="auto">
          <a:xfrm>
            <a:off x="689415" y="2158322"/>
            <a:ext cx="354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2000" b="1" dirty="0">
                <a:solidFill>
                  <a:srgbClr val="007033"/>
                </a:solidFill>
                <a:latin typeface="Bookman Old Style" pitchFamily="18" charset="0"/>
              </a:rPr>
              <a:t>1</a:t>
            </a:r>
          </a:p>
        </p:txBody>
      </p:sp>
      <p:sp>
        <p:nvSpPr>
          <p:cNvPr id="127" name="Text Box 153"/>
          <p:cNvSpPr txBox="1">
            <a:spLocks noChangeArrowheads="1"/>
          </p:cNvSpPr>
          <p:nvPr/>
        </p:nvSpPr>
        <p:spPr bwMode="auto">
          <a:xfrm>
            <a:off x="440971" y="4176365"/>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(K,L,M)</a:t>
            </a:r>
          </a:p>
        </p:txBody>
      </p:sp>
      <p:sp>
        <p:nvSpPr>
          <p:cNvPr id="128" name="Text Box 154"/>
          <p:cNvSpPr txBox="1">
            <a:spLocks noChangeArrowheads="1"/>
          </p:cNvSpPr>
          <p:nvPr/>
        </p:nvSpPr>
        <p:spPr bwMode="auto">
          <a:xfrm>
            <a:off x="525903" y="3468340"/>
            <a:ext cx="6810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solidFill>
                  <a:srgbClr val="002060"/>
                </a:solidFill>
                <a:latin typeface="Bookman Old Style" pitchFamily="18" charset="0"/>
              </a:rPr>
              <a:t>(K,L)</a:t>
            </a:r>
          </a:p>
        </p:txBody>
      </p:sp>
      <p:sp>
        <p:nvSpPr>
          <p:cNvPr id="129" name="Text Box 155"/>
          <p:cNvSpPr txBox="1">
            <a:spLocks noChangeArrowheads="1"/>
          </p:cNvSpPr>
          <p:nvPr/>
        </p:nvSpPr>
        <p:spPr bwMode="auto">
          <a:xfrm>
            <a:off x="2496783" y="3500090"/>
            <a:ext cx="5984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(2,3)</a:t>
            </a:r>
          </a:p>
        </p:txBody>
      </p:sp>
      <p:sp>
        <p:nvSpPr>
          <p:cNvPr id="130" name="Text Box 156"/>
          <p:cNvSpPr txBox="1">
            <a:spLocks noChangeArrowheads="1"/>
          </p:cNvSpPr>
          <p:nvPr/>
        </p:nvSpPr>
        <p:spPr bwMode="auto">
          <a:xfrm>
            <a:off x="1877658" y="3500090"/>
            <a:ext cx="5984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(2,2)</a:t>
            </a:r>
          </a:p>
        </p:txBody>
      </p:sp>
      <p:sp>
        <p:nvSpPr>
          <p:cNvPr id="131" name="Text Box 157"/>
          <p:cNvSpPr txBox="1">
            <a:spLocks noChangeArrowheads="1"/>
          </p:cNvSpPr>
          <p:nvPr/>
        </p:nvSpPr>
        <p:spPr bwMode="auto">
          <a:xfrm>
            <a:off x="1153758" y="3500090"/>
            <a:ext cx="5984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solidFill>
                  <a:srgbClr val="002060"/>
                </a:solidFill>
                <a:latin typeface="Bookman Old Style" pitchFamily="18" charset="0"/>
              </a:rPr>
              <a:t>(</a:t>
            </a:r>
            <a:r>
              <a:rPr lang="en-US" altLang="en-US" sz="1400" b="1" dirty="0" smtClean="0">
                <a:solidFill>
                  <a:srgbClr val="002060"/>
                </a:solidFill>
                <a:latin typeface="Bookman Old Style" pitchFamily="18" charset="0"/>
              </a:rPr>
              <a:t>2,1)</a:t>
            </a:r>
            <a:endParaRPr lang="en-US" altLang="en-US" sz="1400" b="1" dirty="0">
              <a:solidFill>
                <a:srgbClr val="002060"/>
              </a:solidFill>
              <a:latin typeface="Bookman Old Style" pitchFamily="18" charset="0"/>
            </a:endParaRPr>
          </a:p>
        </p:txBody>
      </p:sp>
      <p:sp>
        <p:nvSpPr>
          <p:cNvPr id="132" name="Text Box 158"/>
          <p:cNvSpPr txBox="1">
            <a:spLocks noChangeArrowheads="1"/>
          </p:cNvSpPr>
          <p:nvPr/>
        </p:nvSpPr>
        <p:spPr bwMode="auto">
          <a:xfrm>
            <a:off x="5833708" y="2481378"/>
            <a:ext cx="419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solidFill>
                  <a:srgbClr val="002060"/>
                </a:solidFill>
                <a:latin typeface="Bookman Old Style" pitchFamily="18" charset="0"/>
              </a:rPr>
              <a:t>(2)</a:t>
            </a:r>
          </a:p>
        </p:txBody>
      </p:sp>
      <p:sp>
        <p:nvSpPr>
          <p:cNvPr id="133" name="Text Box 159"/>
          <p:cNvSpPr txBox="1">
            <a:spLocks noChangeArrowheads="1"/>
          </p:cNvSpPr>
          <p:nvPr/>
        </p:nvSpPr>
        <p:spPr bwMode="auto">
          <a:xfrm>
            <a:off x="1363308" y="2469472"/>
            <a:ext cx="419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solidFill>
                  <a:srgbClr val="002060"/>
                </a:solidFill>
                <a:latin typeface="Bookman Old Style" pitchFamily="18" charset="0"/>
              </a:rPr>
              <a:t>(1)</a:t>
            </a:r>
            <a:endParaRPr lang="en-US" altLang="en-US" sz="1600" b="1" dirty="0">
              <a:solidFill>
                <a:srgbClr val="002060"/>
              </a:solidFill>
              <a:latin typeface="Bookman Old Style" pitchFamily="18" charset="0"/>
            </a:endParaRPr>
          </a:p>
        </p:txBody>
      </p:sp>
      <p:sp>
        <p:nvSpPr>
          <p:cNvPr id="134" name="Text Box 180"/>
          <p:cNvSpPr txBox="1">
            <a:spLocks noChangeArrowheads="1"/>
          </p:cNvSpPr>
          <p:nvPr/>
        </p:nvSpPr>
        <p:spPr bwMode="auto">
          <a:xfrm>
            <a:off x="5719408" y="3500090"/>
            <a:ext cx="5984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solidFill>
                  <a:srgbClr val="002060"/>
                </a:solidFill>
                <a:latin typeface="Bookman Old Style" pitchFamily="18" charset="0"/>
              </a:rPr>
              <a:t>(2,8)</a:t>
            </a:r>
          </a:p>
        </p:txBody>
      </p:sp>
      <p:sp>
        <p:nvSpPr>
          <p:cNvPr id="135" name="Text Box 181"/>
          <p:cNvSpPr txBox="1">
            <a:spLocks noChangeArrowheads="1"/>
          </p:cNvSpPr>
          <p:nvPr/>
        </p:nvSpPr>
        <p:spPr bwMode="auto">
          <a:xfrm>
            <a:off x="5052658" y="3500090"/>
            <a:ext cx="5984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(2,7)</a:t>
            </a:r>
          </a:p>
        </p:txBody>
      </p:sp>
      <p:sp>
        <p:nvSpPr>
          <p:cNvPr id="136" name="Text Box 182"/>
          <p:cNvSpPr txBox="1">
            <a:spLocks noChangeArrowheads="1"/>
          </p:cNvSpPr>
          <p:nvPr/>
        </p:nvSpPr>
        <p:spPr bwMode="auto">
          <a:xfrm>
            <a:off x="4447821" y="3500090"/>
            <a:ext cx="5969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(2,6)</a:t>
            </a:r>
          </a:p>
        </p:txBody>
      </p:sp>
      <p:sp>
        <p:nvSpPr>
          <p:cNvPr id="137" name="Text Box 183"/>
          <p:cNvSpPr txBox="1">
            <a:spLocks noChangeArrowheads="1"/>
          </p:cNvSpPr>
          <p:nvPr/>
        </p:nvSpPr>
        <p:spPr bwMode="auto">
          <a:xfrm>
            <a:off x="3808058" y="3500090"/>
            <a:ext cx="5984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(2,5)</a:t>
            </a:r>
          </a:p>
        </p:txBody>
      </p:sp>
      <p:sp>
        <p:nvSpPr>
          <p:cNvPr id="138" name="Text Box 184"/>
          <p:cNvSpPr txBox="1">
            <a:spLocks noChangeArrowheads="1"/>
          </p:cNvSpPr>
          <p:nvPr/>
        </p:nvSpPr>
        <p:spPr bwMode="auto">
          <a:xfrm>
            <a:off x="3157183" y="3500090"/>
            <a:ext cx="5984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dirty="0">
                <a:solidFill>
                  <a:srgbClr val="002060"/>
                </a:solidFill>
                <a:latin typeface="Bookman Old Style" pitchFamily="18" charset="0"/>
              </a:rPr>
              <a:t>(2,4)</a:t>
            </a:r>
          </a:p>
        </p:txBody>
      </p:sp>
      <p:sp>
        <p:nvSpPr>
          <p:cNvPr id="139" name="Text Box 185"/>
          <p:cNvSpPr txBox="1">
            <a:spLocks noChangeArrowheads="1"/>
          </p:cNvSpPr>
          <p:nvPr/>
        </p:nvSpPr>
        <p:spPr bwMode="auto">
          <a:xfrm>
            <a:off x="1147408" y="4176365"/>
            <a:ext cx="77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(2,8,1)</a:t>
            </a:r>
          </a:p>
        </p:txBody>
      </p:sp>
      <p:sp>
        <p:nvSpPr>
          <p:cNvPr id="140" name="Text Box 186"/>
          <p:cNvSpPr txBox="1">
            <a:spLocks noChangeArrowheads="1"/>
          </p:cNvSpPr>
          <p:nvPr/>
        </p:nvSpPr>
        <p:spPr bwMode="auto">
          <a:xfrm>
            <a:off x="2628546" y="4483876"/>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prstClr val="black"/>
                </a:solidFill>
                <a:latin typeface="Bookman Old Style" pitchFamily="18" charset="0"/>
              </a:rPr>
              <a:t>3</a:t>
            </a:r>
          </a:p>
        </p:txBody>
      </p:sp>
      <p:sp>
        <p:nvSpPr>
          <p:cNvPr id="141" name="Text Box 187"/>
          <p:cNvSpPr txBox="1">
            <a:spLocks noChangeArrowheads="1"/>
          </p:cNvSpPr>
          <p:nvPr/>
        </p:nvSpPr>
        <p:spPr bwMode="auto">
          <a:xfrm>
            <a:off x="2011008" y="4483876"/>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prstClr val="black"/>
                </a:solidFill>
                <a:latin typeface="Bookman Old Style" pitchFamily="18" charset="0"/>
              </a:rPr>
              <a:t>2</a:t>
            </a:r>
          </a:p>
        </p:txBody>
      </p:sp>
      <p:sp>
        <p:nvSpPr>
          <p:cNvPr id="142" name="Text Box 188"/>
          <p:cNvSpPr txBox="1">
            <a:spLocks noChangeArrowheads="1"/>
          </p:cNvSpPr>
          <p:nvPr/>
        </p:nvSpPr>
        <p:spPr bwMode="auto">
          <a:xfrm>
            <a:off x="1325208" y="4483876"/>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prstClr val="black"/>
                </a:solidFill>
                <a:latin typeface="Bookman Old Style" pitchFamily="18" charset="0"/>
              </a:rPr>
              <a:t>1</a:t>
            </a:r>
          </a:p>
        </p:txBody>
      </p:sp>
      <p:sp>
        <p:nvSpPr>
          <p:cNvPr id="143" name="Text Box 192"/>
          <p:cNvSpPr txBox="1">
            <a:spLocks noChangeArrowheads="1"/>
          </p:cNvSpPr>
          <p:nvPr/>
        </p:nvSpPr>
        <p:spPr bwMode="auto">
          <a:xfrm>
            <a:off x="3033358" y="4176365"/>
            <a:ext cx="77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(2,8,4)</a:t>
            </a:r>
          </a:p>
        </p:txBody>
      </p:sp>
      <p:sp>
        <p:nvSpPr>
          <p:cNvPr id="144" name="Text Box 194"/>
          <p:cNvSpPr txBox="1">
            <a:spLocks noChangeArrowheads="1"/>
          </p:cNvSpPr>
          <p:nvPr/>
        </p:nvSpPr>
        <p:spPr bwMode="auto">
          <a:xfrm>
            <a:off x="1761771" y="4176365"/>
            <a:ext cx="77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(2,8,2)</a:t>
            </a:r>
          </a:p>
        </p:txBody>
      </p:sp>
      <p:sp>
        <p:nvSpPr>
          <p:cNvPr id="145" name="Text Box 195"/>
          <p:cNvSpPr txBox="1">
            <a:spLocks noChangeArrowheads="1"/>
          </p:cNvSpPr>
          <p:nvPr/>
        </p:nvSpPr>
        <p:spPr bwMode="auto">
          <a:xfrm>
            <a:off x="5638446" y="3744565"/>
            <a:ext cx="38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18</a:t>
            </a:r>
          </a:p>
        </p:txBody>
      </p:sp>
      <p:sp>
        <p:nvSpPr>
          <p:cNvPr id="146" name="Text Box 196"/>
          <p:cNvSpPr txBox="1">
            <a:spLocks noChangeArrowheads="1"/>
          </p:cNvSpPr>
          <p:nvPr/>
        </p:nvSpPr>
        <p:spPr bwMode="auto">
          <a:xfrm>
            <a:off x="5000271" y="3744565"/>
            <a:ext cx="3857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17</a:t>
            </a:r>
          </a:p>
        </p:txBody>
      </p:sp>
      <p:sp>
        <p:nvSpPr>
          <p:cNvPr id="147" name="Text Box 197"/>
          <p:cNvSpPr txBox="1">
            <a:spLocks noChangeArrowheads="1"/>
          </p:cNvSpPr>
          <p:nvPr/>
        </p:nvSpPr>
        <p:spPr bwMode="auto">
          <a:xfrm>
            <a:off x="4365271" y="3744565"/>
            <a:ext cx="434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16</a:t>
            </a:r>
          </a:p>
        </p:txBody>
      </p:sp>
      <p:sp>
        <p:nvSpPr>
          <p:cNvPr id="148" name="Text Box 198"/>
          <p:cNvSpPr txBox="1">
            <a:spLocks noChangeArrowheads="1"/>
          </p:cNvSpPr>
          <p:nvPr/>
        </p:nvSpPr>
        <p:spPr bwMode="auto">
          <a:xfrm>
            <a:off x="3717571" y="3744565"/>
            <a:ext cx="38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15</a:t>
            </a:r>
          </a:p>
        </p:txBody>
      </p:sp>
      <p:sp>
        <p:nvSpPr>
          <p:cNvPr id="149" name="Text Box 199"/>
          <p:cNvSpPr txBox="1">
            <a:spLocks noChangeArrowheads="1"/>
          </p:cNvSpPr>
          <p:nvPr/>
        </p:nvSpPr>
        <p:spPr bwMode="auto">
          <a:xfrm>
            <a:off x="3049233" y="3744565"/>
            <a:ext cx="38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14</a:t>
            </a:r>
          </a:p>
        </p:txBody>
      </p:sp>
      <p:sp>
        <p:nvSpPr>
          <p:cNvPr id="150" name="Text Box 200"/>
          <p:cNvSpPr txBox="1">
            <a:spLocks noChangeArrowheads="1"/>
          </p:cNvSpPr>
          <p:nvPr/>
        </p:nvSpPr>
        <p:spPr bwMode="auto">
          <a:xfrm>
            <a:off x="2380896" y="3744565"/>
            <a:ext cx="3857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13</a:t>
            </a:r>
          </a:p>
        </p:txBody>
      </p:sp>
      <p:sp>
        <p:nvSpPr>
          <p:cNvPr id="151" name="Text Box 201"/>
          <p:cNvSpPr txBox="1">
            <a:spLocks noChangeArrowheads="1"/>
          </p:cNvSpPr>
          <p:nvPr/>
        </p:nvSpPr>
        <p:spPr bwMode="auto">
          <a:xfrm>
            <a:off x="1749071" y="3744565"/>
            <a:ext cx="38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12</a:t>
            </a:r>
          </a:p>
        </p:txBody>
      </p:sp>
      <p:sp>
        <p:nvSpPr>
          <p:cNvPr id="152" name="Text Box 202"/>
          <p:cNvSpPr txBox="1">
            <a:spLocks noChangeArrowheads="1"/>
          </p:cNvSpPr>
          <p:nvPr/>
        </p:nvSpPr>
        <p:spPr bwMode="auto">
          <a:xfrm>
            <a:off x="1112483" y="3744565"/>
            <a:ext cx="38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11</a:t>
            </a:r>
          </a:p>
        </p:txBody>
      </p:sp>
      <p:sp>
        <p:nvSpPr>
          <p:cNvPr id="153" name="Text Box 203"/>
          <p:cNvSpPr txBox="1">
            <a:spLocks noChangeArrowheads="1"/>
          </p:cNvSpPr>
          <p:nvPr/>
        </p:nvSpPr>
        <p:spPr bwMode="auto">
          <a:xfrm>
            <a:off x="5630508" y="3098122"/>
            <a:ext cx="3873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10</a:t>
            </a:r>
          </a:p>
        </p:txBody>
      </p:sp>
      <p:sp>
        <p:nvSpPr>
          <p:cNvPr id="154" name="Text Box 204"/>
          <p:cNvSpPr txBox="1">
            <a:spLocks noChangeArrowheads="1"/>
          </p:cNvSpPr>
          <p:nvPr/>
        </p:nvSpPr>
        <p:spPr bwMode="auto">
          <a:xfrm>
            <a:off x="5025671" y="3098122"/>
            <a:ext cx="285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9</a:t>
            </a:r>
          </a:p>
        </p:txBody>
      </p:sp>
      <p:sp>
        <p:nvSpPr>
          <p:cNvPr id="155" name="Text Box 205"/>
          <p:cNvSpPr txBox="1">
            <a:spLocks noChangeArrowheads="1"/>
          </p:cNvSpPr>
          <p:nvPr/>
        </p:nvSpPr>
        <p:spPr bwMode="auto">
          <a:xfrm>
            <a:off x="2393596" y="3098122"/>
            <a:ext cx="285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5</a:t>
            </a:r>
          </a:p>
        </p:txBody>
      </p:sp>
      <p:sp>
        <p:nvSpPr>
          <p:cNvPr id="156" name="Text Box 206"/>
          <p:cNvSpPr txBox="1">
            <a:spLocks noChangeArrowheads="1"/>
          </p:cNvSpPr>
          <p:nvPr/>
        </p:nvSpPr>
        <p:spPr bwMode="auto">
          <a:xfrm>
            <a:off x="4381146" y="3098122"/>
            <a:ext cx="285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8</a:t>
            </a:r>
          </a:p>
        </p:txBody>
      </p:sp>
      <p:sp>
        <p:nvSpPr>
          <p:cNvPr id="157" name="Text Box 207"/>
          <p:cNvSpPr txBox="1">
            <a:spLocks noChangeArrowheads="1"/>
          </p:cNvSpPr>
          <p:nvPr/>
        </p:nvSpPr>
        <p:spPr bwMode="auto">
          <a:xfrm>
            <a:off x="3730271" y="3098122"/>
            <a:ext cx="285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7</a:t>
            </a:r>
          </a:p>
        </p:txBody>
      </p:sp>
      <p:sp>
        <p:nvSpPr>
          <p:cNvPr id="158" name="Text Box 208"/>
          <p:cNvSpPr txBox="1">
            <a:spLocks noChangeArrowheads="1"/>
          </p:cNvSpPr>
          <p:nvPr/>
        </p:nvSpPr>
        <p:spPr bwMode="auto">
          <a:xfrm>
            <a:off x="1785583" y="3098122"/>
            <a:ext cx="285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4</a:t>
            </a:r>
          </a:p>
        </p:txBody>
      </p:sp>
      <p:sp>
        <p:nvSpPr>
          <p:cNvPr id="159" name="Text Box 209"/>
          <p:cNvSpPr txBox="1">
            <a:spLocks noChangeArrowheads="1"/>
          </p:cNvSpPr>
          <p:nvPr/>
        </p:nvSpPr>
        <p:spPr bwMode="auto">
          <a:xfrm>
            <a:off x="3065108" y="3098122"/>
            <a:ext cx="285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6</a:t>
            </a:r>
          </a:p>
        </p:txBody>
      </p:sp>
      <p:sp>
        <p:nvSpPr>
          <p:cNvPr id="160" name="Text Box 210"/>
          <p:cNvSpPr txBox="1">
            <a:spLocks noChangeArrowheads="1"/>
          </p:cNvSpPr>
          <p:nvPr/>
        </p:nvSpPr>
        <p:spPr bwMode="auto">
          <a:xfrm>
            <a:off x="1137883" y="3098122"/>
            <a:ext cx="285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a:solidFill>
                  <a:prstClr val="black"/>
                </a:solidFill>
                <a:latin typeface="Bookman Old Style" pitchFamily="18" charset="0"/>
              </a:rPr>
              <a:t>3</a:t>
            </a:r>
          </a:p>
        </p:txBody>
      </p:sp>
      <p:sp>
        <p:nvSpPr>
          <p:cNvPr id="161" name="Text Box 211"/>
          <p:cNvSpPr txBox="1">
            <a:spLocks noChangeArrowheads="1"/>
          </p:cNvSpPr>
          <p:nvPr/>
        </p:nvSpPr>
        <p:spPr bwMode="auto">
          <a:xfrm>
            <a:off x="5660670" y="2109110"/>
            <a:ext cx="309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solidFill>
                  <a:prstClr val="black"/>
                </a:solidFill>
                <a:latin typeface="Bookman Old Style" pitchFamily="18" charset="0"/>
              </a:rPr>
              <a:t>2</a:t>
            </a:r>
          </a:p>
        </p:txBody>
      </p:sp>
      <p:sp>
        <p:nvSpPr>
          <p:cNvPr id="162" name="Text Box 212"/>
          <p:cNvSpPr txBox="1">
            <a:spLocks noChangeArrowheads="1"/>
          </p:cNvSpPr>
          <p:nvPr/>
        </p:nvSpPr>
        <p:spPr bwMode="auto">
          <a:xfrm>
            <a:off x="1122008" y="2142447"/>
            <a:ext cx="285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solidFill>
                  <a:prstClr val="black"/>
                </a:solidFill>
                <a:latin typeface="Bookman Old Style" pitchFamily="18" charset="0"/>
              </a:rPr>
              <a:t>1</a:t>
            </a:r>
          </a:p>
        </p:txBody>
      </p:sp>
      <p:sp>
        <p:nvSpPr>
          <p:cNvPr id="163" name="Text Box 213"/>
          <p:cNvSpPr txBox="1">
            <a:spLocks noChangeArrowheads="1"/>
          </p:cNvSpPr>
          <p:nvPr/>
        </p:nvSpPr>
        <p:spPr bwMode="auto">
          <a:xfrm>
            <a:off x="5908321" y="4483876"/>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prstClr val="black"/>
                </a:solidFill>
                <a:latin typeface="Bookman Old Style" pitchFamily="18" charset="0"/>
              </a:rPr>
              <a:t>0</a:t>
            </a:r>
          </a:p>
        </p:txBody>
      </p:sp>
      <p:sp>
        <p:nvSpPr>
          <p:cNvPr id="164" name="Text Box 214"/>
          <p:cNvSpPr txBox="1">
            <a:spLocks noChangeArrowheads="1"/>
          </p:cNvSpPr>
          <p:nvPr/>
        </p:nvSpPr>
        <p:spPr bwMode="auto">
          <a:xfrm>
            <a:off x="5287608" y="4483876"/>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a:solidFill>
                  <a:prstClr val="black"/>
                </a:solidFill>
                <a:latin typeface="Bookman Old Style" pitchFamily="18" charset="0"/>
              </a:rPr>
              <a:t>1</a:t>
            </a:r>
          </a:p>
        </p:txBody>
      </p:sp>
      <p:sp>
        <p:nvSpPr>
          <p:cNvPr id="165" name="Text Box 215"/>
          <p:cNvSpPr txBox="1">
            <a:spLocks noChangeArrowheads="1"/>
          </p:cNvSpPr>
          <p:nvPr/>
        </p:nvSpPr>
        <p:spPr bwMode="auto">
          <a:xfrm>
            <a:off x="4604983" y="4483876"/>
            <a:ext cx="3222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prstClr val="black"/>
                </a:solidFill>
                <a:latin typeface="Bookman Old Style" pitchFamily="18" charset="0"/>
              </a:rPr>
              <a:t>2</a:t>
            </a:r>
          </a:p>
        </p:txBody>
      </p:sp>
      <p:sp>
        <p:nvSpPr>
          <p:cNvPr id="166" name="Text Box 216"/>
          <p:cNvSpPr txBox="1">
            <a:spLocks noChangeArrowheads="1"/>
          </p:cNvSpPr>
          <p:nvPr/>
        </p:nvSpPr>
        <p:spPr bwMode="auto">
          <a:xfrm>
            <a:off x="3912833" y="4483876"/>
            <a:ext cx="3222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prstClr val="black"/>
                </a:solidFill>
                <a:latin typeface="Bookman Old Style" pitchFamily="18" charset="0"/>
              </a:rPr>
              <a:t>3</a:t>
            </a:r>
          </a:p>
        </p:txBody>
      </p:sp>
      <p:sp>
        <p:nvSpPr>
          <p:cNvPr id="167" name="Text Box 217"/>
          <p:cNvSpPr txBox="1">
            <a:spLocks noChangeArrowheads="1"/>
          </p:cNvSpPr>
          <p:nvPr/>
        </p:nvSpPr>
        <p:spPr bwMode="auto">
          <a:xfrm>
            <a:off x="3328633" y="4483876"/>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a:solidFill>
                  <a:prstClr val="black"/>
                </a:solidFill>
                <a:latin typeface="Bookman Old Style" pitchFamily="18" charset="0"/>
              </a:rPr>
              <a:t>4</a:t>
            </a:r>
          </a:p>
        </p:txBody>
      </p:sp>
      <p:sp>
        <p:nvSpPr>
          <p:cNvPr id="168" name="Text Box 218"/>
          <p:cNvSpPr txBox="1">
            <a:spLocks noChangeArrowheads="1"/>
          </p:cNvSpPr>
          <p:nvPr/>
        </p:nvSpPr>
        <p:spPr bwMode="auto">
          <a:xfrm>
            <a:off x="456846" y="4483876"/>
            <a:ext cx="819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err="1">
                <a:solidFill>
                  <a:srgbClr val="002060"/>
                </a:solidFill>
                <a:latin typeface="Bookman Old Style" pitchFamily="18" charset="0"/>
              </a:rPr>
              <a:t>Valency</a:t>
            </a:r>
            <a:endParaRPr lang="en-US" altLang="en-US" sz="1200" b="1" dirty="0">
              <a:solidFill>
                <a:srgbClr val="002060"/>
              </a:solidFill>
              <a:latin typeface="Bookman Old Style" pitchFamily="18" charset="0"/>
            </a:endParaRPr>
          </a:p>
        </p:txBody>
      </p:sp>
      <p:sp>
        <p:nvSpPr>
          <p:cNvPr id="169" name="Text Box 219"/>
          <p:cNvSpPr txBox="1">
            <a:spLocks noChangeArrowheads="1"/>
          </p:cNvSpPr>
          <p:nvPr/>
        </p:nvSpPr>
        <p:spPr bwMode="auto">
          <a:xfrm>
            <a:off x="2409471" y="4176365"/>
            <a:ext cx="77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(2,8,3)</a:t>
            </a:r>
          </a:p>
        </p:txBody>
      </p:sp>
      <p:sp>
        <p:nvSpPr>
          <p:cNvPr id="170" name="Text Box 220"/>
          <p:cNvSpPr txBox="1">
            <a:spLocks noChangeArrowheads="1"/>
          </p:cNvSpPr>
          <p:nvPr/>
        </p:nvSpPr>
        <p:spPr bwMode="auto">
          <a:xfrm>
            <a:off x="3681058" y="4176365"/>
            <a:ext cx="77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(2,8,5)</a:t>
            </a:r>
          </a:p>
        </p:txBody>
      </p:sp>
      <p:sp>
        <p:nvSpPr>
          <p:cNvPr id="171" name="Text Box 221"/>
          <p:cNvSpPr txBox="1">
            <a:spLocks noChangeArrowheads="1"/>
          </p:cNvSpPr>
          <p:nvPr/>
        </p:nvSpPr>
        <p:spPr bwMode="auto">
          <a:xfrm>
            <a:off x="4328758" y="4176365"/>
            <a:ext cx="77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(2,8,6)</a:t>
            </a:r>
          </a:p>
        </p:txBody>
      </p:sp>
      <p:sp>
        <p:nvSpPr>
          <p:cNvPr id="172" name="Text Box 222"/>
          <p:cNvSpPr txBox="1">
            <a:spLocks noChangeArrowheads="1"/>
          </p:cNvSpPr>
          <p:nvPr/>
        </p:nvSpPr>
        <p:spPr bwMode="auto">
          <a:xfrm>
            <a:off x="4989158" y="4176365"/>
            <a:ext cx="77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(2,8,7)</a:t>
            </a:r>
          </a:p>
        </p:txBody>
      </p:sp>
      <p:sp>
        <p:nvSpPr>
          <p:cNvPr id="173" name="Text Box 223"/>
          <p:cNvSpPr txBox="1">
            <a:spLocks noChangeArrowheads="1"/>
          </p:cNvSpPr>
          <p:nvPr/>
        </p:nvSpPr>
        <p:spPr bwMode="auto">
          <a:xfrm>
            <a:off x="5640033" y="4176365"/>
            <a:ext cx="77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400" b="1">
                <a:solidFill>
                  <a:srgbClr val="002060"/>
                </a:solidFill>
                <a:latin typeface="Bookman Old Style" pitchFamily="18" charset="0"/>
              </a:rPr>
              <a:t>(2,8,8)</a:t>
            </a:r>
          </a:p>
        </p:txBody>
      </p:sp>
      <p:sp>
        <p:nvSpPr>
          <p:cNvPr id="175" name="Text Box 225"/>
          <p:cNvSpPr txBox="1">
            <a:spLocks noChangeArrowheads="1"/>
          </p:cNvSpPr>
          <p:nvPr/>
        </p:nvSpPr>
        <p:spPr bwMode="auto">
          <a:xfrm>
            <a:off x="495888" y="668713"/>
            <a:ext cx="8339768"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fontAlgn="base" hangingPunct="1">
              <a:lnSpc>
                <a:spcPct val="90000"/>
              </a:lnSpc>
              <a:spcBef>
                <a:spcPct val="20000"/>
              </a:spcBef>
              <a:spcAft>
                <a:spcPct val="0"/>
              </a:spcAft>
              <a:buClr>
                <a:srgbClr val="0000FF"/>
              </a:buClr>
              <a:buSzPct val="120000"/>
            </a:pPr>
            <a:r>
              <a:rPr lang="en-US" altLang="en-US" sz="1700" dirty="0" smtClean="0">
                <a:solidFill>
                  <a:srgbClr val="0000FF"/>
                </a:solidFill>
                <a:latin typeface="Bookman Old Style" pitchFamily="18" charset="0"/>
              </a:rPr>
              <a:t>The </a:t>
            </a:r>
            <a:r>
              <a:rPr lang="en-US" altLang="en-US" sz="1700" dirty="0" err="1" smtClean="0">
                <a:solidFill>
                  <a:srgbClr val="0000FF"/>
                </a:solidFill>
                <a:latin typeface="Bookman Old Style" pitchFamily="18" charset="0"/>
              </a:rPr>
              <a:t>valency</a:t>
            </a:r>
            <a:r>
              <a:rPr lang="en-US" altLang="en-US" sz="1700" dirty="0" smtClean="0">
                <a:solidFill>
                  <a:srgbClr val="0000FF"/>
                </a:solidFill>
                <a:latin typeface="Bookman Old Style" pitchFamily="18" charset="0"/>
              </a:rPr>
              <a:t> of an element is determined by the number of valence electrons. </a:t>
            </a:r>
            <a:endParaRPr lang="en-US" altLang="en-US" sz="1700" dirty="0">
              <a:solidFill>
                <a:srgbClr val="0000FF"/>
              </a:solidFill>
              <a:latin typeface="Bookman Old Style" pitchFamily="18" charset="0"/>
            </a:endParaRPr>
          </a:p>
        </p:txBody>
      </p:sp>
      <p:sp>
        <p:nvSpPr>
          <p:cNvPr id="176" name="Oval 175"/>
          <p:cNvSpPr/>
          <p:nvPr/>
        </p:nvSpPr>
        <p:spPr>
          <a:xfrm>
            <a:off x="1438675" y="2484239"/>
            <a:ext cx="265176" cy="265176"/>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177" name="Oval 176"/>
          <p:cNvSpPr/>
          <p:nvPr/>
        </p:nvSpPr>
        <p:spPr>
          <a:xfrm>
            <a:off x="1426471" y="3519737"/>
            <a:ext cx="265176" cy="265176"/>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178" name="Oval 177"/>
          <p:cNvSpPr/>
          <p:nvPr/>
        </p:nvSpPr>
        <p:spPr>
          <a:xfrm>
            <a:off x="1594657" y="4196720"/>
            <a:ext cx="265176" cy="261938"/>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179" name="Oval 178"/>
          <p:cNvSpPr/>
          <p:nvPr/>
        </p:nvSpPr>
        <p:spPr>
          <a:xfrm>
            <a:off x="2133064" y="3514213"/>
            <a:ext cx="265176" cy="276225"/>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180" name="Oval 179"/>
          <p:cNvSpPr/>
          <p:nvPr/>
        </p:nvSpPr>
        <p:spPr>
          <a:xfrm>
            <a:off x="2186721" y="4195101"/>
            <a:ext cx="265430" cy="265176"/>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181" name="Text Box 225"/>
          <p:cNvSpPr txBox="1">
            <a:spLocks noChangeArrowheads="1"/>
          </p:cNvSpPr>
          <p:nvPr/>
        </p:nvSpPr>
        <p:spPr bwMode="auto">
          <a:xfrm>
            <a:off x="495888" y="1590288"/>
            <a:ext cx="8188386"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fontAlgn="base" hangingPunct="1">
              <a:lnSpc>
                <a:spcPct val="90000"/>
              </a:lnSpc>
              <a:spcBef>
                <a:spcPct val="20000"/>
              </a:spcBef>
              <a:spcAft>
                <a:spcPct val="0"/>
              </a:spcAft>
              <a:buClr>
                <a:srgbClr val="0000FF"/>
              </a:buClr>
              <a:buSzPct val="120000"/>
            </a:pPr>
            <a:r>
              <a:rPr lang="en-US" altLang="en-US" sz="1700" dirty="0" smtClean="0">
                <a:solidFill>
                  <a:srgbClr val="0000FF"/>
                </a:solidFill>
                <a:latin typeface="Bookman Old Style" pitchFamily="18" charset="0"/>
              </a:rPr>
              <a:t>All the elements of a group have the same number of valence electrons. Therefore, they have the same </a:t>
            </a:r>
            <a:r>
              <a:rPr lang="en-US" altLang="en-US" sz="1700" dirty="0" err="1" smtClean="0">
                <a:solidFill>
                  <a:srgbClr val="0000FF"/>
                </a:solidFill>
                <a:latin typeface="Bookman Old Style" pitchFamily="18" charset="0"/>
              </a:rPr>
              <a:t>valency</a:t>
            </a:r>
            <a:r>
              <a:rPr lang="en-US" altLang="en-US" sz="1700" dirty="0" smtClean="0">
                <a:solidFill>
                  <a:srgbClr val="0000FF"/>
                </a:solidFill>
                <a:latin typeface="Bookman Old Style" pitchFamily="18" charset="0"/>
              </a:rPr>
              <a:t>.</a:t>
            </a:r>
            <a:endParaRPr lang="en-US" altLang="en-US" sz="1700" dirty="0">
              <a:solidFill>
                <a:srgbClr val="0000FF"/>
              </a:solidFill>
              <a:latin typeface="Bookman Old Style" pitchFamily="18" charset="0"/>
            </a:endParaRPr>
          </a:p>
        </p:txBody>
      </p:sp>
      <p:sp>
        <p:nvSpPr>
          <p:cNvPr id="185" name="TextBox 184"/>
          <p:cNvSpPr txBox="1"/>
          <p:nvPr/>
        </p:nvSpPr>
        <p:spPr>
          <a:xfrm>
            <a:off x="495888" y="244164"/>
            <a:ext cx="1315402"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a:spAutoFit/>
          </a:bodyPr>
          <a:lstStyle/>
          <a:p>
            <a:pPr>
              <a:defRPr/>
            </a:pPr>
            <a:r>
              <a:rPr lang="en-US" sz="2000" b="1" u="sng" dirty="0">
                <a:solidFill>
                  <a:srgbClr val="C00000"/>
                </a:solidFill>
                <a:latin typeface="Bookman Old Style" pitchFamily="18" charset="0"/>
              </a:rPr>
              <a:t>Valency</a:t>
            </a:r>
          </a:p>
        </p:txBody>
      </p:sp>
      <p:sp>
        <p:nvSpPr>
          <p:cNvPr id="188" name="Oval 187"/>
          <p:cNvSpPr/>
          <p:nvPr/>
        </p:nvSpPr>
        <p:spPr>
          <a:xfrm>
            <a:off x="2836561" y="4196720"/>
            <a:ext cx="265176" cy="261938"/>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192" name="Oval 191"/>
          <p:cNvSpPr/>
          <p:nvPr/>
        </p:nvSpPr>
        <p:spPr>
          <a:xfrm>
            <a:off x="3416478" y="3521356"/>
            <a:ext cx="265176" cy="261938"/>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193" name="Oval 192"/>
          <p:cNvSpPr/>
          <p:nvPr/>
        </p:nvSpPr>
        <p:spPr>
          <a:xfrm>
            <a:off x="3480127" y="4196720"/>
            <a:ext cx="265176" cy="261938"/>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203" name="Oval 202"/>
          <p:cNvSpPr/>
          <p:nvPr/>
        </p:nvSpPr>
        <p:spPr>
          <a:xfrm>
            <a:off x="4132110" y="4196720"/>
            <a:ext cx="265176" cy="261938"/>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204" name="Oval 203"/>
          <p:cNvSpPr/>
          <p:nvPr/>
        </p:nvSpPr>
        <p:spPr>
          <a:xfrm>
            <a:off x="4771244" y="4196720"/>
            <a:ext cx="265176" cy="261938"/>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205" name="Oval 204"/>
          <p:cNvSpPr/>
          <p:nvPr/>
        </p:nvSpPr>
        <p:spPr>
          <a:xfrm>
            <a:off x="5435927" y="4196720"/>
            <a:ext cx="265176" cy="261938"/>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209" name="Oval 208"/>
          <p:cNvSpPr/>
          <p:nvPr/>
        </p:nvSpPr>
        <p:spPr>
          <a:xfrm>
            <a:off x="5993093" y="3521356"/>
            <a:ext cx="265176" cy="261938"/>
          </a:xfrm>
          <a:prstGeom prst="ellipse">
            <a:avLst/>
          </a:prstGeom>
          <a:noFill/>
          <a:ln w="28575">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210" name="Oval 209"/>
          <p:cNvSpPr/>
          <p:nvPr/>
        </p:nvSpPr>
        <p:spPr>
          <a:xfrm>
            <a:off x="6104218" y="4196720"/>
            <a:ext cx="265176" cy="261938"/>
          </a:xfrm>
          <a:prstGeom prst="ellipse">
            <a:avLst/>
          </a:prstGeom>
          <a:noFill/>
          <a:ln w="28575">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194" name="Text Box 225"/>
          <p:cNvSpPr txBox="1">
            <a:spLocks noChangeArrowheads="1"/>
          </p:cNvSpPr>
          <p:nvPr/>
        </p:nvSpPr>
        <p:spPr bwMode="auto">
          <a:xfrm>
            <a:off x="495888" y="1030462"/>
            <a:ext cx="8188386"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fontAlgn="base" hangingPunct="1">
              <a:lnSpc>
                <a:spcPct val="90000"/>
              </a:lnSpc>
              <a:spcBef>
                <a:spcPct val="20000"/>
              </a:spcBef>
              <a:spcAft>
                <a:spcPct val="0"/>
              </a:spcAft>
              <a:buClr>
                <a:srgbClr val="0000FF"/>
              </a:buClr>
              <a:buSzPct val="120000"/>
            </a:pPr>
            <a:r>
              <a:rPr lang="en-US" altLang="en-US" sz="1700" dirty="0" err="1" smtClean="0">
                <a:solidFill>
                  <a:srgbClr val="0000FF"/>
                </a:solidFill>
                <a:latin typeface="Bookman Old Style" pitchFamily="18" charset="0"/>
              </a:rPr>
              <a:t>Valency</a:t>
            </a:r>
            <a:r>
              <a:rPr lang="en-US" altLang="en-US" sz="1700" dirty="0" smtClean="0">
                <a:solidFill>
                  <a:srgbClr val="0000FF"/>
                </a:solidFill>
                <a:latin typeface="Bookman Old Style" pitchFamily="18" charset="0"/>
              </a:rPr>
              <a:t> increases from 1 to 4 for the second &amp; third period and then decreases from 4 to 0 when you go from left to right in the table.</a:t>
            </a:r>
            <a:endParaRPr lang="en-US" altLang="en-US" sz="1700" dirty="0">
              <a:solidFill>
                <a:srgbClr val="0000FF"/>
              </a:solidFill>
              <a:latin typeface="Bookman Old Style" pitchFamily="18" charset="0"/>
            </a:endParaRPr>
          </a:p>
        </p:txBody>
      </p:sp>
      <p:sp>
        <p:nvSpPr>
          <p:cNvPr id="196" name="Text Box 144"/>
          <p:cNvSpPr txBox="1">
            <a:spLocks noChangeArrowheads="1"/>
          </p:cNvSpPr>
          <p:nvPr/>
        </p:nvSpPr>
        <p:spPr bwMode="auto">
          <a:xfrm>
            <a:off x="1352196" y="2767796"/>
            <a:ext cx="413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smtClean="0">
                <a:solidFill>
                  <a:srgbClr val="002060"/>
                </a:solidFill>
                <a:latin typeface="Bookman Old Style" pitchFamily="18" charset="0"/>
              </a:rPr>
              <a:t>IA</a:t>
            </a:r>
            <a:endParaRPr lang="en-US" altLang="en-US" sz="1600" b="1" dirty="0">
              <a:solidFill>
                <a:srgbClr val="002060"/>
              </a:solidFill>
              <a:latin typeface="Bookman Old Style" pitchFamily="18" charset="0"/>
            </a:endParaRPr>
          </a:p>
        </p:txBody>
      </p:sp>
      <p:sp>
        <p:nvSpPr>
          <p:cNvPr id="197" name="Text Box 144"/>
          <p:cNvSpPr txBox="1">
            <a:spLocks noChangeArrowheads="1"/>
          </p:cNvSpPr>
          <p:nvPr/>
        </p:nvSpPr>
        <p:spPr bwMode="auto">
          <a:xfrm>
            <a:off x="1925283" y="2767796"/>
            <a:ext cx="495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smtClean="0">
                <a:solidFill>
                  <a:srgbClr val="002060"/>
                </a:solidFill>
                <a:latin typeface="Bookman Old Style" pitchFamily="18" charset="0"/>
              </a:rPr>
              <a:t>IIA</a:t>
            </a:r>
            <a:endParaRPr lang="en-US" altLang="en-US" sz="1600" b="1" dirty="0">
              <a:solidFill>
                <a:srgbClr val="002060"/>
              </a:solidFill>
              <a:latin typeface="Bookman Old Style" pitchFamily="18" charset="0"/>
            </a:endParaRPr>
          </a:p>
        </p:txBody>
      </p:sp>
      <p:sp>
        <p:nvSpPr>
          <p:cNvPr id="198" name="Text Box 144"/>
          <p:cNvSpPr txBox="1">
            <a:spLocks noChangeArrowheads="1"/>
          </p:cNvSpPr>
          <p:nvPr/>
        </p:nvSpPr>
        <p:spPr bwMode="auto">
          <a:xfrm>
            <a:off x="2553584" y="2767796"/>
            <a:ext cx="577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smtClean="0">
                <a:solidFill>
                  <a:srgbClr val="002060"/>
                </a:solidFill>
                <a:latin typeface="Bookman Old Style" pitchFamily="18" charset="0"/>
              </a:rPr>
              <a:t>IIIA</a:t>
            </a:r>
            <a:endParaRPr lang="en-US" altLang="en-US" sz="1600" b="1" dirty="0">
              <a:solidFill>
                <a:srgbClr val="002060"/>
              </a:solidFill>
              <a:latin typeface="Bookman Old Style" pitchFamily="18" charset="0"/>
            </a:endParaRPr>
          </a:p>
        </p:txBody>
      </p:sp>
      <p:sp>
        <p:nvSpPr>
          <p:cNvPr id="199" name="Text Box 144"/>
          <p:cNvSpPr txBox="1">
            <a:spLocks noChangeArrowheads="1"/>
          </p:cNvSpPr>
          <p:nvPr/>
        </p:nvSpPr>
        <p:spPr bwMode="auto">
          <a:xfrm>
            <a:off x="3145722" y="2767796"/>
            <a:ext cx="5613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smtClean="0">
                <a:solidFill>
                  <a:srgbClr val="002060"/>
                </a:solidFill>
                <a:latin typeface="Bookman Old Style" pitchFamily="18" charset="0"/>
              </a:rPr>
              <a:t>IVA</a:t>
            </a:r>
            <a:endParaRPr lang="en-US" altLang="en-US" sz="1600" b="1" dirty="0">
              <a:solidFill>
                <a:srgbClr val="002060"/>
              </a:solidFill>
              <a:latin typeface="Bookman Old Style" pitchFamily="18" charset="0"/>
            </a:endParaRPr>
          </a:p>
        </p:txBody>
      </p:sp>
      <p:sp>
        <p:nvSpPr>
          <p:cNvPr id="214" name="Text Box 144"/>
          <p:cNvSpPr txBox="1">
            <a:spLocks noChangeArrowheads="1"/>
          </p:cNvSpPr>
          <p:nvPr/>
        </p:nvSpPr>
        <p:spPr bwMode="auto">
          <a:xfrm>
            <a:off x="3772148" y="2767796"/>
            <a:ext cx="4796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smtClean="0">
                <a:solidFill>
                  <a:srgbClr val="002060"/>
                </a:solidFill>
                <a:latin typeface="Bookman Old Style" pitchFamily="18" charset="0"/>
              </a:rPr>
              <a:t>VA</a:t>
            </a:r>
            <a:endParaRPr lang="en-US" altLang="en-US" sz="1600" b="1" dirty="0">
              <a:solidFill>
                <a:srgbClr val="002060"/>
              </a:solidFill>
              <a:latin typeface="Bookman Old Style" pitchFamily="18" charset="0"/>
            </a:endParaRPr>
          </a:p>
        </p:txBody>
      </p:sp>
      <p:sp>
        <p:nvSpPr>
          <p:cNvPr id="215" name="Text Box 144"/>
          <p:cNvSpPr txBox="1">
            <a:spLocks noChangeArrowheads="1"/>
          </p:cNvSpPr>
          <p:nvPr/>
        </p:nvSpPr>
        <p:spPr bwMode="auto">
          <a:xfrm>
            <a:off x="4477886" y="2767796"/>
            <a:ext cx="5613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smtClean="0">
                <a:solidFill>
                  <a:srgbClr val="002060"/>
                </a:solidFill>
                <a:latin typeface="Bookman Old Style" pitchFamily="18" charset="0"/>
              </a:rPr>
              <a:t>VIA</a:t>
            </a:r>
            <a:endParaRPr lang="en-US" altLang="en-US" sz="1600" b="1" dirty="0">
              <a:solidFill>
                <a:srgbClr val="002060"/>
              </a:solidFill>
              <a:latin typeface="Bookman Old Style" pitchFamily="18" charset="0"/>
            </a:endParaRPr>
          </a:p>
        </p:txBody>
      </p:sp>
      <p:sp>
        <p:nvSpPr>
          <p:cNvPr id="216" name="Text Box 144"/>
          <p:cNvSpPr txBox="1">
            <a:spLocks noChangeArrowheads="1"/>
          </p:cNvSpPr>
          <p:nvPr/>
        </p:nvSpPr>
        <p:spPr bwMode="auto">
          <a:xfrm>
            <a:off x="5089074" y="2767796"/>
            <a:ext cx="643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smtClean="0">
                <a:solidFill>
                  <a:srgbClr val="002060"/>
                </a:solidFill>
                <a:latin typeface="Bookman Old Style" pitchFamily="18" charset="0"/>
              </a:rPr>
              <a:t>VIIA</a:t>
            </a:r>
            <a:endParaRPr lang="en-US" altLang="en-US" sz="1600" b="1" dirty="0">
              <a:solidFill>
                <a:srgbClr val="002060"/>
              </a:solidFill>
              <a:latin typeface="Bookman Old Style" pitchFamily="18" charset="0"/>
            </a:endParaRPr>
          </a:p>
        </p:txBody>
      </p:sp>
      <p:sp>
        <p:nvSpPr>
          <p:cNvPr id="217" name="Text Box 144"/>
          <p:cNvSpPr txBox="1">
            <a:spLocks noChangeArrowheads="1"/>
          </p:cNvSpPr>
          <p:nvPr/>
        </p:nvSpPr>
        <p:spPr bwMode="auto">
          <a:xfrm>
            <a:off x="5707407" y="2767796"/>
            <a:ext cx="6559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600" b="1" dirty="0" smtClean="0">
                <a:solidFill>
                  <a:srgbClr val="002060"/>
                </a:solidFill>
                <a:latin typeface="Bookman Old Style" pitchFamily="18" charset="0"/>
              </a:rPr>
              <a:t>Zero</a:t>
            </a:r>
            <a:endParaRPr lang="en-US" altLang="en-US" sz="1600" b="1" dirty="0">
              <a:solidFill>
                <a:srgbClr val="002060"/>
              </a:solidFill>
              <a:latin typeface="Bookman Old Style" pitchFamily="18" charset="0"/>
            </a:endParaRPr>
          </a:p>
        </p:txBody>
      </p:sp>
      <p:sp>
        <p:nvSpPr>
          <p:cNvPr id="2" name="Cloud Callout 1"/>
          <p:cNvSpPr/>
          <p:nvPr/>
        </p:nvSpPr>
        <p:spPr>
          <a:xfrm>
            <a:off x="1683903" y="1506463"/>
            <a:ext cx="3201240" cy="1108250"/>
          </a:xfrm>
          <a:prstGeom prst="cloudCallout">
            <a:avLst>
              <a:gd name="adj1" fmla="val -70341"/>
              <a:gd name="adj2" fmla="val 132239"/>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mj-lt"/>
              </a:rPr>
              <a:t>The period number indicates the number of shells </a:t>
            </a:r>
            <a:endParaRPr lang="en-US" dirty="0">
              <a:solidFill>
                <a:schemeClr val="bg1"/>
              </a:solidFill>
              <a:latin typeface="+mj-lt"/>
            </a:endParaRPr>
          </a:p>
        </p:txBody>
      </p:sp>
      <p:pic>
        <p:nvPicPr>
          <p:cNvPr id="1026" name="Picture 2" descr="Z:\Vedika\lost_emot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383" y="2749415"/>
            <a:ext cx="1464768" cy="1208716"/>
          </a:xfrm>
          <a:prstGeom prst="rect">
            <a:avLst/>
          </a:prstGeom>
          <a:noFill/>
          <a:extLst>
            <a:ext uri="{909E8E84-426E-40DD-AFC4-6F175D3DCCD1}">
              <a14:hiddenFill xmlns:a14="http://schemas.microsoft.com/office/drawing/2010/main">
                <a:solidFill>
                  <a:srgbClr val="FFFFFF"/>
                </a:solidFill>
              </a14:hiddenFill>
            </a:ext>
          </a:extLst>
        </p:spPr>
      </p:pic>
      <p:sp>
        <p:nvSpPr>
          <p:cNvPr id="218" name="Cloud Callout 217"/>
          <p:cNvSpPr/>
          <p:nvPr/>
        </p:nvSpPr>
        <p:spPr>
          <a:xfrm>
            <a:off x="2020738" y="424840"/>
            <a:ext cx="3562145" cy="1991297"/>
          </a:xfrm>
          <a:prstGeom prst="cloudCallout">
            <a:avLst>
              <a:gd name="adj1" fmla="val -22610"/>
              <a:gd name="adj2" fmla="val 74227"/>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mj-lt"/>
              </a:rPr>
              <a:t>Group number indicates the number of </a:t>
            </a:r>
            <a:r>
              <a:rPr lang="en-US" u="sng" dirty="0" smtClean="0">
                <a:solidFill>
                  <a:schemeClr val="bg1"/>
                </a:solidFill>
                <a:latin typeface="+mj-lt"/>
              </a:rPr>
              <a:t>valence electrons</a:t>
            </a:r>
            <a:r>
              <a:rPr lang="en-US" dirty="0" smtClean="0">
                <a:solidFill>
                  <a:schemeClr val="bg1"/>
                </a:solidFill>
                <a:latin typeface="+mj-lt"/>
              </a:rPr>
              <a:t> </a:t>
            </a:r>
          </a:p>
          <a:p>
            <a:pPr algn="ctr"/>
            <a:r>
              <a:rPr lang="en-US" dirty="0" smtClean="0">
                <a:solidFill>
                  <a:schemeClr val="bg1"/>
                </a:solidFill>
                <a:latin typeface="+mj-lt"/>
              </a:rPr>
              <a:t>[electrons in the outermost orbit].</a:t>
            </a:r>
            <a:endParaRPr lang="en-US" dirty="0">
              <a:solidFill>
                <a:schemeClr val="bg1"/>
              </a:solidFill>
              <a:latin typeface="+mj-lt"/>
            </a:endParaRPr>
          </a:p>
        </p:txBody>
      </p:sp>
      <p:grpSp>
        <p:nvGrpSpPr>
          <p:cNvPr id="211" name="Group 88"/>
          <p:cNvGrpSpPr/>
          <p:nvPr/>
        </p:nvGrpSpPr>
        <p:grpSpPr>
          <a:xfrm>
            <a:off x="2769394" y="1309244"/>
            <a:ext cx="2087954" cy="1489965"/>
            <a:chOff x="6133638" y="-2197749"/>
            <a:chExt cx="1898179" cy="1489965"/>
          </a:xfrm>
        </p:grpSpPr>
        <p:sp>
          <p:nvSpPr>
            <p:cNvPr id="212" name="Cloud Callout 211"/>
            <p:cNvSpPr/>
            <p:nvPr/>
          </p:nvSpPr>
          <p:spPr>
            <a:xfrm rot="21423960" flipH="1">
              <a:off x="6133638" y="-2197749"/>
              <a:ext cx="1898179" cy="1489965"/>
            </a:xfrm>
            <a:prstGeom prst="cloudCallout">
              <a:avLst>
                <a:gd name="adj1" fmla="val -96837"/>
                <a:gd name="adj2" fmla="val 170531"/>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213" name="Rectangle 212"/>
            <p:cNvSpPr/>
            <p:nvPr/>
          </p:nvSpPr>
          <p:spPr>
            <a:xfrm>
              <a:off x="6236813" y="-1932748"/>
              <a:ext cx="1687942" cy="923330"/>
            </a:xfrm>
            <a:prstGeom prst="rect">
              <a:avLst/>
            </a:prstGeom>
          </p:spPr>
          <p:txBody>
            <a:bodyPr wrap="square">
              <a:spAutoFit/>
            </a:bodyPr>
            <a:lstStyle/>
            <a:p>
              <a:pPr algn="ctr"/>
              <a:r>
                <a:rPr lang="en-US" dirty="0" smtClean="0">
                  <a:solidFill>
                    <a:schemeClr val="bg1"/>
                  </a:solidFill>
                  <a:latin typeface="+mj-lt"/>
                </a:rPr>
                <a:t>They are already stable so their </a:t>
              </a:r>
              <a:r>
                <a:rPr lang="en-US" dirty="0" err="1" smtClean="0">
                  <a:solidFill>
                    <a:schemeClr val="bg1"/>
                  </a:solidFill>
                  <a:latin typeface="+mj-lt"/>
                </a:rPr>
                <a:t>valency</a:t>
              </a:r>
              <a:r>
                <a:rPr lang="en-US" dirty="0" smtClean="0">
                  <a:solidFill>
                    <a:schemeClr val="bg1"/>
                  </a:solidFill>
                  <a:latin typeface="+mj-lt"/>
                </a:rPr>
                <a:t> is</a:t>
              </a:r>
            </a:p>
          </p:txBody>
        </p:sp>
      </p:grpSp>
      <p:grpSp>
        <p:nvGrpSpPr>
          <p:cNvPr id="206" name="Group 88"/>
          <p:cNvGrpSpPr/>
          <p:nvPr/>
        </p:nvGrpSpPr>
        <p:grpSpPr>
          <a:xfrm>
            <a:off x="1732400" y="1734745"/>
            <a:ext cx="2682712" cy="1119433"/>
            <a:chOff x="6255066" y="-2056342"/>
            <a:chExt cx="2438879" cy="1119433"/>
          </a:xfrm>
        </p:grpSpPr>
        <p:sp>
          <p:nvSpPr>
            <p:cNvPr id="207" name="Cloud Callout 206"/>
            <p:cNvSpPr/>
            <p:nvPr/>
          </p:nvSpPr>
          <p:spPr>
            <a:xfrm rot="21423960" flipH="1">
              <a:off x="6255066" y="-2056342"/>
              <a:ext cx="2438879" cy="1119433"/>
            </a:xfrm>
            <a:prstGeom prst="cloudCallout">
              <a:avLst>
                <a:gd name="adj1" fmla="val 47383"/>
                <a:gd name="adj2" fmla="val 60955"/>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208" name="Rectangle 207"/>
            <p:cNvSpPr/>
            <p:nvPr/>
          </p:nvSpPr>
          <p:spPr>
            <a:xfrm>
              <a:off x="6436930" y="-1888889"/>
              <a:ext cx="2022964" cy="646331"/>
            </a:xfrm>
            <a:prstGeom prst="rect">
              <a:avLst/>
            </a:prstGeom>
          </p:spPr>
          <p:txBody>
            <a:bodyPr wrap="square">
              <a:spAutoFit/>
            </a:bodyPr>
            <a:lstStyle/>
            <a:p>
              <a:pPr algn="ctr"/>
              <a:r>
                <a:rPr lang="en-US" dirty="0" smtClean="0">
                  <a:solidFill>
                    <a:schemeClr val="bg1"/>
                  </a:solidFill>
                  <a:latin typeface="+mj-lt"/>
                </a:rPr>
                <a:t>What these elements will do??</a:t>
              </a:r>
            </a:p>
          </p:txBody>
        </p:sp>
      </p:grpSp>
      <p:grpSp>
        <p:nvGrpSpPr>
          <p:cNvPr id="92" name="Group 88"/>
          <p:cNvGrpSpPr/>
          <p:nvPr/>
        </p:nvGrpSpPr>
        <p:grpSpPr>
          <a:xfrm>
            <a:off x="2777900" y="785964"/>
            <a:ext cx="3267094" cy="1740820"/>
            <a:chOff x="5956127" y="-2293407"/>
            <a:chExt cx="2970148" cy="1740820"/>
          </a:xfrm>
        </p:grpSpPr>
        <p:sp>
          <p:nvSpPr>
            <p:cNvPr id="113" name="Cloud Callout 112"/>
            <p:cNvSpPr/>
            <p:nvPr/>
          </p:nvSpPr>
          <p:spPr>
            <a:xfrm rot="21423960" flipH="1">
              <a:off x="5956127" y="-2293407"/>
              <a:ext cx="2970148" cy="1740820"/>
            </a:xfrm>
            <a:prstGeom prst="cloudCallout">
              <a:avLst>
                <a:gd name="adj1" fmla="val 71455"/>
                <a:gd name="adj2" fmla="val -26218"/>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174" name="Rectangle 173"/>
            <p:cNvSpPr/>
            <p:nvPr/>
          </p:nvSpPr>
          <p:spPr>
            <a:xfrm>
              <a:off x="6285512" y="-1993166"/>
              <a:ext cx="2276424" cy="1200329"/>
            </a:xfrm>
            <a:prstGeom prst="rect">
              <a:avLst/>
            </a:prstGeom>
          </p:spPr>
          <p:txBody>
            <a:bodyPr wrap="square">
              <a:spAutoFit/>
            </a:bodyPr>
            <a:lstStyle/>
            <a:p>
              <a:pPr algn="ctr"/>
              <a:r>
                <a:rPr lang="en-US" dirty="0" smtClean="0">
                  <a:solidFill>
                    <a:schemeClr val="bg1"/>
                  </a:solidFill>
                  <a:latin typeface="+mj-lt"/>
                </a:rPr>
                <a:t>Lets consider elements of first 3 periods with their atomic number &amp; </a:t>
              </a:r>
            </a:p>
            <a:p>
              <a:pPr algn="ctr"/>
              <a:r>
                <a:rPr lang="en-US" dirty="0" smtClean="0">
                  <a:solidFill>
                    <a:schemeClr val="bg1"/>
                  </a:solidFill>
                  <a:latin typeface="+mj-lt"/>
                </a:rPr>
                <a:t>electronic configuration.</a:t>
              </a:r>
            </a:p>
          </p:txBody>
        </p:sp>
      </p:grpSp>
      <p:sp>
        <p:nvSpPr>
          <p:cNvPr id="219" name="Oval 218"/>
          <p:cNvSpPr/>
          <p:nvPr/>
        </p:nvSpPr>
        <p:spPr>
          <a:xfrm>
            <a:off x="5805173" y="2161169"/>
            <a:ext cx="457200" cy="457200"/>
          </a:xfrm>
          <a:prstGeom prst="ellipse">
            <a:avLst/>
          </a:prstGeom>
          <a:noFill/>
          <a:ln w="28575">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dirty="0">
              <a:solidFill>
                <a:prstClr val="white"/>
              </a:solidFill>
              <a:latin typeface="Bookman Old Style" pitchFamily="18" charset="0"/>
            </a:endParaRPr>
          </a:p>
        </p:txBody>
      </p:sp>
      <p:sp>
        <p:nvSpPr>
          <p:cNvPr id="220" name="Oval 219"/>
          <p:cNvSpPr/>
          <p:nvPr/>
        </p:nvSpPr>
        <p:spPr>
          <a:xfrm>
            <a:off x="5792465" y="3169633"/>
            <a:ext cx="457200" cy="457200"/>
          </a:xfrm>
          <a:prstGeom prst="ellipse">
            <a:avLst/>
          </a:prstGeom>
          <a:noFill/>
          <a:ln w="28575">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221" name="Oval 220"/>
          <p:cNvSpPr/>
          <p:nvPr/>
        </p:nvSpPr>
        <p:spPr>
          <a:xfrm>
            <a:off x="5779757" y="3830068"/>
            <a:ext cx="457200" cy="457200"/>
          </a:xfrm>
          <a:prstGeom prst="ellipse">
            <a:avLst/>
          </a:prstGeom>
          <a:noFill/>
          <a:ln w="28575">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solidFill>
                <a:prstClr val="white"/>
              </a:solidFill>
              <a:latin typeface="Bookman Old Style" pitchFamily="18" charset="0"/>
            </a:endParaRPr>
          </a:p>
        </p:txBody>
      </p:sp>
      <p:sp>
        <p:nvSpPr>
          <p:cNvPr id="222" name="Cloud Callout 221"/>
          <p:cNvSpPr/>
          <p:nvPr/>
        </p:nvSpPr>
        <p:spPr>
          <a:xfrm rot="21423960" flipH="1">
            <a:off x="1794093" y="1828644"/>
            <a:ext cx="1832328" cy="1119433"/>
          </a:xfrm>
          <a:prstGeom prst="cloudCallout">
            <a:avLst>
              <a:gd name="adj1" fmla="val 47383"/>
              <a:gd name="adj2" fmla="val 60955"/>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3" name="Rectangle 2"/>
          <p:cNvSpPr/>
          <p:nvPr/>
        </p:nvSpPr>
        <p:spPr>
          <a:xfrm>
            <a:off x="2219932" y="1940644"/>
            <a:ext cx="1766253" cy="646331"/>
          </a:xfrm>
          <a:prstGeom prst="rect">
            <a:avLst/>
          </a:prstGeom>
        </p:spPr>
        <p:txBody>
          <a:bodyPr wrap="none">
            <a:spAutoFit/>
          </a:bodyPr>
          <a:lstStyle/>
          <a:p>
            <a:pPr algn="ctr"/>
            <a:r>
              <a:rPr lang="en-US" dirty="0">
                <a:solidFill>
                  <a:schemeClr val="bg1"/>
                </a:solidFill>
                <a:latin typeface="+mj-lt"/>
              </a:rPr>
              <a:t>Give, Take or </a:t>
            </a:r>
            <a:endParaRPr lang="en-US" dirty="0" smtClean="0">
              <a:solidFill>
                <a:schemeClr val="bg1"/>
              </a:solidFill>
              <a:latin typeface="+mj-lt"/>
            </a:endParaRPr>
          </a:p>
          <a:p>
            <a:pPr algn="ctr"/>
            <a:r>
              <a:rPr lang="en-US" dirty="0" smtClean="0">
                <a:solidFill>
                  <a:schemeClr val="bg1"/>
                </a:solidFill>
                <a:latin typeface="+mj-lt"/>
              </a:rPr>
              <a:t>Share </a:t>
            </a:r>
            <a:r>
              <a:rPr lang="en-US" dirty="0">
                <a:solidFill>
                  <a:schemeClr val="bg1"/>
                </a:solidFill>
                <a:latin typeface="+mj-lt"/>
              </a:rPr>
              <a:t>electrons?</a:t>
            </a:r>
          </a:p>
        </p:txBody>
      </p:sp>
      <p:grpSp>
        <p:nvGrpSpPr>
          <p:cNvPr id="200" name="Group 88"/>
          <p:cNvGrpSpPr/>
          <p:nvPr/>
        </p:nvGrpSpPr>
        <p:grpSpPr>
          <a:xfrm>
            <a:off x="4037721" y="1410070"/>
            <a:ext cx="4079928" cy="2118157"/>
            <a:chOff x="5946097" y="-2229449"/>
            <a:chExt cx="3709103" cy="2118157"/>
          </a:xfrm>
        </p:grpSpPr>
        <p:sp>
          <p:nvSpPr>
            <p:cNvPr id="201" name="Cloud Callout 200"/>
            <p:cNvSpPr/>
            <p:nvPr/>
          </p:nvSpPr>
          <p:spPr>
            <a:xfrm rot="21423960" flipH="1">
              <a:off x="5946097" y="-2229449"/>
              <a:ext cx="3709103" cy="2118157"/>
            </a:xfrm>
            <a:prstGeom prst="cloudCallout">
              <a:avLst>
                <a:gd name="adj1" fmla="val 46721"/>
                <a:gd name="adj2" fmla="val 70671"/>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202" name="Rectangle 201"/>
            <p:cNvSpPr/>
            <p:nvPr/>
          </p:nvSpPr>
          <p:spPr>
            <a:xfrm>
              <a:off x="6172246" y="-1882230"/>
              <a:ext cx="3179023" cy="1754326"/>
            </a:xfrm>
            <a:prstGeom prst="rect">
              <a:avLst/>
            </a:prstGeom>
          </p:spPr>
          <p:txBody>
            <a:bodyPr wrap="square">
              <a:spAutoFit/>
            </a:bodyPr>
            <a:lstStyle/>
            <a:p>
              <a:pPr algn="ctr"/>
              <a:r>
                <a:rPr lang="en-US" dirty="0" smtClean="0">
                  <a:solidFill>
                    <a:schemeClr val="bg1"/>
                  </a:solidFill>
                  <a:latin typeface="+mj-lt"/>
                </a:rPr>
                <a:t>P, S &amp; Cl contains 5, 6 &amp; 7 electrons respectively in their outermost shell, to become stable it is easier for them to accept electrons. So their </a:t>
              </a:r>
              <a:r>
                <a:rPr lang="en-US" dirty="0" err="1" smtClean="0">
                  <a:solidFill>
                    <a:schemeClr val="bg1"/>
                  </a:solidFill>
                  <a:latin typeface="+mj-lt"/>
                </a:rPr>
                <a:t>valency</a:t>
              </a:r>
              <a:r>
                <a:rPr lang="en-US" dirty="0" smtClean="0">
                  <a:solidFill>
                    <a:schemeClr val="bg1"/>
                  </a:solidFill>
                  <a:latin typeface="+mj-lt"/>
                </a:rPr>
                <a:t> is</a:t>
              </a:r>
            </a:p>
          </p:txBody>
        </p:sp>
      </p:grpSp>
      <p:grpSp>
        <p:nvGrpSpPr>
          <p:cNvPr id="182" name="Group 88"/>
          <p:cNvGrpSpPr/>
          <p:nvPr/>
        </p:nvGrpSpPr>
        <p:grpSpPr>
          <a:xfrm rot="214876">
            <a:off x="3089346" y="1624105"/>
            <a:ext cx="3512159" cy="1518528"/>
            <a:chOff x="5885592" y="-2003461"/>
            <a:chExt cx="3863455" cy="1837419"/>
          </a:xfrm>
        </p:grpSpPr>
        <p:sp>
          <p:nvSpPr>
            <p:cNvPr id="186" name="Rounded Rectangular Callout 185"/>
            <p:cNvSpPr/>
            <p:nvPr/>
          </p:nvSpPr>
          <p:spPr>
            <a:xfrm rot="21385124" flipH="1">
              <a:off x="5885592" y="-2003461"/>
              <a:ext cx="3709102" cy="1837419"/>
            </a:xfrm>
            <a:prstGeom prst="wedgeRoundRectCallout">
              <a:avLst>
                <a:gd name="adj1" fmla="val 54376"/>
                <a:gd name="adj2" fmla="val 109929"/>
                <a:gd name="adj3" fmla="val 16667"/>
              </a:avLst>
            </a:prstGeom>
            <a:solidFill>
              <a:srgbClr val="FFCC99"/>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187" name="Rectangle 186"/>
            <p:cNvSpPr/>
            <p:nvPr/>
          </p:nvSpPr>
          <p:spPr>
            <a:xfrm rot="21385124">
              <a:off x="5902428" y="-1986961"/>
              <a:ext cx="3846619" cy="1787567"/>
            </a:xfrm>
            <a:prstGeom prst="rect">
              <a:avLst/>
            </a:prstGeom>
          </p:spPr>
          <p:txBody>
            <a:bodyPr wrap="square">
              <a:spAutoFit/>
            </a:bodyPr>
            <a:lstStyle/>
            <a:p>
              <a:r>
                <a:rPr lang="en-US" dirty="0" smtClean="0">
                  <a:latin typeface="+mj-lt"/>
                </a:rPr>
                <a:t>Na, Mg &amp; Al contains 1, 2 &amp; 3 electrons respectively in their outermost shell, to become stable it is easier for them to donate electrons. So their </a:t>
              </a:r>
              <a:r>
                <a:rPr lang="en-US" dirty="0" err="1" smtClean="0">
                  <a:latin typeface="+mj-lt"/>
                </a:rPr>
                <a:t>valency</a:t>
              </a:r>
              <a:r>
                <a:rPr lang="en-US" dirty="0" smtClean="0">
                  <a:latin typeface="+mj-lt"/>
                </a:rPr>
                <a:t> is</a:t>
              </a:r>
            </a:p>
          </p:txBody>
        </p:sp>
      </p:grpSp>
      <p:grpSp>
        <p:nvGrpSpPr>
          <p:cNvPr id="189" name="Group 88"/>
          <p:cNvGrpSpPr/>
          <p:nvPr/>
        </p:nvGrpSpPr>
        <p:grpSpPr>
          <a:xfrm>
            <a:off x="4576854" y="794982"/>
            <a:ext cx="3609084" cy="1769185"/>
            <a:chOff x="5879445" y="-2104975"/>
            <a:chExt cx="3281054" cy="1769185"/>
          </a:xfrm>
        </p:grpSpPr>
        <p:sp>
          <p:nvSpPr>
            <p:cNvPr id="190" name="Cloud Callout 189"/>
            <p:cNvSpPr/>
            <p:nvPr/>
          </p:nvSpPr>
          <p:spPr>
            <a:xfrm rot="21423960" flipH="1">
              <a:off x="5879445" y="-2104975"/>
              <a:ext cx="3281054" cy="1769185"/>
            </a:xfrm>
            <a:prstGeom prst="cloudCallout">
              <a:avLst>
                <a:gd name="adj1" fmla="val 81448"/>
                <a:gd name="adj2" fmla="val 88902"/>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sp>
          <p:nvSpPr>
            <p:cNvPr id="191" name="Rectangle 190"/>
            <p:cNvSpPr/>
            <p:nvPr/>
          </p:nvSpPr>
          <p:spPr>
            <a:xfrm>
              <a:off x="6117538" y="-1958759"/>
              <a:ext cx="2759932" cy="1477328"/>
            </a:xfrm>
            <a:prstGeom prst="rect">
              <a:avLst/>
            </a:prstGeom>
          </p:spPr>
          <p:txBody>
            <a:bodyPr wrap="square">
              <a:spAutoFit/>
            </a:bodyPr>
            <a:lstStyle/>
            <a:p>
              <a:pPr algn="ctr"/>
              <a:r>
                <a:rPr lang="en-US" dirty="0" smtClean="0">
                  <a:solidFill>
                    <a:schemeClr val="bg1"/>
                  </a:solidFill>
                  <a:latin typeface="+mj-lt"/>
                </a:rPr>
                <a:t>C &amp; Si contains 4 electrons in their outermost shell, to become stable it is easier for them to share electrons. So their </a:t>
              </a:r>
              <a:r>
                <a:rPr lang="en-US" dirty="0" err="1" smtClean="0">
                  <a:solidFill>
                    <a:schemeClr val="bg1"/>
                  </a:solidFill>
                  <a:latin typeface="+mj-lt"/>
                </a:rPr>
                <a:t>valency</a:t>
              </a:r>
              <a:r>
                <a:rPr lang="en-US" dirty="0" smtClean="0">
                  <a:solidFill>
                    <a:schemeClr val="bg1"/>
                  </a:solidFill>
                  <a:latin typeface="+mj-lt"/>
                </a:rPr>
                <a:t> is</a:t>
              </a:r>
            </a:p>
          </p:txBody>
        </p:sp>
      </p:grpSp>
    </p:spTree>
    <p:extLst>
      <p:ext uri="{BB962C8B-B14F-4D97-AF65-F5344CB8AC3E}">
        <p14:creationId xmlns:p14="http://schemas.microsoft.com/office/powerpoint/2010/main" val="5410883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left)">
                                      <p:cBhvr>
                                        <p:cTn id="12" dur="50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9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par>
                                <p:cTn id="28" presetID="10" presetClass="entr" presetSubtype="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6"/>
                                        </p:tgtEl>
                                        <p:attrNameLst>
                                          <p:attrName>style.visibility</p:attrName>
                                        </p:attrNameLst>
                                      </p:cBhvr>
                                      <p:to>
                                        <p:strVal val="visible"/>
                                      </p:to>
                                    </p:set>
                                    <p:animEffect transition="in" filter="wipe(left)">
                                      <p:cBhvr>
                                        <p:cTn id="33" dur="500"/>
                                        <p:tgtEl>
                                          <p:spTgt spid="1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5"/>
                                        </p:tgtEl>
                                        <p:attrNameLst>
                                          <p:attrName>style.visibility</p:attrName>
                                        </p:attrNameLst>
                                      </p:cBhvr>
                                      <p:to>
                                        <p:strVal val="visible"/>
                                      </p:to>
                                    </p:set>
                                    <p:animEffect transition="in" filter="wipe(left)">
                                      <p:cBhvr>
                                        <p:cTn id="36" dur="500"/>
                                        <p:tgtEl>
                                          <p:spTgt spid="12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24"/>
                                        </p:tgtEl>
                                        <p:attrNameLst>
                                          <p:attrName>style.visibility</p:attrName>
                                        </p:attrNameLst>
                                      </p:cBhvr>
                                      <p:to>
                                        <p:strVal val="visible"/>
                                      </p:to>
                                    </p:set>
                                    <p:animEffect transition="in" filter="wipe(left)">
                                      <p:cBhvr>
                                        <p:cTn id="39" dur="500"/>
                                        <p:tgtEl>
                                          <p:spTgt spid="12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wipe(left)">
                                      <p:cBhvr>
                                        <p:cTn id="42" dur="500"/>
                                        <p:tgtEl>
                                          <p:spTgt spid="119"/>
                                        </p:tgtEl>
                                      </p:cBhvr>
                                    </p:animEffect>
                                  </p:childTnLst>
                                </p:cTn>
                              </p:par>
                              <p:par>
                                <p:cTn id="43" presetID="22" presetClass="entr" presetSubtype="8"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wipe(left)">
                                      <p:cBhvr>
                                        <p:cTn id="45" dur="500"/>
                                        <p:tgtEl>
                                          <p:spTgt spid="120"/>
                                        </p:tgtEl>
                                      </p:cBhvr>
                                    </p:animEffect>
                                  </p:childTnLst>
                                </p:cTn>
                              </p:par>
                              <p:par>
                                <p:cTn id="46" presetID="22" presetClass="entr" presetSubtype="8" fill="hold" nodeType="with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left)">
                                      <p:cBhvr>
                                        <p:cTn id="48" dur="500"/>
                                        <p:tgtEl>
                                          <p:spTgt spid="118"/>
                                        </p:tgtEl>
                                      </p:cBhvr>
                                    </p:animEffect>
                                  </p:childTnLst>
                                </p:cTn>
                              </p:par>
                              <p:par>
                                <p:cTn id="49" presetID="22" presetClass="entr" presetSubtype="8" fill="hold"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wipe(left)">
                                      <p:cBhvr>
                                        <p:cTn id="51" dur="500"/>
                                        <p:tgtEl>
                                          <p:spTgt spid="117"/>
                                        </p:tgtEl>
                                      </p:cBhvr>
                                    </p:animEffect>
                                  </p:childTnLst>
                                </p:cTn>
                              </p:par>
                              <p:par>
                                <p:cTn id="52" presetID="22" presetClass="entr" presetSubtype="8" fill="hold" nodeType="with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wipe(left)">
                                      <p:cBhvr>
                                        <p:cTn id="54" dur="500"/>
                                        <p:tgtEl>
                                          <p:spTgt spid="116"/>
                                        </p:tgtEl>
                                      </p:cBhvr>
                                    </p:animEffect>
                                  </p:childTnLst>
                                </p:cTn>
                              </p:par>
                              <p:par>
                                <p:cTn id="55" presetID="22" presetClass="entr" presetSubtype="8" fill="hold" nodeType="with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wipe(left)">
                                      <p:cBhvr>
                                        <p:cTn id="57" dur="500"/>
                                        <p:tgtEl>
                                          <p:spTgt spid="11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96"/>
                                        </p:tgtEl>
                                        <p:attrNameLst>
                                          <p:attrName>style.visibility</p:attrName>
                                        </p:attrNameLst>
                                      </p:cBhvr>
                                      <p:to>
                                        <p:strVal val="visible"/>
                                      </p:to>
                                    </p:set>
                                    <p:animEffect transition="in" filter="wipe(left)">
                                      <p:cBhvr>
                                        <p:cTn id="60" dur="500"/>
                                        <p:tgtEl>
                                          <p:spTgt spid="19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97"/>
                                        </p:tgtEl>
                                        <p:attrNameLst>
                                          <p:attrName>style.visibility</p:attrName>
                                        </p:attrNameLst>
                                      </p:cBhvr>
                                      <p:to>
                                        <p:strVal val="visible"/>
                                      </p:to>
                                    </p:set>
                                    <p:animEffect transition="in" filter="wipe(left)">
                                      <p:cBhvr>
                                        <p:cTn id="63" dur="500"/>
                                        <p:tgtEl>
                                          <p:spTgt spid="19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98"/>
                                        </p:tgtEl>
                                        <p:attrNameLst>
                                          <p:attrName>style.visibility</p:attrName>
                                        </p:attrNameLst>
                                      </p:cBhvr>
                                      <p:to>
                                        <p:strVal val="visible"/>
                                      </p:to>
                                    </p:set>
                                    <p:animEffect transition="in" filter="wipe(left)">
                                      <p:cBhvr>
                                        <p:cTn id="66" dur="500"/>
                                        <p:tgtEl>
                                          <p:spTgt spid="19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99"/>
                                        </p:tgtEl>
                                        <p:attrNameLst>
                                          <p:attrName>style.visibility</p:attrName>
                                        </p:attrNameLst>
                                      </p:cBhvr>
                                      <p:to>
                                        <p:strVal val="visible"/>
                                      </p:to>
                                    </p:set>
                                    <p:animEffect transition="in" filter="wipe(left)">
                                      <p:cBhvr>
                                        <p:cTn id="69" dur="500"/>
                                        <p:tgtEl>
                                          <p:spTgt spid="199"/>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4"/>
                                        </p:tgtEl>
                                        <p:attrNameLst>
                                          <p:attrName>style.visibility</p:attrName>
                                        </p:attrNameLst>
                                      </p:cBhvr>
                                      <p:to>
                                        <p:strVal val="visible"/>
                                      </p:to>
                                    </p:set>
                                    <p:animEffect transition="in" filter="wipe(left)">
                                      <p:cBhvr>
                                        <p:cTn id="72" dur="500"/>
                                        <p:tgtEl>
                                          <p:spTgt spid="21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15"/>
                                        </p:tgtEl>
                                        <p:attrNameLst>
                                          <p:attrName>style.visibility</p:attrName>
                                        </p:attrNameLst>
                                      </p:cBhvr>
                                      <p:to>
                                        <p:strVal val="visible"/>
                                      </p:to>
                                    </p:set>
                                    <p:animEffect transition="in" filter="wipe(left)">
                                      <p:cBhvr>
                                        <p:cTn id="75" dur="500"/>
                                        <p:tgtEl>
                                          <p:spTgt spid="21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16"/>
                                        </p:tgtEl>
                                        <p:attrNameLst>
                                          <p:attrName>style.visibility</p:attrName>
                                        </p:attrNameLst>
                                      </p:cBhvr>
                                      <p:to>
                                        <p:strVal val="visible"/>
                                      </p:to>
                                    </p:set>
                                    <p:animEffect transition="in" filter="wipe(left)">
                                      <p:cBhvr>
                                        <p:cTn id="78" dur="500"/>
                                        <p:tgtEl>
                                          <p:spTgt spid="21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17"/>
                                        </p:tgtEl>
                                        <p:attrNameLst>
                                          <p:attrName>style.visibility</p:attrName>
                                        </p:attrNameLst>
                                      </p:cBhvr>
                                      <p:to>
                                        <p:strVal val="visible"/>
                                      </p:to>
                                    </p:set>
                                    <p:animEffect transition="in" filter="wipe(left)">
                                      <p:cBhvr>
                                        <p:cTn id="81" dur="500"/>
                                        <p:tgtEl>
                                          <p:spTgt spid="217"/>
                                        </p:tgtEl>
                                      </p:cBhvr>
                                    </p:animEffect>
                                  </p:childTnLst>
                                </p:cTn>
                              </p:par>
                              <p:par>
                                <p:cTn id="82" presetID="22" presetClass="entr" presetSubtype="8" fill="hold" nodeType="withEffect">
                                  <p:stCondLst>
                                    <p:cond delay="0"/>
                                  </p:stCondLst>
                                  <p:childTnLst>
                                    <p:set>
                                      <p:cBhvr>
                                        <p:cTn id="83" dur="1" fill="hold">
                                          <p:stCondLst>
                                            <p:cond delay="0"/>
                                          </p:stCondLst>
                                        </p:cTn>
                                        <p:tgtEl>
                                          <p:spTgt spid="114"/>
                                        </p:tgtEl>
                                        <p:attrNameLst>
                                          <p:attrName>style.visibility</p:attrName>
                                        </p:attrNameLst>
                                      </p:cBhvr>
                                      <p:to>
                                        <p:strVal val="visible"/>
                                      </p:to>
                                    </p:set>
                                    <p:animEffect transition="in" filter="wipe(left)">
                                      <p:cBhvr>
                                        <p:cTn id="84" dur="500"/>
                                        <p:tgtEl>
                                          <p:spTgt spid="114"/>
                                        </p:tgtEl>
                                      </p:cBhvr>
                                    </p:animEffect>
                                  </p:childTnLst>
                                </p:cTn>
                              </p:par>
                              <p:par>
                                <p:cTn id="85" presetID="22" presetClass="entr" presetSubtype="8" fill="hold" nodeType="withEffect">
                                  <p:stCondLst>
                                    <p:cond delay="0"/>
                                  </p:stCondLst>
                                  <p:childTnLst>
                                    <p:set>
                                      <p:cBhvr>
                                        <p:cTn id="86" dur="1" fill="hold">
                                          <p:stCondLst>
                                            <p:cond delay="0"/>
                                          </p:stCondLst>
                                        </p:cTn>
                                        <p:tgtEl>
                                          <p:spTgt spid="121"/>
                                        </p:tgtEl>
                                        <p:attrNameLst>
                                          <p:attrName>style.visibility</p:attrName>
                                        </p:attrNameLst>
                                      </p:cBhvr>
                                      <p:to>
                                        <p:strVal val="visible"/>
                                      </p:to>
                                    </p:set>
                                    <p:animEffect transition="in" filter="wipe(left)">
                                      <p:cBhvr>
                                        <p:cTn id="87" dur="500"/>
                                        <p:tgtEl>
                                          <p:spTgt spid="12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left)">
                                      <p:cBhvr>
                                        <p:cTn id="90" dur="500"/>
                                        <p:tgtEl>
                                          <p:spTgt spid="96"/>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22"/>
                                        </p:tgtEl>
                                        <p:attrNameLst>
                                          <p:attrName>style.visibility</p:attrName>
                                        </p:attrNameLst>
                                      </p:cBhvr>
                                      <p:to>
                                        <p:strVal val="visible"/>
                                      </p:to>
                                    </p:set>
                                    <p:animEffect transition="in" filter="wipe(left)">
                                      <p:cBhvr>
                                        <p:cTn id="93" dur="500"/>
                                        <p:tgtEl>
                                          <p:spTgt spid="122"/>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wipe(left)">
                                      <p:cBhvr>
                                        <p:cTn id="96" dur="500"/>
                                        <p:tgtEl>
                                          <p:spTgt spid="97"/>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animEffect transition="in" filter="wipe(left)">
                                      <p:cBhvr>
                                        <p:cTn id="99" dur="500"/>
                                        <p:tgtEl>
                                          <p:spTgt spid="98"/>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wipe(left)">
                                      <p:cBhvr>
                                        <p:cTn id="102" dur="500"/>
                                        <p:tgtEl>
                                          <p:spTgt spid="99"/>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00"/>
                                        </p:tgtEl>
                                        <p:attrNameLst>
                                          <p:attrName>style.visibility</p:attrName>
                                        </p:attrNameLst>
                                      </p:cBhvr>
                                      <p:to>
                                        <p:strVal val="visible"/>
                                      </p:to>
                                    </p:set>
                                    <p:animEffect transition="in" filter="wipe(left)">
                                      <p:cBhvr>
                                        <p:cTn id="105" dur="500"/>
                                        <p:tgtEl>
                                          <p:spTgt spid="100"/>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01"/>
                                        </p:tgtEl>
                                        <p:attrNameLst>
                                          <p:attrName>style.visibility</p:attrName>
                                        </p:attrNameLst>
                                      </p:cBhvr>
                                      <p:to>
                                        <p:strVal val="visible"/>
                                      </p:to>
                                    </p:set>
                                    <p:animEffect transition="in" filter="wipe(left)">
                                      <p:cBhvr>
                                        <p:cTn id="108" dur="500"/>
                                        <p:tgtEl>
                                          <p:spTgt spid="101"/>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wipe(left)">
                                      <p:cBhvr>
                                        <p:cTn id="111" dur="500"/>
                                        <p:tgtEl>
                                          <p:spTgt spid="10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03"/>
                                        </p:tgtEl>
                                        <p:attrNameLst>
                                          <p:attrName>style.visibility</p:attrName>
                                        </p:attrNameLst>
                                      </p:cBhvr>
                                      <p:to>
                                        <p:strVal val="visible"/>
                                      </p:to>
                                    </p:set>
                                    <p:animEffect transition="in" filter="wipe(left)">
                                      <p:cBhvr>
                                        <p:cTn id="114" dur="500"/>
                                        <p:tgtEl>
                                          <p:spTgt spid="10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Effect transition="in" filter="wipe(left)">
                                      <p:cBhvr>
                                        <p:cTn id="117" dur="500"/>
                                        <p:tgtEl>
                                          <p:spTgt spid="104"/>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111"/>
                                        </p:tgtEl>
                                        <p:attrNameLst>
                                          <p:attrName>style.visibility</p:attrName>
                                        </p:attrNameLst>
                                      </p:cBhvr>
                                      <p:to>
                                        <p:strVal val="visible"/>
                                      </p:to>
                                    </p:set>
                                    <p:animEffect transition="in" filter="wipe(left)">
                                      <p:cBhvr>
                                        <p:cTn id="120" dur="500"/>
                                        <p:tgtEl>
                                          <p:spTgt spid="111"/>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110"/>
                                        </p:tgtEl>
                                        <p:attrNameLst>
                                          <p:attrName>style.visibility</p:attrName>
                                        </p:attrNameLst>
                                      </p:cBhvr>
                                      <p:to>
                                        <p:strVal val="visible"/>
                                      </p:to>
                                    </p:set>
                                    <p:animEffect transition="in" filter="wipe(left)">
                                      <p:cBhvr>
                                        <p:cTn id="123" dur="500"/>
                                        <p:tgtEl>
                                          <p:spTgt spid="110"/>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105"/>
                                        </p:tgtEl>
                                        <p:attrNameLst>
                                          <p:attrName>style.visibility</p:attrName>
                                        </p:attrNameLst>
                                      </p:cBhvr>
                                      <p:to>
                                        <p:strVal val="visible"/>
                                      </p:to>
                                    </p:set>
                                    <p:animEffect transition="in" filter="wipe(left)">
                                      <p:cBhvr>
                                        <p:cTn id="126" dur="500"/>
                                        <p:tgtEl>
                                          <p:spTgt spid="105"/>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106"/>
                                        </p:tgtEl>
                                        <p:attrNameLst>
                                          <p:attrName>style.visibility</p:attrName>
                                        </p:attrNameLst>
                                      </p:cBhvr>
                                      <p:to>
                                        <p:strVal val="visible"/>
                                      </p:to>
                                    </p:set>
                                    <p:animEffect transition="in" filter="wipe(left)">
                                      <p:cBhvr>
                                        <p:cTn id="129" dur="500"/>
                                        <p:tgtEl>
                                          <p:spTgt spid="106"/>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107"/>
                                        </p:tgtEl>
                                        <p:attrNameLst>
                                          <p:attrName>style.visibility</p:attrName>
                                        </p:attrNameLst>
                                      </p:cBhvr>
                                      <p:to>
                                        <p:strVal val="visible"/>
                                      </p:to>
                                    </p:set>
                                    <p:animEffect transition="in" filter="wipe(left)">
                                      <p:cBhvr>
                                        <p:cTn id="132" dur="500"/>
                                        <p:tgtEl>
                                          <p:spTgt spid="107"/>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Effect transition="in" filter="wipe(left)">
                                      <p:cBhvr>
                                        <p:cTn id="135" dur="500"/>
                                        <p:tgtEl>
                                          <p:spTgt spid="108"/>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09"/>
                                        </p:tgtEl>
                                        <p:attrNameLst>
                                          <p:attrName>style.visibility</p:attrName>
                                        </p:attrNameLst>
                                      </p:cBhvr>
                                      <p:to>
                                        <p:strVal val="visible"/>
                                      </p:to>
                                    </p:set>
                                    <p:animEffect transition="in" filter="wipe(left)">
                                      <p:cBhvr>
                                        <p:cTn id="138" dur="500"/>
                                        <p:tgtEl>
                                          <p:spTgt spid="109"/>
                                        </p:tgtEl>
                                      </p:cBhvr>
                                    </p:animEffect>
                                  </p:childTnLst>
                                </p:cTn>
                              </p:par>
                              <p:par>
                                <p:cTn id="139" presetID="22" presetClass="entr" presetSubtype="8" fill="hold" grpId="0" nodeType="withEffect">
                                  <p:stCondLst>
                                    <p:cond delay="0"/>
                                  </p:stCondLst>
                                  <p:childTnLst>
                                    <p:set>
                                      <p:cBhvr>
                                        <p:cTn id="140" dur="1" fill="hold">
                                          <p:stCondLst>
                                            <p:cond delay="0"/>
                                          </p:stCondLst>
                                        </p:cTn>
                                        <p:tgtEl>
                                          <p:spTgt spid="112"/>
                                        </p:tgtEl>
                                        <p:attrNameLst>
                                          <p:attrName>style.visibility</p:attrName>
                                        </p:attrNameLst>
                                      </p:cBhvr>
                                      <p:to>
                                        <p:strVal val="visible"/>
                                      </p:to>
                                    </p:set>
                                    <p:animEffect transition="in" filter="wipe(left)">
                                      <p:cBhvr>
                                        <p:cTn id="141" dur="500"/>
                                        <p:tgtEl>
                                          <p:spTgt spid="112"/>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162"/>
                                        </p:tgtEl>
                                        <p:attrNameLst>
                                          <p:attrName>style.visibility</p:attrName>
                                        </p:attrNameLst>
                                      </p:cBhvr>
                                      <p:to>
                                        <p:strVal val="visible"/>
                                      </p:to>
                                    </p:set>
                                    <p:animEffect transition="in" filter="wipe(left)">
                                      <p:cBhvr>
                                        <p:cTn id="144" dur="500"/>
                                        <p:tgtEl>
                                          <p:spTgt spid="162"/>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161"/>
                                        </p:tgtEl>
                                        <p:attrNameLst>
                                          <p:attrName>style.visibility</p:attrName>
                                        </p:attrNameLst>
                                      </p:cBhvr>
                                      <p:to>
                                        <p:strVal val="visible"/>
                                      </p:to>
                                    </p:set>
                                    <p:animEffect transition="in" filter="wipe(left)">
                                      <p:cBhvr>
                                        <p:cTn id="147" dur="500"/>
                                        <p:tgtEl>
                                          <p:spTgt spid="161"/>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160"/>
                                        </p:tgtEl>
                                        <p:attrNameLst>
                                          <p:attrName>style.visibility</p:attrName>
                                        </p:attrNameLst>
                                      </p:cBhvr>
                                      <p:to>
                                        <p:strVal val="visible"/>
                                      </p:to>
                                    </p:set>
                                    <p:animEffect transition="in" filter="wipe(left)">
                                      <p:cBhvr>
                                        <p:cTn id="150" dur="500"/>
                                        <p:tgtEl>
                                          <p:spTgt spid="160"/>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158"/>
                                        </p:tgtEl>
                                        <p:attrNameLst>
                                          <p:attrName>style.visibility</p:attrName>
                                        </p:attrNameLst>
                                      </p:cBhvr>
                                      <p:to>
                                        <p:strVal val="visible"/>
                                      </p:to>
                                    </p:set>
                                    <p:animEffect transition="in" filter="wipe(left)">
                                      <p:cBhvr>
                                        <p:cTn id="153" dur="500"/>
                                        <p:tgtEl>
                                          <p:spTgt spid="158"/>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155"/>
                                        </p:tgtEl>
                                        <p:attrNameLst>
                                          <p:attrName>style.visibility</p:attrName>
                                        </p:attrNameLst>
                                      </p:cBhvr>
                                      <p:to>
                                        <p:strVal val="visible"/>
                                      </p:to>
                                    </p:set>
                                    <p:animEffect transition="in" filter="wipe(left)">
                                      <p:cBhvr>
                                        <p:cTn id="156" dur="500"/>
                                        <p:tgtEl>
                                          <p:spTgt spid="155"/>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159"/>
                                        </p:tgtEl>
                                        <p:attrNameLst>
                                          <p:attrName>style.visibility</p:attrName>
                                        </p:attrNameLst>
                                      </p:cBhvr>
                                      <p:to>
                                        <p:strVal val="visible"/>
                                      </p:to>
                                    </p:set>
                                    <p:animEffect transition="in" filter="wipe(left)">
                                      <p:cBhvr>
                                        <p:cTn id="159" dur="500"/>
                                        <p:tgtEl>
                                          <p:spTgt spid="159"/>
                                        </p:tgtEl>
                                      </p:cBhvr>
                                    </p:animEffect>
                                  </p:childTnLst>
                                </p:cTn>
                              </p:par>
                              <p:par>
                                <p:cTn id="160" presetID="22" presetClass="entr" presetSubtype="8" fill="hold" grpId="0" nodeType="withEffect">
                                  <p:stCondLst>
                                    <p:cond delay="0"/>
                                  </p:stCondLst>
                                  <p:childTnLst>
                                    <p:set>
                                      <p:cBhvr>
                                        <p:cTn id="161" dur="1" fill="hold">
                                          <p:stCondLst>
                                            <p:cond delay="0"/>
                                          </p:stCondLst>
                                        </p:cTn>
                                        <p:tgtEl>
                                          <p:spTgt spid="157"/>
                                        </p:tgtEl>
                                        <p:attrNameLst>
                                          <p:attrName>style.visibility</p:attrName>
                                        </p:attrNameLst>
                                      </p:cBhvr>
                                      <p:to>
                                        <p:strVal val="visible"/>
                                      </p:to>
                                    </p:set>
                                    <p:animEffect transition="in" filter="wipe(left)">
                                      <p:cBhvr>
                                        <p:cTn id="162" dur="500"/>
                                        <p:tgtEl>
                                          <p:spTgt spid="157"/>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156"/>
                                        </p:tgtEl>
                                        <p:attrNameLst>
                                          <p:attrName>style.visibility</p:attrName>
                                        </p:attrNameLst>
                                      </p:cBhvr>
                                      <p:to>
                                        <p:strVal val="visible"/>
                                      </p:to>
                                    </p:set>
                                    <p:animEffect transition="in" filter="wipe(left)">
                                      <p:cBhvr>
                                        <p:cTn id="165" dur="500"/>
                                        <p:tgtEl>
                                          <p:spTgt spid="156"/>
                                        </p:tgtEl>
                                      </p:cBhvr>
                                    </p:animEffect>
                                  </p:childTnLst>
                                </p:cTn>
                              </p:par>
                              <p:par>
                                <p:cTn id="166" presetID="22" presetClass="entr" presetSubtype="8"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wipe(left)">
                                      <p:cBhvr>
                                        <p:cTn id="168" dur="500"/>
                                        <p:tgtEl>
                                          <p:spTgt spid="154"/>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153"/>
                                        </p:tgtEl>
                                        <p:attrNameLst>
                                          <p:attrName>style.visibility</p:attrName>
                                        </p:attrNameLst>
                                      </p:cBhvr>
                                      <p:to>
                                        <p:strVal val="visible"/>
                                      </p:to>
                                    </p:set>
                                    <p:animEffect transition="in" filter="wipe(left)">
                                      <p:cBhvr>
                                        <p:cTn id="171" dur="500"/>
                                        <p:tgtEl>
                                          <p:spTgt spid="153"/>
                                        </p:tgtEl>
                                      </p:cBhvr>
                                    </p:animEffect>
                                  </p:childTnLst>
                                </p:cTn>
                              </p:par>
                              <p:par>
                                <p:cTn id="172" presetID="22" presetClass="entr" presetSubtype="8" fill="hold" grpId="0" nodeType="withEffect">
                                  <p:stCondLst>
                                    <p:cond delay="0"/>
                                  </p:stCondLst>
                                  <p:childTnLst>
                                    <p:set>
                                      <p:cBhvr>
                                        <p:cTn id="173" dur="1" fill="hold">
                                          <p:stCondLst>
                                            <p:cond delay="0"/>
                                          </p:stCondLst>
                                        </p:cTn>
                                        <p:tgtEl>
                                          <p:spTgt spid="152"/>
                                        </p:tgtEl>
                                        <p:attrNameLst>
                                          <p:attrName>style.visibility</p:attrName>
                                        </p:attrNameLst>
                                      </p:cBhvr>
                                      <p:to>
                                        <p:strVal val="visible"/>
                                      </p:to>
                                    </p:set>
                                    <p:animEffect transition="in" filter="wipe(left)">
                                      <p:cBhvr>
                                        <p:cTn id="174" dur="500"/>
                                        <p:tgtEl>
                                          <p:spTgt spid="152"/>
                                        </p:tgtEl>
                                      </p:cBhvr>
                                    </p:animEffect>
                                  </p:childTnLst>
                                </p:cTn>
                              </p:par>
                              <p:par>
                                <p:cTn id="175" presetID="22" presetClass="entr" presetSubtype="8" fill="hold" grpId="0" nodeType="withEffect">
                                  <p:stCondLst>
                                    <p:cond delay="0"/>
                                  </p:stCondLst>
                                  <p:childTnLst>
                                    <p:set>
                                      <p:cBhvr>
                                        <p:cTn id="176" dur="1" fill="hold">
                                          <p:stCondLst>
                                            <p:cond delay="0"/>
                                          </p:stCondLst>
                                        </p:cTn>
                                        <p:tgtEl>
                                          <p:spTgt spid="151"/>
                                        </p:tgtEl>
                                        <p:attrNameLst>
                                          <p:attrName>style.visibility</p:attrName>
                                        </p:attrNameLst>
                                      </p:cBhvr>
                                      <p:to>
                                        <p:strVal val="visible"/>
                                      </p:to>
                                    </p:set>
                                    <p:animEffect transition="in" filter="wipe(left)">
                                      <p:cBhvr>
                                        <p:cTn id="177" dur="500"/>
                                        <p:tgtEl>
                                          <p:spTgt spid="151"/>
                                        </p:tgtEl>
                                      </p:cBhvr>
                                    </p:animEffect>
                                  </p:childTnLst>
                                </p:cTn>
                              </p:par>
                              <p:par>
                                <p:cTn id="178" presetID="22" presetClass="entr" presetSubtype="8" fill="hold" grpId="0" nodeType="withEffect">
                                  <p:stCondLst>
                                    <p:cond delay="0"/>
                                  </p:stCondLst>
                                  <p:childTnLst>
                                    <p:set>
                                      <p:cBhvr>
                                        <p:cTn id="179" dur="1" fill="hold">
                                          <p:stCondLst>
                                            <p:cond delay="0"/>
                                          </p:stCondLst>
                                        </p:cTn>
                                        <p:tgtEl>
                                          <p:spTgt spid="150"/>
                                        </p:tgtEl>
                                        <p:attrNameLst>
                                          <p:attrName>style.visibility</p:attrName>
                                        </p:attrNameLst>
                                      </p:cBhvr>
                                      <p:to>
                                        <p:strVal val="visible"/>
                                      </p:to>
                                    </p:set>
                                    <p:animEffect transition="in" filter="wipe(left)">
                                      <p:cBhvr>
                                        <p:cTn id="180" dur="500"/>
                                        <p:tgtEl>
                                          <p:spTgt spid="150"/>
                                        </p:tgtEl>
                                      </p:cBhvr>
                                    </p:animEffect>
                                  </p:childTnLst>
                                </p:cTn>
                              </p:par>
                              <p:par>
                                <p:cTn id="181" presetID="22" presetClass="entr" presetSubtype="8" fill="hold" grpId="0" nodeType="withEffect">
                                  <p:stCondLst>
                                    <p:cond delay="0"/>
                                  </p:stCondLst>
                                  <p:childTnLst>
                                    <p:set>
                                      <p:cBhvr>
                                        <p:cTn id="182" dur="1" fill="hold">
                                          <p:stCondLst>
                                            <p:cond delay="0"/>
                                          </p:stCondLst>
                                        </p:cTn>
                                        <p:tgtEl>
                                          <p:spTgt spid="149"/>
                                        </p:tgtEl>
                                        <p:attrNameLst>
                                          <p:attrName>style.visibility</p:attrName>
                                        </p:attrNameLst>
                                      </p:cBhvr>
                                      <p:to>
                                        <p:strVal val="visible"/>
                                      </p:to>
                                    </p:set>
                                    <p:animEffect transition="in" filter="wipe(left)">
                                      <p:cBhvr>
                                        <p:cTn id="183" dur="500"/>
                                        <p:tgtEl>
                                          <p:spTgt spid="149"/>
                                        </p:tgtEl>
                                      </p:cBhvr>
                                    </p:animEffect>
                                  </p:childTnLst>
                                </p:cTn>
                              </p:par>
                              <p:par>
                                <p:cTn id="184" presetID="22" presetClass="entr" presetSubtype="8" fill="hold" grpId="0" nodeType="withEffect">
                                  <p:stCondLst>
                                    <p:cond delay="0"/>
                                  </p:stCondLst>
                                  <p:childTnLst>
                                    <p:set>
                                      <p:cBhvr>
                                        <p:cTn id="185" dur="1" fill="hold">
                                          <p:stCondLst>
                                            <p:cond delay="0"/>
                                          </p:stCondLst>
                                        </p:cTn>
                                        <p:tgtEl>
                                          <p:spTgt spid="148"/>
                                        </p:tgtEl>
                                        <p:attrNameLst>
                                          <p:attrName>style.visibility</p:attrName>
                                        </p:attrNameLst>
                                      </p:cBhvr>
                                      <p:to>
                                        <p:strVal val="visible"/>
                                      </p:to>
                                    </p:set>
                                    <p:animEffect transition="in" filter="wipe(left)">
                                      <p:cBhvr>
                                        <p:cTn id="186" dur="500"/>
                                        <p:tgtEl>
                                          <p:spTgt spid="148"/>
                                        </p:tgtEl>
                                      </p:cBhvr>
                                    </p:animEffect>
                                  </p:childTnLst>
                                </p:cTn>
                              </p:par>
                              <p:par>
                                <p:cTn id="187" presetID="22" presetClass="entr" presetSubtype="8" fill="hold" grpId="0" nodeType="withEffect">
                                  <p:stCondLst>
                                    <p:cond delay="0"/>
                                  </p:stCondLst>
                                  <p:childTnLst>
                                    <p:set>
                                      <p:cBhvr>
                                        <p:cTn id="188" dur="1" fill="hold">
                                          <p:stCondLst>
                                            <p:cond delay="0"/>
                                          </p:stCondLst>
                                        </p:cTn>
                                        <p:tgtEl>
                                          <p:spTgt spid="147"/>
                                        </p:tgtEl>
                                        <p:attrNameLst>
                                          <p:attrName>style.visibility</p:attrName>
                                        </p:attrNameLst>
                                      </p:cBhvr>
                                      <p:to>
                                        <p:strVal val="visible"/>
                                      </p:to>
                                    </p:set>
                                    <p:animEffect transition="in" filter="wipe(left)">
                                      <p:cBhvr>
                                        <p:cTn id="189" dur="500"/>
                                        <p:tgtEl>
                                          <p:spTgt spid="147"/>
                                        </p:tgtEl>
                                      </p:cBhvr>
                                    </p:animEffect>
                                  </p:childTnLst>
                                </p:cTn>
                              </p:par>
                              <p:par>
                                <p:cTn id="190" presetID="22" presetClass="entr" presetSubtype="8" fill="hold" grpId="0" nodeType="withEffect">
                                  <p:stCondLst>
                                    <p:cond delay="0"/>
                                  </p:stCondLst>
                                  <p:childTnLst>
                                    <p:set>
                                      <p:cBhvr>
                                        <p:cTn id="191" dur="1" fill="hold">
                                          <p:stCondLst>
                                            <p:cond delay="0"/>
                                          </p:stCondLst>
                                        </p:cTn>
                                        <p:tgtEl>
                                          <p:spTgt spid="146"/>
                                        </p:tgtEl>
                                        <p:attrNameLst>
                                          <p:attrName>style.visibility</p:attrName>
                                        </p:attrNameLst>
                                      </p:cBhvr>
                                      <p:to>
                                        <p:strVal val="visible"/>
                                      </p:to>
                                    </p:set>
                                    <p:animEffect transition="in" filter="wipe(left)">
                                      <p:cBhvr>
                                        <p:cTn id="192" dur="500"/>
                                        <p:tgtEl>
                                          <p:spTgt spid="146"/>
                                        </p:tgtEl>
                                      </p:cBhvr>
                                    </p:animEffect>
                                  </p:childTnLst>
                                </p:cTn>
                              </p:par>
                              <p:par>
                                <p:cTn id="193" presetID="22" presetClass="entr" presetSubtype="8" fill="hold" grpId="0" nodeType="withEffect">
                                  <p:stCondLst>
                                    <p:cond delay="0"/>
                                  </p:stCondLst>
                                  <p:childTnLst>
                                    <p:set>
                                      <p:cBhvr>
                                        <p:cTn id="194" dur="1" fill="hold">
                                          <p:stCondLst>
                                            <p:cond delay="0"/>
                                          </p:stCondLst>
                                        </p:cTn>
                                        <p:tgtEl>
                                          <p:spTgt spid="145"/>
                                        </p:tgtEl>
                                        <p:attrNameLst>
                                          <p:attrName>style.visibility</p:attrName>
                                        </p:attrNameLst>
                                      </p:cBhvr>
                                      <p:to>
                                        <p:strVal val="visible"/>
                                      </p:to>
                                    </p:set>
                                    <p:animEffect transition="in" filter="wipe(left)">
                                      <p:cBhvr>
                                        <p:cTn id="195" dur="500"/>
                                        <p:tgtEl>
                                          <p:spTgt spid="14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23"/>
                                        </p:tgtEl>
                                        <p:attrNameLst>
                                          <p:attrName>style.visibility</p:attrName>
                                        </p:attrNameLst>
                                      </p:cBhvr>
                                      <p:to>
                                        <p:strVal val="visible"/>
                                      </p:to>
                                    </p:set>
                                    <p:animEffect transition="in" filter="fade">
                                      <p:cBhvr>
                                        <p:cTn id="198" dur="500"/>
                                        <p:tgtEl>
                                          <p:spTgt spid="123"/>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33"/>
                                        </p:tgtEl>
                                        <p:attrNameLst>
                                          <p:attrName>style.visibility</p:attrName>
                                        </p:attrNameLst>
                                      </p:cBhvr>
                                      <p:to>
                                        <p:strVal val="visible"/>
                                      </p:to>
                                    </p:set>
                                    <p:animEffect transition="in" filter="fade">
                                      <p:cBhvr>
                                        <p:cTn id="201" dur="500"/>
                                        <p:tgtEl>
                                          <p:spTgt spid="13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32"/>
                                        </p:tgtEl>
                                        <p:attrNameLst>
                                          <p:attrName>style.visibility</p:attrName>
                                        </p:attrNameLst>
                                      </p:cBhvr>
                                      <p:to>
                                        <p:strVal val="visible"/>
                                      </p:to>
                                    </p:set>
                                    <p:animEffect transition="in" filter="fade">
                                      <p:cBhvr>
                                        <p:cTn id="204" dur="500"/>
                                        <p:tgtEl>
                                          <p:spTgt spid="132"/>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28"/>
                                        </p:tgtEl>
                                        <p:attrNameLst>
                                          <p:attrName>style.visibility</p:attrName>
                                        </p:attrNameLst>
                                      </p:cBhvr>
                                      <p:to>
                                        <p:strVal val="visible"/>
                                      </p:to>
                                    </p:set>
                                    <p:animEffect transition="in" filter="fade">
                                      <p:cBhvr>
                                        <p:cTn id="207" dur="500"/>
                                        <p:tgtEl>
                                          <p:spTgt spid="128"/>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31"/>
                                        </p:tgtEl>
                                        <p:attrNameLst>
                                          <p:attrName>style.visibility</p:attrName>
                                        </p:attrNameLst>
                                      </p:cBhvr>
                                      <p:to>
                                        <p:strVal val="visible"/>
                                      </p:to>
                                    </p:set>
                                    <p:animEffect transition="in" filter="fade">
                                      <p:cBhvr>
                                        <p:cTn id="210" dur="500"/>
                                        <p:tgtEl>
                                          <p:spTgt spid="131"/>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30"/>
                                        </p:tgtEl>
                                        <p:attrNameLst>
                                          <p:attrName>style.visibility</p:attrName>
                                        </p:attrNameLst>
                                      </p:cBhvr>
                                      <p:to>
                                        <p:strVal val="visible"/>
                                      </p:to>
                                    </p:set>
                                    <p:animEffect transition="in" filter="fade">
                                      <p:cBhvr>
                                        <p:cTn id="213" dur="500"/>
                                        <p:tgtEl>
                                          <p:spTgt spid="130"/>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129"/>
                                        </p:tgtEl>
                                        <p:attrNameLst>
                                          <p:attrName>style.visibility</p:attrName>
                                        </p:attrNameLst>
                                      </p:cBhvr>
                                      <p:to>
                                        <p:strVal val="visible"/>
                                      </p:to>
                                    </p:set>
                                    <p:animEffect transition="in" filter="fade">
                                      <p:cBhvr>
                                        <p:cTn id="216" dur="500"/>
                                        <p:tgtEl>
                                          <p:spTgt spid="129"/>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138"/>
                                        </p:tgtEl>
                                        <p:attrNameLst>
                                          <p:attrName>style.visibility</p:attrName>
                                        </p:attrNameLst>
                                      </p:cBhvr>
                                      <p:to>
                                        <p:strVal val="visible"/>
                                      </p:to>
                                    </p:set>
                                    <p:animEffect transition="in" filter="fade">
                                      <p:cBhvr>
                                        <p:cTn id="219" dur="500"/>
                                        <p:tgtEl>
                                          <p:spTgt spid="138"/>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37"/>
                                        </p:tgtEl>
                                        <p:attrNameLst>
                                          <p:attrName>style.visibility</p:attrName>
                                        </p:attrNameLst>
                                      </p:cBhvr>
                                      <p:to>
                                        <p:strVal val="visible"/>
                                      </p:to>
                                    </p:set>
                                    <p:animEffect transition="in" filter="fade">
                                      <p:cBhvr>
                                        <p:cTn id="222" dur="500"/>
                                        <p:tgtEl>
                                          <p:spTgt spid="137"/>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136"/>
                                        </p:tgtEl>
                                        <p:attrNameLst>
                                          <p:attrName>style.visibility</p:attrName>
                                        </p:attrNameLst>
                                      </p:cBhvr>
                                      <p:to>
                                        <p:strVal val="visible"/>
                                      </p:to>
                                    </p:set>
                                    <p:animEffect transition="in" filter="fade">
                                      <p:cBhvr>
                                        <p:cTn id="225" dur="500"/>
                                        <p:tgtEl>
                                          <p:spTgt spid="136"/>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35"/>
                                        </p:tgtEl>
                                        <p:attrNameLst>
                                          <p:attrName>style.visibility</p:attrName>
                                        </p:attrNameLst>
                                      </p:cBhvr>
                                      <p:to>
                                        <p:strVal val="visible"/>
                                      </p:to>
                                    </p:set>
                                    <p:animEffect transition="in" filter="fade">
                                      <p:cBhvr>
                                        <p:cTn id="228" dur="500"/>
                                        <p:tgtEl>
                                          <p:spTgt spid="135"/>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34"/>
                                        </p:tgtEl>
                                        <p:attrNameLst>
                                          <p:attrName>style.visibility</p:attrName>
                                        </p:attrNameLst>
                                      </p:cBhvr>
                                      <p:to>
                                        <p:strVal val="visible"/>
                                      </p:to>
                                    </p:set>
                                    <p:animEffect transition="in" filter="fade">
                                      <p:cBhvr>
                                        <p:cTn id="231" dur="500"/>
                                        <p:tgtEl>
                                          <p:spTgt spid="13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127"/>
                                        </p:tgtEl>
                                        <p:attrNameLst>
                                          <p:attrName>style.visibility</p:attrName>
                                        </p:attrNameLst>
                                      </p:cBhvr>
                                      <p:to>
                                        <p:strVal val="visible"/>
                                      </p:to>
                                    </p:set>
                                    <p:animEffect transition="in" filter="fade">
                                      <p:cBhvr>
                                        <p:cTn id="234" dur="500"/>
                                        <p:tgtEl>
                                          <p:spTgt spid="127"/>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39"/>
                                        </p:tgtEl>
                                        <p:attrNameLst>
                                          <p:attrName>style.visibility</p:attrName>
                                        </p:attrNameLst>
                                      </p:cBhvr>
                                      <p:to>
                                        <p:strVal val="visible"/>
                                      </p:to>
                                    </p:set>
                                    <p:animEffect transition="in" filter="fade">
                                      <p:cBhvr>
                                        <p:cTn id="237" dur="500"/>
                                        <p:tgtEl>
                                          <p:spTgt spid="139"/>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44"/>
                                        </p:tgtEl>
                                        <p:attrNameLst>
                                          <p:attrName>style.visibility</p:attrName>
                                        </p:attrNameLst>
                                      </p:cBhvr>
                                      <p:to>
                                        <p:strVal val="visible"/>
                                      </p:to>
                                    </p:set>
                                    <p:animEffect transition="in" filter="fade">
                                      <p:cBhvr>
                                        <p:cTn id="240" dur="500"/>
                                        <p:tgtEl>
                                          <p:spTgt spid="144"/>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169"/>
                                        </p:tgtEl>
                                        <p:attrNameLst>
                                          <p:attrName>style.visibility</p:attrName>
                                        </p:attrNameLst>
                                      </p:cBhvr>
                                      <p:to>
                                        <p:strVal val="visible"/>
                                      </p:to>
                                    </p:set>
                                    <p:animEffect transition="in" filter="fade">
                                      <p:cBhvr>
                                        <p:cTn id="243" dur="500"/>
                                        <p:tgtEl>
                                          <p:spTgt spid="169"/>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143"/>
                                        </p:tgtEl>
                                        <p:attrNameLst>
                                          <p:attrName>style.visibility</p:attrName>
                                        </p:attrNameLst>
                                      </p:cBhvr>
                                      <p:to>
                                        <p:strVal val="visible"/>
                                      </p:to>
                                    </p:set>
                                    <p:animEffect transition="in" filter="fade">
                                      <p:cBhvr>
                                        <p:cTn id="246" dur="500"/>
                                        <p:tgtEl>
                                          <p:spTgt spid="143"/>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170"/>
                                        </p:tgtEl>
                                        <p:attrNameLst>
                                          <p:attrName>style.visibility</p:attrName>
                                        </p:attrNameLst>
                                      </p:cBhvr>
                                      <p:to>
                                        <p:strVal val="visible"/>
                                      </p:to>
                                    </p:set>
                                    <p:animEffect transition="in" filter="fade">
                                      <p:cBhvr>
                                        <p:cTn id="249" dur="500"/>
                                        <p:tgtEl>
                                          <p:spTgt spid="170"/>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71"/>
                                        </p:tgtEl>
                                        <p:attrNameLst>
                                          <p:attrName>style.visibility</p:attrName>
                                        </p:attrNameLst>
                                      </p:cBhvr>
                                      <p:to>
                                        <p:strVal val="visible"/>
                                      </p:to>
                                    </p:set>
                                    <p:animEffect transition="in" filter="fade">
                                      <p:cBhvr>
                                        <p:cTn id="252" dur="500"/>
                                        <p:tgtEl>
                                          <p:spTgt spid="171"/>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72"/>
                                        </p:tgtEl>
                                        <p:attrNameLst>
                                          <p:attrName>style.visibility</p:attrName>
                                        </p:attrNameLst>
                                      </p:cBhvr>
                                      <p:to>
                                        <p:strVal val="visible"/>
                                      </p:to>
                                    </p:set>
                                    <p:animEffect transition="in" filter="fade">
                                      <p:cBhvr>
                                        <p:cTn id="255" dur="500"/>
                                        <p:tgtEl>
                                          <p:spTgt spid="172"/>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73"/>
                                        </p:tgtEl>
                                        <p:attrNameLst>
                                          <p:attrName>style.visibility</p:attrName>
                                        </p:attrNameLst>
                                      </p:cBhvr>
                                      <p:to>
                                        <p:strVal val="visible"/>
                                      </p:to>
                                    </p:set>
                                    <p:animEffect transition="in" filter="fade">
                                      <p:cBhvr>
                                        <p:cTn id="258" dur="500"/>
                                        <p:tgtEl>
                                          <p:spTgt spid="173"/>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2"/>
                                        </p:tgtEl>
                                        <p:attrNameLst>
                                          <p:attrName>style.visibility</p:attrName>
                                        </p:attrNameLst>
                                      </p:cBhvr>
                                      <p:to>
                                        <p:strVal val="visible"/>
                                      </p:to>
                                    </p:set>
                                    <p:animEffect transition="in" filter="fade">
                                      <p:cBhvr>
                                        <p:cTn id="263" dur="500"/>
                                        <p:tgtEl>
                                          <p:spTgt spid="2"/>
                                        </p:tgtEl>
                                      </p:cBhvr>
                                    </p:animEffec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 nodeType="clickEffect">
                                  <p:stCondLst>
                                    <p:cond delay="0"/>
                                  </p:stCondLst>
                                  <p:childTnLst>
                                    <p:set>
                                      <p:cBhvr>
                                        <p:cTn id="267" dur="1" fill="hold">
                                          <p:stCondLst>
                                            <p:cond delay="0"/>
                                          </p:stCondLst>
                                        </p:cTn>
                                        <p:tgtEl>
                                          <p:spTgt spid="2"/>
                                        </p:tgtEl>
                                        <p:attrNameLst>
                                          <p:attrName>style.visibility</p:attrName>
                                        </p:attrNameLst>
                                      </p:cBhvr>
                                      <p:to>
                                        <p:strVal val="hidden"/>
                                      </p:to>
                                    </p:set>
                                  </p:childTnLst>
                                </p:cTn>
                              </p:par>
                              <p:par>
                                <p:cTn id="268" presetID="10" presetClass="entr" presetSubtype="0" fill="hold" grpId="0" nodeType="withEffect">
                                  <p:stCondLst>
                                    <p:cond delay="0"/>
                                  </p:stCondLst>
                                  <p:childTnLst>
                                    <p:set>
                                      <p:cBhvr>
                                        <p:cTn id="269" dur="1" fill="hold">
                                          <p:stCondLst>
                                            <p:cond delay="0"/>
                                          </p:stCondLst>
                                        </p:cTn>
                                        <p:tgtEl>
                                          <p:spTgt spid="218"/>
                                        </p:tgtEl>
                                        <p:attrNameLst>
                                          <p:attrName>style.visibility</p:attrName>
                                        </p:attrNameLst>
                                      </p:cBhvr>
                                      <p:to>
                                        <p:strVal val="visible"/>
                                      </p:to>
                                    </p:set>
                                    <p:animEffect transition="in" filter="fade">
                                      <p:cBhvr>
                                        <p:cTn id="270" dur="500"/>
                                        <p:tgtEl>
                                          <p:spTgt spid="218"/>
                                        </p:tgtEl>
                                      </p:cBhvr>
                                    </p:animEffec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grpId="1" nodeType="clickEffect">
                                  <p:stCondLst>
                                    <p:cond delay="0"/>
                                  </p:stCondLst>
                                  <p:childTnLst>
                                    <p:set>
                                      <p:cBhvr>
                                        <p:cTn id="274" dur="1" fill="hold">
                                          <p:stCondLst>
                                            <p:cond delay="0"/>
                                          </p:stCondLst>
                                        </p:cTn>
                                        <p:tgtEl>
                                          <p:spTgt spid="218"/>
                                        </p:tgtEl>
                                        <p:attrNameLst>
                                          <p:attrName>style.visibility</p:attrName>
                                        </p:attrNameLst>
                                      </p:cBhvr>
                                      <p:to>
                                        <p:strVal val="hidden"/>
                                      </p:to>
                                    </p:set>
                                  </p:childTnLst>
                                </p:cTn>
                              </p:par>
                            </p:childTnLst>
                          </p:cTn>
                        </p:par>
                        <p:par>
                          <p:cTn id="275" fill="hold" nodeType="withGroup">
                            <p:stCondLst>
                              <p:cond delay="0"/>
                            </p:stCondLst>
                            <p:childTnLst>
                              <p:par>
                                <p:cTn id="276" presetID="22" presetClass="entr" presetSubtype="4" fill="hold" nodeType="afterEffect">
                                  <p:stCondLst>
                                    <p:cond delay="0"/>
                                  </p:stCondLst>
                                  <p:childTnLst>
                                    <p:set>
                                      <p:cBhvr>
                                        <p:cTn id="277" dur="1" fill="hold">
                                          <p:stCondLst>
                                            <p:cond delay="0"/>
                                          </p:stCondLst>
                                        </p:cTn>
                                        <p:tgtEl>
                                          <p:spTgt spid="182"/>
                                        </p:tgtEl>
                                        <p:attrNameLst>
                                          <p:attrName>style.visibility</p:attrName>
                                        </p:attrNameLst>
                                      </p:cBhvr>
                                      <p:to>
                                        <p:strVal val="visible"/>
                                      </p:to>
                                    </p:set>
                                    <p:animEffect transition="in" filter="wipe(down)">
                                      <p:cBhvr>
                                        <p:cTn id="278" dur="1000"/>
                                        <p:tgtEl>
                                          <p:spTgt spid="182"/>
                                        </p:tgtEl>
                                      </p:cBhvr>
                                    </p:animEffect>
                                  </p:childTnLst>
                                </p:cTn>
                              </p:par>
                              <p:par>
                                <p:cTn id="279" presetID="20" presetClass="entr" presetSubtype="0" fill="hold" nodeType="withEffect">
                                  <p:stCondLst>
                                    <p:cond delay="0"/>
                                  </p:stCondLst>
                                  <p:childTnLst>
                                    <p:set>
                                      <p:cBhvr>
                                        <p:cTn id="280" dur="1" fill="hold">
                                          <p:stCondLst>
                                            <p:cond delay="0"/>
                                          </p:stCondLst>
                                        </p:cTn>
                                        <p:tgtEl>
                                          <p:spTgt spid="188"/>
                                        </p:tgtEl>
                                        <p:attrNameLst>
                                          <p:attrName>style.visibility</p:attrName>
                                        </p:attrNameLst>
                                      </p:cBhvr>
                                      <p:to>
                                        <p:strVal val="visible"/>
                                      </p:to>
                                    </p:set>
                                    <p:animEffect transition="in" filter="wedge">
                                      <p:cBhvr>
                                        <p:cTn id="281" dur="500"/>
                                        <p:tgtEl>
                                          <p:spTgt spid="188"/>
                                        </p:tgtEl>
                                      </p:cBhvr>
                                    </p:animEffect>
                                  </p:childTnLst>
                                </p:cTn>
                              </p:par>
                              <p:par>
                                <p:cTn id="282" presetID="20" presetClass="entr" presetSubtype="0" fill="hold" nodeType="withEffect">
                                  <p:stCondLst>
                                    <p:cond delay="0"/>
                                  </p:stCondLst>
                                  <p:childTnLst>
                                    <p:set>
                                      <p:cBhvr>
                                        <p:cTn id="283" dur="1" fill="hold">
                                          <p:stCondLst>
                                            <p:cond delay="0"/>
                                          </p:stCondLst>
                                        </p:cTn>
                                        <p:tgtEl>
                                          <p:spTgt spid="178"/>
                                        </p:tgtEl>
                                        <p:attrNameLst>
                                          <p:attrName>style.visibility</p:attrName>
                                        </p:attrNameLst>
                                      </p:cBhvr>
                                      <p:to>
                                        <p:strVal val="visible"/>
                                      </p:to>
                                    </p:set>
                                    <p:animEffect transition="in" filter="wedge">
                                      <p:cBhvr>
                                        <p:cTn id="284" dur="500"/>
                                        <p:tgtEl>
                                          <p:spTgt spid="178"/>
                                        </p:tgtEl>
                                      </p:cBhvr>
                                    </p:animEffect>
                                  </p:childTnLst>
                                </p:cTn>
                              </p:par>
                              <p:par>
                                <p:cTn id="285" presetID="20" presetClass="entr" presetSubtype="0" fill="hold" grpId="0" nodeType="withEffect">
                                  <p:stCondLst>
                                    <p:cond delay="0"/>
                                  </p:stCondLst>
                                  <p:childTnLst>
                                    <p:set>
                                      <p:cBhvr>
                                        <p:cTn id="286" dur="1" fill="hold">
                                          <p:stCondLst>
                                            <p:cond delay="0"/>
                                          </p:stCondLst>
                                        </p:cTn>
                                        <p:tgtEl>
                                          <p:spTgt spid="180"/>
                                        </p:tgtEl>
                                        <p:attrNameLst>
                                          <p:attrName>style.visibility</p:attrName>
                                        </p:attrNameLst>
                                      </p:cBhvr>
                                      <p:to>
                                        <p:strVal val="visible"/>
                                      </p:to>
                                    </p:set>
                                    <p:animEffect transition="in" filter="wedge">
                                      <p:cBhvr>
                                        <p:cTn id="287" dur="500"/>
                                        <p:tgtEl>
                                          <p:spTgt spid="180"/>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168"/>
                                        </p:tgtEl>
                                        <p:attrNameLst>
                                          <p:attrName>style.visibility</p:attrName>
                                        </p:attrNameLst>
                                      </p:cBhvr>
                                      <p:to>
                                        <p:strVal val="visible"/>
                                      </p:to>
                                    </p:set>
                                    <p:animEffect transition="in" filter="fade">
                                      <p:cBhvr>
                                        <p:cTn id="292" dur="500"/>
                                        <p:tgtEl>
                                          <p:spTgt spid="168"/>
                                        </p:tgtEl>
                                      </p:cBhvr>
                                    </p:animEffect>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0" presetClass="entr" presetSubtype="0" fill="hold" nodeType="clickEffect">
                                  <p:stCondLst>
                                    <p:cond delay="0"/>
                                  </p:stCondLst>
                                  <p:iterate type="lt">
                                    <p:tmPct val="0"/>
                                  </p:iterate>
                                  <p:childTnLst>
                                    <p:set>
                                      <p:cBhvr>
                                        <p:cTn id="296" dur="1" fill="hold">
                                          <p:stCondLst>
                                            <p:cond delay="0"/>
                                          </p:stCondLst>
                                        </p:cTn>
                                        <p:tgtEl>
                                          <p:spTgt spid="142"/>
                                        </p:tgtEl>
                                        <p:attrNameLst>
                                          <p:attrName>style.visibility</p:attrName>
                                        </p:attrNameLst>
                                      </p:cBhvr>
                                      <p:to>
                                        <p:strVal val="visible"/>
                                      </p:to>
                                    </p:set>
                                    <p:animEffect transition="in" filter="fade">
                                      <p:cBhvr>
                                        <p:cTn id="297" dur="500"/>
                                        <p:tgtEl>
                                          <p:spTgt spid="142"/>
                                        </p:tgtEl>
                                      </p:cBhvr>
                                    </p:animEffect>
                                  </p:childTnLst>
                                </p:cTn>
                              </p:par>
                              <p:par>
                                <p:cTn id="298" presetID="10" presetClass="entr" presetSubtype="0" fill="hold" nodeType="withEffect">
                                  <p:stCondLst>
                                    <p:cond delay="0"/>
                                  </p:stCondLst>
                                  <p:iterate type="lt">
                                    <p:tmPct val="0"/>
                                  </p:iterate>
                                  <p:childTnLst>
                                    <p:set>
                                      <p:cBhvr>
                                        <p:cTn id="299" dur="1" fill="hold">
                                          <p:stCondLst>
                                            <p:cond delay="0"/>
                                          </p:stCondLst>
                                        </p:cTn>
                                        <p:tgtEl>
                                          <p:spTgt spid="141"/>
                                        </p:tgtEl>
                                        <p:attrNameLst>
                                          <p:attrName>style.visibility</p:attrName>
                                        </p:attrNameLst>
                                      </p:cBhvr>
                                      <p:to>
                                        <p:strVal val="visible"/>
                                      </p:to>
                                    </p:set>
                                    <p:animEffect transition="in" filter="fade">
                                      <p:cBhvr>
                                        <p:cTn id="300" dur="500"/>
                                        <p:tgtEl>
                                          <p:spTgt spid="141"/>
                                        </p:tgtEl>
                                      </p:cBhvr>
                                    </p:animEffect>
                                  </p:childTnLst>
                                </p:cTn>
                              </p:par>
                              <p:par>
                                <p:cTn id="301" presetID="10" presetClass="entr" presetSubtype="0" fill="hold" nodeType="withEffect">
                                  <p:stCondLst>
                                    <p:cond delay="0"/>
                                  </p:stCondLst>
                                  <p:childTnLst>
                                    <p:set>
                                      <p:cBhvr>
                                        <p:cTn id="302" dur="1" fill="hold">
                                          <p:stCondLst>
                                            <p:cond delay="0"/>
                                          </p:stCondLst>
                                        </p:cTn>
                                        <p:tgtEl>
                                          <p:spTgt spid="140"/>
                                        </p:tgtEl>
                                        <p:attrNameLst>
                                          <p:attrName>style.visibility</p:attrName>
                                        </p:attrNameLst>
                                      </p:cBhvr>
                                      <p:to>
                                        <p:strVal val="visible"/>
                                      </p:to>
                                    </p:set>
                                    <p:animEffect transition="in" filter="fade">
                                      <p:cBhvr>
                                        <p:cTn id="303" dur="500"/>
                                        <p:tgtEl>
                                          <p:spTgt spid="140"/>
                                        </p:tgtEl>
                                      </p:cBhvr>
                                    </p:animEffect>
                                  </p:childTnLst>
                                </p:cTn>
                              </p:par>
                              <p:par>
                                <p:cTn id="304" presetID="1" presetClass="exit" presetSubtype="0" fill="hold" nodeType="withEffect">
                                  <p:stCondLst>
                                    <p:cond delay="0"/>
                                  </p:stCondLst>
                                  <p:childTnLst>
                                    <p:set>
                                      <p:cBhvr>
                                        <p:cTn id="305" dur="1" fill="hold">
                                          <p:stCondLst>
                                            <p:cond delay="0"/>
                                          </p:stCondLst>
                                        </p:cTn>
                                        <p:tgtEl>
                                          <p:spTgt spid="182"/>
                                        </p:tgtEl>
                                        <p:attrNameLst>
                                          <p:attrName>style.visibility</p:attrName>
                                        </p:attrNameLst>
                                      </p:cBhvr>
                                      <p:to>
                                        <p:strVal val="hidden"/>
                                      </p:to>
                                    </p:set>
                                  </p:childTnLst>
                                </p:cTn>
                              </p:par>
                              <p:par>
                                <p:cTn id="306" presetID="22" presetClass="entr" presetSubtype="4" fill="hold" nodeType="withEffect">
                                  <p:stCondLst>
                                    <p:cond delay="0"/>
                                  </p:stCondLst>
                                  <p:childTnLst>
                                    <p:set>
                                      <p:cBhvr>
                                        <p:cTn id="307" dur="1" fill="hold">
                                          <p:stCondLst>
                                            <p:cond delay="0"/>
                                          </p:stCondLst>
                                        </p:cTn>
                                        <p:tgtEl>
                                          <p:spTgt spid="189"/>
                                        </p:tgtEl>
                                        <p:attrNameLst>
                                          <p:attrName>style.visibility</p:attrName>
                                        </p:attrNameLst>
                                      </p:cBhvr>
                                      <p:to>
                                        <p:strVal val="visible"/>
                                      </p:to>
                                    </p:set>
                                    <p:animEffect transition="in" filter="wipe(down)">
                                      <p:cBhvr>
                                        <p:cTn id="308" dur="500"/>
                                        <p:tgtEl>
                                          <p:spTgt spid="189"/>
                                        </p:tgtEl>
                                      </p:cBhvr>
                                    </p:animEffect>
                                  </p:childTnLst>
                                </p:cTn>
                              </p:par>
                            </p:childTnLst>
                          </p:cTn>
                        </p:par>
                      </p:childTnLst>
                    </p:cTn>
                  </p:par>
                  <p:par>
                    <p:cTn id="309" fill="hold">
                      <p:stCondLst>
                        <p:cond delay="indefinite"/>
                      </p:stCondLst>
                      <p:childTnLst>
                        <p:par>
                          <p:cTn id="310" fill="hold">
                            <p:stCondLst>
                              <p:cond delay="0"/>
                            </p:stCondLst>
                            <p:childTnLst>
                              <p:par>
                                <p:cTn id="311" presetID="20" presetClass="entr" presetSubtype="0" fill="hold" nodeType="clickEffect">
                                  <p:stCondLst>
                                    <p:cond delay="0"/>
                                  </p:stCondLst>
                                  <p:childTnLst>
                                    <p:set>
                                      <p:cBhvr>
                                        <p:cTn id="312" dur="1" fill="hold">
                                          <p:stCondLst>
                                            <p:cond delay="0"/>
                                          </p:stCondLst>
                                        </p:cTn>
                                        <p:tgtEl>
                                          <p:spTgt spid="192"/>
                                        </p:tgtEl>
                                        <p:attrNameLst>
                                          <p:attrName>style.visibility</p:attrName>
                                        </p:attrNameLst>
                                      </p:cBhvr>
                                      <p:to>
                                        <p:strVal val="visible"/>
                                      </p:to>
                                    </p:set>
                                    <p:animEffect transition="in" filter="wedge">
                                      <p:cBhvr>
                                        <p:cTn id="313" dur="500"/>
                                        <p:tgtEl>
                                          <p:spTgt spid="192"/>
                                        </p:tgtEl>
                                      </p:cBhvr>
                                    </p:animEffect>
                                  </p:childTnLst>
                                </p:cTn>
                              </p:par>
                              <p:par>
                                <p:cTn id="314" presetID="20" presetClass="entr" presetSubtype="0" fill="hold" nodeType="withEffect">
                                  <p:stCondLst>
                                    <p:cond delay="0"/>
                                  </p:stCondLst>
                                  <p:childTnLst>
                                    <p:set>
                                      <p:cBhvr>
                                        <p:cTn id="315" dur="1" fill="hold">
                                          <p:stCondLst>
                                            <p:cond delay="0"/>
                                          </p:stCondLst>
                                        </p:cTn>
                                        <p:tgtEl>
                                          <p:spTgt spid="193"/>
                                        </p:tgtEl>
                                        <p:attrNameLst>
                                          <p:attrName>style.visibility</p:attrName>
                                        </p:attrNameLst>
                                      </p:cBhvr>
                                      <p:to>
                                        <p:strVal val="visible"/>
                                      </p:to>
                                    </p:set>
                                    <p:animEffect transition="in" filter="wedge">
                                      <p:cBhvr>
                                        <p:cTn id="316" dur="500"/>
                                        <p:tgtEl>
                                          <p:spTgt spid="193"/>
                                        </p:tgtEl>
                                      </p:cBhvr>
                                    </p:animEffect>
                                  </p:childTnLst>
                                </p:cTn>
                              </p:par>
                              <p:par>
                                <p:cTn id="317" presetID="10" presetClass="entr" presetSubtype="0" fill="hold" nodeType="withEffect">
                                  <p:stCondLst>
                                    <p:cond delay="0"/>
                                  </p:stCondLst>
                                  <p:childTnLst>
                                    <p:set>
                                      <p:cBhvr>
                                        <p:cTn id="318" dur="1" fill="hold">
                                          <p:stCondLst>
                                            <p:cond delay="0"/>
                                          </p:stCondLst>
                                        </p:cTn>
                                        <p:tgtEl>
                                          <p:spTgt spid="167"/>
                                        </p:tgtEl>
                                        <p:attrNameLst>
                                          <p:attrName>style.visibility</p:attrName>
                                        </p:attrNameLst>
                                      </p:cBhvr>
                                      <p:to>
                                        <p:strVal val="visible"/>
                                      </p:to>
                                    </p:set>
                                    <p:animEffect transition="in" filter="fade">
                                      <p:cBhvr>
                                        <p:cTn id="319" dur="500"/>
                                        <p:tgtEl>
                                          <p:spTgt spid="167"/>
                                        </p:tgtEl>
                                      </p:cBhvr>
                                    </p:animEffect>
                                  </p:childTnLst>
                                </p:cTn>
                              </p:par>
                              <p:par>
                                <p:cTn id="320" presetID="1" presetClass="exit" presetSubtype="0" fill="hold" nodeType="withEffect">
                                  <p:stCondLst>
                                    <p:cond delay="0"/>
                                  </p:stCondLst>
                                  <p:childTnLst>
                                    <p:set>
                                      <p:cBhvr>
                                        <p:cTn id="321" dur="1" fill="hold">
                                          <p:stCondLst>
                                            <p:cond delay="0"/>
                                          </p:stCondLst>
                                        </p:cTn>
                                        <p:tgtEl>
                                          <p:spTgt spid="189"/>
                                        </p:tgtEl>
                                        <p:attrNameLst>
                                          <p:attrName>style.visibility</p:attrName>
                                        </p:attrNameLst>
                                      </p:cBhvr>
                                      <p:to>
                                        <p:strVal val="hidden"/>
                                      </p:to>
                                    </p:set>
                                  </p:childTnLst>
                                </p:cTn>
                              </p:par>
                              <p:par>
                                <p:cTn id="322" presetID="22" presetClass="entr" presetSubtype="4" fill="hold" nodeType="withEffect">
                                  <p:stCondLst>
                                    <p:cond delay="0"/>
                                  </p:stCondLst>
                                  <p:childTnLst>
                                    <p:set>
                                      <p:cBhvr>
                                        <p:cTn id="323" dur="1" fill="hold">
                                          <p:stCondLst>
                                            <p:cond delay="0"/>
                                          </p:stCondLst>
                                        </p:cTn>
                                        <p:tgtEl>
                                          <p:spTgt spid="200"/>
                                        </p:tgtEl>
                                        <p:attrNameLst>
                                          <p:attrName>style.visibility</p:attrName>
                                        </p:attrNameLst>
                                      </p:cBhvr>
                                      <p:to>
                                        <p:strVal val="visible"/>
                                      </p:to>
                                    </p:set>
                                    <p:animEffect transition="in" filter="wipe(down)">
                                      <p:cBhvr>
                                        <p:cTn id="324" dur="500"/>
                                        <p:tgtEl>
                                          <p:spTgt spid="200"/>
                                        </p:tgtEl>
                                      </p:cBhvr>
                                    </p:animEffect>
                                  </p:childTnLst>
                                </p:cTn>
                              </p:par>
                            </p:childTnLst>
                          </p:cTn>
                        </p:par>
                        <p:par>
                          <p:cTn id="325" fill="hold">
                            <p:stCondLst>
                              <p:cond delay="500"/>
                            </p:stCondLst>
                            <p:childTnLst>
                              <p:par>
                                <p:cTn id="326" presetID="20" presetClass="entr" presetSubtype="0" fill="hold" nodeType="afterEffect">
                                  <p:stCondLst>
                                    <p:cond delay="0"/>
                                  </p:stCondLst>
                                  <p:childTnLst>
                                    <p:set>
                                      <p:cBhvr>
                                        <p:cTn id="327" dur="1" fill="hold">
                                          <p:stCondLst>
                                            <p:cond delay="0"/>
                                          </p:stCondLst>
                                        </p:cTn>
                                        <p:tgtEl>
                                          <p:spTgt spid="203"/>
                                        </p:tgtEl>
                                        <p:attrNameLst>
                                          <p:attrName>style.visibility</p:attrName>
                                        </p:attrNameLst>
                                      </p:cBhvr>
                                      <p:to>
                                        <p:strVal val="visible"/>
                                      </p:to>
                                    </p:set>
                                    <p:animEffect transition="in" filter="wedge">
                                      <p:cBhvr>
                                        <p:cTn id="328" dur="500"/>
                                        <p:tgtEl>
                                          <p:spTgt spid="203"/>
                                        </p:tgtEl>
                                      </p:cBhvr>
                                    </p:animEffect>
                                  </p:childTnLst>
                                </p:cTn>
                              </p:par>
                              <p:par>
                                <p:cTn id="329" presetID="20" presetClass="entr" presetSubtype="0" fill="hold" nodeType="withEffect">
                                  <p:stCondLst>
                                    <p:cond delay="0"/>
                                  </p:stCondLst>
                                  <p:childTnLst>
                                    <p:set>
                                      <p:cBhvr>
                                        <p:cTn id="330" dur="1" fill="hold">
                                          <p:stCondLst>
                                            <p:cond delay="0"/>
                                          </p:stCondLst>
                                        </p:cTn>
                                        <p:tgtEl>
                                          <p:spTgt spid="204"/>
                                        </p:tgtEl>
                                        <p:attrNameLst>
                                          <p:attrName>style.visibility</p:attrName>
                                        </p:attrNameLst>
                                      </p:cBhvr>
                                      <p:to>
                                        <p:strVal val="visible"/>
                                      </p:to>
                                    </p:set>
                                    <p:animEffect transition="in" filter="wedge">
                                      <p:cBhvr>
                                        <p:cTn id="331" dur="500"/>
                                        <p:tgtEl>
                                          <p:spTgt spid="204"/>
                                        </p:tgtEl>
                                      </p:cBhvr>
                                    </p:animEffect>
                                  </p:childTnLst>
                                </p:cTn>
                              </p:par>
                              <p:par>
                                <p:cTn id="332" presetID="20" presetClass="entr" presetSubtype="0" fill="hold" nodeType="withEffect">
                                  <p:stCondLst>
                                    <p:cond delay="0"/>
                                  </p:stCondLst>
                                  <p:childTnLst>
                                    <p:set>
                                      <p:cBhvr>
                                        <p:cTn id="333" dur="1" fill="hold">
                                          <p:stCondLst>
                                            <p:cond delay="0"/>
                                          </p:stCondLst>
                                        </p:cTn>
                                        <p:tgtEl>
                                          <p:spTgt spid="205"/>
                                        </p:tgtEl>
                                        <p:attrNameLst>
                                          <p:attrName>style.visibility</p:attrName>
                                        </p:attrNameLst>
                                      </p:cBhvr>
                                      <p:to>
                                        <p:strVal val="visible"/>
                                      </p:to>
                                    </p:set>
                                    <p:animEffect transition="in" filter="wedge">
                                      <p:cBhvr>
                                        <p:cTn id="334" dur="500"/>
                                        <p:tgtEl>
                                          <p:spTgt spid="205"/>
                                        </p:tgtEl>
                                      </p:cBhvr>
                                    </p:animEffec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10" presetClass="entr" presetSubtype="0" fill="hold" nodeType="clickEffect">
                                  <p:stCondLst>
                                    <p:cond delay="0"/>
                                  </p:stCondLst>
                                  <p:childTnLst>
                                    <p:set>
                                      <p:cBhvr>
                                        <p:cTn id="338" dur="1" fill="hold">
                                          <p:stCondLst>
                                            <p:cond delay="0"/>
                                          </p:stCondLst>
                                        </p:cTn>
                                        <p:tgtEl>
                                          <p:spTgt spid="166"/>
                                        </p:tgtEl>
                                        <p:attrNameLst>
                                          <p:attrName>style.visibility</p:attrName>
                                        </p:attrNameLst>
                                      </p:cBhvr>
                                      <p:to>
                                        <p:strVal val="visible"/>
                                      </p:to>
                                    </p:set>
                                    <p:animEffect transition="in" filter="fade">
                                      <p:cBhvr>
                                        <p:cTn id="339" dur="500"/>
                                        <p:tgtEl>
                                          <p:spTgt spid="166"/>
                                        </p:tgtEl>
                                      </p:cBhvr>
                                    </p:animEffect>
                                  </p:childTnLst>
                                </p:cTn>
                              </p:par>
                              <p:par>
                                <p:cTn id="340" presetID="10" presetClass="entr" presetSubtype="0" fill="hold" nodeType="withEffect">
                                  <p:stCondLst>
                                    <p:cond delay="0"/>
                                  </p:stCondLst>
                                  <p:childTnLst>
                                    <p:set>
                                      <p:cBhvr>
                                        <p:cTn id="341" dur="1" fill="hold">
                                          <p:stCondLst>
                                            <p:cond delay="0"/>
                                          </p:stCondLst>
                                        </p:cTn>
                                        <p:tgtEl>
                                          <p:spTgt spid="165"/>
                                        </p:tgtEl>
                                        <p:attrNameLst>
                                          <p:attrName>style.visibility</p:attrName>
                                        </p:attrNameLst>
                                      </p:cBhvr>
                                      <p:to>
                                        <p:strVal val="visible"/>
                                      </p:to>
                                    </p:set>
                                    <p:animEffect transition="in" filter="fade">
                                      <p:cBhvr>
                                        <p:cTn id="342" dur="500"/>
                                        <p:tgtEl>
                                          <p:spTgt spid="165"/>
                                        </p:tgtEl>
                                      </p:cBhvr>
                                    </p:animEffect>
                                  </p:childTnLst>
                                </p:cTn>
                              </p:par>
                              <p:par>
                                <p:cTn id="343" presetID="10" presetClass="entr" presetSubtype="0" fill="hold" nodeType="withEffect">
                                  <p:stCondLst>
                                    <p:cond delay="0"/>
                                  </p:stCondLst>
                                  <p:childTnLst>
                                    <p:set>
                                      <p:cBhvr>
                                        <p:cTn id="344" dur="1" fill="hold">
                                          <p:stCondLst>
                                            <p:cond delay="0"/>
                                          </p:stCondLst>
                                        </p:cTn>
                                        <p:tgtEl>
                                          <p:spTgt spid="164"/>
                                        </p:tgtEl>
                                        <p:attrNameLst>
                                          <p:attrName>style.visibility</p:attrName>
                                        </p:attrNameLst>
                                      </p:cBhvr>
                                      <p:to>
                                        <p:strVal val="visible"/>
                                      </p:to>
                                    </p:set>
                                    <p:animEffect transition="in" filter="fade">
                                      <p:cBhvr>
                                        <p:cTn id="345" dur="500"/>
                                        <p:tgtEl>
                                          <p:spTgt spid="164"/>
                                        </p:tgtEl>
                                      </p:cBhvr>
                                    </p:animEffect>
                                  </p:childTnLst>
                                </p:cTn>
                              </p:par>
                              <p:par>
                                <p:cTn id="346" presetID="1" presetClass="exit" presetSubtype="0" fill="hold" nodeType="withEffect">
                                  <p:stCondLst>
                                    <p:cond delay="0"/>
                                  </p:stCondLst>
                                  <p:childTnLst>
                                    <p:set>
                                      <p:cBhvr>
                                        <p:cTn id="347" dur="1" fill="hold">
                                          <p:stCondLst>
                                            <p:cond delay="0"/>
                                          </p:stCondLst>
                                        </p:cTn>
                                        <p:tgtEl>
                                          <p:spTgt spid="200"/>
                                        </p:tgtEl>
                                        <p:attrNameLst>
                                          <p:attrName>style.visibility</p:attrName>
                                        </p:attrNameLst>
                                      </p:cBhvr>
                                      <p:to>
                                        <p:strVal val="hidden"/>
                                      </p:to>
                                    </p:set>
                                  </p:childTnLst>
                                </p:cTn>
                              </p:par>
                              <p:par>
                                <p:cTn id="348" presetID="10" presetClass="entr" presetSubtype="0" fill="hold" nodeType="withEffect">
                                  <p:stCondLst>
                                    <p:cond delay="0"/>
                                  </p:stCondLst>
                                  <p:childTnLst>
                                    <p:set>
                                      <p:cBhvr>
                                        <p:cTn id="349" dur="1" fill="hold">
                                          <p:stCondLst>
                                            <p:cond delay="0"/>
                                          </p:stCondLst>
                                        </p:cTn>
                                        <p:tgtEl>
                                          <p:spTgt spid="1026"/>
                                        </p:tgtEl>
                                        <p:attrNameLst>
                                          <p:attrName>style.visibility</p:attrName>
                                        </p:attrNameLst>
                                      </p:cBhvr>
                                      <p:to>
                                        <p:strVal val="visible"/>
                                      </p:to>
                                    </p:set>
                                    <p:animEffect transition="in" filter="fade">
                                      <p:cBhvr>
                                        <p:cTn id="350" dur="500"/>
                                        <p:tgtEl>
                                          <p:spTgt spid="1026"/>
                                        </p:tgtEl>
                                      </p:cBhvr>
                                    </p:animEffect>
                                  </p:childTnLst>
                                </p:cTn>
                              </p:par>
                              <p:par>
                                <p:cTn id="351" presetID="22" presetClass="entr" presetSubtype="4" fill="hold" nodeType="withEffect">
                                  <p:stCondLst>
                                    <p:cond delay="0"/>
                                  </p:stCondLst>
                                  <p:childTnLst>
                                    <p:set>
                                      <p:cBhvr>
                                        <p:cTn id="352" dur="1" fill="hold">
                                          <p:stCondLst>
                                            <p:cond delay="0"/>
                                          </p:stCondLst>
                                        </p:cTn>
                                        <p:tgtEl>
                                          <p:spTgt spid="206"/>
                                        </p:tgtEl>
                                        <p:attrNameLst>
                                          <p:attrName>style.visibility</p:attrName>
                                        </p:attrNameLst>
                                      </p:cBhvr>
                                      <p:to>
                                        <p:strVal val="visible"/>
                                      </p:to>
                                    </p:set>
                                    <p:animEffect transition="in" filter="wipe(down)">
                                      <p:cBhvr>
                                        <p:cTn id="353" dur="500"/>
                                        <p:tgtEl>
                                          <p:spTgt spid="206"/>
                                        </p:tgtEl>
                                      </p:cBhvr>
                                    </p:animEffect>
                                  </p:childTnLst>
                                </p:cTn>
                              </p:par>
                            </p:childTnLst>
                          </p:cTn>
                        </p:par>
                        <p:par>
                          <p:cTn id="354" fill="hold">
                            <p:stCondLst>
                              <p:cond delay="500"/>
                            </p:stCondLst>
                            <p:childTnLst>
                              <p:par>
                                <p:cTn id="355" presetID="20" presetClass="entr" presetSubtype="0" fill="hold" nodeType="afterEffect">
                                  <p:stCondLst>
                                    <p:cond delay="0"/>
                                  </p:stCondLst>
                                  <p:childTnLst>
                                    <p:set>
                                      <p:cBhvr>
                                        <p:cTn id="356" dur="1" fill="hold">
                                          <p:stCondLst>
                                            <p:cond delay="0"/>
                                          </p:stCondLst>
                                        </p:cTn>
                                        <p:tgtEl>
                                          <p:spTgt spid="219"/>
                                        </p:tgtEl>
                                        <p:attrNameLst>
                                          <p:attrName>style.visibility</p:attrName>
                                        </p:attrNameLst>
                                      </p:cBhvr>
                                      <p:to>
                                        <p:strVal val="visible"/>
                                      </p:to>
                                    </p:set>
                                    <p:animEffect transition="in" filter="wedge">
                                      <p:cBhvr>
                                        <p:cTn id="357" dur="500"/>
                                        <p:tgtEl>
                                          <p:spTgt spid="219"/>
                                        </p:tgtEl>
                                      </p:cBhvr>
                                    </p:animEffect>
                                  </p:childTnLst>
                                </p:cTn>
                              </p:par>
                              <p:par>
                                <p:cTn id="358" presetID="20" presetClass="entr" presetSubtype="0" fill="hold" nodeType="withEffect">
                                  <p:stCondLst>
                                    <p:cond delay="0"/>
                                  </p:stCondLst>
                                  <p:childTnLst>
                                    <p:set>
                                      <p:cBhvr>
                                        <p:cTn id="359" dur="1" fill="hold">
                                          <p:stCondLst>
                                            <p:cond delay="0"/>
                                          </p:stCondLst>
                                        </p:cTn>
                                        <p:tgtEl>
                                          <p:spTgt spid="220"/>
                                        </p:tgtEl>
                                        <p:attrNameLst>
                                          <p:attrName>style.visibility</p:attrName>
                                        </p:attrNameLst>
                                      </p:cBhvr>
                                      <p:to>
                                        <p:strVal val="visible"/>
                                      </p:to>
                                    </p:set>
                                    <p:animEffect transition="in" filter="wedge">
                                      <p:cBhvr>
                                        <p:cTn id="360" dur="500"/>
                                        <p:tgtEl>
                                          <p:spTgt spid="220"/>
                                        </p:tgtEl>
                                      </p:cBhvr>
                                    </p:animEffect>
                                  </p:childTnLst>
                                </p:cTn>
                              </p:par>
                              <p:par>
                                <p:cTn id="361" presetID="20" presetClass="entr" presetSubtype="0" fill="hold" nodeType="withEffect">
                                  <p:stCondLst>
                                    <p:cond delay="0"/>
                                  </p:stCondLst>
                                  <p:childTnLst>
                                    <p:set>
                                      <p:cBhvr>
                                        <p:cTn id="362" dur="1" fill="hold">
                                          <p:stCondLst>
                                            <p:cond delay="0"/>
                                          </p:stCondLst>
                                        </p:cTn>
                                        <p:tgtEl>
                                          <p:spTgt spid="221"/>
                                        </p:tgtEl>
                                        <p:attrNameLst>
                                          <p:attrName>style.visibility</p:attrName>
                                        </p:attrNameLst>
                                      </p:cBhvr>
                                      <p:to>
                                        <p:strVal val="visible"/>
                                      </p:to>
                                    </p:set>
                                    <p:animEffect transition="in" filter="wedge">
                                      <p:cBhvr>
                                        <p:cTn id="363" dur="500"/>
                                        <p:tgtEl>
                                          <p:spTgt spid="221"/>
                                        </p:tgtEl>
                                      </p:cBhvr>
                                    </p:animEffect>
                                  </p:childTnLst>
                                </p:cTn>
                              </p:par>
                            </p:childTnLst>
                          </p:cTn>
                        </p:par>
                      </p:childTnLst>
                    </p:cTn>
                  </p:par>
                  <p:par>
                    <p:cTn id="364" fill="hold">
                      <p:stCondLst>
                        <p:cond delay="indefinite"/>
                      </p:stCondLst>
                      <p:childTnLst>
                        <p:par>
                          <p:cTn id="365" fill="hold">
                            <p:stCondLst>
                              <p:cond delay="0"/>
                            </p:stCondLst>
                            <p:childTnLst>
                              <p:par>
                                <p:cTn id="366" presetID="1" presetClass="exit" presetSubtype="0" fill="hold" nodeType="clickEffect">
                                  <p:stCondLst>
                                    <p:cond delay="0"/>
                                  </p:stCondLst>
                                  <p:childTnLst>
                                    <p:set>
                                      <p:cBhvr>
                                        <p:cTn id="367" dur="1" fill="hold">
                                          <p:stCondLst>
                                            <p:cond delay="0"/>
                                          </p:stCondLst>
                                        </p:cTn>
                                        <p:tgtEl>
                                          <p:spTgt spid="206"/>
                                        </p:tgtEl>
                                        <p:attrNameLst>
                                          <p:attrName>style.visibility</p:attrName>
                                        </p:attrNameLst>
                                      </p:cBhvr>
                                      <p:to>
                                        <p:strVal val="hidden"/>
                                      </p:to>
                                    </p:set>
                                  </p:childTnLst>
                                </p:cTn>
                              </p:par>
                              <p:par>
                                <p:cTn id="368" presetID="10" presetClass="entr" presetSubtype="0" fill="hold" grpId="0" nodeType="withEffect">
                                  <p:stCondLst>
                                    <p:cond delay="0"/>
                                  </p:stCondLst>
                                  <p:childTnLst>
                                    <p:set>
                                      <p:cBhvr>
                                        <p:cTn id="369" dur="1" fill="hold">
                                          <p:stCondLst>
                                            <p:cond delay="0"/>
                                          </p:stCondLst>
                                        </p:cTn>
                                        <p:tgtEl>
                                          <p:spTgt spid="222"/>
                                        </p:tgtEl>
                                        <p:attrNameLst>
                                          <p:attrName>style.visibility</p:attrName>
                                        </p:attrNameLst>
                                      </p:cBhvr>
                                      <p:to>
                                        <p:strVal val="visible"/>
                                      </p:to>
                                    </p:set>
                                    <p:animEffect transition="in" filter="fade">
                                      <p:cBhvr>
                                        <p:cTn id="370" dur="500"/>
                                        <p:tgtEl>
                                          <p:spTgt spid="222"/>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3"/>
                                        </p:tgtEl>
                                        <p:attrNameLst>
                                          <p:attrName>style.visibility</p:attrName>
                                        </p:attrNameLst>
                                      </p:cBhvr>
                                      <p:to>
                                        <p:strVal val="visible"/>
                                      </p:to>
                                    </p:set>
                                    <p:animEffect transition="in" filter="fade">
                                      <p:cBhvr>
                                        <p:cTn id="373" dur="500"/>
                                        <p:tgtEl>
                                          <p:spTgt spid="3"/>
                                        </p:tgtEl>
                                      </p:cBhvr>
                                    </p:animEffect>
                                  </p:childTnLst>
                                </p:cTn>
                              </p:par>
                            </p:childTnLst>
                          </p:cTn>
                        </p:par>
                      </p:childTnLst>
                    </p:cTn>
                  </p:par>
                  <p:par>
                    <p:cTn id="374" fill="hold">
                      <p:stCondLst>
                        <p:cond delay="indefinite"/>
                      </p:stCondLst>
                      <p:childTnLst>
                        <p:par>
                          <p:cTn id="375" fill="hold">
                            <p:stCondLst>
                              <p:cond delay="0"/>
                            </p:stCondLst>
                            <p:childTnLst>
                              <p:par>
                                <p:cTn id="376" presetID="1" presetClass="exit" presetSubtype="0" fill="hold" grpId="1" nodeType="clickEffect">
                                  <p:stCondLst>
                                    <p:cond delay="0"/>
                                  </p:stCondLst>
                                  <p:childTnLst>
                                    <p:set>
                                      <p:cBhvr>
                                        <p:cTn id="377" dur="1" fill="hold">
                                          <p:stCondLst>
                                            <p:cond delay="0"/>
                                          </p:stCondLst>
                                        </p:cTn>
                                        <p:tgtEl>
                                          <p:spTgt spid="222"/>
                                        </p:tgtEl>
                                        <p:attrNameLst>
                                          <p:attrName>style.visibility</p:attrName>
                                        </p:attrNameLst>
                                      </p:cBhvr>
                                      <p:to>
                                        <p:strVal val="hidden"/>
                                      </p:to>
                                    </p:set>
                                  </p:childTnLst>
                                </p:cTn>
                              </p:par>
                              <p:par>
                                <p:cTn id="378" presetID="1" presetClass="exit" presetSubtype="0" fill="hold" grpId="1" nodeType="withEffect">
                                  <p:stCondLst>
                                    <p:cond delay="0"/>
                                  </p:stCondLst>
                                  <p:childTnLst>
                                    <p:set>
                                      <p:cBhvr>
                                        <p:cTn id="379" dur="1" fill="hold">
                                          <p:stCondLst>
                                            <p:cond delay="0"/>
                                          </p:stCondLst>
                                        </p:cTn>
                                        <p:tgtEl>
                                          <p:spTgt spid="3"/>
                                        </p:tgtEl>
                                        <p:attrNameLst>
                                          <p:attrName>style.visibility</p:attrName>
                                        </p:attrNameLst>
                                      </p:cBhvr>
                                      <p:to>
                                        <p:strVal val="hidden"/>
                                      </p:to>
                                    </p:set>
                                  </p:childTnLst>
                                </p:cTn>
                              </p:par>
                              <p:par>
                                <p:cTn id="380" presetID="1" presetClass="exit" presetSubtype="0" fill="hold" nodeType="withEffect">
                                  <p:stCondLst>
                                    <p:cond delay="0"/>
                                  </p:stCondLst>
                                  <p:childTnLst>
                                    <p:set>
                                      <p:cBhvr>
                                        <p:cTn id="381" dur="1" fill="hold">
                                          <p:stCondLst>
                                            <p:cond delay="0"/>
                                          </p:stCondLst>
                                        </p:cTn>
                                        <p:tgtEl>
                                          <p:spTgt spid="1026"/>
                                        </p:tgtEl>
                                        <p:attrNameLst>
                                          <p:attrName>style.visibility</p:attrName>
                                        </p:attrNameLst>
                                      </p:cBhvr>
                                      <p:to>
                                        <p:strVal val="hidden"/>
                                      </p:to>
                                    </p:set>
                                  </p:childTnLst>
                                </p:cTn>
                              </p:par>
                              <p:par>
                                <p:cTn id="382" presetID="20" presetClass="entr" presetSubtype="0" fill="hold" nodeType="withEffect">
                                  <p:stCondLst>
                                    <p:cond delay="0"/>
                                  </p:stCondLst>
                                  <p:childTnLst>
                                    <p:set>
                                      <p:cBhvr>
                                        <p:cTn id="383" dur="1" fill="hold">
                                          <p:stCondLst>
                                            <p:cond delay="0"/>
                                          </p:stCondLst>
                                        </p:cTn>
                                        <p:tgtEl>
                                          <p:spTgt spid="209"/>
                                        </p:tgtEl>
                                        <p:attrNameLst>
                                          <p:attrName>style.visibility</p:attrName>
                                        </p:attrNameLst>
                                      </p:cBhvr>
                                      <p:to>
                                        <p:strVal val="visible"/>
                                      </p:to>
                                    </p:set>
                                    <p:animEffect transition="in" filter="wedge">
                                      <p:cBhvr>
                                        <p:cTn id="384" dur="500"/>
                                        <p:tgtEl>
                                          <p:spTgt spid="209"/>
                                        </p:tgtEl>
                                      </p:cBhvr>
                                    </p:animEffect>
                                  </p:childTnLst>
                                </p:cTn>
                              </p:par>
                              <p:par>
                                <p:cTn id="385" presetID="20" presetClass="entr" presetSubtype="0" fill="hold" nodeType="withEffect">
                                  <p:stCondLst>
                                    <p:cond delay="0"/>
                                  </p:stCondLst>
                                  <p:childTnLst>
                                    <p:set>
                                      <p:cBhvr>
                                        <p:cTn id="386" dur="1" fill="hold">
                                          <p:stCondLst>
                                            <p:cond delay="0"/>
                                          </p:stCondLst>
                                        </p:cTn>
                                        <p:tgtEl>
                                          <p:spTgt spid="210"/>
                                        </p:tgtEl>
                                        <p:attrNameLst>
                                          <p:attrName>style.visibility</p:attrName>
                                        </p:attrNameLst>
                                      </p:cBhvr>
                                      <p:to>
                                        <p:strVal val="visible"/>
                                      </p:to>
                                    </p:set>
                                    <p:animEffect transition="in" filter="wedge">
                                      <p:cBhvr>
                                        <p:cTn id="387" dur="500"/>
                                        <p:tgtEl>
                                          <p:spTgt spid="210"/>
                                        </p:tgtEl>
                                      </p:cBhvr>
                                    </p:animEffect>
                                  </p:childTnLst>
                                </p:cTn>
                              </p:par>
                              <p:par>
                                <p:cTn id="388" presetID="22" presetClass="entr" presetSubtype="4" fill="hold" nodeType="withEffect">
                                  <p:stCondLst>
                                    <p:cond delay="0"/>
                                  </p:stCondLst>
                                  <p:childTnLst>
                                    <p:set>
                                      <p:cBhvr>
                                        <p:cTn id="389" dur="1" fill="hold">
                                          <p:stCondLst>
                                            <p:cond delay="0"/>
                                          </p:stCondLst>
                                        </p:cTn>
                                        <p:tgtEl>
                                          <p:spTgt spid="211"/>
                                        </p:tgtEl>
                                        <p:attrNameLst>
                                          <p:attrName>style.visibility</p:attrName>
                                        </p:attrNameLst>
                                      </p:cBhvr>
                                      <p:to>
                                        <p:strVal val="visible"/>
                                      </p:to>
                                    </p:set>
                                    <p:animEffect transition="in" filter="wipe(down)">
                                      <p:cBhvr>
                                        <p:cTn id="390" dur="1000"/>
                                        <p:tgtEl>
                                          <p:spTgt spid="211"/>
                                        </p:tgtEl>
                                      </p:cBhvr>
                                    </p:animEffect>
                                  </p:childTnLst>
                                </p:cTn>
                              </p:par>
                            </p:childTnLst>
                          </p:cTn>
                        </p:par>
                      </p:childTnLst>
                    </p:cTn>
                  </p:par>
                  <p:par>
                    <p:cTn id="391" fill="hold">
                      <p:stCondLst>
                        <p:cond delay="indefinite"/>
                      </p:stCondLst>
                      <p:childTnLst>
                        <p:par>
                          <p:cTn id="392" fill="hold">
                            <p:stCondLst>
                              <p:cond delay="0"/>
                            </p:stCondLst>
                            <p:childTnLst>
                              <p:par>
                                <p:cTn id="393" presetID="10" presetClass="entr" presetSubtype="0" fill="hold" nodeType="clickEffect">
                                  <p:stCondLst>
                                    <p:cond delay="0"/>
                                  </p:stCondLst>
                                  <p:childTnLst>
                                    <p:set>
                                      <p:cBhvr>
                                        <p:cTn id="394" dur="1" fill="hold">
                                          <p:stCondLst>
                                            <p:cond delay="0"/>
                                          </p:stCondLst>
                                        </p:cTn>
                                        <p:tgtEl>
                                          <p:spTgt spid="163"/>
                                        </p:tgtEl>
                                        <p:attrNameLst>
                                          <p:attrName>style.visibility</p:attrName>
                                        </p:attrNameLst>
                                      </p:cBhvr>
                                      <p:to>
                                        <p:strVal val="visible"/>
                                      </p:to>
                                    </p:set>
                                    <p:animEffect transition="in" filter="fade">
                                      <p:cBhvr>
                                        <p:cTn id="395" dur="500"/>
                                        <p:tgtEl>
                                          <p:spTgt spid="163"/>
                                        </p:tgtEl>
                                      </p:cBhvr>
                                    </p:animEffect>
                                  </p:childTnLst>
                                </p:cTn>
                              </p:par>
                            </p:childTnLst>
                          </p:cTn>
                        </p:par>
                      </p:childTnLst>
                    </p:cTn>
                  </p:par>
                  <p:par>
                    <p:cTn id="396" fill="hold">
                      <p:stCondLst>
                        <p:cond delay="indefinite"/>
                      </p:stCondLst>
                      <p:childTnLst>
                        <p:par>
                          <p:cTn id="397" fill="hold">
                            <p:stCondLst>
                              <p:cond delay="0"/>
                            </p:stCondLst>
                            <p:childTnLst>
                              <p:par>
                                <p:cTn id="398" presetID="1" presetClass="exit" presetSubtype="0" fill="hold" nodeType="clickEffect">
                                  <p:stCondLst>
                                    <p:cond delay="0"/>
                                  </p:stCondLst>
                                  <p:childTnLst>
                                    <p:set>
                                      <p:cBhvr>
                                        <p:cTn id="399" dur="1" fill="hold">
                                          <p:stCondLst>
                                            <p:cond delay="0"/>
                                          </p:stCondLst>
                                        </p:cTn>
                                        <p:tgtEl>
                                          <p:spTgt spid="211"/>
                                        </p:tgtEl>
                                        <p:attrNameLst>
                                          <p:attrName>style.visibility</p:attrName>
                                        </p:attrNameLst>
                                      </p:cBhvr>
                                      <p:to>
                                        <p:strVal val="hidden"/>
                                      </p:to>
                                    </p:set>
                                  </p:childTnLst>
                                </p:cTn>
                              </p:par>
                              <p:par>
                                <p:cTn id="400" presetID="22" presetClass="entr" presetSubtype="8" fill="hold" grpId="0" nodeType="withEffect">
                                  <p:stCondLst>
                                    <p:cond delay="0"/>
                                  </p:stCondLst>
                                  <p:childTnLst>
                                    <p:set>
                                      <p:cBhvr>
                                        <p:cTn id="401" dur="1" fill="hold">
                                          <p:stCondLst>
                                            <p:cond delay="0"/>
                                          </p:stCondLst>
                                        </p:cTn>
                                        <p:tgtEl>
                                          <p:spTgt spid="194">
                                            <p:txEl>
                                              <p:pRg st="0" end="0"/>
                                            </p:txEl>
                                          </p:spTgt>
                                        </p:tgtEl>
                                        <p:attrNameLst>
                                          <p:attrName>style.visibility</p:attrName>
                                        </p:attrNameLst>
                                      </p:cBhvr>
                                      <p:to>
                                        <p:strVal val="visible"/>
                                      </p:to>
                                    </p:set>
                                    <p:animEffect transition="in" filter="wipe(left)">
                                      <p:cBhvr>
                                        <p:cTn id="402" dur="500"/>
                                        <p:tgtEl>
                                          <p:spTgt spid="194">
                                            <p:txEl>
                                              <p:pRg st="0" end="0"/>
                                            </p:txEl>
                                          </p:spTgt>
                                        </p:tgtEl>
                                      </p:cBhvr>
                                    </p:animEffect>
                                  </p:childTnLst>
                                </p:cTn>
                              </p:par>
                            </p:childTnLst>
                          </p:cTn>
                        </p:par>
                      </p:childTnLst>
                    </p:cTn>
                  </p:par>
                  <p:par>
                    <p:cTn id="403" fill="hold">
                      <p:stCondLst>
                        <p:cond delay="indefinite"/>
                      </p:stCondLst>
                      <p:childTnLst>
                        <p:par>
                          <p:cTn id="404" fill="hold">
                            <p:stCondLst>
                              <p:cond delay="0"/>
                            </p:stCondLst>
                            <p:childTnLst>
                              <p:par>
                                <p:cTn id="405" presetID="20" presetClass="entr" presetSubtype="0" fill="hold" grpId="0" nodeType="clickEffect">
                                  <p:stCondLst>
                                    <p:cond delay="0"/>
                                  </p:stCondLst>
                                  <p:childTnLst>
                                    <p:set>
                                      <p:cBhvr>
                                        <p:cTn id="406" dur="1" fill="hold">
                                          <p:stCondLst>
                                            <p:cond delay="0"/>
                                          </p:stCondLst>
                                        </p:cTn>
                                        <p:tgtEl>
                                          <p:spTgt spid="176"/>
                                        </p:tgtEl>
                                        <p:attrNameLst>
                                          <p:attrName>style.visibility</p:attrName>
                                        </p:attrNameLst>
                                      </p:cBhvr>
                                      <p:to>
                                        <p:strVal val="visible"/>
                                      </p:to>
                                    </p:set>
                                    <p:animEffect transition="in" filter="wedge">
                                      <p:cBhvr>
                                        <p:cTn id="407" dur="500"/>
                                        <p:tgtEl>
                                          <p:spTgt spid="176"/>
                                        </p:tgtEl>
                                      </p:cBhvr>
                                    </p:animEffect>
                                  </p:childTnLst>
                                </p:cTn>
                              </p:par>
                            </p:childTnLst>
                          </p:cTn>
                        </p:par>
                        <p:par>
                          <p:cTn id="408" fill="hold" nodeType="afterGroup">
                            <p:stCondLst>
                              <p:cond delay="500"/>
                            </p:stCondLst>
                            <p:childTnLst>
                              <p:par>
                                <p:cTn id="409" presetID="20" presetClass="entr" presetSubtype="0" fill="hold" nodeType="afterEffect">
                                  <p:stCondLst>
                                    <p:cond delay="0"/>
                                  </p:stCondLst>
                                  <p:childTnLst>
                                    <p:set>
                                      <p:cBhvr>
                                        <p:cTn id="410" dur="1" fill="hold">
                                          <p:stCondLst>
                                            <p:cond delay="0"/>
                                          </p:stCondLst>
                                        </p:cTn>
                                        <p:tgtEl>
                                          <p:spTgt spid="177"/>
                                        </p:tgtEl>
                                        <p:attrNameLst>
                                          <p:attrName>style.visibility</p:attrName>
                                        </p:attrNameLst>
                                      </p:cBhvr>
                                      <p:to>
                                        <p:strVal val="visible"/>
                                      </p:to>
                                    </p:set>
                                    <p:animEffect transition="in" filter="wedge">
                                      <p:cBhvr>
                                        <p:cTn id="411" dur="500"/>
                                        <p:tgtEl>
                                          <p:spTgt spid="177"/>
                                        </p:tgtEl>
                                      </p:cBhvr>
                                    </p:animEffect>
                                  </p:childTnLst>
                                </p:cTn>
                              </p:par>
                            </p:childTnLst>
                          </p:cTn>
                        </p:par>
                      </p:childTnLst>
                    </p:cTn>
                  </p:par>
                  <p:par>
                    <p:cTn id="412" fill="hold">
                      <p:stCondLst>
                        <p:cond delay="indefinite"/>
                      </p:stCondLst>
                      <p:childTnLst>
                        <p:par>
                          <p:cTn id="413" fill="hold">
                            <p:stCondLst>
                              <p:cond delay="0"/>
                            </p:stCondLst>
                            <p:childTnLst>
                              <p:par>
                                <p:cTn id="414" presetID="20" presetClass="entr" presetSubtype="0" fill="hold" grpId="0" nodeType="clickEffect">
                                  <p:stCondLst>
                                    <p:cond delay="0"/>
                                  </p:stCondLst>
                                  <p:childTnLst>
                                    <p:set>
                                      <p:cBhvr>
                                        <p:cTn id="415" dur="1" fill="hold">
                                          <p:stCondLst>
                                            <p:cond delay="0"/>
                                          </p:stCondLst>
                                        </p:cTn>
                                        <p:tgtEl>
                                          <p:spTgt spid="179"/>
                                        </p:tgtEl>
                                        <p:attrNameLst>
                                          <p:attrName>style.visibility</p:attrName>
                                        </p:attrNameLst>
                                      </p:cBhvr>
                                      <p:to>
                                        <p:strVal val="visible"/>
                                      </p:to>
                                    </p:set>
                                    <p:animEffect transition="in" filter="wedge">
                                      <p:cBhvr>
                                        <p:cTn id="416" dur="500"/>
                                        <p:tgtEl>
                                          <p:spTgt spid="179"/>
                                        </p:tgtEl>
                                      </p:cBhvr>
                                    </p:animEffect>
                                  </p:childTnLst>
                                </p:cTn>
                              </p:par>
                            </p:childTnLst>
                          </p:cTn>
                        </p:par>
                      </p:childTnLst>
                    </p:cTn>
                  </p:par>
                  <p:par>
                    <p:cTn id="417" fill="hold">
                      <p:stCondLst>
                        <p:cond delay="indefinite"/>
                      </p:stCondLst>
                      <p:childTnLst>
                        <p:par>
                          <p:cTn id="418" fill="hold">
                            <p:stCondLst>
                              <p:cond delay="0"/>
                            </p:stCondLst>
                            <p:childTnLst>
                              <p:par>
                                <p:cTn id="419" presetID="22" presetClass="entr" presetSubtype="8" fill="hold" grpId="0" nodeType="clickEffect">
                                  <p:stCondLst>
                                    <p:cond delay="0"/>
                                  </p:stCondLst>
                                  <p:childTnLst>
                                    <p:set>
                                      <p:cBhvr>
                                        <p:cTn id="420" dur="1" fill="hold">
                                          <p:stCondLst>
                                            <p:cond delay="0"/>
                                          </p:stCondLst>
                                        </p:cTn>
                                        <p:tgtEl>
                                          <p:spTgt spid="181"/>
                                        </p:tgtEl>
                                        <p:attrNameLst>
                                          <p:attrName>style.visibility</p:attrName>
                                        </p:attrNameLst>
                                      </p:cBhvr>
                                      <p:to>
                                        <p:strVal val="visible"/>
                                      </p:to>
                                    </p:set>
                                    <p:animEffect transition="in" filter="wipe(left)">
                                      <p:cBhvr>
                                        <p:cTn id="421"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9" grpId="0"/>
      <p:bldP spid="122" grpId="0"/>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3" grpId="0"/>
      <p:bldP spid="144" grpId="0"/>
      <p:bldP spid="145" grpId="0"/>
      <p:bldP spid="146"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9" grpId="0"/>
      <p:bldP spid="170" grpId="0"/>
      <p:bldP spid="171" grpId="0"/>
      <p:bldP spid="172" grpId="0"/>
      <p:bldP spid="173" grpId="0"/>
      <p:bldP spid="175" grpId="0"/>
      <p:bldP spid="176" grpId="0" animBg="1"/>
      <p:bldP spid="179" grpId="0" animBg="1"/>
      <p:bldP spid="180" grpId="0" animBg="1"/>
      <p:bldP spid="181" grpId="0"/>
      <p:bldP spid="194" grpId="0" build="p"/>
      <p:bldP spid="196" grpId="0"/>
      <p:bldP spid="197" grpId="0"/>
      <p:bldP spid="198" grpId="0"/>
      <p:bldP spid="199" grpId="0"/>
      <p:bldP spid="214" grpId="0"/>
      <p:bldP spid="215" grpId="0"/>
      <p:bldP spid="216" grpId="0"/>
      <p:bldP spid="217" grpId="0"/>
      <p:bldP spid="2" grpId="0" animBg="1"/>
      <p:bldP spid="2" grpId="1" animBg="1"/>
      <p:bldP spid="218" grpId="0" animBg="1"/>
      <p:bldP spid="218" grpId="1" animBg="1"/>
      <p:bldP spid="222" grpId="0" animBg="1"/>
      <p:bldP spid="222" grpId="1" animBg="1"/>
      <p:bldP spid="3" grpId="0"/>
      <p:bldP spid="3"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59972"/>
            <a:ext cx="6781800" cy="40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Atomic size in period and group</a:t>
            </a:r>
          </a:p>
        </p:txBody>
      </p:sp>
    </p:spTree>
    <p:extLst>
      <p:ext uri="{BB962C8B-B14F-4D97-AF65-F5344CB8AC3E}">
        <p14:creationId xmlns:p14="http://schemas.microsoft.com/office/powerpoint/2010/main" val="5528949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Freeform 178"/>
          <p:cNvSpPr/>
          <p:nvPr/>
        </p:nvSpPr>
        <p:spPr>
          <a:xfrm rot="20700000">
            <a:off x="6784087" y="2184335"/>
            <a:ext cx="391380" cy="174450"/>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1 w 531289"/>
              <a:gd name="connsiteY0" fmla="*/ 116268 h 166254"/>
              <a:gd name="connsiteX1" fmla="*/ 184925 w 531289"/>
              <a:gd name="connsiteY1" fmla="*/ 0 h 166254"/>
              <a:gd name="connsiteX2" fmla="*/ 531289 w 531289"/>
              <a:gd name="connsiteY2" fmla="*/ 166254 h 166254"/>
            </a:gdLst>
            <a:ahLst/>
            <a:cxnLst>
              <a:cxn ang="0">
                <a:pos x="connsiteX0" y="connsiteY0"/>
              </a:cxn>
              <a:cxn ang="0">
                <a:pos x="connsiteX1" y="connsiteY1"/>
              </a:cxn>
              <a:cxn ang="0">
                <a:pos x="connsiteX2" y="connsiteY2"/>
              </a:cxn>
            </a:cxnLst>
            <a:rect l="l" t="t" r="r" b="b"/>
            <a:pathLst>
              <a:path w="531289" h="166254">
                <a:moveTo>
                  <a:pt x="1" y="116268"/>
                </a:moveTo>
                <a:cubicBezTo>
                  <a:pt x="51955" y="33141"/>
                  <a:pt x="94870" y="0"/>
                  <a:pt x="184925" y="0"/>
                </a:cubicBezTo>
                <a:cubicBezTo>
                  <a:pt x="274980" y="0"/>
                  <a:pt x="531289" y="166254"/>
                  <a:pt x="531289" y="1662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82" name="Freeform 181"/>
          <p:cNvSpPr/>
          <p:nvPr/>
        </p:nvSpPr>
        <p:spPr>
          <a:xfrm rot="19800000">
            <a:off x="5899780" y="2395685"/>
            <a:ext cx="489208" cy="269404"/>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258301 w 798629"/>
              <a:gd name="connsiteY0" fmla="*/ 166391 h 462754"/>
              <a:gd name="connsiteX1" fmla="*/ 2503 w 798629"/>
              <a:gd name="connsiteY1" fmla="*/ 461108 h 462754"/>
              <a:gd name="connsiteX2" fmla="*/ 452265 w 798629"/>
              <a:gd name="connsiteY2" fmla="*/ 137 h 462754"/>
              <a:gd name="connsiteX3" fmla="*/ 798629 w 798629"/>
              <a:gd name="connsiteY3" fmla="*/ 166391 h 462754"/>
            </a:gdLst>
            <a:ahLst/>
            <a:cxnLst>
              <a:cxn ang="0">
                <a:pos x="connsiteX0" y="connsiteY0"/>
              </a:cxn>
              <a:cxn ang="0">
                <a:pos x="connsiteX1" y="connsiteY1"/>
              </a:cxn>
              <a:cxn ang="0">
                <a:pos x="connsiteX2" y="connsiteY2"/>
              </a:cxn>
              <a:cxn ang="0">
                <a:pos x="connsiteX3" y="connsiteY3"/>
              </a:cxn>
            </a:cxnLst>
            <a:rect l="l" t="t" r="r" b="b"/>
            <a:pathLst>
              <a:path w="798629" h="462754">
                <a:moveTo>
                  <a:pt x="258301" y="166391"/>
                </a:moveTo>
                <a:cubicBezTo>
                  <a:pt x="261560" y="157325"/>
                  <a:pt x="-29824" y="488817"/>
                  <a:pt x="2503" y="461108"/>
                </a:cubicBezTo>
                <a:cubicBezTo>
                  <a:pt x="34830" y="433399"/>
                  <a:pt x="365470" y="-8929"/>
                  <a:pt x="452265" y="137"/>
                </a:cubicBezTo>
                <a:cubicBezTo>
                  <a:pt x="542320" y="137"/>
                  <a:pt x="798629" y="166391"/>
                  <a:pt x="798629" y="166391"/>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74" name="Freeform 173"/>
          <p:cNvSpPr/>
          <p:nvPr/>
        </p:nvSpPr>
        <p:spPr>
          <a:xfrm rot="16200000">
            <a:off x="4476068" y="2615935"/>
            <a:ext cx="694594" cy="231330"/>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1692027"/>
              <a:gd name="connsiteY0" fmla="*/ 300351 h 300351"/>
              <a:gd name="connsiteX1" fmla="*/ 1345663 w 1692027"/>
              <a:gd name="connsiteY1" fmla="*/ 0 h 300351"/>
              <a:gd name="connsiteX2" fmla="*/ 1692027 w 1692027"/>
              <a:gd name="connsiteY2" fmla="*/ 166254 h 300351"/>
              <a:gd name="connsiteX0" fmla="*/ 0 w 1692027"/>
              <a:gd name="connsiteY0" fmla="*/ 404649 h 404649"/>
              <a:gd name="connsiteX1" fmla="*/ 1186021 w 1692027"/>
              <a:gd name="connsiteY1" fmla="*/ 0 h 404649"/>
              <a:gd name="connsiteX2" fmla="*/ 1692027 w 1692027"/>
              <a:gd name="connsiteY2" fmla="*/ 270552 h 404649"/>
              <a:gd name="connsiteX0" fmla="*/ 0 w 1247312"/>
              <a:gd name="connsiteY0" fmla="*/ 70252 h 271397"/>
              <a:gd name="connsiteX1" fmla="*/ 741306 w 1247312"/>
              <a:gd name="connsiteY1" fmla="*/ 845 h 271397"/>
              <a:gd name="connsiteX2" fmla="*/ 1247312 w 1247312"/>
              <a:gd name="connsiteY2" fmla="*/ 271397 h 271397"/>
              <a:gd name="connsiteX0" fmla="*/ 0 w 1247312"/>
              <a:gd name="connsiteY0" fmla="*/ 70252 h 271397"/>
              <a:gd name="connsiteX1" fmla="*/ 1003574 w 1247312"/>
              <a:gd name="connsiteY1" fmla="*/ 845 h 271397"/>
              <a:gd name="connsiteX2" fmla="*/ 1247312 w 1247312"/>
              <a:gd name="connsiteY2" fmla="*/ 271397 h 271397"/>
            </a:gdLst>
            <a:ahLst/>
            <a:cxnLst>
              <a:cxn ang="0">
                <a:pos x="connsiteX0" y="connsiteY0"/>
              </a:cxn>
              <a:cxn ang="0">
                <a:pos x="connsiteX1" y="connsiteY1"/>
              </a:cxn>
              <a:cxn ang="0">
                <a:pos x="connsiteX2" y="connsiteY2"/>
              </a:cxn>
            </a:cxnLst>
            <a:rect l="l" t="t" r="r" b="b"/>
            <a:pathLst>
              <a:path w="1247312" h="271397">
                <a:moveTo>
                  <a:pt x="0" y="70252"/>
                </a:moveTo>
                <a:cubicBezTo>
                  <a:pt x="51954" y="-12875"/>
                  <a:pt x="913519" y="845"/>
                  <a:pt x="1003574" y="845"/>
                </a:cubicBezTo>
                <a:cubicBezTo>
                  <a:pt x="1093629" y="845"/>
                  <a:pt x="1247312" y="271397"/>
                  <a:pt x="1247312" y="271397"/>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72" name="Freeform 171"/>
          <p:cNvSpPr/>
          <p:nvPr/>
        </p:nvSpPr>
        <p:spPr>
          <a:xfrm rot="20700000">
            <a:off x="5444652" y="2203782"/>
            <a:ext cx="357829" cy="146398"/>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531049"/>
              <a:gd name="connsiteY0" fmla="*/ 58030 h 171754"/>
              <a:gd name="connsiteX1" fmla="*/ 184685 w 531049"/>
              <a:gd name="connsiteY1" fmla="*/ 5500 h 171754"/>
              <a:gd name="connsiteX2" fmla="*/ 531049 w 531049"/>
              <a:gd name="connsiteY2" fmla="*/ 171754 h 171754"/>
            </a:gdLst>
            <a:ahLst/>
            <a:cxnLst>
              <a:cxn ang="0">
                <a:pos x="connsiteX0" y="connsiteY0"/>
              </a:cxn>
              <a:cxn ang="0">
                <a:pos x="connsiteX1" y="connsiteY1"/>
              </a:cxn>
              <a:cxn ang="0">
                <a:pos x="connsiteX2" y="connsiteY2"/>
              </a:cxn>
            </a:cxnLst>
            <a:rect l="l" t="t" r="r" b="b"/>
            <a:pathLst>
              <a:path w="531049" h="171754">
                <a:moveTo>
                  <a:pt x="0" y="58030"/>
                </a:moveTo>
                <a:cubicBezTo>
                  <a:pt x="51954" y="-25097"/>
                  <a:pt x="94630" y="5500"/>
                  <a:pt x="184685" y="5500"/>
                </a:cubicBezTo>
                <a:cubicBezTo>
                  <a:pt x="274740" y="5500"/>
                  <a:pt x="531049" y="171754"/>
                  <a:pt x="531049" y="1717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cxnSp>
        <p:nvCxnSpPr>
          <p:cNvPr id="229" name="Straight Connector 228"/>
          <p:cNvCxnSpPr/>
          <p:nvPr/>
        </p:nvCxnSpPr>
        <p:spPr>
          <a:xfrm>
            <a:off x="1188434" y="2672742"/>
            <a:ext cx="647509" cy="0"/>
          </a:xfrm>
          <a:prstGeom prst="line">
            <a:avLst/>
          </a:prstGeom>
          <a:ln>
            <a:solidFill>
              <a:schemeClr val="tx1"/>
            </a:solidFill>
          </a:ln>
        </p:spPr>
        <p:style>
          <a:lnRef idx="2">
            <a:schemeClr val="accent3"/>
          </a:lnRef>
          <a:fillRef idx="0">
            <a:schemeClr val="accent3"/>
          </a:fillRef>
          <a:effectRef idx="1">
            <a:schemeClr val="accent3"/>
          </a:effectRef>
          <a:fontRef idx="minor">
            <a:schemeClr val="tx1"/>
          </a:fontRef>
        </p:style>
      </p:cxnSp>
      <p:sp>
        <p:nvSpPr>
          <p:cNvPr id="2" name="Rectangle 246"/>
          <p:cNvSpPr>
            <a:spLocks noChangeArrowheads="1"/>
          </p:cNvSpPr>
          <p:nvPr/>
        </p:nvSpPr>
        <p:spPr bwMode="auto">
          <a:xfrm>
            <a:off x="512274" y="683220"/>
            <a:ext cx="8433256" cy="877163"/>
          </a:xfrm>
          <a:prstGeom prst="rect">
            <a:avLst/>
          </a:prstGeom>
          <a:noFill/>
          <a:ln>
            <a:noFill/>
          </a:ln>
          <a:effectLst/>
          <a:extLst/>
        </p:spPr>
        <p:txBody>
          <a:bodyPr wrap="square">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buFont typeface="Wingdings" pitchFamily="2" charset="2"/>
              <a:buChar char="v"/>
            </a:pPr>
            <a:r>
              <a:rPr lang="en-US" altLang="en-US" sz="1700" b="1" dirty="0">
                <a:solidFill>
                  <a:srgbClr val="0000FF"/>
                </a:solidFill>
                <a:latin typeface="Bookman Old Style" pitchFamily="18" charset="0"/>
              </a:rPr>
              <a:t>The term atomic size refers to the radius of an atom. </a:t>
            </a:r>
            <a:endParaRPr lang="en-US" altLang="en-US" sz="1700" b="1" dirty="0" smtClean="0">
              <a:solidFill>
                <a:srgbClr val="0000FF"/>
              </a:solidFill>
              <a:latin typeface="Bookman Old Style" pitchFamily="18" charset="0"/>
            </a:endParaRPr>
          </a:p>
          <a:p>
            <a:pPr eaLnBrk="1" fontAlgn="base" hangingPunct="1">
              <a:spcBef>
                <a:spcPct val="0"/>
              </a:spcBef>
              <a:spcAft>
                <a:spcPct val="0"/>
              </a:spcAft>
              <a:buFont typeface="Wingdings" pitchFamily="2" charset="2"/>
              <a:buChar char="v"/>
            </a:pPr>
            <a:r>
              <a:rPr lang="en-US" altLang="en-US" sz="1700" b="1" dirty="0" smtClean="0">
                <a:solidFill>
                  <a:srgbClr val="0000FF"/>
                </a:solidFill>
                <a:latin typeface="Bookman Old Style" pitchFamily="18" charset="0"/>
              </a:rPr>
              <a:t>Atomic radius is the distance between the centre of atom &amp; outermost shell.</a:t>
            </a:r>
          </a:p>
        </p:txBody>
      </p:sp>
      <p:sp>
        <p:nvSpPr>
          <p:cNvPr id="3" name="TextBox 2"/>
          <p:cNvSpPr txBox="1"/>
          <p:nvPr/>
        </p:nvSpPr>
        <p:spPr>
          <a:xfrm>
            <a:off x="510807" y="266551"/>
            <a:ext cx="5332270"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a:spcBef>
                <a:spcPct val="0"/>
              </a:spcBef>
              <a:defRPr/>
            </a:pPr>
            <a:r>
              <a:rPr lang="en-US" sz="2000" b="1" u="sng" dirty="0">
                <a:solidFill>
                  <a:srgbClr val="C00000"/>
                </a:solidFill>
                <a:latin typeface="Bookman Old Style" pitchFamily="18" charset="0"/>
              </a:rPr>
              <a:t>Atomic </a:t>
            </a:r>
            <a:r>
              <a:rPr lang="en-US" sz="2000" b="1" u="sng" dirty="0" smtClean="0">
                <a:solidFill>
                  <a:srgbClr val="C00000"/>
                </a:solidFill>
                <a:latin typeface="Bookman Old Style" pitchFamily="18" charset="0"/>
              </a:rPr>
              <a:t>Size </a:t>
            </a:r>
            <a:r>
              <a:rPr lang="en-US" sz="2000" b="1" u="sng" dirty="0">
                <a:solidFill>
                  <a:srgbClr val="C00000"/>
                </a:solidFill>
                <a:latin typeface="Bookman Old Style" pitchFamily="18" charset="0"/>
              </a:rPr>
              <a:t>A</a:t>
            </a:r>
            <a:r>
              <a:rPr lang="en-US" sz="2000" b="1" u="sng" dirty="0" smtClean="0">
                <a:solidFill>
                  <a:srgbClr val="C00000"/>
                </a:solidFill>
                <a:latin typeface="Bookman Old Style" pitchFamily="18" charset="0"/>
              </a:rPr>
              <a:t>cross The Period</a:t>
            </a:r>
            <a:endParaRPr lang="en-US" sz="2000" b="1" u="sng" dirty="0">
              <a:solidFill>
                <a:srgbClr val="C00000"/>
              </a:solidFill>
              <a:latin typeface="Bookman Old Style" pitchFamily="18" charset="0"/>
            </a:endParaRPr>
          </a:p>
        </p:txBody>
      </p:sp>
      <p:sp>
        <p:nvSpPr>
          <p:cNvPr id="4" name="TextBox 3"/>
          <p:cNvSpPr txBox="1">
            <a:spLocks noChangeArrowheads="1"/>
          </p:cNvSpPr>
          <p:nvPr/>
        </p:nvSpPr>
        <p:spPr bwMode="auto">
          <a:xfrm>
            <a:off x="761999" y="1470411"/>
            <a:ext cx="1890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baseline="-25000" dirty="0">
                <a:solidFill>
                  <a:srgbClr val="C00000"/>
                </a:solidFill>
                <a:latin typeface="+mj-lt"/>
              </a:rPr>
              <a:t>11</a:t>
            </a:r>
            <a:r>
              <a:rPr lang="en-US" altLang="en-US" b="1" dirty="0">
                <a:solidFill>
                  <a:srgbClr val="C00000"/>
                </a:solidFill>
                <a:latin typeface="+mj-lt"/>
              </a:rPr>
              <a:t>Na</a:t>
            </a:r>
          </a:p>
        </p:txBody>
      </p:sp>
      <p:sp>
        <p:nvSpPr>
          <p:cNvPr id="5" name="TextBox 4"/>
          <p:cNvSpPr txBox="1">
            <a:spLocks noChangeArrowheads="1"/>
          </p:cNvSpPr>
          <p:nvPr/>
        </p:nvSpPr>
        <p:spPr bwMode="auto">
          <a:xfrm>
            <a:off x="1905000" y="1470411"/>
            <a:ext cx="15425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a:solidFill>
                  <a:srgbClr val="C00000"/>
                </a:solidFill>
                <a:latin typeface="+mj-lt"/>
              </a:rPr>
              <a:t>   </a:t>
            </a:r>
            <a:r>
              <a:rPr lang="en-US" altLang="en-US" b="1" baseline="-25000">
                <a:solidFill>
                  <a:srgbClr val="C00000"/>
                </a:solidFill>
                <a:latin typeface="+mj-lt"/>
              </a:rPr>
              <a:t>12</a:t>
            </a:r>
            <a:r>
              <a:rPr lang="en-US" altLang="en-US" b="1">
                <a:solidFill>
                  <a:srgbClr val="C00000"/>
                </a:solidFill>
                <a:latin typeface="+mj-lt"/>
              </a:rPr>
              <a:t>Mg</a:t>
            </a:r>
          </a:p>
        </p:txBody>
      </p:sp>
      <p:sp>
        <p:nvSpPr>
          <p:cNvPr id="6" name="TextBox 5"/>
          <p:cNvSpPr txBox="1">
            <a:spLocks noChangeArrowheads="1"/>
          </p:cNvSpPr>
          <p:nvPr/>
        </p:nvSpPr>
        <p:spPr bwMode="auto">
          <a:xfrm>
            <a:off x="3381375" y="1470411"/>
            <a:ext cx="12606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a:solidFill>
                  <a:srgbClr val="C00000"/>
                </a:solidFill>
                <a:latin typeface="+mj-lt"/>
              </a:rPr>
              <a:t>  </a:t>
            </a:r>
            <a:r>
              <a:rPr lang="en-US" altLang="en-US" b="1" baseline="-25000" dirty="0">
                <a:solidFill>
                  <a:srgbClr val="C00000"/>
                </a:solidFill>
                <a:latin typeface="+mj-lt"/>
              </a:rPr>
              <a:t>13</a:t>
            </a:r>
            <a:r>
              <a:rPr lang="en-US" altLang="en-US" b="1" dirty="0">
                <a:solidFill>
                  <a:srgbClr val="C00000"/>
                </a:solidFill>
                <a:latin typeface="+mj-lt"/>
              </a:rPr>
              <a:t>Al</a:t>
            </a:r>
          </a:p>
        </p:txBody>
      </p:sp>
      <p:sp>
        <p:nvSpPr>
          <p:cNvPr id="7" name="TextBox 6"/>
          <p:cNvSpPr txBox="1">
            <a:spLocks noChangeArrowheads="1"/>
          </p:cNvSpPr>
          <p:nvPr/>
        </p:nvSpPr>
        <p:spPr bwMode="auto">
          <a:xfrm>
            <a:off x="4678680" y="1470411"/>
            <a:ext cx="1368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a:solidFill>
                  <a:srgbClr val="C00000"/>
                </a:solidFill>
                <a:latin typeface="+mj-lt"/>
              </a:rPr>
              <a:t>   </a:t>
            </a:r>
            <a:r>
              <a:rPr lang="en-US" altLang="en-US" b="1" baseline="-25000" dirty="0">
                <a:solidFill>
                  <a:srgbClr val="C00000"/>
                </a:solidFill>
                <a:latin typeface="+mj-lt"/>
              </a:rPr>
              <a:t>14</a:t>
            </a:r>
            <a:r>
              <a:rPr lang="en-US" altLang="en-US" b="1" dirty="0">
                <a:solidFill>
                  <a:srgbClr val="C00000"/>
                </a:solidFill>
                <a:latin typeface="+mj-lt"/>
              </a:rPr>
              <a:t>Si</a:t>
            </a:r>
          </a:p>
        </p:txBody>
      </p:sp>
      <p:sp>
        <p:nvSpPr>
          <p:cNvPr id="8" name="TextBox 7"/>
          <p:cNvSpPr txBox="1">
            <a:spLocks noChangeArrowheads="1"/>
          </p:cNvSpPr>
          <p:nvPr/>
        </p:nvSpPr>
        <p:spPr bwMode="auto">
          <a:xfrm>
            <a:off x="6019800" y="1470411"/>
            <a:ext cx="1241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a:solidFill>
                  <a:srgbClr val="C00000"/>
                </a:solidFill>
                <a:latin typeface="+mj-lt"/>
              </a:rPr>
              <a:t>   </a:t>
            </a:r>
            <a:r>
              <a:rPr lang="en-US" altLang="en-US" b="1" baseline="-25000">
                <a:solidFill>
                  <a:srgbClr val="C00000"/>
                </a:solidFill>
                <a:latin typeface="+mj-lt"/>
              </a:rPr>
              <a:t>15</a:t>
            </a:r>
            <a:r>
              <a:rPr lang="en-US" altLang="en-US" b="1">
                <a:solidFill>
                  <a:srgbClr val="C00000"/>
                </a:solidFill>
                <a:latin typeface="+mj-lt"/>
              </a:rPr>
              <a:t>P</a:t>
            </a:r>
          </a:p>
        </p:txBody>
      </p:sp>
      <p:sp>
        <p:nvSpPr>
          <p:cNvPr id="9" name="TextBox 8"/>
          <p:cNvSpPr txBox="1">
            <a:spLocks noChangeArrowheads="1"/>
          </p:cNvSpPr>
          <p:nvPr/>
        </p:nvSpPr>
        <p:spPr bwMode="auto">
          <a:xfrm>
            <a:off x="7467600" y="1470411"/>
            <a:ext cx="10477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a:solidFill>
                  <a:srgbClr val="C00000"/>
                </a:solidFill>
                <a:latin typeface="+mj-lt"/>
              </a:rPr>
              <a:t>   </a:t>
            </a:r>
            <a:r>
              <a:rPr lang="en-US" altLang="en-US" b="1" baseline="-25000" dirty="0">
                <a:solidFill>
                  <a:srgbClr val="C00000"/>
                </a:solidFill>
                <a:latin typeface="+mj-lt"/>
              </a:rPr>
              <a:t>16</a:t>
            </a:r>
            <a:r>
              <a:rPr lang="en-US" altLang="en-US" b="1" dirty="0">
                <a:solidFill>
                  <a:srgbClr val="C00000"/>
                </a:solidFill>
                <a:latin typeface="+mj-lt"/>
              </a:rPr>
              <a:t>S</a:t>
            </a:r>
          </a:p>
        </p:txBody>
      </p:sp>
      <p:grpSp>
        <p:nvGrpSpPr>
          <p:cNvPr id="10" name="Group 38"/>
          <p:cNvGrpSpPr>
            <a:grpSpLocks/>
          </p:cNvGrpSpPr>
          <p:nvPr/>
        </p:nvGrpSpPr>
        <p:grpSpPr bwMode="auto">
          <a:xfrm>
            <a:off x="784123" y="2251377"/>
            <a:ext cx="797101" cy="800343"/>
            <a:chOff x="252495" y="3614654"/>
            <a:chExt cx="1668365" cy="1814610"/>
          </a:xfrm>
        </p:grpSpPr>
        <p:grpSp>
          <p:nvGrpSpPr>
            <p:cNvPr id="11" name="Group 11"/>
            <p:cNvGrpSpPr>
              <a:grpSpLocks/>
            </p:cNvGrpSpPr>
            <p:nvPr/>
          </p:nvGrpSpPr>
          <p:grpSpPr bwMode="auto">
            <a:xfrm>
              <a:off x="320668" y="3695742"/>
              <a:ext cx="1600192" cy="1658570"/>
              <a:chOff x="11" y="3086142"/>
              <a:chExt cx="1676389" cy="1658570"/>
            </a:xfrm>
          </p:grpSpPr>
          <p:sp>
            <p:nvSpPr>
              <p:cNvPr id="20" name="Oval 10"/>
              <p:cNvSpPr/>
              <p:nvPr/>
            </p:nvSpPr>
            <p:spPr>
              <a:xfrm>
                <a:off x="305999" y="3353972"/>
                <a:ext cx="988572" cy="101587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 name="Oval 11"/>
              <p:cNvSpPr/>
              <p:nvPr/>
            </p:nvSpPr>
            <p:spPr>
              <a:xfrm>
                <a:off x="1143000" y="3505200"/>
                <a:ext cx="152400" cy="152400"/>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2" name="Oval 12"/>
              <p:cNvSpPr/>
              <p:nvPr/>
            </p:nvSpPr>
            <p:spPr>
              <a:xfrm>
                <a:off x="318723" y="4093204"/>
                <a:ext cx="152400" cy="152400"/>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3" name="Oval 13"/>
              <p:cNvSpPr/>
              <p:nvPr/>
            </p:nvSpPr>
            <p:spPr>
              <a:xfrm>
                <a:off x="11" y="3086142"/>
                <a:ext cx="1600545" cy="165857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4" name="Oval 14"/>
              <p:cNvSpPr/>
              <p:nvPr/>
            </p:nvSpPr>
            <p:spPr>
              <a:xfrm>
                <a:off x="1524000" y="3657600"/>
                <a:ext cx="152400" cy="152400"/>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9" name="Oval 9"/>
              <p:cNvSpPr/>
              <p:nvPr/>
            </p:nvSpPr>
            <p:spPr>
              <a:xfrm>
                <a:off x="538630" y="3594833"/>
                <a:ext cx="533401" cy="533399"/>
              </a:xfrm>
              <a:prstGeom prst="ellipse">
                <a:avLst/>
              </a:prstGeom>
              <a:ln>
                <a:no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endParaRPr>
              </a:p>
            </p:txBody>
          </p:sp>
        </p:grpSp>
        <p:sp>
          <p:nvSpPr>
            <p:cNvPr id="12" name="Oval 11"/>
            <p:cNvSpPr/>
            <p:nvPr/>
          </p:nvSpPr>
          <p:spPr bwMode="auto">
            <a:xfrm>
              <a:off x="1643042" y="4919674"/>
              <a:ext cx="145473" cy="152400"/>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3" name="Oval 12"/>
            <p:cNvSpPr/>
            <p:nvPr/>
          </p:nvSpPr>
          <p:spPr bwMode="auto">
            <a:xfrm>
              <a:off x="1000100" y="5276864"/>
              <a:ext cx="145473" cy="152400"/>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4" name="Oval 13"/>
            <p:cNvSpPr/>
            <p:nvPr/>
          </p:nvSpPr>
          <p:spPr bwMode="auto">
            <a:xfrm>
              <a:off x="428596" y="5000636"/>
              <a:ext cx="145473" cy="152400"/>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5" name="Oval 14"/>
            <p:cNvSpPr/>
            <p:nvPr/>
          </p:nvSpPr>
          <p:spPr bwMode="auto">
            <a:xfrm>
              <a:off x="252495" y="4348170"/>
              <a:ext cx="145473" cy="152400"/>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6" name="Oval 15"/>
            <p:cNvSpPr/>
            <p:nvPr/>
          </p:nvSpPr>
          <p:spPr bwMode="auto">
            <a:xfrm>
              <a:off x="453063" y="3864099"/>
              <a:ext cx="145473" cy="152398"/>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7" name="Oval 16"/>
            <p:cNvSpPr/>
            <p:nvPr/>
          </p:nvSpPr>
          <p:spPr bwMode="auto">
            <a:xfrm>
              <a:off x="854626" y="3614654"/>
              <a:ext cx="145473" cy="152398"/>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8" name="Oval 17"/>
            <p:cNvSpPr/>
            <p:nvPr/>
          </p:nvSpPr>
          <p:spPr bwMode="auto">
            <a:xfrm>
              <a:off x="1394638" y="3703160"/>
              <a:ext cx="145473" cy="152398"/>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grpSp>
        <p:nvGrpSpPr>
          <p:cNvPr id="25" name="Group 37"/>
          <p:cNvGrpSpPr>
            <a:grpSpLocks/>
          </p:cNvGrpSpPr>
          <p:nvPr/>
        </p:nvGrpSpPr>
        <p:grpSpPr bwMode="auto">
          <a:xfrm>
            <a:off x="533400" y="2000395"/>
            <a:ext cx="1298864" cy="1298448"/>
            <a:chOff x="185971" y="3686413"/>
            <a:chExt cx="1771164" cy="1693639"/>
          </a:xfrm>
        </p:grpSpPr>
        <p:sp>
          <p:nvSpPr>
            <p:cNvPr id="26" name="Oval 15"/>
            <p:cNvSpPr/>
            <p:nvPr/>
          </p:nvSpPr>
          <p:spPr bwMode="auto">
            <a:xfrm>
              <a:off x="185971" y="3686413"/>
              <a:ext cx="1771164" cy="16936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7" name="Oval 23"/>
            <p:cNvSpPr/>
            <p:nvPr/>
          </p:nvSpPr>
          <p:spPr bwMode="auto">
            <a:xfrm>
              <a:off x="1778507" y="4081368"/>
              <a:ext cx="120225" cy="114500"/>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29" name="Freeform 28"/>
          <p:cNvSpPr/>
          <p:nvPr/>
        </p:nvSpPr>
        <p:spPr>
          <a:xfrm>
            <a:off x="1381271" y="2218473"/>
            <a:ext cx="364081" cy="141710"/>
          </a:xfrm>
          <a:custGeom>
            <a:avLst/>
            <a:gdLst>
              <a:gd name="connsiteX0" fmla="*/ 0 w 540328"/>
              <a:gd name="connsiteY0" fmla="*/ 166254 h 166254"/>
              <a:gd name="connsiteX1" fmla="*/ 193964 w 540328"/>
              <a:gd name="connsiteY1" fmla="*/ 0 h 166254"/>
              <a:gd name="connsiteX2" fmla="*/ 540328 w 540328"/>
              <a:gd name="connsiteY2" fmla="*/ 166254 h 166254"/>
            </a:gdLst>
            <a:ahLst/>
            <a:cxnLst>
              <a:cxn ang="0">
                <a:pos x="connsiteX0" y="connsiteY0"/>
              </a:cxn>
              <a:cxn ang="0">
                <a:pos x="connsiteX1" y="connsiteY1"/>
              </a:cxn>
              <a:cxn ang="0">
                <a:pos x="connsiteX2" y="connsiteY2"/>
              </a:cxn>
            </a:cxnLst>
            <a:rect l="l" t="t" r="r" b="b"/>
            <a:pathLst>
              <a:path w="540328" h="166254">
                <a:moveTo>
                  <a:pt x="0" y="166254"/>
                </a:moveTo>
                <a:cubicBezTo>
                  <a:pt x="51954" y="83127"/>
                  <a:pt x="103909" y="0"/>
                  <a:pt x="193964" y="0"/>
                </a:cubicBezTo>
                <a:cubicBezTo>
                  <a:pt x="284019" y="0"/>
                  <a:pt x="540328" y="166254"/>
                  <a:pt x="540328" y="1662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grpSp>
        <p:nvGrpSpPr>
          <p:cNvPr id="30" name="Group 38"/>
          <p:cNvGrpSpPr>
            <a:grpSpLocks/>
          </p:cNvGrpSpPr>
          <p:nvPr/>
        </p:nvGrpSpPr>
        <p:grpSpPr bwMode="auto">
          <a:xfrm>
            <a:off x="2141915" y="2253730"/>
            <a:ext cx="781226" cy="819393"/>
            <a:chOff x="285720" y="3571460"/>
            <a:chExt cx="1635140" cy="1857804"/>
          </a:xfrm>
        </p:grpSpPr>
        <p:grpSp>
          <p:nvGrpSpPr>
            <p:cNvPr id="31" name="Group 11"/>
            <p:cNvGrpSpPr>
              <a:grpSpLocks/>
            </p:cNvGrpSpPr>
            <p:nvPr/>
          </p:nvGrpSpPr>
          <p:grpSpPr bwMode="auto">
            <a:xfrm>
              <a:off x="320120" y="3630970"/>
              <a:ext cx="1600740" cy="1703868"/>
              <a:chOff x="-563" y="3021370"/>
              <a:chExt cx="1676963" cy="1703868"/>
            </a:xfrm>
          </p:grpSpPr>
          <p:sp>
            <p:nvSpPr>
              <p:cNvPr id="39" name="Oval 9"/>
              <p:cNvSpPr/>
              <p:nvPr/>
            </p:nvSpPr>
            <p:spPr>
              <a:xfrm>
                <a:off x="538630" y="3594833"/>
                <a:ext cx="533401" cy="533399"/>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endParaRPr>
              </a:p>
            </p:txBody>
          </p:sp>
          <p:sp>
            <p:nvSpPr>
              <p:cNvPr id="40" name="Oval 10"/>
              <p:cNvSpPr/>
              <p:nvPr/>
            </p:nvSpPr>
            <p:spPr>
              <a:xfrm>
                <a:off x="305998" y="3353972"/>
                <a:ext cx="988573" cy="1065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1" name="Oval 11"/>
              <p:cNvSpPr/>
              <p:nvPr/>
            </p:nvSpPr>
            <p:spPr>
              <a:xfrm>
                <a:off x="1143000" y="35052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42" name="Oval 12"/>
              <p:cNvSpPr/>
              <p:nvPr/>
            </p:nvSpPr>
            <p:spPr>
              <a:xfrm>
                <a:off x="304800" y="41148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43" name="Oval 13"/>
              <p:cNvSpPr/>
              <p:nvPr/>
            </p:nvSpPr>
            <p:spPr>
              <a:xfrm>
                <a:off x="12" y="3021353"/>
                <a:ext cx="1600546" cy="170366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4" name="Oval 14"/>
              <p:cNvSpPr/>
              <p:nvPr/>
            </p:nvSpPr>
            <p:spPr>
              <a:xfrm>
                <a:off x="1524000" y="36576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32" name="Oval 31"/>
            <p:cNvSpPr/>
            <p:nvPr/>
          </p:nvSpPr>
          <p:spPr bwMode="auto">
            <a:xfrm>
              <a:off x="1643042" y="491967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3" name="Oval 32"/>
            <p:cNvSpPr/>
            <p:nvPr/>
          </p:nvSpPr>
          <p:spPr bwMode="auto">
            <a:xfrm>
              <a:off x="1000100" y="527686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4" name="Oval 33"/>
            <p:cNvSpPr/>
            <p:nvPr/>
          </p:nvSpPr>
          <p:spPr bwMode="auto">
            <a:xfrm>
              <a:off x="428596" y="5000636"/>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5" name="Oval 34"/>
            <p:cNvSpPr/>
            <p:nvPr/>
          </p:nvSpPr>
          <p:spPr bwMode="auto">
            <a:xfrm>
              <a:off x="285720" y="4348170"/>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6" name="Oval 35"/>
            <p:cNvSpPr/>
            <p:nvPr/>
          </p:nvSpPr>
          <p:spPr bwMode="auto">
            <a:xfrm>
              <a:off x="433127" y="3842503"/>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7" name="Oval 36"/>
            <p:cNvSpPr/>
            <p:nvPr/>
          </p:nvSpPr>
          <p:spPr bwMode="auto">
            <a:xfrm>
              <a:off x="854627" y="3571460"/>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8" name="Oval 37"/>
            <p:cNvSpPr/>
            <p:nvPr/>
          </p:nvSpPr>
          <p:spPr bwMode="auto">
            <a:xfrm>
              <a:off x="1394638" y="3667167"/>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48" name="TextBox 47"/>
          <p:cNvSpPr txBox="1">
            <a:spLocks noChangeArrowheads="1"/>
          </p:cNvSpPr>
          <p:nvPr/>
        </p:nvSpPr>
        <p:spPr bwMode="auto">
          <a:xfrm>
            <a:off x="2329487" y="2502569"/>
            <a:ext cx="3984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solidFill>
                  <a:prstClr val="white"/>
                </a:solidFill>
                <a:latin typeface="Calibri" pitchFamily="34" charset="0"/>
              </a:rPr>
              <a:t>12</a:t>
            </a:r>
            <a:endParaRPr lang="en-US" altLang="en-US" sz="1200" b="1" baseline="30000" dirty="0">
              <a:solidFill>
                <a:prstClr val="white"/>
              </a:solidFill>
              <a:latin typeface="Calibri" pitchFamily="34" charset="0"/>
            </a:endParaRPr>
          </a:p>
        </p:txBody>
      </p:sp>
      <p:grpSp>
        <p:nvGrpSpPr>
          <p:cNvPr id="49" name="Group 38"/>
          <p:cNvGrpSpPr>
            <a:grpSpLocks/>
          </p:cNvGrpSpPr>
          <p:nvPr/>
        </p:nvGrpSpPr>
        <p:grpSpPr bwMode="auto">
          <a:xfrm>
            <a:off x="3539874" y="2262953"/>
            <a:ext cx="781226" cy="819393"/>
            <a:chOff x="285720" y="3571460"/>
            <a:chExt cx="1635140" cy="1857804"/>
          </a:xfrm>
        </p:grpSpPr>
        <p:grpSp>
          <p:nvGrpSpPr>
            <p:cNvPr id="50" name="Group 11"/>
            <p:cNvGrpSpPr>
              <a:grpSpLocks/>
            </p:cNvGrpSpPr>
            <p:nvPr/>
          </p:nvGrpSpPr>
          <p:grpSpPr bwMode="auto">
            <a:xfrm>
              <a:off x="320120" y="3630970"/>
              <a:ext cx="1600740" cy="1703868"/>
              <a:chOff x="-563" y="3021370"/>
              <a:chExt cx="1676963" cy="1703868"/>
            </a:xfrm>
          </p:grpSpPr>
          <p:sp>
            <p:nvSpPr>
              <p:cNvPr id="58" name="Oval 9"/>
              <p:cNvSpPr/>
              <p:nvPr/>
            </p:nvSpPr>
            <p:spPr>
              <a:xfrm>
                <a:off x="538630" y="3594833"/>
                <a:ext cx="533401" cy="533399"/>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endParaRPr>
              </a:p>
            </p:txBody>
          </p:sp>
          <p:sp>
            <p:nvSpPr>
              <p:cNvPr id="59" name="Oval 10"/>
              <p:cNvSpPr/>
              <p:nvPr/>
            </p:nvSpPr>
            <p:spPr>
              <a:xfrm>
                <a:off x="305998" y="3353972"/>
                <a:ext cx="988573" cy="1065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0" name="Oval 11"/>
              <p:cNvSpPr/>
              <p:nvPr/>
            </p:nvSpPr>
            <p:spPr>
              <a:xfrm>
                <a:off x="1143000" y="35052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1" name="Oval 12"/>
              <p:cNvSpPr/>
              <p:nvPr/>
            </p:nvSpPr>
            <p:spPr>
              <a:xfrm>
                <a:off x="304800" y="41148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2" name="Oval 13"/>
              <p:cNvSpPr/>
              <p:nvPr/>
            </p:nvSpPr>
            <p:spPr>
              <a:xfrm>
                <a:off x="12" y="3021353"/>
                <a:ext cx="1600546" cy="170366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3" name="Oval 14"/>
              <p:cNvSpPr/>
              <p:nvPr/>
            </p:nvSpPr>
            <p:spPr>
              <a:xfrm>
                <a:off x="1524000" y="36576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51" name="Oval 50"/>
            <p:cNvSpPr/>
            <p:nvPr/>
          </p:nvSpPr>
          <p:spPr bwMode="auto">
            <a:xfrm>
              <a:off x="1643042" y="491967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2" name="Oval 51"/>
            <p:cNvSpPr/>
            <p:nvPr/>
          </p:nvSpPr>
          <p:spPr bwMode="auto">
            <a:xfrm>
              <a:off x="1000100" y="527686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3" name="Oval 52"/>
            <p:cNvSpPr/>
            <p:nvPr/>
          </p:nvSpPr>
          <p:spPr bwMode="auto">
            <a:xfrm>
              <a:off x="428596" y="5000636"/>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4" name="Oval 53"/>
            <p:cNvSpPr/>
            <p:nvPr/>
          </p:nvSpPr>
          <p:spPr bwMode="auto">
            <a:xfrm>
              <a:off x="285720" y="4348170"/>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5" name="Oval 54"/>
            <p:cNvSpPr/>
            <p:nvPr/>
          </p:nvSpPr>
          <p:spPr bwMode="auto">
            <a:xfrm>
              <a:off x="433127" y="3842503"/>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6" name="Oval 55"/>
            <p:cNvSpPr/>
            <p:nvPr/>
          </p:nvSpPr>
          <p:spPr bwMode="auto">
            <a:xfrm>
              <a:off x="854627" y="3571460"/>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7" name="Oval 56"/>
            <p:cNvSpPr/>
            <p:nvPr/>
          </p:nvSpPr>
          <p:spPr bwMode="auto">
            <a:xfrm>
              <a:off x="1394638" y="3667167"/>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grpSp>
        <p:nvGrpSpPr>
          <p:cNvPr id="64" name="Group 37"/>
          <p:cNvGrpSpPr>
            <a:grpSpLocks/>
          </p:cNvGrpSpPr>
          <p:nvPr/>
        </p:nvGrpSpPr>
        <p:grpSpPr bwMode="auto">
          <a:xfrm>
            <a:off x="3273276" y="1995562"/>
            <a:ext cx="1298864" cy="1298448"/>
            <a:chOff x="185971" y="3686413"/>
            <a:chExt cx="1771164" cy="1693639"/>
          </a:xfrm>
        </p:grpSpPr>
        <p:sp>
          <p:nvSpPr>
            <p:cNvPr id="65" name="Oval 15"/>
            <p:cNvSpPr/>
            <p:nvPr/>
          </p:nvSpPr>
          <p:spPr bwMode="auto">
            <a:xfrm>
              <a:off x="185971" y="3686413"/>
              <a:ext cx="1771164" cy="16936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6" name="Oval 23"/>
            <p:cNvSpPr/>
            <p:nvPr/>
          </p:nvSpPr>
          <p:spPr bwMode="auto">
            <a:xfrm>
              <a:off x="1783972" y="4081368"/>
              <a:ext cx="109296" cy="1145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67" name="TextBox 66"/>
          <p:cNvSpPr txBox="1">
            <a:spLocks noChangeArrowheads="1"/>
          </p:cNvSpPr>
          <p:nvPr/>
        </p:nvSpPr>
        <p:spPr bwMode="auto">
          <a:xfrm>
            <a:off x="3727446" y="2511792"/>
            <a:ext cx="3984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solidFill>
                  <a:prstClr val="white"/>
                </a:solidFill>
                <a:latin typeface="Calibri" pitchFamily="34" charset="0"/>
              </a:rPr>
              <a:t>13</a:t>
            </a:r>
            <a:endParaRPr lang="en-US" altLang="en-US" sz="1200" b="1" baseline="30000" dirty="0">
              <a:solidFill>
                <a:prstClr val="white"/>
              </a:solidFill>
              <a:latin typeface="Calibri" pitchFamily="34" charset="0"/>
            </a:endParaRPr>
          </a:p>
        </p:txBody>
      </p:sp>
      <p:grpSp>
        <p:nvGrpSpPr>
          <p:cNvPr id="83" name="Group 37"/>
          <p:cNvGrpSpPr>
            <a:grpSpLocks/>
          </p:cNvGrpSpPr>
          <p:nvPr/>
        </p:nvGrpSpPr>
        <p:grpSpPr bwMode="auto">
          <a:xfrm>
            <a:off x="4613113" y="1975346"/>
            <a:ext cx="1298864" cy="1298448"/>
            <a:chOff x="185971" y="3686413"/>
            <a:chExt cx="1771164" cy="1771190"/>
          </a:xfrm>
        </p:grpSpPr>
        <p:sp>
          <p:nvSpPr>
            <p:cNvPr id="84" name="Oval 15"/>
            <p:cNvSpPr/>
            <p:nvPr/>
          </p:nvSpPr>
          <p:spPr bwMode="auto">
            <a:xfrm>
              <a:off x="185971" y="3686413"/>
              <a:ext cx="1771164" cy="17711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5" name="Oval 23"/>
            <p:cNvSpPr/>
            <p:nvPr/>
          </p:nvSpPr>
          <p:spPr bwMode="auto">
            <a:xfrm>
              <a:off x="1772496" y="4069346"/>
              <a:ext cx="112221" cy="112259"/>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86" name="TextBox 85"/>
          <p:cNvSpPr txBox="1">
            <a:spLocks noChangeArrowheads="1"/>
          </p:cNvSpPr>
          <p:nvPr/>
        </p:nvSpPr>
        <p:spPr bwMode="auto">
          <a:xfrm>
            <a:off x="5067283" y="2491577"/>
            <a:ext cx="3984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solidFill>
                  <a:prstClr val="white"/>
                </a:solidFill>
                <a:latin typeface="Calibri" pitchFamily="34" charset="0"/>
              </a:rPr>
              <a:t>14</a:t>
            </a:r>
            <a:endParaRPr lang="en-US" altLang="en-US" sz="1200" b="1" baseline="30000" dirty="0">
              <a:solidFill>
                <a:prstClr val="white"/>
              </a:solidFill>
              <a:latin typeface="Calibri" pitchFamily="34" charset="0"/>
            </a:endParaRPr>
          </a:p>
        </p:txBody>
      </p:sp>
      <p:grpSp>
        <p:nvGrpSpPr>
          <p:cNvPr id="102" name="Group 37"/>
          <p:cNvGrpSpPr>
            <a:grpSpLocks/>
          </p:cNvGrpSpPr>
          <p:nvPr/>
        </p:nvGrpSpPr>
        <p:grpSpPr bwMode="auto">
          <a:xfrm>
            <a:off x="5966635" y="2003531"/>
            <a:ext cx="1298864" cy="1307592"/>
            <a:chOff x="185971" y="3686413"/>
            <a:chExt cx="1771164" cy="1771190"/>
          </a:xfrm>
        </p:grpSpPr>
        <p:sp>
          <p:nvSpPr>
            <p:cNvPr id="103" name="Oval 15"/>
            <p:cNvSpPr/>
            <p:nvPr/>
          </p:nvSpPr>
          <p:spPr bwMode="auto">
            <a:xfrm>
              <a:off x="185971" y="3686413"/>
              <a:ext cx="1771164" cy="17711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4" name="Oval 23"/>
            <p:cNvSpPr/>
            <p:nvPr/>
          </p:nvSpPr>
          <p:spPr bwMode="auto">
            <a:xfrm>
              <a:off x="1749508" y="4042513"/>
              <a:ext cx="120225" cy="12595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05" name="TextBox 104"/>
          <p:cNvSpPr txBox="1">
            <a:spLocks noChangeArrowheads="1"/>
          </p:cNvSpPr>
          <p:nvPr/>
        </p:nvSpPr>
        <p:spPr bwMode="auto">
          <a:xfrm>
            <a:off x="6420805" y="2481662"/>
            <a:ext cx="3984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solidFill>
                  <a:prstClr val="white"/>
                </a:solidFill>
                <a:latin typeface="Calibri" pitchFamily="34" charset="0"/>
              </a:rPr>
              <a:t>15</a:t>
            </a:r>
            <a:endParaRPr lang="en-US" altLang="en-US" sz="1200" b="1" baseline="30000" dirty="0">
              <a:solidFill>
                <a:prstClr val="white"/>
              </a:solidFill>
              <a:latin typeface="Calibri" pitchFamily="34" charset="0"/>
            </a:endParaRPr>
          </a:p>
        </p:txBody>
      </p:sp>
      <p:sp>
        <p:nvSpPr>
          <p:cNvPr id="124" name="TextBox 123"/>
          <p:cNvSpPr txBox="1">
            <a:spLocks noChangeArrowheads="1"/>
          </p:cNvSpPr>
          <p:nvPr/>
        </p:nvSpPr>
        <p:spPr bwMode="auto">
          <a:xfrm>
            <a:off x="7780003" y="2479893"/>
            <a:ext cx="3984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solidFill>
                  <a:prstClr val="white"/>
                </a:solidFill>
                <a:latin typeface="Calibri" pitchFamily="34" charset="0"/>
              </a:rPr>
              <a:t>16</a:t>
            </a:r>
            <a:endParaRPr lang="en-US" altLang="en-US" sz="1200" b="1" baseline="30000" dirty="0">
              <a:solidFill>
                <a:prstClr val="white"/>
              </a:solidFill>
              <a:latin typeface="Calibri" pitchFamily="34" charset="0"/>
            </a:endParaRPr>
          </a:p>
        </p:txBody>
      </p:sp>
      <p:sp>
        <p:nvSpPr>
          <p:cNvPr id="125" name="Text Box 185"/>
          <p:cNvSpPr txBox="1">
            <a:spLocks noChangeArrowheads="1"/>
          </p:cNvSpPr>
          <p:nvPr/>
        </p:nvSpPr>
        <p:spPr bwMode="auto">
          <a:xfrm>
            <a:off x="857050" y="3330988"/>
            <a:ext cx="5966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(2,8,1)</a:t>
            </a:r>
          </a:p>
        </p:txBody>
      </p:sp>
      <p:sp>
        <p:nvSpPr>
          <p:cNvPr id="126" name="Text Box 192"/>
          <p:cNvSpPr txBox="1">
            <a:spLocks noChangeArrowheads="1"/>
          </p:cNvSpPr>
          <p:nvPr/>
        </p:nvSpPr>
        <p:spPr bwMode="auto">
          <a:xfrm>
            <a:off x="4883191" y="3295362"/>
            <a:ext cx="5966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(2,8,4)</a:t>
            </a:r>
          </a:p>
        </p:txBody>
      </p:sp>
      <p:sp>
        <p:nvSpPr>
          <p:cNvPr id="127" name="Text Box 194"/>
          <p:cNvSpPr txBox="1">
            <a:spLocks noChangeArrowheads="1"/>
          </p:cNvSpPr>
          <p:nvPr/>
        </p:nvSpPr>
        <p:spPr bwMode="auto">
          <a:xfrm>
            <a:off x="2186262" y="3295362"/>
            <a:ext cx="5966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(2,8,2)</a:t>
            </a:r>
          </a:p>
        </p:txBody>
      </p:sp>
      <p:sp>
        <p:nvSpPr>
          <p:cNvPr id="128" name="Text Box 219"/>
          <p:cNvSpPr txBox="1">
            <a:spLocks noChangeArrowheads="1"/>
          </p:cNvSpPr>
          <p:nvPr/>
        </p:nvSpPr>
        <p:spPr bwMode="auto">
          <a:xfrm>
            <a:off x="3599102" y="3295362"/>
            <a:ext cx="5966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(2,8,3)</a:t>
            </a:r>
          </a:p>
        </p:txBody>
      </p:sp>
      <p:sp>
        <p:nvSpPr>
          <p:cNvPr id="129" name="Text Box 220"/>
          <p:cNvSpPr txBox="1">
            <a:spLocks noChangeArrowheads="1"/>
          </p:cNvSpPr>
          <p:nvPr/>
        </p:nvSpPr>
        <p:spPr bwMode="auto">
          <a:xfrm>
            <a:off x="6309822" y="3295362"/>
            <a:ext cx="5966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(2,8,5)</a:t>
            </a:r>
          </a:p>
        </p:txBody>
      </p:sp>
      <p:sp>
        <p:nvSpPr>
          <p:cNvPr id="130" name="Text Box 221"/>
          <p:cNvSpPr txBox="1">
            <a:spLocks noChangeArrowheads="1"/>
          </p:cNvSpPr>
          <p:nvPr/>
        </p:nvSpPr>
        <p:spPr bwMode="auto">
          <a:xfrm>
            <a:off x="7644041" y="3295362"/>
            <a:ext cx="8032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(2,8,6)</a:t>
            </a:r>
          </a:p>
        </p:txBody>
      </p:sp>
      <p:sp>
        <p:nvSpPr>
          <p:cNvPr id="132" name="TextBox 131"/>
          <p:cNvSpPr txBox="1">
            <a:spLocks noChangeArrowheads="1"/>
          </p:cNvSpPr>
          <p:nvPr/>
        </p:nvSpPr>
        <p:spPr bwMode="auto">
          <a:xfrm>
            <a:off x="2637466" y="1790475"/>
            <a:ext cx="336550" cy="369888"/>
          </a:xfrm>
          <a:prstGeom prst="rect">
            <a:avLst/>
          </a:prstGeom>
          <a:noFill/>
          <a:ln w="9525">
            <a:noFill/>
            <a:miter lim="800000"/>
            <a:headEnd/>
            <a:tailEnd/>
          </a:ln>
        </p:spPr>
        <p:txBody>
          <a:bodyPr wrap="none">
            <a:spAutoFit/>
          </a:bodyPr>
          <a:lstStyle/>
          <a:p>
            <a:pPr>
              <a:defRPr/>
            </a:pPr>
            <a:r>
              <a:rPr lang="en-US" b="1" dirty="0">
                <a:effectLst>
                  <a:outerShdw blurRad="38100" dist="38100" dir="2700000" algn="tl">
                    <a:srgbClr val="000000">
                      <a:alpha val="43137"/>
                    </a:srgbClr>
                  </a:outerShdw>
                </a:effectLst>
                <a:latin typeface="Bookman Old Style" pitchFamily="18" charset="0"/>
                <a:cs typeface="Arial" pitchFamily="34" charset="0"/>
              </a:rPr>
              <a:t>3</a:t>
            </a:r>
          </a:p>
        </p:txBody>
      </p:sp>
      <p:sp>
        <p:nvSpPr>
          <p:cNvPr id="133" name="TextBox 132"/>
          <p:cNvSpPr txBox="1">
            <a:spLocks noChangeArrowheads="1"/>
          </p:cNvSpPr>
          <p:nvPr/>
        </p:nvSpPr>
        <p:spPr bwMode="auto">
          <a:xfrm>
            <a:off x="4023023" y="1801108"/>
            <a:ext cx="336550" cy="369888"/>
          </a:xfrm>
          <a:prstGeom prst="rect">
            <a:avLst/>
          </a:prstGeom>
          <a:noFill/>
          <a:ln w="9525">
            <a:noFill/>
            <a:miter lim="800000"/>
            <a:headEnd/>
            <a:tailEnd/>
          </a:ln>
        </p:spPr>
        <p:txBody>
          <a:bodyPr wrap="none">
            <a:spAutoFit/>
          </a:bodyPr>
          <a:lstStyle/>
          <a:p>
            <a:pPr>
              <a:defRPr/>
            </a:pPr>
            <a:r>
              <a:rPr lang="en-US" b="1" dirty="0">
                <a:effectLst>
                  <a:outerShdw blurRad="38100" dist="38100" dir="2700000" algn="tl">
                    <a:srgbClr val="000000">
                      <a:alpha val="43137"/>
                    </a:srgbClr>
                  </a:outerShdw>
                </a:effectLst>
                <a:latin typeface="Bookman Old Style" pitchFamily="18" charset="0"/>
                <a:cs typeface="Arial" pitchFamily="34" charset="0"/>
              </a:rPr>
              <a:t>3</a:t>
            </a:r>
          </a:p>
        </p:txBody>
      </p:sp>
      <p:sp>
        <p:nvSpPr>
          <p:cNvPr id="134" name="TextBox 133"/>
          <p:cNvSpPr txBox="1">
            <a:spLocks noChangeArrowheads="1"/>
          </p:cNvSpPr>
          <p:nvPr/>
        </p:nvSpPr>
        <p:spPr bwMode="auto">
          <a:xfrm>
            <a:off x="5288280" y="1769209"/>
            <a:ext cx="336550" cy="369888"/>
          </a:xfrm>
          <a:prstGeom prst="rect">
            <a:avLst/>
          </a:prstGeom>
          <a:noFill/>
          <a:ln w="9525">
            <a:noFill/>
            <a:miter lim="800000"/>
            <a:headEnd/>
            <a:tailEnd/>
          </a:ln>
        </p:spPr>
        <p:txBody>
          <a:bodyPr wrap="none">
            <a:spAutoFit/>
          </a:bodyPr>
          <a:lstStyle/>
          <a:p>
            <a:pPr>
              <a:defRPr/>
            </a:pPr>
            <a:r>
              <a:rPr lang="en-US" b="1" dirty="0">
                <a:effectLst>
                  <a:outerShdw blurRad="38100" dist="38100" dir="2700000" algn="tl">
                    <a:srgbClr val="000000">
                      <a:alpha val="43137"/>
                    </a:srgbClr>
                  </a:outerShdw>
                </a:effectLst>
                <a:latin typeface="Bookman Old Style" pitchFamily="18" charset="0"/>
                <a:cs typeface="Arial" pitchFamily="34" charset="0"/>
              </a:rPr>
              <a:t>3</a:t>
            </a:r>
          </a:p>
        </p:txBody>
      </p:sp>
      <p:sp>
        <p:nvSpPr>
          <p:cNvPr id="135" name="TextBox 134"/>
          <p:cNvSpPr txBox="1">
            <a:spLocks noChangeArrowheads="1"/>
          </p:cNvSpPr>
          <p:nvPr/>
        </p:nvSpPr>
        <p:spPr bwMode="auto">
          <a:xfrm>
            <a:off x="6640182" y="1779842"/>
            <a:ext cx="336550" cy="369888"/>
          </a:xfrm>
          <a:prstGeom prst="rect">
            <a:avLst/>
          </a:prstGeom>
          <a:noFill/>
          <a:ln w="9525">
            <a:noFill/>
            <a:miter lim="800000"/>
            <a:headEnd/>
            <a:tailEnd/>
          </a:ln>
        </p:spPr>
        <p:txBody>
          <a:bodyPr wrap="none">
            <a:spAutoFit/>
          </a:bodyPr>
          <a:lstStyle/>
          <a:p>
            <a:pPr>
              <a:defRPr/>
            </a:pPr>
            <a:r>
              <a:rPr lang="en-US" b="1" dirty="0">
                <a:effectLst>
                  <a:outerShdw blurRad="38100" dist="38100" dir="2700000" algn="tl">
                    <a:srgbClr val="000000">
                      <a:alpha val="43137"/>
                    </a:srgbClr>
                  </a:outerShdw>
                </a:effectLst>
                <a:latin typeface="Bookman Old Style" pitchFamily="18" charset="0"/>
                <a:cs typeface="Arial" pitchFamily="34" charset="0"/>
              </a:rPr>
              <a:t>3</a:t>
            </a:r>
          </a:p>
        </p:txBody>
      </p:sp>
      <p:sp>
        <p:nvSpPr>
          <p:cNvPr id="136" name="TextBox 135"/>
          <p:cNvSpPr txBox="1">
            <a:spLocks noChangeArrowheads="1"/>
          </p:cNvSpPr>
          <p:nvPr/>
        </p:nvSpPr>
        <p:spPr bwMode="auto">
          <a:xfrm>
            <a:off x="7969250" y="1769209"/>
            <a:ext cx="336550" cy="369888"/>
          </a:xfrm>
          <a:prstGeom prst="rect">
            <a:avLst/>
          </a:prstGeom>
          <a:noFill/>
          <a:ln w="9525">
            <a:noFill/>
            <a:miter lim="800000"/>
            <a:headEnd/>
            <a:tailEnd/>
          </a:ln>
        </p:spPr>
        <p:txBody>
          <a:bodyPr wrap="none">
            <a:spAutoFit/>
          </a:bodyPr>
          <a:lstStyle/>
          <a:p>
            <a:pPr>
              <a:defRPr/>
            </a:pPr>
            <a:r>
              <a:rPr lang="en-US" b="1" dirty="0">
                <a:effectLst>
                  <a:outerShdw blurRad="38100" dist="38100" dir="2700000" algn="tl">
                    <a:srgbClr val="000000">
                      <a:alpha val="43137"/>
                    </a:srgbClr>
                  </a:outerShdw>
                </a:effectLst>
                <a:latin typeface="Bookman Old Style" pitchFamily="18" charset="0"/>
                <a:cs typeface="Arial" pitchFamily="34" charset="0"/>
              </a:rPr>
              <a:t>3</a:t>
            </a:r>
          </a:p>
        </p:txBody>
      </p:sp>
      <p:sp>
        <p:nvSpPr>
          <p:cNvPr id="138" name="Oval 23"/>
          <p:cNvSpPr/>
          <p:nvPr/>
        </p:nvSpPr>
        <p:spPr bwMode="auto">
          <a:xfrm>
            <a:off x="3400425" y="2181797"/>
            <a:ext cx="80151" cy="8778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46" name="Oval 23"/>
          <p:cNvSpPr/>
          <p:nvPr/>
        </p:nvSpPr>
        <p:spPr bwMode="auto">
          <a:xfrm>
            <a:off x="5943600" y="2728336"/>
            <a:ext cx="88166" cy="96561"/>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nvGrpSpPr>
          <p:cNvPr id="155" name="Group 37"/>
          <p:cNvGrpSpPr>
            <a:grpSpLocks/>
          </p:cNvGrpSpPr>
          <p:nvPr/>
        </p:nvGrpSpPr>
        <p:grpSpPr bwMode="auto">
          <a:xfrm>
            <a:off x="554575" y="2014369"/>
            <a:ext cx="1271016" cy="1270501"/>
            <a:chOff x="185971" y="3686413"/>
            <a:chExt cx="1771164" cy="1771190"/>
          </a:xfrm>
        </p:grpSpPr>
        <p:sp>
          <p:nvSpPr>
            <p:cNvPr id="156" name="Oval 15"/>
            <p:cNvSpPr/>
            <p:nvPr/>
          </p:nvSpPr>
          <p:spPr bwMode="auto">
            <a:xfrm>
              <a:off x="185971" y="3686413"/>
              <a:ext cx="1771164" cy="17711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57" name="Oval 23"/>
            <p:cNvSpPr/>
            <p:nvPr/>
          </p:nvSpPr>
          <p:spPr bwMode="auto">
            <a:xfrm>
              <a:off x="1772495" y="4069346"/>
              <a:ext cx="132248" cy="138545"/>
            </a:xfrm>
            <a:prstGeom prst="ellipse">
              <a:avLst/>
            </a:prstGeom>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58" name="Freeform 157"/>
          <p:cNvSpPr/>
          <p:nvPr/>
        </p:nvSpPr>
        <p:spPr>
          <a:xfrm rot="20700000">
            <a:off x="2747419" y="2256573"/>
            <a:ext cx="364081" cy="141710"/>
          </a:xfrm>
          <a:custGeom>
            <a:avLst/>
            <a:gdLst>
              <a:gd name="connsiteX0" fmla="*/ 0 w 540328"/>
              <a:gd name="connsiteY0" fmla="*/ 166254 h 166254"/>
              <a:gd name="connsiteX1" fmla="*/ 193964 w 540328"/>
              <a:gd name="connsiteY1" fmla="*/ 0 h 166254"/>
              <a:gd name="connsiteX2" fmla="*/ 540328 w 540328"/>
              <a:gd name="connsiteY2" fmla="*/ 166254 h 166254"/>
            </a:gdLst>
            <a:ahLst/>
            <a:cxnLst>
              <a:cxn ang="0">
                <a:pos x="connsiteX0" y="connsiteY0"/>
              </a:cxn>
              <a:cxn ang="0">
                <a:pos x="connsiteX1" y="connsiteY1"/>
              </a:cxn>
              <a:cxn ang="0">
                <a:pos x="connsiteX2" y="connsiteY2"/>
              </a:cxn>
            </a:cxnLst>
            <a:rect l="l" t="t" r="r" b="b"/>
            <a:pathLst>
              <a:path w="540328" h="166254">
                <a:moveTo>
                  <a:pt x="0" y="166254"/>
                </a:moveTo>
                <a:cubicBezTo>
                  <a:pt x="51954" y="83127"/>
                  <a:pt x="103909" y="0"/>
                  <a:pt x="193964" y="0"/>
                </a:cubicBezTo>
                <a:cubicBezTo>
                  <a:pt x="284019" y="0"/>
                  <a:pt x="540328" y="166254"/>
                  <a:pt x="540328" y="1662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grpSp>
        <p:nvGrpSpPr>
          <p:cNvPr id="159" name="Group 158"/>
          <p:cNvGrpSpPr/>
          <p:nvPr/>
        </p:nvGrpSpPr>
        <p:grpSpPr>
          <a:xfrm>
            <a:off x="2121797" y="2255714"/>
            <a:ext cx="822960" cy="819150"/>
            <a:chOff x="428625" y="3038475"/>
            <a:chExt cx="714375" cy="819150"/>
          </a:xfrm>
        </p:grpSpPr>
        <p:pic>
          <p:nvPicPr>
            <p:cNvPr id="160" name="Picture 240"/>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28625" y="3038475"/>
              <a:ext cx="7143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 name="TextBox 160"/>
            <p:cNvSpPr txBox="1">
              <a:spLocks noChangeArrowheads="1"/>
            </p:cNvSpPr>
            <p:nvPr/>
          </p:nvSpPr>
          <p:spPr bwMode="auto">
            <a:xfrm>
              <a:off x="592138" y="3314700"/>
              <a:ext cx="398462" cy="277813"/>
            </a:xfrm>
            <a:prstGeom prst="rect">
              <a:avLst/>
            </a:prstGeom>
            <a:solidFill>
              <a:schemeClr val="bg1">
                <a:lumMod val="75000"/>
              </a:schemeClr>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latin typeface="Calibri" pitchFamily="34" charset="0"/>
                </a:rPr>
                <a:t>12</a:t>
              </a:r>
              <a:endParaRPr lang="en-US" altLang="en-US" sz="1200" b="1" baseline="30000" dirty="0">
                <a:latin typeface="Calibri" pitchFamily="34" charset="0"/>
              </a:endParaRPr>
            </a:p>
          </p:txBody>
        </p:sp>
      </p:grpSp>
      <p:sp>
        <p:nvSpPr>
          <p:cNvPr id="162" name="Freeform 161"/>
          <p:cNvSpPr/>
          <p:nvPr/>
        </p:nvSpPr>
        <p:spPr>
          <a:xfrm rot="17100000">
            <a:off x="1678427" y="2609701"/>
            <a:ext cx="859583" cy="342303"/>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1275698"/>
              <a:gd name="connsiteY0" fmla="*/ 248317 h 248317"/>
              <a:gd name="connsiteX1" fmla="*/ 193964 w 1275698"/>
              <a:gd name="connsiteY1" fmla="*/ 82063 h 248317"/>
              <a:gd name="connsiteX2" fmla="*/ 1275697 w 1275698"/>
              <a:gd name="connsiteY2" fmla="*/ 0 h 248317"/>
              <a:gd name="connsiteX0" fmla="*/ 0 w 1275697"/>
              <a:gd name="connsiteY0" fmla="*/ 401590 h 401590"/>
              <a:gd name="connsiteX1" fmla="*/ 904466 w 1275697"/>
              <a:gd name="connsiteY1" fmla="*/ 0 h 401590"/>
              <a:gd name="connsiteX2" fmla="*/ 1275697 w 1275697"/>
              <a:gd name="connsiteY2" fmla="*/ 153273 h 401590"/>
            </a:gdLst>
            <a:ahLst/>
            <a:cxnLst>
              <a:cxn ang="0">
                <a:pos x="connsiteX0" y="connsiteY0"/>
              </a:cxn>
              <a:cxn ang="0">
                <a:pos x="connsiteX1" y="connsiteY1"/>
              </a:cxn>
              <a:cxn ang="0">
                <a:pos x="connsiteX2" y="connsiteY2"/>
              </a:cxn>
            </a:cxnLst>
            <a:rect l="l" t="t" r="r" b="b"/>
            <a:pathLst>
              <a:path w="1275697" h="401590">
                <a:moveTo>
                  <a:pt x="0" y="401590"/>
                </a:moveTo>
                <a:cubicBezTo>
                  <a:pt x="51954" y="318463"/>
                  <a:pt x="814411" y="0"/>
                  <a:pt x="904466" y="0"/>
                </a:cubicBezTo>
                <a:cubicBezTo>
                  <a:pt x="994521" y="0"/>
                  <a:pt x="1275697" y="153273"/>
                  <a:pt x="1275697" y="15327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grpSp>
        <p:nvGrpSpPr>
          <p:cNvPr id="163" name="Group 162"/>
          <p:cNvGrpSpPr/>
          <p:nvPr/>
        </p:nvGrpSpPr>
        <p:grpSpPr>
          <a:xfrm>
            <a:off x="3524249" y="2244736"/>
            <a:ext cx="727347" cy="819150"/>
            <a:chOff x="428625" y="3038475"/>
            <a:chExt cx="631378" cy="819150"/>
          </a:xfrm>
        </p:grpSpPr>
        <p:pic>
          <p:nvPicPr>
            <p:cNvPr id="164" name="Picture 240"/>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28625" y="3038475"/>
              <a:ext cx="63137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TextBox 164"/>
            <p:cNvSpPr txBox="1">
              <a:spLocks noChangeArrowheads="1"/>
            </p:cNvSpPr>
            <p:nvPr/>
          </p:nvSpPr>
          <p:spPr bwMode="auto">
            <a:xfrm>
              <a:off x="592138" y="3314700"/>
              <a:ext cx="398462" cy="277813"/>
            </a:xfrm>
            <a:prstGeom prst="rect">
              <a:avLst/>
            </a:prstGeom>
            <a:solidFill>
              <a:schemeClr val="bg1">
                <a:lumMod val="75000"/>
              </a:schemeClr>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latin typeface="Calibri" pitchFamily="34" charset="0"/>
                </a:rPr>
                <a:t>13</a:t>
              </a:r>
              <a:endParaRPr lang="en-US" altLang="en-US" sz="1200" b="1" baseline="30000" dirty="0">
                <a:latin typeface="Calibri" pitchFamily="34" charset="0"/>
              </a:endParaRPr>
            </a:p>
          </p:txBody>
        </p:sp>
      </p:grpSp>
      <p:sp>
        <p:nvSpPr>
          <p:cNvPr id="166" name="Freeform 165"/>
          <p:cNvSpPr/>
          <p:nvPr/>
        </p:nvSpPr>
        <p:spPr>
          <a:xfrm rot="20700000">
            <a:off x="4129108" y="2228249"/>
            <a:ext cx="364081" cy="141710"/>
          </a:xfrm>
          <a:custGeom>
            <a:avLst/>
            <a:gdLst>
              <a:gd name="connsiteX0" fmla="*/ 0 w 540328"/>
              <a:gd name="connsiteY0" fmla="*/ 166254 h 166254"/>
              <a:gd name="connsiteX1" fmla="*/ 193964 w 540328"/>
              <a:gd name="connsiteY1" fmla="*/ 0 h 166254"/>
              <a:gd name="connsiteX2" fmla="*/ 540328 w 540328"/>
              <a:gd name="connsiteY2" fmla="*/ 166254 h 166254"/>
            </a:gdLst>
            <a:ahLst/>
            <a:cxnLst>
              <a:cxn ang="0">
                <a:pos x="connsiteX0" y="connsiteY0"/>
              </a:cxn>
              <a:cxn ang="0">
                <a:pos x="connsiteX1" y="connsiteY1"/>
              </a:cxn>
              <a:cxn ang="0">
                <a:pos x="connsiteX2" y="connsiteY2"/>
              </a:cxn>
            </a:cxnLst>
            <a:rect l="l" t="t" r="r" b="b"/>
            <a:pathLst>
              <a:path w="540328" h="166254">
                <a:moveTo>
                  <a:pt x="0" y="166254"/>
                </a:moveTo>
                <a:cubicBezTo>
                  <a:pt x="51954" y="83127"/>
                  <a:pt x="103909" y="0"/>
                  <a:pt x="193964" y="0"/>
                </a:cubicBezTo>
                <a:cubicBezTo>
                  <a:pt x="284019" y="0"/>
                  <a:pt x="540328" y="166254"/>
                  <a:pt x="540328" y="1662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67" name="Freeform 166"/>
          <p:cNvSpPr/>
          <p:nvPr/>
        </p:nvSpPr>
        <p:spPr>
          <a:xfrm rot="12600000">
            <a:off x="3347807" y="2299956"/>
            <a:ext cx="300894" cy="141710"/>
          </a:xfrm>
          <a:custGeom>
            <a:avLst/>
            <a:gdLst>
              <a:gd name="connsiteX0" fmla="*/ 0 w 540328"/>
              <a:gd name="connsiteY0" fmla="*/ 166254 h 166254"/>
              <a:gd name="connsiteX1" fmla="*/ 193964 w 540328"/>
              <a:gd name="connsiteY1" fmla="*/ 0 h 166254"/>
              <a:gd name="connsiteX2" fmla="*/ 540328 w 540328"/>
              <a:gd name="connsiteY2" fmla="*/ 166254 h 166254"/>
            </a:gdLst>
            <a:ahLst/>
            <a:cxnLst>
              <a:cxn ang="0">
                <a:pos x="connsiteX0" y="connsiteY0"/>
              </a:cxn>
              <a:cxn ang="0">
                <a:pos x="connsiteX1" y="connsiteY1"/>
              </a:cxn>
              <a:cxn ang="0">
                <a:pos x="connsiteX2" y="connsiteY2"/>
              </a:cxn>
            </a:cxnLst>
            <a:rect l="l" t="t" r="r" b="b"/>
            <a:pathLst>
              <a:path w="540328" h="166254">
                <a:moveTo>
                  <a:pt x="0" y="166254"/>
                </a:moveTo>
                <a:cubicBezTo>
                  <a:pt x="51954" y="83127"/>
                  <a:pt x="103909" y="0"/>
                  <a:pt x="193964" y="0"/>
                </a:cubicBezTo>
                <a:cubicBezTo>
                  <a:pt x="284019" y="0"/>
                  <a:pt x="540328" y="166254"/>
                  <a:pt x="540328" y="1662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68" name="Freeform 167"/>
          <p:cNvSpPr/>
          <p:nvPr/>
        </p:nvSpPr>
        <p:spPr>
          <a:xfrm rot="16200000">
            <a:off x="3123917" y="2655622"/>
            <a:ext cx="897740" cy="357424"/>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1692027"/>
              <a:gd name="connsiteY0" fmla="*/ 300351 h 300351"/>
              <a:gd name="connsiteX1" fmla="*/ 1345663 w 1692027"/>
              <a:gd name="connsiteY1" fmla="*/ 0 h 300351"/>
              <a:gd name="connsiteX2" fmla="*/ 1692027 w 1692027"/>
              <a:gd name="connsiteY2" fmla="*/ 166254 h 300351"/>
              <a:gd name="connsiteX0" fmla="*/ 0 w 1692027"/>
              <a:gd name="connsiteY0" fmla="*/ 404649 h 404649"/>
              <a:gd name="connsiteX1" fmla="*/ 1186021 w 1692027"/>
              <a:gd name="connsiteY1" fmla="*/ 0 h 404649"/>
              <a:gd name="connsiteX2" fmla="*/ 1692027 w 1692027"/>
              <a:gd name="connsiteY2" fmla="*/ 270552 h 404649"/>
            </a:gdLst>
            <a:ahLst/>
            <a:cxnLst>
              <a:cxn ang="0">
                <a:pos x="connsiteX0" y="connsiteY0"/>
              </a:cxn>
              <a:cxn ang="0">
                <a:pos x="connsiteX1" y="connsiteY1"/>
              </a:cxn>
              <a:cxn ang="0">
                <a:pos x="connsiteX2" y="connsiteY2"/>
              </a:cxn>
            </a:cxnLst>
            <a:rect l="l" t="t" r="r" b="b"/>
            <a:pathLst>
              <a:path w="1692027" h="404649">
                <a:moveTo>
                  <a:pt x="0" y="404649"/>
                </a:moveTo>
                <a:cubicBezTo>
                  <a:pt x="51954" y="321522"/>
                  <a:pt x="1095966" y="0"/>
                  <a:pt x="1186021" y="0"/>
                </a:cubicBezTo>
                <a:cubicBezTo>
                  <a:pt x="1276076" y="0"/>
                  <a:pt x="1692027" y="270552"/>
                  <a:pt x="1692027" y="27055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73" name="Freeform 172"/>
          <p:cNvSpPr/>
          <p:nvPr/>
        </p:nvSpPr>
        <p:spPr>
          <a:xfrm rot="15300000">
            <a:off x="4719303" y="2198478"/>
            <a:ext cx="300894" cy="141710"/>
          </a:xfrm>
          <a:custGeom>
            <a:avLst/>
            <a:gdLst>
              <a:gd name="connsiteX0" fmla="*/ 0 w 540328"/>
              <a:gd name="connsiteY0" fmla="*/ 166254 h 166254"/>
              <a:gd name="connsiteX1" fmla="*/ 193964 w 540328"/>
              <a:gd name="connsiteY1" fmla="*/ 0 h 166254"/>
              <a:gd name="connsiteX2" fmla="*/ 540328 w 540328"/>
              <a:gd name="connsiteY2" fmla="*/ 166254 h 166254"/>
            </a:gdLst>
            <a:ahLst/>
            <a:cxnLst>
              <a:cxn ang="0">
                <a:pos x="connsiteX0" y="connsiteY0"/>
              </a:cxn>
              <a:cxn ang="0">
                <a:pos x="connsiteX1" y="connsiteY1"/>
              </a:cxn>
              <a:cxn ang="0">
                <a:pos x="connsiteX2" y="connsiteY2"/>
              </a:cxn>
            </a:cxnLst>
            <a:rect l="l" t="t" r="r" b="b"/>
            <a:pathLst>
              <a:path w="540328" h="166254">
                <a:moveTo>
                  <a:pt x="0" y="166254"/>
                </a:moveTo>
                <a:cubicBezTo>
                  <a:pt x="51954" y="83127"/>
                  <a:pt x="103909" y="0"/>
                  <a:pt x="193964" y="0"/>
                </a:cubicBezTo>
                <a:cubicBezTo>
                  <a:pt x="284019" y="0"/>
                  <a:pt x="540328" y="166254"/>
                  <a:pt x="540328" y="1662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75" name="Freeform 174"/>
          <p:cNvSpPr/>
          <p:nvPr/>
        </p:nvSpPr>
        <p:spPr>
          <a:xfrm rot="2700000">
            <a:off x="5235164" y="2441924"/>
            <a:ext cx="753599" cy="473978"/>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1033446"/>
              <a:gd name="connsiteY0" fmla="*/ 166254 h 556072"/>
              <a:gd name="connsiteX1" fmla="*/ 193964 w 1033446"/>
              <a:gd name="connsiteY1" fmla="*/ 0 h 556072"/>
              <a:gd name="connsiteX2" fmla="*/ 1033445 w 1033446"/>
              <a:gd name="connsiteY2" fmla="*/ 556072 h 556072"/>
              <a:gd name="connsiteX0" fmla="*/ 0 w 1033445"/>
              <a:gd name="connsiteY0" fmla="*/ 166253 h 556071"/>
              <a:gd name="connsiteX1" fmla="*/ 433860 w 1033445"/>
              <a:gd name="connsiteY1" fmla="*/ 0 h 556071"/>
              <a:gd name="connsiteX2" fmla="*/ 1033445 w 1033445"/>
              <a:gd name="connsiteY2" fmla="*/ 556071 h 556071"/>
              <a:gd name="connsiteX0" fmla="*/ 1 w 1118408"/>
              <a:gd name="connsiteY0" fmla="*/ 106990 h 556071"/>
              <a:gd name="connsiteX1" fmla="*/ 518823 w 1118408"/>
              <a:gd name="connsiteY1" fmla="*/ 0 h 556071"/>
              <a:gd name="connsiteX2" fmla="*/ 1118408 w 1118408"/>
              <a:gd name="connsiteY2" fmla="*/ 556071 h 556071"/>
            </a:gdLst>
            <a:ahLst/>
            <a:cxnLst>
              <a:cxn ang="0">
                <a:pos x="connsiteX0" y="connsiteY0"/>
              </a:cxn>
              <a:cxn ang="0">
                <a:pos x="connsiteX1" y="connsiteY1"/>
              </a:cxn>
              <a:cxn ang="0">
                <a:pos x="connsiteX2" y="connsiteY2"/>
              </a:cxn>
            </a:cxnLst>
            <a:rect l="l" t="t" r="r" b="b"/>
            <a:pathLst>
              <a:path w="1118408" h="556071">
                <a:moveTo>
                  <a:pt x="1" y="106990"/>
                </a:moveTo>
                <a:cubicBezTo>
                  <a:pt x="51955" y="23863"/>
                  <a:pt x="428768" y="0"/>
                  <a:pt x="518823" y="0"/>
                </a:cubicBezTo>
                <a:cubicBezTo>
                  <a:pt x="608878" y="0"/>
                  <a:pt x="1118408" y="556071"/>
                  <a:pt x="1118408" y="556071"/>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80" name="Freeform 179"/>
          <p:cNvSpPr/>
          <p:nvPr/>
        </p:nvSpPr>
        <p:spPr>
          <a:xfrm rot="2700000">
            <a:off x="6551306" y="2448854"/>
            <a:ext cx="764263" cy="572762"/>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1033446"/>
              <a:gd name="connsiteY0" fmla="*/ 166254 h 556072"/>
              <a:gd name="connsiteX1" fmla="*/ 193964 w 1033446"/>
              <a:gd name="connsiteY1" fmla="*/ 0 h 556072"/>
              <a:gd name="connsiteX2" fmla="*/ 1033445 w 1033446"/>
              <a:gd name="connsiteY2" fmla="*/ 556072 h 556072"/>
              <a:gd name="connsiteX0" fmla="*/ 0 w 1033445"/>
              <a:gd name="connsiteY0" fmla="*/ 166253 h 556071"/>
              <a:gd name="connsiteX1" fmla="*/ 433860 w 1033445"/>
              <a:gd name="connsiteY1" fmla="*/ 0 h 556071"/>
              <a:gd name="connsiteX2" fmla="*/ 1033445 w 1033445"/>
              <a:gd name="connsiteY2" fmla="*/ 556071 h 556071"/>
              <a:gd name="connsiteX0" fmla="*/ 0 w 1086755"/>
              <a:gd name="connsiteY0" fmla="*/ 166253 h 671964"/>
              <a:gd name="connsiteX1" fmla="*/ 433860 w 1086755"/>
              <a:gd name="connsiteY1" fmla="*/ 0 h 671964"/>
              <a:gd name="connsiteX2" fmla="*/ 1086755 w 1086755"/>
              <a:gd name="connsiteY2" fmla="*/ 671964 h 671964"/>
              <a:gd name="connsiteX0" fmla="*/ 0 w 1134234"/>
              <a:gd name="connsiteY0" fmla="*/ 132670 h 671964"/>
              <a:gd name="connsiteX1" fmla="*/ 481339 w 1134234"/>
              <a:gd name="connsiteY1" fmla="*/ 0 h 671964"/>
              <a:gd name="connsiteX2" fmla="*/ 1134234 w 1134234"/>
              <a:gd name="connsiteY2" fmla="*/ 671964 h 671964"/>
            </a:gdLst>
            <a:ahLst/>
            <a:cxnLst>
              <a:cxn ang="0">
                <a:pos x="connsiteX0" y="connsiteY0"/>
              </a:cxn>
              <a:cxn ang="0">
                <a:pos x="connsiteX1" y="connsiteY1"/>
              </a:cxn>
              <a:cxn ang="0">
                <a:pos x="connsiteX2" y="connsiteY2"/>
              </a:cxn>
            </a:cxnLst>
            <a:rect l="l" t="t" r="r" b="b"/>
            <a:pathLst>
              <a:path w="1134234" h="671964">
                <a:moveTo>
                  <a:pt x="0" y="132670"/>
                </a:moveTo>
                <a:cubicBezTo>
                  <a:pt x="51954" y="49543"/>
                  <a:pt x="391284" y="0"/>
                  <a:pt x="481339" y="0"/>
                </a:cubicBezTo>
                <a:cubicBezTo>
                  <a:pt x="571394" y="0"/>
                  <a:pt x="1134234" y="671964"/>
                  <a:pt x="1134234" y="67196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81" name="Freeform 180"/>
          <p:cNvSpPr/>
          <p:nvPr/>
        </p:nvSpPr>
        <p:spPr>
          <a:xfrm rot="15300000">
            <a:off x="6071233" y="2206028"/>
            <a:ext cx="330983" cy="96789"/>
          </a:xfrm>
          <a:custGeom>
            <a:avLst/>
            <a:gdLst>
              <a:gd name="connsiteX0" fmla="*/ 0 w 540328"/>
              <a:gd name="connsiteY0" fmla="*/ 166254 h 166254"/>
              <a:gd name="connsiteX1" fmla="*/ 193964 w 540328"/>
              <a:gd name="connsiteY1" fmla="*/ 0 h 166254"/>
              <a:gd name="connsiteX2" fmla="*/ 540328 w 540328"/>
              <a:gd name="connsiteY2" fmla="*/ 166254 h 166254"/>
            </a:gdLst>
            <a:ahLst/>
            <a:cxnLst>
              <a:cxn ang="0">
                <a:pos x="connsiteX0" y="connsiteY0"/>
              </a:cxn>
              <a:cxn ang="0">
                <a:pos x="connsiteX1" y="connsiteY1"/>
              </a:cxn>
              <a:cxn ang="0">
                <a:pos x="connsiteX2" y="connsiteY2"/>
              </a:cxn>
            </a:cxnLst>
            <a:rect l="l" t="t" r="r" b="b"/>
            <a:pathLst>
              <a:path w="540328" h="166254">
                <a:moveTo>
                  <a:pt x="0" y="166254"/>
                </a:moveTo>
                <a:cubicBezTo>
                  <a:pt x="51954" y="83127"/>
                  <a:pt x="103909" y="0"/>
                  <a:pt x="193964" y="0"/>
                </a:cubicBezTo>
                <a:cubicBezTo>
                  <a:pt x="284019" y="0"/>
                  <a:pt x="540328" y="166254"/>
                  <a:pt x="540328" y="1662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83" name="Freeform 182"/>
          <p:cNvSpPr/>
          <p:nvPr/>
        </p:nvSpPr>
        <p:spPr>
          <a:xfrm rot="19800000">
            <a:off x="6081285" y="2458980"/>
            <a:ext cx="478333" cy="726896"/>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258301 w 798629"/>
              <a:gd name="connsiteY0" fmla="*/ 166391 h 462754"/>
              <a:gd name="connsiteX1" fmla="*/ 2503 w 798629"/>
              <a:gd name="connsiteY1" fmla="*/ 461108 h 462754"/>
              <a:gd name="connsiteX2" fmla="*/ 452265 w 798629"/>
              <a:gd name="connsiteY2" fmla="*/ 137 h 462754"/>
              <a:gd name="connsiteX3" fmla="*/ 798629 w 798629"/>
              <a:gd name="connsiteY3" fmla="*/ 166391 h 462754"/>
              <a:gd name="connsiteX0" fmla="*/ 243179 w 783507"/>
              <a:gd name="connsiteY0" fmla="*/ 166298 h 1415328"/>
              <a:gd name="connsiteX1" fmla="*/ 2632 w 783507"/>
              <a:gd name="connsiteY1" fmla="*/ 1414886 h 1415328"/>
              <a:gd name="connsiteX2" fmla="*/ 437143 w 783507"/>
              <a:gd name="connsiteY2" fmla="*/ 44 h 1415328"/>
              <a:gd name="connsiteX3" fmla="*/ 783507 w 783507"/>
              <a:gd name="connsiteY3" fmla="*/ 166298 h 1415328"/>
              <a:gd name="connsiteX0" fmla="*/ 0 w 780875"/>
              <a:gd name="connsiteY0" fmla="*/ 1414886 h 1414887"/>
              <a:gd name="connsiteX1" fmla="*/ 434511 w 780875"/>
              <a:gd name="connsiteY1" fmla="*/ 44 h 1414887"/>
              <a:gd name="connsiteX2" fmla="*/ 780875 w 780875"/>
              <a:gd name="connsiteY2" fmla="*/ 166298 h 1414887"/>
              <a:gd name="connsiteX0" fmla="*/ 0 w 780875"/>
              <a:gd name="connsiteY0" fmla="*/ 1248587 h 1248587"/>
              <a:gd name="connsiteX1" fmla="*/ 395080 w 780875"/>
              <a:gd name="connsiteY1" fmla="*/ 36498 h 1248587"/>
              <a:gd name="connsiteX2" fmla="*/ 780875 w 780875"/>
              <a:gd name="connsiteY2" fmla="*/ -1 h 1248587"/>
            </a:gdLst>
            <a:ahLst/>
            <a:cxnLst>
              <a:cxn ang="0">
                <a:pos x="connsiteX0" y="connsiteY0"/>
              </a:cxn>
              <a:cxn ang="0">
                <a:pos x="connsiteX1" y="connsiteY1"/>
              </a:cxn>
              <a:cxn ang="0">
                <a:pos x="connsiteX2" y="connsiteY2"/>
              </a:cxn>
            </a:cxnLst>
            <a:rect l="l" t="t" r="r" b="b"/>
            <a:pathLst>
              <a:path w="780875" h="1248587">
                <a:moveTo>
                  <a:pt x="0" y="1248587"/>
                </a:moveTo>
                <a:cubicBezTo>
                  <a:pt x="32327" y="1220878"/>
                  <a:pt x="308285" y="27432"/>
                  <a:pt x="395080" y="36498"/>
                </a:cubicBezTo>
                <a:cubicBezTo>
                  <a:pt x="485135" y="36498"/>
                  <a:pt x="780875" y="-1"/>
                  <a:pt x="780875" y="-1"/>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87" name="Freeform 186"/>
          <p:cNvSpPr/>
          <p:nvPr/>
        </p:nvSpPr>
        <p:spPr>
          <a:xfrm rot="20700000">
            <a:off x="8170883" y="2209199"/>
            <a:ext cx="364081" cy="141710"/>
          </a:xfrm>
          <a:custGeom>
            <a:avLst/>
            <a:gdLst>
              <a:gd name="connsiteX0" fmla="*/ 0 w 540328"/>
              <a:gd name="connsiteY0" fmla="*/ 166254 h 166254"/>
              <a:gd name="connsiteX1" fmla="*/ 193964 w 540328"/>
              <a:gd name="connsiteY1" fmla="*/ 0 h 166254"/>
              <a:gd name="connsiteX2" fmla="*/ 540328 w 540328"/>
              <a:gd name="connsiteY2" fmla="*/ 166254 h 166254"/>
            </a:gdLst>
            <a:ahLst/>
            <a:cxnLst>
              <a:cxn ang="0">
                <a:pos x="connsiteX0" y="connsiteY0"/>
              </a:cxn>
              <a:cxn ang="0">
                <a:pos x="connsiteX1" y="connsiteY1"/>
              </a:cxn>
              <a:cxn ang="0">
                <a:pos x="connsiteX2" y="connsiteY2"/>
              </a:cxn>
            </a:cxnLst>
            <a:rect l="l" t="t" r="r" b="b"/>
            <a:pathLst>
              <a:path w="540328" h="166254">
                <a:moveTo>
                  <a:pt x="0" y="166254"/>
                </a:moveTo>
                <a:cubicBezTo>
                  <a:pt x="51954" y="83127"/>
                  <a:pt x="103909" y="0"/>
                  <a:pt x="193964" y="0"/>
                </a:cubicBezTo>
                <a:cubicBezTo>
                  <a:pt x="284019" y="0"/>
                  <a:pt x="540328" y="166254"/>
                  <a:pt x="540328" y="1662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88" name="Freeform 187"/>
          <p:cNvSpPr/>
          <p:nvPr/>
        </p:nvSpPr>
        <p:spPr>
          <a:xfrm rot="12600000">
            <a:off x="7734706" y="2110448"/>
            <a:ext cx="562344" cy="156518"/>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834568"/>
              <a:gd name="connsiteY0" fmla="*/ 166254 h 315838"/>
              <a:gd name="connsiteX1" fmla="*/ 193964 w 834568"/>
              <a:gd name="connsiteY1" fmla="*/ 0 h 315838"/>
              <a:gd name="connsiteX2" fmla="*/ 834568 w 834568"/>
              <a:gd name="connsiteY2" fmla="*/ 315838 h 315838"/>
              <a:gd name="connsiteX0" fmla="*/ 0 w 834568"/>
              <a:gd name="connsiteY0" fmla="*/ 34043 h 183627"/>
              <a:gd name="connsiteX1" fmla="*/ 443948 w 834568"/>
              <a:gd name="connsiteY1" fmla="*/ 46174 h 183627"/>
              <a:gd name="connsiteX2" fmla="*/ 834568 w 834568"/>
              <a:gd name="connsiteY2" fmla="*/ 183627 h 183627"/>
            </a:gdLst>
            <a:ahLst/>
            <a:cxnLst>
              <a:cxn ang="0">
                <a:pos x="connsiteX0" y="connsiteY0"/>
              </a:cxn>
              <a:cxn ang="0">
                <a:pos x="connsiteX1" y="connsiteY1"/>
              </a:cxn>
              <a:cxn ang="0">
                <a:pos x="connsiteX2" y="connsiteY2"/>
              </a:cxn>
            </a:cxnLst>
            <a:rect l="l" t="t" r="r" b="b"/>
            <a:pathLst>
              <a:path w="834568" h="183627">
                <a:moveTo>
                  <a:pt x="0" y="34043"/>
                </a:moveTo>
                <a:cubicBezTo>
                  <a:pt x="51954" y="-49084"/>
                  <a:pt x="353893" y="46174"/>
                  <a:pt x="443948" y="46174"/>
                </a:cubicBezTo>
                <a:cubicBezTo>
                  <a:pt x="534003" y="46174"/>
                  <a:pt x="834568" y="183627"/>
                  <a:pt x="834568" y="183627"/>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89" name="Freeform 188"/>
          <p:cNvSpPr/>
          <p:nvPr/>
        </p:nvSpPr>
        <p:spPr>
          <a:xfrm rot="2700000">
            <a:off x="8072405" y="2467999"/>
            <a:ext cx="678390" cy="375196"/>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1006790"/>
              <a:gd name="connsiteY0" fmla="*/ 166254 h 440179"/>
              <a:gd name="connsiteX1" fmla="*/ 193964 w 1006790"/>
              <a:gd name="connsiteY1" fmla="*/ 0 h 440179"/>
              <a:gd name="connsiteX2" fmla="*/ 1006790 w 1006790"/>
              <a:gd name="connsiteY2" fmla="*/ 440180 h 440179"/>
            </a:gdLst>
            <a:ahLst/>
            <a:cxnLst>
              <a:cxn ang="0">
                <a:pos x="connsiteX0" y="connsiteY0"/>
              </a:cxn>
              <a:cxn ang="0">
                <a:pos x="connsiteX1" y="connsiteY1"/>
              </a:cxn>
              <a:cxn ang="0">
                <a:pos x="connsiteX2" y="connsiteY2"/>
              </a:cxn>
            </a:cxnLst>
            <a:rect l="l" t="t" r="r" b="b"/>
            <a:pathLst>
              <a:path w="1006790" h="440179">
                <a:moveTo>
                  <a:pt x="0" y="166254"/>
                </a:moveTo>
                <a:cubicBezTo>
                  <a:pt x="51954" y="83127"/>
                  <a:pt x="103909" y="0"/>
                  <a:pt x="193964" y="0"/>
                </a:cubicBezTo>
                <a:cubicBezTo>
                  <a:pt x="284019" y="0"/>
                  <a:pt x="1006790" y="440180"/>
                  <a:pt x="1006790" y="440180"/>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90" name="Freeform 189"/>
          <p:cNvSpPr/>
          <p:nvPr/>
        </p:nvSpPr>
        <p:spPr>
          <a:xfrm rot="20700000">
            <a:off x="7327336" y="2298099"/>
            <a:ext cx="364081" cy="141710"/>
          </a:xfrm>
          <a:custGeom>
            <a:avLst/>
            <a:gdLst>
              <a:gd name="connsiteX0" fmla="*/ 0 w 540328"/>
              <a:gd name="connsiteY0" fmla="*/ 166254 h 166254"/>
              <a:gd name="connsiteX1" fmla="*/ 193964 w 540328"/>
              <a:gd name="connsiteY1" fmla="*/ 0 h 166254"/>
              <a:gd name="connsiteX2" fmla="*/ 540328 w 540328"/>
              <a:gd name="connsiteY2" fmla="*/ 166254 h 166254"/>
            </a:gdLst>
            <a:ahLst/>
            <a:cxnLst>
              <a:cxn ang="0">
                <a:pos x="connsiteX0" y="connsiteY0"/>
              </a:cxn>
              <a:cxn ang="0">
                <a:pos x="connsiteX1" y="connsiteY1"/>
              </a:cxn>
              <a:cxn ang="0">
                <a:pos x="connsiteX2" y="connsiteY2"/>
              </a:cxn>
            </a:cxnLst>
            <a:rect l="l" t="t" r="r" b="b"/>
            <a:pathLst>
              <a:path w="540328" h="166254">
                <a:moveTo>
                  <a:pt x="0" y="166254"/>
                </a:moveTo>
                <a:cubicBezTo>
                  <a:pt x="51954" y="83127"/>
                  <a:pt x="103909" y="0"/>
                  <a:pt x="193964" y="0"/>
                </a:cubicBezTo>
                <a:cubicBezTo>
                  <a:pt x="284019" y="0"/>
                  <a:pt x="540328" y="166254"/>
                  <a:pt x="540328" y="1662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91" name="Freeform 190"/>
          <p:cNvSpPr/>
          <p:nvPr/>
        </p:nvSpPr>
        <p:spPr>
          <a:xfrm rot="18900000">
            <a:off x="7248718" y="2520198"/>
            <a:ext cx="633490" cy="424588"/>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940154"/>
              <a:gd name="connsiteY0" fmla="*/ 608751 h 608751"/>
              <a:gd name="connsiteX1" fmla="*/ 593790 w 940154"/>
              <a:gd name="connsiteY1" fmla="*/ 0 h 608751"/>
              <a:gd name="connsiteX2" fmla="*/ 940154 w 940154"/>
              <a:gd name="connsiteY2" fmla="*/ 166254 h 608751"/>
              <a:gd name="connsiteX0" fmla="*/ 0 w 940154"/>
              <a:gd name="connsiteY0" fmla="*/ 498126 h 498126"/>
              <a:gd name="connsiteX1" fmla="*/ 587127 w 940154"/>
              <a:gd name="connsiteY1" fmla="*/ 0 h 498126"/>
              <a:gd name="connsiteX2" fmla="*/ 940154 w 940154"/>
              <a:gd name="connsiteY2" fmla="*/ 55629 h 498126"/>
            </a:gdLst>
            <a:ahLst/>
            <a:cxnLst>
              <a:cxn ang="0">
                <a:pos x="connsiteX0" y="connsiteY0"/>
              </a:cxn>
              <a:cxn ang="0">
                <a:pos x="connsiteX1" y="connsiteY1"/>
              </a:cxn>
              <a:cxn ang="0">
                <a:pos x="connsiteX2" y="connsiteY2"/>
              </a:cxn>
            </a:cxnLst>
            <a:rect l="l" t="t" r="r" b="b"/>
            <a:pathLst>
              <a:path w="940154" h="498126">
                <a:moveTo>
                  <a:pt x="0" y="498126"/>
                </a:moveTo>
                <a:cubicBezTo>
                  <a:pt x="51954" y="414999"/>
                  <a:pt x="497072" y="0"/>
                  <a:pt x="587127" y="0"/>
                </a:cubicBezTo>
                <a:cubicBezTo>
                  <a:pt x="677182" y="0"/>
                  <a:pt x="940154" y="55629"/>
                  <a:pt x="940154" y="55629"/>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sp>
        <p:nvSpPr>
          <p:cNvPr id="192" name="Freeform 191"/>
          <p:cNvSpPr/>
          <p:nvPr/>
        </p:nvSpPr>
        <p:spPr>
          <a:xfrm rot="18900000">
            <a:off x="7718230" y="2383106"/>
            <a:ext cx="382043" cy="915986"/>
          </a:xfrm>
          <a:custGeom>
            <a:avLst/>
            <a:gdLst>
              <a:gd name="connsiteX0" fmla="*/ 0 w 540328"/>
              <a:gd name="connsiteY0" fmla="*/ 166254 h 166254"/>
              <a:gd name="connsiteX1" fmla="*/ 193964 w 540328"/>
              <a:gd name="connsiteY1" fmla="*/ 0 h 166254"/>
              <a:gd name="connsiteX2" fmla="*/ 540328 w 540328"/>
              <a:gd name="connsiteY2" fmla="*/ 166254 h 166254"/>
              <a:gd name="connsiteX0" fmla="*/ 0 w 940154"/>
              <a:gd name="connsiteY0" fmla="*/ 608751 h 608751"/>
              <a:gd name="connsiteX1" fmla="*/ 593790 w 940154"/>
              <a:gd name="connsiteY1" fmla="*/ 0 h 608751"/>
              <a:gd name="connsiteX2" fmla="*/ 940154 w 940154"/>
              <a:gd name="connsiteY2" fmla="*/ 166254 h 608751"/>
              <a:gd name="connsiteX0" fmla="*/ 0 w 940154"/>
              <a:gd name="connsiteY0" fmla="*/ 498126 h 498126"/>
              <a:gd name="connsiteX1" fmla="*/ 587127 w 940154"/>
              <a:gd name="connsiteY1" fmla="*/ 0 h 498126"/>
              <a:gd name="connsiteX2" fmla="*/ 940154 w 940154"/>
              <a:gd name="connsiteY2" fmla="*/ 55629 h 498126"/>
              <a:gd name="connsiteX0" fmla="*/ 0 w 566985"/>
              <a:gd name="connsiteY0" fmla="*/ 1130263 h 1130263"/>
              <a:gd name="connsiteX1" fmla="*/ 213958 w 566985"/>
              <a:gd name="connsiteY1" fmla="*/ 0 h 1130263"/>
              <a:gd name="connsiteX2" fmla="*/ 566985 w 566985"/>
              <a:gd name="connsiteY2" fmla="*/ 55629 h 1130263"/>
              <a:gd name="connsiteX0" fmla="*/ 0 w 566985"/>
              <a:gd name="connsiteY0" fmla="*/ 1074633 h 1074633"/>
              <a:gd name="connsiteX1" fmla="*/ 100675 w 566985"/>
              <a:gd name="connsiteY1" fmla="*/ 33923 h 1074633"/>
              <a:gd name="connsiteX2" fmla="*/ 566985 w 566985"/>
              <a:gd name="connsiteY2" fmla="*/ -1 h 1074633"/>
            </a:gdLst>
            <a:ahLst/>
            <a:cxnLst>
              <a:cxn ang="0">
                <a:pos x="connsiteX0" y="connsiteY0"/>
              </a:cxn>
              <a:cxn ang="0">
                <a:pos x="connsiteX1" y="connsiteY1"/>
              </a:cxn>
              <a:cxn ang="0">
                <a:pos x="connsiteX2" y="connsiteY2"/>
              </a:cxn>
            </a:cxnLst>
            <a:rect l="l" t="t" r="r" b="b"/>
            <a:pathLst>
              <a:path w="566985" h="1074633">
                <a:moveTo>
                  <a:pt x="0" y="1074633"/>
                </a:moveTo>
                <a:cubicBezTo>
                  <a:pt x="51954" y="991506"/>
                  <a:pt x="10620" y="33923"/>
                  <a:pt x="100675" y="33923"/>
                </a:cubicBezTo>
                <a:cubicBezTo>
                  <a:pt x="190730" y="33923"/>
                  <a:pt x="566985" y="-1"/>
                  <a:pt x="566985" y="-1"/>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solidFill>
                <a:prstClr val="black"/>
              </a:solidFill>
            </a:endParaRPr>
          </a:p>
        </p:txBody>
      </p:sp>
      <p:grpSp>
        <p:nvGrpSpPr>
          <p:cNvPr id="193" name="Group 192"/>
          <p:cNvGrpSpPr/>
          <p:nvPr/>
        </p:nvGrpSpPr>
        <p:grpSpPr>
          <a:xfrm>
            <a:off x="1952969" y="2069652"/>
            <a:ext cx="1188720" cy="1191274"/>
            <a:chOff x="1181415" y="4004293"/>
            <a:chExt cx="1180785" cy="1234457"/>
          </a:xfrm>
        </p:grpSpPr>
        <p:sp>
          <p:nvSpPr>
            <p:cNvPr id="194" name="Oval 15"/>
            <p:cNvSpPr/>
            <p:nvPr/>
          </p:nvSpPr>
          <p:spPr bwMode="auto">
            <a:xfrm>
              <a:off x="1181415" y="4004293"/>
              <a:ext cx="1180785" cy="123445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5" name="Oval 23"/>
            <p:cNvSpPr/>
            <p:nvPr/>
          </p:nvSpPr>
          <p:spPr bwMode="auto">
            <a:xfrm>
              <a:off x="2239106" y="4271184"/>
              <a:ext cx="88166" cy="96561"/>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96" name="Oval 23"/>
            <p:cNvSpPr/>
            <p:nvPr/>
          </p:nvSpPr>
          <p:spPr bwMode="auto">
            <a:xfrm>
              <a:off x="1196165" y="4837389"/>
              <a:ext cx="88166" cy="96561"/>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grpSp>
        <p:nvGrpSpPr>
          <p:cNvPr id="197" name="Group 196"/>
          <p:cNvGrpSpPr/>
          <p:nvPr/>
        </p:nvGrpSpPr>
        <p:grpSpPr>
          <a:xfrm>
            <a:off x="3359582" y="2087002"/>
            <a:ext cx="1117027" cy="1115568"/>
            <a:chOff x="3352800" y="3608937"/>
            <a:chExt cx="1073441" cy="1028896"/>
          </a:xfrm>
        </p:grpSpPr>
        <p:sp>
          <p:nvSpPr>
            <p:cNvPr id="198" name="Oval 15"/>
            <p:cNvSpPr/>
            <p:nvPr/>
          </p:nvSpPr>
          <p:spPr bwMode="auto">
            <a:xfrm>
              <a:off x="3352800" y="3608937"/>
              <a:ext cx="1073441" cy="10288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9" name="Oval 23"/>
            <p:cNvSpPr/>
            <p:nvPr/>
          </p:nvSpPr>
          <p:spPr bwMode="auto">
            <a:xfrm>
              <a:off x="4314337" y="3829508"/>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00" name="Oval 23"/>
            <p:cNvSpPr/>
            <p:nvPr/>
          </p:nvSpPr>
          <p:spPr bwMode="auto">
            <a:xfrm>
              <a:off x="3479024" y="3725752"/>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01" name="Oval 23"/>
            <p:cNvSpPr/>
            <p:nvPr/>
          </p:nvSpPr>
          <p:spPr bwMode="auto">
            <a:xfrm>
              <a:off x="3689350" y="4558030"/>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grpSp>
        <p:nvGrpSpPr>
          <p:cNvPr id="218" name="Group 217"/>
          <p:cNvGrpSpPr/>
          <p:nvPr/>
        </p:nvGrpSpPr>
        <p:grpSpPr>
          <a:xfrm>
            <a:off x="7497732" y="2175780"/>
            <a:ext cx="932688" cy="931364"/>
            <a:chOff x="7529511" y="3404999"/>
            <a:chExt cx="881067" cy="843151"/>
          </a:xfrm>
        </p:grpSpPr>
        <p:grpSp>
          <p:nvGrpSpPr>
            <p:cNvPr id="219" name="Group 218"/>
            <p:cNvGrpSpPr/>
            <p:nvPr/>
          </p:nvGrpSpPr>
          <p:grpSpPr>
            <a:xfrm>
              <a:off x="7555937" y="3404999"/>
              <a:ext cx="835589" cy="843151"/>
              <a:chOff x="4565359" y="3447854"/>
              <a:chExt cx="1073441" cy="1020213"/>
            </a:xfrm>
          </p:grpSpPr>
          <p:grpSp>
            <p:nvGrpSpPr>
              <p:cNvPr id="222" name="Group 221"/>
              <p:cNvGrpSpPr/>
              <p:nvPr/>
            </p:nvGrpSpPr>
            <p:grpSpPr>
              <a:xfrm>
                <a:off x="4565359" y="3447854"/>
                <a:ext cx="1073441" cy="1020213"/>
                <a:chOff x="3352800" y="3608937"/>
                <a:chExt cx="1073441" cy="1020213"/>
              </a:xfrm>
            </p:grpSpPr>
            <p:sp>
              <p:nvSpPr>
                <p:cNvPr id="224" name="Oval 15"/>
                <p:cNvSpPr/>
                <p:nvPr/>
              </p:nvSpPr>
              <p:spPr bwMode="auto">
                <a:xfrm>
                  <a:off x="3352800" y="3608937"/>
                  <a:ext cx="1073441" cy="10202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25" name="Oval 23"/>
                <p:cNvSpPr/>
                <p:nvPr/>
              </p:nvSpPr>
              <p:spPr bwMode="auto">
                <a:xfrm>
                  <a:off x="4120332" y="3649497"/>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26" name="Oval 23"/>
                <p:cNvSpPr/>
                <p:nvPr/>
              </p:nvSpPr>
              <p:spPr bwMode="auto">
                <a:xfrm>
                  <a:off x="3479024" y="3725752"/>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27" name="Oval 23"/>
                <p:cNvSpPr/>
                <p:nvPr/>
              </p:nvSpPr>
              <p:spPr bwMode="auto">
                <a:xfrm>
                  <a:off x="3519461" y="4477813"/>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223" name="Oval 23"/>
              <p:cNvSpPr/>
              <p:nvPr/>
            </p:nvSpPr>
            <p:spPr bwMode="auto">
              <a:xfrm>
                <a:off x="5413869" y="4305507"/>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220" name="Oval 23"/>
            <p:cNvSpPr/>
            <p:nvPr/>
          </p:nvSpPr>
          <p:spPr bwMode="auto">
            <a:xfrm>
              <a:off x="7529511" y="3867871"/>
              <a:ext cx="62391" cy="6595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21" name="Oval 23"/>
            <p:cNvSpPr/>
            <p:nvPr/>
          </p:nvSpPr>
          <p:spPr bwMode="auto">
            <a:xfrm>
              <a:off x="8348187" y="3867150"/>
              <a:ext cx="62391" cy="6595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230" name="Text Box 185"/>
          <p:cNvSpPr txBox="1">
            <a:spLocks noChangeArrowheads="1"/>
          </p:cNvSpPr>
          <p:nvPr/>
        </p:nvSpPr>
        <p:spPr bwMode="auto">
          <a:xfrm>
            <a:off x="1540261" y="2448668"/>
            <a:ext cx="2551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smtClean="0">
                <a:solidFill>
                  <a:srgbClr val="C00000"/>
                </a:solidFill>
                <a:latin typeface="Bookman Old Style" pitchFamily="18" charset="0"/>
              </a:rPr>
              <a:t>r</a:t>
            </a:r>
            <a:endParaRPr lang="en-US" altLang="en-US" sz="1200" b="1" dirty="0">
              <a:solidFill>
                <a:srgbClr val="C00000"/>
              </a:solidFill>
              <a:latin typeface="Bookman Old Style" pitchFamily="18" charset="0"/>
            </a:endParaRPr>
          </a:p>
        </p:txBody>
      </p:sp>
      <p:sp>
        <p:nvSpPr>
          <p:cNvPr id="231" name="Rectangle 246"/>
          <p:cNvSpPr>
            <a:spLocks noChangeArrowheads="1"/>
          </p:cNvSpPr>
          <p:nvPr/>
        </p:nvSpPr>
        <p:spPr bwMode="auto">
          <a:xfrm>
            <a:off x="532494" y="3827036"/>
            <a:ext cx="8090355" cy="970478"/>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a:ex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altLang="en-US" sz="1700" dirty="0">
                <a:solidFill>
                  <a:srgbClr val="0000FF"/>
                </a:solidFill>
                <a:latin typeface="Bookman Old Style" pitchFamily="18" charset="0"/>
              </a:rPr>
              <a:t>As we go from left to right in a period, the nuclear charge increases, thus the pull between the electrons and protons increases. Therefore, the atomic size decreases as we go from left to right.</a:t>
            </a:r>
          </a:p>
        </p:txBody>
      </p:sp>
      <p:sp>
        <p:nvSpPr>
          <p:cNvPr id="235" name="Text Box 185"/>
          <p:cNvSpPr txBox="1">
            <a:spLocks noChangeArrowheads="1"/>
          </p:cNvSpPr>
          <p:nvPr/>
        </p:nvSpPr>
        <p:spPr bwMode="auto">
          <a:xfrm>
            <a:off x="823387" y="3541444"/>
            <a:ext cx="663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smtClean="0">
                <a:latin typeface="+mj-lt"/>
              </a:rPr>
              <a:t>186 pm</a:t>
            </a:r>
            <a:endParaRPr lang="en-US" altLang="en-US" b="1" baseline="-25000" dirty="0">
              <a:latin typeface="+mj-lt"/>
            </a:endParaRPr>
          </a:p>
        </p:txBody>
      </p:sp>
      <p:sp>
        <p:nvSpPr>
          <p:cNvPr id="236" name="Text Box 185"/>
          <p:cNvSpPr txBox="1">
            <a:spLocks noChangeArrowheads="1"/>
          </p:cNvSpPr>
          <p:nvPr/>
        </p:nvSpPr>
        <p:spPr bwMode="auto">
          <a:xfrm>
            <a:off x="2152599" y="3547179"/>
            <a:ext cx="663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160 pm</a:t>
            </a:r>
          </a:p>
        </p:txBody>
      </p:sp>
      <p:sp>
        <p:nvSpPr>
          <p:cNvPr id="237" name="Text Box 185"/>
          <p:cNvSpPr txBox="1">
            <a:spLocks noChangeArrowheads="1"/>
          </p:cNvSpPr>
          <p:nvPr/>
        </p:nvSpPr>
        <p:spPr bwMode="auto">
          <a:xfrm>
            <a:off x="3565439" y="3539925"/>
            <a:ext cx="663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143 pm</a:t>
            </a:r>
          </a:p>
        </p:txBody>
      </p:sp>
      <p:sp>
        <p:nvSpPr>
          <p:cNvPr id="238" name="Text Box 185"/>
          <p:cNvSpPr txBox="1">
            <a:spLocks noChangeArrowheads="1"/>
          </p:cNvSpPr>
          <p:nvPr/>
        </p:nvSpPr>
        <p:spPr bwMode="auto">
          <a:xfrm>
            <a:off x="4849528" y="3532671"/>
            <a:ext cx="663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118 pm</a:t>
            </a:r>
          </a:p>
        </p:txBody>
      </p:sp>
      <p:sp>
        <p:nvSpPr>
          <p:cNvPr id="239" name="Text Box 185"/>
          <p:cNvSpPr txBox="1">
            <a:spLocks noChangeArrowheads="1"/>
          </p:cNvSpPr>
          <p:nvPr/>
        </p:nvSpPr>
        <p:spPr bwMode="auto">
          <a:xfrm>
            <a:off x="6276159" y="3525417"/>
            <a:ext cx="663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110 pm</a:t>
            </a:r>
          </a:p>
        </p:txBody>
      </p:sp>
      <p:sp>
        <p:nvSpPr>
          <p:cNvPr id="240" name="Text Box 185"/>
          <p:cNvSpPr txBox="1">
            <a:spLocks noChangeArrowheads="1"/>
          </p:cNvSpPr>
          <p:nvPr/>
        </p:nvSpPr>
        <p:spPr bwMode="auto">
          <a:xfrm>
            <a:off x="7644041" y="3532677"/>
            <a:ext cx="663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b="1" baseline="-25000" dirty="0">
                <a:latin typeface="+mj-lt"/>
              </a:rPr>
              <a:t>104 pm</a:t>
            </a:r>
          </a:p>
        </p:txBody>
      </p:sp>
      <p:sp>
        <p:nvSpPr>
          <p:cNvPr id="140" name="Oval 23"/>
          <p:cNvSpPr/>
          <p:nvPr/>
        </p:nvSpPr>
        <p:spPr bwMode="auto">
          <a:xfrm>
            <a:off x="4702347" y="3023480"/>
            <a:ext cx="82296" cy="82296"/>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42" name="Oval 23"/>
          <p:cNvSpPr/>
          <p:nvPr/>
        </p:nvSpPr>
        <p:spPr bwMode="auto">
          <a:xfrm>
            <a:off x="5660948" y="3079455"/>
            <a:ext cx="80151" cy="82296"/>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31" name="TextBox 130"/>
          <p:cNvSpPr txBox="1">
            <a:spLocks noChangeArrowheads="1"/>
          </p:cNvSpPr>
          <p:nvPr/>
        </p:nvSpPr>
        <p:spPr bwMode="auto">
          <a:xfrm>
            <a:off x="1295400" y="1811741"/>
            <a:ext cx="336550" cy="369888"/>
          </a:xfrm>
          <a:prstGeom prst="rect">
            <a:avLst/>
          </a:prstGeom>
          <a:noFill/>
          <a:ln w="9525">
            <a:noFill/>
            <a:miter lim="800000"/>
            <a:headEnd/>
            <a:tailEnd/>
          </a:ln>
        </p:spPr>
        <p:txBody>
          <a:bodyPr wrap="none">
            <a:spAutoFit/>
          </a:bodyPr>
          <a:lstStyle/>
          <a:p>
            <a:pPr>
              <a:defRPr/>
            </a:pPr>
            <a:r>
              <a:rPr lang="en-US" b="1" dirty="0">
                <a:effectLst>
                  <a:outerShdw blurRad="38100" dist="38100" dir="2700000" algn="tl">
                    <a:srgbClr val="000000">
                      <a:alpha val="43137"/>
                    </a:srgbClr>
                  </a:outerShdw>
                </a:effectLst>
                <a:latin typeface="Bookman Old Style" pitchFamily="18" charset="0"/>
                <a:cs typeface="Arial" pitchFamily="34" charset="0"/>
              </a:rPr>
              <a:t>3</a:t>
            </a:r>
          </a:p>
        </p:txBody>
      </p:sp>
      <p:sp>
        <p:nvSpPr>
          <p:cNvPr id="28" name="TextBox 27"/>
          <p:cNvSpPr txBox="1">
            <a:spLocks noChangeArrowheads="1"/>
          </p:cNvSpPr>
          <p:nvPr/>
        </p:nvSpPr>
        <p:spPr bwMode="auto">
          <a:xfrm>
            <a:off x="973138" y="2478316"/>
            <a:ext cx="3984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a:solidFill>
                  <a:prstClr val="white"/>
                </a:solidFill>
                <a:latin typeface="Calibri" pitchFamily="34" charset="0"/>
              </a:rPr>
              <a:t>11</a:t>
            </a:r>
            <a:endParaRPr lang="en-US" altLang="en-US" sz="1200" b="1" baseline="30000" dirty="0">
              <a:solidFill>
                <a:prstClr val="white"/>
              </a:solidFill>
              <a:latin typeface="Calibri" pitchFamily="34" charset="0"/>
            </a:endParaRPr>
          </a:p>
        </p:txBody>
      </p:sp>
      <p:grpSp>
        <p:nvGrpSpPr>
          <p:cNvPr id="232" name="Group 231"/>
          <p:cNvGrpSpPr/>
          <p:nvPr/>
        </p:nvGrpSpPr>
        <p:grpSpPr>
          <a:xfrm>
            <a:off x="763580" y="2199590"/>
            <a:ext cx="714375" cy="819150"/>
            <a:chOff x="428625" y="3038475"/>
            <a:chExt cx="714375" cy="819150"/>
          </a:xfrm>
        </p:grpSpPr>
        <p:pic>
          <p:nvPicPr>
            <p:cNvPr id="233" name="Picture 240"/>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28625" y="3038475"/>
              <a:ext cx="714375" cy="8191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234" name="TextBox 233"/>
            <p:cNvSpPr txBox="1">
              <a:spLocks noChangeArrowheads="1"/>
            </p:cNvSpPr>
            <p:nvPr/>
          </p:nvSpPr>
          <p:spPr bwMode="auto">
            <a:xfrm>
              <a:off x="530927" y="3248290"/>
              <a:ext cx="514028" cy="389513"/>
            </a:xfrm>
            <a:prstGeom prst="ellipse">
              <a:avLst/>
            </a:prstGeom>
            <a:solidFill>
              <a:schemeClr val="bg1">
                <a:lumMod val="75000"/>
              </a:schemeClr>
            </a:solid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latin typeface="Calibri" pitchFamily="34" charset="0"/>
                </a:rPr>
                <a:t>11</a:t>
              </a:r>
              <a:endParaRPr lang="en-US" altLang="en-US" sz="1200" b="1" baseline="30000" dirty="0">
                <a:latin typeface="Calibri" pitchFamily="34" charset="0"/>
              </a:endParaRPr>
            </a:p>
          </p:txBody>
        </p:sp>
      </p:grpSp>
      <p:grpSp>
        <p:nvGrpSpPr>
          <p:cNvPr id="152" name="Group 151"/>
          <p:cNvGrpSpPr/>
          <p:nvPr/>
        </p:nvGrpSpPr>
        <p:grpSpPr>
          <a:xfrm>
            <a:off x="762000" y="2215297"/>
            <a:ext cx="714375" cy="819150"/>
            <a:chOff x="428625" y="3038475"/>
            <a:chExt cx="714375" cy="819150"/>
          </a:xfrm>
        </p:grpSpPr>
        <p:pic>
          <p:nvPicPr>
            <p:cNvPr id="153" name="Picture 240"/>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28625" y="3038475"/>
              <a:ext cx="7143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Box 153"/>
            <p:cNvSpPr txBox="1">
              <a:spLocks noChangeArrowheads="1"/>
            </p:cNvSpPr>
            <p:nvPr/>
          </p:nvSpPr>
          <p:spPr bwMode="auto">
            <a:xfrm>
              <a:off x="550300" y="3265569"/>
              <a:ext cx="482139" cy="366450"/>
            </a:xfrm>
            <a:prstGeom prst="ellipse">
              <a:avLst/>
            </a:prstGeom>
            <a:solidFill>
              <a:schemeClr val="bg1">
                <a:lumMod val="75000"/>
              </a:schemeClr>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a:latin typeface="Calibri" pitchFamily="34" charset="0"/>
                </a:rPr>
                <a:t>11</a:t>
              </a:r>
              <a:endParaRPr lang="en-US" altLang="en-US" sz="1200" b="1" baseline="30000" dirty="0">
                <a:latin typeface="Calibri" pitchFamily="34" charset="0"/>
              </a:endParaRPr>
            </a:p>
          </p:txBody>
        </p:sp>
      </p:grpSp>
      <p:sp>
        <p:nvSpPr>
          <p:cNvPr id="139" name="Oval 23"/>
          <p:cNvSpPr/>
          <p:nvPr/>
        </p:nvSpPr>
        <p:spPr bwMode="auto">
          <a:xfrm>
            <a:off x="3720337" y="3236709"/>
            <a:ext cx="72865"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b="1" baseline="-25000">
              <a:solidFill>
                <a:schemeClr val="tx1"/>
              </a:solidFill>
              <a:latin typeface="+mj-lt"/>
            </a:endParaRPr>
          </a:p>
        </p:txBody>
      </p:sp>
      <p:sp>
        <p:nvSpPr>
          <p:cNvPr id="141" name="Oval 23"/>
          <p:cNvSpPr/>
          <p:nvPr/>
        </p:nvSpPr>
        <p:spPr bwMode="auto">
          <a:xfrm>
            <a:off x="4854747" y="2031147"/>
            <a:ext cx="82296" cy="82296"/>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nvGrpSpPr>
          <p:cNvPr id="202" name="Group 201"/>
          <p:cNvGrpSpPr/>
          <p:nvPr/>
        </p:nvGrpSpPr>
        <p:grpSpPr>
          <a:xfrm>
            <a:off x="4723913" y="2118171"/>
            <a:ext cx="1067278" cy="1072253"/>
            <a:chOff x="4565359" y="3447854"/>
            <a:chExt cx="1073441" cy="1020213"/>
          </a:xfrm>
        </p:grpSpPr>
        <p:grpSp>
          <p:nvGrpSpPr>
            <p:cNvPr id="203" name="Group 202"/>
            <p:cNvGrpSpPr/>
            <p:nvPr/>
          </p:nvGrpSpPr>
          <p:grpSpPr>
            <a:xfrm>
              <a:off x="4565359" y="3447854"/>
              <a:ext cx="1073441" cy="1020213"/>
              <a:chOff x="3352800" y="3608937"/>
              <a:chExt cx="1073441" cy="1020213"/>
            </a:xfrm>
          </p:grpSpPr>
          <p:sp>
            <p:nvSpPr>
              <p:cNvPr id="205" name="Oval 15"/>
              <p:cNvSpPr/>
              <p:nvPr/>
            </p:nvSpPr>
            <p:spPr bwMode="auto">
              <a:xfrm>
                <a:off x="3352800" y="3608937"/>
                <a:ext cx="1073441" cy="10202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06" name="Oval 23"/>
              <p:cNvSpPr/>
              <p:nvPr/>
            </p:nvSpPr>
            <p:spPr bwMode="auto">
              <a:xfrm>
                <a:off x="4314337" y="3829508"/>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07" name="Oval 23"/>
              <p:cNvSpPr/>
              <p:nvPr/>
            </p:nvSpPr>
            <p:spPr bwMode="auto">
              <a:xfrm>
                <a:off x="3479024" y="3725752"/>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08" name="Oval 23"/>
              <p:cNvSpPr/>
              <p:nvPr/>
            </p:nvSpPr>
            <p:spPr bwMode="auto">
              <a:xfrm>
                <a:off x="3519461" y="4477813"/>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204" name="Oval 23"/>
            <p:cNvSpPr/>
            <p:nvPr/>
          </p:nvSpPr>
          <p:spPr bwMode="auto">
            <a:xfrm>
              <a:off x="5413869" y="4305507"/>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grpSp>
        <p:nvGrpSpPr>
          <p:cNvPr id="87" name="Group 38"/>
          <p:cNvGrpSpPr>
            <a:grpSpLocks/>
          </p:cNvGrpSpPr>
          <p:nvPr/>
        </p:nvGrpSpPr>
        <p:grpSpPr bwMode="auto">
          <a:xfrm>
            <a:off x="6233233" y="2268707"/>
            <a:ext cx="781226" cy="777240"/>
            <a:chOff x="285720" y="3571460"/>
            <a:chExt cx="1635140" cy="1857804"/>
          </a:xfrm>
        </p:grpSpPr>
        <p:grpSp>
          <p:nvGrpSpPr>
            <p:cNvPr id="88" name="Group 11"/>
            <p:cNvGrpSpPr>
              <a:grpSpLocks/>
            </p:cNvGrpSpPr>
            <p:nvPr/>
          </p:nvGrpSpPr>
          <p:grpSpPr bwMode="auto">
            <a:xfrm>
              <a:off x="320668" y="3630953"/>
              <a:ext cx="1600192" cy="1748520"/>
              <a:chOff x="11" y="3021353"/>
              <a:chExt cx="1676389" cy="1748520"/>
            </a:xfrm>
          </p:grpSpPr>
          <p:sp>
            <p:nvSpPr>
              <p:cNvPr id="96" name="Oval 9"/>
              <p:cNvSpPr/>
              <p:nvPr/>
            </p:nvSpPr>
            <p:spPr>
              <a:xfrm>
                <a:off x="538630" y="3594833"/>
                <a:ext cx="533401" cy="533399"/>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endParaRPr>
              </a:p>
            </p:txBody>
          </p:sp>
          <p:sp>
            <p:nvSpPr>
              <p:cNvPr id="97" name="Oval 10"/>
              <p:cNvSpPr/>
              <p:nvPr/>
            </p:nvSpPr>
            <p:spPr>
              <a:xfrm>
                <a:off x="305998" y="3353972"/>
                <a:ext cx="988573" cy="1065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8" name="Oval 11"/>
              <p:cNvSpPr/>
              <p:nvPr/>
            </p:nvSpPr>
            <p:spPr>
              <a:xfrm>
                <a:off x="1143000" y="35052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9" name="Oval 12"/>
              <p:cNvSpPr/>
              <p:nvPr/>
            </p:nvSpPr>
            <p:spPr>
              <a:xfrm>
                <a:off x="304800" y="41148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00" name="Oval 13"/>
              <p:cNvSpPr/>
              <p:nvPr/>
            </p:nvSpPr>
            <p:spPr>
              <a:xfrm>
                <a:off x="11" y="3021353"/>
                <a:ext cx="1600545" cy="17485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1" name="Oval 14"/>
              <p:cNvSpPr/>
              <p:nvPr/>
            </p:nvSpPr>
            <p:spPr>
              <a:xfrm>
                <a:off x="1524000" y="36576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89" name="Oval 88"/>
            <p:cNvSpPr/>
            <p:nvPr/>
          </p:nvSpPr>
          <p:spPr bwMode="auto">
            <a:xfrm>
              <a:off x="1643042" y="491967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0" name="Oval 89"/>
            <p:cNvSpPr/>
            <p:nvPr/>
          </p:nvSpPr>
          <p:spPr bwMode="auto">
            <a:xfrm>
              <a:off x="1000100" y="527686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1" name="Oval 90"/>
            <p:cNvSpPr/>
            <p:nvPr/>
          </p:nvSpPr>
          <p:spPr bwMode="auto">
            <a:xfrm>
              <a:off x="428596" y="5000636"/>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2" name="Oval 91"/>
            <p:cNvSpPr/>
            <p:nvPr/>
          </p:nvSpPr>
          <p:spPr bwMode="auto">
            <a:xfrm>
              <a:off x="285720" y="4348170"/>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3" name="Oval 92"/>
            <p:cNvSpPr/>
            <p:nvPr/>
          </p:nvSpPr>
          <p:spPr bwMode="auto">
            <a:xfrm>
              <a:off x="433127" y="3842503"/>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4" name="Oval 93"/>
            <p:cNvSpPr/>
            <p:nvPr/>
          </p:nvSpPr>
          <p:spPr bwMode="auto">
            <a:xfrm>
              <a:off x="854627" y="3571460"/>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5" name="Oval 94"/>
            <p:cNvSpPr/>
            <p:nvPr/>
          </p:nvSpPr>
          <p:spPr bwMode="auto">
            <a:xfrm>
              <a:off x="1394638" y="3667167"/>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grpSp>
        <p:nvGrpSpPr>
          <p:cNvPr id="209" name="Group 208"/>
          <p:cNvGrpSpPr/>
          <p:nvPr/>
        </p:nvGrpSpPr>
        <p:grpSpPr>
          <a:xfrm>
            <a:off x="6115034" y="2158052"/>
            <a:ext cx="996696" cy="998550"/>
            <a:chOff x="6153156" y="3404999"/>
            <a:chExt cx="906185" cy="843151"/>
          </a:xfrm>
        </p:grpSpPr>
        <p:grpSp>
          <p:nvGrpSpPr>
            <p:cNvPr id="210" name="Group 209"/>
            <p:cNvGrpSpPr/>
            <p:nvPr/>
          </p:nvGrpSpPr>
          <p:grpSpPr>
            <a:xfrm>
              <a:off x="6172200" y="3404999"/>
              <a:ext cx="887141" cy="843151"/>
              <a:chOff x="4565359" y="3447854"/>
              <a:chExt cx="1073441" cy="1020213"/>
            </a:xfrm>
          </p:grpSpPr>
          <p:grpSp>
            <p:nvGrpSpPr>
              <p:cNvPr id="212" name="Group 211"/>
              <p:cNvGrpSpPr/>
              <p:nvPr/>
            </p:nvGrpSpPr>
            <p:grpSpPr>
              <a:xfrm>
                <a:off x="4565359" y="3447854"/>
                <a:ext cx="1073441" cy="1020213"/>
                <a:chOff x="3352800" y="3608937"/>
                <a:chExt cx="1073441" cy="1020213"/>
              </a:xfrm>
            </p:grpSpPr>
            <p:sp>
              <p:nvSpPr>
                <p:cNvPr id="214" name="Oval 15"/>
                <p:cNvSpPr/>
                <p:nvPr/>
              </p:nvSpPr>
              <p:spPr bwMode="auto">
                <a:xfrm>
                  <a:off x="3352800" y="3608937"/>
                  <a:ext cx="1073441" cy="10202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5" name="Oval 23"/>
                <p:cNvSpPr/>
                <p:nvPr/>
              </p:nvSpPr>
              <p:spPr bwMode="auto">
                <a:xfrm>
                  <a:off x="4314337" y="3829508"/>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16" name="Oval 23"/>
                <p:cNvSpPr/>
                <p:nvPr/>
              </p:nvSpPr>
              <p:spPr bwMode="auto">
                <a:xfrm>
                  <a:off x="3479024" y="3725752"/>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17" name="Oval 23"/>
                <p:cNvSpPr/>
                <p:nvPr/>
              </p:nvSpPr>
              <p:spPr bwMode="auto">
                <a:xfrm>
                  <a:off x="3519461" y="4477813"/>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213" name="Oval 23"/>
              <p:cNvSpPr/>
              <p:nvPr/>
            </p:nvSpPr>
            <p:spPr bwMode="auto">
              <a:xfrm>
                <a:off x="5413869" y="4305507"/>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211" name="Oval 23"/>
            <p:cNvSpPr/>
            <p:nvPr/>
          </p:nvSpPr>
          <p:spPr bwMode="auto">
            <a:xfrm>
              <a:off x="6153156" y="3910746"/>
              <a:ext cx="66240" cy="6595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45" name="Oval 23"/>
          <p:cNvSpPr/>
          <p:nvPr/>
        </p:nvSpPr>
        <p:spPr bwMode="auto">
          <a:xfrm>
            <a:off x="6203950" y="2062897"/>
            <a:ext cx="88166" cy="96561"/>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nvGrpSpPr>
          <p:cNvPr id="121" name="Group 37"/>
          <p:cNvGrpSpPr>
            <a:grpSpLocks/>
          </p:cNvGrpSpPr>
          <p:nvPr/>
        </p:nvGrpSpPr>
        <p:grpSpPr bwMode="auto">
          <a:xfrm>
            <a:off x="7325833" y="1992238"/>
            <a:ext cx="1298864" cy="1298448"/>
            <a:chOff x="185971" y="3723685"/>
            <a:chExt cx="1771164" cy="1693639"/>
          </a:xfrm>
        </p:grpSpPr>
        <p:sp>
          <p:nvSpPr>
            <p:cNvPr id="122" name="Oval 15"/>
            <p:cNvSpPr/>
            <p:nvPr/>
          </p:nvSpPr>
          <p:spPr bwMode="auto">
            <a:xfrm>
              <a:off x="185971" y="3723685"/>
              <a:ext cx="1771164" cy="16936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3" name="Oval 23"/>
            <p:cNvSpPr/>
            <p:nvPr/>
          </p:nvSpPr>
          <p:spPr bwMode="auto">
            <a:xfrm>
              <a:off x="1783972" y="4089651"/>
              <a:ext cx="109296" cy="1145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49" name="Oval 23"/>
          <p:cNvSpPr/>
          <p:nvPr/>
        </p:nvSpPr>
        <p:spPr bwMode="auto">
          <a:xfrm>
            <a:off x="8483600" y="2965714"/>
            <a:ext cx="80151" cy="8778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50" name="Oval 23"/>
          <p:cNvSpPr/>
          <p:nvPr/>
        </p:nvSpPr>
        <p:spPr bwMode="auto">
          <a:xfrm>
            <a:off x="8070850" y="3239313"/>
            <a:ext cx="80151" cy="8778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b="1" baseline="-25000">
              <a:solidFill>
                <a:schemeClr val="tx1"/>
              </a:solidFill>
              <a:latin typeface="+mj-lt"/>
            </a:endParaRPr>
          </a:p>
        </p:txBody>
      </p:sp>
      <p:sp>
        <p:nvSpPr>
          <p:cNvPr id="151" name="Oval 23"/>
          <p:cNvSpPr/>
          <p:nvPr/>
        </p:nvSpPr>
        <p:spPr bwMode="auto">
          <a:xfrm>
            <a:off x="7450949" y="3029214"/>
            <a:ext cx="80151" cy="8778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47" name="Oval 23"/>
          <p:cNvSpPr/>
          <p:nvPr/>
        </p:nvSpPr>
        <p:spPr bwMode="auto">
          <a:xfrm>
            <a:off x="7745270" y="1942247"/>
            <a:ext cx="88166" cy="96561"/>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latin typeface="+mj-lt"/>
            </a:endParaRPr>
          </a:p>
        </p:txBody>
      </p:sp>
      <p:sp>
        <p:nvSpPr>
          <p:cNvPr id="148" name="Oval 23"/>
          <p:cNvSpPr/>
          <p:nvPr/>
        </p:nvSpPr>
        <p:spPr bwMode="auto">
          <a:xfrm>
            <a:off x="7308031" y="2427925"/>
            <a:ext cx="80151" cy="8778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nvGrpSpPr>
          <p:cNvPr id="45" name="Group 37"/>
          <p:cNvGrpSpPr>
            <a:grpSpLocks/>
          </p:cNvGrpSpPr>
          <p:nvPr/>
        </p:nvGrpSpPr>
        <p:grpSpPr bwMode="auto">
          <a:xfrm>
            <a:off x="1875317" y="1986338"/>
            <a:ext cx="1362456" cy="1357903"/>
            <a:chOff x="185971" y="3686413"/>
            <a:chExt cx="1771164" cy="1771190"/>
          </a:xfrm>
        </p:grpSpPr>
        <p:sp>
          <p:nvSpPr>
            <p:cNvPr id="46" name="Oval 15"/>
            <p:cNvSpPr/>
            <p:nvPr/>
          </p:nvSpPr>
          <p:spPr bwMode="auto">
            <a:xfrm>
              <a:off x="185971" y="3686413"/>
              <a:ext cx="1771164" cy="17711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7" name="Oval 23"/>
            <p:cNvSpPr/>
            <p:nvPr/>
          </p:nvSpPr>
          <p:spPr bwMode="auto">
            <a:xfrm>
              <a:off x="1783972" y="4081368"/>
              <a:ext cx="109296" cy="1145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37" name="Oval 23"/>
          <p:cNvSpPr/>
          <p:nvPr/>
        </p:nvSpPr>
        <p:spPr bwMode="auto">
          <a:xfrm>
            <a:off x="2123299" y="3179378"/>
            <a:ext cx="80151" cy="79803"/>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b="1">
              <a:solidFill>
                <a:schemeClr val="tx1"/>
              </a:solidFill>
            </a:endParaRPr>
          </a:p>
        </p:txBody>
      </p:sp>
      <p:grpSp>
        <p:nvGrpSpPr>
          <p:cNvPr id="68" name="Group 38"/>
          <p:cNvGrpSpPr>
            <a:grpSpLocks/>
          </p:cNvGrpSpPr>
          <p:nvPr/>
        </p:nvGrpSpPr>
        <p:grpSpPr bwMode="auto">
          <a:xfrm>
            <a:off x="4879711" y="2242738"/>
            <a:ext cx="781226" cy="819393"/>
            <a:chOff x="285720" y="3571460"/>
            <a:chExt cx="1635140" cy="1857804"/>
          </a:xfrm>
        </p:grpSpPr>
        <p:grpSp>
          <p:nvGrpSpPr>
            <p:cNvPr id="69" name="Group 11"/>
            <p:cNvGrpSpPr>
              <a:grpSpLocks/>
            </p:cNvGrpSpPr>
            <p:nvPr/>
          </p:nvGrpSpPr>
          <p:grpSpPr bwMode="auto">
            <a:xfrm>
              <a:off x="320120" y="3630970"/>
              <a:ext cx="1600740" cy="1703868"/>
              <a:chOff x="-563" y="3021370"/>
              <a:chExt cx="1676963" cy="1703868"/>
            </a:xfrm>
          </p:grpSpPr>
          <p:sp>
            <p:nvSpPr>
              <p:cNvPr id="77" name="Oval 9"/>
              <p:cNvSpPr/>
              <p:nvPr/>
            </p:nvSpPr>
            <p:spPr>
              <a:xfrm>
                <a:off x="538630" y="3594833"/>
                <a:ext cx="533401" cy="533399"/>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endParaRPr>
              </a:p>
            </p:txBody>
          </p:sp>
          <p:sp>
            <p:nvSpPr>
              <p:cNvPr id="78" name="Oval 10"/>
              <p:cNvSpPr/>
              <p:nvPr/>
            </p:nvSpPr>
            <p:spPr>
              <a:xfrm>
                <a:off x="305998" y="3353972"/>
                <a:ext cx="988573" cy="1065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9" name="Oval 11"/>
              <p:cNvSpPr/>
              <p:nvPr/>
            </p:nvSpPr>
            <p:spPr>
              <a:xfrm>
                <a:off x="1143000" y="35052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80" name="Oval 12"/>
              <p:cNvSpPr/>
              <p:nvPr/>
            </p:nvSpPr>
            <p:spPr>
              <a:xfrm>
                <a:off x="304800" y="41148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81" name="Oval 13"/>
              <p:cNvSpPr/>
              <p:nvPr/>
            </p:nvSpPr>
            <p:spPr>
              <a:xfrm>
                <a:off x="12" y="3021353"/>
                <a:ext cx="1600546" cy="170366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2" name="Oval 14"/>
              <p:cNvSpPr/>
              <p:nvPr/>
            </p:nvSpPr>
            <p:spPr>
              <a:xfrm>
                <a:off x="1524000" y="36576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70" name="Oval 69"/>
            <p:cNvSpPr/>
            <p:nvPr/>
          </p:nvSpPr>
          <p:spPr bwMode="auto">
            <a:xfrm>
              <a:off x="1643042" y="491967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1" name="Oval 70"/>
            <p:cNvSpPr/>
            <p:nvPr/>
          </p:nvSpPr>
          <p:spPr bwMode="auto">
            <a:xfrm>
              <a:off x="1000100" y="527686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2" name="Oval 71"/>
            <p:cNvSpPr/>
            <p:nvPr/>
          </p:nvSpPr>
          <p:spPr bwMode="auto">
            <a:xfrm>
              <a:off x="428596" y="5000636"/>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3" name="Oval 72"/>
            <p:cNvSpPr/>
            <p:nvPr/>
          </p:nvSpPr>
          <p:spPr bwMode="auto">
            <a:xfrm>
              <a:off x="285720" y="4348170"/>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5" name="Oval 74"/>
            <p:cNvSpPr/>
            <p:nvPr/>
          </p:nvSpPr>
          <p:spPr bwMode="auto">
            <a:xfrm>
              <a:off x="854627" y="3571460"/>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6" name="Oval 75"/>
            <p:cNvSpPr/>
            <p:nvPr/>
          </p:nvSpPr>
          <p:spPr bwMode="auto">
            <a:xfrm>
              <a:off x="1394638" y="3667167"/>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4" name="Oval 73"/>
            <p:cNvSpPr/>
            <p:nvPr/>
          </p:nvSpPr>
          <p:spPr bwMode="auto">
            <a:xfrm>
              <a:off x="433127" y="3842503"/>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grpSp>
        <p:nvGrpSpPr>
          <p:cNvPr id="169" name="Group 168"/>
          <p:cNvGrpSpPr/>
          <p:nvPr/>
        </p:nvGrpSpPr>
        <p:grpSpPr>
          <a:xfrm>
            <a:off x="4843780" y="2244722"/>
            <a:ext cx="714375" cy="713232"/>
            <a:chOff x="428625" y="3038475"/>
            <a:chExt cx="714375" cy="819150"/>
          </a:xfrm>
        </p:grpSpPr>
        <p:pic>
          <p:nvPicPr>
            <p:cNvPr id="170" name="Picture 240"/>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28625" y="3038475"/>
              <a:ext cx="7143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 name="TextBox 170"/>
            <p:cNvSpPr txBox="1">
              <a:spLocks noChangeArrowheads="1"/>
            </p:cNvSpPr>
            <p:nvPr/>
          </p:nvSpPr>
          <p:spPr bwMode="auto">
            <a:xfrm>
              <a:off x="592138" y="3314700"/>
              <a:ext cx="398462" cy="277813"/>
            </a:xfrm>
            <a:prstGeom prst="rect">
              <a:avLst/>
            </a:prstGeom>
            <a:solidFill>
              <a:schemeClr val="bg1">
                <a:lumMod val="75000"/>
              </a:schemeClr>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latin typeface="Calibri" pitchFamily="34" charset="0"/>
                </a:rPr>
                <a:t>14</a:t>
              </a:r>
              <a:endParaRPr lang="en-US" altLang="en-US" sz="1200" b="1" baseline="30000" dirty="0">
                <a:latin typeface="Calibri" pitchFamily="34" charset="0"/>
              </a:endParaRPr>
            </a:p>
          </p:txBody>
        </p:sp>
      </p:grpSp>
      <p:grpSp>
        <p:nvGrpSpPr>
          <p:cNvPr id="176" name="Group 175"/>
          <p:cNvGrpSpPr/>
          <p:nvPr/>
        </p:nvGrpSpPr>
        <p:grpSpPr>
          <a:xfrm>
            <a:off x="6187890" y="2235107"/>
            <a:ext cx="822960" cy="819150"/>
            <a:chOff x="428625" y="3038475"/>
            <a:chExt cx="714375" cy="819150"/>
          </a:xfrm>
        </p:grpSpPr>
        <p:pic>
          <p:nvPicPr>
            <p:cNvPr id="177" name="Picture 240"/>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28625" y="3038475"/>
              <a:ext cx="7143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TextBox 177"/>
            <p:cNvSpPr txBox="1">
              <a:spLocks noChangeArrowheads="1"/>
            </p:cNvSpPr>
            <p:nvPr/>
          </p:nvSpPr>
          <p:spPr bwMode="auto">
            <a:xfrm>
              <a:off x="592138" y="3314700"/>
              <a:ext cx="398462" cy="277813"/>
            </a:xfrm>
            <a:prstGeom prst="rect">
              <a:avLst/>
            </a:prstGeom>
            <a:solidFill>
              <a:schemeClr val="bg1">
                <a:lumMod val="75000"/>
              </a:schemeClr>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latin typeface="Calibri" pitchFamily="34" charset="0"/>
                </a:rPr>
                <a:t>15</a:t>
              </a:r>
              <a:endParaRPr lang="en-US" altLang="en-US" sz="1200" b="1" baseline="30000" dirty="0">
                <a:latin typeface="Calibri" pitchFamily="34" charset="0"/>
              </a:endParaRPr>
            </a:p>
          </p:txBody>
        </p:sp>
      </p:grpSp>
      <p:grpSp>
        <p:nvGrpSpPr>
          <p:cNvPr id="106" name="Group 38"/>
          <p:cNvGrpSpPr>
            <a:grpSpLocks/>
          </p:cNvGrpSpPr>
          <p:nvPr/>
        </p:nvGrpSpPr>
        <p:grpSpPr bwMode="auto">
          <a:xfrm>
            <a:off x="7592431" y="2231054"/>
            <a:ext cx="781226" cy="819393"/>
            <a:chOff x="285720" y="3571460"/>
            <a:chExt cx="1635140" cy="1857804"/>
          </a:xfrm>
        </p:grpSpPr>
        <p:grpSp>
          <p:nvGrpSpPr>
            <p:cNvPr id="107" name="Group 11"/>
            <p:cNvGrpSpPr>
              <a:grpSpLocks/>
            </p:cNvGrpSpPr>
            <p:nvPr/>
          </p:nvGrpSpPr>
          <p:grpSpPr bwMode="auto">
            <a:xfrm>
              <a:off x="320669" y="3630953"/>
              <a:ext cx="1600191" cy="1703664"/>
              <a:chOff x="12" y="3021353"/>
              <a:chExt cx="1676388" cy="1703664"/>
            </a:xfrm>
          </p:grpSpPr>
          <p:sp>
            <p:nvSpPr>
              <p:cNvPr id="115" name="Oval 9"/>
              <p:cNvSpPr/>
              <p:nvPr/>
            </p:nvSpPr>
            <p:spPr>
              <a:xfrm>
                <a:off x="538630" y="3594833"/>
                <a:ext cx="533401" cy="533399"/>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endParaRPr>
              </a:p>
            </p:txBody>
          </p:sp>
          <p:sp>
            <p:nvSpPr>
              <p:cNvPr id="116" name="Oval 10"/>
              <p:cNvSpPr/>
              <p:nvPr/>
            </p:nvSpPr>
            <p:spPr>
              <a:xfrm>
                <a:off x="305996" y="3353972"/>
                <a:ext cx="988574" cy="106546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7" name="Oval 11"/>
              <p:cNvSpPr/>
              <p:nvPr/>
            </p:nvSpPr>
            <p:spPr>
              <a:xfrm>
                <a:off x="1143000" y="35052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8" name="Oval 12"/>
              <p:cNvSpPr/>
              <p:nvPr/>
            </p:nvSpPr>
            <p:spPr>
              <a:xfrm>
                <a:off x="304800" y="41148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9" name="Oval 13"/>
              <p:cNvSpPr/>
              <p:nvPr/>
            </p:nvSpPr>
            <p:spPr>
              <a:xfrm>
                <a:off x="12" y="3021353"/>
                <a:ext cx="1600546" cy="170366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0" name="Oval 14"/>
              <p:cNvSpPr/>
              <p:nvPr/>
            </p:nvSpPr>
            <p:spPr>
              <a:xfrm>
                <a:off x="1524000" y="36576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08" name="Oval 107"/>
            <p:cNvSpPr/>
            <p:nvPr/>
          </p:nvSpPr>
          <p:spPr bwMode="auto">
            <a:xfrm>
              <a:off x="1643042" y="491967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09" name="Oval 108"/>
            <p:cNvSpPr/>
            <p:nvPr/>
          </p:nvSpPr>
          <p:spPr bwMode="auto">
            <a:xfrm>
              <a:off x="1000100" y="5276864"/>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0" name="Oval 109"/>
            <p:cNvSpPr/>
            <p:nvPr/>
          </p:nvSpPr>
          <p:spPr bwMode="auto">
            <a:xfrm>
              <a:off x="428596" y="5000636"/>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1" name="Oval 110"/>
            <p:cNvSpPr/>
            <p:nvPr/>
          </p:nvSpPr>
          <p:spPr bwMode="auto">
            <a:xfrm>
              <a:off x="285720" y="4348170"/>
              <a:ext cx="145473" cy="152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2" name="Oval 111"/>
            <p:cNvSpPr/>
            <p:nvPr/>
          </p:nvSpPr>
          <p:spPr bwMode="auto">
            <a:xfrm>
              <a:off x="433127" y="3842503"/>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3" name="Oval 112"/>
            <p:cNvSpPr/>
            <p:nvPr/>
          </p:nvSpPr>
          <p:spPr bwMode="auto">
            <a:xfrm>
              <a:off x="854627" y="3571460"/>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4" name="Oval 113"/>
            <p:cNvSpPr/>
            <p:nvPr/>
          </p:nvSpPr>
          <p:spPr bwMode="auto">
            <a:xfrm>
              <a:off x="1394638" y="3667167"/>
              <a:ext cx="145472" cy="15239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grpSp>
        <p:nvGrpSpPr>
          <p:cNvPr id="184" name="Group 183"/>
          <p:cNvGrpSpPr/>
          <p:nvPr/>
        </p:nvGrpSpPr>
        <p:grpSpPr>
          <a:xfrm>
            <a:off x="7575550" y="2231887"/>
            <a:ext cx="714375" cy="819150"/>
            <a:chOff x="428625" y="3038475"/>
            <a:chExt cx="714375" cy="819150"/>
          </a:xfrm>
        </p:grpSpPr>
        <p:pic>
          <p:nvPicPr>
            <p:cNvPr id="185" name="Picture 240"/>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28625" y="3038475"/>
              <a:ext cx="7143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Box 185"/>
            <p:cNvSpPr txBox="1">
              <a:spLocks noChangeArrowheads="1"/>
            </p:cNvSpPr>
            <p:nvPr/>
          </p:nvSpPr>
          <p:spPr bwMode="auto">
            <a:xfrm>
              <a:off x="592138" y="3314700"/>
              <a:ext cx="398462" cy="277813"/>
            </a:xfrm>
            <a:prstGeom prst="rect">
              <a:avLst/>
            </a:prstGeom>
            <a:solidFill>
              <a:schemeClr val="bg1">
                <a:lumMod val="75000"/>
              </a:schemeClr>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smtClean="0">
                  <a:latin typeface="Calibri" pitchFamily="34" charset="0"/>
                </a:rPr>
                <a:t>16</a:t>
              </a:r>
              <a:endParaRPr lang="en-US" altLang="en-US" sz="1200" b="1" baseline="30000" dirty="0">
                <a:latin typeface="Calibri" pitchFamily="34" charset="0"/>
              </a:endParaRPr>
            </a:p>
          </p:txBody>
        </p:sp>
      </p:grpSp>
      <p:sp>
        <p:nvSpPr>
          <p:cNvPr id="143" name="Oval 23"/>
          <p:cNvSpPr/>
          <p:nvPr/>
        </p:nvSpPr>
        <p:spPr bwMode="auto">
          <a:xfrm>
            <a:off x="6250717" y="3161751"/>
            <a:ext cx="88166" cy="96561"/>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b="1">
              <a:solidFill>
                <a:schemeClr val="tx1"/>
              </a:solidFill>
            </a:endParaRPr>
          </a:p>
        </p:txBody>
      </p:sp>
      <p:sp>
        <p:nvSpPr>
          <p:cNvPr id="144" name="Oval 23"/>
          <p:cNvSpPr/>
          <p:nvPr/>
        </p:nvSpPr>
        <p:spPr bwMode="auto">
          <a:xfrm>
            <a:off x="6970605" y="3123347"/>
            <a:ext cx="88166" cy="96561"/>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229764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par>
                                <p:cTn id="48" presetID="22" presetClass="entr" presetSubtype="8"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wipe(left)">
                                      <p:cBhvr>
                                        <p:cTn id="56" dur="500"/>
                                        <p:tgtEl>
                                          <p:spTgt spid="1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par>
                                <p:cTn id="62" presetID="22" presetClass="entr" presetSubtype="8"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left)">
                                      <p:cBhvr>
                                        <p:cTn id="64" dur="500"/>
                                        <p:tgtEl>
                                          <p:spTgt spid="4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27"/>
                                        </p:tgtEl>
                                        <p:attrNameLst>
                                          <p:attrName>style.visibility</p:attrName>
                                        </p:attrNameLst>
                                      </p:cBhvr>
                                      <p:to>
                                        <p:strVal val="visible"/>
                                      </p:to>
                                    </p:set>
                                    <p:animEffect transition="in" filter="wipe(left)">
                                      <p:cBhvr>
                                        <p:cTn id="70" dur="500"/>
                                        <p:tgtEl>
                                          <p:spTgt spid="12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animEffect transition="in" filter="wipe(left)">
                                      <p:cBhvr>
                                        <p:cTn id="73" dur="500"/>
                                        <p:tgtEl>
                                          <p:spTgt spid="13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left)">
                                      <p:cBhvr>
                                        <p:cTn id="78" dur="500"/>
                                        <p:tgtEl>
                                          <p:spTgt spid="49"/>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wipe(left)">
                                      <p:cBhvr>
                                        <p:cTn id="81" dur="500"/>
                                        <p:tgtEl>
                                          <p:spTgt spid="67"/>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wipe(left)">
                                      <p:cBhvr>
                                        <p:cTn id="84" dur="500"/>
                                        <p:tgtEl>
                                          <p:spTgt spid="128"/>
                                        </p:tgtEl>
                                      </p:cBhvr>
                                    </p:animEffect>
                                  </p:childTnLst>
                                </p:cTn>
                              </p:par>
                              <p:par>
                                <p:cTn id="85" presetID="22" presetClass="entr" presetSubtype="8"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left)">
                                      <p:cBhvr>
                                        <p:cTn id="87" dur="500"/>
                                        <p:tgtEl>
                                          <p:spTgt spid="64"/>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39"/>
                                        </p:tgtEl>
                                        <p:attrNameLst>
                                          <p:attrName>style.visibility</p:attrName>
                                        </p:attrNameLst>
                                      </p:cBhvr>
                                      <p:to>
                                        <p:strVal val="visible"/>
                                      </p:to>
                                    </p:set>
                                    <p:animEffect transition="in" filter="wipe(left)">
                                      <p:cBhvr>
                                        <p:cTn id="90" dur="500"/>
                                        <p:tgtEl>
                                          <p:spTgt spid="139"/>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38"/>
                                        </p:tgtEl>
                                        <p:attrNameLst>
                                          <p:attrName>style.visibility</p:attrName>
                                        </p:attrNameLst>
                                      </p:cBhvr>
                                      <p:to>
                                        <p:strVal val="visible"/>
                                      </p:to>
                                    </p:set>
                                    <p:animEffect transition="in" filter="wipe(left)">
                                      <p:cBhvr>
                                        <p:cTn id="93" dur="500"/>
                                        <p:tgtEl>
                                          <p:spTgt spid="13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wipe(left)">
                                      <p:cBhvr>
                                        <p:cTn id="98" dur="500"/>
                                        <p:tgtEl>
                                          <p:spTgt spid="68"/>
                                        </p:tgtEl>
                                      </p:cBhvr>
                                    </p:animEffect>
                                  </p:childTnLst>
                                </p:cTn>
                              </p:par>
                              <p:par>
                                <p:cTn id="99" presetID="22" presetClass="entr" presetSubtype="8" fill="hold" nodeType="with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wipe(left)">
                                      <p:cBhvr>
                                        <p:cTn id="101" dur="500"/>
                                        <p:tgtEl>
                                          <p:spTgt spid="8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left)">
                                      <p:cBhvr>
                                        <p:cTn id="104" dur="500"/>
                                        <p:tgtEl>
                                          <p:spTgt spid="8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126"/>
                                        </p:tgtEl>
                                        <p:attrNameLst>
                                          <p:attrName>style.visibility</p:attrName>
                                        </p:attrNameLst>
                                      </p:cBhvr>
                                      <p:to>
                                        <p:strVal val="visible"/>
                                      </p:to>
                                    </p:set>
                                    <p:animEffect transition="in" filter="wipe(left)">
                                      <p:cBhvr>
                                        <p:cTn id="107" dur="500"/>
                                        <p:tgtEl>
                                          <p:spTgt spid="126"/>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140"/>
                                        </p:tgtEl>
                                        <p:attrNameLst>
                                          <p:attrName>style.visibility</p:attrName>
                                        </p:attrNameLst>
                                      </p:cBhvr>
                                      <p:to>
                                        <p:strVal val="visible"/>
                                      </p:to>
                                    </p:set>
                                    <p:animEffect transition="in" filter="wipe(left)">
                                      <p:cBhvr>
                                        <p:cTn id="110" dur="500"/>
                                        <p:tgtEl>
                                          <p:spTgt spid="140"/>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41"/>
                                        </p:tgtEl>
                                        <p:attrNameLst>
                                          <p:attrName>style.visibility</p:attrName>
                                        </p:attrNameLst>
                                      </p:cBhvr>
                                      <p:to>
                                        <p:strVal val="visible"/>
                                      </p:to>
                                    </p:set>
                                    <p:animEffect transition="in" filter="wipe(left)">
                                      <p:cBhvr>
                                        <p:cTn id="113" dur="500"/>
                                        <p:tgtEl>
                                          <p:spTgt spid="141"/>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142"/>
                                        </p:tgtEl>
                                        <p:attrNameLst>
                                          <p:attrName>style.visibility</p:attrName>
                                        </p:attrNameLst>
                                      </p:cBhvr>
                                      <p:to>
                                        <p:strVal val="visible"/>
                                      </p:to>
                                    </p:set>
                                    <p:animEffect transition="in" filter="wipe(left)">
                                      <p:cBhvr>
                                        <p:cTn id="116" dur="500"/>
                                        <p:tgtEl>
                                          <p:spTgt spid="14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wipe(left)">
                                      <p:cBhvr>
                                        <p:cTn id="121" dur="500"/>
                                        <p:tgtEl>
                                          <p:spTgt spid="87"/>
                                        </p:tgtEl>
                                      </p:cBhvr>
                                    </p:animEffect>
                                  </p:childTnLst>
                                </p:cTn>
                              </p:par>
                              <p:par>
                                <p:cTn id="122" presetID="22" presetClass="entr" presetSubtype="8" fill="hold" nodeType="withEffect">
                                  <p:stCondLst>
                                    <p:cond delay="0"/>
                                  </p:stCondLst>
                                  <p:childTnLst>
                                    <p:set>
                                      <p:cBhvr>
                                        <p:cTn id="123" dur="1" fill="hold">
                                          <p:stCondLst>
                                            <p:cond delay="0"/>
                                          </p:stCondLst>
                                        </p:cTn>
                                        <p:tgtEl>
                                          <p:spTgt spid="102"/>
                                        </p:tgtEl>
                                        <p:attrNameLst>
                                          <p:attrName>style.visibility</p:attrName>
                                        </p:attrNameLst>
                                      </p:cBhvr>
                                      <p:to>
                                        <p:strVal val="visible"/>
                                      </p:to>
                                    </p:set>
                                    <p:animEffect transition="in" filter="wipe(left)">
                                      <p:cBhvr>
                                        <p:cTn id="124" dur="500"/>
                                        <p:tgtEl>
                                          <p:spTgt spid="102"/>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105"/>
                                        </p:tgtEl>
                                        <p:attrNameLst>
                                          <p:attrName>style.visibility</p:attrName>
                                        </p:attrNameLst>
                                      </p:cBhvr>
                                      <p:to>
                                        <p:strVal val="visible"/>
                                      </p:to>
                                    </p:set>
                                    <p:animEffect transition="in" filter="wipe(left)">
                                      <p:cBhvr>
                                        <p:cTn id="127" dur="500"/>
                                        <p:tgtEl>
                                          <p:spTgt spid="105"/>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129"/>
                                        </p:tgtEl>
                                        <p:attrNameLst>
                                          <p:attrName>style.visibility</p:attrName>
                                        </p:attrNameLst>
                                      </p:cBhvr>
                                      <p:to>
                                        <p:strVal val="visible"/>
                                      </p:to>
                                    </p:set>
                                    <p:animEffect transition="in" filter="wipe(left)">
                                      <p:cBhvr>
                                        <p:cTn id="130" dur="500"/>
                                        <p:tgtEl>
                                          <p:spTgt spid="129"/>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145"/>
                                        </p:tgtEl>
                                        <p:attrNameLst>
                                          <p:attrName>style.visibility</p:attrName>
                                        </p:attrNameLst>
                                      </p:cBhvr>
                                      <p:to>
                                        <p:strVal val="visible"/>
                                      </p:to>
                                    </p:set>
                                    <p:animEffect transition="in" filter="wipe(left)">
                                      <p:cBhvr>
                                        <p:cTn id="133" dur="500"/>
                                        <p:tgtEl>
                                          <p:spTgt spid="145"/>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146"/>
                                        </p:tgtEl>
                                        <p:attrNameLst>
                                          <p:attrName>style.visibility</p:attrName>
                                        </p:attrNameLst>
                                      </p:cBhvr>
                                      <p:to>
                                        <p:strVal val="visible"/>
                                      </p:to>
                                    </p:set>
                                    <p:animEffect transition="in" filter="wipe(left)">
                                      <p:cBhvr>
                                        <p:cTn id="136" dur="500"/>
                                        <p:tgtEl>
                                          <p:spTgt spid="146"/>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143"/>
                                        </p:tgtEl>
                                        <p:attrNameLst>
                                          <p:attrName>style.visibility</p:attrName>
                                        </p:attrNameLst>
                                      </p:cBhvr>
                                      <p:to>
                                        <p:strVal val="visible"/>
                                      </p:to>
                                    </p:set>
                                    <p:animEffect transition="in" filter="wipe(left)">
                                      <p:cBhvr>
                                        <p:cTn id="139" dur="500"/>
                                        <p:tgtEl>
                                          <p:spTgt spid="143"/>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144"/>
                                        </p:tgtEl>
                                        <p:attrNameLst>
                                          <p:attrName>style.visibility</p:attrName>
                                        </p:attrNameLst>
                                      </p:cBhvr>
                                      <p:to>
                                        <p:strVal val="visible"/>
                                      </p:to>
                                    </p:set>
                                    <p:animEffect transition="in" filter="wipe(left)">
                                      <p:cBhvr>
                                        <p:cTn id="142" dur="500"/>
                                        <p:tgtEl>
                                          <p:spTgt spid="14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106"/>
                                        </p:tgtEl>
                                        <p:attrNameLst>
                                          <p:attrName>style.visibility</p:attrName>
                                        </p:attrNameLst>
                                      </p:cBhvr>
                                      <p:to>
                                        <p:strVal val="visible"/>
                                      </p:to>
                                    </p:set>
                                    <p:animEffect transition="in" filter="wipe(left)">
                                      <p:cBhvr>
                                        <p:cTn id="147" dur="500"/>
                                        <p:tgtEl>
                                          <p:spTgt spid="106"/>
                                        </p:tgtEl>
                                      </p:cBhvr>
                                    </p:animEffect>
                                  </p:childTnLst>
                                </p:cTn>
                              </p:par>
                              <p:par>
                                <p:cTn id="148" presetID="22" presetClass="entr" presetSubtype="8" fill="hold" nodeType="withEffect">
                                  <p:stCondLst>
                                    <p:cond delay="0"/>
                                  </p:stCondLst>
                                  <p:childTnLst>
                                    <p:set>
                                      <p:cBhvr>
                                        <p:cTn id="149" dur="1" fill="hold">
                                          <p:stCondLst>
                                            <p:cond delay="0"/>
                                          </p:stCondLst>
                                        </p:cTn>
                                        <p:tgtEl>
                                          <p:spTgt spid="121"/>
                                        </p:tgtEl>
                                        <p:attrNameLst>
                                          <p:attrName>style.visibility</p:attrName>
                                        </p:attrNameLst>
                                      </p:cBhvr>
                                      <p:to>
                                        <p:strVal val="visible"/>
                                      </p:to>
                                    </p:set>
                                    <p:animEffect transition="in" filter="wipe(left)">
                                      <p:cBhvr>
                                        <p:cTn id="150" dur="500"/>
                                        <p:tgtEl>
                                          <p:spTgt spid="121"/>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124"/>
                                        </p:tgtEl>
                                        <p:attrNameLst>
                                          <p:attrName>style.visibility</p:attrName>
                                        </p:attrNameLst>
                                      </p:cBhvr>
                                      <p:to>
                                        <p:strVal val="visible"/>
                                      </p:to>
                                    </p:set>
                                    <p:animEffect transition="in" filter="wipe(left)">
                                      <p:cBhvr>
                                        <p:cTn id="153" dur="500"/>
                                        <p:tgtEl>
                                          <p:spTgt spid="124"/>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130"/>
                                        </p:tgtEl>
                                        <p:attrNameLst>
                                          <p:attrName>style.visibility</p:attrName>
                                        </p:attrNameLst>
                                      </p:cBhvr>
                                      <p:to>
                                        <p:strVal val="visible"/>
                                      </p:to>
                                    </p:set>
                                    <p:animEffect transition="in" filter="wipe(left)">
                                      <p:cBhvr>
                                        <p:cTn id="156" dur="500"/>
                                        <p:tgtEl>
                                          <p:spTgt spid="130"/>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147"/>
                                        </p:tgtEl>
                                        <p:attrNameLst>
                                          <p:attrName>style.visibility</p:attrName>
                                        </p:attrNameLst>
                                      </p:cBhvr>
                                      <p:to>
                                        <p:strVal val="visible"/>
                                      </p:to>
                                    </p:set>
                                    <p:animEffect transition="in" filter="wipe(left)">
                                      <p:cBhvr>
                                        <p:cTn id="159" dur="500"/>
                                        <p:tgtEl>
                                          <p:spTgt spid="147"/>
                                        </p:tgtEl>
                                      </p:cBhvr>
                                    </p:animEffect>
                                  </p:childTnLst>
                                </p:cTn>
                              </p:par>
                              <p:par>
                                <p:cTn id="160" presetID="22" presetClass="entr" presetSubtype="8" fill="hold" grpId="0" nodeType="with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wipe(left)">
                                      <p:cBhvr>
                                        <p:cTn id="162" dur="500"/>
                                        <p:tgtEl>
                                          <p:spTgt spid="148"/>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151"/>
                                        </p:tgtEl>
                                        <p:attrNameLst>
                                          <p:attrName>style.visibility</p:attrName>
                                        </p:attrNameLst>
                                      </p:cBhvr>
                                      <p:to>
                                        <p:strVal val="visible"/>
                                      </p:to>
                                    </p:set>
                                    <p:animEffect transition="in" filter="wipe(left)">
                                      <p:cBhvr>
                                        <p:cTn id="165" dur="500"/>
                                        <p:tgtEl>
                                          <p:spTgt spid="151"/>
                                        </p:tgtEl>
                                      </p:cBhvr>
                                    </p:animEffect>
                                  </p:childTnLst>
                                </p:cTn>
                              </p:par>
                              <p:par>
                                <p:cTn id="166" presetID="22" presetClass="entr" presetSubtype="8" fill="hold" grpId="0" nodeType="withEffect">
                                  <p:stCondLst>
                                    <p:cond delay="0"/>
                                  </p:stCondLst>
                                  <p:childTnLst>
                                    <p:set>
                                      <p:cBhvr>
                                        <p:cTn id="167" dur="1" fill="hold">
                                          <p:stCondLst>
                                            <p:cond delay="0"/>
                                          </p:stCondLst>
                                        </p:cTn>
                                        <p:tgtEl>
                                          <p:spTgt spid="149"/>
                                        </p:tgtEl>
                                        <p:attrNameLst>
                                          <p:attrName>style.visibility</p:attrName>
                                        </p:attrNameLst>
                                      </p:cBhvr>
                                      <p:to>
                                        <p:strVal val="visible"/>
                                      </p:to>
                                    </p:set>
                                    <p:animEffect transition="in" filter="wipe(left)">
                                      <p:cBhvr>
                                        <p:cTn id="168" dur="500"/>
                                        <p:tgtEl>
                                          <p:spTgt spid="149"/>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150"/>
                                        </p:tgtEl>
                                        <p:attrNameLst>
                                          <p:attrName>style.visibility</p:attrName>
                                        </p:attrNameLst>
                                      </p:cBhvr>
                                      <p:to>
                                        <p:strVal val="visible"/>
                                      </p:to>
                                    </p:set>
                                    <p:animEffect transition="in" filter="wipe(left)">
                                      <p:cBhvr>
                                        <p:cTn id="171" dur="500"/>
                                        <p:tgtEl>
                                          <p:spTgt spid="150"/>
                                        </p:tgtEl>
                                      </p:cBhvr>
                                    </p:animEffect>
                                  </p:childTnLst>
                                </p:cTn>
                              </p:par>
                              <p:par>
                                <p:cTn id="172" presetID="22" presetClass="entr" presetSubtype="8" fill="hold" grpId="0" nodeType="withEffect">
                                  <p:stCondLst>
                                    <p:cond delay="0"/>
                                  </p:stCondLst>
                                  <p:childTnLst>
                                    <p:set>
                                      <p:cBhvr>
                                        <p:cTn id="173" dur="1" fill="hold">
                                          <p:stCondLst>
                                            <p:cond delay="0"/>
                                          </p:stCondLst>
                                        </p:cTn>
                                        <p:tgtEl>
                                          <p:spTgt spid="235"/>
                                        </p:tgtEl>
                                        <p:attrNameLst>
                                          <p:attrName>style.visibility</p:attrName>
                                        </p:attrNameLst>
                                      </p:cBhvr>
                                      <p:to>
                                        <p:strVal val="visible"/>
                                      </p:to>
                                    </p:set>
                                    <p:animEffect transition="in" filter="wipe(left)">
                                      <p:cBhvr>
                                        <p:cTn id="174" dur="500"/>
                                        <p:tgtEl>
                                          <p:spTgt spid="235"/>
                                        </p:tgtEl>
                                      </p:cBhvr>
                                    </p:animEffect>
                                  </p:childTnLst>
                                </p:cTn>
                              </p:par>
                              <p:par>
                                <p:cTn id="175" presetID="22" presetClass="entr" presetSubtype="8" fill="hold" grpId="0" nodeType="withEffect">
                                  <p:stCondLst>
                                    <p:cond delay="0"/>
                                  </p:stCondLst>
                                  <p:childTnLst>
                                    <p:set>
                                      <p:cBhvr>
                                        <p:cTn id="176" dur="1" fill="hold">
                                          <p:stCondLst>
                                            <p:cond delay="0"/>
                                          </p:stCondLst>
                                        </p:cTn>
                                        <p:tgtEl>
                                          <p:spTgt spid="236"/>
                                        </p:tgtEl>
                                        <p:attrNameLst>
                                          <p:attrName>style.visibility</p:attrName>
                                        </p:attrNameLst>
                                      </p:cBhvr>
                                      <p:to>
                                        <p:strVal val="visible"/>
                                      </p:to>
                                    </p:set>
                                    <p:animEffect transition="in" filter="wipe(left)">
                                      <p:cBhvr>
                                        <p:cTn id="177" dur="500"/>
                                        <p:tgtEl>
                                          <p:spTgt spid="236"/>
                                        </p:tgtEl>
                                      </p:cBhvr>
                                    </p:animEffect>
                                  </p:childTnLst>
                                </p:cTn>
                              </p:par>
                              <p:par>
                                <p:cTn id="178" presetID="22" presetClass="entr" presetSubtype="8" fill="hold" grpId="0" nodeType="withEffect">
                                  <p:stCondLst>
                                    <p:cond delay="0"/>
                                  </p:stCondLst>
                                  <p:childTnLst>
                                    <p:set>
                                      <p:cBhvr>
                                        <p:cTn id="179" dur="1" fill="hold">
                                          <p:stCondLst>
                                            <p:cond delay="0"/>
                                          </p:stCondLst>
                                        </p:cTn>
                                        <p:tgtEl>
                                          <p:spTgt spid="237"/>
                                        </p:tgtEl>
                                        <p:attrNameLst>
                                          <p:attrName>style.visibility</p:attrName>
                                        </p:attrNameLst>
                                      </p:cBhvr>
                                      <p:to>
                                        <p:strVal val="visible"/>
                                      </p:to>
                                    </p:set>
                                    <p:animEffect transition="in" filter="wipe(left)">
                                      <p:cBhvr>
                                        <p:cTn id="180" dur="500"/>
                                        <p:tgtEl>
                                          <p:spTgt spid="237"/>
                                        </p:tgtEl>
                                      </p:cBhvr>
                                    </p:animEffect>
                                  </p:childTnLst>
                                </p:cTn>
                              </p:par>
                              <p:par>
                                <p:cTn id="181" presetID="22" presetClass="entr" presetSubtype="8" fill="hold" grpId="0" nodeType="withEffect">
                                  <p:stCondLst>
                                    <p:cond delay="0"/>
                                  </p:stCondLst>
                                  <p:childTnLst>
                                    <p:set>
                                      <p:cBhvr>
                                        <p:cTn id="182" dur="1" fill="hold">
                                          <p:stCondLst>
                                            <p:cond delay="0"/>
                                          </p:stCondLst>
                                        </p:cTn>
                                        <p:tgtEl>
                                          <p:spTgt spid="238"/>
                                        </p:tgtEl>
                                        <p:attrNameLst>
                                          <p:attrName>style.visibility</p:attrName>
                                        </p:attrNameLst>
                                      </p:cBhvr>
                                      <p:to>
                                        <p:strVal val="visible"/>
                                      </p:to>
                                    </p:set>
                                    <p:animEffect transition="in" filter="wipe(left)">
                                      <p:cBhvr>
                                        <p:cTn id="183" dur="500"/>
                                        <p:tgtEl>
                                          <p:spTgt spid="238"/>
                                        </p:tgtEl>
                                      </p:cBhvr>
                                    </p:animEffect>
                                  </p:childTnLst>
                                </p:cTn>
                              </p:par>
                              <p:par>
                                <p:cTn id="184" presetID="22" presetClass="entr" presetSubtype="8" fill="hold" grpId="0" nodeType="withEffect">
                                  <p:stCondLst>
                                    <p:cond delay="0"/>
                                  </p:stCondLst>
                                  <p:childTnLst>
                                    <p:set>
                                      <p:cBhvr>
                                        <p:cTn id="185" dur="1" fill="hold">
                                          <p:stCondLst>
                                            <p:cond delay="0"/>
                                          </p:stCondLst>
                                        </p:cTn>
                                        <p:tgtEl>
                                          <p:spTgt spid="239"/>
                                        </p:tgtEl>
                                        <p:attrNameLst>
                                          <p:attrName>style.visibility</p:attrName>
                                        </p:attrNameLst>
                                      </p:cBhvr>
                                      <p:to>
                                        <p:strVal val="visible"/>
                                      </p:to>
                                    </p:set>
                                    <p:animEffect transition="in" filter="wipe(left)">
                                      <p:cBhvr>
                                        <p:cTn id="186" dur="500"/>
                                        <p:tgtEl>
                                          <p:spTgt spid="239"/>
                                        </p:tgtEl>
                                      </p:cBhvr>
                                    </p:animEffect>
                                  </p:childTnLst>
                                </p:cTn>
                              </p:par>
                              <p:par>
                                <p:cTn id="187" presetID="22" presetClass="entr" presetSubtype="8" fill="hold" grpId="0" nodeType="withEffect">
                                  <p:stCondLst>
                                    <p:cond delay="0"/>
                                  </p:stCondLst>
                                  <p:childTnLst>
                                    <p:set>
                                      <p:cBhvr>
                                        <p:cTn id="188" dur="1" fill="hold">
                                          <p:stCondLst>
                                            <p:cond delay="0"/>
                                          </p:stCondLst>
                                        </p:cTn>
                                        <p:tgtEl>
                                          <p:spTgt spid="240"/>
                                        </p:tgtEl>
                                        <p:attrNameLst>
                                          <p:attrName>style.visibility</p:attrName>
                                        </p:attrNameLst>
                                      </p:cBhvr>
                                      <p:to>
                                        <p:strVal val="visible"/>
                                      </p:to>
                                    </p:set>
                                    <p:animEffect transition="in" filter="wipe(left)">
                                      <p:cBhvr>
                                        <p:cTn id="189" dur="500"/>
                                        <p:tgtEl>
                                          <p:spTgt spid="240"/>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229"/>
                                        </p:tgtEl>
                                        <p:attrNameLst>
                                          <p:attrName>style.visibility</p:attrName>
                                        </p:attrNameLst>
                                      </p:cBhvr>
                                      <p:to>
                                        <p:strVal val="visible"/>
                                      </p:to>
                                    </p:set>
                                    <p:animEffect transition="in" filter="wipe(left)">
                                      <p:cBhvr>
                                        <p:cTn id="194" dur="500"/>
                                        <p:tgtEl>
                                          <p:spTgt spid="229"/>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230"/>
                                        </p:tgtEl>
                                        <p:attrNameLst>
                                          <p:attrName>style.visibility</p:attrName>
                                        </p:attrNameLst>
                                      </p:cBhvr>
                                      <p:to>
                                        <p:strVal val="visible"/>
                                      </p:to>
                                    </p:set>
                                    <p:animEffect transition="in" filter="wipe(left)">
                                      <p:cBhvr>
                                        <p:cTn id="197" dur="500"/>
                                        <p:tgtEl>
                                          <p:spTgt spid="230"/>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2">
                                            <p:txEl>
                                              <p:pRg st="1" end="1"/>
                                            </p:txEl>
                                          </p:spTgt>
                                        </p:tgtEl>
                                        <p:attrNameLst>
                                          <p:attrName>style.visibility</p:attrName>
                                        </p:attrNameLst>
                                      </p:cBhvr>
                                      <p:to>
                                        <p:strVal val="visible"/>
                                      </p:to>
                                    </p:set>
                                    <p:animEffect transition="in" filter="wipe(left)">
                                      <p:cBhvr>
                                        <p:cTn id="202" dur="500"/>
                                        <p:tgtEl>
                                          <p:spTgt spid="2">
                                            <p:txEl>
                                              <p:pRg st="1" end="1"/>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nodeType="clickEffect">
                                  <p:stCondLst>
                                    <p:cond delay="0"/>
                                  </p:stCondLst>
                                  <p:childTnLst>
                                    <p:animEffect transition="out" filter="fade">
                                      <p:cBhvr>
                                        <p:cTn id="206" dur="500"/>
                                        <p:tgtEl>
                                          <p:spTgt spid="229"/>
                                        </p:tgtEl>
                                      </p:cBhvr>
                                    </p:animEffect>
                                    <p:set>
                                      <p:cBhvr>
                                        <p:cTn id="207" dur="1" fill="hold">
                                          <p:stCondLst>
                                            <p:cond delay="499"/>
                                          </p:stCondLst>
                                        </p:cTn>
                                        <p:tgtEl>
                                          <p:spTgt spid="229"/>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230"/>
                                        </p:tgtEl>
                                      </p:cBhvr>
                                    </p:animEffect>
                                    <p:set>
                                      <p:cBhvr>
                                        <p:cTn id="210" dur="1" fill="hold">
                                          <p:stCondLst>
                                            <p:cond delay="499"/>
                                          </p:stCondLst>
                                        </p:cTn>
                                        <p:tgtEl>
                                          <p:spTgt spid="230"/>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131"/>
                                        </p:tgtEl>
                                        <p:attrNameLst>
                                          <p:attrName>style.visibility</p:attrName>
                                        </p:attrNameLst>
                                      </p:cBhvr>
                                      <p:to>
                                        <p:strVal val="visible"/>
                                      </p:to>
                                    </p:set>
                                    <p:animEffect transition="in" filter="wipe(left)">
                                      <p:cBhvr>
                                        <p:cTn id="215" dur="500"/>
                                        <p:tgtEl>
                                          <p:spTgt spid="131"/>
                                        </p:tgtEl>
                                      </p:cBhvr>
                                    </p:animEffect>
                                  </p:childTnLst>
                                </p:cTn>
                              </p:par>
                              <p:par>
                                <p:cTn id="216" presetID="22" presetClass="entr" presetSubtype="8" fill="hold" grpId="0" nodeType="withEffect">
                                  <p:stCondLst>
                                    <p:cond delay="0"/>
                                  </p:stCondLst>
                                  <p:childTnLst>
                                    <p:set>
                                      <p:cBhvr>
                                        <p:cTn id="217" dur="1" fill="hold">
                                          <p:stCondLst>
                                            <p:cond delay="0"/>
                                          </p:stCondLst>
                                        </p:cTn>
                                        <p:tgtEl>
                                          <p:spTgt spid="132"/>
                                        </p:tgtEl>
                                        <p:attrNameLst>
                                          <p:attrName>style.visibility</p:attrName>
                                        </p:attrNameLst>
                                      </p:cBhvr>
                                      <p:to>
                                        <p:strVal val="visible"/>
                                      </p:to>
                                    </p:set>
                                    <p:animEffect transition="in" filter="wipe(left)">
                                      <p:cBhvr>
                                        <p:cTn id="218" dur="500"/>
                                        <p:tgtEl>
                                          <p:spTgt spid="132"/>
                                        </p:tgtEl>
                                      </p:cBhvr>
                                    </p:animEffect>
                                  </p:childTnLst>
                                </p:cTn>
                              </p:par>
                              <p:par>
                                <p:cTn id="219" presetID="22" presetClass="entr" presetSubtype="8" fill="hold" grpId="0" nodeType="withEffect">
                                  <p:stCondLst>
                                    <p:cond delay="0"/>
                                  </p:stCondLst>
                                  <p:childTnLst>
                                    <p:set>
                                      <p:cBhvr>
                                        <p:cTn id="220" dur="1" fill="hold">
                                          <p:stCondLst>
                                            <p:cond delay="0"/>
                                          </p:stCondLst>
                                        </p:cTn>
                                        <p:tgtEl>
                                          <p:spTgt spid="133"/>
                                        </p:tgtEl>
                                        <p:attrNameLst>
                                          <p:attrName>style.visibility</p:attrName>
                                        </p:attrNameLst>
                                      </p:cBhvr>
                                      <p:to>
                                        <p:strVal val="visible"/>
                                      </p:to>
                                    </p:set>
                                    <p:animEffect transition="in" filter="wipe(left)">
                                      <p:cBhvr>
                                        <p:cTn id="221" dur="500"/>
                                        <p:tgtEl>
                                          <p:spTgt spid="133"/>
                                        </p:tgtEl>
                                      </p:cBhvr>
                                    </p:animEffect>
                                  </p:childTnLst>
                                </p:cTn>
                              </p:par>
                              <p:par>
                                <p:cTn id="222" presetID="22" presetClass="entr" presetSubtype="8" fill="hold" grpId="0" nodeType="withEffect">
                                  <p:stCondLst>
                                    <p:cond delay="0"/>
                                  </p:stCondLst>
                                  <p:childTnLst>
                                    <p:set>
                                      <p:cBhvr>
                                        <p:cTn id="223" dur="1" fill="hold">
                                          <p:stCondLst>
                                            <p:cond delay="0"/>
                                          </p:stCondLst>
                                        </p:cTn>
                                        <p:tgtEl>
                                          <p:spTgt spid="134"/>
                                        </p:tgtEl>
                                        <p:attrNameLst>
                                          <p:attrName>style.visibility</p:attrName>
                                        </p:attrNameLst>
                                      </p:cBhvr>
                                      <p:to>
                                        <p:strVal val="visible"/>
                                      </p:to>
                                    </p:set>
                                    <p:animEffect transition="in" filter="wipe(left)">
                                      <p:cBhvr>
                                        <p:cTn id="224" dur="500"/>
                                        <p:tgtEl>
                                          <p:spTgt spid="134"/>
                                        </p:tgtEl>
                                      </p:cBhvr>
                                    </p:animEffect>
                                  </p:childTnLst>
                                </p:cTn>
                              </p:par>
                              <p:par>
                                <p:cTn id="225" presetID="22" presetClass="entr" presetSubtype="8" fill="hold" grpId="0" nodeType="withEffect">
                                  <p:stCondLst>
                                    <p:cond delay="0"/>
                                  </p:stCondLst>
                                  <p:childTnLst>
                                    <p:set>
                                      <p:cBhvr>
                                        <p:cTn id="226" dur="1" fill="hold">
                                          <p:stCondLst>
                                            <p:cond delay="0"/>
                                          </p:stCondLst>
                                        </p:cTn>
                                        <p:tgtEl>
                                          <p:spTgt spid="135"/>
                                        </p:tgtEl>
                                        <p:attrNameLst>
                                          <p:attrName>style.visibility</p:attrName>
                                        </p:attrNameLst>
                                      </p:cBhvr>
                                      <p:to>
                                        <p:strVal val="visible"/>
                                      </p:to>
                                    </p:set>
                                    <p:animEffect transition="in" filter="wipe(left)">
                                      <p:cBhvr>
                                        <p:cTn id="227" dur="500"/>
                                        <p:tgtEl>
                                          <p:spTgt spid="135"/>
                                        </p:tgtEl>
                                      </p:cBhvr>
                                    </p:animEffect>
                                  </p:childTnLst>
                                </p:cTn>
                              </p:par>
                              <p:par>
                                <p:cTn id="228" presetID="22" presetClass="entr" presetSubtype="8" fill="hold" grpId="0" nodeType="withEffect">
                                  <p:stCondLst>
                                    <p:cond delay="0"/>
                                  </p:stCondLst>
                                  <p:childTnLst>
                                    <p:set>
                                      <p:cBhvr>
                                        <p:cTn id="229" dur="1" fill="hold">
                                          <p:stCondLst>
                                            <p:cond delay="0"/>
                                          </p:stCondLst>
                                        </p:cTn>
                                        <p:tgtEl>
                                          <p:spTgt spid="136"/>
                                        </p:tgtEl>
                                        <p:attrNameLst>
                                          <p:attrName>style.visibility</p:attrName>
                                        </p:attrNameLst>
                                      </p:cBhvr>
                                      <p:to>
                                        <p:strVal val="visible"/>
                                      </p:to>
                                    </p:set>
                                    <p:animEffect transition="in" filter="wipe(left)">
                                      <p:cBhvr>
                                        <p:cTn id="230" dur="500"/>
                                        <p:tgtEl>
                                          <p:spTgt spid="136"/>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31"/>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132"/>
                                        </p:tgtEl>
                                        <p:attrNameLst>
                                          <p:attrName>style.visibility</p:attrName>
                                        </p:attrNameLst>
                                      </p:cBhvr>
                                      <p:to>
                                        <p:strVal val="hidden"/>
                                      </p:to>
                                    </p:set>
                                  </p:childTnLst>
                                </p:cTn>
                              </p:par>
                              <p:par>
                                <p:cTn id="237" presetID="1" presetClass="exit" presetSubtype="0" fill="hold" grpId="1" nodeType="withEffect">
                                  <p:stCondLst>
                                    <p:cond delay="0"/>
                                  </p:stCondLst>
                                  <p:childTnLst>
                                    <p:set>
                                      <p:cBhvr>
                                        <p:cTn id="238" dur="1" fill="hold">
                                          <p:stCondLst>
                                            <p:cond delay="0"/>
                                          </p:stCondLst>
                                        </p:cTn>
                                        <p:tgtEl>
                                          <p:spTgt spid="133"/>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34"/>
                                        </p:tgtEl>
                                        <p:attrNameLst>
                                          <p:attrName>style.visibility</p:attrName>
                                        </p:attrNameLst>
                                      </p:cBhvr>
                                      <p:to>
                                        <p:strVal val="hidden"/>
                                      </p:to>
                                    </p:set>
                                  </p:childTnLst>
                                </p:cTn>
                              </p:par>
                              <p:par>
                                <p:cTn id="241" presetID="1" presetClass="exit" presetSubtype="0" fill="hold" grpId="1" nodeType="withEffect">
                                  <p:stCondLst>
                                    <p:cond delay="0"/>
                                  </p:stCondLst>
                                  <p:childTnLst>
                                    <p:set>
                                      <p:cBhvr>
                                        <p:cTn id="242" dur="1" fill="hold">
                                          <p:stCondLst>
                                            <p:cond delay="0"/>
                                          </p:stCondLst>
                                        </p:cTn>
                                        <p:tgtEl>
                                          <p:spTgt spid="135"/>
                                        </p:tgtEl>
                                        <p:attrNameLst>
                                          <p:attrName>style.visibility</p:attrName>
                                        </p:attrNameLst>
                                      </p:cBhvr>
                                      <p:to>
                                        <p:strVal val="hidden"/>
                                      </p:to>
                                    </p:set>
                                  </p:childTnLst>
                                </p:cTn>
                              </p:par>
                              <p:par>
                                <p:cTn id="243" presetID="1" presetClass="exit" presetSubtype="0" fill="hold" grpId="1" nodeType="withEffect">
                                  <p:stCondLst>
                                    <p:cond delay="0"/>
                                  </p:stCondLst>
                                  <p:childTnLst>
                                    <p:set>
                                      <p:cBhvr>
                                        <p:cTn id="244" dur="1" fill="hold">
                                          <p:stCondLst>
                                            <p:cond delay="0"/>
                                          </p:stCondLst>
                                        </p:cTn>
                                        <p:tgtEl>
                                          <p:spTgt spid="136"/>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152"/>
                                        </p:tgtEl>
                                        <p:attrNameLst>
                                          <p:attrName>style.visibility</p:attrName>
                                        </p:attrNameLst>
                                      </p:cBhvr>
                                      <p:to>
                                        <p:strVal val="visible"/>
                                      </p:to>
                                    </p:set>
                                    <p:animEffect transition="in" filter="wipe(down)">
                                      <p:cBhvr>
                                        <p:cTn id="249" dur="500"/>
                                        <p:tgtEl>
                                          <p:spTgt spid="152"/>
                                        </p:tgtEl>
                                      </p:cBhvr>
                                    </p:animEffect>
                                  </p:childTnLst>
                                </p:cTn>
                              </p:par>
                              <p:par>
                                <p:cTn id="250" presetID="22" presetClass="entr" presetSubtype="4" fill="hold" grpId="0" nodeType="withEffect">
                                  <p:stCondLst>
                                    <p:cond delay="0"/>
                                  </p:stCondLst>
                                  <p:childTnLst>
                                    <p:set>
                                      <p:cBhvr>
                                        <p:cTn id="251" dur="1" fill="hold">
                                          <p:stCondLst>
                                            <p:cond delay="0"/>
                                          </p:stCondLst>
                                        </p:cTn>
                                        <p:tgtEl>
                                          <p:spTgt spid="29"/>
                                        </p:tgtEl>
                                        <p:attrNameLst>
                                          <p:attrName>style.visibility</p:attrName>
                                        </p:attrNameLst>
                                      </p:cBhvr>
                                      <p:to>
                                        <p:strVal val="visible"/>
                                      </p:to>
                                    </p:set>
                                    <p:animEffect transition="in" filter="wipe(down)">
                                      <p:cBhvr>
                                        <p:cTn id="252" dur="500"/>
                                        <p:tgtEl>
                                          <p:spTgt spid="29"/>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4" fill="hold" nodeType="clickEffect">
                                  <p:stCondLst>
                                    <p:cond delay="0"/>
                                  </p:stCondLst>
                                  <p:childTnLst>
                                    <p:set>
                                      <p:cBhvr>
                                        <p:cTn id="256" dur="1" fill="hold">
                                          <p:stCondLst>
                                            <p:cond delay="0"/>
                                          </p:stCondLst>
                                        </p:cTn>
                                        <p:tgtEl>
                                          <p:spTgt spid="159"/>
                                        </p:tgtEl>
                                        <p:attrNameLst>
                                          <p:attrName>style.visibility</p:attrName>
                                        </p:attrNameLst>
                                      </p:cBhvr>
                                      <p:to>
                                        <p:strVal val="visible"/>
                                      </p:to>
                                    </p:set>
                                    <p:animEffect transition="in" filter="wipe(down)">
                                      <p:cBhvr>
                                        <p:cTn id="257" dur="500"/>
                                        <p:tgtEl>
                                          <p:spTgt spid="159"/>
                                        </p:tgtEl>
                                      </p:cBhvr>
                                    </p:animEffect>
                                  </p:childTnLst>
                                </p:cTn>
                              </p:par>
                              <p:par>
                                <p:cTn id="258" presetID="22" presetClass="entr" presetSubtype="4" fill="hold" grpId="0" nodeType="withEffect">
                                  <p:stCondLst>
                                    <p:cond delay="0"/>
                                  </p:stCondLst>
                                  <p:childTnLst>
                                    <p:set>
                                      <p:cBhvr>
                                        <p:cTn id="259" dur="1" fill="hold">
                                          <p:stCondLst>
                                            <p:cond delay="0"/>
                                          </p:stCondLst>
                                        </p:cTn>
                                        <p:tgtEl>
                                          <p:spTgt spid="158"/>
                                        </p:tgtEl>
                                        <p:attrNameLst>
                                          <p:attrName>style.visibility</p:attrName>
                                        </p:attrNameLst>
                                      </p:cBhvr>
                                      <p:to>
                                        <p:strVal val="visible"/>
                                      </p:to>
                                    </p:set>
                                    <p:animEffect transition="in" filter="wipe(down)">
                                      <p:cBhvr>
                                        <p:cTn id="260" dur="500"/>
                                        <p:tgtEl>
                                          <p:spTgt spid="158"/>
                                        </p:tgtEl>
                                      </p:cBhvr>
                                    </p:animEffect>
                                  </p:childTnLst>
                                </p:cTn>
                              </p:par>
                              <p:par>
                                <p:cTn id="261" presetID="22" presetClass="entr" presetSubtype="4" fill="hold" grpId="0" nodeType="withEffect">
                                  <p:stCondLst>
                                    <p:cond delay="0"/>
                                  </p:stCondLst>
                                  <p:childTnLst>
                                    <p:set>
                                      <p:cBhvr>
                                        <p:cTn id="262" dur="1" fill="hold">
                                          <p:stCondLst>
                                            <p:cond delay="0"/>
                                          </p:stCondLst>
                                        </p:cTn>
                                        <p:tgtEl>
                                          <p:spTgt spid="162"/>
                                        </p:tgtEl>
                                        <p:attrNameLst>
                                          <p:attrName>style.visibility</p:attrName>
                                        </p:attrNameLst>
                                      </p:cBhvr>
                                      <p:to>
                                        <p:strVal val="visible"/>
                                      </p:to>
                                    </p:set>
                                    <p:animEffect transition="in" filter="wipe(down)">
                                      <p:cBhvr>
                                        <p:cTn id="263" dur="500"/>
                                        <p:tgtEl>
                                          <p:spTgt spid="162"/>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4" fill="hold" nodeType="clickEffect">
                                  <p:stCondLst>
                                    <p:cond delay="0"/>
                                  </p:stCondLst>
                                  <p:childTnLst>
                                    <p:set>
                                      <p:cBhvr>
                                        <p:cTn id="267" dur="1" fill="hold">
                                          <p:stCondLst>
                                            <p:cond delay="0"/>
                                          </p:stCondLst>
                                        </p:cTn>
                                        <p:tgtEl>
                                          <p:spTgt spid="163"/>
                                        </p:tgtEl>
                                        <p:attrNameLst>
                                          <p:attrName>style.visibility</p:attrName>
                                        </p:attrNameLst>
                                      </p:cBhvr>
                                      <p:to>
                                        <p:strVal val="visible"/>
                                      </p:to>
                                    </p:set>
                                    <p:animEffect transition="in" filter="wipe(down)">
                                      <p:cBhvr>
                                        <p:cTn id="268" dur="500"/>
                                        <p:tgtEl>
                                          <p:spTgt spid="163"/>
                                        </p:tgtEl>
                                      </p:cBhvr>
                                    </p:animEffect>
                                  </p:childTnLst>
                                </p:cTn>
                              </p:par>
                              <p:par>
                                <p:cTn id="269" presetID="22" presetClass="entr" presetSubtype="4" fill="hold" grpId="0" nodeType="withEffect">
                                  <p:stCondLst>
                                    <p:cond delay="0"/>
                                  </p:stCondLst>
                                  <p:childTnLst>
                                    <p:set>
                                      <p:cBhvr>
                                        <p:cTn id="270" dur="1" fill="hold">
                                          <p:stCondLst>
                                            <p:cond delay="0"/>
                                          </p:stCondLst>
                                        </p:cTn>
                                        <p:tgtEl>
                                          <p:spTgt spid="166"/>
                                        </p:tgtEl>
                                        <p:attrNameLst>
                                          <p:attrName>style.visibility</p:attrName>
                                        </p:attrNameLst>
                                      </p:cBhvr>
                                      <p:to>
                                        <p:strVal val="visible"/>
                                      </p:to>
                                    </p:set>
                                    <p:animEffect transition="in" filter="wipe(down)">
                                      <p:cBhvr>
                                        <p:cTn id="271" dur="500"/>
                                        <p:tgtEl>
                                          <p:spTgt spid="166"/>
                                        </p:tgtEl>
                                      </p:cBhvr>
                                    </p:animEffect>
                                  </p:childTnLst>
                                </p:cTn>
                              </p:par>
                              <p:par>
                                <p:cTn id="272" presetID="22" presetClass="entr" presetSubtype="4" fill="hold" grpId="0" nodeType="withEffect">
                                  <p:stCondLst>
                                    <p:cond delay="0"/>
                                  </p:stCondLst>
                                  <p:childTnLst>
                                    <p:set>
                                      <p:cBhvr>
                                        <p:cTn id="273" dur="1" fill="hold">
                                          <p:stCondLst>
                                            <p:cond delay="0"/>
                                          </p:stCondLst>
                                        </p:cTn>
                                        <p:tgtEl>
                                          <p:spTgt spid="167"/>
                                        </p:tgtEl>
                                        <p:attrNameLst>
                                          <p:attrName>style.visibility</p:attrName>
                                        </p:attrNameLst>
                                      </p:cBhvr>
                                      <p:to>
                                        <p:strVal val="visible"/>
                                      </p:to>
                                    </p:set>
                                    <p:animEffect transition="in" filter="wipe(down)">
                                      <p:cBhvr>
                                        <p:cTn id="274" dur="500"/>
                                        <p:tgtEl>
                                          <p:spTgt spid="167"/>
                                        </p:tgtEl>
                                      </p:cBhvr>
                                    </p:animEffect>
                                  </p:childTnLst>
                                </p:cTn>
                              </p:par>
                              <p:par>
                                <p:cTn id="275" presetID="22" presetClass="entr" presetSubtype="4" fill="hold" grpId="0" nodeType="withEffect">
                                  <p:stCondLst>
                                    <p:cond delay="0"/>
                                  </p:stCondLst>
                                  <p:childTnLst>
                                    <p:set>
                                      <p:cBhvr>
                                        <p:cTn id="276" dur="1" fill="hold">
                                          <p:stCondLst>
                                            <p:cond delay="0"/>
                                          </p:stCondLst>
                                        </p:cTn>
                                        <p:tgtEl>
                                          <p:spTgt spid="168"/>
                                        </p:tgtEl>
                                        <p:attrNameLst>
                                          <p:attrName>style.visibility</p:attrName>
                                        </p:attrNameLst>
                                      </p:cBhvr>
                                      <p:to>
                                        <p:strVal val="visible"/>
                                      </p:to>
                                    </p:set>
                                    <p:animEffect transition="in" filter="wipe(down)">
                                      <p:cBhvr>
                                        <p:cTn id="277" dur="500"/>
                                        <p:tgtEl>
                                          <p:spTgt spid="168"/>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ntr" presetSubtype="4" fill="hold" nodeType="clickEffect">
                                  <p:stCondLst>
                                    <p:cond delay="0"/>
                                  </p:stCondLst>
                                  <p:childTnLst>
                                    <p:set>
                                      <p:cBhvr>
                                        <p:cTn id="281" dur="1" fill="hold">
                                          <p:stCondLst>
                                            <p:cond delay="0"/>
                                          </p:stCondLst>
                                        </p:cTn>
                                        <p:tgtEl>
                                          <p:spTgt spid="169"/>
                                        </p:tgtEl>
                                        <p:attrNameLst>
                                          <p:attrName>style.visibility</p:attrName>
                                        </p:attrNameLst>
                                      </p:cBhvr>
                                      <p:to>
                                        <p:strVal val="visible"/>
                                      </p:to>
                                    </p:set>
                                    <p:animEffect transition="in" filter="wipe(down)">
                                      <p:cBhvr>
                                        <p:cTn id="282" dur="500"/>
                                        <p:tgtEl>
                                          <p:spTgt spid="169"/>
                                        </p:tgtEl>
                                      </p:cBhvr>
                                    </p:animEffect>
                                  </p:childTnLst>
                                </p:cTn>
                              </p:par>
                              <p:par>
                                <p:cTn id="283" presetID="22" presetClass="entr" presetSubtype="4" fill="hold" grpId="0" nodeType="withEffect">
                                  <p:stCondLst>
                                    <p:cond delay="0"/>
                                  </p:stCondLst>
                                  <p:childTnLst>
                                    <p:set>
                                      <p:cBhvr>
                                        <p:cTn id="284" dur="1" fill="hold">
                                          <p:stCondLst>
                                            <p:cond delay="0"/>
                                          </p:stCondLst>
                                        </p:cTn>
                                        <p:tgtEl>
                                          <p:spTgt spid="172"/>
                                        </p:tgtEl>
                                        <p:attrNameLst>
                                          <p:attrName>style.visibility</p:attrName>
                                        </p:attrNameLst>
                                      </p:cBhvr>
                                      <p:to>
                                        <p:strVal val="visible"/>
                                      </p:to>
                                    </p:set>
                                    <p:animEffect transition="in" filter="wipe(down)">
                                      <p:cBhvr>
                                        <p:cTn id="285" dur="500"/>
                                        <p:tgtEl>
                                          <p:spTgt spid="172"/>
                                        </p:tgtEl>
                                      </p:cBhvr>
                                    </p:animEffect>
                                  </p:childTnLst>
                                </p:cTn>
                              </p:par>
                              <p:par>
                                <p:cTn id="286" presetID="22" presetClass="entr" presetSubtype="4" fill="hold" grpId="0" nodeType="withEffect">
                                  <p:stCondLst>
                                    <p:cond delay="0"/>
                                  </p:stCondLst>
                                  <p:childTnLst>
                                    <p:set>
                                      <p:cBhvr>
                                        <p:cTn id="287" dur="1" fill="hold">
                                          <p:stCondLst>
                                            <p:cond delay="0"/>
                                          </p:stCondLst>
                                        </p:cTn>
                                        <p:tgtEl>
                                          <p:spTgt spid="173"/>
                                        </p:tgtEl>
                                        <p:attrNameLst>
                                          <p:attrName>style.visibility</p:attrName>
                                        </p:attrNameLst>
                                      </p:cBhvr>
                                      <p:to>
                                        <p:strVal val="visible"/>
                                      </p:to>
                                    </p:set>
                                    <p:animEffect transition="in" filter="wipe(down)">
                                      <p:cBhvr>
                                        <p:cTn id="288" dur="500"/>
                                        <p:tgtEl>
                                          <p:spTgt spid="173"/>
                                        </p:tgtEl>
                                      </p:cBhvr>
                                    </p:animEffect>
                                  </p:childTnLst>
                                </p:cTn>
                              </p:par>
                              <p:par>
                                <p:cTn id="289" presetID="22" presetClass="entr" presetSubtype="4" fill="hold" grpId="0" nodeType="withEffect">
                                  <p:stCondLst>
                                    <p:cond delay="0"/>
                                  </p:stCondLst>
                                  <p:childTnLst>
                                    <p:set>
                                      <p:cBhvr>
                                        <p:cTn id="290" dur="1" fill="hold">
                                          <p:stCondLst>
                                            <p:cond delay="0"/>
                                          </p:stCondLst>
                                        </p:cTn>
                                        <p:tgtEl>
                                          <p:spTgt spid="174"/>
                                        </p:tgtEl>
                                        <p:attrNameLst>
                                          <p:attrName>style.visibility</p:attrName>
                                        </p:attrNameLst>
                                      </p:cBhvr>
                                      <p:to>
                                        <p:strVal val="visible"/>
                                      </p:to>
                                    </p:set>
                                    <p:animEffect transition="in" filter="wipe(down)">
                                      <p:cBhvr>
                                        <p:cTn id="291" dur="500"/>
                                        <p:tgtEl>
                                          <p:spTgt spid="174"/>
                                        </p:tgtEl>
                                      </p:cBhvr>
                                    </p:animEffect>
                                  </p:childTnLst>
                                </p:cTn>
                              </p:par>
                              <p:par>
                                <p:cTn id="292" presetID="22" presetClass="entr" presetSubtype="4" fill="hold" grpId="0" nodeType="withEffect">
                                  <p:stCondLst>
                                    <p:cond delay="0"/>
                                  </p:stCondLst>
                                  <p:childTnLst>
                                    <p:set>
                                      <p:cBhvr>
                                        <p:cTn id="293" dur="1" fill="hold">
                                          <p:stCondLst>
                                            <p:cond delay="0"/>
                                          </p:stCondLst>
                                        </p:cTn>
                                        <p:tgtEl>
                                          <p:spTgt spid="175"/>
                                        </p:tgtEl>
                                        <p:attrNameLst>
                                          <p:attrName>style.visibility</p:attrName>
                                        </p:attrNameLst>
                                      </p:cBhvr>
                                      <p:to>
                                        <p:strVal val="visible"/>
                                      </p:to>
                                    </p:set>
                                    <p:animEffect transition="in" filter="wipe(down)">
                                      <p:cBhvr>
                                        <p:cTn id="294" dur="500"/>
                                        <p:tgtEl>
                                          <p:spTgt spid="175"/>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4" fill="hold" nodeType="clickEffect">
                                  <p:stCondLst>
                                    <p:cond delay="0"/>
                                  </p:stCondLst>
                                  <p:childTnLst>
                                    <p:set>
                                      <p:cBhvr>
                                        <p:cTn id="298" dur="1" fill="hold">
                                          <p:stCondLst>
                                            <p:cond delay="0"/>
                                          </p:stCondLst>
                                        </p:cTn>
                                        <p:tgtEl>
                                          <p:spTgt spid="176"/>
                                        </p:tgtEl>
                                        <p:attrNameLst>
                                          <p:attrName>style.visibility</p:attrName>
                                        </p:attrNameLst>
                                      </p:cBhvr>
                                      <p:to>
                                        <p:strVal val="visible"/>
                                      </p:to>
                                    </p:set>
                                    <p:animEffect transition="in" filter="wipe(down)">
                                      <p:cBhvr>
                                        <p:cTn id="299" dur="500"/>
                                        <p:tgtEl>
                                          <p:spTgt spid="176"/>
                                        </p:tgtEl>
                                      </p:cBhvr>
                                    </p:animEffect>
                                  </p:childTnLst>
                                </p:cTn>
                              </p:par>
                              <p:par>
                                <p:cTn id="300" presetID="22" presetClass="entr" presetSubtype="4" fill="hold" grpId="0" nodeType="withEffect">
                                  <p:stCondLst>
                                    <p:cond delay="0"/>
                                  </p:stCondLst>
                                  <p:childTnLst>
                                    <p:set>
                                      <p:cBhvr>
                                        <p:cTn id="301" dur="1" fill="hold">
                                          <p:stCondLst>
                                            <p:cond delay="0"/>
                                          </p:stCondLst>
                                        </p:cTn>
                                        <p:tgtEl>
                                          <p:spTgt spid="179"/>
                                        </p:tgtEl>
                                        <p:attrNameLst>
                                          <p:attrName>style.visibility</p:attrName>
                                        </p:attrNameLst>
                                      </p:cBhvr>
                                      <p:to>
                                        <p:strVal val="visible"/>
                                      </p:to>
                                    </p:set>
                                    <p:animEffect transition="in" filter="wipe(down)">
                                      <p:cBhvr>
                                        <p:cTn id="302" dur="500"/>
                                        <p:tgtEl>
                                          <p:spTgt spid="179"/>
                                        </p:tgtEl>
                                      </p:cBhvr>
                                    </p:animEffect>
                                  </p:childTnLst>
                                </p:cTn>
                              </p:par>
                              <p:par>
                                <p:cTn id="303" presetID="22" presetClass="entr" presetSubtype="4" fill="hold" grpId="0" nodeType="withEffect">
                                  <p:stCondLst>
                                    <p:cond delay="0"/>
                                  </p:stCondLst>
                                  <p:childTnLst>
                                    <p:set>
                                      <p:cBhvr>
                                        <p:cTn id="304" dur="1" fill="hold">
                                          <p:stCondLst>
                                            <p:cond delay="0"/>
                                          </p:stCondLst>
                                        </p:cTn>
                                        <p:tgtEl>
                                          <p:spTgt spid="180"/>
                                        </p:tgtEl>
                                        <p:attrNameLst>
                                          <p:attrName>style.visibility</p:attrName>
                                        </p:attrNameLst>
                                      </p:cBhvr>
                                      <p:to>
                                        <p:strVal val="visible"/>
                                      </p:to>
                                    </p:set>
                                    <p:animEffect transition="in" filter="wipe(down)">
                                      <p:cBhvr>
                                        <p:cTn id="305" dur="500"/>
                                        <p:tgtEl>
                                          <p:spTgt spid="180"/>
                                        </p:tgtEl>
                                      </p:cBhvr>
                                    </p:animEffect>
                                  </p:childTnLst>
                                </p:cTn>
                              </p:par>
                              <p:par>
                                <p:cTn id="306" presetID="22" presetClass="entr" presetSubtype="4" fill="hold" grpId="0" nodeType="withEffect">
                                  <p:stCondLst>
                                    <p:cond delay="0"/>
                                  </p:stCondLst>
                                  <p:childTnLst>
                                    <p:set>
                                      <p:cBhvr>
                                        <p:cTn id="307" dur="1" fill="hold">
                                          <p:stCondLst>
                                            <p:cond delay="0"/>
                                          </p:stCondLst>
                                        </p:cTn>
                                        <p:tgtEl>
                                          <p:spTgt spid="181"/>
                                        </p:tgtEl>
                                        <p:attrNameLst>
                                          <p:attrName>style.visibility</p:attrName>
                                        </p:attrNameLst>
                                      </p:cBhvr>
                                      <p:to>
                                        <p:strVal val="visible"/>
                                      </p:to>
                                    </p:set>
                                    <p:animEffect transition="in" filter="wipe(down)">
                                      <p:cBhvr>
                                        <p:cTn id="308" dur="500"/>
                                        <p:tgtEl>
                                          <p:spTgt spid="181"/>
                                        </p:tgtEl>
                                      </p:cBhvr>
                                    </p:animEffect>
                                  </p:childTnLst>
                                </p:cTn>
                              </p:par>
                              <p:par>
                                <p:cTn id="309" presetID="22" presetClass="entr" presetSubtype="4" fill="hold" grpId="0" nodeType="withEffect">
                                  <p:stCondLst>
                                    <p:cond delay="0"/>
                                  </p:stCondLst>
                                  <p:childTnLst>
                                    <p:set>
                                      <p:cBhvr>
                                        <p:cTn id="310" dur="1" fill="hold">
                                          <p:stCondLst>
                                            <p:cond delay="0"/>
                                          </p:stCondLst>
                                        </p:cTn>
                                        <p:tgtEl>
                                          <p:spTgt spid="182"/>
                                        </p:tgtEl>
                                        <p:attrNameLst>
                                          <p:attrName>style.visibility</p:attrName>
                                        </p:attrNameLst>
                                      </p:cBhvr>
                                      <p:to>
                                        <p:strVal val="visible"/>
                                      </p:to>
                                    </p:set>
                                    <p:animEffect transition="in" filter="wipe(down)">
                                      <p:cBhvr>
                                        <p:cTn id="311" dur="500"/>
                                        <p:tgtEl>
                                          <p:spTgt spid="182"/>
                                        </p:tgtEl>
                                      </p:cBhvr>
                                    </p:animEffect>
                                  </p:childTnLst>
                                </p:cTn>
                              </p:par>
                              <p:par>
                                <p:cTn id="312" presetID="22" presetClass="entr" presetSubtype="4" fill="hold" grpId="0" nodeType="withEffect">
                                  <p:stCondLst>
                                    <p:cond delay="0"/>
                                  </p:stCondLst>
                                  <p:childTnLst>
                                    <p:set>
                                      <p:cBhvr>
                                        <p:cTn id="313" dur="1" fill="hold">
                                          <p:stCondLst>
                                            <p:cond delay="0"/>
                                          </p:stCondLst>
                                        </p:cTn>
                                        <p:tgtEl>
                                          <p:spTgt spid="183"/>
                                        </p:tgtEl>
                                        <p:attrNameLst>
                                          <p:attrName>style.visibility</p:attrName>
                                        </p:attrNameLst>
                                      </p:cBhvr>
                                      <p:to>
                                        <p:strVal val="visible"/>
                                      </p:to>
                                    </p:set>
                                    <p:animEffect transition="in" filter="wipe(down)">
                                      <p:cBhvr>
                                        <p:cTn id="314" dur="500"/>
                                        <p:tgtEl>
                                          <p:spTgt spid="183"/>
                                        </p:tgtEl>
                                      </p:cBhvr>
                                    </p:animEffect>
                                  </p:childTnLst>
                                </p:cTn>
                              </p:par>
                            </p:childTnLst>
                          </p:cTn>
                        </p:par>
                      </p:childTnLst>
                    </p:cTn>
                  </p:par>
                  <p:par>
                    <p:cTn id="315" fill="hold">
                      <p:stCondLst>
                        <p:cond delay="indefinite"/>
                      </p:stCondLst>
                      <p:childTnLst>
                        <p:par>
                          <p:cTn id="316" fill="hold">
                            <p:stCondLst>
                              <p:cond delay="0"/>
                            </p:stCondLst>
                            <p:childTnLst>
                              <p:par>
                                <p:cTn id="317" presetID="22" presetClass="entr" presetSubtype="4" fill="hold" nodeType="clickEffect">
                                  <p:stCondLst>
                                    <p:cond delay="0"/>
                                  </p:stCondLst>
                                  <p:childTnLst>
                                    <p:set>
                                      <p:cBhvr>
                                        <p:cTn id="318" dur="1" fill="hold">
                                          <p:stCondLst>
                                            <p:cond delay="0"/>
                                          </p:stCondLst>
                                        </p:cTn>
                                        <p:tgtEl>
                                          <p:spTgt spid="184"/>
                                        </p:tgtEl>
                                        <p:attrNameLst>
                                          <p:attrName>style.visibility</p:attrName>
                                        </p:attrNameLst>
                                      </p:cBhvr>
                                      <p:to>
                                        <p:strVal val="visible"/>
                                      </p:to>
                                    </p:set>
                                    <p:animEffect transition="in" filter="wipe(down)">
                                      <p:cBhvr>
                                        <p:cTn id="319" dur="500"/>
                                        <p:tgtEl>
                                          <p:spTgt spid="184"/>
                                        </p:tgtEl>
                                      </p:cBhvr>
                                    </p:animEffect>
                                  </p:childTnLst>
                                </p:cTn>
                              </p:par>
                              <p:par>
                                <p:cTn id="320" presetID="22" presetClass="entr" presetSubtype="4" fill="hold" grpId="0" nodeType="withEffect">
                                  <p:stCondLst>
                                    <p:cond delay="0"/>
                                  </p:stCondLst>
                                  <p:childTnLst>
                                    <p:set>
                                      <p:cBhvr>
                                        <p:cTn id="321" dur="1" fill="hold">
                                          <p:stCondLst>
                                            <p:cond delay="0"/>
                                          </p:stCondLst>
                                        </p:cTn>
                                        <p:tgtEl>
                                          <p:spTgt spid="187"/>
                                        </p:tgtEl>
                                        <p:attrNameLst>
                                          <p:attrName>style.visibility</p:attrName>
                                        </p:attrNameLst>
                                      </p:cBhvr>
                                      <p:to>
                                        <p:strVal val="visible"/>
                                      </p:to>
                                    </p:set>
                                    <p:animEffect transition="in" filter="wipe(down)">
                                      <p:cBhvr>
                                        <p:cTn id="322" dur="500"/>
                                        <p:tgtEl>
                                          <p:spTgt spid="187"/>
                                        </p:tgtEl>
                                      </p:cBhvr>
                                    </p:animEffect>
                                  </p:childTnLst>
                                </p:cTn>
                              </p:par>
                              <p:par>
                                <p:cTn id="323" presetID="22" presetClass="entr" presetSubtype="4" fill="hold" grpId="0" nodeType="withEffect">
                                  <p:stCondLst>
                                    <p:cond delay="0"/>
                                  </p:stCondLst>
                                  <p:childTnLst>
                                    <p:set>
                                      <p:cBhvr>
                                        <p:cTn id="324" dur="1" fill="hold">
                                          <p:stCondLst>
                                            <p:cond delay="0"/>
                                          </p:stCondLst>
                                        </p:cTn>
                                        <p:tgtEl>
                                          <p:spTgt spid="188"/>
                                        </p:tgtEl>
                                        <p:attrNameLst>
                                          <p:attrName>style.visibility</p:attrName>
                                        </p:attrNameLst>
                                      </p:cBhvr>
                                      <p:to>
                                        <p:strVal val="visible"/>
                                      </p:to>
                                    </p:set>
                                    <p:animEffect transition="in" filter="wipe(down)">
                                      <p:cBhvr>
                                        <p:cTn id="325" dur="500"/>
                                        <p:tgtEl>
                                          <p:spTgt spid="188"/>
                                        </p:tgtEl>
                                      </p:cBhvr>
                                    </p:animEffect>
                                  </p:childTnLst>
                                </p:cTn>
                              </p:par>
                              <p:par>
                                <p:cTn id="326" presetID="22" presetClass="entr" presetSubtype="4" fill="hold" grpId="0" nodeType="withEffect">
                                  <p:stCondLst>
                                    <p:cond delay="0"/>
                                  </p:stCondLst>
                                  <p:childTnLst>
                                    <p:set>
                                      <p:cBhvr>
                                        <p:cTn id="327" dur="1" fill="hold">
                                          <p:stCondLst>
                                            <p:cond delay="0"/>
                                          </p:stCondLst>
                                        </p:cTn>
                                        <p:tgtEl>
                                          <p:spTgt spid="189"/>
                                        </p:tgtEl>
                                        <p:attrNameLst>
                                          <p:attrName>style.visibility</p:attrName>
                                        </p:attrNameLst>
                                      </p:cBhvr>
                                      <p:to>
                                        <p:strVal val="visible"/>
                                      </p:to>
                                    </p:set>
                                    <p:animEffect transition="in" filter="wipe(down)">
                                      <p:cBhvr>
                                        <p:cTn id="328" dur="500"/>
                                        <p:tgtEl>
                                          <p:spTgt spid="189"/>
                                        </p:tgtEl>
                                      </p:cBhvr>
                                    </p:animEffect>
                                  </p:childTnLst>
                                </p:cTn>
                              </p:par>
                              <p:par>
                                <p:cTn id="329" presetID="22" presetClass="entr" presetSubtype="4" fill="hold" grpId="0" nodeType="withEffect">
                                  <p:stCondLst>
                                    <p:cond delay="0"/>
                                  </p:stCondLst>
                                  <p:childTnLst>
                                    <p:set>
                                      <p:cBhvr>
                                        <p:cTn id="330" dur="1" fill="hold">
                                          <p:stCondLst>
                                            <p:cond delay="0"/>
                                          </p:stCondLst>
                                        </p:cTn>
                                        <p:tgtEl>
                                          <p:spTgt spid="190"/>
                                        </p:tgtEl>
                                        <p:attrNameLst>
                                          <p:attrName>style.visibility</p:attrName>
                                        </p:attrNameLst>
                                      </p:cBhvr>
                                      <p:to>
                                        <p:strVal val="visible"/>
                                      </p:to>
                                    </p:set>
                                    <p:animEffect transition="in" filter="wipe(down)">
                                      <p:cBhvr>
                                        <p:cTn id="331" dur="500"/>
                                        <p:tgtEl>
                                          <p:spTgt spid="190"/>
                                        </p:tgtEl>
                                      </p:cBhvr>
                                    </p:animEffect>
                                  </p:childTnLst>
                                </p:cTn>
                              </p:par>
                              <p:par>
                                <p:cTn id="332" presetID="22" presetClass="entr" presetSubtype="4" fill="hold" grpId="0" nodeType="withEffect">
                                  <p:stCondLst>
                                    <p:cond delay="0"/>
                                  </p:stCondLst>
                                  <p:childTnLst>
                                    <p:set>
                                      <p:cBhvr>
                                        <p:cTn id="333" dur="1" fill="hold">
                                          <p:stCondLst>
                                            <p:cond delay="0"/>
                                          </p:stCondLst>
                                        </p:cTn>
                                        <p:tgtEl>
                                          <p:spTgt spid="191"/>
                                        </p:tgtEl>
                                        <p:attrNameLst>
                                          <p:attrName>style.visibility</p:attrName>
                                        </p:attrNameLst>
                                      </p:cBhvr>
                                      <p:to>
                                        <p:strVal val="visible"/>
                                      </p:to>
                                    </p:set>
                                    <p:animEffect transition="in" filter="wipe(down)">
                                      <p:cBhvr>
                                        <p:cTn id="334" dur="500"/>
                                        <p:tgtEl>
                                          <p:spTgt spid="191"/>
                                        </p:tgtEl>
                                      </p:cBhvr>
                                    </p:animEffect>
                                  </p:childTnLst>
                                </p:cTn>
                              </p:par>
                              <p:par>
                                <p:cTn id="335" presetID="22" presetClass="entr" presetSubtype="4" fill="hold" grpId="0" nodeType="withEffect">
                                  <p:stCondLst>
                                    <p:cond delay="0"/>
                                  </p:stCondLst>
                                  <p:childTnLst>
                                    <p:set>
                                      <p:cBhvr>
                                        <p:cTn id="336" dur="1" fill="hold">
                                          <p:stCondLst>
                                            <p:cond delay="0"/>
                                          </p:stCondLst>
                                        </p:cTn>
                                        <p:tgtEl>
                                          <p:spTgt spid="192"/>
                                        </p:tgtEl>
                                        <p:attrNameLst>
                                          <p:attrName>style.visibility</p:attrName>
                                        </p:attrNameLst>
                                      </p:cBhvr>
                                      <p:to>
                                        <p:strVal val="visible"/>
                                      </p:to>
                                    </p:set>
                                    <p:animEffect transition="in" filter="wipe(down)">
                                      <p:cBhvr>
                                        <p:cTn id="337" dur="500"/>
                                        <p:tgtEl>
                                          <p:spTgt spid="192"/>
                                        </p:tgtEl>
                                      </p:cBhvr>
                                    </p:animEffec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nodeType="clickEffect">
                                  <p:stCondLst>
                                    <p:cond delay="0"/>
                                  </p:stCondLst>
                                  <p:childTnLst>
                                    <p:set>
                                      <p:cBhvr>
                                        <p:cTn id="341" dur="1" fill="hold">
                                          <p:stCondLst>
                                            <p:cond delay="0"/>
                                          </p:stCondLst>
                                        </p:cTn>
                                        <p:tgtEl>
                                          <p:spTgt spid="155"/>
                                        </p:tgtEl>
                                        <p:attrNameLst>
                                          <p:attrName>style.visibility</p:attrName>
                                        </p:attrNameLst>
                                      </p:cBhvr>
                                      <p:to>
                                        <p:strVal val="visible"/>
                                      </p:to>
                                    </p:set>
                                  </p:childTnLst>
                                </p:cTn>
                              </p:par>
                              <p:par>
                                <p:cTn id="342" presetID="1" presetClass="exit" presetSubtype="0" fill="hold" nodeType="withEffect">
                                  <p:stCondLst>
                                    <p:cond delay="0"/>
                                  </p:stCondLst>
                                  <p:childTnLst>
                                    <p:set>
                                      <p:cBhvr>
                                        <p:cTn id="343" dur="1" fill="hold">
                                          <p:stCondLst>
                                            <p:cond delay="0"/>
                                          </p:stCondLst>
                                        </p:cTn>
                                        <p:tgtEl>
                                          <p:spTgt spid="25"/>
                                        </p:tgtEl>
                                        <p:attrNameLst>
                                          <p:attrName>style.visibility</p:attrName>
                                        </p:attrNameLst>
                                      </p:cBhvr>
                                      <p:to>
                                        <p:strVal val="hidden"/>
                                      </p:to>
                                    </p:set>
                                  </p:childTnLst>
                                </p:cTn>
                              </p:par>
                              <p:par>
                                <p:cTn id="344" presetID="1" presetClass="exit" presetSubtype="0" fill="hold" nodeType="withEffect">
                                  <p:stCondLst>
                                    <p:cond delay="0"/>
                                  </p:stCondLst>
                                  <p:childTnLst>
                                    <p:set>
                                      <p:cBhvr>
                                        <p:cTn id="345" dur="1" fill="hold">
                                          <p:stCondLst>
                                            <p:cond delay="0"/>
                                          </p:stCondLst>
                                        </p:cTn>
                                        <p:tgtEl>
                                          <p:spTgt spid="152"/>
                                        </p:tgtEl>
                                        <p:attrNameLst>
                                          <p:attrName>style.visibility</p:attrName>
                                        </p:attrNameLst>
                                      </p:cBhvr>
                                      <p:to>
                                        <p:strVal val="hidden"/>
                                      </p:to>
                                    </p:set>
                                  </p:childTnLst>
                                </p:cTn>
                              </p:par>
                              <p:par>
                                <p:cTn id="346" presetID="1" presetClass="exit" presetSubtype="0" fill="hold" grpId="1" nodeType="withEffect">
                                  <p:stCondLst>
                                    <p:cond delay="0"/>
                                  </p:stCondLst>
                                  <p:childTnLst>
                                    <p:set>
                                      <p:cBhvr>
                                        <p:cTn id="347" dur="1" fill="hold">
                                          <p:stCondLst>
                                            <p:cond delay="0"/>
                                          </p:stCondLst>
                                        </p:cTn>
                                        <p:tgtEl>
                                          <p:spTgt spid="29"/>
                                        </p:tgtEl>
                                        <p:attrNameLst>
                                          <p:attrName>style.visibility</p:attrName>
                                        </p:attrNameLst>
                                      </p:cBhvr>
                                      <p:to>
                                        <p:strVal val="hidden"/>
                                      </p:to>
                                    </p:set>
                                  </p:childTnLst>
                                </p:cTn>
                              </p:par>
                            </p:childTnLst>
                          </p:cTn>
                        </p:par>
                      </p:childTnLst>
                    </p:cTn>
                  </p:par>
                  <p:par>
                    <p:cTn id="348" fill="hold">
                      <p:stCondLst>
                        <p:cond delay="indefinite"/>
                      </p:stCondLst>
                      <p:childTnLst>
                        <p:par>
                          <p:cTn id="349" fill="hold">
                            <p:stCondLst>
                              <p:cond delay="0"/>
                            </p:stCondLst>
                            <p:childTnLst>
                              <p:par>
                                <p:cTn id="350" presetID="1" presetClass="entr" presetSubtype="0" fill="hold" nodeType="clickEffect">
                                  <p:stCondLst>
                                    <p:cond delay="0"/>
                                  </p:stCondLst>
                                  <p:childTnLst>
                                    <p:set>
                                      <p:cBhvr>
                                        <p:cTn id="351" dur="1" fill="hold">
                                          <p:stCondLst>
                                            <p:cond delay="0"/>
                                          </p:stCondLst>
                                        </p:cTn>
                                        <p:tgtEl>
                                          <p:spTgt spid="193"/>
                                        </p:tgtEl>
                                        <p:attrNameLst>
                                          <p:attrName>style.visibility</p:attrName>
                                        </p:attrNameLst>
                                      </p:cBhvr>
                                      <p:to>
                                        <p:strVal val="visible"/>
                                      </p:to>
                                    </p:set>
                                  </p:childTnLst>
                                </p:cTn>
                              </p:par>
                              <p:par>
                                <p:cTn id="352" presetID="1" presetClass="exit" presetSubtype="0" fill="hold" nodeType="withEffect">
                                  <p:stCondLst>
                                    <p:cond delay="0"/>
                                  </p:stCondLst>
                                  <p:childTnLst>
                                    <p:set>
                                      <p:cBhvr>
                                        <p:cTn id="353" dur="1" fill="hold">
                                          <p:stCondLst>
                                            <p:cond delay="0"/>
                                          </p:stCondLst>
                                        </p:cTn>
                                        <p:tgtEl>
                                          <p:spTgt spid="45"/>
                                        </p:tgtEl>
                                        <p:attrNameLst>
                                          <p:attrName>style.visibility</p:attrName>
                                        </p:attrNameLst>
                                      </p:cBhvr>
                                      <p:to>
                                        <p:strVal val="hidden"/>
                                      </p:to>
                                    </p:set>
                                  </p:childTnLst>
                                </p:cTn>
                              </p:par>
                              <p:par>
                                <p:cTn id="354" presetID="1" presetClass="exit" presetSubtype="0" fill="hold" nodeType="withEffect">
                                  <p:stCondLst>
                                    <p:cond delay="0"/>
                                  </p:stCondLst>
                                  <p:childTnLst>
                                    <p:set>
                                      <p:cBhvr>
                                        <p:cTn id="355" dur="1" fill="hold">
                                          <p:stCondLst>
                                            <p:cond delay="0"/>
                                          </p:stCondLst>
                                        </p:cTn>
                                        <p:tgtEl>
                                          <p:spTgt spid="159"/>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158"/>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162"/>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137"/>
                                        </p:tgtEl>
                                        <p:attrNameLst>
                                          <p:attrName>style.visibility</p:attrName>
                                        </p:attrNameLst>
                                      </p:cBhvr>
                                      <p:to>
                                        <p:strVal val="hidden"/>
                                      </p:to>
                                    </p:set>
                                  </p:childTnLst>
                                </p:cTn>
                              </p:par>
                            </p:childTnLst>
                          </p:cTn>
                        </p:par>
                      </p:childTnLst>
                    </p:cTn>
                  </p:par>
                  <p:par>
                    <p:cTn id="362" fill="hold">
                      <p:stCondLst>
                        <p:cond delay="indefinite"/>
                      </p:stCondLst>
                      <p:childTnLst>
                        <p:par>
                          <p:cTn id="363" fill="hold">
                            <p:stCondLst>
                              <p:cond delay="0"/>
                            </p:stCondLst>
                            <p:childTnLst>
                              <p:par>
                                <p:cTn id="364" presetID="1" presetClass="entr" presetSubtype="0" fill="hold" nodeType="clickEffect">
                                  <p:stCondLst>
                                    <p:cond delay="0"/>
                                  </p:stCondLst>
                                  <p:childTnLst>
                                    <p:set>
                                      <p:cBhvr>
                                        <p:cTn id="365" dur="1" fill="hold">
                                          <p:stCondLst>
                                            <p:cond delay="0"/>
                                          </p:stCondLst>
                                        </p:cTn>
                                        <p:tgtEl>
                                          <p:spTgt spid="197"/>
                                        </p:tgtEl>
                                        <p:attrNameLst>
                                          <p:attrName>style.visibility</p:attrName>
                                        </p:attrNameLst>
                                      </p:cBhvr>
                                      <p:to>
                                        <p:strVal val="visible"/>
                                      </p:to>
                                    </p:set>
                                  </p:childTnLst>
                                </p:cTn>
                              </p:par>
                              <p:par>
                                <p:cTn id="366" presetID="1" presetClass="exit" presetSubtype="0" fill="hold" nodeType="withEffect">
                                  <p:stCondLst>
                                    <p:cond delay="0"/>
                                  </p:stCondLst>
                                  <p:childTnLst>
                                    <p:set>
                                      <p:cBhvr>
                                        <p:cTn id="367" dur="1" fill="hold">
                                          <p:stCondLst>
                                            <p:cond delay="0"/>
                                          </p:stCondLst>
                                        </p:cTn>
                                        <p:tgtEl>
                                          <p:spTgt spid="64"/>
                                        </p:tgtEl>
                                        <p:attrNameLst>
                                          <p:attrName>style.visibility</p:attrName>
                                        </p:attrNameLst>
                                      </p:cBhvr>
                                      <p:to>
                                        <p:strVal val="hidden"/>
                                      </p:to>
                                    </p:set>
                                  </p:childTnLst>
                                </p:cTn>
                              </p:par>
                              <p:par>
                                <p:cTn id="368" presetID="1" presetClass="exit" presetSubtype="0" fill="hold" grpId="1" nodeType="withEffect">
                                  <p:stCondLst>
                                    <p:cond delay="0"/>
                                  </p:stCondLst>
                                  <p:childTnLst>
                                    <p:set>
                                      <p:cBhvr>
                                        <p:cTn id="369" dur="1" fill="hold">
                                          <p:stCondLst>
                                            <p:cond delay="0"/>
                                          </p:stCondLst>
                                        </p:cTn>
                                        <p:tgtEl>
                                          <p:spTgt spid="139"/>
                                        </p:tgtEl>
                                        <p:attrNameLst>
                                          <p:attrName>style.visibility</p:attrName>
                                        </p:attrNameLst>
                                      </p:cBhvr>
                                      <p:to>
                                        <p:strVal val="hidden"/>
                                      </p:to>
                                    </p:set>
                                  </p:childTnLst>
                                </p:cTn>
                              </p:par>
                              <p:par>
                                <p:cTn id="370" presetID="1" presetClass="exit" presetSubtype="0" fill="hold" grpId="1" nodeType="withEffect">
                                  <p:stCondLst>
                                    <p:cond delay="0"/>
                                  </p:stCondLst>
                                  <p:childTnLst>
                                    <p:set>
                                      <p:cBhvr>
                                        <p:cTn id="371" dur="1" fill="hold">
                                          <p:stCondLst>
                                            <p:cond delay="0"/>
                                          </p:stCondLst>
                                        </p:cTn>
                                        <p:tgtEl>
                                          <p:spTgt spid="138"/>
                                        </p:tgtEl>
                                        <p:attrNameLst>
                                          <p:attrName>style.visibility</p:attrName>
                                        </p:attrNameLst>
                                      </p:cBhvr>
                                      <p:to>
                                        <p:strVal val="hidden"/>
                                      </p:to>
                                    </p:set>
                                  </p:childTnLst>
                                </p:cTn>
                              </p:par>
                              <p:par>
                                <p:cTn id="372" presetID="1" presetClass="exit" presetSubtype="0" fill="hold" nodeType="withEffect">
                                  <p:stCondLst>
                                    <p:cond delay="0"/>
                                  </p:stCondLst>
                                  <p:childTnLst>
                                    <p:set>
                                      <p:cBhvr>
                                        <p:cTn id="373" dur="1" fill="hold">
                                          <p:stCondLst>
                                            <p:cond delay="0"/>
                                          </p:stCondLst>
                                        </p:cTn>
                                        <p:tgtEl>
                                          <p:spTgt spid="163"/>
                                        </p:tgtEl>
                                        <p:attrNameLst>
                                          <p:attrName>style.visibility</p:attrName>
                                        </p:attrNameLst>
                                      </p:cBhvr>
                                      <p:to>
                                        <p:strVal val="hidden"/>
                                      </p:to>
                                    </p:set>
                                  </p:childTnLst>
                                </p:cTn>
                              </p:par>
                              <p:par>
                                <p:cTn id="374" presetID="1" presetClass="exit" presetSubtype="0" fill="hold" grpId="1" nodeType="withEffect">
                                  <p:stCondLst>
                                    <p:cond delay="0"/>
                                  </p:stCondLst>
                                  <p:childTnLst>
                                    <p:set>
                                      <p:cBhvr>
                                        <p:cTn id="375" dur="1" fill="hold">
                                          <p:stCondLst>
                                            <p:cond delay="0"/>
                                          </p:stCondLst>
                                        </p:cTn>
                                        <p:tgtEl>
                                          <p:spTgt spid="167"/>
                                        </p:tgtEl>
                                        <p:attrNameLst>
                                          <p:attrName>style.visibility</p:attrName>
                                        </p:attrNameLst>
                                      </p:cBhvr>
                                      <p:to>
                                        <p:strVal val="hidden"/>
                                      </p:to>
                                    </p:set>
                                  </p:childTnLst>
                                </p:cTn>
                              </p:par>
                              <p:par>
                                <p:cTn id="376" presetID="1" presetClass="exit" presetSubtype="0" fill="hold" grpId="1" nodeType="withEffect">
                                  <p:stCondLst>
                                    <p:cond delay="0"/>
                                  </p:stCondLst>
                                  <p:childTnLst>
                                    <p:set>
                                      <p:cBhvr>
                                        <p:cTn id="377" dur="1" fill="hold">
                                          <p:stCondLst>
                                            <p:cond delay="0"/>
                                          </p:stCondLst>
                                        </p:cTn>
                                        <p:tgtEl>
                                          <p:spTgt spid="168"/>
                                        </p:tgtEl>
                                        <p:attrNameLst>
                                          <p:attrName>style.visibility</p:attrName>
                                        </p:attrNameLst>
                                      </p:cBhvr>
                                      <p:to>
                                        <p:strVal val="hidden"/>
                                      </p:to>
                                    </p:set>
                                  </p:childTnLst>
                                </p:cTn>
                              </p:par>
                              <p:par>
                                <p:cTn id="378" presetID="1" presetClass="exit" presetSubtype="0" fill="hold" grpId="1" nodeType="withEffect">
                                  <p:stCondLst>
                                    <p:cond delay="0"/>
                                  </p:stCondLst>
                                  <p:childTnLst>
                                    <p:set>
                                      <p:cBhvr>
                                        <p:cTn id="379" dur="1" fill="hold">
                                          <p:stCondLst>
                                            <p:cond delay="0"/>
                                          </p:stCondLst>
                                        </p:cTn>
                                        <p:tgtEl>
                                          <p:spTgt spid="166"/>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1" presetClass="entr" presetSubtype="0" fill="hold" nodeType="clickEffect">
                                  <p:stCondLst>
                                    <p:cond delay="0"/>
                                  </p:stCondLst>
                                  <p:childTnLst>
                                    <p:set>
                                      <p:cBhvr>
                                        <p:cTn id="383" dur="1" fill="hold">
                                          <p:stCondLst>
                                            <p:cond delay="0"/>
                                          </p:stCondLst>
                                        </p:cTn>
                                        <p:tgtEl>
                                          <p:spTgt spid="202"/>
                                        </p:tgtEl>
                                        <p:attrNameLst>
                                          <p:attrName>style.visibility</p:attrName>
                                        </p:attrNameLst>
                                      </p:cBhvr>
                                      <p:to>
                                        <p:strVal val="visible"/>
                                      </p:to>
                                    </p:set>
                                  </p:childTnLst>
                                </p:cTn>
                              </p:par>
                              <p:par>
                                <p:cTn id="384" presetID="1" presetClass="exit" presetSubtype="0" fill="hold" nodeType="withEffect">
                                  <p:stCondLst>
                                    <p:cond delay="0"/>
                                  </p:stCondLst>
                                  <p:childTnLst>
                                    <p:set>
                                      <p:cBhvr>
                                        <p:cTn id="385" dur="1" fill="hold">
                                          <p:stCondLst>
                                            <p:cond delay="0"/>
                                          </p:stCondLst>
                                        </p:cTn>
                                        <p:tgtEl>
                                          <p:spTgt spid="83"/>
                                        </p:tgtEl>
                                        <p:attrNameLst>
                                          <p:attrName>style.visibility</p:attrName>
                                        </p:attrNameLst>
                                      </p:cBhvr>
                                      <p:to>
                                        <p:strVal val="hidden"/>
                                      </p:to>
                                    </p:set>
                                  </p:childTnLst>
                                </p:cTn>
                              </p:par>
                              <p:par>
                                <p:cTn id="386" presetID="1" presetClass="exit" presetSubtype="0" fill="hold" grpId="1" nodeType="withEffect">
                                  <p:stCondLst>
                                    <p:cond delay="0"/>
                                  </p:stCondLst>
                                  <p:childTnLst>
                                    <p:set>
                                      <p:cBhvr>
                                        <p:cTn id="387" dur="1" fill="hold">
                                          <p:stCondLst>
                                            <p:cond delay="0"/>
                                          </p:stCondLst>
                                        </p:cTn>
                                        <p:tgtEl>
                                          <p:spTgt spid="140"/>
                                        </p:tgtEl>
                                        <p:attrNameLst>
                                          <p:attrName>style.visibility</p:attrName>
                                        </p:attrNameLst>
                                      </p:cBhvr>
                                      <p:to>
                                        <p:strVal val="hidden"/>
                                      </p:to>
                                    </p:set>
                                  </p:childTnLst>
                                </p:cTn>
                              </p:par>
                              <p:par>
                                <p:cTn id="388" presetID="1" presetClass="exit" presetSubtype="0" fill="hold" grpId="1" nodeType="withEffect">
                                  <p:stCondLst>
                                    <p:cond delay="0"/>
                                  </p:stCondLst>
                                  <p:childTnLst>
                                    <p:set>
                                      <p:cBhvr>
                                        <p:cTn id="389" dur="1" fill="hold">
                                          <p:stCondLst>
                                            <p:cond delay="0"/>
                                          </p:stCondLst>
                                        </p:cTn>
                                        <p:tgtEl>
                                          <p:spTgt spid="141"/>
                                        </p:tgtEl>
                                        <p:attrNameLst>
                                          <p:attrName>style.visibility</p:attrName>
                                        </p:attrNameLst>
                                      </p:cBhvr>
                                      <p:to>
                                        <p:strVal val="hidden"/>
                                      </p:to>
                                    </p:set>
                                  </p:childTnLst>
                                </p:cTn>
                              </p:par>
                              <p:par>
                                <p:cTn id="390" presetID="1" presetClass="exit" presetSubtype="0" fill="hold" grpId="1" nodeType="withEffect">
                                  <p:stCondLst>
                                    <p:cond delay="0"/>
                                  </p:stCondLst>
                                  <p:childTnLst>
                                    <p:set>
                                      <p:cBhvr>
                                        <p:cTn id="391" dur="1" fill="hold">
                                          <p:stCondLst>
                                            <p:cond delay="0"/>
                                          </p:stCondLst>
                                        </p:cTn>
                                        <p:tgtEl>
                                          <p:spTgt spid="142"/>
                                        </p:tgtEl>
                                        <p:attrNameLst>
                                          <p:attrName>style.visibility</p:attrName>
                                        </p:attrNameLst>
                                      </p:cBhvr>
                                      <p:to>
                                        <p:strVal val="hidden"/>
                                      </p:to>
                                    </p:set>
                                  </p:childTnLst>
                                </p:cTn>
                              </p:par>
                              <p:par>
                                <p:cTn id="392" presetID="1" presetClass="exit" presetSubtype="0" fill="hold" grpId="1" nodeType="withEffect">
                                  <p:stCondLst>
                                    <p:cond delay="0"/>
                                  </p:stCondLst>
                                  <p:childTnLst>
                                    <p:set>
                                      <p:cBhvr>
                                        <p:cTn id="393" dur="1" fill="hold">
                                          <p:stCondLst>
                                            <p:cond delay="0"/>
                                          </p:stCondLst>
                                        </p:cTn>
                                        <p:tgtEl>
                                          <p:spTgt spid="172"/>
                                        </p:tgtEl>
                                        <p:attrNameLst>
                                          <p:attrName>style.visibility</p:attrName>
                                        </p:attrNameLst>
                                      </p:cBhvr>
                                      <p:to>
                                        <p:strVal val="hidden"/>
                                      </p:to>
                                    </p:set>
                                  </p:childTnLst>
                                </p:cTn>
                              </p:par>
                              <p:par>
                                <p:cTn id="394" presetID="1" presetClass="exit" presetSubtype="0" fill="hold" grpId="1" nodeType="withEffect">
                                  <p:stCondLst>
                                    <p:cond delay="0"/>
                                  </p:stCondLst>
                                  <p:childTnLst>
                                    <p:set>
                                      <p:cBhvr>
                                        <p:cTn id="395" dur="1" fill="hold">
                                          <p:stCondLst>
                                            <p:cond delay="0"/>
                                          </p:stCondLst>
                                        </p:cTn>
                                        <p:tgtEl>
                                          <p:spTgt spid="173"/>
                                        </p:tgtEl>
                                        <p:attrNameLst>
                                          <p:attrName>style.visibility</p:attrName>
                                        </p:attrNameLst>
                                      </p:cBhvr>
                                      <p:to>
                                        <p:strVal val="hidden"/>
                                      </p:to>
                                    </p:set>
                                  </p:childTnLst>
                                </p:cTn>
                              </p:par>
                              <p:par>
                                <p:cTn id="396" presetID="1" presetClass="exit" presetSubtype="0" fill="hold" grpId="1" nodeType="withEffect">
                                  <p:stCondLst>
                                    <p:cond delay="0"/>
                                  </p:stCondLst>
                                  <p:childTnLst>
                                    <p:set>
                                      <p:cBhvr>
                                        <p:cTn id="397" dur="1" fill="hold">
                                          <p:stCondLst>
                                            <p:cond delay="0"/>
                                          </p:stCondLst>
                                        </p:cTn>
                                        <p:tgtEl>
                                          <p:spTgt spid="174"/>
                                        </p:tgtEl>
                                        <p:attrNameLst>
                                          <p:attrName>style.visibility</p:attrName>
                                        </p:attrNameLst>
                                      </p:cBhvr>
                                      <p:to>
                                        <p:strVal val="hidden"/>
                                      </p:to>
                                    </p:set>
                                  </p:childTnLst>
                                </p:cTn>
                              </p:par>
                              <p:par>
                                <p:cTn id="398" presetID="1" presetClass="exit" presetSubtype="0" fill="hold" grpId="1" nodeType="withEffect">
                                  <p:stCondLst>
                                    <p:cond delay="0"/>
                                  </p:stCondLst>
                                  <p:childTnLst>
                                    <p:set>
                                      <p:cBhvr>
                                        <p:cTn id="399" dur="1" fill="hold">
                                          <p:stCondLst>
                                            <p:cond delay="0"/>
                                          </p:stCondLst>
                                        </p:cTn>
                                        <p:tgtEl>
                                          <p:spTgt spid="175"/>
                                        </p:tgtEl>
                                        <p:attrNameLst>
                                          <p:attrName>style.visibility</p:attrName>
                                        </p:attrNameLst>
                                      </p:cBhvr>
                                      <p:to>
                                        <p:strVal val="hidden"/>
                                      </p:to>
                                    </p:set>
                                  </p:childTnLst>
                                </p:cTn>
                              </p:par>
                              <p:par>
                                <p:cTn id="400" presetID="1" presetClass="exit" presetSubtype="0" fill="hold" nodeType="withEffect">
                                  <p:stCondLst>
                                    <p:cond delay="0"/>
                                  </p:stCondLst>
                                  <p:childTnLst>
                                    <p:set>
                                      <p:cBhvr>
                                        <p:cTn id="401" dur="1" fill="hold">
                                          <p:stCondLst>
                                            <p:cond delay="0"/>
                                          </p:stCondLst>
                                        </p:cTn>
                                        <p:tgtEl>
                                          <p:spTgt spid="169"/>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1" presetClass="entr" presetSubtype="0" fill="hold" nodeType="clickEffect">
                                  <p:stCondLst>
                                    <p:cond delay="0"/>
                                  </p:stCondLst>
                                  <p:childTnLst>
                                    <p:set>
                                      <p:cBhvr>
                                        <p:cTn id="405" dur="1" fill="hold">
                                          <p:stCondLst>
                                            <p:cond delay="0"/>
                                          </p:stCondLst>
                                        </p:cTn>
                                        <p:tgtEl>
                                          <p:spTgt spid="209"/>
                                        </p:tgtEl>
                                        <p:attrNameLst>
                                          <p:attrName>style.visibility</p:attrName>
                                        </p:attrNameLst>
                                      </p:cBhvr>
                                      <p:to>
                                        <p:strVal val="visible"/>
                                      </p:to>
                                    </p:set>
                                  </p:childTnLst>
                                </p:cTn>
                              </p:par>
                              <p:par>
                                <p:cTn id="406" presetID="1" presetClass="exit" presetSubtype="0" fill="hold" nodeType="withEffect">
                                  <p:stCondLst>
                                    <p:cond delay="0"/>
                                  </p:stCondLst>
                                  <p:childTnLst>
                                    <p:set>
                                      <p:cBhvr>
                                        <p:cTn id="407" dur="1" fill="hold">
                                          <p:stCondLst>
                                            <p:cond delay="0"/>
                                          </p:stCondLst>
                                        </p:cTn>
                                        <p:tgtEl>
                                          <p:spTgt spid="102"/>
                                        </p:tgtEl>
                                        <p:attrNameLst>
                                          <p:attrName>style.visibility</p:attrName>
                                        </p:attrNameLst>
                                      </p:cBhvr>
                                      <p:to>
                                        <p:strVal val="hidden"/>
                                      </p:to>
                                    </p:set>
                                  </p:childTnLst>
                                </p:cTn>
                              </p:par>
                              <p:par>
                                <p:cTn id="408" presetID="1" presetClass="exit" presetSubtype="0" fill="hold" grpId="1" nodeType="withEffect">
                                  <p:stCondLst>
                                    <p:cond delay="0"/>
                                  </p:stCondLst>
                                  <p:childTnLst>
                                    <p:set>
                                      <p:cBhvr>
                                        <p:cTn id="409" dur="1" fill="hold">
                                          <p:stCondLst>
                                            <p:cond delay="0"/>
                                          </p:stCondLst>
                                        </p:cTn>
                                        <p:tgtEl>
                                          <p:spTgt spid="145"/>
                                        </p:tgtEl>
                                        <p:attrNameLst>
                                          <p:attrName>style.visibility</p:attrName>
                                        </p:attrNameLst>
                                      </p:cBhvr>
                                      <p:to>
                                        <p:strVal val="hidden"/>
                                      </p:to>
                                    </p:set>
                                  </p:childTnLst>
                                </p:cTn>
                              </p:par>
                              <p:par>
                                <p:cTn id="410" presetID="1" presetClass="exit" presetSubtype="0" fill="hold" grpId="1" nodeType="withEffect">
                                  <p:stCondLst>
                                    <p:cond delay="0"/>
                                  </p:stCondLst>
                                  <p:childTnLst>
                                    <p:set>
                                      <p:cBhvr>
                                        <p:cTn id="411" dur="1" fill="hold">
                                          <p:stCondLst>
                                            <p:cond delay="0"/>
                                          </p:stCondLst>
                                        </p:cTn>
                                        <p:tgtEl>
                                          <p:spTgt spid="146"/>
                                        </p:tgtEl>
                                        <p:attrNameLst>
                                          <p:attrName>style.visibility</p:attrName>
                                        </p:attrNameLst>
                                      </p:cBhvr>
                                      <p:to>
                                        <p:strVal val="hidden"/>
                                      </p:to>
                                    </p:set>
                                  </p:childTnLst>
                                </p:cTn>
                              </p:par>
                              <p:par>
                                <p:cTn id="412" presetID="1" presetClass="exit" presetSubtype="0" fill="hold" grpId="1" nodeType="withEffect">
                                  <p:stCondLst>
                                    <p:cond delay="0"/>
                                  </p:stCondLst>
                                  <p:childTnLst>
                                    <p:set>
                                      <p:cBhvr>
                                        <p:cTn id="413" dur="1" fill="hold">
                                          <p:stCondLst>
                                            <p:cond delay="0"/>
                                          </p:stCondLst>
                                        </p:cTn>
                                        <p:tgtEl>
                                          <p:spTgt spid="143"/>
                                        </p:tgtEl>
                                        <p:attrNameLst>
                                          <p:attrName>style.visibility</p:attrName>
                                        </p:attrNameLst>
                                      </p:cBhvr>
                                      <p:to>
                                        <p:strVal val="hidden"/>
                                      </p:to>
                                    </p:set>
                                  </p:childTnLst>
                                </p:cTn>
                              </p:par>
                              <p:par>
                                <p:cTn id="414" presetID="1" presetClass="exit" presetSubtype="0" fill="hold" grpId="1" nodeType="withEffect">
                                  <p:stCondLst>
                                    <p:cond delay="0"/>
                                  </p:stCondLst>
                                  <p:childTnLst>
                                    <p:set>
                                      <p:cBhvr>
                                        <p:cTn id="415" dur="1" fill="hold">
                                          <p:stCondLst>
                                            <p:cond delay="0"/>
                                          </p:stCondLst>
                                        </p:cTn>
                                        <p:tgtEl>
                                          <p:spTgt spid="144"/>
                                        </p:tgtEl>
                                        <p:attrNameLst>
                                          <p:attrName>style.visibility</p:attrName>
                                        </p:attrNameLst>
                                      </p:cBhvr>
                                      <p:to>
                                        <p:strVal val="hidden"/>
                                      </p:to>
                                    </p:set>
                                  </p:childTnLst>
                                </p:cTn>
                              </p:par>
                              <p:par>
                                <p:cTn id="416" presetID="1" presetClass="exit" presetSubtype="0" fill="hold" nodeType="withEffect">
                                  <p:stCondLst>
                                    <p:cond delay="0"/>
                                  </p:stCondLst>
                                  <p:childTnLst>
                                    <p:set>
                                      <p:cBhvr>
                                        <p:cTn id="417" dur="1" fill="hold">
                                          <p:stCondLst>
                                            <p:cond delay="0"/>
                                          </p:stCondLst>
                                        </p:cTn>
                                        <p:tgtEl>
                                          <p:spTgt spid="176"/>
                                        </p:tgtEl>
                                        <p:attrNameLst>
                                          <p:attrName>style.visibility</p:attrName>
                                        </p:attrNameLst>
                                      </p:cBhvr>
                                      <p:to>
                                        <p:strVal val="hidden"/>
                                      </p:to>
                                    </p:set>
                                  </p:childTnLst>
                                </p:cTn>
                              </p:par>
                              <p:par>
                                <p:cTn id="418" presetID="1" presetClass="exit" presetSubtype="0" fill="hold" grpId="1" nodeType="withEffect">
                                  <p:stCondLst>
                                    <p:cond delay="0"/>
                                  </p:stCondLst>
                                  <p:childTnLst>
                                    <p:set>
                                      <p:cBhvr>
                                        <p:cTn id="419" dur="1" fill="hold">
                                          <p:stCondLst>
                                            <p:cond delay="0"/>
                                          </p:stCondLst>
                                        </p:cTn>
                                        <p:tgtEl>
                                          <p:spTgt spid="179"/>
                                        </p:tgtEl>
                                        <p:attrNameLst>
                                          <p:attrName>style.visibility</p:attrName>
                                        </p:attrNameLst>
                                      </p:cBhvr>
                                      <p:to>
                                        <p:strVal val="hidden"/>
                                      </p:to>
                                    </p:set>
                                  </p:childTnLst>
                                </p:cTn>
                              </p:par>
                              <p:par>
                                <p:cTn id="420" presetID="1" presetClass="exit" presetSubtype="0" fill="hold" grpId="1" nodeType="withEffect">
                                  <p:stCondLst>
                                    <p:cond delay="0"/>
                                  </p:stCondLst>
                                  <p:childTnLst>
                                    <p:set>
                                      <p:cBhvr>
                                        <p:cTn id="421" dur="1" fill="hold">
                                          <p:stCondLst>
                                            <p:cond delay="0"/>
                                          </p:stCondLst>
                                        </p:cTn>
                                        <p:tgtEl>
                                          <p:spTgt spid="180"/>
                                        </p:tgtEl>
                                        <p:attrNameLst>
                                          <p:attrName>style.visibility</p:attrName>
                                        </p:attrNameLst>
                                      </p:cBhvr>
                                      <p:to>
                                        <p:strVal val="hidden"/>
                                      </p:to>
                                    </p:set>
                                  </p:childTnLst>
                                </p:cTn>
                              </p:par>
                              <p:par>
                                <p:cTn id="422" presetID="1" presetClass="exit" presetSubtype="0" fill="hold" grpId="1" nodeType="withEffect">
                                  <p:stCondLst>
                                    <p:cond delay="0"/>
                                  </p:stCondLst>
                                  <p:childTnLst>
                                    <p:set>
                                      <p:cBhvr>
                                        <p:cTn id="423" dur="1" fill="hold">
                                          <p:stCondLst>
                                            <p:cond delay="0"/>
                                          </p:stCondLst>
                                        </p:cTn>
                                        <p:tgtEl>
                                          <p:spTgt spid="181"/>
                                        </p:tgtEl>
                                        <p:attrNameLst>
                                          <p:attrName>style.visibility</p:attrName>
                                        </p:attrNameLst>
                                      </p:cBhvr>
                                      <p:to>
                                        <p:strVal val="hidden"/>
                                      </p:to>
                                    </p:set>
                                  </p:childTnLst>
                                </p:cTn>
                              </p:par>
                              <p:par>
                                <p:cTn id="424" presetID="1" presetClass="exit" presetSubtype="0" fill="hold" grpId="1" nodeType="withEffect">
                                  <p:stCondLst>
                                    <p:cond delay="0"/>
                                  </p:stCondLst>
                                  <p:childTnLst>
                                    <p:set>
                                      <p:cBhvr>
                                        <p:cTn id="425" dur="1" fill="hold">
                                          <p:stCondLst>
                                            <p:cond delay="0"/>
                                          </p:stCondLst>
                                        </p:cTn>
                                        <p:tgtEl>
                                          <p:spTgt spid="182"/>
                                        </p:tgtEl>
                                        <p:attrNameLst>
                                          <p:attrName>style.visibility</p:attrName>
                                        </p:attrNameLst>
                                      </p:cBhvr>
                                      <p:to>
                                        <p:strVal val="hidden"/>
                                      </p:to>
                                    </p:set>
                                  </p:childTnLst>
                                </p:cTn>
                              </p:par>
                              <p:par>
                                <p:cTn id="426" presetID="1" presetClass="exit" presetSubtype="0" fill="hold" grpId="1" nodeType="withEffect">
                                  <p:stCondLst>
                                    <p:cond delay="0"/>
                                  </p:stCondLst>
                                  <p:childTnLst>
                                    <p:set>
                                      <p:cBhvr>
                                        <p:cTn id="427" dur="1" fill="hold">
                                          <p:stCondLst>
                                            <p:cond delay="0"/>
                                          </p:stCondLst>
                                        </p:cTn>
                                        <p:tgtEl>
                                          <p:spTgt spid="183"/>
                                        </p:tgtEl>
                                        <p:attrNameLst>
                                          <p:attrName>style.visibility</p:attrName>
                                        </p:attrNameLst>
                                      </p:cBhvr>
                                      <p:to>
                                        <p:strVal val="hidden"/>
                                      </p:to>
                                    </p:set>
                                  </p:childTnLst>
                                </p:cTn>
                              </p:par>
                            </p:childTnLst>
                          </p:cTn>
                        </p:par>
                      </p:childTnLst>
                    </p:cTn>
                  </p:par>
                  <p:par>
                    <p:cTn id="428" fill="hold">
                      <p:stCondLst>
                        <p:cond delay="indefinite"/>
                      </p:stCondLst>
                      <p:childTnLst>
                        <p:par>
                          <p:cTn id="429" fill="hold">
                            <p:stCondLst>
                              <p:cond delay="0"/>
                            </p:stCondLst>
                            <p:childTnLst>
                              <p:par>
                                <p:cTn id="430" presetID="1" presetClass="entr" presetSubtype="0" fill="hold" nodeType="clickEffect">
                                  <p:stCondLst>
                                    <p:cond delay="0"/>
                                  </p:stCondLst>
                                  <p:childTnLst>
                                    <p:set>
                                      <p:cBhvr>
                                        <p:cTn id="431" dur="1" fill="hold">
                                          <p:stCondLst>
                                            <p:cond delay="0"/>
                                          </p:stCondLst>
                                        </p:cTn>
                                        <p:tgtEl>
                                          <p:spTgt spid="218"/>
                                        </p:tgtEl>
                                        <p:attrNameLst>
                                          <p:attrName>style.visibility</p:attrName>
                                        </p:attrNameLst>
                                      </p:cBhvr>
                                      <p:to>
                                        <p:strVal val="visible"/>
                                      </p:to>
                                    </p:set>
                                  </p:childTnLst>
                                </p:cTn>
                              </p:par>
                              <p:par>
                                <p:cTn id="432" presetID="1" presetClass="exit" presetSubtype="0" fill="hold" grpId="1" nodeType="withEffect">
                                  <p:stCondLst>
                                    <p:cond delay="0"/>
                                  </p:stCondLst>
                                  <p:childTnLst>
                                    <p:set>
                                      <p:cBhvr>
                                        <p:cTn id="433" dur="1" fill="hold">
                                          <p:stCondLst>
                                            <p:cond delay="0"/>
                                          </p:stCondLst>
                                        </p:cTn>
                                        <p:tgtEl>
                                          <p:spTgt spid="147"/>
                                        </p:tgtEl>
                                        <p:attrNameLst>
                                          <p:attrName>style.visibility</p:attrName>
                                        </p:attrNameLst>
                                      </p:cBhvr>
                                      <p:to>
                                        <p:strVal val="hidden"/>
                                      </p:to>
                                    </p:set>
                                  </p:childTnLst>
                                </p:cTn>
                              </p:par>
                              <p:par>
                                <p:cTn id="434" presetID="1" presetClass="exit" presetSubtype="0" fill="hold" grpId="1" nodeType="withEffect">
                                  <p:stCondLst>
                                    <p:cond delay="0"/>
                                  </p:stCondLst>
                                  <p:childTnLst>
                                    <p:set>
                                      <p:cBhvr>
                                        <p:cTn id="435" dur="1" fill="hold">
                                          <p:stCondLst>
                                            <p:cond delay="0"/>
                                          </p:stCondLst>
                                        </p:cTn>
                                        <p:tgtEl>
                                          <p:spTgt spid="148"/>
                                        </p:tgtEl>
                                        <p:attrNameLst>
                                          <p:attrName>style.visibility</p:attrName>
                                        </p:attrNameLst>
                                      </p:cBhvr>
                                      <p:to>
                                        <p:strVal val="hidden"/>
                                      </p:to>
                                    </p:set>
                                  </p:childTnLst>
                                </p:cTn>
                              </p:par>
                              <p:par>
                                <p:cTn id="436" presetID="1" presetClass="exit" presetSubtype="0" fill="hold" grpId="1" nodeType="withEffect">
                                  <p:stCondLst>
                                    <p:cond delay="0"/>
                                  </p:stCondLst>
                                  <p:childTnLst>
                                    <p:set>
                                      <p:cBhvr>
                                        <p:cTn id="437" dur="1" fill="hold">
                                          <p:stCondLst>
                                            <p:cond delay="0"/>
                                          </p:stCondLst>
                                        </p:cTn>
                                        <p:tgtEl>
                                          <p:spTgt spid="151"/>
                                        </p:tgtEl>
                                        <p:attrNameLst>
                                          <p:attrName>style.visibility</p:attrName>
                                        </p:attrNameLst>
                                      </p:cBhvr>
                                      <p:to>
                                        <p:strVal val="hidden"/>
                                      </p:to>
                                    </p:set>
                                  </p:childTnLst>
                                </p:cTn>
                              </p:par>
                              <p:par>
                                <p:cTn id="438" presetID="1" presetClass="exit" presetSubtype="0" fill="hold" grpId="1" nodeType="withEffect">
                                  <p:stCondLst>
                                    <p:cond delay="0"/>
                                  </p:stCondLst>
                                  <p:childTnLst>
                                    <p:set>
                                      <p:cBhvr>
                                        <p:cTn id="439" dur="1" fill="hold">
                                          <p:stCondLst>
                                            <p:cond delay="0"/>
                                          </p:stCondLst>
                                        </p:cTn>
                                        <p:tgtEl>
                                          <p:spTgt spid="149"/>
                                        </p:tgtEl>
                                        <p:attrNameLst>
                                          <p:attrName>style.visibility</p:attrName>
                                        </p:attrNameLst>
                                      </p:cBhvr>
                                      <p:to>
                                        <p:strVal val="hidden"/>
                                      </p:to>
                                    </p:set>
                                  </p:childTnLst>
                                </p:cTn>
                              </p:par>
                              <p:par>
                                <p:cTn id="440" presetID="1" presetClass="exit" presetSubtype="0" fill="hold" grpId="1" nodeType="withEffect">
                                  <p:stCondLst>
                                    <p:cond delay="0"/>
                                  </p:stCondLst>
                                  <p:childTnLst>
                                    <p:set>
                                      <p:cBhvr>
                                        <p:cTn id="441" dur="1" fill="hold">
                                          <p:stCondLst>
                                            <p:cond delay="0"/>
                                          </p:stCondLst>
                                        </p:cTn>
                                        <p:tgtEl>
                                          <p:spTgt spid="150"/>
                                        </p:tgtEl>
                                        <p:attrNameLst>
                                          <p:attrName>style.visibility</p:attrName>
                                        </p:attrNameLst>
                                      </p:cBhvr>
                                      <p:to>
                                        <p:strVal val="hidden"/>
                                      </p:to>
                                    </p:set>
                                  </p:childTnLst>
                                </p:cTn>
                              </p:par>
                              <p:par>
                                <p:cTn id="442" presetID="1" presetClass="exit" presetSubtype="0" fill="hold" nodeType="withEffect">
                                  <p:stCondLst>
                                    <p:cond delay="0"/>
                                  </p:stCondLst>
                                  <p:childTnLst>
                                    <p:set>
                                      <p:cBhvr>
                                        <p:cTn id="443" dur="1" fill="hold">
                                          <p:stCondLst>
                                            <p:cond delay="0"/>
                                          </p:stCondLst>
                                        </p:cTn>
                                        <p:tgtEl>
                                          <p:spTgt spid="184"/>
                                        </p:tgtEl>
                                        <p:attrNameLst>
                                          <p:attrName>style.visibility</p:attrName>
                                        </p:attrNameLst>
                                      </p:cBhvr>
                                      <p:to>
                                        <p:strVal val="hidden"/>
                                      </p:to>
                                    </p:set>
                                  </p:childTnLst>
                                </p:cTn>
                              </p:par>
                              <p:par>
                                <p:cTn id="444" presetID="1" presetClass="exit" presetSubtype="0" fill="hold" grpId="1" nodeType="withEffect">
                                  <p:stCondLst>
                                    <p:cond delay="0"/>
                                  </p:stCondLst>
                                  <p:childTnLst>
                                    <p:set>
                                      <p:cBhvr>
                                        <p:cTn id="445" dur="1" fill="hold">
                                          <p:stCondLst>
                                            <p:cond delay="0"/>
                                          </p:stCondLst>
                                        </p:cTn>
                                        <p:tgtEl>
                                          <p:spTgt spid="187"/>
                                        </p:tgtEl>
                                        <p:attrNameLst>
                                          <p:attrName>style.visibility</p:attrName>
                                        </p:attrNameLst>
                                      </p:cBhvr>
                                      <p:to>
                                        <p:strVal val="hidden"/>
                                      </p:to>
                                    </p:set>
                                  </p:childTnLst>
                                </p:cTn>
                              </p:par>
                              <p:par>
                                <p:cTn id="446" presetID="1" presetClass="exit" presetSubtype="0" fill="hold" grpId="1" nodeType="withEffect">
                                  <p:stCondLst>
                                    <p:cond delay="0"/>
                                  </p:stCondLst>
                                  <p:childTnLst>
                                    <p:set>
                                      <p:cBhvr>
                                        <p:cTn id="447" dur="1" fill="hold">
                                          <p:stCondLst>
                                            <p:cond delay="0"/>
                                          </p:stCondLst>
                                        </p:cTn>
                                        <p:tgtEl>
                                          <p:spTgt spid="188"/>
                                        </p:tgtEl>
                                        <p:attrNameLst>
                                          <p:attrName>style.visibility</p:attrName>
                                        </p:attrNameLst>
                                      </p:cBhvr>
                                      <p:to>
                                        <p:strVal val="hidden"/>
                                      </p:to>
                                    </p:set>
                                  </p:childTnLst>
                                </p:cTn>
                              </p:par>
                              <p:par>
                                <p:cTn id="448" presetID="1" presetClass="exit" presetSubtype="0" fill="hold" grpId="1" nodeType="withEffect">
                                  <p:stCondLst>
                                    <p:cond delay="0"/>
                                  </p:stCondLst>
                                  <p:childTnLst>
                                    <p:set>
                                      <p:cBhvr>
                                        <p:cTn id="449" dur="1" fill="hold">
                                          <p:stCondLst>
                                            <p:cond delay="0"/>
                                          </p:stCondLst>
                                        </p:cTn>
                                        <p:tgtEl>
                                          <p:spTgt spid="189"/>
                                        </p:tgtEl>
                                        <p:attrNameLst>
                                          <p:attrName>style.visibility</p:attrName>
                                        </p:attrNameLst>
                                      </p:cBhvr>
                                      <p:to>
                                        <p:strVal val="hidden"/>
                                      </p:to>
                                    </p:set>
                                  </p:childTnLst>
                                </p:cTn>
                              </p:par>
                              <p:par>
                                <p:cTn id="450" presetID="1" presetClass="exit" presetSubtype="0" fill="hold" grpId="1" nodeType="withEffect">
                                  <p:stCondLst>
                                    <p:cond delay="0"/>
                                  </p:stCondLst>
                                  <p:childTnLst>
                                    <p:set>
                                      <p:cBhvr>
                                        <p:cTn id="451" dur="1" fill="hold">
                                          <p:stCondLst>
                                            <p:cond delay="0"/>
                                          </p:stCondLst>
                                        </p:cTn>
                                        <p:tgtEl>
                                          <p:spTgt spid="190"/>
                                        </p:tgtEl>
                                        <p:attrNameLst>
                                          <p:attrName>style.visibility</p:attrName>
                                        </p:attrNameLst>
                                      </p:cBhvr>
                                      <p:to>
                                        <p:strVal val="hidden"/>
                                      </p:to>
                                    </p:set>
                                  </p:childTnLst>
                                </p:cTn>
                              </p:par>
                              <p:par>
                                <p:cTn id="452" presetID="1" presetClass="exit" presetSubtype="0" fill="hold" grpId="1" nodeType="withEffect">
                                  <p:stCondLst>
                                    <p:cond delay="0"/>
                                  </p:stCondLst>
                                  <p:childTnLst>
                                    <p:set>
                                      <p:cBhvr>
                                        <p:cTn id="453" dur="1" fill="hold">
                                          <p:stCondLst>
                                            <p:cond delay="0"/>
                                          </p:stCondLst>
                                        </p:cTn>
                                        <p:tgtEl>
                                          <p:spTgt spid="191"/>
                                        </p:tgtEl>
                                        <p:attrNameLst>
                                          <p:attrName>style.visibility</p:attrName>
                                        </p:attrNameLst>
                                      </p:cBhvr>
                                      <p:to>
                                        <p:strVal val="hidden"/>
                                      </p:to>
                                    </p:set>
                                  </p:childTnLst>
                                </p:cTn>
                              </p:par>
                              <p:par>
                                <p:cTn id="454" presetID="1" presetClass="exit" presetSubtype="0" fill="hold" grpId="1" nodeType="withEffect">
                                  <p:stCondLst>
                                    <p:cond delay="0"/>
                                  </p:stCondLst>
                                  <p:childTnLst>
                                    <p:set>
                                      <p:cBhvr>
                                        <p:cTn id="455" dur="1" fill="hold">
                                          <p:stCondLst>
                                            <p:cond delay="0"/>
                                          </p:stCondLst>
                                        </p:cTn>
                                        <p:tgtEl>
                                          <p:spTgt spid="192"/>
                                        </p:tgtEl>
                                        <p:attrNameLst>
                                          <p:attrName>style.visibility</p:attrName>
                                        </p:attrNameLst>
                                      </p:cBhvr>
                                      <p:to>
                                        <p:strVal val="hidden"/>
                                      </p:to>
                                    </p:set>
                                  </p:childTnLst>
                                </p:cTn>
                              </p:par>
                              <p:par>
                                <p:cTn id="456" presetID="1" presetClass="exit" presetSubtype="0" fill="hold" nodeType="withEffect">
                                  <p:stCondLst>
                                    <p:cond delay="0"/>
                                  </p:stCondLst>
                                  <p:childTnLst>
                                    <p:set>
                                      <p:cBhvr>
                                        <p:cTn id="457" dur="1" fill="hold">
                                          <p:stCondLst>
                                            <p:cond delay="0"/>
                                          </p:stCondLst>
                                        </p:cTn>
                                        <p:tgtEl>
                                          <p:spTgt spid="121"/>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22" presetClass="entr" presetSubtype="1" fill="hold" grpId="0" nodeType="clickEffect">
                                  <p:stCondLst>
                                    <p:cond delay="0"/>
                                  </p:stCondLst>
                                  <p:childTnLst>
                                    <p:set>
                                      <p:cBhvr>
                                        <p:cTn id="461" dur="1" fill="hold">
                                          <p:stCondLst>
                                            <p:cond delay="0"/>
                                          </p:stCondLst>
                                        </p:cTn>
                                        <p:tgtEl>
                                          <p:spTgt spid="231"/>
                                        </p:tgtEl>
                                        <p:attrNameLst>
                                          <p:attrName>style.visibility</p:attrName>
                                        </p:attrNameLst>
                                      </p:cBhvr>
                                      <p:to>
                                        <p:strVal val="visible"/>
                                      </p:to>
                                    </p:set>
                                    <p:animEffect transition="in" filter="wipe(up)">
                                      <p:cBhvr>
                                        <p:cTn id="462" dur="500"/>
                                        <p:tgtEl>
                                          <p:spTgt spid="231"/>
                                        </p:tgtEl>
                                      </p:cBhvr>
                                    </p:animEffect>
                                  </p:childTnLst>
                                </p:cTn>
                              </p:par>
                            </p:childTnLst>
                          </p:cTn>
                        </p:par>
                      </p:childTnLst>
                    </p:cTn>
                  </p:par>
                  <p:par>
                    <p:cTn id="463" fill="hold">
                      <p:stCondLst>
                        <p:cond delay="indefinite"/>
                      </p:stCondLst>
                      <p:childTnLst>
                        <p:par>
                          <p:cTn id="464" fill="hold">
                            <p:stCondLst>
                              <p:cond delay="0"/>
                            </p:stCondLst>
                            <p:childTnLst>
                              <p:par>
                                <p:cTn id="465" presetID="22" presetClass="entr" presetSubtype="4" fill="hold" nodeType="clickEffect">
                                  <p:stCondLst>
                                    <p:cond delay="0"/>
                                  </p:stCondLst>
                                  <p:childTnLst>
                                    <p:set>
                                      <p:cBhvr>
                                        <p:cTn id="466" dur="1" fill="hold">
                                          <p:stCondLst>
                                            <p:cond delay="0"/>
                                          </p:stCondLst>
                                        </p:cTn>
                                        <p:tgtEl>
                                          <p:spTgt spid="232"/>
                                        </p:tgtEl>
                                        <p:attrNameLst>
                                          <p:attrName>style.visibility</p:attrName>
                                        </p:attrNameLst>
                                      </p:cBhvr>
                                      <p:to>
                                        <p:strVal val="visible"/>
                                      </p:to>
                                    </p:set>
                                    <p:animEffect transition="in" filter="wipe(down)">
                                      <p:cBhvr>
                                        <p:cTn id="467" dur="500"/>
                                        <p:tgtEl>
                                          <p:spTgt spid="232"/>
                                        </p:tgtEl>
                                      </p:cBhvr>
                                    </p:animEffect>
                                  </p:childTnLst>
                                </p:cTn>
                              </p:par>
                              <p:par>
                                <p:cTn id="468" presetID="1" presetClass="exit" presetSubtype="0" fill="hold" nodeType="withEffect">
                                  <p:stCondLst>
                                    <p:cond delay="0"/>
                                  </p:stCondLst>
                                  <p:childTnLst>
                                    <p:set>
                                      <p:cBhvr>
                                        <p:cTn id="469" dur="1" fill="hold">
                                          <p:stCondLst>
                                            <p:cond delay="0"/>
                                          </p:stCondLst>
                                        </p:cTn>
                                        <p:tgtEl>
                                          <p:spTgt spid="2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79" grpId="1" animBg="1"/>
      <p:bldP spid="182" grpId="0" animBg="1"/>
      <p:bldP spid="182" grpId="1" animBg="1"/>
      <p:bldP spid="174" grpId="0" animBg="1"/>
      <p:bldP spid="174" grpId="1" animBg="1"/>
      <p:bldP spid="172" grpId="0" animBg="1"/>
      <p:bldP spid="172" grpId="1" animBg="1"/>
      <p:bldP spid="2" grpId="0" build="allAtOnce"/>
      <p:bldP spid="4" grpId="0"/>
      <p:bldP spid="5" grpId="0"/>
      <p:bldP spid="6" grpId="0"/>
      <p:bldP spid="7" grpId="0"/>
      <p:bldP spid="8" grpId="0"/>
      <p:bldP spid="9" grpId="0"/>
      <p:bldP spid="29" grpId="0" animBg="1"/>
      <p:bldP spid="29" grpId="1" animBg="1"/>
      <p:bldP spid="48" grpId="0"/>
      <p:bldP spid="67" grpId="0"/>
      <p:bldP spid="86" grpId="0"/>
      <p:bldP spid="105" grpId="0"/>
      <p:bldP spid="124" grpId="0"/>
      <p:bldP spid="125" grpId="0"/>
      <p:bldP spid="126" grpId="0"/>
      <p:bldP spid="127" grpId="0"/>
      <p:bldP spid="128" grpId="0"/>
      <p:bldP spid="129" grpId="0"/>
      <p:bldP spid="130" grpId="0"/>
      <p:bldP spid="132" grpId="0"/>
      <p:bldP spid="132" grpId="1"/>
      <p:bldP spid="133" grpId="0"/>
      <p:bldP spid="133" grpId="1"/>
      <p:bldP spid="134" grpId="0"/>
      <p:bldP spid="134" grpId="1"/>
      <p:bldP spid="135" grpId="0"/>
      <p:bldP spid="135" grpId="1"/>
      <p:bldP spid="136" grpId="0"/>
      <p:bldP spid="136" grpId="1"/>
      <p:bldP spid="138" grpId="0" animBg="1"/>
      <p:bldP spid="138" grpId="1" animBg="1"/>
      <p:bldP spid="146" grpId="0" animBg="1"/>
      <p:bldP spid="146" grpId="1" animBg="1"/>
      <p:bldP spid="158" grpId="0" animBg="1"/>
      <p:bldP spid="158" grpId="1" animBg="1"/>
      <p:bldP spid="162" grpId="0" animBg="1"/>
      <p:bldP spid="162" grpId="1" animBg="1"/>
      <p:bldP spid="166" grpId="0" animBg="1"/>
      <p:bldP spid="166" grpId="1" animBg="1"/>
      <p:bldP spid="167" grpId="0" animBg="1"/>
      <p:bldP spid="167" grpId="1" animBg="1"/>
      <p:bldP spid="168" grpId="0" animBg="1"/>
      <p:bldP spid="168" grpId="1" animBg="1"/>
      <p:bldP spid="173" grpId="0" animBg="1"/>
      <p:bldP spid="173" grpId="1" animBg="1"/>
      <p:bldP spid="175" grpId="0" animBg="1"/>
      <p:bldP spid="175" grpId="1" animBg="1"/>
      <p:bldP spid="180" grpId="0" animBg="1"/>
      <p:bldP spid="180" grpId="1" animBg="1"/>
      <p:bldP spid="181" grpId="0" animBg="1"/>
      <p:bldP spid="181" grpId="1" animBg="1"/>
      <p:bldP spid="183" grpId="0" animBg="1"/>
      <p:bldP spid="183" grpId="1" animBg="1"/>
      <p:bldP spid="187" grpId="0" animBg="1"/>
      <p:bldP spid="187" grpId="1" animBg="1"/>
      <p:bldP spid="188" grpId="0" animBg="1"/>
      <p:bldP spid="188" grpId="1" animBg="1"/>
      <p:bldP spid="189" grpId="0" animBg="1"/>
      <p:bldP spid="189" grpId="1" animBg="1"/>
      <p:bldP spid="190" grpId="0" animBg="1"/>
      <p:bldP spid="190" grpId="1" animBg="1"/>
      <p:bldP spid="191" grpId="0" animBg="1"/>
      <p:bldP spid="191" grpId="1" animBg="1"/>
      <p:bldP spid="192" grpId="0" animBg="1"/>
      <p:bldP spid="192" grpId="1" animBg="1"/>
      <p:bldP spid="230" grpId="0"/>
      <p:bldP spid="230" grpId="1"/>
      <p:bldP spid="231" grpId="0" animBg="1"/>
      <p:bldP spid="235" grpId="0"/>
      <p:bldP spid="236" grpId="0"/>
      <p:bldP spid="237" grpId="0"/>
      <p:bldP spid="238" grpId="0"/>
      <p:bldP spid="239" grpId="0"/>
      <p:bldP spid="240" grpId="0"/>
      <p:bldP spid="140" grpId="0" animBg="1"/>
      <p:bldP spid="140" grpId="1" animBg="1"/>
      <p:bldP spid="142" grpId="0" animBg="1"/>
      <p:bldP spid="142" grpId="1" animBg="1"/>
      <p:bldP spid="131" grpId="0"/>
      <p:bldP spid="131" grpId="1"/>
      <p:bldP spid="28" grpId="0"/>
      <p:bldP spid="139" grpId="0" animBg="1"/>
      <p:bldP spid="139" grpId="1" animBg="1"/>
      <p:bldP spid="141" grpId="0" animBg="1"/>
      <p:bldP spid="141" grpId="1" animBg="1"/>
      <p:bldP spid="145" grpId="0" animBg="1"/>
      <p:bldP spid="145" grpId="1" animBg="1"/>
      <p:bldP spid="149" grpId="0" animBg="1"/>
      <p:bldP spid="149" grpId="1" animBg="1"/>
      <p:bldP spid="150" grpId="0" animBg="1"/>
      <p:bldP spid="150" grpId="1" animBg="1"/>
      <p:bldP spid="151" grpId="0" animBg="1"/>
      <p:bldP spid="151" grpId="1" animBg="1"/>
      <p:bldP spid="147" grpId="0" animBg="1"/>
      <p:bldP spid="147" grpId="1" animBg="1"/>
      <p:bldP spid="148" grpId="0" animBg="1"/>
      <p:bldP spid="148" grpId="1" animBg="1"/>
      <p:bldP spid="137" grpId="0" animBg="1"/>
      <p:bldP spid="137" grpId="1" animBg="1"/>
      <p:bldP spid="143" grpId="0" animBg="1"/>
      <p:bldP spid="143" grpId="1" animBg="1"/>
      <p:bldP spid="144" grpId="0" animBg="1"/>
      <p:bldP spid="144"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1"/>
          <p:cNvGrpSpPr>
            <a:grpSpLocks/>
          </p:cNvGrpSpPr>
          <p:nvPr/>
        </p:nvGrpSpPr>
        <p:grpSpPr bwMode="auto">
          <a:xfrm>
            <a:off x="2247374" y="736282"/>
            <a:ext cx="532325" cy="480080"/>
            <a:chOff x="1857356" y="214290"/>
            <a:chExt cx="733445" cy="652466"/>
          </a:xfrm>
        </p:grpSpPr>
        <p:grpSp>
          <p:nvGrpSpPr>
            <p:cNvPr id="15658" name="Group 3"/>
            <p:cNvGrpSpPr>
              <a:grpSpLocks/>
            </p:cNvGrpSpPr>
            <p:nvPr/>
          </p:nvGrpSpPr>
          <p:grpSpPr bwMode="auto">
            <a:xfrm>
              <a:off x="1904982" y="228575"/>
              <a:ext cx="685819" cy="609603"/>
              <a:chOff x="-44" y="3124140"/>
              <a:chExt cx="1676444" cy="1600211"/>
            </a:xfrm>
          </p:grpSpPr>
          <p:sp>
            <p:nvSpPr>
              <p:cNvPr id="10" name="Oval 9"/>
              <p:cNvSpPr/>
              <p:nvPr/>
            </p:nvSpPr>
            <p:spPr>
              <a:xfrm>
                <a:off x="532673" y="3657546"/>
                <a:ext cx="533399" cy="533401"/>
              </a:xfrm>
              <a:prstGeom prst="ellipse">
                <a:avLst/>
              </a:prstGeom>
              <a:ln w="19050">
                <a:no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prstClr val="white"/>
                  </a:solidFill>
                </a:endParaRPr>
              </a:p>
            </p:txBody>
          </p:sp>
          <p:sp>
            <p:nvSpPr>
              <p:cNvPr id="11" name="Oval 10"/>
              <p:cNvSpPr/>
              <p:nvPr/>
            </p:nvSpPr>
            <p:spPr>
              <a:xfrm>
                <a:off x="302028" y="3388888"/>
                <a:ext cx="993921" cy="10679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Oval 11"/>
              <p:cNvSpPr/>
              <p:nvPr/>
            </p:nvSpPr>
            <p:spPr>
              <a:xfrm>
                <a:off x="1131360" y="3505201"/>
                <a:ext cx="152400" cy="152401"/>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3" name="Oval 12"/>
              <p:cNvSpPr/>
              <p:nvPr/>
            </p:nvSpPr>
            <p:spPr>
              <a:xfrm>
                <a:off x="322264" y="4114801"/>
                <a:ext cx="152400" cy="152401"/>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4" name="Oval 13"/>
              <p:cNvSpPr/>
              <p:nvPr/>
            </p:nvSpPr>
            <p:spPr>
              <a:xfrm>
                <a:off x="-2330" y="3121903"/>
                <a:ext cx="1602637" cy="16019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5" name="Oval 14"/>
              <p:cNvSpPr/>
              <p:nvPr/>
            </p:nvSpPr>
            <p:spPr>
              <a:xfrm>
                <a:off x="1524000" y="3657600"/>
                <a:ext cx="152400" cy="15240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4" name="Oval 3"/>
            <p:cNvSpPr/>
            <p:nvPr/>
          </p:nvSpPr>
          <p:spPr bwMode="auto">
            <a:xfrm>
              <a:off x="2500298" y="656299"/>
              <a:ext cx="62345" cy="58057"/>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 name="Oval 4"/>
            <p:cNvSpPr/>
            <p:nvPr/>
          </p:nvSpPr>
          <p:spPr bwMode="auto">
            <a:xfrm>
              <a:off x="2285984" y="808699"/>
              <a:ext cx="62345" cy="58057"/>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 name="Oval 5"/>
            <p:cNvSpPr/>
            <p:nvPr/>
          </p:nvSpPr>
          <p:spPr bwMode="auto">
            <a:xfrm>
              <a:off x="1990706" y="726263"/>
              <a:ext cx="62345" cy="58057"/>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 name="Oval 6"/>
            <p:cNvSpPr/>
            <p:nvPr/>
          </p:nvSpPr>
          <p:spPr bwMode="auto">
            <a:xfrm>
              <a:off x="1857356" y="500042"/>
              <a:ext cx="71438" cy="7143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8" name="Oval 7"/>
            <p:cNvSpPr/>
            <p:nvPr/>
          </p:nvSpPr>
          <p:spPr bwMode="auto">
            <a:xfrm>
              <a:off x="1996634" y="269549"/>
              <a:ext cx="62345" cy="58057"/>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 name="Oval 8"/>
            <p:cNvSpPr/>
            <p:nvPr/>
          </p:nvSpPr>
          <p:spPr bwMode="auto">
            <a:xfrm>
              <a:off x="2295077" y="214290"/>
              <a:ext cx="62345" cy="58057"/>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6" name="TextBox 2"/>
          <p:cNvSpPr txBox="1">
            <a:spLocks noChangeArrowheads="1"/>
          </p:cNvSpPr>
          <p:nvPr/>
        </p:nvSpPr>
        <p:spPr bwMode="auto">
          <a:xfrm>
            <a:off x="504788" y="683935"/>
            <a:ext cx="1152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a:solidFill>
                  <a:sysClr val="windowText" lastClr="000000"/>
                </a:solidFill>
                <a:latin typeface="Bookman Old Style" pitchFamily="18" charset="0"/>
              </a:rPr>
              <a:t>F</a:t>
            </a:r>
          </a:p>
          <a:p>
            <a:pPr eaLnBrk="1" fontAlgn="base" hangingPunct="1">
              <a:spcBef>
                <a:spcPct val="0"/>
              </a:spcBef>
              <a:spcAft>
                <a:spcPct val="0"/>
              </a:spcAft>
            </a:pPr>
            <a:r>
              <a:rPr lang="en-US" altLang="en-US" sz="1600" b="1" dirty="0">
                <a:solidFill>
                  <a:sysClr val="windowText" lastClr="000000"/>
                </a:solidFill>
                <a:latin typeface="Bookman Old Style" pitchFamily="18" charset="0"/>
              </a:rPr>
              <a:t>r = </a:t>
            </a:r>
            <a:r>
              <a:rPr lang="en-US" altLang="en-US" sz="1600" b="1" dirty="0" smtClean="0">
                <a:solidFill>
                  <a:sysClr val="windowText" lastClr="000000"/>
                </a:solidFill>
                <a:latin typeface="Bookman Old Style" pitchFamily="18" charset="0"/>
              </a:rPr>
              <a:t>64pm</a:t>
            </a:r>
            <a:endParaRPr lang="en-US" altLang="en-US" sz="1600" b="1" dirty="0">
              <a:solidFill>
                <a:sysClr val="windowText" lastClr="000000"/>
              </a:solidFill>
              <a:latin typeface="Bookman Old Style" pitchFamily="18" charset="0"/>
            </a:endParaRPr>
          </a:p>
        </p:txBody>
      </p:sp>
      <p:sp>
        <p:nvSpPr>
          <p:cNvPr id="17" name="TextBox 16"/>
          <p:cNvSpPr txBox="1">
            <a:spLocks noChangeArrowheads="1"/>
          </p:cNvSpPr>
          <p:nvPr/>
        </p:nvSpPr>
        <p:spPr bwMode="auto">
          <a:xfrm>
            <a:off x="504788" y="1365413"/>
            <a:ext cx="10823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a:solidFill>
                  <a:sysClr val="windowText" lastClr="000000"/>
                </a:solidFill>
                <a:latin typeface="Bookman Old Style" pitchFamily="18" charset="0"/>
              </a:rPr>
              <a:t>Cl</a:t>
            </a:r>
          </a:p>
          <a:p>
            <a:pPr eaLnBrk="1" fontAlgn="base" hangingPunct="1">
              <a:spcBef>
                <a:spcPct val="0"/>
              </a:spcBef>
              <a:spcAft>
                <a:spcPct val="0"/>
              </a:spcAft>
            </a:pPr>
            <a:r>
              <a:rPr lang="en-US" altLang="en-US" sz="1600" b="1" dirty="0">
                <a:solidFill>
                  <a:sysClr val="windowText" lastClr="000000"/>
                </a:solidFill>
                <a:latin typeface="Bookman Old Style" pitchFamily="18" charset="0"/>
              </a:rPr>
              <a:t>r =99pm</a:t>
            </a:r>
          </a:p>
        </p:txBody>
      </p:sp>
      <p:sp>
        <p:nvSpPr>
          <p:cNvPr id="18" name="TextBox 17"/>
          <p:cNvSpPr txBox="1">
            <a:spLocks noChangeArrowheads="1"/>
          </p:cNvSpPr>
          <p:nvPr/>
        </p:nvSpPr>
        <p:spPr bwMode="auto">
          <a:xfrm>
            <a:off x="504788" y="2396006"/>
            <a:ext cx="12186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a:solidFill>
                  <a:sysClr val="windowText" lastClr="000000"/>
                </a:solidFill>
                <a:latin typeface="Bookman Old Style" pitchFamily="18" charset="0"/>
              </a:rPr>
              <a:t>Br</a:t>
            </a:r>
          </a:p>
          <a:p>
            <a:pPr eaLnBrk="1" fontAlgn="base" hangingPunct="1">
              <a:spcBef>
                <a:spcPct val="0"/>
              </a:spcBef>
              <a:spcAft>
                <a:spcPct val="0"/>
              </a:spcAft>
            </a:pPr>
            <a:r>
              <a:rPr lang="en-US" altLang="en-US" sz="1600" b="1" dirty="0">
                <a:solidFill>
                  <a:sysClr val="windowText" lastClr="000000"/>
                </a:solidFill>
                <a:latin typeface="Bookman Old Style" pitchFamily="18" charset="0"/>
              </a:rPr>
              <a:t>r =114pm</a:t>
            </a:r>
          </a:p>
        </p:txBody>
      </p:sp>
      <p:grpSp>
        <p:nvGrpSpPr>
          <p:cNvPr id="19" name="Group 118"/>
          <p:cNvGrpSpPr>
            <a:grpSpLocks/>
          </p:cNvGrpSpPr>
          <p:nvPr/>
        </p:nvGrpSpPr>
        <p:grpSpPr bwMode="auto">
          <a:xfrm>
            <a:off x="2113941" y="1251850"/>
            <a:ext cx="799191" cy="811901"/>
            <a:chOff x="1717011" y="1194347"/>
            <a:chExt cx="1102388" cy="1101165"/>
          </a:xfrm>
        </p:grpSpPr>
        <p:grpSp>
          <p:nvGrpSpPr>
            <p:cNvPr id="15599" name="Group 27"/>
            <p:cNvGrpSpPr>
              <a:grpSpLocks/>
            </p:cNvGrpSpPr>
            <p:nvPr/>
          </p:nvGrpSpPr>
          <p:grpSpPr bwMode="auto">
            <a:xfrm>
              <a:off x="1730645" y="1219244"/>
              <a:ext cx="1088754" cy="1076268"/>
              <a:chOff x="1535757" y="990648"/>
              <a:chExt cx="1313430" cy="1148020"/>
            </a:xfrm>
          </p:grpSpPr>
          <p:grpSp>
            <p:nvGrpSpPr>
              <p:cNvPr id="15618" name="Group 11"/>
              <p:cNvGrpSpPr>
                <a:grpSpLocks/>
              </p:cNvGrpSpPr>
              <p:nvPr/>
            </p:nvGrpSpPr>
            <p:grpSpPr bwMode="auto">
              <a:xfrm>
                <a:off x="1725305" y="1169448"/>
                <a:ext cx="947444" cy="790107"/>
                <a:chOff x="-50040" y="3174698"/>
                <a:chExt cx="1736981" cy="1508387"/>
              </a:xfrm>
            </p:grpSpPr>
            <p:sp>
              <p:nvSpPr>
                <p:cNvPr id="38" name="Oval 12"/>
                <p:cNvSpPr/>
                <p:nvPr/>
              </p:nvSpPr>
              <p:spPr>
                <a:xfrm>
                  <a:off x="513817" y="3657288"/>
                  <a:ext cx="533399" cy="533400"/>
                </a:xfrm>
                <a:prstGeom prst="ellipse">
                  <a:avLst/>
                </a:prstGeom>
                <a:ln w="19050">
                  <a:noFill/>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prstClr val="white"/>
                      </a:solidFill>
                    </a:rPr>
                    <a:t>             </a:t>
                  </a:r>
                </a:p>
              </p:txBody>
            </p:sp>
            <p:sp>
              <p:nvSpPr>
                <p:cNvPr id="39" name="Oval 13"/>
                <p:cNvSpPr/>
                <p:nvPr/>
              </p:nvSpPr>
              <p:spPr>
                <a:xfrm>
                  <a:off x="257213" y="3445616"/>
                  <a:ext cx="1063980" cy="9671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0" name="Oval 14"/>
                <p:cNvSpPr/>
                <p:nvPr/>
              </p:nvSpPr>
              <p:spPr>
                <a:xfrm>
                  <a:off x="1095574" y="3510050"/>
                  <a:ext cx="152400" cy="15239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41" name="Oval 15"/>
                <p:cNvSpPr/>
                <p:nvPr/>
              </p:nvSpPr>
              <p:spPr>
                <a:xfrm>
                  <a:off x="304800" y="4114800"/>
                  <a:ext cx="152400" cy="15240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42" name="Oval 16"/>
                <p:cNvSpPr/>
                <p:nvPr/>
              </p:nvSpPr>
              <p:spPr>
                <a:xfrm>
                  <a:off x="-48629" y="3176533"/>
                  <a:ext cx="1675665" cy="15053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3" name="Oval 17"/>
                <p:cNvSpPr/>
                <p:nvPr/>
              </p:nvSpPr>
              <p:spPr>
                <a:xfrm>
                  <a:off x="1534541" y="3832204"/>
                  <a:ext cx="152400" cy="15239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29" name="Oval 28"/>
              <p:cNvSpPr/>
              <p:nvPr/>
            </p:nvSpPr>
            <p:spPr>
              <a:xfrm>
                <a:off x="1535757" y="990648"/>
                <a:ext cx="1294635" cy="11480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0" name="Oval 29"/>
              <p:cNvSpPr/>
              <p:nvPr/>
            </p:nvSpPr>
            <p:spPr>
              <a:xfrm>
                <a:off x="2514600" y="1748971"/>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1" name="Oval 20"/>
              <p:cNvSpPr/>
              <p:nvPr/>
            </p:nvSpPr>
            <p:spPr>
              <a:xfrm>
                <a:off x="2312671" y="1886131"/>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2" name="Oval 31"/>
              <p:cNvSpPr/>
              <p:nvPr/>
            </p:nvSpPr>
            <p:spPr>
              <a:xfrm>
                <a:off x="1859281" y="18288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3" name="Oval 32"/>
              <p:cNvSpPr/>
              <p:nvPr/>
            </p:nvSpPr>
            <p:spPr>
              <a:xfrm>
                <a:off x="1686243" y="15240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4" name="Oval 33"/>
              <p:cNvSpPr/>
              <p:nvPr/>
            </p:nvSpPr>
            <p:spPr>
              <a:xfrm>
                <a:off x="1860706" y="1224282"/>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5" name="Oval 34"/>
              <p:cNvSpPr/>
              <p:nvPr/>
            </p:nvSpPr>
            <p:spPr>
              <a:xfrm>
                <a:off x="2202873" y="11430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6" name="Oval 35"/>
              <p:cNvSpPr/>
              <p:nvPr/>
            </p:nvSpPr>
            <p:spPr>
              <a:xfrm>
                <a:off x="2460218" y="1231903"/>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37" name="Oval 36"/>
              <p:cNvSpPr/>
              <p:nvPr/>
            </p:nvSpPr>
            <p:spPr>
              <a:xfrm>
                <a:off x="2766060" y="13716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22" name="Oval 21"/>
            <p:cNvSpPr/>
            <p:nvPr/>
          </p:nvSpPr>
          <p:spPr bwMode="auto">
            <a:xfrm>
              <a:off x="2714612" y="1996838"/>
              <a:ext cx="68907" cy="7484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3" name="Oval 22"/>
            <p:cNvSpPr/>
            <p:nvPr/>
          </p:nvSpPr>
          <p:spPr bwMode="auto">
            <a:xfrm>
              <a:off x="2433626" y="2220664"/>
              <a:ext cx="68907" cy="7484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4" name="Oval 23"/>
            <p:cNvSpPr/>
            <p:nvPr/>
          </p:nvSpPr>
          <p:spPr bwMode="auto">
            <a:xfrm>
              <a:off x="1928794" y="2183591"/>
              <a:ext cx="68907" cy="7484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5" name="Oval 24"/>
            <p:cNvSpPr/>
            <p:nvPr/>
          </p:nvSpPr>
          <p:spPr bwMode="auto">
            <a:xfrm>
              <a:off x="1717011" y="1857364"/>
              <a:ext cx="68907" cy="7484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6" name="Oval 25"/>
            <p:cNvSpPr/>
            <p:nvPr/>
          </p:nvSpPr>
          <p:spPr bwMode="auto">
            <a:xfrm>
              <a:off x="1785918" y="1428736"/>
              <a:ext cx="68907" cy="7484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27" name="Oval 26"/>
            <p:cNvSpPr/>
            <p:nvPr/>
          </p:nvSpPr>
          <p:spPr bwMode="auto">
            <a:xfrm>
              <a:off x="2219461" y="1194347"/>
              <a:ext cx="68907" cy="7484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grpSp>
        <p:nvGrpSpPr>
          <p:cNvPr id="28" name="Group 125"/>
          <p:cNvGrpSpPr>
            <a:grpSpLocks/>
          </p:cNvGrpSpPr>
          <p:nvPr/>
        </p:nvGrpSpPr>
        <p:grpSpPr bwMode="auto">
          <a:xfrm>
            <a:off x="1948737" y="2116533"/>
            <a:ext cx="1129599" cy="1143720"/>
            <a:chOff x="1567814" y="2714620"/>
            <a:chExt cx="1556973" cy="1552580"/>
          </a:xfrm>
        </p:grpSpPr>
        <p:grpSp>
          <p:nvGrpSpPr>
            <p:cNvPr id="15514" name="Group 55"/>
            <p:cNvGrpSpPr>
              <a:grpSpLocks/>
            </p:cNvGrpSpPr>
            <p:nvPr/>
          </p:nvGrpSpPr>
          <p:grpSpPr bwMode="auto">
            <a:xfrm>
              <a:off x="1598953" y="2743371"/>
              <a:ext cx="1525834" cy="1523829"/>
              <a:chOff x="1217580" y="2667223"/>
              <a:chExt cx="1983585" cy="1980978"/>
            </a:xfrm>
          </p:grpSpPr>
          <p:grpSp>
            <p:nvGrpSpPr>
              <p:cNvPr id="15533" name="Group 29"/>
              <p:cNvGrpSpPr>
                <a:grpSpLocks/>
              </p:cNvGrpSpPr>
              <p:nvPr/>
            </p:nvGrpSpPr>
            <p:grpSpPr bwMode="auto">
              <a:xfrm>
                <a:off x="1424943" y="2896072"/>
                <a:ext cx="1569684" cy="1523053"/>
                <a:chOff x="1516003" y="990977"/>
                <a:chExt cx="1334232" cy="1218442"/>
              </a:xfrm>
            </p:grpSpPr>
            <p:grpSp>
              <p:nvGrpSpPr>
                <p:cNvPr id="15559" name="Group 11"/>
                <p:cNvGrpSpPr>
                  <a:grpSpLocks/>
                </p:cNvGrpSpPr>
                <p:nvPr/>
              </p:nvGrpSpPr>
              <p:grpSpPr bwMode="auto">
                <a:xfrm>
                  <a:off x="1746861" y="1180842"/>
                  <a:ext cx="920138" cy="838711"/>
                  <a:chOff x="-10522" y="3196441"/>
                  <a:chExt cx="1686922" cy="1601175"/>
                </a:xfrm>
              </p:grpSpPr>
              <p:sp>
                <p:nvSpPr>
                  <p:cNvPr id="72" name="Oval 40"/>
                  <p:cNvSpPr/>
                  <p:nvPr/>
                </p:nvSpPr>
                <p:spPr>
                  <a:xfrm>
                    <a:off x="522588" y="3730329"/>
                    <a:ext cx="533400" cy="533400"/>
                  </a:xfrm>
                  <a:prstGeom prst="ellipse">
                    <a:avLst/>
                  </a:prstGeom>
                  <a:ln w="19050">
                    <a:no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prstClr val="white"/>
                      </a:solidFill>
                    </a:endParaRPr>
                  </a:p>
                </p:txBody>
              </p:sp>
              <p:sp>
                <p:nvSpPr>
                  <p:cNvPr id="73" name="Oval 41"/>
                  <p:cNvSpPr/>
                  <p:nvPr/>
                </p:nvSpPr>
                <p:spPr>
                  <a:xfrm>
                    <a:off x="291859" y="3500565"/>
                    <a:ext cx="993565" cy="101230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4" name="Oval 42"/>
                  <p:cNvSpPr/>
                  <p:nvPr/>
                </p:nvSpPr>
                <p:spPr>
                  <a:xfrm>
                    <a:off x="1059318" y="3555629"/>
                    <a:ext cx="152400" cy="15240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5" name="Oval 43"/>
                  <p:cNvSpPr/>
                  <p:nvPr/>
                </p:nvSpPr>
                <p:spPr>
                  <a:xfrm>
                    <a:off x="269935" y="4114799"/>
                    <a:ext cx="152400" cy="152401"/>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6" name="Oval 44"/>
                  <p:cNvSpPr/>
                  <p:nvPr/>
                </p:nvSpPr>
                <p:spPr>
                  <a:xfrm>
                    <a:off x="-11729" y="3196113"/>
                    <a:ext cx="1600743" cy="16021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7" name="Oval 45"/>
                  <p:cNvSpPr/>
                  <p:nvPr/>
                </p:nvSpPr>
                <p:spPr>
                  <a:xfrm>
                    <a:off x="1524000" y="3657600"/>
                    <a:ext cx="152400" cy="15240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63" name="Oval 31"/>
                <p:cNvSpPr/>
                <p:nvPr/>
              </p:nvSpPr>
              <p:spPr>
                <a:xfrm>
                  <a:off x="1516091" y="991293"/>
                  <a:ext cx="1333354" cy="121799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4" name="Oval 32"/>
                <p:cNvSpPr/>
                <p:nvPr/>
              </p:nvSpPr>
              <p:spPr>
                <a:xfrm>
                  <a:off x="2514600" y="1748971"/>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5" name="Oval 33"/>
                <p:cNvSpPr/>
                <p:nvPr/>
              </p:nvSpPr>
              <p:spPr>
                <a:xfrm>
                  <a:off x="2298627" y="1945568"/>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6" name="Oval 34"/>
                <p:cNvSpPr/>
                <p:nvPr/>
              </p:nvSpPr>
              <p:spPr>
                <a:xfrm>
                  <a:off x="1841726" y="1845311"/>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7" name="Oval 35"/>
                <p:cNvSpPr/>
                <p:nvPr/>
              </p:nvSpPr>
              <p:spPr>
                <a:xfrm>
                  <a:off x="1716635" y="15240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8" name="Oval 36"/>
                <p:cNvSpPr/>
                <p:nvPr/>
              </p:nvSpPr>
              <p:spPr>
                <a:xfrm>
                  <a:off x="1898073" y="12192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9" name="Oval 37"/>
                <p:cNvSpPr/>
                <p:nvPr/>
              </p:nvSpPr>
              <p:spPr>
                <a:xfrm>
                  <a:off x="2202873" y="11430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0" name="Oval 38"/>
                <p:cNvSpPr/>
                <p:nvPr/>
              </p:nvSpPr>
              <p:spPr>
                <a:xfrm>
                  <a:off x="2431474" y="1235711"/>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71" name="Oval 39"/>
                <p:cNvSpPr/>
                <p:nvPr/>
              </p:nvSpPr>
              <p:spPr>
                <a:xfrm>
                  <a:off x="2766060" y="13716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53" name="Oval 52"/>
              <p:cNvSpPr/>
              <p:nvPr/>
            </p:nvSpPr>
            <p:spPr>
              <a:xfrm>
                <a:off x="1217580" y="2667223"/>
                <a:ext cx="1983585" cy="198097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4" name="Oval 53"/>
              <p:cNvSpPr/>
              <p:nvPr/>
            </p:nvSpPr>
            <p:spPr>
              <a:xfrm>
                <a:off x="2797804" y="4015014"/>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5" name="Oval 54"/>
              <p:cNvSpPr/>
              <p:nvPr/>
            </p:nvSpPr>
            <p:spPr>
              <a:xfrm>
                <a:off x="2362200" y="4319814"/>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6" name="Oval 55"/>
              <p:cNvSpPr/>
              <p:nvPr/>
            </p:nvSpPr>
            <p:spPr>
              <a:xfrm>
                <a:off x="1676400" y="4191000"/>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7" name="Oval 56"/>
              <p:cNvSpPr/>
              <p:nvPr/>
            </p:nvSpPr>
            <p:spPr>
              <a:xfrm>
                <a:off x="1402287" y="3733800"/>
                <a:ext cx="97795" cy="99787"/>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8" name="Oval 51"/>
              <p:cNvSpPr/>
              <p:nvPr/>
            </p:nvSpPr>
            <p:spPr>
              <a:xfrm>
                <a:off x="1578604" y="3124200"/>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9" name="Oval 58"/>
              <p:cNvSpPr/>
              <p:nvPr/>
            </p:nvSpPr>
            <p:spPr>
              <a:xfrm>
                <a:off x="1959604" y="2872014"/>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0" name="Oval 59"/>
              <p:cNvSpPr/>
              <p:nvPr/>
            </p:nvSpPr>
            <p:spPr>
              <a:xfrm>
                <a:off x="2569204" y="2948214"/>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61" name="Oval 60"/>
              <p:cNvSpPr/>
              <p:nvPr/>
            </p:nvSpPr>
            <p:spPr>
              <a:xfrm>
                <a:off x="3026404" y="3100614"/>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46" name="Oval 45"/>
            <p:cNvSpPr/>
            <p:nvPr/>
          </p:nvSpPr>
          <p:spPr bwMode="auto">
            <a:xfrm>
              <a:off x="3033672" y="3712607"/>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47" name="Oval 46"/>
            <p:cNvSpPr/>
            <p:nvPr/>
          </p:nvSpPr>
          <p:spPr bwMode="auto">
            <a:xfrm>
              <a:off x="2647941" y="4149966"/>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48" name="Oval 47"/>
            <p:cNvSpPr/>
            <p:nvPr/>
          </p:nvSpPr>
          <p:spPr bwMode="auto">
            <a:xfrm>
              <a:off x="1907346" y="4100517"/>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49" name="Oval 48"/>
            <p:cNvSpPr/>
            <p:nvPr/>
          </p:nvSpPr>
          <p:spPr bwMode="auto">
            <a:xfrm>
              <a:off x="1567814" y="3571876"/>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0" name="Oval 49"/>
            <p:cNvSpPr/>
            <p:nvPr/>
          </p:nvSpPr>
          <p:spPr bwMode="auto">
            <a:xfrm>
              <a:off x="1643042" y="3143248"/>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51" name="Oval 50"/>
            <p:cNvSpPr/>
            <p:nvPr/>
          </p:nvSpPr>
          <p:spPr bwMode="auto">
            <a:xfrm>
              <a:off x="2210756" y="2714620"/>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78" name="TextBox 77"/>
          <p:cNvSpPr txBox="1">
            <a:spLocks noChangeArrowheads="1"/>
          </p:cNvSpPr>
          <p:nvPr/>
        </p:nvSpPr>
        <p:spPr bwMode="auto">
          <a:xfrm>
            <a:off x="504788" y="3796549"/>
            <a:ext cx="11480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a:solidFill>
                  <a:sysClr val="windowText" lastClr="000000"/>
                </a:solidFill>
                <a:latin typeface="Bookman Old Style" pitchFamily="18" charset="0"/>
              </a:rPr>
              <a:t>I</a:t>
            </a:r>
          </a:p>
          <a:p>
            <a:pPr eaLnBrk="1" fontAlgn="base" hangingPunct="1">
              <a:spcBef>
                <a:spcPct val="0"/>
              </a:spcBef>
              <a:spcAft>
                <a:spcPct val="0"/>
              </a:spcAft>
            </a:pPr>
            <a:r>
              <a:rPr lang="en-US" altLang="en-US" sz="1600" b="1" dirty="0">
                <a:solidFill>
                  <a:sysClr val="windowText" lastClr="000000"/>
                </a:solidFill>
                <a:latin typeface="Bookman Old Style" pitchFamily="18" charset="0"/>
              </a:rPr>
              <a:t>r=133pm</a:t>
            </a:r>
          </a:p>
        </p:txBody>
      </p:sp>
      <p:grpSp>
        <p:nvGrpSpPr>
          <p:cNvPr id="62" name="Group 132"/>
          <p:cNvGrpSpPr>
            <a:grpSpLocks/>
          </p:cNvGrpSpPr>
          <p:nvPr/>
        </p:nvGrpSpPr>
        <p:grpSpPr bwMode="auto">
          <a:xfrm>
            <a:off x="1770118" y="3351872"/>
            <a:ext cx="1486836" cy="1474128"/>
            <a:chOff x="1357290" y="4572000"/>
            <a:chExt cx="2048359" cy="2000272"/>
          </a:xfrm>
        </p:grpSpPr>
        <p:grpSp>
          <p:nvGrpSpPr>
            <p:cNvPr id="15376" name="Group 102"/>
            <p:cNvGrpSpPr>
              <a:grpSpLocks/>
            </p:cNvGrpSpPr>
            <p:nvPr/>
          </p:nvGrpSpPr>
          <p:grpSpPr bwMode="auto">
            <a:xfrm>
              <a:off x="1390360" y="4572000"/>
              <a:ext cx="1982219" cy="1981112"/>
              <a:chOff x="3962110" y="2209800"/>
              <a:chExt cx="1982219" cy="1981112"/>
            </a:xfrm>
          </p:grpSpPr>
          <p:grpSp>
            <p:nvGrpSpPr>
              <p:cNvPr id="15395" name="Group 57"/>
              <p:cNvGrpSpPr>
                <a:grpSpLocks/>
              </p:cNvGrpSpPr>
              <p:nvPr/>
            </p:nvGrpSpPr>
            <p:grpSpPr bwMode="auto">
              <a:xfrm>
                <a:off x="4191651" y="2437800"/>
                <a:ext cx="1523138" cy="1525112"/>
                <a:chOff x="1220046" y="2666220"/>
                <a:chExt cx="1980080" cy="1982645"/>
              </a:xfrm>
            </p:grpSpPr>
            <p:grpSp>
              <p:nvGrpSpPr>
                <p:cNvPr id="15448" name="Group 105"/>
                <p:cNvGrpSpPr>
                  <a:grpSpLocks/>
                </p:cNvGrpSpPr>
                <p:nvPr/>
              </p:nvGrpSpPr>
              <p:grpSpPr bwMode="auto">
                <a:xfrm>
                  <a:off x="1448251" y="2896083"/>
                  <a:ext cx="1545138" cy="1523063"/>
                  <a:chOff x="1535818" y="990987"/>
                  <a:chExt cx="1313369" cy="1218451"/>
                </a:xfrm>
              </p:grpSpPr>
              <p:grpSp>
                <p:nvGrpSpPr>
                  <p:cNvPr id="15474" name="Group 11"/>
                  <p:cNvGrpSpPr>
                    <a:grpSpLocks/>
                  </p:cNvGrpSpPr>
                  <p:nvPr/>
                </p:nvGrpSpPr>
                <p:grpSpPr bwMode="auto">
                  <a:xfrm>
                    <a:off x="1753339" y="1142881"/>
                    <a:ext cx="913659" cy="838717"/>
                    <a:chOff x="1355" y="3123972"/>
                    <a:chExt cx="1675045" cy="1601187"/>
                  </a:xfrm>
                </p:grpSpPr>
                <p:sp>
                  <p:nvSpPr>
                    <p:cNvPr id="126" name="Oval 125"/>
                    <p:cNvSpPr/>
                    <p:nvPr/>
                  </p:nvSpPr>
                  <p:spPr>
                    <a:xfrm>
                      <a:off x="545221" y="3644165"/>
                      <a:ext cx="533400" cy="533399"/>
                    </a:xfrm>
                    <a:prstGeom prst="ellipse">
                      <a:avLst/>
                    </a:prstGeom>
                    <a:ln w="19050">
                      <a:no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prstClr val="white"/>
                        </a:solidFill>
                      </a:endParaRPr>
                    </a:p>
                  </p:txBody>
                </p:sp>
                <p:sp>
                  <p:nvSpPr>
                    <p:cNvPr id="127" name="Oval 126"/>
                    <p:cNvSpPr/>
                    <p:nvPr/>
                  </p:nvSpPr>
                  <p:spPr>
                    <a:xfrm>
                      <a:off x="307013" y="3414927"/>
                      <a:ext cx="989138" cy="10042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8" name="Oval 127"/>
                    <p:cNvSpPr/>
                    <p:nvPr/>
                  </p:nvSpPr>
                  <p:spPr>
                    <a:xfrm>
                      <a:off x="1101623" y="3539437"/>
                      <a:ext cx="152401" cy="15240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29" name="Oval 128"/>
                    <p:cNvSpPr/>
                    <p:nvPr/>
                  </p:nvSpPr>
                  <p:spPr>
                    <a:xfrm>
                      <a:off x="304800" y="4114800"/>
                      <a:ext cx="152400" cy="15240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30" name="Oval 129"/>
                    <p:cNvSpPr/>
                    <p:nvPr/>
                  </p:nvSpPr>
                  <p:spPr>
                    <a:xfrm>
                      <a:off x="11456" y="3114404"/>
                      <a:ext cx="1588134" cy="16205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2" name="Oval 131"/>
                    <p:cNvSpPr/>
                    <p:nvPr/>
                  </p:nvSpPr>
                  <p:spPr>
                    <a:xfrm>
                      <a:off x="1524000" y="3657600"/>
                      <a:ext cx="152400" cy="152400"/>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17" name="Oval 116"/>
                  <p:cNvSpPr/>
                  <p:nvPr/>
                </p:nvSpPr>
                <p:spPr>
                  <a:xfrm>
                    <a:off x="1541747" y="990416"/>
                    <a:ext cx="1289709" cy="121947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8" name="Oval 117"/>
                  <p:cNvSpPr/>
                  <p:nvPr/>
                </p:nvSpPr>
                <p:spPr>
                  <a:xfrm>
                    <a:off x="2514600" y="1748971"/>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9" name="Oval 118"/>
                  <p:cNvSpPr/>
                  <p:nvPr/>
                </p:nvSpPr>
                <p:spPr>
                  <a:xfrm>
                    <a:off x="2267532" y="1913032"/>
                    <a:ext cx="83126"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20" name="Oval 119"/>
                  <p:cNvSpPr/>
                  <p:nvPr/>
                </p:nvSpPr>
                <p:spPr>
                  <a:xfrm>
                    <a:off x="1859281" y="18288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21" name="Oval 120"/>
                  <p:cNvSpPr/>
                  <p:nvPr/>
                </p:nvSpPr>
                <p:spPr>
                  <a:xfrm>
                    <a:off x="1716655" y="1526989"/>
                    <a:ext cx="83126"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22" name="Oval 121"/>
                  <p:cNvSpPr/>
                  <p:nvPr/>
                </p:nvSpPr>
                <p:spPr>
                  <a:xfrm>
                    <a:off x="1846484" y="1225177"/>
                    <a:ext cx="83126"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23" name="Oval 122"/>
                  <p:cNvSpPr/>
                  <p:nvPr/>
                </p:nvSpPr>
                <p:spPr>
                  <a:xfrm>
                    <a:off x="2177079" y="1113110"/>
                    <a:ext cx="83126"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24" name="Oval 123"/>
                  <p:cNvSpPr/>
                  <p:nvPr/>
                </p:nvSpPr>
                <p:spPr>
                  <a:xfrm>
                    <a:off x="2431473" y="1219200"/>
                    <a:ext cx="83127"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25" name="Oval 124"/>
                  <p:cNvSpPr/>
                  <p:nvPr/>
                </p:nvSpPr>
                <p:spPr>
                  <a:xfrm>
                    <a:off x="2766061" y="1371600"/>
                    <a:ext cx="83126" cy="79829"/>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07" name="Oval 106"/>
                <p:cNvSpPr/>
                <p:nvPr/>
              </p:nvSpPr>
              <p:spPr>
                <a:xfrm>
                  <a:off x="1220046" y="2666220"/>
                  <a:ext cx="1980080" cy="19826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8" name="Oval 107"/>
                <p:cNvSpPr/>
                <p:nvPr/>
              </p:nvSpPr>
              <p:spPr>
                <a:xfrm>
                  <a:off x="2837936" y="3953329"/>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09" name="Oval 108"/>
                <p:cNvSpPr/>
                <p:nvPr/>
              </p:nvSpPr>
              <p:spPr>
                <a:xfrm>
                  <a:off x="2404911" y="4342232"/>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0" name="Oval 109"/>
                <p:cNvSpPr/>
                <p:nvPr/>
              </p:nvSpPr>
              <p:spPr>
                <a:xfrm>
                  <a:off x="1648736" y="4158465"/>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1" name="Oval 110"/>
                <p:cNvSpPr/>
                <p:nvPr/>
              </p:nvSpPr>
              <p:spPr>
                <a:xfrm>
                  <a:off x="1425039" y="3819731"/>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2" name="Oval 111"/>
                <p:cNvSpPr/>
                <p:nvPr/>
              </p:nvSpPr>
              <p:spPr>
                <a:xfrm>
                  <a:off x="1578604" y="3124200"/>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3" name="Oval 112"/>
                <p:cNvSpPr/>
                <p:nvPr/>
              </p:nvSpPr>
              <p:spPr>
                <a:xfrm>
                  <a:off x="1959604" y="2872014"/>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4" name="Oval 113"/>
                <p:cNvSpPr/>
                <p:nvPr/>
              </p:nvSpPr>
              <p:spPr>
                <a:xfrm>
                  <a:off x="2569204" y="2948214"/>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15" name="Oval 114"/>
                <p:cNvSpPr/>
                <p:nvPr/>
              </p:nvSpPr>
              <p:spPr>
                <a:xfrm>
                  <a:off x="3026404" y="3100614"/>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46" name="Oval 145"/>
                <p:cNvSpPr/>
                <p:nvPr/>
              </p:nvSpPr>
              <p:spPr>
                <a:xfrm>
                  <a:off x="2120592" y="4369819"/>
                  <a:ext cx="97796" cy="99786"/>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88" name="Oval 87"/>
              <p:cNvSpPr/>
              <p:nvPr/>
            </p:nvSpPr>
            <p:spPr>
              <a:xfrm>
                <a:off x="3962110" y="2209800"/>
                <a:ext cx="1982219" cy="19811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9" name="Oval 88"/>
              <p:cNvSpPr/>
              <p:nvPr/>
            </p:nvSpPr>
            <p:spPr>
              <a:xfrm>
                <a:off x="5489319" y="3217643"/>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0" name="Oval 89"/>
              <p:cNvSpPr/>
              <p:nvPr/>
            </p:nvSpPr>
            <p:spPr>
              <a:xfrm>
                <a:off x="5390746" y="2810219"/>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1" name="Oval 90"/>
              <p:cNvSpPr/>
              <p:nvPr/>
            </p:nvSpPr>
            <p:spPr>
              <a:xfrm>
                <a:off x="4979244" y="2582183"/>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2" name="Oval 91"/>
              <p:cNvSpPr/>
              <p:nvPr/>
            </p:nvSpPr>
            <p:spPr>
              <a:xfrm>
                <a:off x="4595343" y="2667000"/>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3" name="Oval 92"/>
              <p:cNvSpPr/>
              <p:nvPr/>
            </p:nvSpPr>
            <p:spPr>
              <a:xfrm>
                <a:off x="4375498" y="2939628"/>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4" name="Oval 93"/>
              <p:cNvSpPr/>
              <p:nvPr/>
            </p:nvSpPr>
            <p:spPr>
              <a:xfrm>
                <a:off x="4413113" y="3458586"/>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5" name="Oval 94"/>
              <p:cNvSpPr/>
              <p:nvPr/>
            </p:nvSpPr>
            <p:spPr>
              <a:xfrm>
                <a:off x="4670572" y="3707439"/>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6" name="Oval 95"/>
              <p:cNvSpPr/>
              <p:nvPr/>
            </p:nvSpPr>
            <p:spPr>
              <a:xfrm>
                <a:off x="5285628" y="3616728"/>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7" name="Oval 96"/>
              <p:cNvSpPr/>
              <p:nvPr/>
            </p:nvSpPr>
            <p:spPr>
              <a:xfrm>
                <a:off x="4331729" y="3124199"/>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8" name="Oval 97"/>
              <p:cNvSpPr/>
              <p:nvPr/>
            </p:nvSpPr>
            <p:spPr>
              <a:xfrm>
                <a:off x="5600405" y="3504642"/>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99" name="Oval 98"/>
              <p:cNvSpPr/>
              <p:nvPr/>
            </p:nvSpPr>
            <p:spPr>
              <a:xfrm>
                <a:off x="5181600" y="3885642"/>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00" name="Oval 99"/>
              <p:cNvSpPr/>
              <p:nvPr/>
            </p:nvSpPr>
            <p:spPr>
              <a:xfrm>
                <a:off x="4419600" y="3733800"/>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01" name="Oval 100"/>
              <p:cNvSpPr/>
              <p:nvPr/>
            </p:nvSpPr>
            <p:spPr>
              <a:xfrm>
                <a:off x="4165710" y="3089712"/>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02" name="Oval 101"/>
              <p:cNvSpPr/>
              <p:nvPr/>
            </p:nvSpPr>
            <p:spPr>
              <a:xfrm>
                <a:off x="4496772" y="2514600"/>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03" name="Oval 102"/>
              <p:cNvSpPr/>
              <p:nvPr/>
            </p:nvSpPr>
            <p:spPr>
              <a:xfrm>
                <a:off x="4953972" y="2407685"/>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04" name="Oval 103"/>
              <p:cNvSpPr/>
              <p:nvPr/>
            </p:nvSpPr>
            <p:spPr>
              <a:xfrm>
                <a:off x="5334972" y="2514600"/>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105" name="Oval 104"/>
              <p:cNvSpPr/>
              <p:nvPr/>
            </p:nvSpPr>
            <p:spPr>
              <a:xfrm>
                <a:off x="5715972" y="2590242"/>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81" name="Oval 80"/>
            <p:cNvSpPr/>
            <p:nvPr/>
          </p:nvSpPr>
          <p:spPr bwMode="auto">
            <a:xfrm>
              <a:off x="3330420" y="5632509"/>
              <a:ext cx="75229"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82" name="Oval 81"/>
            <p:cNvSpPr/>
            <p:nvPr/>
          </p:nvSpPr>
          <p:spPr bwMode="auto">
            <a:xfrm>
              <a:off x="3071802" y="6209762"/>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83" name="Oval 82"/>
            <p:cNvSpPr/>
            <p:nvPr/>
          </p:nvSpPr>
          <p:spPr bwMode="auto">
            <a:xfrm>
              <a:off x="2500298" y="6495514"/>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84" name="Oval 83"/>
            <p:cNvSpPr/>
            <p:nvPr/>
          </p:nvSpPr>
          <p:spPr bwMode="auto">
            <a:xfrm>
              <a:off x="1785918" y="6357958"/>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85" name="Oval 84"/>
            <p:cNvSpPr/>
            <p:nvPr/>
          </p:nvSpPr>
          <p:spPr bwMode="auto">
            <a:xfrm>
              <a:off x="1357290" y="5715016"/>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sp>
          <p:nvSpPr>
            <p:cNvPr id="86" name="Oval 85"/>
            <p:cNvSpPr/>
            <p:nvPr/>
          </p:nvSpPr>
          <p:spPr bwMode="auto">
            <a:xfrm>
              <a:off x="1567814" y="4929198"/>
              <a:ext cx="75228" cy="76758"/>
            </a:xfrm>
            <a:prstGeom prst="ellipse">
              <a:avLst/>
            </a:prstGeom>
            <a:solidFill>
              <a:srgbClr val="C00000"/>
            </a:solidFill>
            <a:ln w="19050">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prstClr val="white"/>
                </a:solidFill>
              </a:endParaRPr>
            </a:p>
          </p:txBody>
        </p:sp>
      </p:grpSp>
      <p:sp>
        <p:nvSpPr>
          <p:cNvPr id="137" name="Rectangle 103"/>
          <p:cNvSpPr>
            <a:spLocks noChangeArrowheads="1"/>
          </p:cNvSpPr>
          <p:nvPr/>
        </p:nvSpPr>
        <p:spPr bwMode="auto">
          <a:xfrm>
            <a:off x="3855242" y="3919867"/>
            <a:ext cx="295276" cy="338138"/>
          </a:xfrm>
          <a:prstGeom prst="rect">
            <a:avLst/>
          </a:prstGeom>
          <a:noFill/>
          <a:ln>
            <a:solidFill>
              <a:schemeClr val="tx1"/>
            </a:solid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600" b="1" dirty="0">
                <a:latin typeface="Bookman Old Style" pitchFamily="18" charset="0"/>
              </a:rPr>
              <a:t>5</a:t>
            </a:r>
          </a:p>
        </p:txBody>
      </p:sp>
      <p:sp>
        <p:nvSpPr>
          <p:cNvPr id="138" name="TextBox 137"/>
          <p:cNvSpPr txBox="1"/>
          <p:nvPr/>
        </p:nvSpPr>
        <p:spPr>
          <a:xfrm>
            <a:off x="504788" y="268995"/>
            <a:ext cx="4970979"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a:defRPr/>
            </a:pPr>
            <a:r>
              <a:rPr lang="en-US" sz="2000" b="1" u="sng" dirty="0" smtClean="0">
                <a:solidFill>
                  <a:srgbClr val="C00000"/>
                </a:solidFill>
                <a:latin typeface="Bookman Old Style" pitchFamily="18" charset="0"/>
              </a:rPr>
              <a:t>Atomic Radius Down The Group</a:t>
            </a:r>
            <a:endParaRPr lang="en-US" sz="2000" b="1" u="sng" dirty="0">
              <a:solidFill>
                <a:srgbClr val="C00000"/>
              </a:solidFill>
              <a:latin typeface="Bookman Old Style" pitchFamily="18" charset="0"/>
            </a:endParaRPr>
          </a:p>
        </p:txBody>
      </p:sp>
      <p:grpSp>
        <p:nvGrpSpPr>
          <p:cNvPr id="139" name="Group 88"/>
          <p:cNvGrpSpPr/>
          <p:nvPr/>
        </p:nvGrpSpPr>
        <p:grpSpPr>
          <a:xfrm>
            <a:off x="5776588" y="803810"/>
            <a:ext cx="2110047" cy="1205010"/>
            <a:chOff x="6092360" y="-2160026"/>
            <a:chExt cx="1918264" cy="1205010"/>
          </a:xfrm>
        </p:grpSpPr>
        <p:sp>
          <p:nvSpPr>
            <p:cNvPr id="140" name="Cloud Callout 139"/>
            <p:cNvSpPr/>
            <p:nvPr/>
          </p:nvSpPr>
          <p:spPr>
            <a:xfrm rot="21423960" flipH="1">
              <a:off x="6092360" y="-2160026"/>
              <a:ext cx="1918264" cy="1205010"/>
            </a:xfrm>
            <a:prstGeom prst="cloudCallout">
              <a:avLst>
                <a:gd name="adj1" fmla="val 43668"/>
                <a:gd name="adj2" fmla="val -58057"/>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dk1"/>
                </a:solidFill>
              </a:endParaRPr>
            </a:p>
          </p:txBody>
        </p:sp>
        <p:sp>
          <p:nvSpPr>
            <p:cNvPr id="141" name="Rectangle 140"/>
            <p:cNvSpPr/>
            <p:nvPr/>
          </p:nvSpPr>
          <p:spPr>
            <a:xfrm>
              <a:off x="6242979" y="-2001287"/>
              <a:ext cx="1644811" cy="923330"/>
            </a:xfrm>
            <a:prstGeom prst="rect">
              <a:avLst/>
            </a:prstGeom>
          </p:spPr>
          <p:txBody>
            <a:bodyPr wrap="square">
              <a:spAutoFit/>
            </a:bodyPr>
            <a:lstStyle/>
            <a:p>
              <a:pPr algn="ctr"/>
              <a:r>
                <a:rPr lang="en-US" dirty="0" smtClean="0">
                  <a:solidFill>
                    <a:schemeClr val="bg1"/>
                  </a:solidFill>
                  <a:latin typeface="+mj-lt"/>
                </a:rPr>
                <a:t>Lets consider the elements of VIIA group</a:t>
              </a:r>
            </a:p>
          </p:txBody>
        </p:sp>
      </p:grpSp>
      <p:sp>
        <p:nvSpPr>
          <p:cNvPr id="142" name="Rectangle 103"/>
          <p:cNvSpPr>
            <a:spLocks noChangeArrowheads="1"/>
          </p:cNvSpPr>
          <p:nvPr/>
        </p:nvSpPr>
        <p:spPr bwMode="auto">
          <a:xfrm>
            <a:off x="4506208" y="880539"/>
            <a:ext cx="4074925" cy="1259919"/>
          </a:xfrm>
          <a:prstGeom prst="round2Diag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700" dirty="0">
                <a:solidFill>
                  <a:srgbClr val="0000FF"/>
                </a:solidFill>
                <a:latin typeface="Bookman Old Style" pitchFamily="18" charset="0"/>
              </a:rPr>
              <a:t>Atomic radius increases in a group from top to bottom as new shells are added bringing outermost electrons farther from the nucleus</a:t>
            </a:r>
          </a:p>
        </p:txBody>
      </p:sp>
      <p:sp>
        <p:nvSpPr>
          <p:cNvPr id="143" name="TextBox 142"/>
          <p:cNvSpPr txBox="1"/>
          <p:nvPr/>
        </p:nvSpPr>
        <p:spPr>
          <a:xfrm>
            <a:off x="3831430" y="2513049"/>
            <a:ext cx="342901" cy="369332"/>
          </a:xfrm>
          <a:prstGeom prst="rect">
            <a:avLst/>
          </a:prstGeom>
          <a:noFill/>
          <a:ln>
            <a:solidFill>
              <a:schemeClr val="tx1"/>
            </a:solidFill>
          </a:ln>
        </p:spPr>
        <p:txBody>
          <a:bodyPr wrap="square" rtlCol="0">
            <a:spAutoFit/>
          </a:bodyPr>
          <a:lstStyle/>
          <a:p>
            <a:pPr algn="ctr"/>
            <a:r>
              <a:rPr lang="en-US" b="1" dirty="0" smtClean="0"/>
              <a:t>4</a:t>
            </a:r>
            <a:endParaRPr lang="en-IN" b="1" dirty="0"/>
          </a:p>
        </p:txBody>
      </p:sp>
      <p:sp>
        <p:nvSpPr>
          <p:cNvPr id="144" name="TextBox 143"/>
          <p:cNvSpPr txBox="1"/>
          <p:nvPr/>
        </p:nvSpPr>
        <p:spPr>
          <a:xfrm>
            <a:off x="3860005" y="1473134"/>
            <a:ext cx="285750" cy="369332"/>
          </a:xfrm>
          <a:prstGeom prst="rect">
            <a:avLst/>
          </a:prstGeom>
          <a:noFill/>
          <a:ln>
            <a:solidFill>
              <a:schemeClr val="tx1"/>
            </a:solidFill>
          </a:ln>
        </p:spPr>
        <p:txBody>
          <a:bodyPr wrap="square" rtlCol="0">
            <a:spAutoFit/>
          </a:bodyPr>
          <a:lstStyle/>
          <a:p>
            <a:pPr algn="ctr"/>
            <a:r>
              <a:rPr lang="en-US" b="1" dirty="0" smtClean="0"/>
              <a:t>3</a:t>
            </a:r>
            <a:endParaRPr lang="en-IN" b="1" dirty="0"/>
          </a:p>
        </p:txBody>
      </p:sp>
      <p:sp>
        <p:nvSpPr>
          <p:cNvPr id="145" name="TextBox 144"/>
          <p:cNvSpPr txBox="1"/>
          <p:nvPr/>
        </p:nvSpPr>
        <p:spPr>
          <a:xfrm>
            <a:off x="3845717" y="791656"/>
            <a:ext cx="314326" cy="369332"/>
          </a:xfrm>
          <a:prstGeom prst="rect">
            <a:avLst/>
          </a:prstGeom>
          <a:noFill/>
          <a:ln>
            <a:solidFill>
              <a:schemeClr val="tx1"/>
            </a:solidFill>
          </a:ln>
        </p:spPr>
        <p:txBody>
          <a:bodyPr wrap="square" rtlCol="0">
            <a:spAutoFit/>
          </a:bodyPr>
          <a:lstStyle/>
          <a:p>
            <a:pPr algn="ctr"/>
            <a:r>
              <a:rPr lang="en-US" b="1" dirty="0" smtClean="0"/>
              <a:t>2</a:t>
            </a:r>
            <a:endParaRPr lang="en-IN" b="1" dirty="0"/>
          </a:p>
        </p:txBody>
      </p:sp>
    </p:spTree>
    <p:extLst>
      <p:ext uri="{BB962C8B-B14F-4D97-AF65-F5344CB8AC3E}">
        <p14:creationId xmlns:p14="http://schemas.microsoft.com/office/powerpoint/2010/main" val="3786423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wipe(down)">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39"/>
                                        </p:tgtEl>
                                      </p:cBhvr>
                                    </p:animEffect>
                                    <p:set>
                                      <p:cBhvr>
                                        <p:cTn id="17" dur="1" fill="hold">
                                          <p:stCondLst>
                                            <p:cond delay="999"/>
                                          </p:stCondLst>
                                        </p:cTn>
                                        <p:tgtEl>
                                          <p:spTgt spid="13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left)">
                                      <p:cBhvr>
                                        <p:cTn id="37" dur="500"/>
                                        <p:tgtEl>
                                          <p:spTgt spid="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0" fill="hold" nodeType="click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p:cTn id="63" dur="500" fill="hold"/>
                                        <p:tgtEl>
                                          <p:spTgt spid="62"/>
                                        </p:tgtEl>
                                        <p:attrNameLst>
                                          <p:attrName>ppt_w</p:attrName>
                                        </p:attrNameLst>
                                      </p:cBhvr>
                                      <p:tavLst>
                                        <p:tav tm="0">
                                          <p:val>
                                            <p:fltVal val="0"/>
                                          </p:val>
                                        </p:tav>
                                        <p:tav tm="100000">
                                          <p:val>
                                            <p:strVal val="#ppt_w"/>
                                          </p:val>
                                        </p:tav>
                                      </p:tavLst>
                                    </p:anim>
                                    <p:anim calcmode="lin" valueType="num">
                                      <p:cBhvr>
                                        <p:cTn id="64" dur="500" fill="hold"/>
                                        <p:tgtEl>
                                          <p:spTgt spid="62"/>
                                        </p:tgtEl>
                                        <p:attrNameLst>
                                          <p:attrName>ppt_h</p:attrName>
                                        </p:attrNameLst>
                                      </p:cBhvr>
                                      <p:tavLst>
                                        <p:tav tm="0">
                                          <p:val>
                                            <p:fltVal val="0"/>
                                          </p:val>
                                        </p:tav>
                                        <p:tav tm="100000">
                                          <p:val>
                                            <p:strVal val="#ppt_h"/>
                                          </p:val>
                                        </p:tav>
                                      </p:tavLst>
                                    </p:anim>
                                    <p:animEffect transition="in" filter="fade">
                                      <p:cBhvr>
                                        <p:cTn id="65" dur="500"/>
                                        <p:tgtEl>
                                          <p:spTgt spid="6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5"/>
                                        </p:tgtEl>
                                        <p:attrNameLst>
                                          <p:attrName>style.visibility</p:attrName>
                                        </p:attrNameLst>
                                      </p:cBhvr>
                                      <p:to>
                                        <p:strVal val="visible"/>
                                      </p:to>
                                    </p:set>
                                    <p:animEffect transition="in" filter="fade">
                                      <p:cBhvr>
                                        <p:cTn id="70" dur="2000"/>
                                        <p:tgtEl>
                                          <p:spTgt spid="14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44"/>
                                        </p:tgtEl>
                                        <p:attrNameLst>
                                          <p:attrName>style.visibility</p:attrName>
                                        </p:attrNameLst>
                                      </p:cBhvr>
                                      <p:to>
                                        <p:strVal val="visible"/>
                                      </p:to>
                                    </p:set>
                                    <p:animEffect transition="in" filter="fade">
                                      <p:cBhvr>
                                        <p:cTn id="75" dur="2000"/>
                                        <p:tgtEl>
                                          <p:spTgt spid="14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43"/>
                                        </p:tgtEl>
                                        <p:attrNameLst>
                                          <p:attrName>style.visibility</p:attrName>
                                        </p:attrNameLst>
                                      </p:cBhvr>
                                      <p:to>
                                        <p:strVal val="visible"/>
                                      </p:to>
                                    </p:set>
                                    <p:animEffect transition="in" filter="fade">
                                      <p:cBhvr>
                                        <p:cTn id="80" dur="2000"/>
                                        <p:tgtEl>
                                          <p:spTgt spid="14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37"/>
                                        </p:tgtEl>
                                        <p:attrNameLst>
                                          <p:attrName>style.visibility</p:attrName>
                                        </p:attrNameLst>
                                      </p:cBhvr>
                                      <p:to>
                                        <p:strVal val="visible"/>
                                      </p:to>
                                    </p:set>
                                    <p:animEffect transition="in" filter="wipe(left)">
                                      <p:cBhvr>
                                        <p:cTn id="85" dur="500"/>
                                        <p:tgtEl>
                                          <p:spTgt spid="13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42"/>
                                        </p:tgtEl>
                                        <p:attrNameLst>
                                          <p:attrName>style.visibility</p:attrName>
                                        </p:attrNameLst>
                                      </p:cBhvr>
                                      <p:to>
                                        <p:strVal val="visible"/>
                                      </p:to>
                                    </p:set>
                                    <p:animEffect transition="in" filter="wipe(left)">
                                      <p:cBhvr>
                                        <p:cTn id="9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78" grpId="0"/>
      <p:bldP spid="137" grpId="0" animBg="1"/>
      <p:bldP spid="142" grpId="0" animBg="1"/>
      <p:bldP spid="143" grpId="0" animBg="1"/>
      <p:bldP spid="144" grpId="0" animBg="1"/>
      <p:bldP spid="14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59972"/>
            <a:ext cx="6781800" cy="40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a:solidFill>
                  <a:srgbClr val="FF6600"/>
                </a:solidFill>
                <a:latin typeface="Bookman Old Style" pitchFamily="18" charset="0"/>
              </a:rPr>
              <a:t>Metallic &amp; Non-metallic </a:t>
            </a:r>
            <a:r>
              <a:rPr lang="pt-BR" altLang="en-US" sz="2000" dirty="0" smtClean="0">
                <a:solidFill>
                  <a:srgbClr val="FF6600"/>
                </a:solidFill>
                <a:latin typeface="Bookman Old Style" pitchFamily="18" charset="0"/>
              </a:rPr>
              <a:t>character</a:t>
            </a:r>
            <a:endParaRPr lang="pt-BR"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15903308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052" y="288309"/>
            <a:ext cx="5141503" cy="400110"/>
          </a:xfrm>
          <a:prstGeom prst="rect">
            <a:avLst/>
          </a:prstGeom>
          <a:noFill/>
          <a:ln/>
          <a:effectLst/>
        </p:spPr>
        <p:style>
          <a:lnRef idx="3">
            <a:schemeClr val="lt1"/>
          </a:lnRef>
          <a:fillRef idx="1">
            <a:schemeClr val="accent6"/>
          </a:fillRef>
          <a:effectRef idx="1">
            <a:schemeClr val="accent6"/>
          </a:effectRef>
          <a:fontRef idx="minor">
            <a:schemeClr val="lt1"/>
          </a:fontRef>
        </p:style>
        <p:txBody>
          <a:bodyPr wrap="square">
            <a:spAutoFit/>
          </a:bodyPr>
          <a:lstStyle/>
          <a:p>
            <a:pPr>
              <a:defRPr/>
            </a:pPr>
            <a:r>
              <a:rPr lang="en-US" sz="2000" b="1" dirty="0" smtClean="0">
                <a:solidFill>
                  <a:srgbClr val="C00000"/>
                </a:solidFill>
                <a:latin typeface="Bookman Old Style" pitchFamily="18" charset="0"/>
              </a:rPr>
              <a:t>Metallic &amp; </a:t>
            </a:r>
            <a:r>
              <a:rPr lang="en-US" sz="2000" b="1" dirty="0">
                <a:solidFill>
                  <a:srgbClr val="C00000"/>
                </a:solidFill>
                <a:latin typeface="Bookman Old Style" pitchFamily="18" charset="0"/>
              </a:rPr>
              <a:t>N</a:t>
            </a:r>
            <a:r>
              <a:rPr lang="en-US" sz="2000" b="1" dirty="0" smtClean="0">
                <a:solidFill>
                  <a:srgbClr val="C00000"/>
                </a:solidFill>
                <a:latin typeface="Bookman Old Style" pitchFamily="18" charset="0"/>
              </a:rPr>
              <a:t>on-Metallic Character</a:t>
            </a:r>
            <a:endParaRPr lang="en-US" sz="2000" b="1" dirty="0">
              <a:solidFill>
                <a:srgbClr val="C00000"/>
              </a:solidFill>
              <a:latin typeface="Bookman Old Style" pitchFamily="18" charset="0"/>
            </a:endParaRPr>
          </a:p>
        </p:txBody>
      </p:sp>
      <p:sp>
        <p:nvSpPr>
          <p:cNvPr id="3" name="Rectangle 103"/>
          <p:cNvSpPr>
            <a:spLocks noChangeArrowheads="1"/>
          </p:cNvSpPr>
          <p:nvPr/>
        </p:nvSpPr>
        <p:spPr bwMode="auto">
          <a:xfrm>
            <a:off x="546052" y="725460"/>
            <a:ext cx="7999769" cy="970478"/>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a:ex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altLang="en-US" sz="1700" dirty="0">
                <a:solidFill>
                  <a:srgbClr val="0000FF"/>
                </a:solidFill>
                <a:latin typeface="Bookman Old Style" pitchFamily="18" charset="0"/>
              </a:rPr>
              <a:t>Metals have 1,2 or 3 electrons in their outermost orbit. In order to become stable, metals donate electrons &amp; form positive ions (Na</a:t>
            </a:r>
            <a:r>
              <a:rPr lang="en-US" altLang="en-US" sz="1700" baseline="30000" dirty="0">
                <a:solidFill>
                  <a:srgbClr val="0000FF"/>
                </a:solidFill>
                <a:latin typeface="Bookman Old Style" pitchFamily="18" charset="0"/>
              </a:rPr>
              <a:t>+</a:t>
            </a:r>
            <a:r>
              <a:rPr lang="en-US" altLang="en-US" sz="1700" dirty="0">
                <a:solidFill>
                  <a:srgbClr val="0000FF"/>
                </a:solidFill>
                <a:latin typeface="Bookman Old Style" pitchFamily="18" charset="0"/>
              </a:rPr>
              <a:t>, Mg</a:t>
            </a:r>
            <a:r>
              <a:rPr lang="en-US" altLang="en-US" sz="1700" baseline="30000" dirty="0">
                <a:solidFill>
                  <a:srgbClr val="0000FF"/>
                </a:solidFill>
                <a:latin typeface="Bookman Old Style" pitchFamily="18" charset="0"/>
              </a:rPr>
              <a:t>+2</a:t>
            </a:r>
            <a:r>
              <a:rPr lang="en-US" altLang="en-US" sz="1700" dirty="0">
                <a:solidFill>
                  <a:srgbClr val="0000FF"/>
                </a:solidFill>
                <a:latin typeface="Bookman Old Style" pitchFamily="18" charset="0"/>
              </a:rPr>
              <a:t>). Therefore metals are said to be </a:t>
            </a:r>
            <a:r>
              <a:rPr lang="en-US" altLang="en-US" sz="1700" b="1" dirty="0">
                <a:solidFill>
                  <a:srgbClr val="9A0000"/>
                </a:solidFill>
                <a:latin typeface="Bookman Old Style" pitchFamily="18" charset="0"/>
              </a:rPr>
              <a:t>ELECTROPOSITIVE.</a:t>
            </a:r>
          </a:p>
        </p:txBody>
      </p:sp>
      <p:grpSp>
        <p:nvGrpSpPr>
          <p:cNvPr id="187" name="Group 186"/>
          <p:cNvGrpSpPr/>
          <p:nvPr/>
        </p:nvGrpSpPr>
        <p:grpSpPr>
          <a:xfrm>
            <a:off x="527011" y="2736730"/>
            <a:ext cx="8018810" cy="2102499"/>
            <a:chOff x="527011" y="2736730"/>
            <a:chExt cx="8018810" cy="2102499"/>
          </a:xfrm>
        </p:grpSpPr>
        <p:grpSp>
          <p:nvGrpSpPr>
            <p:cNvPr id="186" name="Group 185"/>
            <p:cNvGrpSpPr/>
            <p:nvPr/>
          </p:nvGrpSpPr>
          <p:grpSpPr>
            <a:xfrm>
              <a:off x="963030" y="4562230"/>
              <a:ext cx="7582791" cy="276999"/>
              <a:chOff x="963030" y="4562230"/>
              <a:chExt cx="7582791" cy="276999"/>
            </a:xfrm>
          </p:grpSpPr>
          <p:sp>
            <p:nvSpPr>
              <p:cNvPr id="11" name="Text Box 185"/>
              <p:cNvSpPr txBox="1">
                <a:spLocks noChangeArrowheads="1"/>
              </p:cNvSpPr>
              <p:nvPr/>
            </p:nvSpPr>
            <p:spPr bwMode="auto">
              <a:xfrm>
                <a:off x="963030" y="4562230"/>
                <a:ext cx="7085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solidFill>
                      <a:srgbClr val="C00000"/>
                    </a:solidFill>
                    <a:latin typeface="Bookman Old Style" pitchFamily="18" charset="0"/>
                  </a:rPr>
                  <a:t>(2,8,1)</a:t>
                </a:r>
              </a:p>
            </p:txBody>
          </p:sp>
          <p:sp>
            <p:nvSpPr>
              <p:cNvPr id="12" name="Text Box 192"/>
              <p:cNvSpPr txBox="1">
                <a:spLocks noChangeArrowheads="1"/>
              </p:cNvSpPr>
              <p:nvPr/>
            </p:nvSpPr>
            <p:spPr bwMode="auto">
              <a:xfrm>
                <a:off x="5183457" y="4562230"/>
                <a:ext cx="7085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solidFill>
                      <a:srgbClr val="C00000"/>
                    </a:solidFill>
                    <a:latin typeface="Bookman Old Style" pitchFamily="18" charset="0"/>
                  </a:rPr>
                  <a:t>(2,8,4)</a:t>
                </a:r>
              </a:p>
            </p:txBody>
          </p:sp>
          <p:sp>
            <p:nvSpPr>
              <p:cNvPr id="13" name="Text Box 194"/>
              <p:cNvSpPr txBox="1">
                <a:spLocks noChangeArrowheads="1"/>
              </p:cNvSpPr>
              <p:nvPr/>
            </p:nvSpPr>
            <p:spPr bwMode="auto">
              <a:xfrm>
                <a:off x="2433761" y="4562230"/>
                <a:ext cx="7085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solidFill>
                      <a:srgbClr val="C00000"/>
                    </a:solidFill>
                    <a:latin typeface="Bookman Old Style" pitchFamily="18" charset="0"/>
                  </a:rPr>
                  <a:t>(2,8,2)</a:t>
                </a:r>
              </a:p>
            </p:txBody>
          </p:sp>
          <p:sp>
            <p:nvSpPr>
              <p:cNvPr id="14" name="Text Box 219"/>
              <p:cNvSpPr txBox="1">
                <a:spLocks noChangeArrowheads="1"/>
              </p:cNvSpPr>
              <p:nvPr/>
            </p:nvSpPr>
            <p:spPr bwMode="auto">
              <a:xfrm>
                <a:off x="3849236" y="4562230"/>
                <a:ext cx="7085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solidFill>
                      <a:srgbClr val="C00000"/>
                    </a:solidFill>
                    <a:latin typeface="Bookman Old Style" pitchFamily="18" charset="0"/>
                  </a:rPr>
                  <a:t>(2,8,3)</a:t>
                </a:r>
              </a:p>
            </p:txBody>
          </p:sp>
          <p:sp>
            <p:nvSpPr>
              <p:cNvPr id="15" name="Text Box 220"/>
              <p:cNvSpPr txBox="1">
                <a:spLocks noChangeArrowheads="1"/>
              </p:cNvSpPr>
              <p:nvPr/>
            </p:nvSpPr>
            <p:spPr bwMode="auto">
              <a:xfrm>
                <a:off x="6498175" y="4562230"/>
                <a:ext cx="7085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solidFill>
                      <a:srgbClr val="C00000"/>
                    </a:solidFill>
                    <a:latin typeface="Bookman Old Style" pitchFamily="18" charset="0"/>
                  </a:rPr>
                  <a:t>(2,8,5)</a:t>
                </a:r>
              </a:p>
            </p:txBody>
          </p:sp>
          <p:sp>
            <p:nvSpPr>
              <p:cNvPr id="16" name="Text Box 221"/>
              <p:cNvSpPr txBox="1">
                <a:spLocks noChangeArrowheads="1"/>
              </p:cNvSpPr>
              <p:nvPr/>
            </p:nvSpPr>
            <p:spPr bwMode="auto">
              <a:xfrm>
                <a:off x="7723512" y="4562230"/>
                <a:ext cx="8223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20000"/>
                  </a:spcBef>
                  <a:spcAft>
                    <a:spcPct val="0"/>
                  </a:spcAft>
                  <a:buClr>
                    <a:srgbClr val="0000FF"/>
                  </a:buClr>
                  <a:buSzPct val="120000"/>
                </a:pPr>
                <a:r>
                  <a:rPr lang="en-US" altLang="en-US" sz="1200" b="1" dirty="0">
                    <a:solidFill>
                      <a:srgbClr val="C00000"/>
                    </a:solidFill>
                    <a:latin typeface="Bookman Old Style" pitchFamily="18" charset="0"/>
                  </a:rPr>
                  <a:t>(2,8,6)</a:t>
                </a:r>
              </a:p>
            </p:txBody>
          </p:sp>
        </p:grpSp>
        <p:grpSp>
          <p:nvGrpSpPr>
            <p:cNvPr id="36" name="Group 35"/>
            <p:cNvGrpSpPr/>
            <p:nvPr/>
          </p:nvGrpSpPr>
          <p:grpSpPr>
            <a:xfrm>
              <a:off x="7701459" y="3476457"/>
              <a:ext cx="759195" cy="757007"/>
              <a:chOff x="7701459" y="3556666"/>
              <a:chExt cx="759195" cy="757007"/>
            </a:xfrm>
          </p:grpSpPr>
          <p:grpSp>
            <p:nvGrpSpPr>
              <p:cNvPr id="19" name="Group 167"/>
              <p:cNvGrpSpPr>
                <a:grpSpLocks/>
              </p:cNvGrpSpPr>
              <p:nvPr/>
            </p:nvGrpSpPr>
            <p:grpSpPr bwMode="auto">
              <a:xfrm>
                <a:off x="7790393" y="3631610"/>
                <a:ext cx="610452" cy="595133"/>
                <a:chOff x="235485" y="3655166"/>
                <a:chExt cx="1858125" cy="1774098"/>
              </a:xfrm>
            </p:grpSpPr>
            <p:grpSp>
              <p:nvGrpSpPr>
                <p:cNvPr id="118" name="Group 11"/>
                <p:cNvGrpSpPr>
                  <a:grpSpLocks/>
                </p:cNvGrpSpPr>
                <p:nvPr/>
              </p:nvGrpSpPr>
              <p:grpSpPr bwMode="auto">
                <a:xfrm>
                  <a:off x="323064" y="3708759"/>
                  <a:ext cx="1770546" cy="1651847"/>
                  <a:chOff x="2522" y="3099159"/>
                  <a:chExt cx="1854858" cy="1651847"/>
                </a:xfrm>
              </p:grpSpPr>
              <p:sp>
                <p:nvSpPr>
                  <p:cNvPr id="126" name="Oval 125"/>
                  <p:cNvSpPr/>
                  <p:nvPr/>
                </p:nvSpPr>
                <p:spPr>
                  <a:xfrm>
                    <a:off x="533399" y="3635686"/>
                    <a:ext cx="533399" cy="533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endParaRPr>
                  </a:p>
                </p:txBody>
              </p:sp>
              <p:sp>
                <p:nvSpPr>
                  <p:cNvPr id="127" name="Oval 126"/>
                  <p:cNvSpPr/>
                  <p:nvPr/>
                </p:nvSpPr>
                <p:spPr>
                  <a:xfrm>
                    <a:off x="309080" y="3428095"/>
                    <a:ext cx="1078858" cy="9939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28" name="Oval 127"/>
                  <p:cNvSpPr/>
                  <p:nvPr/>
                </p:nvSpPr>
                <p:spPr>
                  <a:xfrm>
                    <a:off x="1097799" y="3459161"/>
                    <a:ext cx="152399"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29" name="Oval 128"/>
                  <p:cNvSpPr/>
                  <p:nvPr/>
                </p:nvSpPr>
                <p:spPr>
                  <a:xfrm>
                    <a:off x="304800" y="4114800"/>
                    <a:ext cx="152400"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30" name="Oval 129"/>
                  <p:cNvSpPr/>
                  <p:nvPr/>
                </p:nvSpPr>
                <p:spPr>
                  <a:xfrm>
                    <a:off x="2522" y="3099159"/>
                    <a:ext cx="1778658" cy="16518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1" name="Oval 130"/>
                  <p:cNvSpPr/>
                  <p:nvPr/>
                </p:nvSpPr>
                <p:spPr>
                  <a:xfrm>
                    <a:off x="1704981" y="3784344"/>
                    <a:ext cx="152399"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sp>
              <p:nvSpPr>
                <p:cNvPr id="119" name="Oval 118"/>
                <p:cNvSpPr/>
                <p:nvPr/>
              </p:nvSpPr>
              <p:spPr bwMode="auto">
                <a:xfrm>
                  <a:off x="1516544" y="5165379"/>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20" name="Oval 119"/>
                <p:cNvSpPr/>
                <p:nvPr/>
              </p:nvSpPr>
              <p:spPr bwMode="auto">
                <a:xfrm>
                  <a:off x="1000100" y="5276864"/>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21" name="Oval 120"/>
                <p:cNvSpPr/>
                <p:nvPr/>
              </p:nvSpPr>
              <p:spPr bwMode="auto">
                <a:xfrm>
                  <a:off x="428596" y="5000636"/>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22" name="Oval 121"/>
                <p:cNvSpPr/>
                <p:nvPr/>
              </p:nvSpPr>
              <p:spPr bwMode="auto">
                <a:xfrm>
                  <a:off x="235485" y="4365136"/>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23" name="Oval 122"/>
                <p:cNvSpPr/>
                <p:nvPr/>
              </p:nvSpPr>
              <p:spPr bwMode="auto">
                <a:xfrm>
                  <a:off x="476311" y="3919939"/>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24" name="Oval 123"/>
                <p:cNvSpPr/>
                <p:nvPr/>
              </p:nvSpPr>
              <p:spPr bwMode="auto">
                <a:xfrm>
                  <a:off x="1011649" y="3655166"/>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25" name="Oval 124"/>
                <p:cNvSpPr/>
                <p:nvPr/>
              </p:nvSpPr>
              <p:spPr bwMode="auto">
                <a:xfrm>
                  <a:off x="1518961" y="3748197"/>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sp>
            <p:nvSpPr>
              <p:cNvPr id="22" name="TextBox 21"/>
              <p:cNvSpPr txBox="1">
                <a:spLocks noChangeArrowheads="1"/>
              </p:cNvSpPr>
              <p:nvPr/>
            </p:nvSpPr>
            <p:spPr bwMode="auto">
              <a:xfrm>
                <a:off x="7899025" y="3816796"/>
                <a:ext cx="328273" cy="21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700" b="1" dirty="0">
                    <a:solidFill>
                      <a:prstClr val="white"/>
                    </a:solidFill>
                    <a:latin typeface="Calibri" pitchFamily="34" charset="0"/>
                  </a:rPr>
                  <a:t>16</a:t>
                </a:r>
                <a:endParaRPr lang="en-US" altLang="en-US" sz="700" b="1" baseline="30000" dirty="0">
                  <a:solidFill>
                    <a:prstClr val="white"/>
                  </a:solidFill>
                  <a:latin typeface="Calibri" pitchFamily="34" charset="0"/>
                </a:endParaRPr>
              </a:p>
            </p:txBody>
          </p:sp>
          <p:grpSp>
            <p:nvGrpSpPr>
              <p:cNvPr id="23" name="Group 259"/>
              <p:cNvGrpSpPr>
                <a:grpSpLocks/>
              </p:cNvGrpSpPr>
              <p:nvPr/>
            </p:nvGrpSpPr>
            <p:grpSpPr bwMode="auto">
              <a:xfrm>
                <a:off x="7701459" y="3556666"/>
                <a:ext cx="759195" cy="757007"/>
                <a:chOff x="7395196" y="4929198"/>
                <a:chExt cx="1363955" cy="1313660"/>
              </a:xfrm>
            </p:grpSpPr>
            <p:grpSp>
              <p:nvGrpSpPr>
                <p:cNvPr id="110" name="Group 443"/>
                <p:cNvGrpSpPr>
                  <a:grpSpLocks/>
                </p:cNvGrpSpPr>
                <p:nvPr/>
              </p:nvGrpSpPr>
              <p:grpSpPr bwMode="auto">
                <a:xfrm>
                  <a:off x="7428490" y="4929198"/>
                  <a:ext cx="1330661" cy="1284085"/>
                  <a:chOff x="-1818" y="3500441"/>
                  <a:chExt cx="2348192" cy="2140143"/>
                </a:xfrm>
              </p:grpSpPr>
              <p:sp>
                <p:nvSpPr>
                  <p:cNvPr id="116" name="Oval 115"/>
                  <p:cNvSpPr/>
                  <p:nvPr/>
                </p:nvSpPr>
                <p:spPr bwMode="auto">
                  <a:xfrm>
                    <a:off x="-1818" y="3500441"/>
                    <a:ext cx="2348192" cy="21401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17" name="Oval 116"/>
                  <p:cNvSpPr/>
                  <p:nvPr/>
                </p:nvSpPr>
                <p:spPr bwMode="auto">
                  <a:xfrm>
                    <a:off x="2080996" y="3897885"/>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sp>
              <p:nvSpPr>
                <p:cNvPr id="111" name="Oval 110"/>
                <p:cNvSpPr/>
                <p:nvPr/>
              </p:nvSpPr>
              <p:spPr bwMode="auto">
                <a:xfrm>
                  <a:off x="8651699" y="5794429"/>
                  <a:ext cx="82436" cy="9144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12" name="Oval 111"/>
                <p:cNvSpPr/>
                <p:nvPr/>
              </p:nvSpPr>
              <p:spPr bwMode="auto">
                <a:xfrm>
                  <a:off x="8390574" y="6089345"/>
                  <a:ext cx="82436" cy="9144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13" name="Oval 112"/>
                <p:cNvSpPr/>
                <p:nvPr/>
              </p:nvSpPr>
              <p:spPr bwMode="auto">
                <a:xfrm>
                  <a:off x="7889249" y="6151418"/>
                  <a:ext cx="82436" cy="9144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14" name="Oval 113"/>
                <p:cNvSpPr/>
                <p:nvPr/>
              </p:nvSpPr>
              <p:spPr bwMode="auto">
                <a:xfrm>
                  <a:off x="7554253" y="5969675"/>
                  <a:ext cx="82436" cy="9144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15" name="Oval 114"/>
                <p:cNvSpPr/>
                <p:nvPr/>
              </p:nvSpPr>
              <p:spPr bwMode="auto">
                <a:xfrm>
                  <a:off x="7395196" y="5509589"/>
                  <a:ext cx="82436" cy="9144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grpSp>
        <p:grpSp>
          <p:nvGrpSpPr>
            <p:cNvPr id="29" name="Group 28"/>
            <p:cNvGrpSpPr/>
            <p:nvPr/>
          </p:nvGrpSpPr>
          <p:grpSpPr>
            <a:xfrm>
              <a:off x="742944" y="2736730"/>
              <a:ext cx="7586040" cy="405669"/>
              <a:chOff x="742944" y="2852842"/>
              <a:chExt cx="7586040" cy="405669"/>
            </a:xfrm>
          </p:grpSpPr>
          <p:sp>
            <p:nvSpPr>
              <p:cNvPr id="5" name="TextBox 4"/>
              <p:cNvSpPr txBox="1">
                <a:spLocks noChangeArrowheads="1"/>
              </p:cNvSpPr>
              <p:nvPr/>
            </p:nvSpPr>
            <p:spPr bwMode="auto">
              <a:xfrm>
                <a:off x="742944" y="2869974"/>
                <a:ext cx="1111579" cy="37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baseline="-25000" dirty="0">
                    <a:solidFill>
                      <a:srgbClr val="002060"/>
                    </a:solidFill>
                    <a:latin typeface="Bookman Old Style" pitchFamily="18" charset="0"/>
                  </a:rPr>
                  <a:t>11</a:t>
                </a:r>
                <a:r>
                  <a:rPr lang="en-US" altLang="en-US" sz="1600" b="1" dirty="0">
                    <a:solidFill>
                      <a:srgbClr val="002060"/>
                    </a:solidFill>
                    <a:latin typeface="Bookman Old Style" pitchFamily="18" charset="0"/>
                  </a:rPr>
                  <a:t>Na</a:t>
                </a:r>
              </a:p>
            </p:txBody>
          </p:sp>
          <p:sp>
            <p:nvSpPr>
              <p:cNvPr id="6" name="TextBox 5"/>
              <p:cNvSpPr txBox="1">
                <a:spLocks noChangeArrowheads="1"/>
              </p:cNvSpPr>
              <p:nvPr/>
            </p:nvSpPr>
            <p:spPr bwMode="auto">
              <a:xfrm>
                <a:off x="2232246" y="2869973"/>
                <a:ext cx="906815" cy="37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a:solidFill>
                      <a:srgbClr val="002060"/>
                    </a:solidFill>
                    <a:latin typeface="Bookman Old Style" pitchFamily="18" charset="0"/>
                  </a:rPr>
                  <a:t>   </a:t>
                </a:r>
                <a:r>
                  <a:rPr lang="en-US" altLang="en-US" sz="1600" b="1" baseline="-25000" dirty="0">
                    <a:solidFill>
                      <a:srgbClr val="002060"/>
                    </a:solidFill>
                    <a:latin typeface="Bookman Old Style" pitchFamily="18" charset="0"/>
                  </a:rPr>
                  <a:t>12</a:t>
                </a:r>
                <a:r>
                  <a:rPr lang="en-US" altLang="en-US" sz="1600" b="1" dirty="0">
                    <a:solidFill>
                      <a:srgbClr val="002060"/>
                    </a:solidFill>
                    <a:latin typeface="Bookman Old Style" pitchFamily="18" charset="0"/>
                  </a:rPr>
                  <a:t>Mg</a:t>
                </a:r>
              </a:p>
            </p:txBody>
          </p:sp>
          <p:sp>
            <p:nvSpPr>
              <p:cNvPr id="7" name="TextBox 6"/>
              <p:cNvSpPr txBox="1">
                <a:spLocks noChangeArrowheads="1"/>
              </p:cNvSpPr>
              <p:nvPr/>
            </p:nvSpPr>
            <p:spPr bwMode="auto">
              <a:xfrm>
                <a:off x="3653759" y="2869974"/>
                <a:ext cx="741053" cy="37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a:solidFill>
                      <a:srgbClr val="002060"/>
                    </a:solidFill>
                    <a:latin typeface="Bookman Old Style" pitchFamily="18" charset="0"/>
                  </a:rPr>
                  <a:t>  </a:t>
                </a:r>
                <a:r>
                  <a:rPr lang="en-US" altLang="en-US" sz="1600" b="1" baseline="-25000" dirty="0">
                    <a:solidFill>
                      <a:srgbClr val="002060"/>
                    </a:solidFill>
                    <a:latin typeface="Bookman Old Style" pitchFamily="18" charset="0"/>
                  </a:rPr>
                  <a:t>13</a:t>
                </a:r>
                <a:r>
                  <a:rPr lang="en-US" altLang="en-US" sz="1600" b="1" dirty="0">
                    <a:solidFill>
                      <a:srgbClr val="002060"/>
                    </a:solidFill>
                    <a:latin typeface="Bookman Old Style" pitchFamily="18" charset="0"/>
                  </a:rPr>
                  <a:t>Al</a:t>
                </a:r>
              </a:p>
            </p:txBody>
          </p:sp>
          <p:sp>
            <p:nvSpPr>
              <p:cNvPr id="8" name="TextBox 7"/>
              <p:cNvSpPr txBox="1">
                <a:spLocks noChangeArrowheads="1"/>
              </p:cNvSpPr>
              <p:nvPr/>
            </p:nvSpPr>
            <p:spPr bwMode="auto">
              <a:xfrm>
                <a:off x="4974745" y="2869973"/>
                <a:ext cx="804433" cy="37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a:solidFill>
                      <a:srgbClr val="002060"/>
                    </a:solidFill>
                    <a:latin typeface="Bookman Old Style" pitchFamily="18" charset="0"/>
                  </a:rPr>
                  <a:t>   </a:t>
                </a:r>
                <a:r>
                  <a:rPr lang="en-US" altLang="en-US" sz="1600" b="1" baseline="-25000" dirty="0" smtClean="0">
                    <a:solidFill>
                      <a:srgbClr val="002060"/>
                    </a:solidFill>
                    <a:latin typeface="Bookman Old Style" pitchFamily="18" charset="0"/>
                  </a:rPr>
                  <a:t>14</a:t>
                </a:r>
                <a:r>
                  <a:rPr lang="en-US" altLang="en-US" sz="1600" b="1" dirty="0" smtClean="0">
                    <a:solidFill>
                      <a:srgbClr val="002060"/>
                    </a:solidFill>
                    <a:latin typeface="Bookman Old Style" pitchFamily="18" charset="0"/>
                  </a:rPr>
                  <a:t>Si</a:t>
                </a:r>
                <a:endParaRPr lang="en-US" altLang="en-US" sz="1600" b="1" dirty="0">
                  <a:solidFill>
                    <a:srgbClr val="002060"/>
                  </a:solidFill>
                  <a:latin typeface="Bookman Old Style" pitchFamily="18" charset="0"/>
                </a:endParaRPr>
              </a:p>
            </p:txBody>
          </p:sp>
          <p:sp>
            <p:nvSpPr>
              <p:cNvPr id="9" name="TextBox 8"/>
              <p:cNvSpPr txBox="1">
                <a:spLocks noChangeArrowheads="1"/>
              </p:cNvSpPr>
              <p:nvPr/>
            </p:nvSpPr>
            <p:spPr bwMode="auto">
              <a:xfrm>
                <a:off x="6353540" y="2869973"/>
                <a:ext cx="729677" cy="37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a:solidFill>
                      <a:srgbClr val="002060"/>
                    </a:solidFill>
                    <a:latin typeface="Bookman Old Style" pitchFamily="18" charset="0"/>
                  </a:rPr>
                  <a:t>   </a:t>
                </a:r>
                <a:r>
                  <a:rPr lang="en-US" altLang="en-US" sz="1600" b="1" baseline="-25000" dirty="0">
                    <a:solidFill>
                      <a:srgbClr val="002060"/>
                    </a:solidFill>
                    <a:latin typeface="Bookman Old Style" pitchFamily="18" charset="0"/>
                  </a:rPr>
                  <a:t>15</a:t>
                </a:r>
                <a:r>
                  <a:rPr lang="en-US" altLang="en-US" sz="1600" b="1" dirty="0">
                    <a:solidFill>
                      <a:srgbClr val="002060"/>
                    </a:solidFill>
                    <a:latin typeface="Bookman Old Style" pitchFamily="18" charset="0"/>
                  </a:rPr>
                  <a:t>P</a:t>
                </a:r>
              </a:p>
            </p:txBody>
          </p:sp>
          <p:sp>
            <p:nvSpPr>
              <p:cNvPr id="10" name="TextBox 9"/>
              <p:cNvSpPr txBox="1">
                <a:spLocks noChangeArrowheads="1"/>
              </p:cNvSpPr>
              <p:nvPr/>
            </p:nvSpPr>
            <p:spPr bwMode="auto">
              <a:xfrm>
                <a:off x="7571215" y="2886647"/>
                <a:ext cx="757769" cy="33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a:solidFill>
                      <a:srgbClr val="002060"/>
                    </a:solidFill>
                    <a:latin typeface="Bookman Old Style" pitchFamily="18" charset="0"/>
                  </a:rPr>
                  <a:t>   </a:t>
                </a:r>
                <a:r>
                  <a:rPr lang="en-US" altLang="en-US" sz="1400" b="1" baseline="-25000" dirty="0">
                    <a:solidFill>
                      <a:srgbClr val="002060"/>
                    </a:solidFill>
                    <a:latin typeface="Bookman Old Style" pitchFamily="18" charset="0"/>
                  </a:rPr>
                  <a:t>16</a:t>
                </a:r>
                <a:r>
                  <a:rPr lang="en-US" altLang="en-US" sz="1400" b="1" dirty="0">
                    <a:solidFill>
                      <a:srgbClr val="002060"/>
                    </a:solidFill>
                    <a:latin typeface="Bookman Old Style" pitchFamily="18" charset="0"/>
                  </a:rPr>
                  <a:t>S</a:t>
                </a:r>
              </a:p>
            </p:txBody>
          </p:sp>
          <p:sp>
            <p:nvSpPr>
              <p:cNvPr id="24" name="TextBox 23"/>
              <p:cNvSpPr txBox="1">
                <a:spLocks noChangeArrowheads="1"/>
              </p:cNvSpPr>
              <p:nvPr/>
            </p:nvSpPr>
            <p:spPr bwMode="auto">
              <a:xfrm>
                <a:off x="1435940" y="2852842"/>
                <a:ext cx="189108" cy="405669"/>
              </a:xfrm>
              <a:prstGeom prst="rect">
                <a:avLst/>
              </a:prstGeom>
              <a:noFill/>
              <a:ln w="9525">
                <a:noFill/>
                <a:miter lim="800000"/>
                <a:headEnd/>
                <a:tailEnd/>
              </a:ln>
            </p:spPr>
            <p:txBody>
              <a:bodyPr wrap="none">
                <a:spAutoFit/>
              </a:bodyPr>
              <a:lstStyle/>
              <a:p>
                <a:pPr>
                  <a:defRPr/>
                </a:pPr>
                <a:endParaRPr lang="en-US" b="1" dirty="0">
                  <a:solidFill>
                    <a:srgbClr val="C00000"/>
                  </a:solidFill>
                  <a:effectLst>
                    <a:outerShdw blurRad="38100" dist="38100" dir="2700000" algn="tl">
                      <a:srgbClr val="000000">
                        <a:alpha val="43137"/>
                      </a:srgbClr>
                    </a:outerShdw>
                  </a:effectLst>
                  <a:latin typeface="Bookman Old Style" pitchFamily="18" charset="0"/>
                  <a:cs typeface="Arial" pitchFamily="34" charset="0"/>
                </a:endParaRPr>
              </a:p>
            </p:txBody>
          </p:sp>
        </p:grpSp>
        <p:grpSp>
          <p:nvGrpSpPr>
            <p:cNvPr id="81" name="Group 80"/>
            <p:cNvGrpSpPr/>
            <p:nvPr/>
          </p:nvGrpSpPr>
          <p:grpSpPr>
            <a:xfrm>
              <a:off x="527011" y="3099072"/>
              <a:ext cx="1508760" cy="1511777"/>
              <a:chOff x="527011" y="3099072"/>
              <a:chExt cx="1508760" cy="1511777"/>
            </a:xfrm>
          </p:grpSpPr>
          <p:grpSp>
            <p:nvGrpSpPr>
              <p:cNvPr id="17" name="Group 38"/>
              <p:cNvGrpSpPr>
                <a:grpSpLocks/>
              </p:cNvGrpSpPr>
              <p:nvPr/>
            </p:nvGrpSpPr>
            <p:grpSpPr bwMode="auto">
              <a:xfrm>
                <a:off x="680565" y="3256004"/>
                <a:ext cx="1172131" cy="1197913"/>
                <a:chOff x="178842" y="3571460"/>
                <a:chExt cx="1800553" cy="1857804"/>
              </a:xfrm>
            </p:grpSpPr>
            <p:grpSp>
              <p:nvGrpSpPr>
                <p:cNvPr id="146" name="Group 11"/>
                <p:cNvGrpSpPr>
                  <a:grpSpLocks/>
                </p:cNvGrpSpPr>
                <p:nvPr/>
              </p:nvGrpSpPr>
              <p:grpSpPr bwMode="auto">
                <a:xfrm>
                  <a:off x="244277" y="3659346"/>
                  <a:ext cx="1735118" cy="1703663"/>
                  <a:chOff x="-80017" y="3049746"/>
                  <a:chExt cx="1817737" cy="1703663"/>
                </a:xfrm>
              </p:grpSpPr>
              <p:sp>
                <p:nvSpPr>
                  <p:cNvPr id="154" name="Oval 9"/>
                  <p:cNvSpPr/>
                  <p:nvPr/>
                </p:nvSpPr>
                <p:spPr>
                  <a:xfrm>
                    <a:off x="538630" y="3594833"/>
                    <a:ext cx="533401" cy="533399"/>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endParaRPr>
                  </a:p>
                </p:txBody>
              </p:sp>
              <p:sp>
                <p:nvSpPr>
                  <p:cNvPr id="155" name="Oval 10"/>
                  <p:cNvSpPr/>
                  <p:nvPr/>
                </p:nvSpPr>
                <p:spPr>
                  <a:xfrm>
                    <a:off x="256570" y="3368845"/>
                    <a:ext cx="1103645" cy="10654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56" name="Oval 11"/>
                  <p:cNvSpPr/>
                  <p:nvPr/>
                </p:nvSpPr>
                <p:spPr>
                  <a:xfrm>
                    <a:off x="1143000" y="3505200"/>
                    <a:ext cx="152400"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57" name="Oval 12"/>
                  <p:cNvSpPr/>
                  <p:nvPr/>
                </p:nvSpPr>
                <p:spPr>
                  <a:xfrm>
                    <a:off x="287440" y="4128232"/>
                    <a:ext cx="152400"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58" name="Oval 13"/>
                  <p:cNvSpPr/>
                  <p:nvPr/>
                </p:nvSpPr>
                <p:spPr>
                  <a:xfrm>
                    <a:off x="-80017" y="3049746"/>
                    <a:ext cx="1760601" cy="17036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59" name="Oval 14"/>
                  <p:cNvSpPr/>
                  <p:nvPr/>
                </p:nvSpPr>
                <p:spPr>
                  <a:xfrm>
                    <a:off x="1585319" y="3657599"/>
                    <a:ext cx="152401"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sp>
              <p:nvSpPr>
                <p:cNvPr id="147" name="Oval 146"/>
                <p:cNvSpPr/>
                <p:nvPr/>
              </p:nvSpPr>
              <p:spPr bwMode="auto">
                <a:xfrm>
                  <a:off x="1688448" y="4924435"/>
                  <a:ext cx="145474"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48" name="Oval 147"/>
                <p:cNvSpPr/>
                <p:nvPr/>
              </p:nvSpPr>
              <p:spPr bwMode="auto">
                <a:xfrm>
                  <a:off x="1000100" y="5276864"/>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49" name="Oval 18"/>
                <p:cNvSpPr/>
                <p:nvPr/>
              </p:nvSpPr>
              <p:spPr bwMode="auto">
                <a:xfrm>
                  <a:off x="428596" y="5000636"/>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50" name="Oval 149"/>
                <p:cNvSpPr/>
                <p:nvPr/>
              </p:nvSpPr>
              <p:spPr bwMode="auto">
                <a:xfrm>
                  <a:off x="178842" y="4372914"/>
                  <a:ext cx="145474"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51" name="Oval 150"/>
                <p:cNvSpPr/>
                <p:nvPr/>
              </p:nvSpPr>
              <p:spPr bwMode="auto">
                <a:xfrm>
                  <a:off x="433127" y="3842503"/>
                  <a:ext cx="145472" cy="152399"/>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52" name="Oval 151"/>
                <p:cNvSpPr/>
                <p:nvPr/>
              </p:nvSpPr>
              <p:spPr bwMode="auto">
                <a:xfrm>
                  <a:off x="854627" y="3571460"/>
                  <a:ext cx="145472" cy="152399"/>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53" name="Oval 152"/>
                <p:cNvSpPr/>
                <p:nvPr/>
              </p:nvSpPr>
              <p:spPr bwMode="auto">
                <a:xfrm>
                  <a:off x="1394638" y="3667167"/>
                  <a:ext cx="145472" cy="152399"/>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sp>
            <p:nvSpPr>
              <p:cNvPr id="20" name="TextBox 19"/>
              <p:cNvSpPr txBox="1">
                <a:spLocks noChangeArrowheads="1"/>
              </p:cNvSpPr>
              <p:nvPr/>
            </p:nvSpPr>
            <p:spPr bwMode="auto">
              <a:xfrm>
                <a:off x="1058913" y="3702387"/>
                <a:ext cx="407904" cy="305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a:solidFill>
                      <a:prstClr val="white"/>
                    </a:solidFill>
                    <a:latin typeface="Calibri" pitchFamily="34" charset="0"/>
                  </a:rPr>
                  <a:t>11</a:t>
                </a:r>
                <a:endParaRPr lang="en-US" altLang="en-US" sz="1200" b="1" baseline="30000" dirty="0">
                  <a:solidFill>
                    <a:prstClr val="white"/>
                  </a:solidFill>
                  <a:latin typeface="Calibri" pitchFamily="34" charset="0"/>
                </a:endParaRPr>
              </a:p>
            </p:txBody>
          </p:sp>
          <p:grpSp>
            <p:nvGrpSpPr>
              <p:cNvPr id="30" name="Group 228"/>
              <p:cNvGrpSpPr>
                <a:grpSpLocks/>
              </p:cNvGrpSpPr>
              <p:nvPr/>
            </p:nvGrpSpPr>
            <p:grpSpPr bwMode="auto">
              <a:xfrm>
                <a:off x="527011" y="3099072"/>
                <a:ext cx="1508760" cy="1511777"/>
                <a:chOff x="-107157" y="3500438"/>
                <a:chExt cx="2408794" cy="2143140"/>
              </a:xfrm>
            </p:grpSpPr>
            <p:sp>
              <p:nvSpPr>
                <p:cNvPr id="108" name="Oval 107"/>
                <p:cNvSpPr/>
                <p:nvPr/>
              </p:nvSpPr>
              <p:spPr bwMode="auto">
                <a:xfrm>
                  <a:off x="-107157" y="3500438"/>
                  <a:ext cx="2408794" cy="21431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9" name="Oval 108"/>
                <p:cNvSpPr/>
                <p:nvPr/>
              </p:nvSpPr>
              <p:spPr bwMode="auto">
                <a:xfrm>
                  <a:off x="2113787" y="4053730"/>
                  <a:ext cx="145473" cy="129628"/>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grpSp>
        <p:grpSp>
          <p:nvGrpSpPr>
            <p:cNvPr id="59" name="Group 58"/>
            <p:cNvGrpSpPr/>
            <p:nvPr/>
          </p:nvGrpSpPr>
          <p:grpSpPr>
            <a:xfrm>
              <a:off x="2220067" y="3213083"/>
              <a:ext cx="1290980" cy="1283754"/>
              <a:chOff x="2220067" y="3213083"/>
              <a:chExt cx="1290980" cy="1283754"/>
            </a:xfrm>
          </p:grpSpPr>
          <p:grpSp>
            <p:nvGrpSpPr>
              <p:cNvPr id="18" name="Group 95"/>
              <p:cNvGrpSpPr>
                <a:grpSpLocks/>
              </p:cNvGrpSpPr>
              <p:nvPr/>
            </p:nvGrpSpPr>
            <p:grpSpPr bwMode="auto">
              <a:xfrm>
                <a:off x="2375724" y="3363553"/>
                <a:ext cx="967082" cy="982814"/>
                <a:chOff x="172759" y="3663418"/>
                <a:chExt cx="1823523" cy="1765846"/>
              </a:xfrm>
            </p:grpSpPr>
            <p:grpSp>
              <p:nvGrpSpPr>
                <p:cNvPr id="132" name="Group 11"/>
                <p:cNvGrpSpPr>
                  <a:grpSpLocks/>
                </p:cNvGrpSpPr>
                <p:nvPr/>
              </p:nvGrpSpPr>
              <p:grpSpPr bwMode="auto">
                <a:xfrm>
                  <a:off x="244567" y="3737862"/>
                  <a:ext cx="1751715" cy="1598161"/>
                  <a:chOff x="-79714" y="3128262"/>
                  <a:chExt cx="1835127" cy="1598161"/>
                </a:xfrm>
              </p:grpSpPr>
              <p:sp>
                <p:nvSpPr>
                  <p:cNvPr id="140" name="Oval 139"/>
                  <p:cNvSpPr/>
                  <p:nvPr/>
                </p:nvSpPr>
                <p:spPr>
                  <a:xfrm>
                    <a:off x="533401" y="3639012"/>
                    <a:ext cx="533400" cy="503059"/>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endParaRPr>
                  </a:p>
                </p:txBody>
              </p:sp>
              <p:sp>
                <p:nvSpPr>
                  <p:cNvPr id="141" name="Oval 140"/>
                  <p:cNvSpPr/>
                  <p:nvPr/>
                </p:nvSpPr>
                <p:spPr>
                  <a:xfrm>
                    <a:off x="255693" y="3429416"/>
                    <a:ext cx="1101835" cy="9958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42" name="Oval 141"/>
                  <p:cNvSpPr/>
                  <p:nvPr/>
                </p:nvSpPr>
                <p:spPr>
                  <a:xfrm>
                    <a:off x="1095684" y="3515466"/>
                    <a:ext cx="152400"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43" name="Oval 142"/>
                  <p:cNvSpPr/>
                  <p:nvPr/>
                </p:nvSpPr>
                <p:spPr>
                  <a:xfrm>
                    <a:off x="273440" y="4114800"/>
                    <a:ext cx="152399"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44" name="Oval 143"/>
                  <p:cNvSpPr/>
                  <p:nvPr/>
                </p:nvSpPr>
                <p:spPr>
                  <a:xfrm>
                    <a:off x="-79714" y="3128262"/>
                    <a:ext cx="1758925" cy="1598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45" name="Oval 144"/>
                  <p:cNvSpPr/>
                  <p:nvPr/>
                </p:nvSpPr>
                <p:spPr>
                  <a:xfrm>
                    <a:off x="1603012" y="3699175"/>
                    <a:ext cx="152401"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sp>
              <p:nvSpPr>
                <p:cNvPr id="133" name="Oval 132"/>
                <p:cNvSpPr/>
                <p:nvPr/>
              </p:nvSpPr>
              <p:spPr bwMode="auto">
                <a:xfrm>
                  <a:off x="1626913" y="4980611"/>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34" name="Oval 133"/>
                <p:cNvSpPr/>
                <p:nvPr/>
              </p:nvSpPr>
              <p:spPr bwMode="auto">
                <a:xfrm>
                  <a:off x="1000100" y="5276864"/>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35" name="Oval 134"/>
                <p:cNvSpPr/>
                <p:nvPr/>
              </p:nvSpPr>
              <p:spPr bwMode="auto">
                <a:xfrm>
                  <a:off x="428596" y="5000636"/>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36" name="Oval 135"/>
                <p:cNvSpPr/>
                <p:nvPr/>
              </p:nvSpPr>
              <p:spPr bwMode="auto">
                <a:xfrm>
                  <a:off x="172759" y="4435435"/>
                  <a:ext cx="145472"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37" name="Oval 136"/>
                <p:cNvSpPr/>
                <p:nvPr/>
              </p:nvSpPr>
              <p:spPr bwMode="auto">
                <a:xfrm>
                  <a:off x="414173" y="3900543"/>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38" name="Oval 137"/>
                <p:cNvSpPr/>
                <p:nvPr/>
              </p:nvSpPr>
              <p:spPr bwMode="auto">
                <a:xfrm>
                  <a:off x="850151" y="3663418"/>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sp>
              <p:nvSpPr>
                <p:cNvPr id="139" name="Oval 138"/>
                <p:cNvSpPr/>
                <p:nvPr/>
              </p:nvSpPr>
              <p:spPr bwMode="auto">
                <a:xfrm>
                  <a:off x="1369749" y="3755389"/>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sp>
            <p:nvSpPr>
              <p:cNvPr id="21" name="TextBox 20"/>
              <p:cNvSpPr txBox="1">
                <a:spLocks noChangeArrowheads="1"/>
              </p:cNvSpPr>
              <p:nvPr/>
            </p:nvSpPr>
            <p:spPr bwMode="auto">
              <a:xfrm>
                <a:off x="2647604" y="3703259"/>
                <a:ext cx="422530" cy="30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200" b="1" dirty="0">
                    <a:solidFill>
                      <a:prstClr val="white"/>
                    </a:solidFill>
                    <a:latin typeface="Calibri" pitchFamily="34" charset="0"/>
                  </a:rPr>
                  <a:t>12</a:t>
                </a:r>
                <a:endParaRPr lang="en-US" altLang="en-US" sz="1200" b="1" baseline="30000" dirty="0">
                  <a:solidFill>
                    <a:prstClr val="white"/>
                  </a:solidFill>
                  <a:latin typeface="Calibri" pitchFamily="34" charset="0"/>
                </a:endParaRPr>
              </a:p>
            </p:txBody>
          </p:sp>
          <p:sp>
            <p:nvSpPr>
              <p:cNvPr id="25" name="TextBox 24"/>
              <p:cNvSpPr txBox="1">
                <a:spLocks noChangeArrowheads="1"/>
              </p:cNvSpPr>
              <p:nvPr/>
            </p:nvSpPr>
            <p:spPr bwMode="auto">
              <a:xfrm>
                <a:off x="3032756" y="3652126"/>
                <a:ext cx="189108" cy="405669"/>
              </a:xfrm>
              <a:prstGeom prst="rect">
                <a:avLst/>
              </a:prstGeom>
              <a:noFill/>
              <a:ln w="9525">
                <a:noFill/>
                <a:miter lim="800000"/>
                <a:headEnd/>
                <a:tailEnd/>
              </a:ln>
            </p:spPr>
            <p:txBody>
              <a:bodyPr wrap="none">
                <a:spAutoFit/>
              </a:bodyPr>
              <a:lstStyle/>
              <a:p>
                <a:pPr>
                  <a:defRPr/>
                </a:pPr>
                <a:endParaRPr lang="en-US" b="1" dirty="0">
                  <a:solidFill>
                    <a:srgbClr val="C00000"/>
                  </a:solidFill>
                  <a:effectLst>
                    <a:outerShdw blurRad="38100" dist="38100" dir="2700000" algn="tl">
                      <a:srgbClr val="000000">
                        <a:alpha val="43137"/>
                      </a:srgbClr>
                    </a:outerShdw>
                  </a:effectLst>
                  <a:latin typeface="Bookman Old Style" pitchFamily="18" charset="0"/>
                  <a:cs typeface="Arial" pitchFamily="34" charset="0"/>
                </a:endParaRPr>
              </a:p>
            </p:txBody>
          </p:sp>
          <p:grpSp>
            <p:nvGrpSpPr>
              <p:cNvPr id="31" name="Group 232"/>
              <p:cNvGrpSpPr>
                <a:grpSpLocks/>
              </p:cNvGrpSpPr>
              <p:nvPr/>
            </p:nvGrpSpPr>
            <p:grpSpPr bwMode="auto">
              <a:xfrm>
                <a:off x="2220067" y="3213083"/>
                <a:ext cx="1290980" cy="1283754"/>
                <a:chOff x="1616079" y="1052063"/>
                <a:chExt cx="1618913" cy="1500198"/>
              </a:xfrm>
            </p:grpSpPr>
            <p:grpSp>
              <p:nvGrpSpPr>
                <p:cNvPr id="104" name="Group 110"/>
                <p:cNvGrpSpPr>
                  <a:grpSpLocks/>
                </p:cNvGrpSpPr>
                <p:nvPr/>
              </p:nvGrpSpPr>
              <p:grpSpPr bwMode="auto">
                <a:xfrm>
                  <a:off x="1629646" y="1052063"/>
                  <a:ext cx="1605346" cy="1500198"/>
                  <a:chOff x="-107766" y="3500438"/>
                  <a:chExt cx="2407984" cy="2143140"/>
                </a:xfrm>
              </p:grpSpPr>
              <p:sp>
                <p:nvSpPr>
                  <p:cNvPr id="106" name="Oval 105"/>
                  <p:cNvSpPr/>
                  <p:nvPr/>
                </p:nvSpPr>
                <p:spPr bwMode="auto">
                  <a:xfrm>
                    <a:off x="-107766" y="3500438"/>
                    <a:ext cx="2407984" cy="21431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7" name="Oval 106"/>
                  <p:cNvSpPr/>
                  <p:nvPr/>
                </p:nvSpPr>
                <p:spPr bwMode="auto">
                  <a:xfrm>
                    <a:off x="2117923" y="4058629"/>
                    <a:ext cx="145473" cy="138546"/>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sp>
              <p:nvSpPr>
                <p:cNvPr id="105" name="Oval 104"/>
                <p:cNvSpPr/>
                <p:nvPr/>
              </p:nvSpPr>
              <p:spPr bwMode="auto">
                <a:xfrm>
                  <a:off x="1616079" y="1959832"/>
                  <a:ext cx="96983" cy="9698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endParaRPr>
                </a:p>
              </p:txBody>
            </p:sp>
          </p:grpSp>
        </p:grpSp>
        <p:grpSp>
          <p:nvGrpSpPr>
            <p:cNvPr id="185" name="Group 184"/>
            <p:cNvGrpSpPr/>
            <p:nvPr/>
          </p:nvGrpSpPr>
          <p:grpSpPr>
            <a:xfrm>
              <a:off x="3727414" y="3328506"/>
              <a:ext cx="1041200" cy="1052908"/>
              <a:chOff x="3727414" y="3328506"/>
              <a:chExt cx="1041200" cy="1052908"/>
            </a:xfrm>
          </p:grpSpPr>
          <p:sp>
            <p:nvSpPr>
              <p:cNvPr id="98" name="Oval 97"/>
              <p:cNvSpPr/>
              <p:nvPr/>
            </p:nvSpPr>
            <p:spPr bwMode="auto">
              <a:xfrm>
                <a:off x="4127786" y="3721371"/>
                <a:ext cx="228056" cy="245212"/>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99" name="Oval 98"/>
              <p:cNvSpPr/>
              <p:nvPr/>
            </p:nvSpPr>
            <p:spPr bwMode="auto">
              <a:xfrm>
                <a:off x="4010811" y="3604665"/>
                <a:ext cx="465653" cy="4869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100" name="Oval 99"/>
              <p:cNvSpPr/>
              <p:nvPr/>
            </p:nvSpPr>
            <p:spPr bwMode="auto">
              <a:xfrm>
                <a:off x="4367561" y="3646449"/>
                <a:ext cx="65159" cy="74459"/>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101" name="Oval 100"/>
              <p:cNvSpPr/>
              <p:nvPr/>
            </p:nvSpPr>
            <p:spPr bwMode="auto">
              <a:xfrm>
                <a:off x="4032081" y="3936117"/>
                <a:ext cx="65159" cy="744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102" name="Oval 101"/>
              <p:cNvSpPr/>
              <p:nvPr/>
            </p:nvSpPr>
            <p:spPr bwMode="auto">
              <a:xfrm>
                <a:off x="3854023" y="3454776"/>
                <a:ext cx="786384" cy="7866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103" name="Oval 102"/>
              <p:cNvSpPr/>
              <p:nvPr/>
            </p:nvSpPr>
            <p:spPr bwMode="auto">
              <a:xfrm>
                <a:off x="4591696" y="3752438"/>
                <a:ext cx="65159" cy="744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91" name="Oval 90"/>
              <p:cNvSpPr/>
              <p:nvPr/>
            </p:nvSpPr>
            <p:spPr bwMode="auto">
              <a:xfrm>
                <a:off x="4499920" y="4070178"/>
                <a:ext cx="65159" cy="744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92" name="Oval 91"/>
              <p:cNvSpPr/>
              <p:nvPr/>
            </p:nvSpPr>
            <p:spPr bwMode="auto">
              <a:xfrm>
                <a:off x="4194384" y="4223997"/>
                <a:ext cx="65159" cy="744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93" name="Oval 92"/>
              <p:cNvSpPr/>
              <p:nvPr/>
            </p:nvSpPr>
            <p:spPr bwMode="auto">
              <a:xfrm>
                <a:off x="3940947" y="4075413"/>
                <a:ext cx="65159" cy="744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94" name="Oval 93"/>
              <p:cNvSpPr/>
              <p:nvPr/>
            </p:nvSpPr>
            <p:spPr bwMode="auto">
              <a:xfrm>
                <a:off x="3835477" y="3770250"/>
                <a:ext cx="65159" cy="744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95" name="Oval 94"/>
              <p:cNvSpPr/>
              <p:nvPr/>
            </p:nvSpPr>
            <p:spPr bwMode="auto">
              <a:xfrm>
                <a:off x="3932930" y="3547796"/>
                <a:ext cx="65159" cy="744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96" name="Oval 95"/>
              <p:cNvSpPr/>
              <p:nvPr/>
            </p:nvSpPr>
            <p:spPr bwMode="auto">
              <a:xfrm>
                <a:off x="4129226" y="3441699"/>
                <a:ext cx="65159" cy="744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97" name="Oval 96"/>
              <p:cNvSpPr/>
              <p:nvPr/>
            </p:nvSpPr>
            <p:spPr bwMode="auto">
              <a:xfrm>
                <a:off x="4377366" y="3475702"/>
                <a:ext cx="65159" cy="744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nvGrpSpPr>
              <p:cNvPr id="161" name="Group 160"/>
              <p:cNvGrpSpPr/>
              <p:nvPr/>
            </p:nvGrpSpPr>
            <p:grpSpPr>
              <a:xfrm>
                <a:off x="3727414" y="3328506"/>
                <a:ext cx="1041200" cy="1052908"/>
                <a:chOff x="3727414" y="3328506"/>
                <a:chExt cx="1041200" cy="1052908"/>
              </a:xfrm>
            </p:grpSpPr>
            <p:grpSp>
              <p:nvGrpSpPr>
                <p:cNvPr id="83" name="Group 274"/>
                <p:cNvGrpSpPr>
                  <a:grpSpLocks/>
                </p:cNvGrpSpPr>
                <p:nvPr/>
              </p:nvGrpSpPr>
              <p:grpSpPr bwMode="auto">
                <a:xfrm>
                  <a:off x="3727414" y="3328506"/>
                  <a:ext cx="1041200" cy="1052908"/>
                  <a:chOff x="3251782" y="1571611"/>
                  <a:chExt cx="1140232" cy="1085670"/>
                </a:xfrm>
              </p:grpSpPr>
              <p:grpSp>
                <p:nvGrpSpPr>
                  <p:cNvPr id="85" name="Group 128"/>
                  <p:cNvGrpSpPr>
                    <a:grpSpLocks/>
                  </p:cNvGrpSpPr>
                  <p:nvPr/>
                </p:nvGrpSpPr>
                <p:grpSpPr bwMode="auto">
                  <a:xfrm>
                    <a:off x="3251782" y="1571611"/>
                    <a:ext cx="1140232" cy="1071564"/>
                    <a:chOff x="171380" y="3613235"/>
                    <a:chExt cx="1800342" cy="1691943"/>
                  </a:xfrm>
                </p:grpSpPr>
                <p:sp>
                  <p:nvSpPr>
                    <p:cNvPr id="88" name="Oval 87"/>
                    <p:cNvSpPr/>
                    <p:nvPr/>
                  </p:nvSpPr>
                  <p:spPr bwMode="auto">
                    <a:xfrm>
                      <a:off x="171380" y="3613235"/>
                      <a:ext cx="1800342" cy="16919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89" name="Oval 88"/>
                    <p:cNvSpPr/>
                    <p:nvPr/>
                  </p:nvSpPr>
                  <p:spPr bwMode="auto">
                    <a:xfrm>
                      <a:off x="1837646" y="4040213"/>
                      <a:ext cx="120226" cy="114499"/>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sp>
                <p:nvSpPr>
                  <p:cNvPr id="86" name="Oval 85"/>
                  <p:cNvSpPr/>
                  <p:nvPr/>
                </p:nvSpPr>
                <p:spPr bwMode="auto">
                  <a:xfrm>
                    <a:off x="3264102" y="2289509"/>
                    <a:ext cx="76144" cy="72516"/>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87" name="Oval 86"/>
                  <p:cNvSpPr/>
                  <p:nvPr/>
                </p:nvSpPr>
                <p:spPr bwMode="auto">
                  <a:xfrm>
                    <a:off x="3958142" y="2577512"/>
                    <a:ext cx="76144" cy="79769"/>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sp>
              <p:nvSpPr>
                <p:cNvPr id="84" name="TextBox 295"/>
                <p:cNvSpPr txBox="1">
                  <a:spLocks noChangeArrowheads="1"/>
                </p:cNvSpPr>
                <p:nvPr/>
              </p:nvSpPr>
              <p:spPr bwMode="auto">
                <a:xfrm>
                  <a:off x="4062775" y="3698231"/>
                  <a:ext cx="396228" cy="299778"/>
                </a:xfrm>
                <a:prstGeom prst="rect">
                  <a:avLst/>
                </a:prstGeom>
                <a:noFill/>
                <a:ln w="9525">
                  <a:noFill/>
                  <a:miter lim="800000"/>
                  <a:headEnd/>
                  <a:tailEnd/>
                </a:ln>
              </p:spPr>
              <p:txBody>
                <a:bodyPr wrap="none">
                  <a:spAutoFit/>
                </a:bodyPr>
                <a:lstStyle/>
                <a:p>
                  <a:pPr>
                    <a:defRPr/>
                  </a:pPr>
                  <a:r>
                    <a:rPr lang="en-US" sz="1050" b="1" dirty="0">
                      <a:solidFill>
                        <a:prstClr val="white"/>
                      </a:solidFill>
                      <a:latin typeface="Bookman Old Style" pitchFamily="18" charset="0"/>
                    </a:rPr>
                    <a:t>13</a:t>
                  </a:r>
                  <a:endParaRPr lang="en-US" sz="1050" b="1" baseline="30000" dirty="0">
                    <a:solidFill>
                      <a:prstClr val="white"/>
                    </a:solidFill>
                    <a:latin typeface="Bookman Old Style" pitchFamily="18" charset="0"/>
                  </a:endParaRPr>
                </a:p>
              </p:txBody>
            </p:sp>
          </p:grpSp>
        </p:grpSp>
        <p:grpSp>
          <p:nvGrpSpPr>
            <p:cNvPr id="184" name="Group 183"/>
            <p:cNvGrpSpPr/>
            <p:nvPr/>
          </p:nvGrpSpPr>
          <p:grpSpPr>
            <a:xfrm>
              <a:off x="5095072" y="3388616"/>
              <a:ext cx="931845" cy="932688"/>
              <a:chOff x="5044272" y="3388616"/>
              <a:chExt cx="931845" cy="932688"/>
            </a:xfrm>
          </p:grpSpPr>
          <p:sp>
            <p:nvSpPr>
              <p:cNvPr id="178" name="Oval 177"/>
              <p:cNvSpPr/>
              <p:nvPr/>
            </p:nvSpPr>
            <p:spPr bwMode="auto">
              <a:xfrm>
                <a:off x="5403403" y="3730765"/>
                <a:ext cx="228056" cy="245212"/>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nvGrpSpPr>
              <p:cNvPr id="165" name="Group 164"/>
              <p:cNvGrpSpPr/>
              <p:nvPr/>
            </p:nvGrpSpPr>
            <p:grpSpPr>
              <a:xfrm>
                <a:off x="5044272" y="3388616"/>
                <a:ext cx="931845" cy="932688"/>
                <a:chOff x="5044272" y="3388616"/>
                <a:chExt cx="931845" cy="932688"/>
              </a:xfrm>
            </p:grpSpPr>
            <p:sp>
              <p:nvSpPr>
                <p:cNvPr id="177" name="TextBox 295"/>
                <p:cNvSpPr txBox="1">
                  <a:spLocks noChangeArrowheads="1"/>
                </p:cNvSpPr>
                <p:nvPr/>
              </p:nvSpPr>
              <p:spPr bwMode="auto">
                <a:xfrm>
                  <a:off x="5338702" y="3723814"/>
                  <a:ext cx="360996" cy="253916"/>
                </a:xfrm>
                <a:prstGeom prst="rect">
                  <a:avLst/>
                </a:prstGeom>
                <a:noFill/>
                <a:ln w="9525">
                  <a:noFill/>
                  <a:miter lim="800000"/>
                  <a:headEnd/>
                  <a:tailEnd/>
                </a:ln>
              </p:spPr>
              <p:txBody>
                <a:bodyPr wrap="none">
                  <a:spAutoFit/>
                </a:bodyPr>
                <a:lstStyle/>
                <a:p>
                  <a:pPr>
                    <a:defRPr/>
                  </a:pPr>
                  <a:r>
                    <a:rPr lang="en-US" sz="1050" b="1" dirty="0" smtClean="0">
                      <a:solidFill>
                        <a:prstClr val="white"/>
                      </a:solidFill>
                      <a:latin typeface="Bookman Old Style" pitchFamily="18" charset="0"/>
                    </a:rPr>
                    <a:t>14</a:t>
                  </a:r>
                  <a:endParaRPr lang="en-US" sz="1050" b="1" baseline="30000" dirty="0">
                    <a:solidFill>
                      <a:prstClr val="white"/>
                    </a:solidFill>
                    <a:latin typeface="Bookman Old Style" pitchFamily="18" charset="0"/>
                  </a:endParaRPr>
                </a:p>
              </p:txBody>
            </p:sp>
            <p:grpSp>
              <p:nvGrpSpPr>
                <p:cNvPr id="33" name="Group 309"/>
                <p:cNvGrpSpPr>
                  <a:grpSpLocks/>
                </p:cNvGrpSpPr>
                <p:nvPr/>
              </p:nvGrpSpPr>
              <p:grpSpPr bwMode="auto">
                <a:xfrm>
                  <a:off x="5044272" y="3388616"/>
                  <a:ext cx="931845" cy="932688"/>
                  <a:chOff x="4586287" y="3933536"/>
                  <a:chExt cx="1258510" cy="1248484"/>
                </a:xfrm>
              </p:grpSpPr>
              <p:grpSp>
                <p:nvGrpSpPr>
                  <p:cNvPr id="60" name="Group 223"/>
                  <p:cNvGrpSpPr>
                    <a:grpSpLocks/>
                  </p:cNvGrpSpPr>
                  <p:nvPr/>
                </p:nvGrpSpPr>
                <p:grpSpPr bwMode="auto">
                  <a:xfrm>
                    <a:off x="4739705" y="4099072"/>
                    <a:ext cx="940682" cy="921530"/>
                    <a:chOff x="170294" y="3631213"/>
                    <a:chExt cx="1821867" cy="1737743"/>
                  </a:xfrm>
                </p:grpSpPr>
                <p:grpSp>
                  <p:nvGrpSpPr>
                    <p:cNvPr id="68" name="Group 305"/>
                    <p:cNvGrpSpPr>
                      <a:grpSpLocks/>
                    </p:cNvGrpSpPr>
                    <p:nvPr/>
                  </p:nvGrpSpPr>
                  <p:grpSpPr bwMode="auto">
                    <a:xfrm>
                      <a:off x="243031" y="3688358"/>
                      <a:ext cx="1749130" cy="1615688"/>
                      <a:chOff x="-81318" y="3078758"/>
                      <a:chExt cx="1832419" cy="1615688"/>
                    </a:xfrm>
                  </p:grpSpPr>
                  <p:sp>
                    <p:nvSpPr>
                      <p:cNvPr id="76" name="Oval 75"/>
                      <p:cNvSpPr/>
                      <p:nvPr/>
                    </p:nvSpPr>
                    <p:spPr>
                      <a:xfrm>
                        <a:off x="310885" y="3427652"/>
                        <a:ext cx="1002272" cy="917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77" name="Oval 76"/>
                      <p:cNvSpPr/>
                      <p:nvPr/>
                    </p:nvSpPr>
                    <p:spPr>
                      <a:xfrm>
                        <a:off x="1086191" y="3470034"/>
                        <a:ext cx="152399"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78" name="Oval 77"/>
                      <p:cNvSpPr/>
                      <p:nvPr/>
                    </p:nvSpPr>
                    <p:spPr>
                      <a:xfrm>
                        <a:off x="353904" y="4107862"/>
                        <a:ext cx="152399"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79" name="Oval 78"/>
                      <p:cNvSpPr/>
                      <p:nvPr/>
                    </p:nvSpPr>
                    <p:spPr>
                      <a:xfrm>
                        <a:off x="-81318" y="3078758"/>
                        <a:ext cx="1760340" cy="16156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80" name="Oval 79"/>
                      <p:cNvSpPr/>
                      <p:nvPr/>
                    </p:nvSpPr>
                    <p:spPr>
                      <a:xfrm>
                        <a:off x="1598702" y="3648497"/>
                        <a:ext cx="152399"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sp>
                  <p:nvSpPr>
                    <p:cNvPr id="69" name="Oval 68"/>
                    <p:cNvSpPr/>
                    <p:nvPr/>
                  </p:nvSpPr>
                  <p:spPr bwMode="auto">
                    <a:xfrm>
                      <a:off x="1643042" y="4919674"/>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70" name="Oval 69"/>
                    <p:cNvSpPr/>
                    <p:nvPr/>
                  </p:nvSpPr>
                  <p:spPr bwMode="auto">
                    <a:xfrm>
                      <a:off x="1010456" y="5216555"/>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71" name="Oval 70"/>
                    <p:cNvSpPr/>
                    <p:nvPr/>
                  </p:nvSpPr>
                  <p:spPr bwMode="auto">
                    <a:xfrm>
                      <a:off x="428596" y="5000636"/>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72" name="Oval 71"/>
                    <p:cNvSpPr/>
                    <p:nvPr/>
                  </p:nvSpPr>
                  <p:spPr bwMode="auto">
                    <a:xfrm>
                      <a:off x="170294" y="4348171"/>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73" name="Oval 72"/>
                    <p:cNvSpPr/>
                    <p:nvPr/>
                  </p:nvSpPr>
                  <p:spPr bwMode="auto">
                    <a:xfrm>
                      <a:off x="414336" y="3886841"/>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74" name="Oval 73"/>
                    <p:cNvSpPr/>
                    <p:nvPr/>
                  </p:nvSpPr>
                  <p:spPr bwMode="auto">
                    <a:xfrm>
                      <a:off x="864985" y="3631213"/>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75" name="Oval 74"/>
                    <p:cNvSpPr/>
                    <p:nvPr/>
                  </p:nvSpPr>
                  <p:spPr bwMode="auto">
                    <a:xfrm>
                      <a:off x="1443775" y="3702113"/>
                      <a:ext cx="145472"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grpSp>
                <p:nvGrpSpPr>
                  <p:cNvPr id="61" name="Group 280"/>
                  <p:cNvGrpSpPr>
                    <a:grpSpLocks/>
                  </p:cNvGrpSpPr>
                  <p:nvPr/>
                </p:nvGrpSpPr>
                <p:grpSpPr bwMode="auto">
                  <a:xfrm>
                    <a:off x="4586287" y="3933536"/>
                    <a:ext cx="1258510" cy="1248484"/>
                    <a:chOff x="4429122" y="1759098"/>
                    <a:chExt cx="1573138" cy="1468806"/>
                  </a:xfrm>
                </p:grpSpPr>
                <p:grpSp>
                  <p:nvGrpSpPr>
                    <p:cNvPr id="62" name="Group 146"/>
                    <p:cNvGrpSpPr>
                      <a:grpSpLocks/>
                    </p:cNvGrpSpPr>
                    <p:nvPr/>
                  </p:nvGrpSpPr>
                  <p:grpSpPr bwMode="auto">
                    <a:xfrm>
                      <a:off x="4429122" y="1759098"/>
                      <a:ext cx="1573138" cy="1468806"/>
                      <a:chOff x="-107158" y="3382264"/>
                      <a:chExt cx="2359672" cy="2203209"/>
                    </a:xfrm>
                  </p:grpSpPr>
                  <p:sp>
                    <p:nvSpPr>
                      <p:cNvPr id="66" name="Oval 65"/>
                      <p:cNvSpPr/>
                      <p:nvPr/>
                    </p:nvSpPr>
                    <p:spPr bwMode="auto">
                      <a:xfrm>
                        <a:off x="-107158" y="3382264"/>
                        <a:ext cx="2357418" cy="22032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67" name="Oval 66"/>
                      <p:cNvSpPr/>
                      <p:nvPr/>
                    </p:nvSpPr>
                    <p:spPr bwMode="auto">
                      <a:xfrm>
                        <a:off x="2107041" y="4037127"/>
                        <a:ext cx="145473" cy="152401"/>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sp>
                  <p:nvSpPr>
                    <p:cNvPr id="63" name="Oval 62"/>
                    <p:cNvSpPr/>
                    <p:nvPr/>
                  </p:nvSpPr>
                  <p:spPr bwMode="auto">
                    <a:xfrm>
                      <a:off x="5715008" y="2970210"/>
                      <a:ext cx="96983" cy="1016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64" name="Oval 63"/>
                    <p:cNvSpPr/>
                    <p:nvPr/>
                  </p:nvSpPr>
                  <p:spPr bwMode="auto">
                    <a:xfrm>
                      <a:off x="4480865" y="2804948"/>
                      <a:ext cx="96984" cy="1016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65" name="Oval 64"/>
                    <p:cNvSpPr/>
                    <p:nvPr/>
                  </p:nvSpPr>
                  <p:spPr bwMode="auto">
                    <a:xfrm>
                      <a:off x="4620893" y="1910667"/>
                      <a:ext cx="96984" cy="1016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grpSp>
          </p:grpSp>
        </p:grpSp>
        <p:grpSp>
          <p:nvGrpSpPr>
            <p:cNvPr id="183" name="Group 182"/>
            <p:cNvGrpSpPr/>
            <p:nvPr/>
          </p:nvGrpSpPr>
          <p:grpSpPr>
            <a:xfrm>
              <a:off x="6450687" y="3446139"/>
              <a:ext cx="791440" cy="817642"/>
              <a:chOff x="6412587" y="3445872"/>
              <a:chExt cx="791440" cy="817642"/>
            </a:xfrm>
          </p:grpSpPr>
          <p:sp>
            <p:nvSpPr>
              <p:cNvPr id="180" name="Oval 179"/>
              <p:cNvSpPr/>
              <p:nvPr/>
            </p:nvSpPr>
            <p:spPr bwMode="auto">
              <a:xfrm>
                <a:off x="6739133" y="3769629"/>
                <a:ext cx="171342" cy="167484"/>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nvGrpSpPr>
              <p:cNvPr id="182" name="Group 181"/>
              <p:cNvGrpSpPr/>
              <p:nvPr/>
            </p:nvGrpSpPr>
            <p:grpSpPr>
              <a:xfrm>
                <a:off x="6412587" y="3445872"/>
                <a:ext cx="791440" cy="817642"/>
                <a:chOff x="6406621" y="3446139"/>
                <a:chExt cx="791440" cy="817642"/>
              </a:xfrm>
            </p:grpSpPr>
            <p:sp>
              <p:nvSpPr>
                <p:cNvPr id="179" name="TextBox 295"/>
                <p:cNvSpPr txBox="1">
                  <a:spLocks noChangeArrowheads="1"/>
                </p:cNvSpPr>
                <p:nvPr/>
              </p:nvSpPr>
              <p:spPr bwMode="auto">
                <a:xfrm>
                  <a:off x="6672871" y="3750177"/>
                  <a:ext cx="287258" cy="184666"/>
                </a:xfrm>
                <a:prstGeom prst="rect">
                  <a:avLst/>
                </a:prstGeom>
                <a:noFill/>
                <a:ln w="9525">
                  <a:noFill/>
                  <a:miter lim="800000"/>
                  <a:headEnd/>
                  <a:tailEnd/>
                </a:ln>
              </p:spPr>
              <p:txBody>
                <a:bodyPr wrap="none">
                  <a:spAutoFit/>
                </a:bodyPr>
                <a:lstStyle/>
                <a:p>
                  <a:pPr>
                    <a:defRPr/>
                  </a:pPr>
                  <a:r>
                    <a:rPr lang="en-US" sz="600" b="1" dirty="0" smtClean="0">
                      <a:solidFill>
                        <a:prstClr val="white"/>
                      </a:solidFill>
                      <a:latin typeface="Bookman Old Style" pitchFamily="18" charset="0"/>
                    </a:rPr>
                    <a:t>15</a:t>
                  </a:r>
                  <a:endParaRPr lang="en-US" sz="600" b="1" baseline="30000" dirty="0">
                    <a:solidFill>
                      <a:prstClr val="white"/>
                    </a:solidFill>
                    <a:latin typeface="Bookman Old Style" pitchFamily="18" charset="0"/>
                  </a:endParaRPr>
                </a:p>
              </p:txBody>
            </p:sp>
            <p:grpSp>
              <p:nvGrpSpPr>
                <p:cNvPr id="34" name="Group 310"/>
                <p:cNvGrpSpPr>
                  <a:grpSpLocks/>
                </p:cNvGrpSpPr>
                <p:nvPr/>
              </p:nvGrpSpPr>
              <p:grpSpPr bwMode="auto">
                <a:xfrm>
                  <a:off x="6406621" y="3446139"/>
                  <a:ext cx="791440" cy="817642"/>
                  <a:chOff x="6015582" y="4500570"/>
                  <a:chExt cx="1245625" cy="1231613"/>
                </a:xfrm>
              </p:grpSpPr>
              <p:grpSp>
                <p:nvGrpSpPr>
                  <p:cNvPr id="37" name="Group 238"/>
                  <p:cNvGrpSpPr>
                    <a:grpSpLocks/>
                  </p:cNvGrpSpPr>
                  <p:nvPr/>
                </p:nvGrpSpPr>
                <p:grpSpPr bwMode="auto">
                  <a:xfrm>
                    <a:off x="6171056" y="4643446"/>
                    <a:ext cx="938828" cy="928694"/>
                    <a:chOff x="175318" y="3714752"/>
                    <a:chExt cx="1818273" cy="1714512"/>
                  </a:xfrm>
                </p:grpSpPr>
                <p:grpSp>
                  <p:nvGrpSpPr>
                    <p:cNvPr id="46" name="Group 11"/>
                    <p:cNvGrpSpPr>
                      <a:grpSpLocks/>
                    </p:cNvGrpSpPr>
                    <p:nvPr/>
                  </p:nvGrpSpPr>
                  <p:grpSpPr bwMode="auto">
                    <a:xfrm>
                      <a:off x="243555" y="3762609"/>
                      <a:ext cx="1750036" cy="1587005"/>
                      <a:chOff x="-80778" y="3153009"/>
                      <a:chExt cx="1833378" cy="1587005"/>
                    </a:xfrm>
                  </p:grpSpPr>
                  <p:sp>
                    <p:nvSpPr>
                      <p:cNvPr id="54" name="Oval 53"/>
                      <p:cNvSpPr/>
                      <p:nvPr/>
                    </p:nvSpPr>
                    <p:spPr>
                      <a:xfrm>
                        <a:off x="252127" y="3464641"/>
                        <a:ext cx="1093828" cy="9637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55" name="Oval 54"/>
                      <p:cNvSpPr/>
                      <p:nvPr/>
                    </p:nvSpPr>
                    <p:spPr>
                      <a:xfrm>
                        <a:off x="1070654" y="3523603"/>
                        <a:ext cx="152401" cy="152399"/>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56" name="Oval 55"/>
                      <p:cNvSpPr/>
                      <p:nvPr/>
                    </p:nvSpPr>
                    <p:spPr>
                      <a:xfrm>
                        <a:off x="259966" y="4123063"/>
                        <a:ext cx="152400"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57" name="Oval 56"/>
                      <p:cNvSpPr/>
                      <p:nvPr/>
                    </p:nvSpPr>
                    <p:spPr>
                      <a:xfrm>
                        <a:off x="-80778" y="3153009"/>
                        <a:ext cx="1810405" cy="15870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58" name="Oval 57"/>
                      <p:cNvSpPr/>
                      <p:nvPr/>
                    </p:nvSpPr>
                    <p:spPr>
                      <a:xfrm>
                        <a:off x="1600200" y="3657599"/>
                        <a:ext cx="152400"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sp>
                  <p:nvSpPr>
                    <p:cNvPr id="47" name="Oval 46"/>
                    <p:cNvSpPr/>
                    <p:nvPr/>
                  </p:nvSpPr>
                  <p:spPr bwMode="auto">
                    <a:xfrm>
                      <a:off x="1715778" y="4940583"/>
                      <a:ext cx="145472"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48" name="Oval 47"/>
                    <p:cNvSpPr/>
                    <p:nvPr/>
                  </p:nvSpPr>
                  <p:spPr bwMode="auto">
                    <a:xfrm>
                      <a:off x="1000100" y="5276864"/>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49" name="Oval 48"/>
                    <p:cNvSpPr/>
                    <p:nvPr/>
                  </p:nvSpPr>
                  <p:spPr bwMode="auto">
                    <a:xfrm>
                      <a:off x="409727" y="5013634"/>
                      <a:ext cx="145472"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50" name="Oval 49"/>
                    <p:cNvSpPr/>
                    <p:nvPr/>
                  </p:nvSpPr>
                  <p:spPr bwMode="auto">
                    <a:xfrm>
                      <a:off x="175318" y="4423755"/>
                      <a:ext cx="145472"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51" name="Oval 50"/>
                    <p:cNvSpPr/>
                    <p:nvPr/>
                  </p:nvSpPr>
                  <p:spPr bwMode="auto">
                    <a:xfrm>
                      <a:off x="438120" y="3929066"/>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52" name="Oval 51"/>
                    <p:cNvSpPr/>
                    <p:nvPr/>
                  </p:nvSpPr>
                  <p:spPr bwMode="auto">
                    <a:xfrm>
                      <a:off x="854627" y="3714752"/>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53" name="Oval 52"/>
                    <p:cNvSpPr/>
                    <p:nvPr/>
                  </p:nvSpPr>
                  <p:spPr bwMode="auto">
                    <a:xfrm>
                      <a:off x="1354693" y="3786190"/>
                      <a:ext cx="14547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grpSp>
                <p:nvGrpSpPr>
                  <p:cNvPr id="38" name="Group 287"/>
                  <p:cNvGrpSpPr>
                    <a:grpSpLocks/>
                  </p:cNvGrpSpPr>
                  <p:nvPr/>
                </p:nvGrpSpPr>
                <p:grpSpPr bwMode="auto">
                  <a:xfrm>
                    <a:off x="6015582" y="4500570"/>
                    <a:ext cx="1245625" cy="1231613"/>
                    <a:chOff x="5868929" y="2285992"/>
                    <a:chExt cx="1328666" cy="1324668"/>
                  </a:xfrm>
                </p:grpSpPr>
                <p:grpSp>
                  <p:nvGrpSpPr>
                    <p:cNvPr id="39" name="Group 164"/>
                    <p:cNvGrpSpPr>
                      <a:grpSpLocks/>
                    </p:cNvGrpSpPr>
                    <p:nvPr/>
                  </p:nvGrpSpPr>
                  <p:grpSpPr bwMode="auto">
                    <a:xfrm>
                      <a:off x="5868929" y="2285992"/>
                      <a:ext cx="1328666" cy="1287683"/>
                      <a:chOff x="-113235" y="3500440"/>
                      <a:chExt cx="2491213" cy="2272383"/>
                    </a:xfrm>
                  </p:grpSpPr>
                  <p:sp>
                    <p:nvSpPr>
                      <p:cNvPr id="44" name="Oval 43"/>
                      <p:cNvSpPr/>
                      <p:nvPr/>
                    </p:nvSpPr>
                    <p:spPr bwMode="auto">
                      <a:xfrm>
                        <a:off x="-113235" y="3500440"/>
                        <a:ext cx="2491213" cy="2272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45" name="Oval 44"/>
                      <p:cNvSpPr/>
                      <p:nvPr/>
                    </p:nvSpPr>
                    <p:spPr bwMode="auto">
                      <a:xfrm>
                        <a:off x="2091805" y="3930719"/>
                        <a:ext cx="160023" cy="15240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sp>
                  <p:nvSpPr>
                    <p:cNvPr id="40" name="Oval 39"/>
                    <p:cNvSpPr/>
                    <p:nvPr/>
                  </p:nvSpPr>
                  <p:spPr bwMode="auto">
                    <a:xfrm>
                      <a:off x="7024107" y="3272636"/>
                      <a:ext cx="77587" cy="863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41" name="Oval 40"/>
                    <p:cNvSpPr/>
                    <p:nvPr/>
                  </p:nvSpPr>
                  <p:spPr bwMode="auto">
                    <a:xfrm>
                      <a:off x="6493932" y="3524300"/>
                      <a:ext cx="77587" cy="863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42" name="Oval 41"/>
                    <p:cNvSpPr/>
                    <p:nvPr/>
                  </p:nvSpPr>
                  <p:spPr bwMode="auto">
                    <a:xfrm>
                      <a:off x="5900898" y="3177730"/>
                      <a:ext cx="77587" cy="863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sp>
                  <p:nvSpPr>
                    <p:cNvPr id="43" name="Oval 42"/>
                    <p:cNvSpPr/>
                    <p:nvPr/>
                  </p:nvSpPr>
                  <p:spPr bwMode="auto">
                    <a:xfrm>
                      <a:off x="6141980" y="2326359"/>
                      <a:ext cx="77587" cy="86360"/>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sz="1600" b="1" dirty="0">
                        <a:solidFill>
                          <a:prstClr val="white"/>
                        </a:solidFill>
                        <a:latin typeface="Bookman Old Style" pitchFamily="18" charset="0"/>
                      </a:endParaRPr>
                    </a:p>
                  </p:txBody>
                </p:sp>
              </p:grpSp>
            </p:grpSp>
          </p:grpSp>
        </p:grpSp>
      </p:grpSp>
      <p:sp>
        <p:nvSpPr>
          <p:cNvPr id="160" name="Rectangle 103"/>
          <p:cNvSpPr>
            <a:spLocks noChangeArrowheads="1"/>
          </p:cNvSpPr>
          <p:nvPr/>
        </p:nvSpPr>
        <p:spPr bwMode="auto">
          <a:xfrm>
            <a:off x="546051" y="1754160"/>
            <a:ext cx="7999770" cy="970478"/>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a:ex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altLang="en-US" sz="1700" dirty="0">
                <a:solidFill>
                  <a:srgbClr val="0000FF"/>
                </a:solidFill>
                <a:latin typeface="Bookman Old Style" pitchFamily="18" charset="0"/>
              </a:rPr>
              <a:t>Non-metals have 4 – 7 electrons in the outermost orbit. In order to become stable, non-metals share or accept electron &amp; form negative </a:t>
            </a:r>
            <a:r>
              <a:rPr lang="en-US" altLang="en-US" sz="1700" dirty="0" smtClean="0">
                <a:solidFill>
                  <a:srgbClr val="0000FF"/>
                </a:solidFill>
                <a:latin typeface="Bookman Old Style" pitchFamily="18" charset="0"/>
              </a:rPr>
              <a:t>ions (</a:t>
            </a:r>
            <a:r>
              <a:rPr lang="en-US" altLang="en-US" sz="1700" dirty="0">
                <a:solidFill>
                  <a:srgbClr val="0000FF"/>
                </a:solidFill>
                <a:latin typeface="Bookman Old Style" pitchFamily="18" charset="0"/>
              </a:rPr>
              <a:t>S</a:t>
            </a:r>
            <a:r>
              <a:rPr lang="en-US" altLang="en-US" sz="1700" baseline="30000" dirty="0">
                <a:solidFill>
                  <a:srgbClr val="0000FF"/>
                </a:solidFill>
                <a:latin typeface="Bookman Old Style" pitchFamily="18" charset="0"/>
              </a:rPr>
              <a:t>2-</a:t>
            </a:r>
            <a:r>
              <a:rPr lang="en-US" altLang="en-US" sz="1700" dirty="0">
                <a:solidFill>
                  <a:srgbClr val="0000FF"/>
                </a:solidFill>
                <a:latin typeface="Bookman Old Style" pitchFamily="18" charset="0"/>
              </a:rPr>
              <a:t>, P</a:t>
            </a:r>
            <a:r>
              <a:rPr lang="en-US" altLang="en-US" sz="1700" baseline="30000" dirty="0">
                <a:solidFill>
                  <a:srgbClr val="0000FF"/>
                </a:solidFill>
                <a:latin typeface="Bookman Old Style" pitchFamily="18" charset="0"/>
              </a:rPr>
              <a:t>3-</a:t>
            </a:r>
            <a:r>
              <a:rPr lang="en-US" altLang="en-US" sz="1700" dirty="0">
                <a:solidFill>
                  <a:srgbClr val="0000FF"/>
                </a:solidFill>
                <a:latin typeface="Bookman Old Style" pitchFamily="18" charset="0"/>
              </a:rPr>
              <a:t>).Therefore non-metals are said to be </a:t>
            </a:r>
            <a:r>
              <a:rPr lang="en-US" altLang="en-US" sz="1700" b="1" dirty="0">
                <a:solidFill>
                  <a:srgbClr val="C00000"/>
                </a:solidFill>
                <a:latin typeface="Bookman Old Style" pitchFamily="18" charset="0"/>
              </a:rPr>
              <a:t>ELECTRONEGATIVE.</a:t>
            </a:r>
          </a:p>
        </p:txBody>
      </p:sp>
      <p:grpSp>
        <p:nvGrpSpPr>
          <p:cNvPr id="162" name="Group 88"/>
          <p:cNvGrpSpPr/>
          <p:nvPr/>
        </p:nvGrpSpPr>
        <p:grpSpPr>
          <a:xfrm>
            <a:off x="1976369" y="2360884"/>
            <a:ext cx="1934524" cy="1027732"/>
            <a:chOff x="6310241" y="-2190006"/>
            <a:chExt cx="1758695" cy="1027732"/>
          </a:xfrm>
        </p:grpSpPr>
        <p:sp>
          <p:nvSpPr>
            <p:cNvPr id="163" name="Cloud Callout 162"/>
            <p:cNvSpPr/>
            <p:nvPr/>
          </p:nvSpPr>
          <p:spPr>
            <a:xfrm rot="21423960" flipH="1">
              <a:off x="6340819" y="-2190006"/>
              <a:ext cx="1636054" cy="1027732"/>
            </a:xfrm>
            <a:prstGeom prst="cloudCallout">
              <a:avLst>
                <a:gd name="adj1" fmla="val 51690"/>
                <a:gd name="adj2" fmla="val 50464"/>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dk1"/>
                </a:solidFill>
              </a:endParaRPr>
            </a:p>
          </p:txBody>
        </p:sp>
        <p:sp>
          <p:nvSpPr>
            <p:cNvPr id="164" name="Rectangle 163"/>
            <p:cNvSpPr/>
            <p:nvPr/>
          </p:nvSpPr>
          <p:spPr>
            <a:xfrm>
              <a:off x="6310241" y="-1981882"/>
              <a:ext cx="1758695" cy="646331"/>
            </a:xfrm>
            <a:prstGeom prst="rect">
              <a:avLst/>
            </a:prstGeom>
          </p:spPr>
          <p:txBody>
            <a:bodyPr wrap="square">
              <a:spAutoFit/>
            </a:bodyPr>
            <a:lstStyle/>
            <a:p>
              <a:pPr algn="ctr"/>
              <a:r>
                <a:rPr lang="en-US" dirty="0" smtClean="0">
                  <a:solidFill>
                    <a:schemeClr val="bg1"/>
                  </a:solidFill>
                  <a:latin typeface="+mj-lt"/>
                </a:rPr>
                <a:t>1</a:t>
              </a:r>
              <a:r>
                <a:rPr lang="en-US" baseline="30000" dirty="0" smtClean="0">
                  <a:solidFill>
                    <a:schemeClr val="bg1"/>
                  </a:solidFill>
                  <a:latin typeface="+mj-lt"/>
                </a:rPr>
                <a:t>st</a:t>
              </a:r>
              <a:r>
                <a:rPr lang="en-US" dirty="0" smtClean="0">
                  <a:solidFill>
                    <a:schemeClr val="bg1"/>
                  </a:solidFill>
                  <a:latin typeface="+mj-lt"/>
                </a:rPr>
                <a:t> three are </a:t>
              </a:r>
            </a:p>
            <a:p>
              <a:pPr algn="ctr"/>
              <a:r>
                <a:rPr lang="en-US" dirty="0" smtClean="0">
                  <a:solidFill>
                    <a:schemeClr val="bg1"/>
                  </a:solidFill>
                  <a:latin typeface="+mj-lt"/>
                </a:rPr>
                <a:t>metals</a:t>
              </a:r>
            </a:p>
          </p:txBody>
        </p:sp>
      </p:grpSp>
      <p:grpSp>
        <p:nvGrpSpPr>
          <p:cNvPr id="166" name="Group 88"/>
          <p:cNvGrpSpPr/>
          <p:nvPr/>
        </p:nvGrpSpPr>
        <p:grpSpPr>
          <a:xfrm>
            <a:off x="5903661" y="2379636"/>
            <a:ext cx="1934524" cy="1027732"/>
            <a:chOff x="6300344" y="-2190006"/>
            <a:chExt cx="1758695" cy="1027732"/>
          </a:xfrm>
        </p:grpSpPr>
        <p:sp>
          <p:nvSpPr>
            <p:cNvPr id="167" name="Cloud Callout 166"/>
            <p:cNvSpPr/>
            <p:nvPr/>
          </p:nvSpPr>
          <p:spPr>
            <a:xfrm rot="21423960" flipH="1">
              <a:off x="6340819" y="-2190006"/>
              <a:ext cx="1636054" cy="1027732"/>
            </a:xfrm>
            <a:prstGeom prst="cloudCallout">
              <a:avLst>
                <a:gd name="adj1" fmla="val 51690"/>
                <a:gd name="adj2" fmla="val 50464"/>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p:cNvSpPr/>
            <p:nvPr/>
          </p:nvSpPr>
          <p:spPr>
            <a:xfrm>
              <a:off x="6300344" y="-2004919"/>
              <a:ext cx="175869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next three are non-metals</a:t>
              </a:r>
            </a:p>
          </p:txBody>
        </p:sp>
      </p:grpSp>
      <p:grpSp>
        <p:nvGrpSpPr>
          <p:cNvPr id="169" name="Group 88"/>
          <p:cNvGrpSpPr/>
          <p:nvPr/>
        </p:nvGrpSpPr>
        <p:grpSpPr>
          <a:xfrm>
            <a:off x="4229123" y="1742513"/>
            <a:ext cx="3688149" cy="1457818"/>
            <a:chOff x="5849384" y="-2151905"/>
            <a:chExt cx="3352933" cy="1457818"/>
          </a:xfrm>
        </p:grpSpPr>
        <p:sp>
          <p:nvSpPr>
            <p:cNvPr id="170" name="Cloud Callout 169"/>
            <p:cNvSpPr/>
            <p:nvPr/>
          </p:nvSpPr>
          <p:spPr>
            <a:xfrm rot="21423960" flipH="1">
              <a:off x="5849384" y="-2151905"/>
              <a:ext cx="3352933" cy="1457818"/>
            </a:xfrm>
            <a:prstGeom prst="cloudCallout">
              <a:avLst>
                <a:gd name="adj1" fmla="val 51690"/>
                <a:gd name="adj2" fmla="val 50464"/>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dk1"/>
                </a:solidFill>
              </a:endParaRPr>
            </a:p>
          </p:txBody>
        </p:sp>
        <p:sp>
          <p:nvSpPr>
            <p:cNvPr id="171" name="Rectangle 170"/>
            <p:cNvSpPr/>
            <p:nvPr/>
          </p:nvSpPr>
          <p:spPr>
            <a:xfrm>
              <a:off x="6376782" y="-2001952"/>
              <a:ext cx="2219846" cy="1077218"/>
            </a:xfrm>
            <a:prstGeom prst="rect">
              <a:avLst/>
            </a:prstGeom>
          </p:spPr>
          <p:txBody>
            <a:bodyPr wrap="square">
              <a:spAutoFit/>
            </a:bodyPr>
            <a:lstStyle/>
            <a:p>
              <a:pPr algn="ctr"/>
              <a:r>
                <a:rPr lang="en-US" sz="1600" dirty="0" smtClean="0">
                  <a:solidFill>
                    <a:schemeClr val="bg1"/>
                  </a:solidFill>
                  <a:latin typeface="+mj-lt"/>
                </a:rPr>
                <a:t>Metallic character decrease and non-metallic character increases from left to right in a period. </a:t>
              </a:r>
            </a:p>
          </p:txBody>
        </p:sp>
      </p:grpSp>
      <p:grpSp>
        <p:nvGrpSpPr>
          <p:cNvPr id="172" name="Group 88"/>
          <p:cNvGrpSpPr/>
          <p:nvPr/>
        </p:nvGrpSpPr>
        <p:grpSpPr>
          <a:xfrm>
            <a:off x="4399578" y="1778379"/>
            <a:ext cx="2857003" cy="1441640"/>
            <a:chOff x="6575769" y="-2215800"/>
            <a:chExt cx="2597329" cy="1441640"/>
          </a:xfrm>
        </p:grpSpPr>
        <p:sp>
          <p:nvSpPr>
            <p:cNvPr id="173" name="Cloud Callout 172"/>
            <p:cNvSpPr/>
            <p:nvPr/>
          </p:nvSpPr>
          <p:spPr>
            <a:xfrm rot="21423960" flipH="1">
              <a:off x="6575769" y="-2215800"/>
              <a:ext cx="2597329" cy="1441640"/>
            </a:xfrm>
            <a:prstGeom prst="cloudCallout">
              <a:avLst>
                <a:gd name="adj1" fmla="val 51690"/>
                <a:gd name="adj2" fmla="val 50464"/>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dk1"/>
                </a:solidFill>
              </a:endParaRPr>
            </a:p>
          </p:txBody>
        </p:sp>
        <p:sp>
          <p:nvSpPr>
            <p:cNvPr id="174" name="Rectangle 173"/>
            <p:cNvSpPr/>
            <p:nvPr/>
          </p:nvSpPr>
          <p:spPr>
            <a:xfrm>
              <a:off x="6698207" y="-2053053"/>
              <a:ext cx="2392594" cy="1077218"/>
            </a:xfrm>
            <a:prstGeom prst="rect">
              <a:avLst/>
            </a:prstGeom>
          </p:spPr>
          <p:txBody>
            <a:bodyPr wrap="square">
              <a:spAutoFit/>
            </a:bodyPr>
            <a:lstStyle/>
            <a:p>
              <a:pPr algn="ctr"/>
              <a:r>
                <a:rPr lang="en-US" sz="1600" dirty="0" smtClean="0">
                  <a:solidFill>
                    <a:schemeClr val="bg1"/>
                  </a:solidFill>
                  <a:latin typeface="+mj-lt"/>
                </a:rPr>
                <a:t>This is because atomic size decreases. Therefore, the electrons are not </a:t>
              </a:r>
            </a:p>
            <a:p>
              <a:pPr algn="ctr"/>
              <a:r>
                <a:rPr lang="en-US" sz="1600" dirty="0" smtClean="0">
                  <a:solidFill>
                    <a:schemeClr val="bg1"/>
                  </a:solidFill>
                  <a:latin typeface="+mj-lt"/>
                </a:rPr>
                <a:t>easily released</a:t>
              </a:r>
            </a:p>
          </p:txBody>
        </p:sp>
      </p:grpSp>
    </p:spTree>
    <p:extLst>
      <p:ext uri="{BB962C8B-B14F-4D97-AF65-F5344CB8AC3E}">
        <p14:creationId xmlns:p14="http://schemas.microsoft.com/office/powerpoint/2010/main" val="255131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wipe(left)">
                                      <p:cBhvr>
                                        <p:cTn id="17" dur="500"/>
                                        <p:tgtEl>
                                          <p:spTgt spid="1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7"/>
                                        </p:tgtEl>
                                        <p:attrNameLst>
                                          <p:attrName>style.visibility</p:attrName>
                                        </p:attrNameLst>
                                      </p:cBhvr>
                                      <p:to>
                                        <p:strVal val="visible"/>
                                      </p:to>
                                    </p:set>
                                    <p:animEffect transition="in" filter="fade">
                                      <p:cBhvr>
                                        <p:cTn id="22" dur="500"/>
                                        <p:tgtEl>
                                          <p:spTgt spid="187"/>
                                        </p:tgtEl>
                                      </p:cBhvr>
                                    </p:animEffect>
                                  </p:childTnLst>
                                </p:cTn>
                              </p:par>
                              <p:par>
                                <p:cTn id="23" presetID="22" presetClass="entr" presetSubtype="4" fill="hold" nodeType="with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wipe(down)">
                                      <p:cBhvr>
                                        <p:cTn id="25" dur="1000"/>
                                        <p:tgtEl>
                                          <p:spTgt spid="16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62"/>
                                        </p:tgtEl>
                                        <p:attrNameLst>
                                          <p:attrName>style.visibility</p:attrName>
                                        </p:attrNameLst>
                                      </p:cBhvr>
                                      <p:to>
                                        <p:strVal val="hidden"/>
                                      </p:to>
                                    </p:set>
                                  </p:childTnLst>
                                </p:cTn>
                              </p:par>
                              <p:par>
                                <p:cTn id="30" presetID="22" presetClass="entr" presetSubtype="4" fill="hold" nodeType="withEffect">
                                  <p:stCondLst>
                                    <p:cond delay="0"/>
                                  </p:stCondLst>
                                  <p:childTnLst>
                                    <p:set>
                                      <p:cBhvr>
                                        <p:cTn id="31" dur="1" fill="hold">
                                          <p:stCondLst>
                                            <p:cond delay="0"/>
                                          </p:stCondLst>
                                        </p:cTn>
                                        <p:tgtEl>
                                          <p:spTgt spid="166"/>
                                        </p:tgtEl>
                                        <p:attrNameLst>
                                          <p:attrName>style.visibility</p:attrName>
                                        </p:attrNameLst>
                                      </p:cBhvr>
                                      <p:to>
                                        <p:strVal val="visible"/>
                                      </p:to>
                                    </p:set>
                                    <p:animEffect transition="in" filter="wipe(down)">
                                      <p:cBhvr>
                                        <p:cTn id="32" dur="1000"/>
                                        <p:tgtEl>
                                          <p:spTgt spid="16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66"/>
                                        </p:tgtEl>
                                        <p:attrNameLst>
                                          <p:attrName>style.visibility</p:attrName>
                                        </p:attrNameLst>
                                      </p:cBhvr>
                                      <p:to>
                                        <p:strVal val="hidden"/>
                                      </p:to>
                                    </p:set>
                                  </p:childTnLst>
                                </p:cTn>
                              </p:par>
                              <p:par>
                                <p:cTn id="37" presetID="22" presetClass="entr" presetSubtype="4" fill="hold" nodeType="withEffect">
                                  <p:stCondLst>
                                    <p:cond delay="0"/>
                                  </p:stCondLst>
                                  <p:childTnLst>
                                    <p:set>
                                      <p:cBhvr>
                                        <p:cTn id="38" dur="1" fill="hold">
                                          <p:stCondLst>
                                            <p:cond delay="0"/>
                                          </p:stCondLst>
                                        </p:cTn>
                                        <p:tgtEl>
                                          <p:spTgt spid="169"/>
                                        </p:tgtEl>
                                        <p:attrNameLst>
                                          <p:attrName>style.visibility</p:attrName>
                                        </p:attrNameLst>
                                      </p:cBhvr>
                                      <p:to>
                                        <p:strVal val="visible"/>
                                      </p:to>
                                    </p:set>
                                    <p:animEffect transition="in" filter="wipe(down)">
                                      <p:cBhvr>
                                        <p:cTn id="39" dur="1000"/>
                                        <p:tgtEl>
                                          <p:spTgt spid="16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169"/>
                                        </p:tgtEl>
                                        <p:attrNameLst>
                                          <p:attrName>style.visibility</p:attrName>
                                        </p:attrNameLst>
                                      </p:cBhvr>
                                      <p:to>
                                        <p:strVal val="hidden"/>
                                      </p:to>
                                    </p:set>
                                  </p:childTnLst>
                                </p:cTn>
                              </p:par>
                              <p:par>
                                <p:cTn id="44" presetID="22" presetClass="entr" presetSubtype="4" fill="hold" nodeType="withEffect">
                                  <p:stCondLst>
                                    <p:cond delay="0"/>
                                  </p:stCondLst>
                                  <p:childTnLst>
                                    <p:set>
                                      <p:cBhvr>
                                        <p:cTn id="45" dur="1" fill="hold">
                                          <p:stCondLst>
                                            <p:cond delay="0"/>
                                          </p:stCondLst>
                                        </p:cTn>
                                        <p:tgtEl>
                                          <p:spTgt spid="172"/>
                                        </p:tgtEl>
                                        <p:attrNameLst>
                                          <p:attrName>style.visibility</p:attrName>
                                        </p:attrNameLst>
                                      </p:cBhvr>
                                      <p:to>
                                        <p:strVal val="visible"/>
                                      </p:to>
                                    </p:set>
                                    <p:animEffect transition="in" filter="wipe(down)">
                                      <p:cBhvr>
                                        <p:cTn id="46" dur="1000"/>
                                        <p:tgtEl>
                                          <p:spTgt spid="17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Z:\Vedika\di6kb7yi9.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7543" y="2680689"/>
            <a:ext cx="1248914" cy="21371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Desktop\chapter 1 std 10 chemistry images\424px-Helium_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4917" y="1868663"/>
            <a:ext cx="1247191" cy="176489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admin\Desktop\chapter 1 std 10 chemistry images\424px-Hydrogen_(element)_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316986">
            <a:off x="3140354" y="736605"/>
            <a:ext cx="1274022" cy="178788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Users\admin\Desktop\chapter 1 std 10 chemistry images\424px-Nitrogen_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83017" y="1754070"/>
            <a:ext cx="1270787" cy="15534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Users\admin\Desktop\chapter 1 std 10 chemistry images\imag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842835">
            <a:off x="1272980" y="2849988"/>
            <a:ext cx="1255349" cy="17731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C:\Users\admin\Desktop\chapter 1 std 10 chemistry images\ir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191667">
            <a:off x="6677823" y="1719094"/>
            <a:ext cx="1136222" cy="15004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C:\Users\admin\Desktop\chapter 1 std 10 chemistry images\08-Oxygen-Til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6817" y="1712630"/>
            <a:ext cx="1269607" cy="1508871"/>
          </a:xfrm>
          <a:prstGeom prst="rect">
            <a:avLst/>
          </a:prstGeom>
          <a:ln w="5715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20" name="Picture 13" descr="C:\Users\admin\Desktop\chapter 1 std 10 chemistry images\19-Potassium-Til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132443">
            <a:off x="3910157" y="3234336"/>
            <a:ext cx="1250171" cy="1423391"/>
          </a:xfrm>
          <a:prstGeom prst="rect">
            <a:avLst/>
          </a:prstGeom>
          <a:ln w="5715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21" name="Picture 14" descr="C:\Users\admin\Desktop\chapter 1 std 10 chemistry images\424px-Beryllium_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27037" y="528630"/>
            <a:ext cx="1229532" cy="15888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5" descr="C:\Users\admin\Desktop\chapter 1 std 10 chemistry images\424px-Boron_sv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20226838">
            <a:off x="2659246" y="2658034"/>
            <a:ext cx="1257481" cy="177945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descr="C:\Users\admin\Desktop\chapter 1 std 10 chemistry images\424px-Carbon_svg.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943864">
            <a:off x="6067387" y="736060"/>
            <a:ext cx="939529" cy="113925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admin\Desktop\chapter 1 std 10 chemistry images\424px-Lithium_svg.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9835799">
            <a:off x="4963349" y="3101084"/>
            <a:ext cx="1151151" cy="162898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C:\Users\admin\Desktop\chapter 1 std 10 chemistry images\424px-Neon_svg.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11167" y="511078"/>
            <a:ext cx="1270787" cy="16826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9" descr="C:\Users\admin\Desktop\chapter 1 std 10 chemistry images\imagesCA0H6EQH.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30917" y="3201005"/>
            <a:ext cx="1215017" cy="1497137"/>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610335" y="2132646"/>
            <a:ext cx="3167030" cy="1352963"/>
            <a:chOff x="4887289" y="3591991"/>
            <a:chExt cx="3832106" cy="1352963"/>
          </a:xfrm>
        </p:grpSpPr>
        <p:sp>
          <p:nvSpPr>
            <p:cNvPr id="29" name="Cloud Callout 28"/>
            <p:cNvSpPr/>
            <p:nvPr/>
          </p:nvSpPr>
          <p:spPr>
            <a:xfrm>
              <a:off x="4887289" y="3591991"/>
              <a:ext cx="3832106" cy="1352963"/>
            </a:xfrm>
            <a:prstGeom prst="cloudCallout">
              <a:avLst>
                <a:gd name="adj1" fmla="val 68764"/>
                <a:gd name="adj2" fmla="val 39921"/>
              </a:avLst>
            </a:prstGeom>
            <a:solidFill>
              <a:srgbClr val="7030A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endParaRPr lang="en-US" b="1" kern="0" dirty="0">
                <a:solidFill>
                  <a:schemeClr val="bg1"/>
                </a:solidFill>
                <a:latin typeface="Bookman Old Style" pitchFamily="18" charset="0"/>
              </a:endParaRPr>
            </a:p>
          </p:txBody>
        </p:sp>
        <p:sp>
          <p:nvSpPr>
            <p:cNvPr id="30" name="Rectangle 29"/>
            <p:cNvSpPr/>
            <p:nvPr/>
          </p:nvSpPr>
          <p:spPr>
            <a:xfrm>
              <a:off x="5319204" y="3781134"/>
              <a:ext cx="2719160" cy="923330"/>
            </a:xfrm>
            <a:prstGeom prst="rect">
              <a:avLst/>
            </a:prstGeom>
          </p:spPr>
          <p:txBody>
            <a:bodyPr wrap="square">
              <a:spAutoFit/>
            </a:bodyPr>
            <a:lstStyle/>
            <a:p>
              <a:pPr algn="ctr">
                <a:defRPr/>
              </a:pPr>
              <a:r>
                <a:rPr lang="en-US" kern="0" dirty="0" smtClean="0">
                  <a:solidFill>
                    <a:schemeClr val="bg1"/>
                  </a:solidFill>
                  <a:latin typeface="+mj-lt"/>
                  <a:cs typeface="Arial" charset="0"/>
                </a:rPr>
                <a:t>Let’s study efforts of classification in the chapter ……..</a:t>
              </a:r>
              <a:endParaRPr lang="en-US" kern="0" dirty="0">
                <a:solidFill>
                  <a:schemeClr val="bg1"/>
                </a:solidFill>
                <a:latin typeface="+mj-lt"/>
                <a:cs typeface="Arial" charset="0"/>
              </a:endParaRPr>
            </a:p>
          </p:txBody>
        </p:sp>
      </p:grpSp>
      <p:sp>
        <p:nvSpPr>
          <p:cNvPr id="3" name="Rectangle 2"/>
          <p:cNvSpPr/>
          <p:nvPr/>
        </p:nvSpPr>
        <p:spPr>
          <a:xfrm>
            <a:off x="0" y="485678"/>
            <a:ext cx="9144000" cy="369332"/>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a:solidFill>
                  <a:srgbClr val="0000FF"/>
                </a:solidFill>
                <a:latin typeface="Bookman Old Style" pitchFamily="18" charset="0"/>
              </a:rPr>
              <a:t>Today there are 119 elements.</a:t>
            </a:r>
          </a:p>
        </p:txBody>
      </p:sp>
      <p:sp>
        <p:nvSpPr>
          <p:cNvPr id="27" name="Rectangle 26"/>
          <p:cNvSpPr/>
          <p:nvPr/>
        </p:nvSpPr>
        <p:spPr>
          <a:xfrm>
            <a:off x="593092" y="1221358"/>
            <a:ext cx="7992108" cy="646331"/>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b="1" dirty="0">
                <a:solidFill>
                  <a:schemeClr val="tx1"/>
                </a:solidFill>
                <a:latin typeface="Bookman Old Style" pitchFamily="18" charset="0"/>
              </a:rPr>
              <a:t>There was a need of </a:t>
            </a:r>
            <a:r>
              <a:rPr lang="en-US" b="1" u="sng" dirty="0">
                <a:solidFill>
                  <a:srgbClr val="C00000"/>
                </a:solidFill>
                <a:latin typeface="Bookman Old Style" pitchFamily="18" charset="0"/>
              </a:rPr>
              <a:t>systematic classification</a:t>
            </a:r>
            <a:r>
              <a:rPr lang="en-US" b="1" dirty="0">
                <a:solidFill>
                  <a:schemeClr val="tx1"/>
                </a:solidFill>
                <a:latin typeface="Bookman Old Style" pitchFamily="18" charset="0"/>
              </a:rPr>
              <a:t> and arrangement of these elements to make their study easy.</a:t>
            </a:r>
          </a:p>
        </p:txBody>
      </p:sp>
    </p:spTree>
    <p:extLst>
      <p:ext uri="{BB962C8B-B14F-4D97-AF65-F5344CB8AC3E}">
        <p14:creationId xmlns:p14="http://schemas.microsoft.com/office/powerpoint/2010/main" val="2708932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childTnLst>
                          </p:cTn>
                        </p:par>
                        <p:par>
                          <p:cTn id="44" fill="hold">
                            <p:stCondLst>
                              <p:cond delay="2500"/>
                            </p:stCondLst>
                            <p:childTnLst>
                              <p:par>
                                <p:cTn id="45" presetID="53" presetClass="entr" presetSubtype="16"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childTnLst>
                          </p:cTn>
                        </p:par>
                        <p:par>
                          <p:cTn id="56" fill="hold">
                            <p:stCondLst>
                              <p:cond delay="3500"/>
                            </p:stCondLst>
                            <p:childTnLst>
                              <p:par>
                                <p:cTn id="57" presetID="53" presetClass="entr" presetSubtype="16"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Effect transition="in" filter="fade">
                                      <p:cBhvr>
                                        <p:cTn id="61" dur="500"/>
                                        <p:tgtEl>
                                          <p:spTgt spid="24"/>
                                        </p:tgtEl>
                                      </p:cBhvr>
                                    </p:animEffect>
                                  </p:childTnLst>
                                </p:cTn>
                              </p:par>
                            </p:childTnLst>
                          </p:cTn>
                        </p:par>
                        <p:par>
                          <p:cTn id="62" fill="hold">
                            <p:stCondLst>
                              <p:cond delay="4000"/>
                            </p:stCondLst>
                            <p:childTnLst>
                              <p:par>
                                <p:cTn id="63" presetID="53" presetClass="entr" presetSubtype="16"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childTnLst>
                          </p:cTn>
                        </p:par>
                        <p:par>
                          <p:cTn id="68" fill="hold">
                            <p:stCondLst>
                              <p:cond delay="4500"/>
                            </p:stCondLst>
                            <p:childTnLst>
                              <p:par>
                                <p:cTn id="69" presetID="53" presetClass="entr" presetSubtype="16"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ppt_w</p:attrName>
                                        </p:attrNameLst>
                                      </p:cBhvr>
                                      <p:tavLst>
                                        <p:tav tm="0">
                                          <p:val>
                                            <p:fltVal val="0"/>
                                          </p:val>
                                        </p:tav>
                                        <p:tav tm="100000">
                                          <p:val>
                                            <p:strVal val="#ppt_w"/>
                                          </p:val>
                                        </p:tav>
                                      </p:tavLst>
                                    </p:anim>
                                    <p:anim calcmode="lin" valueType="num">
                                      <p:cBhvr>
                                        <p:cTn id="72" dur="500" fill="hold"/>
                                        <p:tgtEl>
                                          <p:spTgt spid="23"/>
                                        </p:tgtEl>
                                        <p:attrNameLst>
                                          <p:attrName>ppt_h</p:attrName>
                                        </p:attrNameLst>
                                      </p:cBhvr>
                                      <p:tavLst>
                                        <p:tav tm="0">
                                          <p:val>
                                            <p:fltVal val="0"/>
                                          </p:val>
                                        </p:tav>
                                        <p:tav tm="100000">
                                          <p:val>
                                            <p:strVal val="#ppt_h"/>
                                          </p:val>
                                        </p:tav>
                                      </p:tavLst>
                                    </p:anim>
                                    <p:animEffect transition="in" filter="fade">
                                      <p:cBhvr>
                                        <p:cTn id="73" dur="500"/>
                                        <p:tgtEl>
                                          <p:spTgt spid="23"/>
                                        </p:tgtEl>
                                      </p:cBhvr>
                                    </p:animEffect>
                                  </p:childTnLst>
                                </p:cTn>
                              </p:par>
                            </p:childTnLst>
                          </p:cTn>
                        </p:par>
                        <p:par>
                          <p:cTn id="74" fill="hold">
                            <p:stCondLst>
                              <p:cond delay="5000"/>
                            </p:stCondLst>
                            <p:childTnLst>
                              <p:par>
                                <p:cTn id="75" presetID="53" presetClass="entr" presetSubtype="16"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5500"/>
                            </p:stCondLst>
                            <p:childTnLst>
                              <p:par>
                                <p:cTn id="81" presetID="53" presetClass="entr" presetSubtype="16"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childTnLst>
                          </p:cTn>
                        </p:par>
                        <p:par>
                          <p:cTn id="86" fill="hold">
                            <p:stCondLst>
                              <p:cond delay="6000"/>
                            </p:stCondLst>
                            <p:childTnLst>
                              <p:par>
                                <p:cTn id="87" presetID="53" presetClass="entr" presetSubtype="16"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p:cTn id="89" dur="500" fill="hold"/>
                                        <p:tgtEl>
                                          <p:spTgt spid="26"/>
                                        </p:tgtEl>
                                        <p:attrNameLst>
                                          <p:attrName>ppt_w</p:attrName>
                                        </p:attrNameLst>
                                      </p:cBhvr>
                                      <p:tavLst>
                                        <p:tav tm="0">
                                          <p:val>
                                            <p:fltVal val="0"/>
                                          </p:val>
                                        </p:tav>
                                        <p:tav tm="100000">
                                          <p:val>
                                            <p:strVal val="#ppt_w"/>
                                          </p:val>
                                        </p:tav>
                                      </p:tavLst>
                                    </p:anim>
                                    <p:anim calcmode="lin" valueType="num">
                                      <p:cBhvr>
                                        <p:cTn id="90" dur="500" fill="hold"/>
                                        <p:tgtEl>
                                          <p:spTgt spid="26"/>
                                        </p:tgtEl>
                                        <p:attrNameLst>
                                          <p:attrName>ppt_h</p:attrName>
                                        </p:attrNameLst>
                                      </p:cBhvr>
                                      <p:tavLst>
                                        <p:tav tm="0">
                                          <p:val>
                                            <p:fltVal val="0"/>
                                          </p:val>
                                        </p:tav>
                                        <p:tav tm="100000">
                                          <p:val>
                                            <p:strVal val="#ppt_h"/>
                                          </p:val>
                                        </p:tav>
                                      </p:tavLst>
                                    </p:anim>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xit" presetSubtype="32" fill="hold" nodeType="clickEffect">
                                  <p:stCondLst>
                                    <p:cond delay="0"/>
                                  </p:stCondLst>
                                  <p:childTnLst>
                                    <p:anim calcmode="lin" valueType="num">
                                      <p:cBhvr>
                                        <p:cTn id="95" dur="500"/>
                                        <p:tgtEl>
                                          <p:spTgt spid="15"/>
                                        </p:tgtEl>
                                        <p:attrNameLst>
                                          <p:attrName>ppt_w</p:attrName>
                                        </p:attrNameLst>
                                      </p:cBhvr>
                                      <p:tavLst>
                                        <p:tav tm="0">
                                          <p:val>
                                            <p:strVal val="ppt_w"/>
                                          </p:val>
                                        </p:tav>
                                        <p:tav tm="100000">
                                          <p:val>
                                            <p:fltVal val="0"/>
                                          </p:val>
                                        </p:tav>
                                      </p:tavLst>
                                    </p:anim>
                                    <p:anim calcmode="lin" valueType="num">
                                      <p:cBhvr>
                                        <p:cTn id="96" dur="500"/>
                                        <p:tgtEl>
                                          <p:spTgt spid="15"/>
                                        </p:tgtEl>
                                        <p:attrNameLst>
                                          <p:attrName>ppt_h</p:attrName>
                                        </p:attrNameLst>
                                      </p:cBhvr>
                                      <p:tavLst>
                                        <p:tav tm="0">
                                          <p:val>
                                            <p:strVal val="ppt_h"/>
                                          </p:val>
                                        </p:tav>
                                        <p:tav tm="100000">
                                          <p:val>
                                            <p:fltVal val="0"/>
                                          </p:val>
                                        </p:tav>
                                      </p:tavLst>
                                    </p:anim>
                                    <p:animEffect transition="out" filter="fade">
                                      <p:cBhvr>
                                        <p:cTn id="97" dur="500"/>
                                        <p:tgtEl>
                                          <p:spTgt spid="15"/>
                                        </p:tgtEl>
                                      </p:cBhvr>
                                    </p:animEffect>
                                    <p:set>
                                      <p:cBhvr>
                                        <p:cTn id="98" dur="1" fill="hold">
                                          <p:stCondLst>
                                            <p:cond delay="499"/>
                                          </p:stCondLst>
                                        </p:cTn>
                                        <p:tgtEl>
                                          <p:spTgt spid="15"/>
                                        </p:tgtEl>
                                        <p:attrNameLst>
                                          <p:attrName>style.visibility</p:attrName>
                                        </p:attrNameLst>
                                      </p:cBhvr>
                                      <p:to>
                                        <p:strVal val="hidden"/>
                                      </p:to>
                                    </p:set>
                                  </p:childTnLst>
                                </p:cTn>
                              </p:par>
                              <p:par>
                                <p:cTn id="99" presetID="53" presetClass="exit" presetSubtype="32" fill="hold" nodeType="withEffect">
                                  <p:stCondLst>
                                    <p:cond delay="0"/>
                                  </p:stCondLst>
                                  <p:childTnLst>
                                    <p:anim calcmode="lin" valueType="num">
                                      <p:cBhvr>
                                        <p:cTn id="100" dur="500"/>
                                        <p:tgtEl>
                                          <p:spTgt spid="14"/>
                                        </p:tgtEl>
                                        <p:attrNameLst>
                                          <p:attrName>ppt_w</p:attrName>
                                        </p:attrNameLst>
                                      </p:cBhvr>
                                      <p:tavLst>
                                        <p:tav tm="0">
                                          <p:val>
                                            <p:strVal val="ppt_w"/>
                                          </p:val>
                                        </p:tav>
                                        <p:tav tm="100000">
                                          <p:val>
                                            <p:fltVal val="0"/>
                                          </p:val>
                                        </p:tav>
                                      </p:tavLst>
                                    </p:anim>
                                    <p:anim calcmode="lin" valueType="num">
                                      <p:cBhvr>
                                        <p:cTn id="101" dur="500"/>
                                        <p:tgtEl>
                                          <p:spTgt spid="14"/>
                                        </p:tgtEl>
                                        <p:attrNameLst>
                                          <p:attrName>ppt_h</p:attrName>
                                        </p:attrNameLst>
                                      </p:cBhvr>
                                      <p:tavLst>
                                        <p:tav tm="0">
                                          <p:val>
                                            <p:strVal val="ppt_h"/>
                                          </p:val>
                                        </p:tav>
                                        <p:tav tm="100000">
                                          <p:val>
                                            <p:fltVal val="0"/>
                                          </p:val>
                                        </p:tav>
                                      </p:tavLst>
                                    </p:anim>
                                    <p:animEffect transition="out" filter="fade">
                                      <p:cBhvr>
                                        <p:cTn id="102" dur="500"/>
                                        <p:tgtEl>
                                          <p:spTgt spid="14"/>
                                        </p:tgtEl>
                                      </p:cBhvr>
                                    </p:animEffect>
                                    <p:set>
                                      <p:cBhvr>
                                        <p:cTn id="103" dur="1" fill="hold">
                                          <p:stCondLst>
                                            <p:cond delay="499"/>
                                          </p:stCondLst>
                                        </p:cTn>
                                        <p:tgtEl>
                                          <p:spTgt spid="14"/>
                                        </p:tgtEl>
                                        <p:attrNameLst>
                                          <p:attrName>style.visibility</p:attrName>
                                        </p:attrNameLst>
                                      </p:cBhvr>
                                      <p:to>
                                        <p:strVal val="hidden"/>
                                      </p:to>
                                    </p:set>
                                  </p:childTnLst>
                                </p:cTn>
                              </p:par>
                              <p:par>
                                <p:cTn id="104" presetID="53" presetClass="exit" presetSubtype="32" fill="hold" nodeType="withEffect">
                                  <p:stCondLst>
                                    <p:cond delay="0"/>
                                  </p:stCondLst>
                                  <p:childTnLst>
                                    <p:anim calcmode="lin" valueType="num">
                                      <p:cBhvr>
                                        <p:cTn id="105" dur="500"/>
                                        <p:tgtEl>
                                          <p:spTgt spid="19"/>
                                        </p:tgtEl>
                                        <p:attrNameLst>
                                          <p:attrName>ppt_w</p:attrName>
                                        </p:attrNameLst>
                                      </p:cBhvr>
                                      <p:tavLst>
                                        <p:tav tm="0">
                                          <p:val>
                                            <p:strVal val="ppt_w"/>
                                          </p:val>
                                        </p:tav>
                                        <p:tav tm="100000">
                                          <p:val>
                                            <p:fltVal val="0"/>
                                          </p:val>
                                        </p:tav>
                                      </p:tavLst>
                                    </p:anim>
                                    <p:anim calcmode="lin" valueType="num">
                                      <p:cBhvr>
                                        <p:cTn id="106" dur="500"/>
                                        <p:tgtEl>
                                          <p:spTgt spid="19"/>
                                        </p:tgtEl>
                                        <p:attrNameLst>
                                          <p:attrName>ppt_h</p:attrName>
                                        </p:attrNameLst>
                                      </p:cBhvr>
                                      <p:tavLst>
                                        <p:tav tm="0">
                                          <p:val>
                                            <p:strVal val="ppt_h"/>
                                          </p:val>
                                        </p:tav>
                                        <p:tav tm="100000">
                                          <p:val>
                                            <p:fltVal val="0"/>
                                          </p:val>
                                        </p:tav>
                                      </p:tavLst>
                                    </p:anim>
                                    <p:animEffect transition="out" filter="fade">
                                      <p:cBhvr>
                                        <p:cTn id="107" dur="500"/>
                                        <p:tgtEl>
                                          <p:spTgt spid="19"/>
                                        </p:tgtEl>
                                      </p:cBhvr>
                                    </p:animEffect>
                                    <p:set>
                                      <p:cBhvr>
                                        <p:cTn id="108" dur="1" fill="hold">
                                          <p:stCondLst>
                                            <p:cond delay="499"/>
                                          </p:stCondLst>
                                        </p:cTn>
                                        <p:tgtEl>
                                          <p:spTgt spid="19"/>
                                        </p:tgtEl>
                                        <p:attrNameLst>
                                          <p:attrName>style.visibility</p:attrName>
                                        </p:attrNameLst>
                                      </p:cBhvr>
                                      <p:to>
                                        <p:strVal val="hidden"/>
                                      </p:to>
                                    </p:set>
                                  </p:childTnLst>
                                </p:cTn>
                              </p:par>
                              <p:par>
                                <p:cTn id="109" presetID="53" presetClass="exit" presetSubtype="32" fill="hold" nodeType="withEffect">
                                  <p:stCondLst>
                                    <p:cond delay="0"/>
                                  </p:stCondLst>
                                  <p:childTnLst>
                                    <p:anim calcmode="lin" valueType="num">
                                      <p:cBhvr>
                                        <p:cTn id="110" dur="500"/>
                                        <p:tgtEl>
                                          <p:spTgt spid="25"/>
                                        </p:tgtEl>
                                        <p:attrNameLst>
                                          <p:attrName>ppt_w</p:attrName>
                                        </p:attrNameLst>
                                      </p:cBhvr>
                                      <p:tavLst>
                                        <p:tav tm="0">
                                          <p:val>
                                            <p:strVal val="ppt_w"/>
                                          </p:val>
                                        </p:tav>
                                        <p:tav tm="100000">
                                          <p:val>
                                            <p:fltVal val="0"/>
                                          </p:val>
                                        </p:tav>
                                      </p:tavLst>
                                    </p:anim>
                                    <p:anim calcmode="lin" valueType="num">
                                      <p:cBhvr>
                                        <p:cTn id="111" dur="500"/>
                                        <p:tgtEl>
                                          <p:spTgt spid="25"/>
                                        </p:tgtEl>
                                        <p:attrNameLst>
                                          <p:attrName>ppt_h</p:attrName>
                                        </p:attrNameLst>
                                      </p:cBhvr>
                                      <p:tavLst>
                                        <p:tav tm="0">
                                          <p:val>
                                            <p:strVal val="ppt_h"/>
                                          </p:val>
                                        </p:tav>
                                        <p:tav tm="100000">
                                          <p:val>
                                            <p:fltVal val="0"/>
                                          </p:val>
                                        </p:tav>
                                      </p:tavLst>
                                    </p:anim>
                                    <p:animEffect transition="out" filter="fade">
                                      <p:cBhvr>
                                        <p:cTn id="112" dur="500"/>
                                        <p:tgtEl>
                                          <p:spTgt spid="25"/>
                                        </p:tgtEl>
                                      </p:cBhvr>
                                    </p:animEffect>
                                    <p:set>
                                      <p:cBhvr>
                                        <p:cTn id="113" dur="1" fill="hold">
                                          <p:stCondLst>
                                            <p:cond delay="499"/>
                                          </p:stCondLst>
                                        </p:cTn>
                                        <p:tgtEl>
                                          <p:spTgt spid="25"/>
                                        </p:tgtEl>
                                        <p:attrNameLst>
                                          <p:attrName>style.visibility</p:attrName>
                                        </p:attrNameLst>
                                      </p:cBhvr>
                                      <p:to>
                                        <p:strVal val="hidden"/>
                                      </p:to>
                                    </p:set>
                                  </p:childTnLst>
                                </p:cTn>
                              </p:par>
                              <p:par>
                                <p:cTn id="114" presetID="53" presetClass="exit" presetSubtype="32" fill="hold" nodeType="withEffect">
                                  <p:stCondLst>
                                    <p:cond delay="0"/>
                                  </p:stCondLst>
                                  <p:childTnLst>
                                    <p:anim calcmode="lin" valueType="num">
                                      <p:cBhvr>
                                        <p:cTn id="115" dur="500"/>
                                        <p:tgtEl>
                                          <p:spTgt spid="17"/>
                                        </p:tgtEl>
                                        <p:attrNameLst>
                                          <p:attrName>ppt_w</p:attrName>
                                        </p:attrNameLst>
                                      </p:cBhvr>
                                      <p:tavLst>
                                        <p:tav tm="0">
                                          <p:val>
                                            <p:strVal val="ppt_w"/>
                                          </p:val>
                                        </p:tav>
                                        <p:tav tm="100000">
                                          <p:val>
                                            <p:fltVal val="0"/>
                                          </p:val>
                                        </p:tav>
                                      </p:tavLst>
                                    </p:anim>
                                    <p:anim calcmode="lin" valueType="num">
                                      <p:cBhvr>
                                        <p:cTn id="116" dur="500"/>
                                        <p:tgtEl>
                                          <p:spTgt spid="17"/>
                                        </p:tgtEl>
                                        <p:attrNameLst>
                                          <p:attrName>ppt_h</p:attrName>
                                        </p:attrNameLst>
                                      </p:cBhvr>
                                      <p:tavLst>
                                        <p:tav tm="0">
                                          <p:val>
                                            <p:strVal val="ppt_h"/>
                                          </p:val>
                                        </p:tav>
                                        <p:tav tm="100000">
                                          <p:val>
                                            <p:fltVal val="0"/>
                                          </p:val>
                                        </p:tav>
                                      </p:tavLst>
                                    </p:anim>
                                    <p:animEffect transition="out" filter="fade">
                                      <p:cBhvr>
                                        <p:cTn id="117" dur="500"/>
                                        <p:tgtEl>
                                          <p:spTgt spid="17"/>
                                        </p:tgtEl>
                                      </p:cBhvr>
                                    </p:animEffect>
                                    <p:set>
                                      <p:cBhvr>
                                        <p:cTn id="118" dur="1" fill="hold">
                                          <p:stCondLst>
                                            <p:cond delay="499"/>
                                          </p:stCondLst>
                                        </p:cTn>
                                        <p:tgtEl>
                                          <p:spTgt spid="17"/>
                                        </p:tgtEl>
                                        <p:attrNameLst>
                                          <p:attrName>style.visibility</p:attrName>
                                        </p:attrNameLst>
                                      </p:cBhvr>
                                      <p:to>
                                        <p:strVal val="hidden"/>
                                      </p:to>
                                    </p:set>
                                  </p:childTnLst>
                                </p:cTn>
                              </p:par>
                              <p:par>
                                <p:cTn id="119" presetID="53" presetClass="exit" presetSubtype="32" fill="hold" nodeType="withEffect">
                                  <p:stCondLst>
                                    <p:cond delay="0"/>
                                  </p:stCondLst>
                                  <p:childTnLst>
                                    <p:anim calcmode="lin" valueType="num">
                                      <p:cBhvr>
                                        <p:cTn id="120" dur="500"/>
                                        <p:tgtEl>
                                          <p:spTgt spid="22"/>
                                        </p:tgtEl>
                                        <p:attrNameLst>
                                          <p:attrName>ppt_w</p:attrName>
                                        </p:attrNameLst>
                                      </p:cBhvr>
                                      <p:tavLst>
                                        <p:tav tm="0">
                                          <p:val>
                                            <p:strVal val="ppt_w"/>
                                          </p:val>
                                        </p:tav>
                                        <p:tav tm="100000">
                                          <p:val>
                                            <p:fltVal val="0"/>
                                          </p:val>
                                        </p:tav>
                                      </p:tavLst>
                                    </p:anim>
                                    <p:anim calcmode="lin" valueType="num">
                                      <p:cBhvr>
                                        <p:cTn id="121" dur="500"/>
                                        <p:tgtEl>
                                          <p:spTgt spid="22"/>
                                        </p:tgtEl>
                                        <p:attrNameLst>
                                          <p:attrName>ppt_h</p:attrName>
                                        </p:attrNameLst>
                                      </p:cBhvr>
                                      <p:tavLst>
                                        <p:tav tm="0">
                                          <p:val>
                                            <p:strVal val="ppt_h"/>
                                          </p:val>
                                        </p:tav>
                                        <p:tav tm="100000">
                                          <p:val>
                                            <p:fltVal val="0"/>
                                          </p:val>
                                        </p:tav>
                                      </p:tavLst>
                                    </p:anim>
                                    <p:animEffect transition="out" filter="fade">
                                      <p:cBhvr>
                                        <p:cTn id="122" dur="500"/>
                                        <p:tgtEl>
                                          <p:spTgt spid="22"/>
                                        </p:tgtEl>
                                      </p:cBhvr>
                                    </p:animEffect>
                                    <p:set>
                                      <p:cBhvr>
                                        <p:cTn id="123" dur="1" fill="hold">
                                          <p:stCondLst>
                                            <p:cond delay="499"/>
                                          </p:stCondLst>
                                        </p:cTn>
                                        <p:tgtEl>
                                          <p:spTgt spid="22"/>
                                        </p:tgtEl>
                                        <p:attrNameLst>
                                          <p:attrName>style.visibility</p:attrName>
                                        </p:attrNameLst>
                                      </p:cBhvr>
                                      <p:to>
                                        <p:strVal val="hidden"/>
                                      </p:to>
                                    </p:set>
                                  </p:childTnLst>
                                </p:cTn>
                              </p:par>
                              <p:par>
                                <p:cTn id="124" presetID="53" presetClass="exit" presetSubtype="32" fill="hold" nodeType="withEffect">
                                  <p:stCondLst>
                                    <p:cond delay="0"/>
                                  </p:stCondLst>
                                  <p:childTnLst>
                                    <p:anim calcmode="lin" valueType="num">
                                      <p:cBhvr>
                                        <p:cTn id="125" dur="500"/>
                                        <p:tgtEl>
                                          <p:spTgt spid="20"/>
                                        </p:tgtEl>
                                        <p:attrNameLst>
                                          <p:attrName>ppt_w</p:attrName>
                                        </p:attrNameLst>
                                      </p:cBhvr>
                                      <p:tavLst>
                                        <p:tav tm="0">
                                          <p:val>
                                            <p:strVal val="ppt_w"/>
                                          </p:val>
                                        </p:tav>
                                        <p:tav tm="100000">
                                          <p:val>
                                            <p:fltVal val="0"/>
                                          </p:val>
                                        </p:tav>
                                      </p:tavLst>
                                    </p:anim>
                                    <p:anim calcmode="lin" valueType="num">
                                      <p:cBhvr>
                                        <p:cTn id="126" dur="500"/>
                                        <p:tgtEl>
                                          <p:spTgt spid="20"/>
                                        </p:tgtEl>
                                        <p:attrNameLst>
                                          <p:attrName>ppt_h</p:attrName>
                                        </p:attrNameLst>
                                      </p:cBhvr>
                                      <p:tavLst>
                                        <p:tav tm="0">
                                          <p:val>
                                            <p:strVal val="ppt_h"/>
                                          </p:val>
                                        </p:tav>
                                        <p:tav tm="100000">
                                          <p:val>
                                            <p:fltVal val="0"/>
                                          </p:val>
                                        </p:tav>
                                      </p:tavLst>
                                    </p:anim>
                                    <p:animEffect transition="out" filter="fade">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par>
                                <p:cTn id="129" presetID="53" presetClass="exit" presetSubtype="32" fill="hold" nodeType="withEffect">
                                  <p:stCondLst>
                                    <p:cond delay="0"/>
                                  </p:stCondLst>
                                  <p:childTnLst>
                                    <p:anim calcmode="lin" valueType="num">
                                      <p:cBhvr>
                                        <p:cTn id="130" dur="500"/>
                                        <p:tgtEl>
                                          <p:spTgt spid="24"/>
                                        </p:tgtEl>
                                        <p:attrNameLst>
                                          <p:attrName>ppt_w</p:attrName>
                                        </p:attrNameLst>
                                      </p:cBhvr>
                                      <p:tavLst>
                                        <p:tav tm="0">
                                          <p:val>
                                            <p:strVal val="ppt_w"/>
                                          </p:val>
                                        </p:tav>
                                        <p:tav tm="100000">
                                          <p:val>
                                            <p:fltVal val="0"/>
                                          </p:val>
                                        </p:tav>
                                      </p:tavLst>
                                    </p:anim>
                                    <p:anim calcmode="lin" valueType="num">
                                      <p:cBhvr>
                                        <p:cTn id="131" dur="500"/>
                                        <p:tgtEl>
                                          <p:spTgt spid="24"/>
                                        </p:tgtEl>
                                        <p:attrNameLst>
                                          <p:attrName>ppt_h</p:attrName>
                                        </p:attrNameLst>
                                      </p:cBhvr>
                                      <p:tavLst>
                                        <p:tav tm="0">
                                          <p:val>
                                            <p:strVal val="ppt_h"/>
                                          </p:val>
                                        </p:tav>
                                        <p:tav tm="100000">
                                          <p:val>
                                            <p:fltVal val="0"/>
                                          </p:val>
                                        </p:tav>
                                      </p:tavLst>
                                    </p:anim>
                                    <p:animEffect transition="out" filter="fade">
                                      <p:cBhvr>
                                        <p:cTn id="132" dur="500"/>
                                        <p:tgtEl>
                                          <p:spTgt spid="24"/>
                                        </p:tgtEl>
                                      </p:cBhvr>
                                    </p:animEffect>
                                    <p:set>
                                      <p:cBhvr>
                                        <p:cTn id="133" dur="1" fill="hold">
                                          <p:stCondLst>
                                            <p:cond delay="499"/>
                                          </p:stCondLst>
                                        </p:cTn>
                                        <p:tgtEl>
                                          <p:spTgt spid="24"/>
                                        </p:tgtEl>
                                        <p:attrNameLst>
                                          <p:attrName>style.visibility</p:attrName>
                                        </p:attrNameLst>
                                      </p:cBhvr>
                                      <p:to>
                                        <p:strVal val="hidden"/>
                                      </p:to>
                                    </p:set>
                                  </p:childTnLst>
                                </p:cTn>
                              </p:par>
                              <p:par>
                                <p:cTn id="134" presetID="53" presetClass="exit" presetSubtype="32" fill="hold" nodeType="withEffect">
                                  <p:stCondLst>
                                    <p:cond delay="0"/>
                                  </p:stCondLst>
                                  <p:childTnLst>
                                    <p:anim calcmode="lin" valueType="num">
                                      <p:cBhvr>
                                        <p:cTn id="135" dur="500"/>
                                        <p:tgtEl>
                                          <p:spTgt spid="16"/>
                                        </p:tgtEl>
                                        <p:attrNameLst>
                                          <p:attrName>ppt_w</p:attrName>
                                        </p:attrNameLst>
                                      </p:cBhvr>
                                      <p:tavLst>
                                        <p:tav tm="0">
                                          <p:val>
                                            <p:strVal val="ppt_w"/>
                                          </p:val>
                                        </p:tav>
                                        <p:tav tm="100000">
                                          <p:val>
                                            <p:fltVal val="0"/>
                                          </p:val>
                                        </p:tav>
                                      </p:tavLst>
                                    </p:anim>
                                    <p:anim calcmode="lin" valueType="num">
                                      <p:cBhvr>
                                        <p:cTn id="136" dur="500"/>
                                        <p:tgtEl>
                                          <p:spTgt spid="16"/>
                                        </p:tgtEl>
                                        <p:attrNameLst>
                                          <p:attrName>ppt_h</p:attrName>
                                        </p:attrNameLst>
                                      </p:cBhvr>
                                      <p:tavLst>
                                        <p:tav tm="0">
                                          <p:val>
                                            <p:strVal val="ppt_h"/>
                                          </p:val>
                                        </p:tav>
                                        <p:tav tm="100000">
                                          <p:val>
                                            <p:fltVal val="0"/>
                                          </p:val>
                                        </p:tav>
                                      </p:tavLst>
                                    </p:anim>
                                    <p:animEffect transition="out" filter="fade">
                                      <p:cBhvr>
                                        <p:cTn id="137" dur="500"/>
                                        <p:tgtEl>
                                          <p:spTgt spid="16"/>
                                        </p:tgtEl>
                                      </p:cBhvr>
                                    </p:animEffect>
                                    <p:set>
                                      <p:cBhvr>
                                        <p:cTn id="138" dur="1" fill="hold">
                                          <p:stCondLst>
                                            <p:cond delay="499"/>
                                          </p:stCondLst>
                                        </p:cTn>
                                        <p:tgtEl>
                                          <p:spTgt spid="16"/>
                                        </p:tgtEl>
                                        <p:attrNameLst>
                                          <p:attrName>style.visibility</p:attrName>
                                        </p:attrNameLst>
                                      </p:cBhvr>
                                      <p:to>
                                        <p:strVal val="hidden"/>
                                      </p:to>
                                    </p:set>
                                  </p:childTnLst>
                                </p:cTn>
                              </p:par>
                              <p:par>
                                <p:cTn id="139" presetID="53" presetClass="exit" presetSubtype="32" fill="hold" nodeType="withEffect">
                                  <p:stCondLst>
                                    <p:cond delay="0"/>
                                  </p:stCondLst>
                                  <p:childTnLst>
                                    <p:anim calcmode="lin" valueType="num">
                                      <p:cBhvr>
                                        <p:cTn id="140" dur="500"/>
                                        <p:tgtEl>
                                          <p:spTgt spid="23"/>
                                        </p:tgtEl>
                                        <p:attrNameLst>
                                          <p:attrName>ppt_w</p:attrName>
                                        </p:attrNameLst>
                                      </p:cBhvr>
                                      <p:tavLst>
                                        <p:tav tm="0">
                                          <p:val>
                                            <p:strVal val="ppt_w"/>
                                          </p:val>
                                        </p:tav>
                                        <p:tav tm="100000">
                                          <p:val>
                                            <p:fltVal val="0"/>
                                          </p:val>
                                        </p:tav>
                                      </p:tavLst>
                                    </p:anim>
                                    <p:anim calcmode="lin" valueType="num">
                                      <p:cBhvr>
                                        <p:cTn id="141" dur="500"/>
                                        <p:tgtEl>
                                          <p:spTgt spid="23"/>
                                        </p:tgtEl>
                                        <p:attrNameLst>
                                          <p:attrName>ppt_h</p:attrName>
                                        </p:attrNameLst>
                                      </p:cBhvr>
                                      <p:tavLst>
                                        <p:tav tm="0">
                                          <p:val>
                                            <p:strVal val="ppt_h"/>
                                          </p:val>
                                        </p:tav>
                                        <p:tav tm="100000">
                                          <p:val>
                                            <p:fltVal val="0"/>
                                          </p:val>
                                        </p:tav>
                                      </p:tavLst>
                                    </p:anim>
                                    <p:animEffect transition="out" filter="fade">
                                      <p:cBhvr>
                                        <p:cTn id="142" dur="500"/>
                                        <p:tgtEl>
                                          <p:spTgt spid="23"/>
                                        </p:tgtEl>
                                      </p:cBhvr>
                                    </p:animEffect>
                                    <p:set>
                                      <p:cBhvr>
                                        <p:cTn id="143" dur="1" fill="hold">
                                          <p:stCondLst>
                                            <p:cond delay="499"/>
                                          </p:stCondLst>
                                        </p:cTn>
                                        <p:tgtEl>
                                          <p:spTgt spid="23"/>
                                        </p:tgtEl>
                                        <p:attrNameLst>
                                          <p:attrName>style.visibility</p:attrName>
                                        </p:attrNameLst>
                                      </p:cBhvr>
                                      <p:to>
                                        <p:strVal val="hidden"/>
                                      </p:to>
                                    </p:set>
                                  </p:childTnLst>
                                </p:cTn>
                              </p:par>
                              <p:par>
                                <p:cTn id="144" presetID="53" presetClass="exit" presetSubtype="32" fill="hold" nodeType="withEffect">
                                  <p:stCondLst>
                                    <p:cond delay="0"/>
                                  </p:stCondLst>
                                  <p:childTnLst>
                                    <p:anim calcmode="lin" valueType="num">
                                      <p:cBhvr>
                                        <p:cTn id="145" dur="500"/>
                                        <p:tgtEl>
                                          <p:spTgt spid="18"/>
                                        </p:tgtEl>
                                        <p:attrNameLst>
                                          <p:attrName>ppt_w</p:attrName>
                                        </p:attrNameLst>
                                      </p:cBhvr>
                                      <p:tavLst>
                                        <p:tav tm="0">
                                          <p:val>
                                            <p:strVal val="ppt_w"/>
                                          </p:val>
                                        </p:tav>
                                        <p:tav tm="100000">
                                          <p:val>
                                            <p:fltVal val="0"/>
                                          </p:val>
                                        </p:tav>
                                      </p:tavLst>
                                    </p:anim>
                                    <p:anim calcmode="lin" valueType="num">
                                      <p:cBhvr>
                                        <p:cTn id="146" dur="500"/>
                                        <p:tgtEl>
                                          <p:spTgt spid="18"/>
                                        </p:tgtEl>
                                        <p:attrNameLst>
                                          <p:attrName>ppt_h</p:attrName>
                                        </p:attrNameLst>
                                      </p:cBhvr>
                                      <p:tavLst>
                                        <p:tav tm="0">
                                          <p:val>
                                            <p:strVal val="ppt_h"/>
                                          </p:val>
                                        </p:tav>
                                        <p:tav tm="100000">
                                          <p:val>
                                            <p:fltVal val="0"/>
                                          </p:val>
                                        </p:tav>
                                      </p:tavLst>
                                    </p:anim>
                                    <p:animEffect transition="out" filter="fade">
                                      <p:cBhvr>
                                        <p:cTn id="147" dur="500"/>
                                        <p:tgtEl>
                                          <p:spTgt spid="18"/>
                                        </p:tgtEl>
                                      </p:cBhvr>
                                    </p:animEffect>
                                    <p:set>
                                      <p:cBhvr>
                                        <p:cTn id="148" dur="1" fill="hold">
                                          <p:stCondLst>
                                            <p:cond delay="499"/>
                                          </p:stCondLst>
                                        </p:cTn>
                                        <p:tgtEl>
                                          <p:spTgt spid="18"/>
                                        </p:tgtEl>
                                        <p:attrNameLst>
                                          <p:attrName>style.visibility</p:attrName>
                                        </p:attrNameLst>
                                      </p:cBhvr>
                                      <p:to>
                                        <p:strVal val="hidden"/>
                                      </p:to>
                                    </p:set>
                                  </p:childTnLst>
                                </p:cTn>
                              </p:par>
                              <p:par>
                                <p:cTn id="149" presetID="53" presetClass="exit" presetSubtype="32" fill="hold" nodeType="withEffect">
                                  <p:stCondLst>
                                    <p:cond delay="0"/>
                                  </p:stCondLst>
                                  <p:childTnLst>
                                    <p:anim calcmode="lin" valueType="num">
                                      <p:cBhvr>
                                        <p:cTn id="150" dur="500"/>
                                        <p:tgtEl>
                                          <p:spTgt spid="21"/>
                                        </p:tgtEl>
                                        <p:attrNameLst>
                                          <p:attrName>ppt_w</p:attrName>
                                        </p:attrNameLst>
                                      </p:cBhvr>
                                      <p:tavLst>
                                        <p:tav tm="0">
                                          <p:val>
                                            <p:strVal val="ppt_w"/>
                                          </p:val>
                                        </p:tav>
                                        <p:tav tm="100000">
                                          <p:val>
                                            <p:fltVal val="0"/>
                                          </p:val>
                                        </p:tav>
                                      </p:tavLst>
                                    </p:anim>
                                    <p:anim calcmode="lin" valueType="num">
                                      <p:cBhvr>
                                        <p:cTn id="151" dur="500"/>
                                        <p:tgtEl>
                                          <p:spTgt spid="21"/>
                                        </p:tgtEl>
                                        <p:attrNameLst>
                                          <p:attrName>ppt_h</p:attrName>
                                        </p:attrNameLst>
                                      </p:cBhvr>
                                      <p:tavLst>
                                        <p:tav tm="0">
                                          <p:val>
                                            <p:strVal val="ppt_h"/>
                                          </p:val>
                                        </p:tav>
                                        <p:tav tm="100000">
                                          <p:val>
                                            <p:fltVal val="0"/>
                                          </p:val>
                                        </p:tav>
                                      </p:tavLst>
                                    </p:anim>
                                    <p:animEffect transition="out" filter="fade">
                                      <p:cBhvr>
                                        <p:cTn id="152" dur="500"/>
                                        <p:tgtEl>
                                          <p:spTgt spid="21"/>
                                        </p:tgtEl>
                                      </p:cBhvr>
                                    </p:animEffect>
                                    <p:set>
                                      <p:cBhvr>
                                        <p:cTn id="153" dur="1" fill="hold">
                                          <p:stCondLst>
                                            <p:cond delay="499"/>
                                          </p:stCondLst>
                                        </p:cTn>
                                        <p:tgtEl>
                                          <p:spTgt spid="21"/>
                                        </p:tgtEl>
                                        <p:attrNameLst>
                                          <p:attrName>style.visibility</p:attrName>
                                        </p:attrNameLst>
                                      </p:cBhvr>
                                      <p:to>
                                        <p:strVal val="hidden"/>
                                      </p:to>
                                    </p:set>
                                  </p:childTnLst>
                                </p:cTn>
                              </p:par>
                              <p:par>
                                <p:cTn id="154" presetID="53" presetClass="exit" presetSubtype="32" fill="hold" nodeType="withEffect">
                                  <p:stCondLst>
                                    <p:cond delay="0"/>
                                  </p:stCondLst>
                                  <p:childTnLst>
                                    <p:anim calcmode="lin" valueType="num">
                                      <p:cBhvr>
                                        <p:cTn id="155" dur="500"/>
                                        <p:tgtEl>
                                          <p:spTgt spid="26"/>
                                        </p:tgtEl>
                                        <p:attrNameLst>
                                          <p:attrName>ppt_w</p:attrName>
                                        </p:attrNameLst>
                                      </p:cBhvr>
                                      <p:tavLst>
                                        <p:tav tm="0">
                                          <p:val>
                                            <p:strVal val="ppt_w"/>
                                          </p:val>
                                        </p:tav>
                                        <p:tav tm="100000">
                                          <p:val>
                                            <p:fltVal val="0"/>
                                          </p:val>
                                        </p:tav>
                                      </p:tavLst>
                                    </p:anim>
                                    <p:anim calcmode="lin" valueType="num">
                                      <p:cBhvr>
                                        <p:cTn id="156" dur="500"/>
                                        <p:tgtEl>
                                          <p:spTgt spid="26"/>
                                        </p:tgtEl>
                                        <p:attrNameLst>
                                          <p:attrName>ppt_h</p:attrName>
                                        </p:attrNameLst>
                                      </p:cBhvr>
                                      <p:tavLst>
                                        <p:tav tm="0">
                                          <p:val>
                                            <p:strVal val="ppt_h"/>
                                          </p:val>
                                        </p:tav>
                                        <p:tav tm="100000">
                                          <p:val>
                                            <p:fltVal val="0"/>
                                          </p:val>
                                        </p:tav>
                                      </p:tavLst>
                                    </p:anim>
                                    <p:animEffect transition="out" filter="fade">
                                      <p:cBhvr>
                                        <p:cTn id="157" dur="500"/>
                                        <p:tgtEl>
                                          <p:spTgt spid="26"/>
                                        </p:tgtEl>
                                      </p:cBhvr>
                                    </p:animEffect>
                                    <p:set>
                                      <p:cBhvr>
                                        <p:cTn id="158" dur="1" fill="hold">
                                          <p:stCondLst>
                                            <p:cond delay="499"/>
                                          </p:stCondLst>
                                        </p:cTn>
                                        <p:tgtEl>
                                          <p:spTgt spid="26"/>
                                        </p:tgtEl>
                                        <p:attrNameLst>
                                          <p:attrName>style.visibility</p:attrName>
                                        </p:attrNameLst>
                                      </p:cBhvr>
                                      <p:to>
                                        <p:strVal val="hidden"/>
                                      </p:to>
                                    </p:set>
                                  </p:childTnLst>
                                </p:cTn>
                              </p:par>
                              <p:par>
                                <p:cTn id="159" presetID="10" presetClass="entr" presetSubtype="0" fill="hold" grpId="0" nodeType="withEffect">
                                  <p:stCondLst>
                                    <p:cond delay="0"/>
                                  </p:stCondLst>
                                  <p:childTnLst>
                                    <p:set>
                                      <p:cBhvr>
                                        <p:cTn id="160" dur="1" fill="hold">
                                          <p:stCondLst>
                                            <p:cond delay="0"/>
                                          </p:stCondLst>
                                        </p:cTn>
                                        <p:tgtEl>
                                          <p:spTgt spid="27"/>
                                        </p:tgtEl>
                                        <p:attrNameLst>
                                          <p:attrName>style.visibility</p:attrName>
                                        </p:attrNameLst>
                                      </p:cBhvr>
                                      <p:to>
                                        <p:strVal val="visible"/>
                                      </p:to>
                                    </p:set>
                                    <p:animEffect transition="in" filter="fade">
                                      <p:cBhvr>
                                        <p:cTn id="161" dur="500"/>
                                        <p:tgtEl>
                                          <p:spTgt spid="27"/>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2" fill="hold" nodeType="clickEffect">
                                  <p:stCondLst>
                                    <p:cond delay="0"/>
                                  </p:stCondLst>
                                  <p:childTnLst>
                                    <p:set>
                                      <p:cBhvr>
                                        <p:cTn id="165" dur="1" fill="hold">
                                          <p:stCondLst>
                                            <p:cond delay="0"/>
                                          </p:stCondLst>
                                        </p:cTn>
                                        <p:tgtEl>
                                          <p:spTgt spid="28"/>
                                        </p:tgtEl>
                                        <p:attrNameLst>
                                          <p:attrName>style.visibility</p:attrName>
                                        </p:attrNameLst>
                                      </p:cBhvr>
                                      <p:to>
                                        <p:strVal val="visible"/>
                                      </p:to>
                                    </p:set>
                                    <p:animEffect transition="in" filter="wipe(right)">
                                      <p:cBhvr>
                                        <p:cTn id="166" dur="500"/>
                                        <p:tgtEl>
                                          <p:spTgt spid="28"/>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62854" y="728594"/>
            <a:ext cx="2749180" cy="4116455"/>
            <a:chOff x="562854" y="728594"/>
            <a:chExt cx="2749180" cy="4116455"/>
          </a:xfrm>
        </p:grpSpPr>
        <p:grpSp>
          <p:nvGrpSpPr>
            <p:cNvPr id="3" name="Group 3"/>
            <p:cNvGrpSpPr>
              <a:grpSpLocks/>
            </p:cNvGrpSpPr>
            <p:nvPr/>
          </p:nvGrpSpPr>
          <p:grpSpPr bwMode="auto">
            <a:xfrm>
              <a:off x="2232778" y="728594"/>
              <a:ext cx="483197" cy="475488"/>
              <a:chOff x="-2330" y="3121899"/>
              <a:chExt cx="1627401" cy="1681621"/>
            </a:xfrm>
          </p:grpSpPr>
          <p:sp>
            <p:nvSpPr>
              <p:cNvPr id="10" name="Oval 9"/>
              <p:cNvSpPr/>
              <p:nvPr/>
            </p:nvSpPr>
            <p:spPr>
              <a:xfrm>
                <a:off x="532675" y="3696009"/>
                <a:ext cx="533398" cy="533400"/>
              </a:xfrm>
              <a:prstGeom prst="ellipse">
                <a:avLst/>
              </a:prstGeom>
              <a:ln w="19050"/>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1" name="Oval 10"/>
              <p:cNvSpPr/>
              <p:nvPr/>
            </p:nvSpPr>
            <p:spPr>
              <a:xfrm>
                <a:off x="302028" y="3428743"/>
                <a:ext cx="1016297" cy="106793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 name="Oval 11"/>
              <p:cNvSpPr/>
              <p:nvPr/>
            </p:nvSpPr>
            <p:spPr>
              <a:xfrm>
                <a:off x="1099278" y="3505202"/>
                <a:ext cx="152401" cy="15240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3" name="Oval 12"/>
              <p:cNvSpPr/>
              <p:nvPr/>
            </p:nvSpPr>
            <p:spPr>
              <a:xfrm>
                <a:off x="322264" y="4114801"/>
                <a:ext cx="152400" cy="152401"/>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4" name="Oval 13"/>
              <p:cNvSpPr/>
              <p:nvPr/>
            </p:nvSpPr>
            <p:spPr>
              <a:xfrm>
                <a:off x="-2330" y="3121899"/>
                <a:ext cx="1602636" cy="1681621"/>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5" name="Oval 14"/>
              <p:cNvSpPr/>
              <p:nvPr/>
            </p:nvSpPr>
            <p:spPr>
              <a:xfrm>
                <a:off x="1472670" y="3657601"/>
                <a:ext cx="152401" cy="15240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16" name="TextBox 2"/>
            <p:cNvSpPr txBox="1">
              <a:spLocks noChangeArrowheads="1"/>
            </p:cNvSpPr>
            <p:nvPr/>
          </p:nvSpPr>
          <p:spPr bwMode="auto">
            <a:xfrm>
              <a:off x="562854" y="770402"/>
              <a:ext cx="11448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smtClean="0">
                  <a:solidFill>
                    <a:srgbClr val="0000FF"/>
                  </a:solidFill>
                  <a:latin typeface="Bookman Old Style" pitchFamily="18" charset="0"/>
                </a:rPr>
                <a:t>Lithium</a:t>
              </a:r>
              <a:endParaRPr lang="en-US" altLang="en-US" b="1" dirty="0">
                <a:solidFill>
                  <a:srgbClr val="0000FF"/>
                </a:solidFill>
                <a:latin typeface="Bookman Old Style" pitchFamily="18" charset="0"/>
              </a:endParaRPr>
            </a:p>
          </p:txBody>
        </p:sp>
        <p:sp>
          <p:nvSpPr>
            <p:cNvPr id="17" name="TextBox 16"/>
            <p:cNvSpPr txBox="1">
              <a:spLocks noChangeArrowheads="1"/>
            </p:cNvSpPr>
            <p:nvPr/>
          </p:nvSpPr>
          <p:spPr bwMode="auto">
            <a:xfrm>
              <a:off x="562854" y="1487951"/>
              <a:ext cx="10935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smtClean="0">
                  <a:solidFill>
                    <a:srgbClr val="0000FF"/>
                  </a:solidFill>
                  <a:latin typeface="Bookman Old Style" pitchFamily="18" charset="0"/>
                </a:rPr>
                <a:t>Sodium</a:t>
              </a:r>
              <a:endParaRPr lang="en-US" altLang="en-US" b="1" dirty="0">
                <a:solidFill>
                  <a:srgbClr val="0000FF"/>
                </a:solidFill>
                <a:latin typeface="Bookman Old Style" pitchFamily="18" charset="0"/>
              </a:endParaRPr>
            </a:p>
          </p:txBody>
        </p:sp>
        <p:sp>
          <p:nvSpPr>
            <p:cNvPr id="18" name="TextBox 17"/>
            <p:cNvSpPr txBox="1">
              <a:spLocks noChangeArrowheads="1"/>
            </p:cNvSpPr>
            <p:nvPr/>
          </p:nvSpPr>
          <p:spPr bwMode="auto">
            <a:xfrm>
              <a:off x="575554" y="2528987"/>
              <a:ext cx="14269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smtClean="0">
                  <a:solidFill>
                    <a:srgbClr val="0000FF"/>
                  </a:solidFill>
                  <a:latin typeface="Bookman Old Style" pitchFamily="18" charset="0"/>
                </a:rPr>
                <a:t>Potassium</a:t>
              </a:r>
              <a:endParaRPr lang="en-US" altLang="en-US" b="1" dirty="0">
                <a:solidFill>
                  <a:srgbClr val="0000FF"/>
                </a:solidFill>
                <a:latin typeface="Bookman Old Style" pitchFamily="18" charset="0"/>
              </a:endParaRPr>
            </a:p>
          </p:txBody>
        </p:sp>
        <p:grpSp>
          <p:nvGrpSpPr>
            <p:cNvPr id="20" name="Group 27"/>
            <p:cNvGrpSpPr>
              <a:grpSpLocks/>
            </p:cNvGrpSpPr>
            <p:nvPr/>
          </p:nvGrpSpPr>
          <p:grpSpPr bwMode="auto">
            <a:xfrm>
              <a:off x="2096861" y="1272372"/>
              <a:ext cx="806381" cy="800491"/>
              <a:chOff x="1535757" y="990648"/>
              <a:chExt cx="1341841" cy="1148020"/>
            </a:xfrm>
          </p:grpSpPr>
          <p:grpSp>
            <p:nvGrpSpPr>
              <p:cNvPr id="27" name="Group 11"/>
              <p:cNvGrpSpPr>
                <a:grpSpLocks/>
              </p:cNvGrpSpPr>
              <p:nvPr/>
            </p:nvGrpSpPr>
            <p:grpSpPr bwMode="auto">
              <a:xfrm>
                <a:off x="1726075" y="1170410"/>
                <a:ext cx="946674" cy="788497"/>
                <a:chOff x="-48629" y="3176536"/>
                <a:chExt cx="1735570" cy="1505314"/>
              </a:xfrm>
            </p:grpSpPr>
            <p:sp>
              <p:nvSpPr>
                <p:cNvPr id="37" name="Oval 12"/>
                <p:cNvSpPr/>
                <p:nvPr/>
              </p:nvSpPr>
              <p:spPr>
                <a:xfrm>
                  <a:off x="513817" y="3662491"/>
                  <a:ext cx="585812" cy="533401"/>
                </a:xfrm>
                <a:prstGeom prst="ellipse">
                  <a:avLst/>
                </a:prstGeom>
                <a:ln w="19050"/>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prstClr val="white"/>
                      </a:solidFill>
                      <a:latin typeface="Book Antiqua" pitchFamily="18" charset="0"/>
                    </a:rPr>
                    <a:t>             </a:t>
                  </a:r>
                </a:p>
              </p:txBody>
            </p:sp>
            <p:sp>
              <p:nvSpPr>
                <p:cNvPr id="38" name="Oval 13"/>
                <p:cNvSpPr/>
                <p:nvPr/>
              </p:nvSpPr>
              <p:spPr>
                <a:xfrm>
                  <a:off x="257212" y="3445621"/>
                  <a:ext cx="1087936" cy="96714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39" name="Oval 14"/>
                <p:cNvSpPr/>
                <p:nvPr/>
              </p:nvSpPr>
              <p:spPr>
                <a:xfrm>
                  <a:off x="1095574" y="3510050"/>
                  <a:ext cx="152400" cy="15239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40" name="Oval 15"/>
                <p:cNvSpPr/>
                <p:nvPr/>
              </p:nvSpPr>
              <p:spPr>
                <a:xfrm>
                  <a:off x="275745" y="4114800"/>
                  <a:ext cx="152399" cy="152401"/>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41" name="Oval 16"/>
                <p:cNvSpPr/>
                <p:nvPr/>
              </p:nvSpPr>
              <p:spPr>
                <a:xfrm>
                  <a:off x="-48629" y="3176536"/>
                  <a:ext cx="1675666" cy="150531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42" name="Oval 17"/>
                <p:cNvSpPr/>
                <p:nvPr/>
              </p:nvSpPr>
              <p:spPr>
                <a:xfrm>
                  <a:off x="1534541" y="3832204"/>
                  <a:ext cx="152400" cy="15239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28" name="Oval 27"/>
              <p:cNvSpPr/>
              <p:nvPr/>
            </p:nvSpPr>
            <p:spPr>
              <a:xfrm>
                <a:off x="1535757" y="990648"/>
                <a:ext cx="1338998" cy="114802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29" name="Oval 28"/>
              <p:cNvSpPr/>
              <p:nvPr/>
            </p:nvSpPr>
            <p:spPr>
              <a:xfrm>
                <a:off x="2514600" y="1748971"/>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30" name="Oval 20"/>
              <p:cNvSpPr/>
              <p:nvPr/>
            </p:nvSpPr>
            <p:spPr>
              <a:xfrm>
                <a:off x="2312671" y="1886131"/>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31" name="Oval 30"/>
              <p:cNvSpPr/>
              <p:nvPr/>
            </p:nvSpPr>
            <p:spPr>
              <a:xfrm>
                <a:off x="1859281" y="1828800"/>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32" name="Oval 31"/>
              <p:cNvSpPr/>
              <p:nvPr/>
            </p:nvSpPr>
            <p:spPr>
              <a:xfrm>
                <a:off x="1682281" y="1523999"/>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33" name="Oval 32"/>
              <p:cNvSpPr/>
              <p:nvPr/>
            </p:nvSpPr>
            <p:spPr>
              <a:xfrm>
                <a:off x="1860706" y="1224282"/>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34" name="Oval 33"/>
              <p:cNvSpPr/>
              <p:nvPr/>
            </p:nvSpPr>
            <p:spPr>
              <a:xfrm>
                <a:off x="2202873" y="1143000"/>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35" name="Oval 34"/>
              <p:cNvSpPr/>
              <p:nvPr/>
            </p:nvSpPr>
            <p:spPr>
              <a:xfrm>
                <a:off x="2460218" y="1231903"/>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36" name="Oval 35"/>
              <p:cNvSpPr/>
              <p:nvPr/>
            </p:nvSpPr>
            <p:spPr>
              <a:xfrm>
                <a:off x="2794471" y="1371598"/>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grpSp>
          <p:nvGrpSpPr>
            <p:cNvPr id="43" name="Group 125"/>
            <p:cNvGrpSpPr>
              <a:grpSpLocks/>
            </p:cNvGrpSpPr>
            <p:nvPr/>
          </p:nvGrpSpPr>
          <p:grpSpPr bwMode="auto">
            <a:xfrm>
              <a:off x="1961927" y="2147470"/>
              <a:ext cx="1166701" cy="1132367"/>
              <a:chOff x="1598952" y="2743371"/>
              <a:chExt cx="1608113" cy="1523829"/>
            </a:xfrm>
          </p:grpSpPr>
          <p:grpSp>
            <p:nvGrpSpPr>
              <p:cNvPr id="44" name="Group 55"/>
              <p:cNvGrpSpPr>
                <a:grpSpLocks/>
              </p:cNvGrpSpPr>
              <p:nvPr/>
            </p:nvGrpSpPr>
            <p:grpSpPr bwMode="auto">
              <a:xfrm>
                <a:off x="1598952" y="2743371"/>
                <a:ext cx="1562841" cy="1523829"/>
                <a:chOff x="1217578" y="2667223"/>
                <a:chExt cx="2031694" cy="1980978"/>
              </a:xfrm>
            </p:grpSpPr>
            <p:grpSp>
              <p:nvGrpSpPr>
                <p:cNvPr id="51" name="Group 29"/>
                <p:cNvGrpSpPr>
                  <a:grpSpLocks/>
                </p:cNvGrpSpPr>
                <p:nvPr/>
              </p:nvGrpSpPr>
              <p:grpSpPr bwMode="auto">
                <a:xfrm>
                  <a:off x="1425047" y="2896468"/>
                  <a:ext cx="1568348" cy="1522488"/>
                  <a:chOff x="1516091" y="991294"/>
                  <a:chExt cx="1333096" cy="1217990"/>
                </a:xfrm>
              </p:grpSpPr>
              <p:grpSp>
                <p:nvGrpSpPr>
                  <p:cNvPr id="61" name="Group 11"/>
                  <p:cNvGrpSpPr>
                    <a:grpSpLocks/>
                  </p:cNvGrpSpPr>
                  <p:nvPr/>
                </p:nvGrpSpPr>
                <p:grpSpPr bwMode="auto">
                  <a:xfrm>
                    <a:off x="1746202" y="1180670"/>
                    <a:ext cx="920797" cy="839236"/>
                    <a:chOff x="-11731" y="3196112"/>
                    <a:chExt cx="1688131" cy="1602177"/>
                  </a:xfrm>
                </p:grpSpPr>
                <p:sp>
                  <p:nvSpPr>
                    <p:cNvPr id="71" name="Oval 40"/>
                    <p:cNvSpPr/>
                    <p:nvPr/>
                  </p:nvSpPr>
                  <p:spPr>
                    <a:xfrm>
                      <a:off x="522586" y="3730501"/>
                      <a:ext cx="561721" cy="533401"/>
                    </a:xfrm>
                    <a:prstGeom prst="ellipse">
                      <a:avLst/>
                    </a:prstGeom>
                    <a:ln w="19050"/>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72" name="Oval 41"/>
                    <p:cNvSpPr/>
                    <p:nvPr/>
                  </p:nvSpPr>
                  <p:spPr>
                    <a:xfrm>
                      <a:off x="291856" y="3491050"/>
                      <a:ext cx="1046844" cy="101230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73" name="Oval 42"/>
                    <p:cNvSpPr/>
                    <p:nvPr/>
                  </p:nvSpPr>
                  <p:spPr>
                    <a:xfrm>
                      <a:off x="1059318" y="3555629"/>
                      <a:ext cx="152400" cy="15240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74" name="Oval 43"/>
                    <p:cNvSpPr/>
                    <p:nvPr/>
                  </p:nvSpPr>
                  <p:spPr>
                    <a:xfrm>
                      <a:off x="269935" y="4114799"/>
                      <a:ext cx="152400" cy="152401"/>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75" name="Oval 44"/>
                    <p:cNvSpPr/>
                    <p:nvPr/>
                  </p:nvSpPr>
                  <p:spPr>
                    <a:xfrm>
                      <a:off x="-11731" y="3196112"/>
                      <a:ext cx="1685163" cy="160217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76" name="Oval 45"/>
                    <p:cNvSpPr/>
                    <p:nvPr/>
                  </p:nvSpPr>
                  <p:spPr>
                    <a:xfrm>
                      <a:off x="1524000" y="3657600"/>
                      <a:ext cx="152400" cy="15240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62" name="Oval 31"/>
                  <p:cNvSpPr/>
                  <p:nvPr/>
                </p:nvSpPr>
                <p:spPr>
                  <a:xfrm>
                    <a:off x="1516091" y="991294"/>
                    <a:ext cx="1323059" cy="121799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63" name="Oval 32"/>
                  <p:cNvSpPr/>
                  <p:nvPr/>
                </p:nvSpPr>
                <p:spPr>
                  <a:xfrm>
                    <a:off x="2562503" y="1765482"/>
                    <a:ext cx="83128"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64" name="Oval 33"/>
                  <p:cNvSpPr/>
                  <p:nvPr/>
                </p:nvSpPr>
                <p:spPr>
                  <a:xfrm>
                    <a:off x="2298627" y="1945568"/>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65" name="Oval 34"/>
                  <p:cNvSpPr/>
                  <p:nvPr/>
                </p:nvSpPr>
                <p:spPr>
                  <a:xfrm>
                    <a:off x="1841726" y="1845311"/>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66" name="Oval 35"/>
                  <p:cNvSpPr/>
                  <p:nvPr/>
                </p:nvSpPr>
                <p:spPr>
                  <a:xfrm>
                    <a:off x="1716635" y="1524000"/>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67" name="Oval 36"/>
                  <p:cNvSpPr/>
                  <p:nvPr/>
                </p:nvSpPr>
                <p:spPr>
                  <a:xfrm>
                    <a:off x="1898073" y="1219200"/>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68" name="Oval 37"/>
                  <p:cNvSpPr/>
                  <p:nvPr/>
                </p:nvSpPr>
                <p:spPr>
                  <a:xfrm>
                    <a:off x="2202873" y="1143000"/>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69" name="Oval 38"/>
                  <p:cNvSpPr/>
                  <p:nvPr/>
                </p:nvSpPr>
                <p:spPr>
                  <a:xfrm>
                    <a:off x="2431474" y="1235711"/>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70" name="Oval 39"/>
                  <p:cNvSpPr/>
                  <p:nvPr/>
                </p:nvSpPr>
                <p:spPr>
                  <a:xfrm>
                    <a:off x="2766060" y="1371600"/>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52" name="Oval 51"/>
                <p:cNvSpPr/>
                <p:nvPr/>
              </p:nvSpPr>
              <p:spPr>
                <a:xfrm>
                  <a:off x="1217578" y="2667223"/>
                  <a:ext cx="2031694" cy="198097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53" name="Oval 52"/>
                <p:cNvSpPr/>
                <p:nvPr/>
              </p:nvSpPr>
              <p:spPr>
                <a:xfrm>
                  <a:off x="2797804" y="4015014"/>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54" name="Oval 53"/>
                <p:cNvSpPr/>
                <p:nvPr/>
              </p:nvSpPr>
              <p:spPr>
                <a:xfrm>
                  <a:off x="2362200" y="4319814"/>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55" name="Oval 54"/>
                <p:cNvSpPr/>
                <p:nvPr/>
              </p:nvSpPr>
              <p:spPr>
                <a:xfrm>
                  <a:off x="1676400" y="4191000"/>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56" name="Oval 55"/>
                <p:cNvSpPr/>
                <p:nvPr/>
              </p:nvSpPr>
              <p:spPr>
                <a:xfrm>
                  <a:off x="1392337" y="3733800"/>
                  <a:ext cx="97795" cy="99787"/>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57" name="Oval 51"/>
                <p:cNvSpPr/>
                <p:nvPr/>
              </p:nvSpPr>
              <p:spPr>
                <a:xfrm>
                  <a:off x="1570072" y="3120034"/>
                  <a:ext cx="97795" cy="99787"/>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58" name="Oval 57"/>
                <p:cNvSpPr/>
                <p:nvPr/>
              </p:nvSpPr>
              <p:spPr>
                <a:xfrm>
                  <a:off x="1959604" y="2872014"/>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59" name="Oval 58"/>
                <p:cNvSpPr/>
                <p:nvPr/>
              </p:nvSpPr>
              <p:spPr>
                <a:xfrm>
                  <a:off x="2569204" y="2948214"/>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45" name="Oval 44"/>
              <p:cNvSpPr/>
              <p:nvPr/>
            </p:nvSpPr>
            <p:spPr bwMode="auto">
              <a:xfrm>
                <a:off x="3131836" y="3505285"/>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77" name="TextBox 76"/>
            <p:cNvSpPr txBox="1">
              <a:spLocks noChangeArrowheads="1"/>
            </p:cNvSpPr>
            <p:nvPr/>
          </p:nvSpPr>
          <p:spPr bwMode="auto">
            <a:xfrm>
              <a:off x="562854" y="3923989"/>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smtClean="0">
                  <a:solidFill>
                    <a:srgbClr val="0000FF"/>
                  </a:solidFill>
                  <a:latin typeface="Bookman Old Style" pitchFamily="18" charset="0"/>
                </a:rPr>
                <a:t>Rubidium</a:t>
              </a:r>
              <a:endParaRPr lang="en-US" altLang="en-US" b="1" dirty="0">
                <a:solidFill>
                  <a:srgbClr val="0000FF"/>
                </a:solidFill>
                <a:latin typeface="Bookman Old Style" pitchFamily="18" charset="0"/>
              </a:endParaRPr>
            </a:p>
          </p:txBody>
        </p:sp>
        <p:grpSp>
          <p:nvGrpSpPr>
            <p:cNvPr id="78" name="Group 132"/>
            <p:cNvGrpSpPr>
              <a:grpSpLocks/>
            </p:cNvGrpSpPr>
            <p:nvPr/>
          </p:nvGrpSpPr>
          <p:grpSpPr bwMode="auto">
            <a:xfrm>
              <a:off x="1821961" y="3372259"/>
              <a:ext cx="1490073" cy="1472790"/>
              <a:chOff x="1390360" y="4572000"/>
              <a:chExt cx="2052819" cy="1981112"/>
            </a:xfrm>
          </p:grpSpPr>
          <p:grpSp>
            <p:nvGrpSpPr>
              <p:cNvPr id="79" name="Group 102"/>
              <p:cNvGrpSpPr>
                <a:grpSpLocks/>
              </p:cNvGrpSpPr>
              <p:nvPr/>
            </p:nvGrpSpPr>
            <p:grpSpPr bwMode="auto">
              <a:xfrm>
                <a:off x="1390360" y="4572000"/>
                <a:ext cx="2028172" cy="1981112"/>
                <a:chOff x="3962110" y="2209800"/>
                <a:chExt cx="2028172" cy="1981112"/>
              </a:xfrm>
            </p:grpSpPr>
            <p:grpSp>
              <p:nvGrpSpPr>
                <p:cNvPr id="86" name="Group 57"/>
                <p:cNvGrpSpPr>
                  <a:grpSpLocks/>
                </p:cNvGrpSpPr>
                <p:nvPr/>
              </p:nvGrpSpPr>
              <p:grpSpPr bwMode="auto">
                <a:xfrm>
                  <a:off x="4191651" y="2437800"/>
                  <a:ext cx="1562071" cy="1525112"/>
                  <a:chOff x="1220046" y="2666220"/>
                  <a:chExt cx="2030693" cy="1982645"/>
                </a:xfrm>
              </p:grpSpPr>
              <p:grpSp>
                <p:nvGrpSpPr>
                  <p:cNvPr id="105" name="Group 105"/>
                  <p:cNvGrpSpPr>
                    <a:grpSpLocks/>
                  </p:cNvGrpSpPr>
                  <p:nvPr/>
                </p:nvGrpSpPr>
                <p:grpSpPr bwMode="auto">
                  <a:xfrm>
                    <a:off x="1455227" y="2895370"/>
                    <a:ext cx="1555771" cy="1524344"/>
                    <a:chOff x="1541747" y="990417"/>
                    <a:chExt cx="1322407" cy="1219476"/>
                  </a:xfrm>
                </p:grpSpPr>
                <p:grpSp>
                  <p:nvGrpSpPr>
                    <p:cNvPr id="115" name="Group 11"/>
                    <p:cNvGrpSpPr>
                      <a:grpSpLocks/>
                    </p:cNvGrpSpPr>
                    <p:nvPr/>
                  </p:nvGrpSpPr>
                  <p:grpSpPr bwMode="auto">
                    <a:xfrm>
                      <a:off x="1758849" y="1175730"/>
                      <a:ext cx="940923" cy="848851"/>
                      <a:chOff x="11456" y="3186684"/>
                      <a:chExt cx="1725030" cy="1620534"/>
                    </a:xfrm>
                  </p:grpSpPr>
                  <p:sp>
                    <p:nvSpPr>
                      <p:cNvPr id="125" name="Oval 124"/>
                      <p:cNvSpPr/>
                      <p:nvPr/>
                    </p:nvSpPr>
                    <p:spPr>
                      <a:xfrm>
                        <a:off x="545221" y="3730253"/>
                        <a:ext cx="533399" cy="533399"/>
                      </a:xfrm>
                      <a:prstGeom prst="ellipse">
                        <a:avLst/>
                      </a:prstGeom>
                      <a:ln w="19050"/>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6" name="Oval 125"/>
                      <p:cNvSpPr/>
                      <p:nvPr/>
                    </p:nvSpPr>
                    <p:spPr>
                      <a:xfrm>
                        <a:off x="307010" y="3494813"/>
                        <a:ext cx="1046327" cy="100427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7" name="Oval 126"/>
                      <p:cNvSpPr/>
                      <p:nvPr/>
                    </p:nvSpPr>
                    <p:spPr>
                      <a:xfrm>
                        <a:off x="1101623" y="3539437"/>
                        <a:ext cx="152401" cy="15240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8" name="Oval 127"/>
                      <p:cNvSpPr/>
                      <p:nvPr/>
                    </p:nvSpPr>
                    <p:spPr>
                      <a:xfrm>
                        <a:off x="271780" y="4128655"/>
                        <a:ext cx="152401" cy="15239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9" name="Oval 128"/>
                      <p:cNvSpPr/>
                      <p:nvPr/>
                    </p:nvSpPr>
                    <p:spPr>
                      <a:xfrm>
                        <a:off x="11456" y="3186684"/>
                        <a:ext cx="1684333" cy="162053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30" name="Oval 129"/>
                      <p:cNvSpPr/>
                      <p:nvPr/>
                    </p:nvSpPr>
                    <p:spPr>
                      <a:xfrm>
                        <a:off x="1584085" y="3733800"/>
                        <a:ext cx="152401" cy="15239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116" name="Oval 115"/>
                    <p:cNvSpPr/>
                    <p:nvPr/>
                  </p:nvSpPr>
                  <p:spPr>
                    <a:xfrm>
                      <a:off x="1541747" y="990417"/>
                      <a:ext cx="1322407" cy="121947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17" name="Oval 116"/>
                    <p:cNvSpPr/>
                    <p:nvPr/>
                  </p:nvSpPr>
                  <p:spPr>
                    <a:xfrm>
                      <a:off x="2554392" y="1783351"/>
                      <a:ext cx="83126" cy="7983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18" name="Oval 117"/>
                    <p:cNvSpPr/>
                    <p:nvPr/>
                  </p:nvSpPr>
                  <p:spPr>
                    <a:xfrm>
                      <a:off x="2273934" y="1965961"/>
                      <a:ext cx="83126" cy="7983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19" name="Oval 118"/>
                    <p:cNvSpPr/>
                    <p:nvPr/>
                  </p:nvSpPr>
                  <p:spPr>
                    <a:xfrm>
                      <a:off x="1833413" y="1846217"/>
                      <a:ext cx="83126" cy="7983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0" name="Oval 119"/>
                    <p:cNvSpPr/>
                    <p:nvPr/>
                  </p:nvSpPr>
                  <p:spPr>
                    <a:xfrm>
                      <a:off x="1716655" y="1526989"/>
                      <a:ext cx="83126"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1" name="Oval 120"/>
                    <p:cNvSpPr/>
                    <p:nvPr/>
                  </p:nvSpPr>
                  <p:spPr>
                    <a:xfrm>
                      <a:off x="1850432" y="1252583"/>
                      <a:ext cx="83126" cy="7983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2" name="Oval 121"/>
                    <p:cNvSpPr/>
                    <p:nvPr/>
                  </p:nvSpPr>
                  <p:spPr>
                    <a:xfrm>
                      <a:off x="2177079" y="1133566"/>
                      <a:ext cx="83126" cy="79830"/>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3" name="Oval 122"/>
                    <p:cNvSpPr/>
                    <p:nvPr/>
                  </p:nvSpPr>
                  <p:spPr>
                    <a:xfrm>
                      <a:off x="2431473" y="1219200"/>
                      <a:ext cx="83127"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24" name="Oval 123"/>
                    <p:cNvSpPr/>
                    <p:nvPr/>
                  </p:nvSpPr>
                  <p:spPr>
                    <a:xfrm>
                      <a:off x="2766061" y="1371600"/>
                      <a:ext cx="83126" cy="79829"/>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106" name="Oval 105"/>
                  <p:cNvSpPr/>
                  <p:nvPr/>
                </p:nvSpPr>
                <p:spPr>
                  <a:xfrm>
                    <a:off x="1220046" y="2666220"/>
                    <a:ext cx="2030693" cy="198264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07" name="Oval 106"/>
                  <p:cNvSpPr/>
                  <p:nvPr/>
                </p:nvSpPr>
                <p:spPr>
                  <a:xfrm>
                    <a:off x="2797804" y="4015014"/>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08" name="Oval 107"/>
                  <p:cNvSpPr/>
                  <p:nvPr/>
                </p:nvSpPr>
                <p:spPr>
                  <a:xfrm>
                    <a:off x="2343233" y="4342232"/>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09" name="Oval 108"/>
                  <p:cNvSpPr/>
                  <p:nvPr/>
                </p:nvSpPr>
                <p:spPr>
                  <a:xfrm>
                    <a:off x="1744680" y="4258251"/>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10" name="Oval 109"/>
                  <p:cNvSpPr/>
                  <p:nvPr/>
                </p:nvSpPr>
                <p:spPr>
                  <a:xfrm>
                    <a:off x="1425039" y="3819731"/>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11" name="Oval 110"/>
                  <p:cNvSpPr/>
                  <p:nvPr/>
                </p:nvSpPr>
                <p:spPr>
                  <a:xfrm>
                    <a:off x="1578604" y="3124200"/>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12" name="Oval 111"/>
                  <p:cNvSpPr/>
                  <p:nvPr/>
                </p:nvSpPr>
                <p:spPr>
                  <a:xfrm>
                    <a:off x="1959604" y="2872014"/>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13" name="Oval 112"/>
                  <p:cNvSpPr/>
                  <p:nvPr/>
                </p:nvSpPr>
                <p:spPr>
                  <a:xfrm>
                    <a:off x="2569204" y="2948214"/>
                    <a:ext cx="97796" cy="99786"/>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14" name="Oval 113"/>
                  <p:cNvSpPr/>
                  <p:nvPr/>
                </p:nvSpPr>
                <p:spPr>
                  <a:xfrm>
                    <a:off x="3058759" y="3102017"/>
                    <a:ext cx="97795" cy="99785"/>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87" name="Oval 86"/>
                <p:cNvSpPr/>
                <p:nvPr/>
              </p:nvSpPr>
              <p:spPr>
                <a:xfrm>
                  <a:off x="3962110" y="2209800"/>
                  <a:ext cx="2028172" cy="198111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88" name="Oval 87"/>
                <p:cNvSpPr/>
                <p:nvPr/>
              </p:nvSpPr>
              <p:spPr>
                <a:xfrm>
                  <a:off x="5489319" y="3217643"/>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89" name="Oval 88"/>
                <p:cNvSpPr/>
                <p:nvPr/>
              </p:nvSpPr>
              <p:spPr>
                <a:xfrm>
                  <a:off x="5390746" y="2810219"/>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0" name="Oval 89"/>
                <p:cNvSpPr/>
                <p:nvPr/>
              </p:nvSpPr>
              <p:spPr>
                <a:xfrm>
                  <a:off x="4953000" y="2574786"/>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1" name="Oval 90"/>
                <p:cNvSpPr/>
                <p:nvPr/>
              </p:nvSpPr>
              <p:spPr>
                <a:xfrm>
                  <a:off x="4595343" y="2667000"/>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2" name="Oval 91"/>
                <p:cNvSpPr/>
                <p:nvPr/>
              </p:nvSpPr>
              <p:spPr>
                <a:xfrm>
                  <a:off x="4375498" y="2939628"/>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3" name="Oval 92"/>
                <p:cNvSpPr/>
                <p:nvPr/>
              </p:nvSpPr>
              <p:spPr>
                <a:xfrm>
                  <a:off x="4435162" y="3508914"/>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4" name="Oval 93"/>
                <p:cNvSpPr/>
                <p:nvPr/>
              </p:nvSpPr>
              <p:spPr>
                <a:xfrm>
                  <a:off x="4801572" y="3733242"/>
                  <a:ext cx="75228"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5" name="Oval 94"/>
                <p:cNvSpPr/>
                <p:nvPr/>
              </p:nvSpPr>
              <p:spPr>
                <a:xfrm>
                  <a:off x="5264609" y="3640356"/>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6" name="Oval 95"/>
                <p:cNvSpPr/>
                <p:nvPr/>
              </p:nvSpPr>
              <p:spPr>
                <a:xfrm>
                  <a:off x="4331729" y="3124199"/>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7" name="Oval 96"/>
                <p:cNvSpPr/>
                <p:nvPr/>
              </p:nvSpPr>
              <p:spPr>
                <a:xfrm>
                  <a:off x="5618770" y="3510187"/>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8" name="Oval 97"/>
                <p:cNvSpPr/>
                <p:nvPr/>
              </p:nvSpPr>
              <p:spPr>
                <a:xfrm>
                  <a:off x="5181600" y="3885642"/>
                  <a:ext cx="75228"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99" name="Oval 98"/>
                <p:cNvSpPr/>
                <p:nvPr/>
              </p:nvSpPr>
              <p:spPr>
                <a:xfrm>
                  <a:off x="4419600" y="3733800"/>
                  <a:ext cx="75228"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00" name="Oval 99"/>
                <p:cNvSpPr/>
                <p:nvPr/>
              </p:nvSpPr>
              <p:spPr>
                <a:xfrm>
                  <a:off x="4165710" y="3089712"/>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01" name="Oval 100"/>
                <p:cNvSpPr/>
                <p:nvPr/>
              </p:nvSpPr>
              <p:spPr>
                <a:xfrm>
                  <a:off x="4501141" y="2536406"/>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02" name="Oval 101"/>
                <p:cNvSpPr/>
                <p:nvPr/>
              </p:nvSpPr>
              <p:spPr>
                <a:xfrm>
                  <a:off x="4953972" y="2409017"/>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sp>
              <p:nvSpPr>
                <p:cNvPr id="103" name="Oval 102"/>
                <p:cNvSpPr/>
                <p:nvPr/>
              </p:nvSpPr>
              <p:spPr>
                <a:xfrm>
                  <a:off x="5334972" y="2514600"/>
                  <a:ext cx="75228"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sp>
            <p:nvSpPr>
              <p:cNvPr id="80" name="Oval 79"/>
              <p:cNvSpPr/>
              <p:nvPr/>
            </p:nvSpPr>
            <p:spPr bwMode="auto">
              <a:xfrm>
                <a:off x="3367950" y="5648937"/>
                <a:ext cx="75229" cy="76758"/>
              </a:xfrm>
              <a:prstGeom prst="ellipse">
                <a:avLst/>
              </a:prstGeom>
              <a:solidFill>
                <a:srgbClr val="C00000"/>
              </a:solidFill>
              <a:ln w="19050"/>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prstClr val="white"/>
                  </a:solidFill>
                  <a:latin typeface="Book Antiqua" pitchFamily="18" charset="0"/>
                </a:endParaRPr>
              </a:p>
            </p:txBody>
          </p:sp>
        </p:grpSp>
      </p:grpSp>
      <p:sp>
        <p:nvSpPr>
          <p:cNvPr id="132" name="Rectangle 103"/>
          <p:cNvSpPr>
            <a:spLocks noChangeArrowheads="1"/>
          </p:cNvSpPr>
          <p:nvPr/>
        </p:nvSpPr>
        <p:spPr bwMode="auto">
          <a:xfrm>
            <a:off x="517526" y="286282"/>
            <a:ext cx="7432674" cy="400110"/>
          </a:xfrm>
          <a:prstGeom prst="rect">
            <a:avLst/>
          </a:prstGeom>
          <a:noFill/>
          <a:ln>
            <a:noFill/>
          </a:ln>
          <a:effectLst/>
          <a:extLst/>
        </p:spPr>
        <p:style>
          <a:lnRef idx="3">
            <a:schemeClr val="lt1"/>
          </a:lnRef>
          <a:fillRef idx="1">
            <a:schemeClr val="dk1"/>
          </a:fillRef>
          <a:effectRef idx="1">
            <a:schemeClr val="dk1"/>
          </a:effectRef>
          <a:fontRef idx="minor">
            <a:schemeClr val="lt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2000" b="1" u="sng" dirty="0" smtClean="0">
                <a:solidFill>
                  <a:srgbClr val="C00000"/>
                </a:solidFill>
                <a:latin typeface="Bookman Old Style" pitchFamily="18" charset="0"/>
              </a:rPr>
              <a:t>Metallic &amp; Non-Metallic Character Down The Groups</a:t>
            </a:r>
          </a:p>
        </p:txBody>
      </p:sp>
      <p:grpSp>
        <p:nvGrpSpPr>
          <p:cNvPr id="133" name="Group 88"/>
          <p:cNvGrpSpPr/>
          <p:nvPr/>
        </p:nvGrpSpPr>
        <p:grpSpPr>
          <a:xfrm rot="21363866">
            <a:off x="3242819" y="1305375"/>
            <a:ext cx="1806303" cy="934302"/>
            <a:chOff x="6259016" y="-2190006"/>
            <a:chExt cx="1806341" cy="1027732"/>
          </a:xfrm>
        </p:grpSpPr>
        <p:sp>
          <p:nvSpPr>
            <p:cNvPr id="134" name="Cloud Callout 133"/>
            <p:cNvSpPr/>
            <p:nvPr/>
          </p:nvSpPr>
          <p:spPr>
            <a:xfrm rot="21423960" flipH="1">
              <a:off x="6259016" y="-2190006"/>
              <a:ext cx="1799659" cy="1027732"/>
            </a:xfrm>
            <a:prstGeom prst="cloudCallout">
              <a:avLst>
                <a:gd name="adj1" fmla="val 51690"/>
                <a:gd name="adj2" fmla="val 50464"/>
              </a:avLst>
            </a:prstGeom>
            <a:solidFill>
              <a:srgbClr val="7030A0"/>
            </a:solidFill>
            <a:ln w="127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dk1"/>
                </a:solidFill>
              </a:endParaRPr>
            </a:p>
          </p:txBody>
        </p:sp>
        <p:sp>
          <p:nvSpPr>
            <p:cNvPr id="135" name="Rectangle 134"/>
            <p:cNvSpPr/>
            <p:nvPr/>
          </p:nvSpPr>
          <p:spPr>
            <a:xfrm rot="236134">
              <a:off x="6306662" y="-2007975"/>
              <a:ext cx="1758695" cy="710964"/>
            </a:xfrm>
            <a:prstGeom prst="rect">
              <a:avLst/>
            </a:prstGeom>
          </p:spPr>
          <p:txBody>
            <a:bodyPr wrap="square">
              <a:spAutoFit/>
            </a:bodyPr>
            <a:lstStyle/>
            <a:p>
              <a:pPr algn="ctr"/>
              <a:r>
                <a:rPr lang="en-US" dirty="0" smtClean="0">
                  <a:solidFill>
                    <a:schemeClr val="bg1"/>
                  </a:solidFill>
                  <a:latin typeface="+mj-lt"/>
                </a:rPr>
                <a:t>Lets consider group IA</a:t>
              </a:r>
            </a:p>
          </p:txBody>
        </p:sp>
      </p:grpSp>
      <p:sp>
        <p:nvSpPr>
          <p:cNvPr id="136" name="Rectangle 103"/>
          <p:cNvSpPr>
            <a:spLocks noChangeArrowheads="1"/>
          </p:cNvSpPr>
          <p:nvPr/>
        </p:nvSpPr>
        <p:spPr bwMode="auto">
          <a:xfrm>
            <a:off x="3352800" y="915952"/>
            <a:ext cx="5156499" cy="1145381"/>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a:ex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altLang="en-US" sz="1700" dirty="0">
                <a:solidFill>
                  <a:srgbClr val="0000FF"/>
                </a:solidFill>
                <a:latin typeface="Bookman Old Style" pitchFamily="18" charset="0"/>
              </a:rPr>
              <a:t> In a group, metallic character increases and non-metallic character decreases from top to bottom. This is because atomic size increases and valence electrons can be easily removed.</a:t>
            </a:r>
          </a:p>
        </p:txBody>
      </p:sp>
    </p:spTree>
    <p:extLst>
      <p:ext uri="{BB962C8B-B14F-4D97-AF65-F5344CB8AC3E}">
        <p14:creationId xmlns:p14="http://schemas.microsoft.com/office/powerpoint/2010/main" val="68065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1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3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6"/>
                                        </p:tgtEl>
                                        <p:attrNameLst>
                                          <p:attrName>style.visibility</p:attrName>
                                        </p:attrNameLst>
                                      </p:cBhvr>
                                      <p:to>
                                        <p:strVal val="visible"/>
                                      </p:to>
                                    </p:set>
                                    <p:animEffect transition="in" filter="wipe(left)">
                                      <p:cBhvr>
                                        <p:cTn id="26"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59972"/>
            <a:ext cx="6781800" cy="40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a:solidFill>
                  <a:srgbClr val="FF6600"/>
                </a:solidFill>
                <a:latin typeface="Bookman Old Style" pitchFamily="18" charset="0"/>
              </a:rPr>
              <a:t>Chemical Reactivity</a:t>
            </a:r>
          </a:p>
        </p:txBody>
      </p:sp>
      <p:sp>
        <p:nvSpPr>
          <p:cNvPr id="4" name="Title 7"/>
          <p:cNvSpPr txBox="1">
            <a:spLocks/>
          </p:cNvSpPr>
          <p:nvPr/>
        </p:nvSpPr>
        <p:spPr bwMode="auto">
          <a:xfrm>
            <a:off x="685800" y="3464772"/>
            <a:ext cx="6781800" cy="40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a:solidFill>
                  <a:srgbClr val="FF6600"/>
                </a:solidFill>
                <a:latin typeface="Bookman Old Style" pitchFamily="18" charset="0"/>
              </a:rPr>
              <a:t>Nature of oxides</a:t>
            </a:r>
          </a:p>
        </p:txBody>
      </p:sp>
    </p:spTree>
    <p:extLst>
      <p:ext uri="{BB962C8B-B14F-4D97-AF65-F5344CB8AC3E}">
        <p14:creationId xmlns:p14="http://schemas.microsoft.com/office/powerpoint/2010/main" val="20060081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Brace 14"/>
          <p:cNvSpPr/>
          <p:nvPr/>
        </p:nvSpPr>
        <p:spPr>
          <a:xfrm rot="5400000">
            <a:off x="2299768" y="2665921"/>
            <a:ext cx="531679" cy="82050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4987230" y="2663253"/>
            <a:ext cx="531679" cy="82050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rot="5400000">
            <a:off x="7611874" y="2665922"/>
            <a:ext cx="531679" cy="82050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511026" y="275149"/>
            <a:ext cx="3251806"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a:defRPr/>
            </a:pPr>
            <a:r>
              <a:rPr lang="en-US" sz="2000" b="1" u="sng" dirty="0" smtClean="0">
                <a:solidFill>
                  <a:srgbClr val="C00000"/>
                </a:solidFill>
                <a:latin typeface="Bookman Old Style" pitchFamily="18" charset="0"/>
              </a:rPr>
              <a:t>Chemical Reactivity</a:t>
            </a:r>
            <a:endParaRPr lang="en-US" sz="2000" b="1" u="sng" dirty="0">
              <a:solidFill>
                <a:srgbClr val="C00000"/>
              </a:solidFill>
              <a:latin typeface="Bookman Old Style" pitchFamily="18" charset="0"/>
            </a:endParaRPr>
          </a:p>
        </p:txBody>
      </p:sp>
      <p:sp>
        <p:nvSpPr>
          <p:cNvPr id="4" name="Rounded Rectangle 3"/>
          <p:cNvSpPr/>
          <p:nvPr/>
        </p:nvSpPr>
        <p:spPr>
          <a:xfrm>
            <a:off x="536426" y="763425"/>
            <a:ext cx="7963756" cy="681038"/>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700" dirty="0">
                <a:solidFill>
                  <a:srgbClr val="0000FF"/>
                </a:solidFill>
                <a:latin typeface="Bookman Old Style" pitchFamily="18" charset="0"/>
              </a:rPr>
              <a:t>On moving from left to right in a period, the chemical reactivity of elements first decreases and then increases.</a:t>
            </a:r>
          </a:p>
        </p:txBody>
      </p:sp>
      <p:sp>
        <p:nvSpPr>
          <p:cNvPr id="5" name="Rectangle 4"/>
          <p:cNvSpPr/>
          <p:nvPr/>
        </p:nvSpPr>
        <p:spPr>
          <a:xfrm>
            <a:off x="2155354" y="1886860"/>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Na</a:t>
            </a:r>
          </a:p>
          <a:p>
            <a:pPr algn="ctr"/>
            <a:endParaRPr lang="en-US" b="1" dirty="0">
              <a:solidFill>
                <a:schemeClr val="tx1"/>
              </a:solidFill>
              <a:latin typeface="Book Antiqua" pitchFamily="18" charset="0"/>
            </a:endParaRPr>
          </a:p>
        </p:txBody>
      </p:sp>
      <p:sp>
        <p:nvSpPr>
          <p:cNvPr id="6" name="Rectangle 5"/>
          <p:cNvSpPr/>
          <p:nvPr/>
        </p:nvSpPr>
        <p:spPr>
          <a:xfrm>
            <a:off x="3047968" y="1886860"/>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Mg</a:t>
            </a:r>
          </a:p>
          <a:p>
            <a:pPr algn="ctr"/>
            <a:endParaRPr lang="en-US" b="1" dirty="0">
              <a:solidFill>
                <a:schemeClr val="tx1"/>
              </a:solidFill>
              <a:latin typeface="Book Antiqua" pitchFamily="18" charset="0"/>
            </a:endParaRPr>
          </a:p>
        </p:txBody>
      </p:sp>
      <p:sp>
        <p:nvSpPr>
          <p:cNvPr id="7" name="Rectangle 6"/>
          <p:cNvSpPr/>
          <p:nvPr/>
        </p:nvSpPr>
        <p:spPr>
          <a:xfrm>
            <a:off x="3918808" y="1886860"/>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Al</a:t>
            </a:r>
          </a:p>
          <a:p>
            <a:pPr algn="ctr"/>
            <a:endParaRPr lang="en-US" b="1" dirty="0">
              <a:solidFill>
                <a:schemeClr val="tx1"/>
              </a:solidFill>
              <a:latin typeface="Book Antiqua" pitchFamily="18" charset="0"/>
            </a:endParaRPr>
          </a:p>
        </p:txBody>
      </p:sp>
      <p:sp>
        <p:nvSpPr>
          <p:cNvPr id="8" name="Rectangle 7"/>
          <p:cNvSpPr/>
          <p:nvPr/>
        </p:nvSpPr>
        <p:spPr>
          <a:xfrm>
            <a:off x="4811422" y="1886860"/>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Si</a:t>
            </a:r>
          </a:p>
          <a:p>
            <a:pPr algn="ctr"/>
            <a:endParaRPr lang="en-US" b="1" dirty="0">
              <a:solidFill>
                <a:schemeClr val="tx1"/>
              </a:solidFill>
              <a:latin typeface="Book Antiqua" pitchFamily="18" charset="0"/>
            </a:endParaRPr>
          </a:p>
        </p:txBody>
      </p:sp>
      <p:sp>
        <p:nvSpPr>
          <p:cNvPr id="9" name="Rectangle 8"/>
          <p:cNvSpPr/>
          <p:nvPr/>
        </p:nvSpPr>
        <p:spPr>
          <a:xfrm>
            <a:off x="5704005" y="1886859"/>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P</a:t>
            </a:r>
          </a:p>
          <a:p>
            <a:pPr algn="ctr"/>
            <a:endParaRPr lang="en-US" b="1" dirty="0">
              <a:solidFill>
                <a:schemeClr val="tx1"/>
              </a:solidFill>
              <a:latin typeface="Book Antiqua" pitchFamily="18" charset="0"/>
            </a:endParaRPr>
          </a:p>
        </p:txBody>
      </p:sp>
      <p:sp>
        <p:nvSpPr>
          <p:cNvPr id="10" name="Rectangle 9"/>
          <p:cNvSpPr/>
          <p:nvPr/>
        </p:nvSpPr>
        <p:spPr>
          <a:xfrm>
            <a:off x="6596619" y="1886859"/>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S</a:t>
            </a:r>
          </a:p>
          <a:p>
            <a:pPr algn="ctr"/>
            <a:endParaRPr lang="en-US" b="1" dirty="0">
              <a:solidFill>
                <a:schemeClr val="tx1"/>
              </a:solidFill>
              <a:latin typeface="Book Antiqua" pitchFamily="18" charset="0"/>
            </a:endParaRPr>
          </a:p>
        </p:txBody>
      </p:sp>
      <p:sp>
        <p:nvSpPr>
          <p:cNvPr id="11" name="Rectangle 10"/>
          <p:cNvSpPr/>
          <p:nvPr/>
        </p:nvSpPr>
        <p:spPr>
          <a:xfrm>
            <a:off x="7467459" y="1886859"/>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err="1" smtClean="0">
                <a:solidFill>
                  <a:schemeClr val="tx1"/>
                </a:solidFill>
                <a:latin typeface="Book Antiqua" pitchFamily="18" charset="0"/>
              </a:rPr>
              <a:t>Cl</a:t>
            </a:r>
            <a:endParaRPr lang="en-US" b="1" dirty="0" smtClean="0">
              <a:solidFill>
                <a:schemeClr val="tx1"/>
              </a:solidFill>
              <a:latin typeface="Book Antiqua" pitchFamily="18" charset="0"/>
            </a:endParaRPr>
          </a:p>
          <a:p>
            <a:pPr algn="ctr"/>
            <a:endParaRPr lang="en-US" b="1" dirty="0">
              <a:solidFill>
                <a:schemeClr val="tx1"/>
              </a:solidFill>
              <a:latin typeface="Book Antiqua" pitchFamily="18" charset="0"/>
            </a:endParaRPr>
          </a:p>
        </p:txBody>
      </p:sp>
      <p:sp>
        <p:nvSpPr>
          <p:cNvPr id="13" name="TextBox 12"/>
          <p:cNvSpPr txBox="1">
            <a:spLocks noChangeArrowheads="1"/>
          </p:cNvSpPr>
          <p:nvPr/>
        </p:nvSpPr>
        <p:spPr bwMode="auto">
          <a:xfrm>
            <a:off x="511026" y="1942170"/>
            <a:ext cx="16273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smtClean="0">
                <a:latin typeface="Bookman Old Style" pitchFamily="18" charset="0"/>
              </a:rPr>
              <a:t>Third Periods</a:t>
            </a:r>
          </a:p>
          <a:p>
            <a:pPr eaLnBrk="1" fontAlgn="base" hangingPunct="1">
              <a:spcBef>
                <a:spcPct val="0"/>
              </a:spcBef>
              <a:spcAft>
                <a:spcPct val="0"/>
              </a:spcAft>
            </a:pPr>
            <a:r>
              <a:rPr lang="en-US" altLang="en-US" sz="1600" b="1" dirty="0" smtClean="0">
                <a:latin typeface="Bookman Old Style" pitchFamily="18" charset="0"/>
              </a:rPr>
              <a:t>Elements:</a:t>
            </a:r>
            <a:endParaRPr lang="en-US" altLang="en-US" sz="1600" b="1" dirty="0">
              <a:latin typeface="Bookman Old Style" pitchFamily="18" charset="0"/>
            </a:endParaRPr>
          </a:p>
        </p:txBody>
      </p:sp>
      <p:sp>
        <p:nvSpPr>
          <p:cNvPr id="14" name="TextBox 13"/>
          <p:cNvSpPr txBox="1">
            <a:spLocks noChangeArrowheads="1"/>
          </p:cNvSpPr>
          <p:nvPr/>
        </p:nvSpPr>
        <p:spPr bwMode="auto">
          <a:xfrm>
            <a:off x="511026" y="2704158"/>
            <a:ext cx="13580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smtClean="0">
                <a:latin typeface="Bookman Old Style" pitchFamily="18" charset="0"/>
              </a:rPr>
              <a:t>Chemical </a:t>
            </a:r>
          </a:p>
          <a:p>
            <a:pPr eaLnBrk="1" fontAlgn="base" hangingPunct="1">
              <a:spcBef>
                <a:spcPct val="0"/>
              </a:spcBef>
              <a:spcAft>
                <a:spcPct val="0"/>
              </a:spcAft>
            </a:pPr>
            <a:r>
              <a:rPr lang="en-US" altLang="en-US" sz="1600" b="1" dirty="0" smtClean="0">
                <a:latin typeface="Bookman Old Style" pitchFamily="18" charset="0"/>
              </a:rPr>
              <a:t>Reactivity:</a:t>
            </a:r>
            <a:endParaRPr lang="en-US" altLang="en-US" sz="1600" b="1" dirty="0">
              <a:latin typeface="Bookman Old Style" pitchFamily="18" charset="0"/>
            </a:endParaRPr>
          </a:p>
        </p:txBody>
      </p:sp>
      <p:sp>
        <p:nvSpPr>
          <p:cNvPr id="16" name="TextBox 15"/>
          <p:cNvSpPr txBox="1">
            <a:spLocks noChangeArrowheads="1"/>
          </p:cNvSpPr>
          <p:nvPr/>
        </p:nvSpPr>
        <p:spPr bwMode="auto">
          <a:xfrm>
            <a:off x="2013228" y="3221224"/>
            <a:ext cx="1111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600" b="1" dirty="0" smtClean="0">
                <a:latin typeface="Bookman Old Style" pitchFamily="18" charset="0"/>
              </a:rPr>
              <a:t>Very</a:t>
            </a:r>
          </a:p>
          <a:p>
            <a:pPr algn="ctr" eaLnBrk="1" fontAlgn="base" hangingPunct="1">
              <a:spcBef>
                <a:spcPct val="0"/>
              </a:spcBef>
              <a:spcAft>
                <a:spcPct val="0"/>
              </a:spcAft>
            </a:pPr>
            <a:r>
              <a:rPr lang="en-US" altLang="en-US" sz="1600" b="1" dirty="0" smtClean="0">
                <a:latin typeface="Bookman Old Style" pitchFamily="18" charset="0"/>
              </a:rPr>
              <a:t>Reactive</a:t>
            </a:r>
            <a:endParaRPr lang="en-US" altLang="en-US" sz="1600" b="1" dirty="0">
              <a:latin typeface="Bookman Old Style" pitchFamily="18" charset="0"/>
            </a:endParaRPr>
          </a:p>
        </p:txBody>
      </p:sp>
      <p:sp>
        <p:nvSpPr>
          <p:cNvPr id="18" name="TextBox 17"/>
          <p:cNvSpPr txBox="1">
            <a:spLocks noChangeArrowheads="1"/>
          </p:cNvSpPr>
          <p:nvPr/>
        </p:nvSpPr>
        <p:spPr bwMode="auto">
          <a:xfrm>
            <a:off x="4700690" y="3218556"/>
            <a:ext cx="1111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600" b="1" dirty="0" smtClean="0">
                <a:latin typeface="Bookman Old Style" pitchFamily="18" charset="0"/>
              </a:rPr>
              <a:t>Least</a:t>
            </a:r>
          </a:p>
          <a:p>
            <a:pPr algn="ctr" eaLnBrk="1" fontAlgn="base" hangingPunct="1">
              <a:spcBef>
                <a:spcPct val="0"/>
              </a:spcBef>
              <a:spcAft>
                <a:spcPct val="0"/>
              </a:spcAft>
            </a:pPr>
            <a:r>
              <a:rPr lang="en-US" altLang="en-US" sz="1600" b="1" dirty="0" smtClean="0">
                <a:latin typeface="Bookman Old Style" pitchFamily="18" charset="0"/>
              </a:rPr>
              <a:t>Reactive</a:t>
            </a:r>
            <a:endParaRPr lang="en-US" altLang="en-US" sz="1600" b="1" dirty="0">
              <a:latin typeface="Bookman Old Style" pitchFamily="18" charset="0"/>
            </a:endParaRPr>
          </a:p>
        </p:txBody>
      </p:sp>
      <p:sp>
        <p:nvSpPr>
          <p:cNvPr id="23" name="TextBox 22"/>
          <p:cNvSpPr txBox="1">
            <a:spLocks noChangeArrowheads="1"/>
          </p:cNvSpPr>
          <p:nvPr/>
        </p:nvSpPr>
        <p:spPr bwMode="auto">
          <a:xfrm>
            <a:off x="7325334" y="3221225"/>
            <a:ext cx="1111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600" b="1" dirty="0" smtClean="0">
                <a:latin typeface="Bookman Old Style" pitchFamily="18" charset="0"/>
              </a:rPr>
              <a:t>Very</a:t>
            </a:r>
          </a:p>
          <a:p>
            <a:pPr algn="ctr" eaLnBrk="1" fontAlgn="base" hangingPunct="1">
              <a:spcBef>
                <a:spcPct val="0"/>
              </a:spcBef>
              <a:spcAft>
                <a:spcPct val="0"/>
              </a:spcAft>
            </a:pPr>
            <a:r>
              <a:rPr lang="en-US" altLang="en-US" sz="1600" b="1" dirty="0" smtClean="0">
                <a:latin typeface="Bookman Old Style" pitchFamily="18" charset="0"/>
              </a:rPr>
              <a:t>Reactive</a:t>
            </a:r>
            <a:endParaRPr lang="en-US" altLang="en-US" sz="1600" b="1" dirty="0">
              <a:latin typeface="Bookman Old Style" pitchFamily="18" charset="0"/>
            </a:endParaRPr>
          </a:p>
        </p:txBody>
      </p:sp>
      <p:cxnSp>
        <p:nvCxnSpPr>
          <p:cNvPr id="25" name="Straight Arrow Connector 24"/>
          <p:cNvCxnSpPr/>
          <p:nvPr/>
        </p:nvCxnSpPr>
        <p:spPr>
          <a:xfrm>
            <a:off x="1563287" y="4325259"/>
            <a:ext cx="3666509" cy="0"/>
          </a:xfrm>
          <a:prstGeom prst="straightConnector1">
            <a:avLst/>
          </a:prstGeom>
          <a:ln w="28575">
            <a:solidFill>
              <a:schemeClr val="tx1"/>
            </a:solidFill>
            <a:tailEnd type="arrow"/>
          </a:ln>
          <a:effectLst>
            <a:glow rad="127000">
              <a:srgbClr val="FFFF00"/>
            </a:glow>
          </a:effectLst>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183324" y="3975958"/>
            <a:ext cx="2760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smtClean="0">
                <a:latin typeface="Book Antiqua" pitchFamily="18" charset="0"/>
              </a:rPr>
              <a:t>Chemical Reactivity</a:t>
            </a:r>
            <a:endParaRPr lang="en-US" altLang="en-US" b="1" dirty="0">
              <a:latin typeface="Book Antiqua" pitchFamily="18" charset="0"/>
            </a:endParaRPr>
          </a:p>
        </p:txBody>
      </p:sp>
      <p:sp>
        <p:nvSpPr>
          <p:cNvPr id="29" name="TextBox 28"/>
          <p:cNvSpPr txBox="1">
            <a:spLocks noChangeArrowheads="1"/>
          </p:cNvSpPr>
          <p:nvPr/>
        </p:nvSpPr>
        <p:spPr bwMode="auto">
          <a:xfrm>
            <a:off x="2765933" y="4346074"/>
            <a:ext cx="1713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smtClean="0">
                <a:latin typeface="Book Antiqua" pitchFamily="18" charset="0"/>
              </a:rPr>
              <a:t>Decreases</a:t>
            </a:r>
            <a:endParaRPr lang="en-US" altLang="en-US" b="1" dirty="0">
              <a:latin typeface="Book Antiqua" pitchFamily="18" charset="0"/>
            </a:endParaRPr>
          </a:p>
        </p:txBody>
      </p:sp>
      <p:cxnSp>
        <p:nvCxnSpPr>
          <p:cNvPr id="31" name="Straight Connector 30"/>
          <p:cNvCxnSpPr/>
          <p:nvPr/>
        </p:nvCxnSpPr>
        <p:spPr>
          <a:xfrm>
            <a:off x="5272638" y="4011120"/>
            <a:ext cx="0" cy="673508"/>
          </a:xfrm>
          <a:prstGeom prst="line">
            <a:avLst/>
          </a:prstGeom>
          <a:ln w="28575">
            <a:solidFill>
              <a:schemeClr val="tx1"/>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31296" y="4318005"/>
            <a:ext cx="3090814" cy="0"/>
          </a:xfrm>
          <a:prstGeom prst="straightConnector1">
            <a:avLst/>
          </a:prstGeom>
          <a:ln w="28575">
            <a:solidFill>
              <a:schemeClr val="tx1"/>
            </a:solidFill>
            <a:tailEnd type="arrow"/>
          </a:ln>
          <a:effectLst>
            <a:glow rad="127000">
              <a:srgbClr val="FFFF00"/>
            </a:glow>
          </a:effectLst>
        </p:spPr>
        <p:style>
          <a:lnRef idx="1">
            <a:schemeClr val="accent1"/>
          </a:lnRef>
          <a:fillRef idx="0">
            <a:schemeClr val="accent1"/>
          </a:fillRef>
          <a:effectRef idx="0">
            <a:schemeClr val="accent1"/>
          </a:effectRef>
          <a:fontRef idx="minor">
            <a:schemeClr val="tx1"/>
          </a:fontRef>
        </p:style>
      </p:cxnSp>
      <p:sp>
        <p:nvSpPr>
          <p:cNvPr id="33" name="TextBox 32"/>
          <p:cNvSpPr txBox="1">
            <a:spLocks noChangeArrowheads="1"/>
          </p:cNvSpPr>
          <p:nvPr/>
        </p:nvSpPr>
        <p:spPr bwMode="auto">
          <a:xfrm>
            <a:off x="5891654" y="3968704"/>
            <a:ext cx="2760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smtClean="0">
                <a:latin typeface="Book Antiqua" pitchFamily="18" charset="0"/>
              </a:rPr>
              <a:t>Chemical Reactivity</a:t>
            </a:r>
            <a:endParaRPr lang="en-US" altLang="en-US" b="1" dirty="0">
              <a:latin typeface="Book Antiqua" pitchFamily="18" charset="0"/>
            </a:endParaRPr>
          </a:p>
        </p:txBody>
      </p:sp>
      <p:sp>
        <p:nvSpPr>
          <p:cNvPr id="34" name="TextBox 33"/>
          <p:cNvSpPr txBox="1">
            <a:spLocks noChangeArrowheads="1"/>
          </p:cNvSpPr>
          <p:nvPr/>
        </p:nvSpPr>
        <p:spPr bwMode="auto">
          <a:xfrm>
            <a:off x="6474263" y="4338820"/>
            <a:ext cx="1713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b="1" dirty="0" smtClean="0">
                <a:latin typeface="Book Antiqua" pitchFamily="18" charset="0"/>
              </a:rPr>
              <a:t>Increases</a:t>
            </a:r>
            <a:endParaRPr lang="en-US" altLang="en-US" b="1" dirty="0">
              <a:latin typeface="Book Antiqua" pitchFamily="18" charset="0"/>
            </a:endParaRPr>
          </a:p>
        </p:txBody>
      </p:sp>
      <p:cxnSp>
        <p:nvCxnSpPr>
          <p:cNvPr id="35" name="Straight Connector 34"/>
          <p:cNvCxnSpPr/>
          <p:nvPr/>
        </p:nvCxnSpPr>
        <p:spPr>
          <a:xfrm>
            <a:off x="8474782" y="4003866"/>
            <a:ext cx="0" cy="673508"/>
          </a:xfrm>
          <a:prstGeom prst="line">
            <a:avLst/>
          </a:prstGeom>
          <a:ln w="28575">
            <a:solidFill>
              <a:schemeClr val="tx1"/>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6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up)">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500"/>
                                        <p:tgtEl>
                                          <p:spTgt spid="1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wipe(up)">
                                      <p:cBhvr>
                                        <p:cTn id="96" dur="5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fade">
                                      <p:cBhvr>
                                        <p:cTn id="101" dur="500"/>
                                        <p:tgtEl>
                                          <p:spTgt spid="2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fade">
                                      <p:cBhvr>
                                        <p:cTn id="116" dur="500"/>
                                        <p:tgtEl>
                                          <p:spTgt spid="2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1"/>
                                        </p:tgtEl>
                                        <p:attrNameLst>
                                          <p:attrName>style.visibility</p:attrName>
                                        </p:attrNameLst>
                                      </p:cBhvr>
                                      <p:to>
                                        <p:strVal val="visible"/>
                                      </p:to>
                                    </p:set>
                                    <p:animEffect transition="in" filter="fade">
                                      <p:cBhvr>
                                        <p:cTn id="121" dur="500"/>
                                        <p:tgtEl>
                                          <p:spTgt spid="3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wipe(left)">
                                      <p:cBhvr>
                                        <p:cTn id="126" dur="500"/>
                                        <p:tgtEl>
                                          <p:spTgt spid="3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fade">
                                      <p:cBhvr>
                                        <p:cTn id="131" dur="500"/>
                                        <p:tgtEl>
                                          <p:spTgt spid="3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500"/>
                                        <p:tgtEl>
                                          <p:spTgt spid="3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2" grpId="0" animBg="1"/>
      <p:bldP spid="4" grpId="0" animBg="1"/>
      <p:bldP spid="5" grpId="0" animBg="1"/>
      <p:bldP spid="6" grpId="0" animBg="1"/>
      <p:bldP spid="7" grpId="0" animBg="1"/>
      <p:bldP spid="8" grpId="0" animBg="1"/>
      <p:bldP spid="9" grpId="0" animBg="1"/>
      <p:bldP spid="10" grpId="0" animBg="1"/>
      <p:bldP spid="11" grpId="0" animBg="1"/>
      <p:bldP spid="13" grpId="0"/>
      <p:bldP spid="14" grpId="0"/>
      <p:bldP spid="16" grpId="0"/>
      <p:bldP spid="18" grpId="0"/>
      <p:bldP spid="23" grpId="0"/>
      <p:bldP spid="28" grpId="0"/>
      <p:bldP spid="29" grpId="0"/>
      <p:bldP spid="33" grpId="0"/>
      <p:bldP spid="3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07394" y="262449"/>
            <a:ext cx="3033040"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defPPr>
              <a:defRPr lang="en-US"/>
            </a:defPPr>
            <a:lvl1pPr>
              <a:defRPr sz="2000" b="1" u="sng">
                <a:solidFill>
                  <a:srgbClr val="C00000"/>
                </a:solidFill>
                <a:latin typeface="Bookman Old Style" pitchFamily="18" charset="0"/>
              </a:defRPr>
            </a:lvl1pPr>
          </a:lstStyle>
          <a:p>
            <a:r>
              <a:rPr lang="en-US" dirty="0"/>
              <a:t>Chemical Reactivity</a:t>
            </a:r>
          </a:p>
        </p:txBody>
      </p:sp>
      <p:sp>
        <p:nvSpPr>
          <p:cNvPr id="4" name="Rounded Rectangle 3"/>
          <p:cNvSpPr/>
          <p:nvPr/>
        </p:nvSpPr>
        <p:spPr>
          <a:xfrm>
            <a:off x="507394" y="667495"/>
            <a:ext cx="7922511" cy="681038"/>
          </a:xfrm>
          <a:prstGeom prst="roundRect">
            <a:avLst/>
          </a:prstGeom>
          <a:noFill/>
          <a:ln>
            <a:noFill/>
          </a:ln>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700" b="1" dirty="0">
                <a:solidFill>
                  <a:srgbClr val="0000FF"/>
                </a:solidFill>
                <a:latin typeface="Bookman Old Style" pitchFamily="18" charset="0"/>
              </a:rPr>
              <a:t>The chemical reactivity of metals increases on going down in a Group of the periodic table.</a:t>
            </a:r>
          </a:p>
        </p:txBody>
      </p:sp>
      <p:sp>
        <p:nvSpPr>
          <p:cNvPr id="5" name="Rectangle 4"/>
          <p:cNvSpPr/>
          <p:nvPr/>
        </p:nvSpPr>
        <p:spPr>
          <a:xfrm>
            <a:off x="1720484" y="1812308"/>
            <a:ext cx="544615" cy="416113"/>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Bookman Old Style" panose="02050604050505020204" pitchFamily="18" charset="0"/>
              </a:rPr>
              <a:t>Li</a:t>
            </a:r>
            <a:endParaRPr lang="en-US" b="1" dirty="0">
              <a:solidFill>
                <a:schemeClr val="tx1"/>
              </a:solidFill>
              <a:latin typeface="Bookman Old Style" panose="02050604050505020204" pitchFamily="18" charset="0"/>
            </a:endParaRPr>
          </a:p>
        </p:txBody>
      </p:sp>
      <p:sp>
        <p:nvSpPr>
          <p:cNvPr id="6" name="Rectangle 5"/>
          <p:cNvSpPr/>
          <p:nvPr/>
        </p:nvSpPr>
        <p:spPr>
          <a:xfrm>
            <a:off x="1720484" y="2233232"/>
            <a:ext cx="544615" cy="395814"/>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Na</a:t>
            </a:r>
            <a:endParaRPr lang="en-US" b="1" dirty="0">
              <a:solidFill>
                <a:sysClr val="windowText" lastClr="000000"/>
              </a:solidFill>
              <a:latin typeface="Bookman Old Style" panose="02050604050505020204" pitchFamily="18" charset="0"/>
            </a:endParaRPr>
          </a:p>
        </p:txBody>
      </p:sp>
      <p:sp>
        <p:nvSpPr>
          <p:cNvPr id="7" name="Rectangle 6"/>
          <p:cNvSpPr/>
          <p:nvPr/>
        </p:nvSpPr>
        <p:spPr>
          <a:xfrm>
            <a:off x="1720484" y="2625126"/>
            <a:ext cx="544615" cy="346431"/>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K</a:t>
            </a:r>
            <a:endParaRPr lang="en-US" b="1" dirty="0">
              <a:solidFill>
                <a:sysClr val="windowText" lastClr="000000"/>
              </a:solidFill>
              <a:latin typeface="Bookman Old Style" panose="02050604050505020204" pitchFamily="18" charset="0"/>
            </a:endParaRPr>
          </a:p>
        </p:txBody>
      </p:sp>
      <p:sp>
        <p:nvSpPr>
          <p:cNvPr id="8" name="Rectangle 7"/>
          <p:cNvSpPr/>
          <p:nvPr/>
        </p:nvSpPr>
        <p:spPr>
          <a:xfrm>
            <a:off x="1720484" y="2968190"/>
            <a:ext cx="544615" cy="370423"/>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ysClr val="windowText" lastClr="000000"/>
                </a:solidFill>
                <a:latin typeface="Bookman Old Style" panose="02050604050505020204" pitchFamily="18" charset="0"/>
              </a:rPr>
              <a:t>Rb</a:t>
            </a:r>
            <a:endParaRPr lang="en-US" b="1" dirty="0">
              <a:solidFill>
                <a:sysClr val="windowText" lastClr="000000"/>
              </a:solidFill>
              <a:latin typeface="Bookman Old Style" panose="02050604050505020204" pitchFamily="18" charset="0"/>
            </a:endParaRPr>
          </a:p>
        </p:txBody>
      </p:sp>
      <p:sp>
        <p:nvSpPr>
          <p:cNvPr id="12" name="Rectangle 11"/>
          <p:cNvSpPr/>
          <p:nvPr/>
        </p:nvSpPr>
        <p:spPr>
          <a:xfrm>
            <a:off x="1729554" y="3340282"/>
            <a:ext cx="531195" cy="353820"/>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Cs</a:t>
            </a:r>
            <a:endParaRPr lang="en-US" b="1" dirty="0">
              <a:solidFill>
                <a:sysClr val="windowText" lastClr="000000"/>
              </a:solidFill>
              <a:latin typeface="Bookman Old Style" panose="02050604050505020204" pitchFamily="18" charset="0"/>
            </a:endParaRPr>
          </a:p>
        </p:txBody>
      </p:sp>
      <p:sp>
        <p:nvSpPr>
          <p:cNvPr id="13" name="Rectangle 12"/>
          <p:cNvSpPr/>
          <p:nvPr/>
        </p:nvSpPr>
        <p:spPr>
          <a:xfrm>
            <a:off x="1722297" y="3697859"/>
            <a:ext cx="541933" cy="398111"/>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Fr</a:t>
            </a:r>
            <a:endParaRPr lang="en-US" b="1" dirty="0">
              <a:solidFill>
                <a:sysClr val="windowText" lastClr="000000"/>
              </a:solidFill>
              <a:latin typeface="Bookman Old Style" panose="02050604050505020204" pitchFamily="18" charset="0"/>
            </a:endParaRPr>
          </a:p>
        </p:txBody>
      </p:sp>
      <p:cxnSp>
        <p:nvCxnSpPr>
          <p:cNvPr id="14" name="Straight Arrow Connector 13"/>
          <p:cNvCxnSpPr/>
          <p:nvPr/>
        </p:nvCxnSpPr>
        <p:spPr>
          <a:xfrm>
            <a:off x="2535403" y="2015504"/>
            <a:ext cx="1" cy="1881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2233705" y="1712587"/>
            <a:ext cx="2028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Least reactive</a:t>
            </a:r>
            <a:endParaRPr lang="en-US" altLang="en-US" sz="1400" b="1" dirty="0">
              <a:latin typeface="Bookman Old Style" pitchFamily="18" charset="0"/>
            </a:endParaRPr>
          </a:p>
        </p:txBody>
      </p:sp>
      <p:sp>
        <p:nvSpPr>
          <p:cNvPr id="19" name="TextBox 18"/>
          <p:cNvSpPr txBox="1">
            <a:spLocks noChangeArrowheads="1"/>
          </p:cNvSpPr>
          <p:nvPr/>
        </p:nvSpPr>
        <p:spPr bwMode="auto">
          <a:xfrm>
            <a:off x="2233705" y="3869146"/>
            <a:ext cx="2028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Most reactive</a:t>
            </a:r>
            <a:endParaRPr lang="en-US" altLang="en-US" sz="1400" b="1" dirty="0">
              <a:latin typeface="Bookman Old Style" pitchFamily="18" charset="0"/>
            </a:endParaRPr>
          </a:p>
        </p:txBody>
      </p:sp>
      <p:sp>
        <p:nvSpPr>
          <p:cNvPr id="20" name="TextBox 19"/>
          <p:cNvSpPr txBox="1">
            <a:spLocks noChangeArrowheads="1"/>
          </p:cNvSpPr>
          <p:nvPr/>
        </p:nvSpPr>
        <p:spPr bwMode="auto">
          <a:xfrm>
            <a:off x="2544735" y="2371783"/>
            <a:ext cx="20421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solidFill>
                  <a:srgbClr val="002060"/>
                </a:solidFill>
                <a:latin typeface="Bookman Old Style" pitchFamily="18" charset="0"/>
              </a:rPr>
              <a:t>Chemical reactivity</a:t>
            </a:r>
          </a:p>
          <a:p>
            <a:pPr eaLnBrk="1" fontAlgn="base" hangingPunct="1">
              <a:spcBef>
                <a:spcPct val="0"/>
              </a:spcBef>
              <a:spcAft>
                <a:spcPct val="0"/>
              </a:spcAft>
            </a:pPr>
            <a:r>
              <a:rPr lang="en-US" altLang="en-US" sz="1400" b="1" dirty="0" smtClean="0">
                <a:solidFill>
                  <a:srgbClr val="002060"/>
                </a:solidFill>
                <a:latin typeface="Bookman Old Style" pitchFamily="18" charset="0"/>
              </a:rPr>
              <a:t>of metals increases on going down in a group</a:t>
            </a:r>
            <a:endParaRPr lang="en-US" altLang="en-US" sz="1400" b="1" dirty="0">
              <a:solidFill>
                <a:srgbClr val="002060"/>
              </a:solidFill>
              <a:latin typeface="Bookman Old Style" pitchFamily="18" charset="0"/>
            </a:endParaRPr>
          </a:p>
        </p:txBody>
      </p:sp>
      <p:sp>
        <p:nvSpPr>
          <p:cNvPr id="26" name="TextBox 25"/>
          <p:cNvSpPr txBox="1">
            <a:spLocks noChangeArrowheads="1"/>
          </p:cNvSpPr>
          <p:nvPr/>
        </p:nvSpPr>
        <p:spPr bwMode="auto">
          <a:xfrm>
            <a:off x="504847" y="3777026"/>
            <a:ext cx="12519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Francium</a:t>
            </a:r>
            <a:endParaRPr lang="en-US" altLang="en-US" sz="1400" b="1" dirty="0">
              <a:latin typeface="Bookman Old Style" pitchFamily="18" charset="0"/>
            </a:endParaRPr>
          </a:p>
        </p:txBody>
      </p:sp>
      <p:sp>
        <p:nvSpPr>
          <p:cNvPr id="21" name="TextBox 20"/>
          <p:cNvSpPr txBox="1">
            <a:spLocks noChangeArrowheads="1"/>
          </p:cNvSpPr>
          <p:nvPr/>
        </p:nvSpPr>
        <p:spPr bwMode="auto">
          <a:xfrm>
            <a:off x="504847" y="1857727"/>
            <a:ext cx="10408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Lithium</a:t>
            </a:r>
            <a:endParaRPr lang="en-US" altLang="en-US" sz="1400" b="1" dirty="0">
              <a:latin typeface="Bookman Old Style" pitchFamily="18" charset="0"/>
            </a:endParaRPr>
          </a:p>
        </p:txBody>
      </p:sp>
      <p:sp>
        <p:nvSpPr>
          <p:cNvPr id="22" name="TextBox 21"/>
          <p:cNvSpPr txBox="1">
            <a:spLocks noChangeArrowheads="1"/>
          </p:cNvSpPr>
          <p:nvPr/>
        </p:nvSpPr>
        <p:spPr bwMode="auto">
          <a:xfrm>
            <a:off x="504847" y="2245388"/>
            <a:ext cx="10408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Sodium</a:t>
            </a:r>
            <a:endParaRPr lang="en-US" altLang="en-US" sz="1400" b="1" dirty="0">
              <a:latin typeface="Bookman Old Style" pitchFamily="18" charset="0"/>
            </a:endParaRPr>
          </a:p>
        </p:txBody>
      </p:sp>
      <p:sp>
        <p:nvSpPr>
          <p:cNvPr id="23" name="TextBox 22"/>
          <p:cNvSpPr txBox="1">
            <a:spLocks noChangeArrowheads="1"/>
          </p:cNvSpPr>
          <p:nvPr/>
        </p:nvSpPr>
        <p:spPr bwMode="auto">
          <a:xfrm>
            <a:off x="504847" y="2637668"/>
            <a:ext cx="1346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Potassium</a:t>
            </a:r>
            <a:endParaRPr lang="en-US" altLang="en-US" sz="1400" b="1" dirty="0">
              <a:latin typeface="Bookman Old Style" pitchFamily="18" charset="0"/>
            </a:endParaRPr>
          </a:p>
        </p:txBody>
      </p:sp>
      <p:sp>
        <p:nvSpPr>
          <p:cNvPr id="24" name="TextBox 23"/>
          <p:cNvSpPr txBox="1">
            <a:spLocks noChangeArrowheads="1"/>
          </p:cNvSpPr>
          <p:nvPr/>
        </p:nvSpPr>
        <p:spPr bwMode="auto">
          <a:xfrm>
            <a:off x="504847" y="3007778"/>
            <a:ext cx="1346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Rubidium</a:t>
            </a:r>
            <a:endParaRPr lang="en-US" altLang="en-US" sz="1400" b="1" dirty="0">
              <a:latin typeface="Bookman Old Style" pitchFamily="18" charset="0"/>
            </a:endParaRPr>
          </a:p>
        </p:txBody>
      </p:sp>
      <p:sp>
        <p:nvSpPr>
          <p:cNvPr id="25" name="TextBox 24"/>
          <p:cNvSpPr txBox="1">
            <a:spLocks noChangeArrowheads="1"/>
          </p:cNvSpPr>
          <p:nvPr/>
        </p:nvSpPr>
        <p:spPr bwMode="auto">
          <a:xfrm>
            <a:off x="504847" y="3392402"/>
            <a:ext cx="10115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Cesium</a:t>
            </a:r>
            <a:endParaRPr lang="en-US" altLang="en-US" sz="1400" b="1" dirty="0">
              <a:latin typeface="Bookman Old Style" pitchFamily="18" charset="0"/>
            </a:endParaRPr>
          </a:p>
        </p:txBody>
      </p:sp>
      <p:sp>
        <p:nvSpPr>
          <p:cNvPr id="28" name="Rectangle 27"/>
          <p:cNvSpPr/>
          <p:nvPr/>
        </p:nvSpPr>
        <p:spPr>
          <a:xfrm>
            <a:off x="4278262" y="1193861"/>
            <a:ext cx="4189743" cy="1138773"/>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700" dirty="0">
                <a:solidFill>
                  <a:schemeClr val="tx1"/>
                </a:solidFill>
                <a:latin typeface="Bookman Old Style" pitchFamily="18" charset="0"/>
              </a:rPr>
              <a:t>As we go down in a group of metals, the tendency of their atoms to lose electrons increases, and hence their chemical reactivity also increases.</a:t>
            </a:r>
          </a:p>
        </p:txBody>
      </p:sp>
      <p:sp>
        <p:nvSpPr>
          <p:cNvPr id="29" name="Rectangle 28"/>
          <p:cNvSpPr/>
          <p:nvPr/>
        </p:nvSpPr>
        <p:spPr>
          <a:xfrm>
            <a:off x="5221450" y="2861416"/>
            <a:ext cx="544615" cy="416113"/>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Bookman Old Style" panose="02050604050505020204" pitchFamily="18" charset="0"/>
              </a:rPr>
              <a:t>F</a:t>
            </a:r>
            <a:endParaRPr lang="en-US" b="1" dirty="0">
              <a:solidFill>
                <a:schemeClr val="tx1"/>
              </a:solidFill>
              <a:latin typeface="Bookman Old Style" panose="02050604050505020204" pitchFamily="18" charset="0"/>
            </a:endParaRPr>
          </a:p>
        </p:txBody>
      </p:sp>
      <p:sp>
        <p:nvSpPr>
          <p:cNvPr id="30" name="Rectangle 29"/>
          <p:cNvSpPr/>
          <p:nvPr/>
        </p:nvSpPr>
        <p:spPr>
          <a:xfrm>
            <a:off x="5221450" y="3282340"/>
            <a:ext cx="544615" cy="395814"/>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Cl</a:t>
            </a:r>
            <a:endParaRPr lang="en-US" b="1" dirty="0">
              <a:solidFill>
                <a:sysClr val="windowText" lastClr="000000"/>
              </a:solidFill>
              <a:latin typeface="Bookman Old Style" panose="02050604050505020204" pitchFamily="18" charset="0"/>
            </a:endParaRPr>
          </a:p>
        </p:txBody>
      </p:sp>
      <p:sp>
        <p:nvSpPr>
          <p:cNvPr id="31" name="Rectangle 30"/>
          <p:cNvSpPr/>
          <p:nvPr/>
        </p:nvSpPr>
        <p:spPr>
          <a:xfrm>
            <a:off x="5221450" y="3674234"/>
            <a:ext cx="544615" cy="346431"/>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Br</a:t>
            </a:r>
            <a:endParaRPr lang="en-US" b="1" dirty="0">
              <a:solidFill>
                <a:sysClr val="windowText" lastClr="000000"/>
              </a:solidFill>
              <a:latin typeface="Bookman Old Style" panose="02050604050505020204" pitchFamily="18" charset="0"/>
            </a:endParaRPr>
          </a:p>
        </p:txBody>
      </p:sp>
      <p:sp>
        <p:nvSpPr>
          <p:cNvPr id="32" name="Rectangle 31"/>
          <p:cNvSpPr/>
          <p:nvPr/>
        </p:nvSpPr>
        <p:spPr>
          <a:xfrm>
            <a:off x="5221450" y="4017298"/>
            <a:ext cx="544615" cy="370423"/>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I</a:t>
            </a:r>
            <a:endParaRPr lang="en-US" b="1" dirty="0">
              <a:solidFill>
                <a:sysClr val="windowText" lastClr="000000"/>
              </a:solidFill>
              <a:latin typeface="Bookman Old Style" panose="02050604050505020204" pitchFamily="18" charset="0"/>
            </a:endParaRPr>
          </a:p>
        </p:txBody>
      </p:sp>
      <p:cxnSp>
        <p:nvCxnSpPr>
          <p:cNvPr id="35" name="Straight Arrow Connector 34"/>
          <p:cNvCxnSpPr/>
          <p:nvPr/>
        </p:nvCxnSpPr>
        <p:spPr>
          <a:xfrm>
            <a:off x="6036369" y="3145316"/>
            <a:ext cx="1" cy="9656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5734671" y="2761695"/>
            <a:ext cx="2028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Most reactive</a:t>
            </a:r>
            <a:endParaRPr lang="en-US" altLang="en-US" sz="1400" b="1" dirty="0">
              <a:latin typeface="Bookman Old Style" pitchFamily="18" charset="0"/>
            </a:endParaRPr>
          </a:p>
        </p:txBody>
      </p:sp>
      <p:sp>
        <p:nvSpPr>
          <p:cNvPr id="37" name="TextBox 36"/>
          <p:cNvSpPr txBox="1">
            <a:spLocks noChangeArrowheads="1"/>
          </p:cNvSpPr>
          <p:nvPr/>
        </p:nvSpPr>
        <p:spPr bwMode="auto">
          <a:xfrm>
            <a:off x="5734671" y="4091181"/>
            <a:ext cx="2028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Least reactive</a:t>
            </a:r>
            <a:endParaRPr lang="en-US" altLang="en-US" sz="1400" b="1" dirty="0">
              <a:latin typeface="Bookman Old Style" pitchFamily="18" charset="0"/>
            </a:endParaRPr>
          </a:p>
        </p:txBody>
      </p:sp>
      <p:sp>
        <p:nvSpPr>
          <p:cNvPr id="38" name="TextBox 37"/>
          <p:cNvSpPr txBox="1">
            <a:spLocks noChangeArrowheads="1"/>
          </p:cNvSpPr>
          <p:nvPr/>
        </p:nvSpPr>
        <p:spPr bwMode="auto">
          <a:xfrm>
            <a:off x="6036369" y="3236378"/>
            <a:ext cx="25950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Chemical reactivity</a:t>
            </a:r>
          </a:p>
          <a:p>
            <a:pPr eaLnBrk="1" fontAlgn="base" hangingPunct="1">
              <a:spcBef>
                <a:spcPct val="0"/>
              </a:spcBef>
              <a:spcAft>
                <a:spcPct val="0"/>
              </a:spcAft>
            </a:pPr>
            <a:r>
              <a:rPr lang="en-US" altLang="en-US" sz="1400" b="1" dirty="0" smtClean="0">
                <a:latin typeface="Bookman Old Style" pitchFamily="18" charset="0"/>
              </a:rPr>
              <a:t>of non-metals decreases on going down in a group</a:t>
            </a:r>
            <a:endParaRPr lang="en-US" altLang="en-US" sz="1400" b="1" dirty="0">
              <a:latin typeface="Bookman Old Style" pitchFamily="18" charset="0"/>
            </a:endParaRPr>
          </a:p>
        </p:txBody>
      </p:sp>
      <p:sp>
        <p:nvSpPr>
          <p:cNvPr id="40" name="TextBox 39"/>
          <p:cNvSpPr txBox="1">
            <a:spLocks noChangeArrowheads="1"/>
          </p:cNvSpPr>
          <p:nvPr/>
        </p:nvSpPr>
        <p:spPr bwMode="auto">
          <a:xfrm>
            <a:off x="4247651" y="2930874"/>
            <a:ext cx="10408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Fluorine</a:t>
            </a:r>
            <a:endParaRPr lang="en-US" altLang="en-US" sz="1400" b="1" dirty="0">
              <a:latin typeface="Bookman Old Style" pitchFamily="18" charset="0"/>
            </a:endParaRPr>
          </a:p>
        </p:txBody>
      </p:sp>
      <p:sp>
        <p:nvSpPr>
          <p:cNvPr id="41" name="TextBox 40"/>
          <p:cNvSpPr txBox="1">
            <a:spLocks noChangeArrowheads="1"/>
          </p:cNvSpPr>
          <p:nvPr/>
        </p:nvSpPr>
        <p:spPr bwMode="auto">
          <a:xfrm>
            <a:off x="4234413" y="3318535"/>
            <a:ext cx="10408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Chlorine</a:t>
            </a:r>
            <a:endParaRPr lang="en-US" altLang="en-US" sz="1400" b="1" dirty="0">
              <a:latin typeface="Bookman Old Style" pitchFamily="18" charset="0"/>
            </a:endParaRPr>
          </a:p>
        </p:txBody>
      </p:sp>
      <p:sp>
        <p:nvSpPr>
          <p:cNvPr id="42" name="TextBox 41"/>
          <p:cNvSpPr txBox="1">
            <a:spLocks noChangeArrowheads="1"/>
          </p:cNvSpPr>
          <p:nvPr/>
        </p:nvSpPr>
        <p:spPr bwMode="auto">
          <a:xfrm>
            <a:off x="4234413" y="3710815"/>
            <a:ext cx="1346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Bromine</a:t>
            </a:r>
            <a:endParaRPr lang="en-US" altLang="en-US" sz="1400" b="1" dirty="0">
              <a:latin typeface="Bookman Old Style" pitchFamily="18" charset="0"/>
            </a:endParaRPr>
          </a:p>
        </p:txBody>
      </p:sp>
      <p:sp>
        <p:nvSpPr>
          <p:cNvPr id="43" name="TextBox 42"/>
          <p:cNvSpPr txBox="1">
            <a:spLocks noChangeArrowheads="1"/>
          </p:cNvSpPr>
          <p:nvPr/>
        </p:nvSpPr>
        <p:spPr bwMode="auto">
          <a:xfrm>
            <a:off x="4234413" y="4080925"/>
            <a:ext cx="1346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Iodine</a:t>
            </a:r>
            <a:endParaRPr lang="en-US" altLang="en-US" sz="1400" b="1" dirty="0">
              <a:latin typeface="Bookman Old Style" pitchFamily="18" charset="0"/>
            </a:endParaRPr>
          </a:p>
        </p:txBody>
      </p:sp>
      <p:sp>
        <p:nvSpPr>
          <p:cNvPr id="45" name="TextBox 44"/>
          <p:cNvSpPr txBox="1">
            <a:spLocks noChangeArrowheads="1"/>
          </p:cNvSpPr>
          <p:nvPr/>
        </p:nvSpPr>
        <p:spPr bwMode="auto">
          <a:xfrm>
            <a:off x="5133207" y="2315067"/>
            <a:ext cx="782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400" b="1" dirty="0" smtClean="0">
                <a:latin typeface="Bookman Old Style" pitchFamily="18" charset="0"/>
              </a:rPr>
              <a:t>Group</a:t>
            </a:r>
          </a:p>
          <a:p>
            <a:pPr algn="ctr" eaLnBrk="1" fontAlgn="base" hangingPunct="1">
              <a:spcBef>
                <a:spcPct val="0"/>
              </a:spcBef>
              <a:spcAft>
                <a:spcPct val="0"/>
              </a:spcAft>
            </a:pPr>
            <a:r>
              <a:rPr lang="en-US" altLang="en-US" sz="1400" b="1" dirty="0" smtClean="0">
                <a:latin typeface="Bookman Old Style" pitchFamily="18" charset="0"/>
              </a:rPr>
              <a:t>17</a:t>
            </a:r>
            <a:endParaRPr lang="en-US" altLang="en-US" sz="1400" b="1" dirty="0">
              <a:latin typeface="Bookman Old Style" pitchFamily="18" charset="0"/>
            </a:endParaRPr>
          </a:p>
        </p:txBody>
      </p:sp>
      <p:grpSp>
        <p:nvGrpSpPr>
          <p:cNvPr id="48" name="Group 47"/>
          <p:cNvGrpSpPr/>
          <p:nvPr/>
        </p:nvGrpSpPr>
        <p:grpSpPr>
          <a:xfrm>
            <a:off x="595879" y="3041263"/>
            <a:ext cx="3471651" cy="1697237"/>
            <a:chOff x="421010" y="3954008"/>
            <a:chExt cx="3471651" cy="1697237"/>
          </a:xfrm>
        </p:grpSpPr>
        <p:sp>
          <p:nvSpPr>
            <p:cNvPr id="46" name="Cloud Callout 45"/>
            <p:cNvSpPr/>
            <p:nvPr/>
          </p:nvSpPr>
          <p:spPr>
            <a:xfrm>
              <a:off x="421010" y="3954008"/>
              <a:ext cx="3471651" cy="1697237"/>
            </a:xfrm>
            <a:prstGeom prst="cloudCallout">
              <a:avLst>
                <a:gd name="adj1" fmla="val 82172"/>
                <a:gd name="adj2" fmla="val -74610"/>
              </a:avLst>
            </a:prstGeom>
            <a:solidFill>
              <a:srgbClr val="7030A0"/>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7" name="TextBox 46"/>
            <p:cNvSpPr txBox="1">
              <a:spLocks noChangeArrowheads="1"/>
            </p:cNvSpPr>
            <p:nvPr/>
          </p:nvSpPr>
          <p:spPr bwMode="auto">
            <a:xfrm>
              <a:off x="733261" y="4200053"/>
              <a:ext cx="28855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dirty="0" smtClean="0">
                  <a:solidFill>
                    <a:schemeClr val="bg1"/>
                  </a:solidFill>
                  <a:latin typeface="+mj-lt"/>
                </a:rPr>
                <a:t>The tendency of their atoms to gain electrons decreases due to which their reactivity also decreases</a:t>
              </a:r>
              <a:endParaRPr lang="en-US" altLang="en-US" dirty="0">
                <a:solidFill>
                  <a:schemeClr val="bg1"/>
                </a:solidFill>
                <a:latin typeface="+mj-lt"/>
              </a:endParaRPr>
            </a:p>
          </p:txBody>
        </p:sp>
      </p:grpSp>
    </p:spTree>
    <p:extLst>
      <p:ext uri="{BB962C8B-B14F-4D97-AF65-F5344CB8AC3E}">
        <p14:creationId xmlns:p14="http://schemas.microsoft.com/office/powerpoint/2010/main" val="24628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p:cTn id="97" dur="500" fill="hold"/>
                                        <p:tgtEl>
                                          <p:spTgt spid="29"/>
                                        </p:tgtEl>
                                        <p:attrNameLst>
                                          <p:attrName>ppt_w</p:attrName>
                                        </p:attrNameLst>
                                      </p:cBhvr>
                                      <p:tavLst>
                                        <p:tav tm="0">
                                          <p:val>
                                            <p:fltVal val="0"/>
                                          </p:val>
                                        </p:tav>
                                        <p:tav tm="100000">
                                          <p:val>
                                            <p:strVal val="#ppt_w"/>
                                          </p:val>
                                        </p:tav>
                                      </p:tavLst>
                                    </p:anim>
                                    <p:anim calcmode="lin" valueType="num">
                                      <p:cBhvr>
                                        <p:cTn id="98" dur="500" fill="hold"/>
                                        <p:tgtEl>
                                          <p:spTgt spid="29"/>
                                        </p:tgtEl>
                                        <p:attrNameLst>
                                          <p:attrName>ppt_h</p:attrName>
                                        </p:attrNameLst>
                                      </p:cBhvr>
                                      <p:tavLst>
                                        <p:tav tm="0">
                                          <p:val>
                                            <p:fltVal val="0"/>
                                          </p:val>
                                        </p:tav>
                                        <p:tav tm="100000">
                                          <p:val>
                                            <p:strVal val="#ppt_h"/>
                                          </p:val>
                                        </p:tav>
                                      </p:tavLst>
                                    </p:anim>
                                    <p:animEffect transition="in" filter="fade">
                                      <p:cBhvr>
                                        <p:cTn id="99" dur="500"/>
                                        <p:tgtEl>
                                          <p:spTgt spid="2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p:cTn id="107" dur="500" fill="hold"/>
                                        <p:tgtEl>
                                          <p:spTgt spid="30"/>
                                        </p:tgtEl>
                                        <p:attrNameLst>
                                          <p:attrName>ppt_w</p:attrName>
                                        </p:attrNameLst>
                                      </p:cBhvr>
                                      <p:tavLst>
                                        <p:tav tm="0">
                                          <p:val>
                                            <p:fltVal val="0"/>
                                          </p:val>
                                        </p:tav>
                                        <p:tav tm="100000">
                                          <p:val>
                                            <p:strVal val="#ppt_w"/>
                                          </p:val>
                                        </p:tav>
                                      </p:tavLst>
                                    </p:anim>
                                    <p:anim calcmode="lin" valueType="num">
                                      <p:cBhvr>
                                        <p:cTn id="108" dur="500" fill="hold"/>
                                        <p:tgtEl>
                                          <p:spTgt spid="30"/>
                                        </p:tgtEl>
                                        <p:attrNameLst>
                                          <p:attrName>ppt_h</p:attrName>
                                        </p:attrNameLst>
                                      </p:cBhvr>
                                      <p:tavLst>
                                        <p:tav tm="0">
                                          <p:val>
                                            <p:fltVal val="0"/>
                                          </p:val>
                                        </p:tav>
                                        <p:tav tm="100000">
                                          <p:val>
                                            <p:strVal val="#ppt_h"/>
                                          </p:val>
                                        </p:tav>
                                      </p:tavLst>
                                    </p:anim>
                                    <p:animEffect transition="in" filter="fade">
                                      <p:cBhvr>
                                        <p:cTn id="109" dur="500"/>
                                        <p:tgtEl>
                                          <p:spTgt spid="3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p:cTn id="117" dur="500" fill="hold"/>
                                        <p:tgtEl>
                                          <p:spTgt spid="31"/>
                                        </p:tgtEl>
                                        <p:attrNameLst>
                                          <p:attrName>ppt_w</p:attrName>
                                        </p:attrNameLst>
                                      </p:cBhvr>
                                      <p:tavLst>
                                        <p:tav tm="0">
                                          <p:val>
                                            <p:fltVal val="0"/>
                                          </p:val>
                                        </p:tav>
                                        <p:tav tm="100000">
                                          <p:val>
                                            <p:strVal val="#ppt_w"/>
                                          </p:val>
                                        </p:tav>
                                      </p:tavLst>
                                    </p:anim>
                                    <p:anim calcmode="lin" valueType="num">
                                      <p:cBhvr>
                                        <p:cTn id="118" dur="500" fill="hold"/>
                                        <p:tgtEl>
                                          <p:spTgt spid="31"/>
                                        </p:tgtEl>
                                        <p:attrNameLst>
                                          <p:attrName>ppt_h</p:attrName>
                                        </p:attrNameLst>
                                      </p:cBhvr>
                                      <p:tavLst>
                                        <p:tav tm="0">
                                          <p:val>
                                            <p:fltVal val="0"/>
                                          </p:val>
                                        </p:tav>
                                        <p:tav tm="100000">
                                          <p:val>
                                            <p:strVal val="#ppt_h"/>
                                          </p:val>
                                        </p:tav>
                                      </p:tavLst>
                                    </p:anim>
                                    <p:animEffect transition="in" filter="fade">
                                      <p:cBhvr>
                                        <p:cTn id="119" dur="500"/>
                                        <p:tgtEl>
                                          <p:spTgt spid="3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fade">
                                      <p:cBhvr>
                                        <p:cTn id="122" dur="500"/>
                                        <p:tgtEl>
                                          <p:spTgt spid="42"/>
                                        </p:tgtEl>
                                      </p:cBhvr>
                                    </p:animEffect>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grpId="0"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p:cTn id="127" dur="500" fill="hold"/>
                                        <p:tgtEl>
                                          <p:spTgt spid="32"/>
                                        </p:tgtEl>
                                        <p:attrNameLst>
                                          <p:attrName>ppt_w</p:attrName>
                                        </p:attrNameLst>
                                      </p:cBhvr>
                                      <p:tavLst>
                                        <p:tav tm="0">
                                          <p:val>
                                            <p:fltVal val="0"/>
                                          </p:val>
                                        </p:tav>
                                        <p:tav tm="100000">
                                          <p:val>
                                            <p:strVal val="#ppt_w"/>
                                          </p:val>
                                        </p:tav>
                                      </p:tavLst>
                                    </p:anim>
                                    <p:anim calcmode="lin" valueType="num">
                                      <p:cBhvr>
                                        <p:cTn id="128" dur="500" fill="hold"/>
                                        <p:tgtEl>
                                          <p:spTgt spid="32"/>
                                        </p:tgtEl>
                                        <p:attrNameLst>
                                          <p:attrName>ppt_h</p:attrName>
                                        </p:attrNameLst>
                                      </p:cBhvr>
                                      <p:tavLst>
                                        <p:tav tm="0">
                                          <p:val>
                                            <p:fltVal val="0"/>
                                          </p:val>
                                        </p:tav>
                                        <p:tav tm="100000">
                                          <p:val>
                                            <p:strVal val="#ppt_h"/>
                                          </p:val>
                                        </p:tav>
                                      </p:tavLst>
                                    </p:anim>
                                    <p:animEffect transition="in" filter="fade">
                                      <p:cBhvr>
                                        <p:cTn id="129" dur="500"/>
                                        <p:tgtEl>
                                          <p:spTgt spid="32"/>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3"/>
                                        </p:tgtEl>
                                        <p:attrNameLst>
                                          <p:attrName>style.visibility</p:attrName>
                                        </p:attrNameLst>
                                      </p:cBhvr>
                                      <p:to>
                                        <p:strVal val="visible"/>
                                      </p:to>
                                    </p:set>
                                    <p:animEffect transition="in" filter="fade">
                                      <p:cBhvr>
                                        <p:cTn id="134" dur="500"/>
                                        <p:tgtEl>
                                          <p:spTgt spid="43"/>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2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45"/>
                                        </p:tgtEl>
                                        <p:attrNameLst>
                                          <p:attrName>style.visibility</p:attrName>
                                        </p:attrNameLst>
                                      </p:cBhvr>
                                      <p:to>
                                        <p:strVal val="visible"/>
                                      </p:to>
                                    </p:set>
                                    <p:animEffect transition="in" filter="fade">
                                      <p:cBhvr>
                                        <p:cTn id="143" dur="500"/>
                                        <p:tgtEl>
                                          <p:spTgt spid="4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wipe(left)">
                                      <p:cBhvr>
                                        <p:cTn id="148" dur="500"/>
                                        <p:tgtEl>
                                          <p:spTgt spid="35"/>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36"/>
                                        </p:tgtEl>
                                        <p:attrNameLst>
                                          <p:attrName>style.visibility</p:attrName>
                                        </p:attrNameLst>
                                      </p:cBhvr>
                                      <p:to>
                                        <p:strVal val="visible"/>
                                      </p:to>
                                    </p:set>
                                    <p:animEffect transition="in" filter="fade">
                                      <p:cBhvr>
                                        <p:cTn id="153" dur="500"/>
                                        <p:tgtEl>
                                          <p:spTgt spid="36"/>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fade">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fad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48"/>
                                        </p:tgtEl>
                                        <p:attrNameLst>
                                          <p:attrName>style.visibility</p:attrName>
                                        </p:attrNameLst>
                                      </p:cBhvr>
                                      <p:to>
                                        <p:strVal val="visible"/>
                                      </p:to>
                                    </p:set>
                                    <p:animEffect transition="in" filter="wipe(right)">
                                      <p:cBhvr>
                                        <p:cTn id="16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12" grpId="0" animBg="1"/>
      <p:bldP spid="13" grpId="0" animBg="1"/>
      <p:bldP spid="18" grpId="0"/>
      <p:bldP spid="19" grpId="0"/>
      <p:bldP spid="20" grpId="0"/>
      <p:bldP spid="20" grpId="1"/>
      <p:bldP spid="26" grpId="0"/>
      <p:bldP spid="21" grpId="0"/>
      <p:bldP spid="22" grpId="0"/>
      <p:bldP spid="23" grpId="0"/>
      <p:bldP spid="24" grpId="0"/>
      <p:bldP spid="25" grpId="0"/>
      <p:bldP spid="28" grpId="0" animBg="1"/>
      <p:bldP spid="29" grpId="0" animBg="1"/>
      <p:bldP spid="30" grpId="0" animBg="1"/>
      <p:bldP spid="31" grpId="0" animBg="1"/>
      <p:bldP spid="32" grpId="0" animBg="1"/>
      <p:bldP spid="36" grpId="0"/>
      <p:bldP spid="37" grpId="0"/>
      <p:bldP spid="38" grpId="0"/>
      <p:bldP spid="40" grpId="0"/>
      <p:bldP spid="41" grpId="0"/>
      <p:bldP spid="42" grpId="0"/>
      <p:bldP spid="43" grpId="0"/>
      <p:bldP spid="4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20094" y="262449"/>
            <a:ext cx="2832706"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a:defRPr/>
            </a:pPr>
            <a:r>
              <a:rPr lang="en-US" sz="2000" b="1" u="sng" dirty="0" smtClean="0">
                <a:solidFill>
                  <a:srgbClr val="C00000"/>
                </a:solidFill>
                <a:latin typeface="Bookman Old Style" pitchFamily="18" charset="0"/>
              </a:rPr>
              <a:t>Nature Of Oxides</a:t>
            </a:r>
            <a:endParaRPr lang="en-US" sz="2000" b="1" u="sng" dirty="0">
              <a:solidFill>
                <a:srgbClr val="C00000"/>
              </a:solidFill>
              <a:latin typeface="Bookman Old Style" pitchFamily="18" charset="0"/>
            </a:endParaRPr>
          </a:p>
        </p:txBody>
      </p:sp>
      <p:sp>
        <p:nvSpPr>
          <p:cNvPr id="4" name="Rectangle 3"/>
          <p:cNvSpPr/>
          <p:nvPr/>
        </p:nvSpPr>
        <p:spPr>
          <a:xfrm>
            <a:off x="518085" y="692895"/>
            <a:ext cx="8113315" cy="646331"/>
          </a:xfrm>
          <a:prstGeom prst="rect">
            <a:avLst/>
          </a:prstGeom>
        </p:spPr>
        <p:txBody>
          <a:bodyPr wrap="square">
            <a:spAutoFit/>
          </a:bodyPr>
          <a:lstStyle/>
          <a:p>
            <a:pPr>
              <a:defRPr/>
            </a:pPr>
            <a:r>
              <a:rPr lang="en-US" b="1" dirty="0">
                <a:solidFill>
                  <a:srgbClr val="0000FF"/>
                </a:solidFill>
                <a:latin typeface="Bookman Old Style" pitchFamily="18" charset="0"/>
              </a:rPr>
              <a:t>On going down in a group of the periodic table, there is no change in the nature of oxides of </a:t>
            </a:r>
            <a:r>
              <a:rPr lang="en-US" b="1" dirty="0" smtClean="0">
                <a:solidFill>
                  <a:srgbClr val="0000FF"/>
                </a:solidFill>
                <a:latin typeface="Bookman Old Style" pitchFamily="18" charset="0"/>
              </a:rPr>
              <a:t>elements.</a:t>
            </a:r>
          </a:p>
        </p:txBody>
      </p:sp>
      <p:sp>
        <p:nvSpPr>
          <p:cNvPr id="5" name="Rectangle 4"/>
          <p:cNvSpPr/>
          <p:nvPr/>
        </p:nvSpPr>
        <p:spPr>
          <a:xfrm>
            <a:off x="1720484" y="1812308"/>
            <a:ext cx="544615" cy="416113"/>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Bookman Old Style" panose="02050604050505020204" pitchFamily="18" charset="0"/>
              </a:rPr>
              <a:t>Li</a:t>
            </a:r>
            <a:endParaRPr lang="en-US" b="1" dirty="0">
              <a:solidFill>
                <a:schemeClr val="tx1"/>
              </a:solidFill>
              <a:latin typeface="Bookman Old Style" panose="02050604050505020204" pitchFamily="18" charset="0"/>
            </a:endParaRPr>
          </a:p>
        </p:txBody>
      </p:sp>
      <p:sp>
        <p:nvSpPr>
          <p:cNvPr id="6" name="Rectangle 5"/>
          <p:cNvSpPr/>
          <p:nvPr/>
        </p:nvSpPr>
        <p:spPr>
          <a:xfrm>
            <a:off x="1720484" y="2233232"/>
            <a:ext cx="544615" cy="395814"/>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Na</a:t>
            </a:r>
            <a:endParaRPr lang="en-US" b="1" dirty="0">
              <a:solidFill>
                <a:sysClr val="windowText" lastClr="000000"/>
              </a:solidFill>
              <a:latin typeface="Bookman Old Style" panose="02050604050505020204" pitchFamily="18" charset="0"/>
            </a:endParaRPr>
          </a:p>
        </p:txBody>
      </p:sp>
      <p:sp>
        <p:nvSpPr>
          <p:cNvPr id="7" name="Rectangle 6"/>
          <p:cNvSpPr/>
          <p:nvPr/>
        </p:nvSpPr>
        <p:spPr>
          <a:xfrm>
            <a:off x="1720484" y="2625126"/>
            <a:ext cx="544615" cy="346431"/>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K</a:t>
            </a:r>
            <a:endParaRPr lang="en-US" b="1" dirty="0">
              <a:solidFill>
                <a:sysClr val="windowText" lastClr="000000"/>
              </a:solidFill>
              <a:latin typeface="Bookman Old Style" panose="02050604050505020204" pitchFamily="18" charset="0"/>
            </a:endParaRPr>
          </a:p>
        </p:txBody>
      </p:sp>
      <p:sp>
        <p:nvSpPr>
          <p:cNvPr id="8" name="Rectangle 7"/>
          <p:cNvSpPr/>
          <p:nvPr/>
        </p:nvSpPr>
        <p:spPr>
          <a:xfrm>
            <a:off x="1720484" y="2968190"/>
            <a:ext cx="544615" cy="370423"/>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ysClr val="windowText" lastClr="000000"/>
                </a:solidFill>
                <a:latin typeface="Bookman Old Style" panose="02050604050505020204" pitchFamily="18" charset="0"/>
              </a:rPr>
              <a:t>Rb</a:t>
            </a:r>
            <a:endParaRPr lang="en-US" b="1" dirty="0">
              <a:solidFill>
                <a:sysClr val="windowText" lastClr="000000"/>
              </a:solidFill>
              <a:latin typeface="Bookman Old Style" panose="02050604050505020204" pitchFamily="18" charset="0"/>
            </a:endParaRPr>
          </a:p>
        </p:txBody>
      </p:sp>
      <p:sp>
        <p:nvSpPr>
          <p:cNvPr id="12" name="Rectangle 11"/>
          <p:cNvSpPr/>
          <p:nvPr/>
        </p:nvSpPr>
        <p:spPr>
          <a:xfrm>
            <a:off x="1729554" y="3340282"/>
            <a:ext cx="531195" cy="353820"/>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Cs</a:t>
            </a:r>
            <a:endParaRPr lang="en-US" b="1" dirty="0">
              <a:solidFill>
                <a:sysClr val="windowText" lastClr="000000"/>
              </a:solidFill>
              <a:latin typeface="Bookman Old Style" panose="02050604050505020204" pitchFamily="18" charset="0"/>
            </a:endParaRPr>
          </a:p>
        </p:txBody>
      </p:sp>
      <p:sp>
        <p:nvSpPr>
          <p:cNvPr id="13" name="Rectangle 12"/>
          <p:cNvSpPr/>
          <p:nvPr/>
        </p:nvSpPr>
        <p:spPr>
          <a:xfrm>
            <a:off x="1722297" y="3697859"/>
            <a:ext cx="541933" cy="398111"/>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Fr</a:t>
            </a:r>
            <a:endParaRPr lang="en-US" b="1" dirty="0">
              <a:solidFill>
                <a:sysClr val="windowText" lastClr="000000"/>
              </a:solidFill>
              <a:latin typeface="Bookman Old Style" panose="02050604050505020204" pitchFamily="18" charset="0"/>
            </a:endParaRPr>
          </a:p>
        </p:txBody>
      </p:sp>
      <p:cxnSp>
        <p:nvCxnSpPr>
          <p:cNvPr id="14" name="Straight Arrow Connector 13"/>
          <p:cNvCxnSpPr/>
          <p:nvPr/>
        </p:nvCxnSpPr>
        <p:spPr>
          <a:xfrm>
            <a:off x="2535403" y="2015504"/>
            <a:ext cx="1" cy="1881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2544735" y="2099633"/>
            <a:ext cx="20421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solidFill>
                  <a:srgbClr val="002060"/>
                </a:solidFill>
                <a:latin typeface="Bookman Old Style" pitchFamily="18" charset="0"/>
              </a:rPr>
              <a:t>All the elements of</a:t>
            </a:r>
          </a:p>
          <a:p>
            <a:pPr eaLnBrk="1" fontAlgn="base" hangingPunct="1">
              <a:spcBef>
                <a:spcPct val="0"/>
              </a:spcBef>
              <a:spcAft>
                <a:spcPct val="0"/>
              </a:spcAft>
            </a:pPr>
            <a:r>
              <a:rPr lang="en-US" altLang="en-US" sz="1400" b="1" dirty="0" smtClean="0">
                <a:solidFill>
                  <a:srgbClr val="002060"/>
                </a:solidFill>
                <a:latin typeface="Bookman Old Style" pitchFamily="18" charset="0"/>
              </a:rPr>
              <a:t>group1 form basic oxides.</a:t>
            </a:r>
            <a:endParaRPr lang="en-US" altLang="en-US" sz="1400" b="1" dirty="0">
              <a:solidFill>
                <a:srgbClr val="002060"/>
              </a:solidFill>
              <a:latin typeface="Bookman Old Style" pitchFamily="18" charset="0"/>
            </a:endParaRPr>
          </a:p>
        </p:txBody>
      </p:sp>
      <p:sp>
        <p:nvSpPr>
          <p:cNvPr id="26" name="TextBox 25"/>
          <p:cNvSpPr txBox="1">
            <a:spLocks noChangeArrowheads="1"/>
          </p:cNvSpPr>
          <p:nvPr/>
        </p:nvSpPr>
        <p:spPr bwMode="auto">
          <a:xfrm>
            <a:off x="504847" y="3777026"/>
            <a:ext cx="12519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Francium</a:t>
            </a:r>
            <a:endParaRPr lang="en-US" altLang="en-US" sz="1400" b="1" dirty="0">
              <a:latin typeface="Bookman Old Style" pitchFamily="18" charset="0"/>
            </a:endParaRPr>
          </a:p>
        </p:txBody>
      </p:sp>
      <p:sp>
        <p:nvSpPr>
          <p:cNvPr id="21" name="TextBox 20"/>
          <p:cNvSpPr txBox="1">
            <a:spLocks noChangeArrowheads="1"/>
          </p:cNvSpPr>
          <p:nvPr/>
        </p:nvSpPr>
        <p:spPr bwMode="auto">
          <a:xfrm>
            <a:off x="518085" y="1857727"/>
            <a:ext cx="10408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Lithium</a:t>
            </a:r>
            <a:endParaRPr lang="en-US" altLang="en-US" sz="1400" b="1" dirty="0">
              <a:latin typeface="Bookman Old Style" pitchFamily="18" charset="0"/>
            </a:endParaRPr>
          </a:p>
        </p:txBody>
      </p:sp>
      <p:sp>
        <p:nvSpPr>
          <p:cNvPr id="22" name="TextBox 21"/>
          <p:cNvSpPr txBox="1">
            <a:spLocks noChangeArrowheads="1"/>
          </p:cNvSpPr>
          <p:nvPr/>
        </p:nvSpPr>
        <p:spPr bwMode="auto">
          <a:xfrm>
            <a:off x="504847" y="2245388"/>
            <a:ext cx="10408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Sodium</a:t>
            </a:r>
            <a:endParaRPr lang="en-US" altLang="en-US" sz="1400" b="1" dirty="0">
              <a:latin typeface="Bookman Old Style" pitchFamily="18" charset="0"/>
            </a:endParaRPr>
          </a:p>
        </p:txBody>
      </p:sp>
      <p:sp>
        <p:nvSpPr>
          <p:cNvPr id="23" name="TextBox 22"/>
          <p:cNvSpPr txBox="1">
            <a:spLocks noChangeArrowheads="1"/>
          </p:cNvSpPr>
          <p:nvPr/>
        </p:nvSpPr>
        <p:spPr bwMode="auto">
          <a:xfrm>
            <a:off x="504847" y="2637668"/>
            <a:ext cx="1346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Potassium</a:t>
            </a:r>
            <a:endParaRPr lang="en-US" altLang="en-US" sz="1400" b="1" dirty="0">
              <a:latin typeface="Bookman Old Style" pitchFamily="18" charset="0"/>
            </a:endParaRPr>
          </a:p>
        </p:txBody>
      </p:sp>
      <p:sp>
        <p:nvSpPr>
          <p:cNvPr id="24" name="TextBox 23"/>
          <p:cNvSpPr txBox="1">
            <a:spLocks noChangeArrowheads="1"/>
          </p:cNvSpPr>
          <p:nvPr/>
        </p:nvSpPr>
        <p:spPr bwMode="auto">
          <a:xfrm>
            <a:off x="504847" y="3007778"/>
            <a:ext cx="1346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Rubidium</a:t>
            </a:r>
            <a:endParaRPr lang="en-US" altLang="en-US" sz="1400" b="1" dirty="0">
              <a:latin typeface="Bookman Old Style" pitchFamily="18" charset="0"/>
            </a:endParaRPr>
          </a:p>
        </p:txBody>
      </p:sp>
      <p:sp>
        <p:nvSpPr>
          <p:cNvPr id="25" name="TextBox 24"/>
          <p:cNvSpPr txBox="1">
            <a:spLocks noChangeArrowheads="1"/>
          </p:cNvSpPr>
          <p:nvPr/>
        </p:nvSpPr>
        <p:spPr bwMode="auto">
          <a:xfrm>
            <a:off x="504847" y="3392402"/>
            <a:ext cx="10115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Cesium</a:t>
            </a:r>
            <a:endParaRPr lang="en-US" altLang="en-US" sz="1400" b="1" dirty="0">
              <a:latin typeface="Bookman Old Style" pitchFamily="18" charset="0"/>
            </a:endParaRPr>
          </a:p>
        </p:txBody>
      </p:sp>
      <p:sp>
        <p:nvSpPr>
          <p:cNvPr id="29" name="Rectangle 28"/>
          <p:cNvSpPr/>
          <p:nvPr/>
        </p:nvSpPr>
        <p:spPr>
          <a:xfrm>
            <a:off x="5221450" y="2861416"/>
            <a:ext cx="544615" cy="416113"/>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Bookman Old Style" panose="02050604050505020204" pitchFamily="18" charset="0"/>
              </a:rPr>
              <a:t>F</a:t>
            </a:r>
            <a:endParaRPr lang="en-US" b="1" dirty="0">
              <a:solidFill>
                <a:schemeClr val="tx1"/>
              </a:solidFill>
              <a:latin typeface="Bookman Old Style" panose="02050604050505020204" pitchFamily="18" charset="0"/>
            </a:endParaRPr>
          </a:p>
        </p:txBody>
      </p:sp>
      <p:sp>
        <p:nvSpPr>
          <p:cNvPr id="30" name="Rectangle 29"/>
          <p:cNvSpPr/>
          <p:nvPr/>
        </p:nvSpPr>
        <p:spPr>
          <a:xfrm>
            <a:off x="5221450" y="3282340"/>
            <a:ext cx="544615" cy="395814"/>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Cl</a:t>
            </a:r>
            <a:endParaRPr lang="en-US" b="1" dirty="0">
              <a:solidFill>
                <a:sysClr val="windowText" lastClr="000000"/>
              </a:solidFill>
              <a:latin typeface="Bookman Old Style" panose="02050604050505020204" pitchFamily="18" charset="0"/>
            </a:endParaRPr>
          </a:p>
        </p:txBody>
      </p:sp>
      <p:sp>
        <p:nvSpPr>
          <p:cNvPr id="31" name="Rectangle 30"/>
          <p:cNvSpPr/>
          <p:nvPr/>
        </p:nvSpPr>
        <p:spPr>
          <a:xfrm>
            <a:off x="5221450" y="3674234"/>
            <a:ext cx="544615" cy="346431"/>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Br</a:t>
            </a:r>
            <a:endParaRPr lang="en-US" b="1" dirty="0">
              <a:solidFill>
                <a:sysClr val="windowText" lastClr="000000"/>
              </a:solidFill>
              <a:latin typeface="Bookman Old Style" panose="02050604050505020204" pitchFamily="18" charset="0"/>
            </a:endParaRPr>
          </a:p>
        </p:txBody>
      </p:sp>
      <p:sp>
        <p:nvSpPr>
          <p:cNvPr id="32" name="Rectangle 31"/>
          <p:cNvSpPr/>
          <p:nvPr/>
        </p:nvSpPr>
        <p:spPr>
          <a:xfrm>
            <a:off x="5221450" y="4017298"/>
            <a:ext cx="544615" cy="370423"/>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Bookman Old Style" panose="02050604050505020204" pitchFamily="18" charset="0"/>
              </a:rPr>
              <a:t>I</a:t>
            </a:r>
            <a:endParaRPr lang="en-US" b="1" dirty="0">
              <a:solidFill>
                <a:sysClr val="windowText" lastClr="000000"/>
              </a:solidFill>
              <a:latin typeface="Bookman Old Style" panose="02050604050505020204" pitchFamily="18" charset="0"/>
            </a:endParaRPr>
          </a:p>
        </p:txBody>
      </p:sp>
      <p:cxnSp>
        <p:nvCxnSpPr>
          <p:cNvPr id="35" name="Straight Arrow Connector 34"/>
          <p:cNvCxnSpPr/>
          <p:nvPr/>
        </p:nvCxnSpPr>
        <p:spPr>
          <a:xfrm>
            <a:off x="6036369" y="3145316"/>
            <a:ext cx="1" cy="9656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6036369" y="3236378"/>
            <a:ext cx="25950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All the elements of group 17 form acidic oxides.</a:t>
            </a:r>
            <a:endParaRPr lang="en-US" altLang="en-US" sz="1400" b="1" dirty="0">
              <a:latin typeface="Bookman Old Style" pitchFamily="18" charset="0"/>
            </a:endParaRPr>
          </a:p>
        </p:txBody>
      </p:sp>
      <p:sp>
        <p:nvSpPr>
          <p:cNvPr id="40" name="TextBox 39"/>
          <p:cNvSpPr txBox="1">
            <a:spLocks noChangeArrowheads="1"/>
          </p:cNvSpPr>
          <p:nvPr/>
        </p:nvSpPr>
        <p:spPr bwMode="auto">
          <a:xfrm>
            <a:off x="4247651" y="2930874"/>
            <a:ext cx="10408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Fluorine</a:t>
            </a:r>
            <a:endParaRPr lang="en-US" altLang="en-US" sz="1400" b="1" dirty="0">
              <a:latin typeface="Bookman Old Style" pitchFamily="18" charset="0"/>
            </a:endParaRPr>
          </a:p>
        </p:txBody>
      </p:sp>
      <p:sp>
        <p:nvSpPr>
          <p:cNvPr id="41" name="TextBox 40"/>
          <p:cNvSpPr txBox="1">
            <a:spLocks noChangeArrowheads="1"/>
          </p:cNvSpPr>
          <p:nvPr/>
        </p:nvSpPr>
        <p:spPr bwMode="auto">
          <a:xfrm>
            <a:off x="4234413" y="3318535"/>
            <a:ext cx="10408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Chlorine</a:t>
            </a:r>
            <a:endParaRPr lang="en-US" altLang="en-US" sz="1400" b="1" dirty="0">
              <a:latin typeface="Bookman Old Style" pitchFamily="18" charset="0"/>
            </a:endParaRPr>
          </a:p>
        </p:txBody>
      </p:sp>
      <p:sp>
        <p:nvSpPr>
          <p:cNvPr id="42" name="TextBox 41"/>
          <p:cNvSpPr txBox="1">
            <a:spLocks noChangeArrowheads="1"/>
          </p:cNvSpPr>
          <p:nvPr/>
        </p:nvSpPr>
        <p:spPr bwMode="auto">
          <a:xfrm>
            <a:off x="4234413" y="3710815"/>
            <a:ext cx="1346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Bromine</a:t>
            </a:r>
            <a:endParaRPr lang="en-US" altLang="en-US" sz="1400" b="1" dirty="0">
              <a:latin typeface="Bookman Old Style" pitchFamily="18" charset="0"/>
            </a:endParaRPr>
          </a:p>
        </p:txBody>
      </p:sp>
      <p:sp>
        <p:nvSpPr>
          <p:cNvPr id="43" name="TextBox 42"/>
          <p:cNvSpPr txBox="1">
            <a:spLocks noChangeArrowheads="1"/>
          </p:cNvSpPr>
          <p:nvPr/>
        </p:nvSpPr>
        <p:spPr bwMode="auto">
          <a:xfrm>
            <a:off x="4234413" y="4080925"/>
            <a:ext cx="1346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400" b="1" dirty="0" smtClean="0">
                <a:latin typeface="Bookman Old Style" pitchFamily="18" charset="0"/>
              </a:rPr>
              <a:t>Iodine</a:t>
            </a:r>
            <a:endParaRPr lang="en-US" altLang="en-US" sz="1400" b="1" dirty="0">
              <a:latin typeface="Bookman Old Style" pitchFamily="18" charset="0"/>
            </a:endParaRPr>
          </a:p>
        </p:txBody>
      </p:sp>
      <p:sp>
        <p:nvSpPr>
          <p:cNvPr id="45" name="TextBox 44"/>
          <p:cNvSpPr txBox="1">
            <a:spLocks noChangeArrowheads="1"/>
          </p:cNvSpPr>
          <p:nvPr/>
        </p:nvSpPr>
        <p:spPr bwMode="auto">
          <a:xfrm>
            <a:off x="5133207" y="2315067"/>
            <a:ext cx="782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400" b="1" dirty="0" smtClean="0">
                <a:latin typeface="Bookman Old Style" pitchFamily="18" charset="0"/>
              </a:rPr>
              <a:t>Group</a:t>
            </a:r>
          </a:p>
          <a:p>
            <a:pPr algn="ctr" eaLnBrk="1" fontAlgn="base" hangingPunct="1">
              <a:spcBef>
                <a:spcPct val="0"/>
              </a:spcBef>
              <a:spcAft>
                <a:spcPct val="0"/>
              </a:spcAft>
            </a:pPr>
            <a:r>
              <a:rPr lang="en-US" altLang="en-US" sz="1400" b="1" dirty="0" smtClean="0">
                <a:latin typeface="Bookman Old Style" pitchFamily="18" charset="0"/>
              </a:rPr>
              <a:t>17</a:t>
            </a:r>
            <a:endParaRPr lang="en-US" altLang="en-US" sz="1400" b="1" dirty="0">
              <a:latin typeface="Bookman Old Style" pitchFamily="18" charset="0"/>
            </a:endParaRPr>
          </a:p>
        </p:txBody>
      </p:sp>
      <p:grpSp>
        <p:nvGrpSpPr>
          <p:cNvPr id="49" name="Group 48"/>
          <p:cNvGrpSpPr/>
          <p:nvPr/>
        </p:nvGrpSpPr>
        <p:grpSpPr>
          <a:xfrm>
            <a:off x="3915733" y="914309"/>
            <a:ext cx="3156046" cy="1402675"/>
            <a:chOff x="578812" y="4012389"/>
            <a:chExt cx="3156046" cy="1402675"/>
          </a:xfrm>
        </p:grpSpPr>
        <p:sp>
          <p:nvSpPr>
            <p:cNvPr id="50" name="Cloud Callout 49"/>
            <p:cNvSpPr/>
            <p:nvPr/>
          </p:nvSpPr>
          <p:spPr>
            <a:xfrm>
              <a:off x="578812" y="4012389"/>
              <a:ext cx="3156046" cy="1402675"/>
            </a:xfrm>
            <a:prstGeom prst="cloudCallout">
              <a:avLst>
                <a:gd name="adj1" fmla="val -74399"/>
                <a:gd name="adj2" fmla="val 27155"/>
              </a:avLst>
            </a:prstGeom>
            <a:solidFill>
              <a:srgbClr val="7030A0"/>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TextBox 50"/>
            <p:cNvSpPr txBox="1">
              <a:spLocks noChangeArrowheads="1"/>
            </p:cNvSpPr>
            <p:nvPr/>
          </p:nvSpPr>
          <p:spPr bwMode="auto">
            <a:xfrm>
              <a:off x="733261" y="4200053"/>
              <a:ext cx="28855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dirty="0" smtClean="0">
                  <a:solidFill>
                    <a:schemeClr val="bg1"/>
                  </a:solidFill>
                  <a:latin typeface="+mj-lt"/>
                </a:rPr>
                <a:t>All the elements of group 1</a:t>
              </a:r>
            </a:p>
            <a:p>
              <a:pPr algn="ctr" eaLnBrk="1" fontAlgn="base" hangingPunct="1">
                <a:spcBef>
                  <a:spcPct val="0"/>
                </a:spcBef>
                <a:spcAft>
                  <a:spcPct val="0"/>
                </a:spcAft>
              </a:pPr>
              <a:r>
                <a:rPr lang="en-US" altLang="en-US" dirty="0" smtClean="0">
                  <a:solidFill>
                    <a:schemeClr val="bg1"/>
                  </a:solidFill>
                  <a:latin typeface="+mj-lt"/>
                </a:rPr>
                <a:t>are metals and metals tend to form basic oxide.</a:t>
              </a:r>
              <a:endParaRPr lang="en-US" altLang="en-US" dirty="0">
                <a:solidFill>
                  <a:schemeClr val="bg1"/>
                </a:solidFill>
                <a:latin typeface="+mj-lt"/>
              </a:endParaRPr>
            </a:p>
          </p:txBody>
        </p:sp>
      </p:grpSp>
      <p:grpSp>
        <p:nvGrpSpPr>
          <p:cNvPr id="52" name="Group 51"/>
          <p:cNvGrpSpPr/>
          <p:nvPr/>
        </p:nvGrpSpPr>
        <p:grpSpPr>
          <a:xfrm>
            <a:off x="3770631" y="767028"/>
            <a:ext cx="3471651" cy="1697237"/>
            <a:chOff x="421010" y="3865108"/>
            <a:chExt cx="3471651" cy="1697237"/>
          </a:xfrm>
        </p:grpSpPr>
        <p:sp>
          <p:nvSpPr>
            <p:cNvPr id="53" name="Cloud Callout 52"/>
            <p:cNvSpPr/>
            <p:nvPr/>
          </p:nvSpPr>
          <p:spPr>
            <a:xfrm>
              <a:off x="421010" y="3865108"/>
              <a:ext cx="3471651" cy="1697237"/>
            </a:xfrm>
            <a:prstGeom prst="cloudCallout">
              <a:avLst>
                <a:gd name="adj1" fmla="val 49285"/>
                <a:gd name="adj2" fmla="val 95322"/>
              </a:avLst>
            </a:prstGeom>
            <a:solidFill>
              <a:srgbClr val="7030A0"/>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TextBox 53"/>
            <p:cNvSpPr txBox="1">
              <a:spLocks noChangeArrowheads="1"/>
            </p:cNvSpPr>
            <p:nvPr/>
          </p:nvSpPr>
          <p:spPr bwMode="auto">
            <a:xfrm>
              <a:off x="733261" y="4200053"/>
              <a:ext cx="28855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dirty="0" smtClean="0">
                  <a:solidFill>
                    <a:schemeClr val="bg1"/>
                  </a:solidFill>
                  <a:latin typeface="+mj-lt"/>
                </a:rPr>
                <a:t>All the elements of group 17</a:t>
              </a:r>
            </a:p>
            <a:p>
              <a:pPr algn="ctr" eaLnBrk="1" fontAlgn="base" hangingPunct="1">
                <a:spcBef>
                  <a:spcPct val="0"/>
                </a:spcBef>
                <a:spcAft>
                  <a:spcPct val="0"/>
                </a:spcAft>
              </a:pPr>
              <a:r>
                <a:rPr lang="en-US" altLang="en-US" dirty="0" smtClean="0">
                  <a:solidFill>
                    <a:schemeClr val="bg1"/>
                  </a:solidFill>
                  <a:latin typeface="+mj-lt"/>
                </a:rPr>
                <a:t>are non-metals and non-metals tend to form </a:t>
              </a:r>
            </a:p>
            <a:p>
              <a:pPr algn="ctr" eaLnBrk="1" fontAlgn="base" hangingPunct="1">
                <a:spcBef>
                  <a:spcPct val="0"/>
                </a:spcBef>
                <a:spcAft>
                  <a:spcPct val="0"/>
                </a:spcAft>
              </a:pPr>
              <a:r>
                <a:rPr lang="en-US" altLang="en-US" dirty="0" smtClean="0">
                  <a:solidFill>
                    <a:schemeClr val="bg1"/>
                  </a:solidFill>
                  <a:latin typeface="+mj-lt"/>
                </a:rPr>
                <a:t>acidic  oxide.</a:t>
              </a:r>
              <a:endParaRPr lang="en-US" altLang="en-US" dirty="0">
                <a:solidFill>
                  <a:schemeClr val="bg1"/>
                </a:solidFill>
                <a:latin typeface="+mj-lt"/>
              </a:endParaRPr>
            </a:p>
          </p:txBody>
        </p:sp>
      </p:grpSp>
    </p:spTree>
    <p:extLst>
      <p:ext uri="{BB962C8B-B14F-4D97-AF65-F5344CB8AC3E}">
        <p14:creationId xmlns:p14="http://schemas.microsoft.com/office/powerpoint/2010/main" val="277995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wipe(right)">
                                      <p:cBhvr>
                                        <p:cTn id="87" dur="500"/>
                                        <p:tgtEl>
                                          <p:spTgt spid="49"/>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ppt_w</p:attrName>
                                        </p:attrNameLst>
                                      </p:cBhvr>
                                      <p:tavLst>
                                        <p:tav tm="0">
                                          <p:val>
                                            <p:fltVal val="0"/>
                                          </p:val>
                                        </p:tav>
                                        <p:tav tm="100000">
                                          <p:val>
                                            <p:strVal val="#ppt_w"/>
                                          </p:val>
                                        </p:tav>
                                      </p:tavLst>
                                    </p:anim>
                                    <p:anim calcmode="lin" valueType="num">
                                      <p:cBhvr>
                                        <p:cTn id="93" dur="500" fill="hold"/>
                                        <p:tgtEl>
                                          <p:spTgt spid="29"/>
                                        </p:tgtEl>
                                        <p:attrNameLst>
                                          <p:attrName>ppt_h</p:attrName>
                                        </p:attrNameLst>
                                      </p:cBhvr>
                                      <p:tavLst>
                                        <p:tav tm="0">
                                          <p:val>
                                            <p:fltVal val="0"/>
                                          </p:val>
                                        </p:tav>
                                        <p:tav tm="100000">
                                          <p:val>
                                            <p:strVal val="#ppt_h"/>
                                          </p:val>
                                        </p:tav>
                                      </p:tavLst>
                                    </p:anim>
                                    <p:animEffect transition="in" filter="fade">
                                      <p:cBhvr>
                                        <p:cTn id="94" dur="500"/>
                                        <p:tgtEl>
                                          <p:spTgt spid="2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 calcmode="lin" valueType="num">
                                      <p:cBhvr>
                                        <p:cTn id="102" dur="500" fill="hold"/>
                                        <p:tgtEl>
                                          <p:spTgt spid="30"/>
                                        </p:tgtEl>
                                        <p:attrNameLst>
                                          <p:attrName>ppt_w</p:attrName>
                                        </p:attrNameLst>
                                      </p:cBhvr>
                                      <p:tavLst>
                                        <p:tav tm="0">
                                          <p:val>
                                            <p:fltVal val="0"/>
                                          </p:val>
                                        </p:tav>
                                        <p:tav tm="100000">
                                          <p:val>
                                            <p:strVal val="#ppt_w"/>
                                          </p:val>
                                        </p:tav>
                                      </p:tavLst>
                                    </p:anim>
                                    <p:anim calcmode="lin" valueType="num">
                                      <p:cBhvr>
                                        <p:cTn id="103" dur="500" fill="hold"/>
                                        <p:tgtEl>
                                          <p:spTgt spid="30"/>
                                        </p:tgtEl>
                                        <p:attrNameLst>
                                          <p:attrName>ppt_h</p:attrName>
                                        </p:attrNameLst>
                                      </p:cBhvr>
                                      <p:tavLst>
                                        <p:tav tm="0">
                                          <p:val>
                                            <p:fltVal val="0"/>
                                          </p:val>
                                        </p:tav>
                                        <p:tav tm="100000">
                                          <p:val>
                                            <p:strVal val="#ppt_h"/>
                                          </p:val>
                                        </p:tav>
                                      </p:tavLst>
                                    </p:anim>
                                    <p:animEffect transition="in" filter="fade">
                                      <p:cBhvr>
                                        <p:cTn id="104" dur="500"/>
                                        <p:tgtEl>
                                          <p:spTgt spid="3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500" fill="hold"/>
                                        <p:tgtEl>
                                          <p:spTgt spid="31"/>
                                        </p:tgtEl>
                                        <p:attrNameLst>
                                          <p:attrName>ppt_w</p:attrName>
                                        </p:attrNameLst>
                                      </p:cBhvr>
                                      <p:tavLst>
                                        <p:tav tm="0">
                                          <p:val>
                                            <p:fltVal val="0"/>
                                          </p:val>
                                        </p:tav>
                                        <p:tav tm="100000">
                                          <p:val>
                                            <p:strVal val="#ppt_w"/>
                                          </p:val>
                                        </p:tav>
                                      </p:tavLst>
                                    </p:anim>
                                    <p:anim calcmode="lin" valueType="num">
                                      <p:cBhvr>
                                        <p:cTn id="113" dur="500" fill="hold"/>
                                        <p:tgtEl>
                                          <p:spTgt spid="31"/>
                                        </p:tgtEl>
                                        <p:attrNameLst>
                                          <p:attrName>ppt_h</p:attrName>
                                        </p:attrNameLst>
                                      </p:cBhvr>
                                      <p:tavLst>
                                        <p:tav tm="0">
                                          <p:val>
                                            <p:fltVal val="0"/>
                                          </p:val>
                                        </p:tav>
                                        <p:tav tm="100000">
                                          <p:val>
                                            <p:strVal val="#ppt_h"/>
                                          </p:val>
                                        </p:tav>
                                      </p:tavLst>
                                    </p:anim>
                                    <p:animEffect transition="in" filter="fade">
                                      <p:cBhvr>
                                        <p:cTn id="114" dur="500"/>
                                        <p:tgtEl>
                                          <p:spTgt spid="3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fade">
                                      <p:cBhvr>
                                        <p:cTn id="117" dur="5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32"/>
                                        </p:tgtEl>
                                        <p:attrNameLst>
                                          <p:attrName>style.visibility</p:attrName>
                                        </p:attrNameLst>
                                      </p:cBhvr>
                                      <p:to>
                                        <p:strVal val="visible"/>
                                      </p:to>
                                    </p:set>
                                    <p:anim calcmode="lin" valueType="num">
                                      <p:cBhvr>
                                        <p:cTn id="122" dur="500" fill="hold"/>
                                        <p:tgtEl>
                                          <p:spTgt spid="32"/>
                                        </p:tgtEl>
                                        <p:attrNameLst>
                                          <p:attrName>ppt_w</p:attrName>
                                        </p:attrNameLst>
                                      </p:cBhvr>
                                      <p:tavLst>
                                        <p:tav tm="0">
                                          <p:val>
                                            <p:fltVal val="0"/>
                                          </p:val>
                                        </p:tav>
                                        <p:tav tm="100000">
                                          <p:val>
                                            <p:strVal val="#ppt_w"/>
                                          </p:val>
                                        </p:tav>
                                      </p:tavLst>
                                    </p:anim>
                                    <p:anim calcmode="lin" valueType="num">
                                      <p:cBhvr>
                                        <p:cTn id="123" dur="500" fill="hold"/>
                                        <p:tgtEl>
                                          <p:spTgt spid="32"/>
                                        </p:tgtEl>
                                        <p:attrNameLst>
                                          <p:attrName>ppt_h</p:attrName>
                                        </p:attrNameLst>
                                      </p:cBhvr>
                                      <p:tavLst>
                                        <p:tav tm="0">
                                          <p:val>
                                            <p:fltVal val="0"/>
                                          </p:val>
                                        </p:tav>
                                        <p:tav tm="100000">
                                          <p:val>
                                            <p:strVal val="#ppt_h"/>
                                          </p:val>
                                        </p:tav>
                                      </p:tavLst>
                                    </p:anim>
                                    <p:animEffect transition="in" filter="fade">
                                      <p:cBhvr>
                                        <p:cTn id="124" dur="500"/>
                                        <p:tgtEl>
                                          <p:spTgt spid="32"/>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fade">
                                      <p:cBhvr>
                                        <p:cTn id="129" dur="500"/>
                                        <p:tgtEl>
                                          <p:spTgt spid="43"/>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20"/>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fade">
                                      <p:cBhvr>
                                        <p:cTn id="140" dur="500"/>
                                        <p:tgtEl>
                                          <p:spTgt spid="45"/>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wipe(left)">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8"/>
                                        </p:tgtEl>
                                        <p:attrNameLst>
                                          <p:attrName>style.visibility</p:attrName>
                                        </p:attrNameLst>
                                      </p:cBhvr>
                                      <p:to>
                                        <p:strVal val="visible"/>
                                      </p:to>
                                    </p:set>
                                    <p:animEffect transition="in" filter="fade">
                                      <p:cBhvr>
                                        <p:cTn id="150" dur="500"/>
                                        <p:tgtEl>
                                          <p:spTgt spid="38"/>
                                        </p:tgtEl>
                                      </p:cBhvr>
                                    </p:animEffect>
                                  </p:childTnLst>
                                </p:cTn>
                              </p:par>
                              <p:par>
                                <p:cTn id="151" presetID="22" presetClass="entr" presetSubtype="2" fill="hold"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wipe(right)">
                                      <p:cBhvr>
                                        <p:cTn id="153" dur="500"/>
                                        <p:tgtEl>
                                          <p:spTgt spid="52"/>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 grpId="0"/>
      <p:bldP spid="5" grpId="0" animBg="1"/>
      <p:bldP spid="6" grpId="0" animBg="1"/>
      <p:bldP spid="7" grpId="0" animBg="1"/>
      <p:bldP spid="8" grpId="0" animBg="1"/>
      <p:bldP spid="12" grpId="0" animBg="1"/>
      <p:bldP spid="13" grpId="0" animBg="1"/>
      <p:bldP spid="20" grpId="0"/>
      <p:bldP spid="20" grpId="1"/>
      <p:bldP spid="26" grpId="0"/>
      <p:bldP spid="21" grpId="0"/>
      <p:bldP spid="22" grpId="0"/>
      <p:bldP spid="23" grpId="0"/>
      <p:bldP spid="24" grpId="0"/>
      <p:bldP spid="25" grpId="0"/>
      <p:bldP spid="29" grpId="0" animBg="1"/>
      <p:bldP spid="30" grpId="0" animBg="1"/>
      <p:bldP spid="31" grpId="0" animBg="1"/>
      <p:bldP spid="32" grpId="0" animBg="1"/>
      <p:bldP spid="38" grpId="0"/>
      <p:bldP spid="40" grpId="0"/>
      <p:bldP spid="41" grpId="0"/>
      <p:bldP spid="42" grpId="0"/>
      <p:bldP spid="43" grpId="0"/>
      <p:bldP spid="4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5272" y="287849"/>
            <a:ext cx="2680307"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defPPr>
              <a:defRPr lang="en-US"/>
            </a:defPPr>
            <a:lvl1pPr>
              <a:defRPr sz="2000" b="1" u="sng">
                <a:solidFill>
                  <a:srgbClr val="C00000"/>
                </a:solidFill>
                <a:latin typeface="Bookman Old Style" pitchFamily="18" charset="0"/>
              </a:defRPr>
            </a:lvl1pPr>
          </a:lstStyle>
          <a:p>
            <a:r>
              <a:rPr lang="en-US" dirty="0"/>
              <a:t>Nature Of Oxides</a:t>
            </a:r>
          </a:p>
        </p:txBody>
      </p:sp>
      <p:sp>
        <p:nvSpPr>
          <p:cNvPr id="4" name="Rectangle 3"/>
          <p:cNvSpPr/>
          <p:nvPr/>
        </p:nvSpPr>
        <p:spPr>
          <a:xfrm>
            <a:off x="515272" y="814225"/>
            <a:ext cx="8171528" cy="646331"/>
          </a:xfrm>
          <a:prstGeom prst="rect">
            <a:avLst/>
          </a:prstGeom>
        </p:spPr>
        <p:txBody>
          <a:bodyPr wrap="square">
            <a:spAutoFit/>
          </a:bodyPr>
          <a:lstStyle/>
          <a:p>
            <a:pPr>
              <a:defRPr/>
            </a:pPr>
            <a:r>
              <a:rPr lang="en-US" b="1" dirty="0" smtClean="0">
                <a:solidFill>
                  <a:srgbClr val="0000FF"/>
                </a:solidFill>
                <a:latin typeface="Bookman Old Style" pitchFamily="18" charset="0"/>
              </a:rPr>
              <a:t>On moving from left to right in a period, the basic nature of oxide decreases and the acidic nature of oxide increases.</a:t>
            </a:r>
            <a:endParaRPr lang="en-US" b="1" dirty="0">
              <a:solidFill>
                <a:srgbClr val="0000FF"/>
              </a:solidFill>
              <a:latin typeface="Bookman Old Style" pitchFamily="18" charset="0"/>
            </a:endParaRPr>
          </a:p>
        </p:txBody>
      </p:sp>
      <p:sp>
        <p:nvSpPr>
          <p:cNvPr id="5" name="Rectangle 4"/>
          <p:cNvSpPr/>
          <p:nvPr/>
        </p:nvSpPr>
        <p:spPr>
          <a:xfrm>
            <a:off x="2155354" y="1886860"/>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Na</a:t>
            </a:r>
          </a:p>
          <a:p>
            <a:pPr algn="ctr"/>
            <a:endParaRPr lang="en-US" b="1" dirty="0">
              <a:solidFill>
                <a:schemeClr val="tx1"/>
              </a:solidFill>
              <a:latin typeface="Book Antiqua" pitchFamily="18" charset="0"/>
            </a:endParaRPr>
          </a:p>
        </p:txBody>
      </p:sp>
      <p:sp>
        <p:nvSpPr>
          <p:cNvPr id="6" name="Rectangle 5"/>
          <p:cNvSpPr/>
          <p:nvPr/>
        </p:nvSpPr>
        <p:spPr>
          <a:xfrm>
            <a:off x="3047968" y="1886860"/>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Mg</a:t>
            </a:r>
          </a:p>
          <a:p>
            <a:pPr algn="ctr"/>
            <a:endParaRPr lang="en-US" b="1" dirty="0">
              <a:solidFill>
                <a:schemeClr val="tx1"/>
              </a:solidFill>
              <a:latin typeface="Book Antiqua" pitchFamily="18" charset="0"/>
            </a:endParaRPr>
          </a:p>
        </p:txBody>
      </p:sp>
      <p:sp>
        <p:nvSpPr>
          <p:cNvPr id="7" name="Rectangle 6"/>
          <p:cNvSpPr/>
          <p:nvPr/>
        </p:nvSpPr>
        <p:spPr>
          <a:xfrm>
            <a:off x="3918808" y="1886860"/>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Al</a:t>
            </a:r>
          </a:p>
          <a:p>
            <a:pPr algn="ctr"/>
            <a:endParaRPr lang="en-US" b="1" dirty="0">
              <a:solidFill>
                <a:schemeClr val="tx1"/>
              </a:solidFill>
              <a:latin typeface="Book Antiqua" pitchFamily="18" charset="0"/>
            </a:endParaRPr>
          </a:p>
        </p:txBody>
      </p:sp>
      <p:sp>
        <p:nvSpPr>
          <p:cNvPr id="8" name="Rectangle 7"/>
          <p:cNvSpPr/>
          <p:nvPr/>
        </p:nvSpPr>
        <p:spPr>
          <a:xfrm>
            <a:off x="4811422" y="1886860"/>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Si</a:t>
            </a:r>
          </a:p>
          <a:p>
            <a:pPr algn="ctr"/>
            <a:endParaRPr lang="en-US" b="1" dirty="0">
              <a:solidFill>
                <a:schemeClr val="tx1"/>
              </a:solidFill>
              <a:latin typeface="Book Antiqua" pitchFamily="18" charset="0"/>
            </a:endParaRPr>
          </a:p>
        </p:txBody>
      </p:sp>
      <p:sp>
        <p:nvSpPr>
          <p:cNvPr id="9" name="Rectangle 8"/>
          <p:cNvSpPr/>
          <p:nvPr/>
        </p:nvSpPr>
        <p:spPr>
          <a:xfrm>
            <a:off x="5704005" y="1886859"/>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P</a:t>
            </a:r>
          </a:p>
          <a:p>
            <a:pPr algn="ctr"/>
            <a:endParaRPr lang="en-US" b="1" dirty="0">
              <a:solidFill>
                <a:schemeClr val="tx1"/>
              </a:solidFill>
              <a:latin typeface="Book Antiqua" pitchFamily="18" charset="0"/>
            </a:endParaRPr>
          </a:p>
        </p:txBody>
      </p:sp>
      <p:sp>
        <p:nvSpPr>
          <p:cNvPr id="10" name="Rectangle 9"/>
          <p:cNvSpPr/>
          <p:nvPr/>
        </p:nvSpPr>
        <p:spPr>
          <a:xfrm>
            <a:off x="6596619" y="1886859"/>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smtClean="0">
                <a:solidFill>
                  <a:schemeClr val="tx1"/>
                </a:solidFill>
                <a:latin typeface="Book Antiqua" pitchFamily="18" charset="0"/>
              </a:rPr>
              <a:t>S</a:t>
            </a:r>
          </a:p>
          <a:p>
            <a:pPr algn="ctr"/>
            <a:endParaRPr lang="en-US" b="1" dirty="0">
              <a:solidFill>
                <a:schemeClr val="tx1"/>
              </a:solidFill>
              <a:latin typeface="Book Antiqua" pitchFamily="18" charset="0"/>
            </a:endParaRPr>
          </a:p>
        </p:txBody>
      </p:sp>
      <p:sp>
        <p:nvSpPr>
          <p:cNvPr id="11" name="Rectangle 10"/>
          <p:cNvSpPr/>
          <p:nvPr/>
        </p:nvSpPr>
        <p:spPr>
          <a:xfrm>
            <a:off x="7467459" y="1886859"/>
            <a:ext cx="896793" cy="923330"/>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endParaRPr lang="en-US" b="1" dirty="0" smtClean="0">
              <a:solidFill>
                <a:schemeClr val="tx1"/>
              </a:solidFill>
              <a:latin typeface="Book Antiqua" pitchFamily="18" charset="0"/>
            </a:endParaRPr>
          </a:p>
          <a:p>
            <a:pPr algn="ctr"/>
            <a:r>
              <a:rPr lang="en-US" b="1" dirty="0" err="1" smtClean="0">
                <a:solidFill>
                  <a:schemeClr val="tx1"/>
                </a:solidFill>
                <a:latin typeface="Book Antiqua" pitchFamily="18" charset="0"/>
              </a:rPr>
              <a:t>Cl</a:t>
            </a:r>
            <a:endParaRPr lang="en-US" b="1" dirty="0" smtClean="0">
              <a:solidFill>
                <a:schemeClr val="tx1"/>
              </a:solidFill>
              <a:latin typeface="Book Antiqua" pitchFamily="18" charset="0"/>
            </a:endParaRPr>
          </a:p>
          <a:p>
            <a:pPr algn="ctr"/>
            <a:endParaRPr lang="en-US" b="1" dirty="0">
              <a:solidFill>
                <a:schemeClr val="tx1"/>
              </a:solidFill>
              <a:latin typeface="Book Antiqua" pitchFamily="18" charset="0"/>
            </a:endParaRPr>
          </a:p>
        </p:txBody>
      </p:sp>
      <p:sp>
        <p:nvSpPr>
          <p:cNvPr id="13" name="TextBox 12"/>
          <p:cNvSpPr txBox="1">
            <a:spLocks noChangeArrowheads="1"/>
          </p:cNvSpPr>
          <p:nvPr/>
        </p:nvSpPr>
        <p:spPr bwMode="auto">
          <a:xfrm>
            <a:off x="532794" y="2031070"/>
            <a:ext cx="16273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smtClean="0">
                <a:latin typeface="Bookman Old Style" pitchFamily="18" charset="0"/>
              </a:rPr>
              <a:t>Third Periods</a:t>
            </a:r>
          </a:p>
          <a:p>
            <a:pPr eaLnBrk="1" fontAlgn="base" hangingPunct="1">
              <a:spcBef>
                <a:spcPct val="0"/>
              </a:spcBef>
              <a:spcAft>
                <a:spcPct val="0"/>
              </a:spcAft>
            </a:pPr>
            <a:r>
              <a:rPr lang="en-US" altLang="en-US" sz="1600" b="1" dirty="0" smtClean="0">
                <a:latin typeface="Bookman Old Style" pitchFamily="18" charset="0"/>
              </a:rPr>
              <a:t>Elements:</a:t>
            </a:r>
            <a:endParaRPr lang="en-US" altLang="en-US" sz="1600" b="1" dirty="0">
              <a:latin typeface="Bookman Old Style" pitchFamily="18" charset="0"/>
            </a:endParaRPr>
          </a:p>
        </p:txBody>
      </p:sp>
      <p:sp>
        <p:nvSpPr>
          <p:cNvPr id="14" name="TextBox 13"/>
          <p:cNvSpPr txBox="1">
            <a:spLocks noChangeArrowheads="1"/>
          </p:cNvSpPr>
          <p:nvPr/>
        </p:nvSpPr>
        <p:spPr bwMode="auto">
          <a:xfrm>
            <a:off x="512629" y="2793058"/>
            <a:ext cx="12458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600" b="1" dirty="0" smtClean="0">
                <a:latin typeface="Bookman Old Style" pitchFamily="18" charset="0"/>
              </a:rPr>
              <a:t>Nature of </a:t>
            </a:r>
          </a:p>
          <a:p>
            <a:pPr algn="ctr" eaLnBrk="1" fontAlgn="base" hangingPunct="1">
              <a:spcBef>
                <a:spcPct val="0"/>
              </a:spcBef>
              <a:spcAft>
                <a:spcPct val="0"/>
              </a:spcAft>
            </a:pPr>
            <a:r>
              <a:rPr lang="en-US" altLang="en-US" sz="1600" b="1" dirty="0" smtClean="0">
                <a:latin typeface="Bookman Old Style" pitchFamily="18" charset="0"/>
              </a:rPr>
              <a:t>oxide</a:t>
            </a:r>
            <a:endParaRPr lang="en-US" altLang="en-US" sz="1600" b="1" dirty="0">
              <a:latin typeface="Bookman Old Style" pitchFamily="18" charset="0"/>
            </a:endParaRPr>
          </a:p>
        </p:txBody>
      </p:sp>
      <p:sp>
        <p:nvSpPr>
          <p:cNvPr id="15" name="Right Brace 14"/>
          <p:cNvSpPr/>
          <p:nvPr/>
        </p:nvSpPr>
        <p:spPr>
          <a:xfrm rot="5400000">
            <a:off x="2337868" y="2653221"/>
            <a:ext cx="531679" cy="82050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a:spLocks noChangeArrowheads="1"/>
          </p:cNvSpPr>
          <p:nvPr/>
        </p:nvSpPr>
        <p:spPr bwMode="auto">
          <a:xfrm>
            <a:off x="2127843" y="3221224"/>
            <a:ext cx="8819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600" b="1" dirty="0" smtClean="0">
                <a:latin typeface="Bookman Old Style" pitchFamily="18" charset="0"/>
              </a:rPr>
              <a:t>Highly</a:t>
            </a:r>
          </a:p>
          <a:p>
            <a:pPr algn="ctr" eaLnBrk="1" fontAlgn="base" hangingPunct="1">
              <a:spcBef>
                <a:spcPct val="0"/>
              </a:spcBef>
              <a:spcAft>
                <a:spcPct val="0"/>
              </a:spcAft>
            </a:pPr>
            <a:r>
              <a:rPr lang="en-US" altLang="en-US" sz="1600" b="1" dirty="0" smtClean="0">
                <a:latin typeface="Bookman Old Style" pitchFamily="18" charset="0"/>
              </a:rPr>
              <a:t>basic</a:t>
            </a:r>
            <a:endParaRPr lang="en-US" altLang="en-US" sz="1600" b="1" dirty="0">
              <a:latin typeface="Bookman Old Style" pitchFamily="18" charset="0"/>
            </a:endParaRPr>
          </a:p>
        </p:txBody>
      </p:sp>
      <p:sp>
        <p:nvSpPr>
          <p:cNvPr id="17" name="Right Brace 16"/>
          <p:cNvSpPr/>
          <p:nvPr/>
        </p:nvSpPr>
        <p:spPr>
          <a:xfrm rot="5400000">
            <a:off x="4557253" y="2182477"/>
            <a:ext cx="531679" cy="175666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a:spLocks noChangeArrowheads="1"/>
          </p:cNvSpPr>
          <p:nvPr/>
        </p:nvSpPr>
        <p:spPr bwMode="auto">
          <a:xfrm>
            <a:off x="4335589" y="3218556"/>
            <a:ext cx="14350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600" b="1" dirty="0" smtClean="0">
                <a:latin typeface="Bookman Old Style" pitchFamily="18" charset="0"/>
              </a:rPr>
              <a:t>Amphoteric</a:t>
            </a:r>
            <a:endParaRPr lang="en-US" altLang="en-US" sz="1600" b="1" dirty="0">
              <a:latin typeface="Bookman Old Style" pitchFamily="18" charset="0"/>
            </a:endParaRPr>
          </a:p>
        </p:txBody>
      </p:sp>
      <p:sp>
        <p:nvSpPr>
          <p:cNvPr id="22" name="Right Brace 21"/>
          <p:cNvSpPr/>
          <p:nvPr/>
        </p:nvSpPr>
        <p:spPr>
          <a:xfrm rot="5400000">
            <a:off x="7649974" y="2653222"/>
            <a:ext cx="531679" cy="82050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a:spLocks noChangeArrowheads="1"/>
          </p:cNvSpPr>
          <p:nvPr/>
        </p:nvSpPr>
        <p:spPr bwMode="auto">
          <a:xfrm>
            <a:off x="7404684" y="3221225"/>
            <a:ext cx="9525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altLang="en-US" sz="1600" b="1" dirty="0" smtClean="0">
                <a:latin typeface="Bookman Old Style" pitchFamily="18" charset="0"/>
              </a:rPr>
              <a:t>Highly </a:t>
            </a:r>
          </a:p>
          <a:p>
            <a:pPr algn="ctr" eaLnBrk="1" fontAlgn="base" hangingPunct="1">
              <a:spcBef>
                <a:spcPct val="0"/>
              </a:spcBef>
              <a:spcAft>
                <a:spcPct val="0"/>
              </a:spcAft>
            </a:pPr>
            <a:r>
              <a:rPr lang="en-US" altLang="en-US" sz="1600" b="1" dirty="0" smtClean="0">
                <a:latin typeface="Bookman Old Style" pitchFamily="18" charset="0"/>
              </a:rPr>
              <a:t>acidic</a:t>
            </a:r>
            <a:endParaRPr lang="en-US" altLang="en-US" sz="1600" b="1" dirty="0">
              <a:latin typeface="Bookman Old Style" pitchFamily="18" charset="0"/>
            </a:endParaRPr>
          </a:p>
        </p:txBody>
      </p:sp>
      <p:cxnSp>
        <p:nvCxnSpPr>
          <p:cNvPr id="25" name="Straight Arrow Connector 24"/>
          <p:cNvCxnSpPr/>
          <p:nvPr/>
        </p:nvCxnSpPr>
        <p:spPr>
          <a:xfrm>
            <a:off x="1563287" y="4325259"/>
            <a:ext cx="3666509" cy="0"/>
          </a:xfrm>
          <a:prstGeom prst="straightConnector1">
            <a:avLst/>
          </a:prstGeom>
          <a:ln w="28575">
            <a:solidFill>
              <a:schemeClr val="tx1"/>
            </a:solidFill>
            <a:tailEnd type="arrow"/>
          </a:ln>
          <a:effectLst>
            <a:glow rad="127000">
              <a:srgbClr val="FFFF00"/>
            </a:glow>
          </a:effectLst>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183324" y="3975958"/>
            <a:ext cx="27603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smtClean="0">
                <a:latin typeface="Bookman Old Style" pitchFamily="18" charset="0"/>
              </a:rPr>
              <a:t>Basic nature of oxide</a:t>
            </a:r>
            <a:endParaRPr lang="en-US" altLang="en-US" sz="1600" b="1" dirty="0">
              <a:latin typeface="Bookman Old Style" pitchFamily="18" charset="0"/>
            </a:endParaRPr>
          </a:p>
        </p:txBody>
      </p:sp>
      <p:sp>
        <p:nvSpPr>
          <p:cNvPr id="29" name="TextBox 28"/>
          <p:cNvSpPr txBox="1">
            <a:spLocks noChangeArrowheads="1"/>
          </p:cNvSpPr>
          <p:nvPr/>
        </p:nvSpPr>
        <p:spPr bwMode="auto">
          <a:xfrm>
            <a:off x="2765933" y="4346074"/>
            <a:ext cx="17139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smtClean="0">
                <a:latin typeface="Bookman Old Style" pitchFamily="18" charset="0"/>
              </a:rPr>
              <a:t>Decreases</a:t>
            </a:r>
            <a:endParaRPr lang="en-US" altLang="en-US" sz="1600" b="1" dirty="0">
              <a:latin typeface="Bookman Old Style" pitchFamily="18" charset="0"/>
            </a:endParaRPr>
          </a:p>
        </p:txBody>
      </p:sp>
      <p:cxnSp>
        <p:nvCxnSpPr>
          <p:cNvPr id="31" name="Straight Connector 30"/>
          <p:cNvCxnSpPr/>
          <p:nvPr/>
        </p:nvCxnSpPr>
        <p:spPr>
          <a:xfrm>
            <a:off x="5259938" y="4011120"/>
            <a:ext cx="0" cy="673508"/>
          </a:xfrm>
          <a:prstGeom prst="line">
            <a:avLst/>
          </a:prstGeom>
          <a:ln w="28575">
            <a:solidFill>
              <a:schemeClr val="tx1"/>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31296" y="4318005"/>
            <a:ext cx="3090814" cy="0"/>
          </a:xfrm>
          <a:prstGeom prst="straightConnector1">
            <a:avLst/>
          </a:prstGeom>
          <a:ln w="28575">
            <a:solidFill>
              <a:schemeClr val="tx1"/>
            </a:solidFill>
            <a:tailEnd type="arrow"/>
          </a:ln>
          <a:effectLst>
            <a:glow rad="127000">
              <a:srgbClr val="FFFF00"/>
            </a:glow>
          </a:effectLst>
        </p:spPr>
        <p:style>
          <a:lnRef idx="1">
            <a:schemeClr val="accent1"/>
          </a:lnRef>
          <a:fillRef idx="0">
            <a:schemeClr val="accent1"/>
          </a:fillRef>
          <a:effectRef idx="0">
            <a:schemeClr val="accent1"/>
          </a:effectRef>
          <a:fontRef idx="minor">
            <a:schemeClr val="tx1"/>
          </a:fontRef>
        </p:style>
      </p:cxnSp>
      <p:sp>
        <p:nvSpPr>
          <p:cNvPr id="33" name="TextBox 32"/>
          <p:cNvSpPr txBox="1">
            <a:spLocks noChangeArrowheads="1"/>
          </p:cNvSpPr>
          <p:nvPr/>
        </p:nvSpPr>
        <p:spPr bwMode="auto">
          <a:xfrm>
            <a:off x="5891654" y="3968704"/>
            <a:ext cx="27603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smtClean="0">
                <a:latin typeface="Bookman Old Style" pitchFamily="18" charset="0"/>
              </a:rPr>
              <a:t>Acidic </a:t>
            </a:r>
            <a:r>
              <a:rPr lang="en-US" altLang="en-US" sz="1600" b="1" dirty="0">
                <a:latin typeface="Bookman Old Style" pitchFamily="18" charset="0"/>
              </a:rPr>
              <a:t>nature of oxide</a:t>
            </a:r>
          </a:p>
        </p:txBody>
      </p:sp>
      <p:sp>
        <p:nvSpPr>
          <p:cNvPr id="34" name="TextBox 33"/>
          <p:cNvSpPr txBox="1">
            <a:spLocks noChangeArrowheads="1"/>
          </p:cNvSpPr>
          <p:nvPr/>
        </p:nvSpPr>
        <p:spPr bwMode="auto">
          <a:xfrm>
            <a:off x="6474263" y="4338820"/>
            <a:ext cx="17139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b="1" dirty="0" smtClean="0">
                <a:latin typeface="Bookman Old Style" pitchFamily="18" charset="0"/>
              </a:rPr>
              <a:t>Increases</a:t>
            </a:r>
            <a:endParaRPr lang="en-US" altLang="en-US" sz="1600" b="1" dirty="0">
              <a:latin typeface="Bookman Old Style" pitchFamily="18" charset="0"/>
            </a:endParaRPr>
          </a:p>
        </p:txBody>
      </p:sp>
      <p:cxnSp>
        <p:nvCxnSpPr>
          <p:cNvPr id="35" name="Straight Connector 34"/>
          <p:cNvCxnSpPr/>
          <p:nvPr/>
        </p:nvCxnSpPr>
        <p:spPr>
          <a:xfrm>
            <a:off x="8500182" y="4003866"/>
            <a:ext cx="0" cy="673508"/>
          </a:xfrm>
          <a:prstGeom prst="line">
            <a:avLst/>
          </a:prstGeom>
          <a:ln w="28575">
            <a:solidFill>
              <a:schemeClr val="tx1"/>
            </a:solidFill>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9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up)">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500"/>
                                        <p:tgtEl>
                                          <p:spTgt spid="1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wipe(up)">
                                      <p:cBhvr>
                                        <p:cTn id="96" dur="5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fade">
                                      <p:cBhvr>
                                        <p:cTn id="101" dur="500"/>
                                        <p:tgtEl>
                                          <p:spTgt spid="2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fade">
                                      <p:cBhvr>
                                        <p:cTn id="116" dur="500"/>
                                        <p:tgtEl>
                                          <p:spTgt spid="2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1"/>
                                        </p:tgtEl>
                                        <p:attrNameLst>
                                          <p:attrName>style.visibility</p:attrName>
                                        </p:attrNameLst>
                                      </p:cBhvr>
                                      <p:to>
                                        <p:strVal val="visible"/>
                                      </p:to>
                                    </p:set>
                                    <p:animEffect transition="in" filter="fade">
                                      <p:cBhvr>
                                        <p:cTn id="121" dur="500"/>
                                        <p:tgtEl>
                                          <p:spTgt spid="3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wipe(left)">
                                      <p:cBhvr>
                                        <p:cTn id="126" dur="500"/>
                                        <p:tgtEl>
                                          <p:spTgt spid="3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fade">
                                      <p:cBhvr>
                                        <p:cTn id="131" dur="500"/>
                                        <p:tgtEl>
                                          <p:spTgt spid="3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500"/>
                                        <p:tgtEl>
                                          <p:spTgt spid="3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3" grpId="0"/>
      <p:bldP spid="14" grpId="0"/>
      <p:bldP spid="15" grpId="0" animBg="1"/>
      <p:bldP spid="16" grpId="0"/>
      <p:bldP spid="17" grpId="0" animBg="1"/>
      <p:bldP spid="18" grpId="0"/>
      <p:bldP spid="22" grpId="0" animBg="1"/>
      <p:bldP spid="23" grpId="0"/>
      <p:bldP spid="28" grpId="0"/>
      <p:bldP spid="29" grpId="0"/>
      <p:bldP spid="33" grpId="0"/>
      <p:bldP spid="3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3172672"/>
            <a:ext cx="6781800" cy="40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Electron Affinity</a:t>
            </a:r>
            <a:endParaRPr lang="pt-BR" altLang="en-US" sz="2000" dirty="0">
              <a:solidFill>
                <a:srgbClr val="FF6600"/>
              </a:solidFill>
              <a:latin typeface="Bookman Old Style" pitchFamily="18" charset="0"/>
            </a:endParaRPr>
          </a:p>
        </p:txBody>
      </p:sp>
      <p:sp>
        <p:nvSpPr>
          <p:cNvPr id="4" name="Title 7"/>
          <p:cNvSpPr txBox="1">
            <a:spLocks/>
          </p:cNvSpPr>
          <p:nvPr/>
        </p:nvSpPr>
        <p:spPr bwMode="auto">
          <a:xfrm>
            <a:off x="685800" y="3528272"/>
            <a:ext cx="6781800" cy="40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Ionisation Potential</a:t>
            </a:r>
            <a:endParaRPr lang="pt-BR"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8136098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114" y="237331"/>
            <a:ext cx="2428870"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none">
            <a:spAutoFit/>
          </a:bodyPr>
          <a:lstStyle/>
          <a:p>
            <a:pPr>
              <a:defRPr/>
            </a:pPr>
            <a:r>
              <a:rPr lang="en-US" sz="2000" b="1" u="sng" dirty="0">
                <a:solidFill>
                  <a:srgbClr val="C00000"/>
                </a:solidFill>
                <a:latin typeface="Bookman Old Style" pitchFamily="18" charset="0"/>
              </a:rPr>
              <a:t>Electron Affinity</a:t>
            </a:r>
          </a:p>
        </p:txBody>
      </p:sp>
      <p:sp>
        <p:nvSpPr>
          <p:cNvPr id="4" name="TextBox 3"/>
          <p:cNvSpPr txBox="1"/>
          <p:nvPr/>
        </p:nvSpPr>
        <p:spPr>
          <a:xfrm>
            <a:off x="544514" y="728662"/>
            <a:ext cx="7737792" cy="681038"/>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sz="1700">
                <a:solidFill>
                  <a:srgbClr val="0000FF"/>
                </a:solidFill>
                <a:latin typeface="Bookman Old Style" pitchFamily="18" charset="0"/>
              </a:defRPr>
            </a:lvl1pPr>
          </a:lstStyle>
          <a:p>
            <a:r>
              <a:rPr lang="en-US" dirty="0"/>
              <a:t>The amount of energy released when an atom in the gaseous state accepts an electron to form an anion.</a:t>
            </a:r>
          </a:p>
        </p:txBody>
      </p:sp>
      <p:grpSp>
        <p:nvGrpSpPr>
          <p:cNvPr id="6" name="Group 29"/>
          <p:cNvGrpSpPr>
            <a:grpSpLocks/>
          </p:cNvGrpSpPr>
          <p:nvPr/>
        </p:nvGrpSpPr>
        <p:grpSpPr bwMode="auto">
          <a:xfrm>
            <a:off x="596900" y="1600200"/>
            <a:ext cx="7864476" cy="1754326"/>
            <a:chOff x="597039" y="707225"/>
            <a:chExt cx="8439457" cy="1898422"/>
          </a:xfrm>
        </p:grpSpPr>
        <p:sp>
          <p:nvSpPr>
            <p:cNvPr id="31" name="Rectangle 30"/>
            <p:cNvSpPr/>
            <p:nvPr/>
          </p:nvSpPr>
          <p:spPr>
            <a:xfrm>
              <a:off x="597039" y="707225"/>
              <a:ext cx="8439457" cy="1898422"/>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b="1" dirty="0" smtClean="0">
                <a:solidFill>
                  <a:sysClr val="windowText" lastClr="000000"/>
                </a:solidFill>
                <a:latin typeface="Book Antiqua" pitchFamily="18" charset="0"/>
              </a:endParaRPr>
            </a:p>
            <a:p>
              <a:endParaRPr lang="en-US" b="1" dirty="0">
                <a:solidFill>
                  <a:sysClr val="windowText" lastClr="000000"/>
                </a:solidFill>
                <a:latin typeface="Book Antiqua" pitchFamily="18" charset="0"/>
              </a:endParaRPr>
            </a:p>
            <a:p>
              <a:endParaRPr lang="en-US" b="1" dirty="0" smtClean="0">
                <a:solidFill>
                  <a:sysClr val="windowText" lastClr="000000"/>
                </a:solidFill>
                <a:latin typeface="Book Antiqua" pitchFamily="18" charset="0"/>
              </a:endParaRPr>
            </a:p>
            <a:p>
              <a:endParaRPr lang="en-US" b="1" dirty="0">
                <a:solidFill>
                  <a:sysClr val="windowText" lastClr="000000"/>
                </a:solidFill>
                <a:latin typeface="Book Antiqua" pitchFamily="18" charset="0"/>
              </a:endParaRPr>
            </a:p>
            <a:p>
              <a:endParaRPr lang="en-US" b="1" dirty="0" smtClean="0">
                <a:solidFill>
                  <a:sysClr val="windowText" lastClr="000000"/>
                </a:solidFill>
                <a:latin typeface="Book Antiqua" pitchFamily="18" charset="0"/>
              </a:endParaRPr>
            </a:p>
            <a:p>
              <a:endParaRPr lang="en-US" b="1" dirty="0">
                <a:solidFill>
                  <a:sysClr val="windowText" lastClr="000000"/>
                </a:solidFill>
                <a:latin typeface="Book Antiqua" pitchFamily="18" charset="0"/>
              </a:endParaRPr>
            </a:p>
          </p:txBody>
        </p:sp>
        <p:cxnSp>
          <p:nvCxnSpPr>
            <p:cNvPr id="32" name="Straight Connector 31"/>
            <p:cNvCxnSpPr/>
            <p:nvPr/>
          </p:nvCxnSpPr>
          <p:spPr>
            <a:xfrm>
              <a:off x="6485291" y="748454"/>
              <a:ext cx="0" cy="1785671"/>
            </a:xfrm>
            <a:prstGeom prst="line">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cxnSp>
      </p:grpSp>
      <p:sp>
        <p:nvSpPr>
          <p:cNvPr id="81926" name="Slide Number Placeholder 1"/>
          <p:cNvSpPr txBox="1">
            <a:spLocks/>
          </p:cNvSpPr>
          <p:nvPr/>
        </p:nvSpPr>
        <p:spPr bwMode="auto">
          <a:xfrm>
            <a:off x="6483350" y="5969794"/>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035CA7F5-5893-4295-856F-9FE2DD603450}" type="slidenum">
              <a:rPr lang="en-US" sz="1200" b="1">
                <a:solidFill>
                  <a:srgbClr val="898989"/>
                </a:solidFill>
                <a:latin typeface="Bookman Old Style" pitchFamily="18" charset="0"/>
              </a:rPr>
              <a:pPr algn="r" eaLnBrk="1" hangingPunct="1"/>
              <a:t>67</a:t>
            </a:fld>
            <a:endParaRPr lang="en-US" sz="1200" b="1">
              <a:solidFill>
                <a:srgbClr val="898989"/>
              </a:solidFill>
              <a:latin typeface="Bookman Old Style" pitchFamily="18" charset="0"/>
            </a:endParaRPr>
          </a:p>
        </p:txBody>
      </p:sp>
      <p:sp>
        <p:nvSpPr>
          <p:cNvPr id="34" name="TextBox 33"/>
          <p:cNvSpPr txBox="1"/>
          <p:nvPr/>
        </p:nvSpPr>
        <p:spPr>
          <a:xfrm>
            <a:off x="609600" y="1614091"/>
            <a:ext cx="687388" cy="584775"/>
          </a:xfrm>
          <a:prstGeom prst="rect">
            <a:avLst/>
          </a:prstGeom>
          <a:noFill/>
        </p:spPr>
        <p:txBody>
          <a:bodyPr>
            <a:spAutoFit/>
          </a:bodyPr>
          <a:lstStyle/>
          <a:p>
            <a:pPr algn="ctr" fontAlgn="auto">
              <a:spcBef>
                <a:spcPts val="0"/>
              </a:spcBef>
              <a:spcAft>
                <a:spcPts val="0"/>
              </a:spcAft>
              <a:defRPr/>
            </a:pPr>
            <a:r>
              <a:rPr lang="en-US" sz="1600" b="1" dirty="0">
                <a:solidFill>
                  <a:sysClr val="windowText" lastClr="000000"/>
                </a:solidFill>
                <a:latin typeface="+mj-lt"/>
                <a:cs typeface="+mn-cs"/>
              </a:rPr>
              <a:t>X</a:t>
            </a:r>
          </a:p>
          <a:p>
            <a:pPr algn="ctr" fontAlgn="auto">
              <a:spcBef>
                <a:spcPts val="0"/>
              </a:spcBef>
              <a:spcAft>
                <a:spcPts val="0"/>
              </a:spcAft>
              <a:defRPr/>
            </a:pPr>
            <a:r>
              <a:rPr lang="en-US" sz="1600" dirty="0">
                <a:solidFill>
                  <a:sysClr val="windowText" lastClr="000000"/>
                </a:solidFill>
                <a:latin typeface="+mj-lt"/>
                <a:cs typeface="+mn-cs"/>
              </a:rPr>
              <a:t>atom</a:t>
            </a:r>
          </a:p>
        </p:txBody>
      </p:sp>
      <p:sp>
        <p:nvSpPr>
          <p:cNvPr id="35" name="TextBox 34"/>
          <p:cNvSpPr txBox="1"/>
          <p:nvPr/>
        </p:nvSpPr>
        <p:spPr>
          <a:xfrm>
            <a:off x="1182688" y="1737201"/>
            <a:ext cx="271462" cy="338554"/>
          </a:xfrm>
          <a:prstGeom prst="rect">
            <a:avLst/>
          </a:prstGeom>
          <a:noFill/>
        </p:spPr>
        <p:txBody>
          <a:bodyPr>
            <a:spAutoFit/>
          </a:bodyPr>
          <a:lstStyle/>
          <a:p>
            <a:pPr algn="ctr" fontAlgn="auto">
              <a:spcBef>
                <a:spcPts val="0"/>
              </a:spcBef>
              <a:spcAft>
                <a:spcPts val="0"/>
              </a:spcAft>
              <a:defRPr/>
            </a:pPr>
            <a:r>
              <a:rPr lang="en-US" sz="1600" b="1" dirty="0">
                <a:solidFill>
                  <a:sysClr val="windowText" lastClr="000000"/>
                </a:solidFill>
                <a:latin typeface="+mj-lt"/>
                <a:cs typeface="+mn-cs"/>
              </a:rPr>
              <a:t>+</a:t>
            </a:r>
            <a:endParaRPr lang="en-US" sz="1600" dirty="0">
              <a:solidFill>
                <a:sysClr val="windowText" lastClr="000000"/>
              </a:solidFill>
              <a:latin typeface="+mj-lt"/>
              <a:cs typeface="+mn-cs"/>
            </a:endParaRPr>
          </a:p>
        </p:txBody>
      </p:sp>
      <p:sp>
        <p:nvSpPr>
          <p:cNvPr id="36" name="TextBox 35"/>
          <p:cNvSpPr txBox="1"/>
          <p:nvPr/>
        </p:nvSpPr>
        <p:spPr>
          <a:xfrm>
            <a:off x="1292226" y="1614091"/>
            <a:ext cx="1114425" cy="584775"/>
          </a:xfrm>
          <a:prstGeom prst="rect">
            <a:avLst/>
          </a:prstGeom>
          <a:noFill/>
        </p:spPr>
        <p:txBody>
          <a:bodyPr>
            <a:spAutoFit/>
          </a:bodyPr>
          <a:lstStyle/>
          <a:p>
            <a:pPr algn="ctr" fontAlgn="auto">
              <a:spcBef>
                <a:spcPts val="0"/>
              </a:spcBef>
              <a:spcAft>
                <a:spcPts val="0"/>
              </a:spcAft>
              <a:defRPr/>
            </a:pPr>
            <a:r>
              <a:rPr lang="en-US" sz="1600" b="1" dirty="0">
                <a:solidFill>
                  <a:sysClr val="windowText" lastClr="000000"/>
                </a:solidFill>
                <a:latin typeface="+mj-lt"/>
              </a:rPr>
              <a:t>e</a:t>
            </a:r>
            <a:r>
              <a:rPr lang="en-US" b="1" baseline="30000" dirty="0">
                <a:solidFill>
                  <a:sysClr val="windowText" lastClr="000000"/>
                </a:solidFill>
                <a:latin typeface="+mj-lt"/>
              </a:rPr>
              <a:t>-</a:t>
            </a:r>
          </a:p>
          <a:p>
            <a:pPr algn="ctr" fontAlgn="auto">
              <a:spcBef>
                <a:spcPts val="0"/>
              </a:spcBef>
              <a:spcAft>
                <a:spcPts val="0"/>
              </a:spcAft>
              <a:defRPr/>
            </a:pPr>
            <a:r>
              <a:rPr lang="en-US" sz="1600" dirty="0">
                <a:solidFill>
                  <a:sysClr val="windowText" lastClr="000000"/>
                </a:solidFill>
                <a:latin typeface="+mj-lt"/>
              </a:rPr>
              <a:t>electron</a:t>
            </a:r>
            <a:endParaRPr lang="en-US" sz="1600" baseline="30000" dirty="0">
              <a:solidFill>
                <a:sysClr val="windowText" lastClr="000000"/>
              </a:solidFill>
              <a:latin typeface="+mj-lt"/>
            </a:endParaRPr>
          </a:p>
        </p:txBody>
      </p:sp>
      <p:cxnSp>
        <p:nvCxnSpPr>
          <p:cNvPr id="37" name="Straight Arrow Connector 36"/>
          <p:cNvCxnSpPr/>
          <p:nvPr/>
        </p:nvCxnSpPr>
        <p:spPr>
          <a:xfrm>
            <a:off x="2103274" y="1829594"/>
            <a:ext cx="56274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655887" y="1614091"/>
            <a:ext cx="806450" cy="584775"/>
          </a:xfrm>
          <a:prstGeom prst="rect">
            <a:avLst/>
          </a:prstGeom>
          <a:noFill/>
        </p:spPr>
        <p:txBody>
          <a:bodyPr>
            <a:spAutoFit/>
          </a:bodyPr>
          <a:lstStyle/>
          <a:p>
            <a:pPr algn="ctr" fontAlgn="auto">
              <a:spcBef>
                <a:spcPts val="0"/>
              </a:spcBef>
              <a:spcAft>
                <a:spcPts val="0"/>
              </a:spcAft>
              <a:defRPr/>
            </a:pPr>
            <a:r>
              <a:rPr lang="en-US" sz="1600" b="1" dirty="0">
                <a:solidFill>
                  <a:sysClr val="windowText" lastClr="000000"/>
                </a:solidFill>
                <a:latin typeface="+mj-lt"/>
              </a:rPr>
              <a:t>X</a:t>
            </a:r>
            <a:r>
              <a:rPr lang="en-US" b="1" baseline="30000" dirty="0">
                <a:solidFill>
                  <a:sysClr val="windowText" lastClr="000000"/>
                </a:solidFill>
                <a:latin typeface="+mj-lt"/>
              </a:rPr>
              <a:t>-</a:t>
            </a:r>
          </a:p>
          <a:p>
            <a:pPr algn="ctr" fontAlgn="auto">
              <a:spcBef>
                <a:spcPts val="0"/>
              </a:spcBef>
              <a:spcAft>
                <a:spcPts val="0"/>
              </a:spcAft>
              <a:defRPr/>
            </a:pPr>
            <a:r>
              <a:rPr lang="en-US" sz="1600" dirty="0">
                <a:solidFill>
                  <a:sysClr val="windowText" lastClr="000000"/>
                </a:solidFill>
                <a:latin typeface="+mj-lt"/>
              </a:rPr>
              <a:t>anion</a:t>
            </a:r>
            <a:endParaRPr lang="en-US" sz="1600" baseline="30000" dirty="0">
              <a:solidFill>
                <a:sysClr val="windowText" lastClr="000000"/>
              </a:solidFill>
              <a:latin typeface="+mj-lt"/>
            </a:endParaRPr>
          </a:p>
        </p:txBody>
      </p:sp>
      <p:sp>
        <p:nvSpPr>
          <p:cNvPr id="39" name="TextBox 38"/>
          <p:cNvSpPr txBox="1"/>
          <p:nvPr/>
        </p:nvSpPr>
        <p:spPr>
          <a:xfrm>
            <a:off x="3305967" y="1737201"/>
            <a:ext cx="271463" cy="338554"/>
          </a:xfrm>
          <a:prstGeom prst="rect">
            <a:avLst/>
          </a:prstGeom>
          <a:noFill/>
        </p:spPr>
        <p:txBody>
          <a:bodyPr>
            <a:spAutoFit/>
          </a:bodyPr>
          <a:lstStyle/>
          <a:p>
            <a:pPr algn="ctr" fontAlgn="auto">
              <a:spcBef>
                <a:spcPts val="0"/>
              </a:spcBef>
              <a:spcAft>
                <a:spcPts val="0"/>
              </a:spcAft>
              <a:defRPr/>
            </a:pPr>
            <a:r>
              <a:rPr lang="en-US" sz="1600" b="1" dirty="0">
                <a:solidFill>
                  <a:sysClr val="windowText" lastClr="000000"/>
                </a:solidFill>
                <a:latin typeface="+mj-lt"/>
                <a:cs typeface="+mn-cs"/>
              </a:rPr>
              <a:t>+</a:t>
            </a:r>
            <a:endParaRPr lang="en-US" sz="1600" dirty="0">
              <a:solidFill>
                <a:sysClr val="windowText" lastClr="000000"/>
              </a:solidFill>
              <a:latin typeface="+mj-lt"/>
              <a:cs typeface="+mn-cs"/>
            </a:endParaRPr>
          </a:p>
        </p:txBody>
      </p:sp>
      <p:sp>
        <p:nvSpPr>
          <p:cNvPr id="40" name="TextBox 39"/>
          <p:cNvSpPr txBox="1">
            <a:spLocks noChangeArrowheads="1"/>
          </p:cNvSpPr>
          <p:nvPr/>
        </p:nvSpPr>
        <p:spPr bwMode="auto">
          <a:xfrm>
            <a:off x="4073843" y="1622218"/>
            <a:ext cx="20240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b="1" dirty="0">
                <a:solidFill>
                  <a:sysClr val="windowText" lastClr="000000"/>
                </a:solidFill>
                <a:latin typeface="+mj-lt"/>
              </a:rPr>
              <a:t>Energy liberated</a:t>
            </a:r>
          </a:p>
          <a:p>
            <a:pPr algn="ctr" eaLnBrk="1" hangingPunct="1"/>
            <a:r>
              <a:rPr lang="en-US" sz="1600" dirty="0">
                <a:solidFill>
                  <a:sysClr val="windowText" lastClr="000000"/>
                </a:solidFill>
                <a:latin typeface="+mj-lt"/>
              </a:rPr>
              <a:t>[1</a:t>
            </a:r>
            <a:r>
              <a:rPr lang="en-US" sz="1600" baseline="30000" dirty="0">
                <a:solidFill>
                  <a:sysClr val="windowText" lastClr="000000"/>
                </a:solidFill>
                <a:latin typeface="+mj-lt"/>
              </a:rPr>
              <a:t>st</a:t>
            </a:r>
            <a:r>
              <a:rPr lang="en-US" sz="1600" dirty="0">
                <a:solidFill>
                  <a:sysClr val="windowText" lastClr="000000"/>
                </a:solidFill>
                <a:latin typeface="+mj-lt"/>
              </a:rPr>
              <a:t> electron affinity.]</a:t>
            </a:r>
          </a:p>
        </p:txBody>
      </p:sp>
      <p:sp>
        <p:nvSpPr>
          <p:cNvPr id="41" name="TextBox 40"/>
          <p:cNvSpPr txBox="1"/>
          <p:nvPr/>
        </p:nvSpPr>
        <p:spPr>
          <a:xfrm>
            <a:off x="609600" y="2397919"/>
            <a:ext cx="687387" cy="338554"/>
          </a:xfrm>
          <a:prstGeom prst="rect">
            <a:avLst/>
          </a:prstGeom>
          <a:noFill/>
        </p:spPr>
        <p:txBody>
          <a:bodyPr>
            <a:spAutoFit/>
          </a:bodyPr>
          <a:lstStyle/>
          <a:p>
            <a:pPr algn="ctr" fontAlgn="auto">
              <a:spcBef>
                <a:spcPts val="0"/>
              </a:spcBef>
              <a:spcAft>
                <a:spcPts val="0"/>
              </a:spcAft>
              <a:defRPr/>
            </a:pPr>
            <a:r>
              <a:rPr lang="en-US" sz="1600" b="1" dirty="0" err="1">
                <a:solidFill>
                  <a:sysClr val="windowText" lastClr="000000"/>
                </a:solidFill>
                <a:latin typeface="+mj-lt"/>
                <a:cs typeface="+mn-cs"/>
              </a:rPr>
              <a:t>Cl</a:t>
            </a:r>
            <a:endParaRPr lang="en-US" sz="1600" dirty="0">
              <a:solidFill>
                <a:sysClr val="windowText" lastClr="000000"/>
              </a:solidFill>
              <a:latin typeface="+mj-lt"/>
              <a:cs typeface="+mn-cs"/>
            </a:endParaRPr>
          </a:p>
        </p:txBody>
      </p:sp>
      <p:sp>
        <p:nvSpPr>
          <p:cNvPr id="42" name="TextBox 41"/>
          <p:cNvSpPr txBox="1"/>
          <p:nvPr/>
        </p:nvSpPr>
        <p:spPr>
          <a:xfrm>
            <a:off x="1182688" y="2397919"/>
            <a:ext cx="271463" cy="338554"/>
          </a:xfrm>
          <a:prstGeom prst="rect">
            <a:avLst/>
          </a:prstGeom>
          <a:noFill/>
        </p:spPr>
        <p:txBody>
          <a:bodyPr>
            <a:spAutoFit/>
          </a:bodyPr>
          <a:lstStyle/>
          <a:p>
            <a:pPr algn="ctr" fontAlgn="auto">
              <a:spcBef>
                <a:spcPts val="0"/>
              </a:spcBef>
              <a:spcAft>
                <a:spcPts val="0"/>
              </a:spcAft>
              <a:defRPr/>
            </a:pPr>
            <a:r>
              <a:rPr lang="en-US" sz="1600" b="1" dirty="0">
                <a:solidFill>
                  <a:sysClr val="windowText" lastClr="000000"/>
                </a:solidFill>
                <a:latin typeface="+mj-lt"/>
                <a:cs typeface="+mn-cs"/>
              </a:rPr>
              <a:t>+</a:t>
            </a:r>
            <a:endParaRPr lang="en-US" sz="1600" dirty="0">
              <a:solidFill>
                <a:sysClr val="windowText" lastClr="000000"/>
              </a:solidFill>
              <a:latin typeface="+mj-lt"/>
              <a:cs typeface="+mn-cs"/>
            </a:endParaRPr>
          </a:p>
        </p:txBody>
      </p:sp>
      <p:sp>
        <p:nvSpPr>
          <p:cNvPr id="43" name="TextBox 42"/>
          <p:cNvSpPr txBox="1"/>
          <p:nvPr/>
        </p:nvSpPr>
        <p:spPr>
          <a:xfrm>
            <a:off x="1670845" y="2397919"/>
            <a:ext cx="357187" cy="338554"/>
          </a:xfrm>
          <a:prstGeom prst="rect">
            <a:avLst/>
          </a:prstGeom>
          <a:noFill/>
        </p:spPr>
        <p:txBody>
          <a:bodyPr wrap="square">
            <a:spAutoFit/>
          </a:bodyPr>
          <a:lstStyle/>
          <a:p>
            <a:pPr fontAlgn="auto">
              <a:spcBef>
                <a:spcPts val="0"/>
              </a:spcBef>
              <a:spcAft>
                <a:spcPts val="0"/>
              </a:spcAft>
              <a:defRPr/>
            </a:pPr>
            <a:r>
              <a:rPr lang="en-US" sz="1600" b="1" dirty="0">
                <a:solidFill>
                  <a:sysClr val="windowText" lastClr="000000"/>
                </a:solidFill>
                <a:latin typeface="+mj-lt"/>
              </a:rPr>
              <a:t>e</a:t>
            </a:r>
            <a:r>
              <a:rPr lang="en-US" b="1" baseline="30000" dirty="0">
                <a:solidFill>
                  <a:sysClr val="windowText" lastClr="000000"/>
                </a:solidFill>
                <a:latin typeface="+mj-lt"/>
              </a:rPr>
              <a:t>-</a:t>
            </a:r>
          </a:p>
        </p:txBody>
      </p:sp>
      <p:cxnSp>
        <p:nvCxnSpPr>
          <p:cNvPr id="44" name="Straight Arrow Connector 43"/>
          <p:cNvCxnSpPr/>
          <p:nvPr/>
        </p:nvCxnSpPr>
        <p:spPr>
          <a:xfrm>
            <a:off x="2101181" y="2567196"/>
            <a:ext cx="56692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655887" y="2372311"/>
            <a:ext cx="806450" cy="338554"/>
          </a:xfrm>
          <a:prstGeom prst="rect">
            <a:avLst/>
          </a:prstGeom>
          <a:noFill/>
        </p:spPr>
        <p:txBody>
          <a:bodyPr>
            <a:spAutoFit/>
          </a:bodyPr>
          <a:lstStyle/>
          <a:p>
            <a:pPr algn="ctr" fontAlgn="auto">
              <a:spcBef>
                <a:spcPts val="0"/>
              </a:spcBef>
              <a:spcAft>
                <a:spcPts val="0"/>
              </a:spcAft>
              <a:defRPr/>
            </a:pPr>
            <a:r>
              <a:rPr lang="en-US" sz="1600" b="1" dirty="0" err="1">
                <a:solidFill>
                  <a:sysClr val="windowText" lastClr="000000"/>
                </a:solidFill>
                <a:latin typeface="+mj-lt"/>
              </a:rPr>
              <a:t>Cl</a:t>
            </a:r>
            <a:r>
              <a:rPr lang="en-US" sz="2400" b="1" baseline="30000" dirty="0">
                <a:solidFill>
                  <a:sysClr val="windowText" lastClr="000000"/>
                </a:solidFill>
                <a:latin typeface="+mj-lt"/>
              </a:rPr>
              <a:t>-</a:t>
            </a:r>
            <a:endParaRPr lang="en-US" sz="2400" baseline="30000" dirty="0">
              <a:solidFill>
                <a:sysClr val="windowText" lastClr="000000"/>
              </a:solidFill>
              <a:latin typeface="+mj-lt"/>
            </a:endParaRPr>
          </a:p>
        </p:txBody>
      </p:sp>
      <p:sp>
        <p:nvSpPr>
          <p:cNvPr id="46" name="TextBox 45"/>
          <p:cNvSpPr txBox="1">
            <a:spLocks noChangeArrowheads="1"/>
          </p:cNvSpPr>
          <p:nvPr/>
        </p:nvSpPr>
        <p:spPr bwMode="auto">
          <a:xfrm>
            <a:off x="3983830" y="2372311"/>
            <a:ext cx="2024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b="1" dirty="0">
                <a:solidFill>
                  <a:sysClr val="windowText" lastClr="000000"/>
                </a:solidFill>
                <a:latin typeface="+mj-lt"/>
              </a:rPr>
              <a:t>[-3.82 e V]</a:t>
            </a:r>
            <a:endParaRPr lang="en-US" sz="1600" dirty="0">
              <a:solidFill>
                <a:sysClr val="windowText" lastClr="000000"/>
              </a:solidFill>
              <a:latin typeface="+mj-lt"/>
            </a:endParaRPr>
          </a:p>
        </p:txBody>
      </p:sp>
      <p:sp>
        <p:nvSpPr>
          <p:cNvPr id="47" name="TextBox 46"/>
          <p:cNvSpPr txBox="1">
            <a:spLocks noChangeArrowheads="1"/>
          </p:cNvSpPr>
          <p:nvPr/>
        </p:nvSpPr>
        <p:spPr bwMode="auto">
          <a:xfrm>
            <a:off x="6110288" y="1629966"/>
            <a:ext cx="21720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b="1" dirty="0">
                <a:solidFill>
                  <a:sysClr val="windowText" lastClr="000000"/>
                </a:solidFill>
                <a:latin typeface="+mj-lt"/>
              </a:rPr>
              <a:t>UNIT OF</a:t>
            </a:r>
          </a:p>
          <a:p>
            <a:pPr algn="ctr" eaLnBrk="1" hangingPunct="1"/>
            <a:r>
              <a:rPr lang="en-US" sz="1600" b="1" dirty="0">
                <a:solidFill>
                  <a:sysClr val="windowText" lastClr="000000"/>
                </a:solidFill>
                <a:latin typeface="+mj-lt"/>
              </a:rPr>
              <a:t>ELECTRON AFFINITY</a:t>
            </a:r>
          </a:p>
        </p:txBody>
      </p:sp>
      <p:sp>
        <p:nvSpPr>
          <p:cNvPr id="48" name="TextBox 47"/>
          <p:cNvSpPr txBox="1"/>
          <p:nvPr/>
        </p:nvSpPr>
        <p:spPr>
          <a:xfrm>
            <a:off x="6161406" y="2316352"/>
            <a:ext cx="2171700" cy="369332"/>
          </a:xfrm>
          <a:prstGeom prst="rect">
            <a:avLst/>
          </a:prstGeom>
          <a:solidFill>
            <a:schemeClr val="accent6">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a:defRPr kern="0">
                <a:solidFill>
                  <a:schemeClr val="tx1"/>
                </a:solidFill>
                <a:latin typeface="Book Antiqua" pitchFamily="18" charset="0"/>
                <a:cs typeface="Arial"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latin typeface="Bookman Old Style" pitchFamily="18" charset="0"/>
              </a:rPr>
              <a:t>Electron volt = </a:t>
            </a:r>
            <a:r>
              <a:rPr lang="en-US" dirty="0" err="1">
                <a:latin typeface="Bookman Old Style" pitchFamily="18" charset="0"/>
              </a:rPr>
              <a:t>eV</a:t>
            </a:r>
            <a:endParaRPr lang="en-US" dirty="0">
              <a:latin typeface="Bookman Old Style" pitchFamily="18" charset="0"/>
            </a:endParaRPr>
          </a:p>
        </p:txBody>
      </p:sp>
      <p:sp>
        <p:nvSpPr>
          <p:cNvPr id="49" name="TextBox 48"/>
          <p:cNvSpPr txBox="1">
            <a:spLocks noChangeArrowheads="1"/>
          </p:cNvSpPr>
          <p:nvPr/>
        </p:nvSpPr>
        <p:spPr bwMode="auto">
          <a:xfrm>
            <a:off x="5832476" y="2786857"/>
            <a:ext cx="2843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solidFill>
                  <a:sysClr val="windowText" lastClr="000000"/>
                </a:solidFill>
                <a:latin typeface="+mj-lt"/>
              </a:rPr>
              <a:t>[represented with –</a:t>
            </a:r>
            <a:r>
              <a:rPr lang="en-US" sz="1400" dirty="0" err="1">
                <a:solidFill>
                  <a:sysClr val="windowText" lastClr="000000"/>
                </a:solidFill>
                <a:latin typeface="+mj-lt"/>
              </a:rPr>
              <a:t>ve</a:t>
            </a:r>
            <a:r>
              <a:rPr lang="en-US" sz="1400" dirty="0">
                <a:solidFill>
                  <a:sysClr val="windowText" lastClr="000000"/>
                </a:solidFill>
                <a:latin typeface="+mj-lt"/>
              </a:rPr>
              <a:t> sign]</a:t>
            </a:r>
          </a:p>
        </p:txBody>
      </p:sp>
      <p:sp>
        <p:nvSpPr>
          <p:cNvPr id="50" name="TextBox 49"/>
          <p:cNvSpPr txBox="1"/>
          <p:nvPr/>
        </p:nvSpPr>
        <p:spPr>
          <a:xfrm>
            <a:off x="519114" y="262731"/>
            <a:ext cx="5908990"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none">
            <a:spAutoFit/>
          </a:bodyPr>
          <a:lstStyle/>
          <a:p>
            <a:pPr>
              <a:defRPr/>
            </a:pPr>
            <a:r>
              <a:rPr lang="en-US" sz="2000" b="1" u="sng" dirty="0" smtClean="0">
                <a:solidFill>
                  <a:srgbClr val="C00000"/>
                </a:solidFill>
                <a:latin typeface="Bookman Old Style" pitchFamily="18" charset="0"/>
              </a:rPr>
              <a:t>Factors Which Affect The Electron Affinity</a:t>
            </a:r>
            <a:endParaRPr lang="en-US" sz="2000" b="1" u="sng" dirty="0">
              <a:solidFill>
                <a:srgbClr val="C00000"/>
              </a:solidFill>
              <a:latin typeface="Bookman Old Style" pitchFamily="18" charset="0"/>
            </a:endParaRPr>
          </a:p>
        </p:txBody>
      </p:sp>
      <p:sp>
        <p:nvSpPr>
          <p:cNvPr id="51" name="TextBox 50"/>
          <p:cNvSpPr txBox="1"/>
          <p:nvPr/>
        </p:nvSpPr>
        <p:spPr>
          <a:xfrm>
            <a:off x="544513" y="721519"/>
            <a:ext cx="4065587" cy="646331"/>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a:solidFill>
                  <a:schemeClr val="tx1"/>
                </a:solidFill>
                <a:latin typeface="Book Antiqua" pitchFamily="18" charset="0"/>
              </a:defRPr>
            </a:lvl1pPr>
          </a:lstStyle>
          <a:p>
            <a:r>
              <a:rPr lang="en-US" dirty="0" smtClean="0">
                <a:latin typeface="Bookman Old Style" pitchFamily="18" charset="0"/>
              </a:rPr>
              <a:t>Atomic Size </a:t>
            </a:r>
            <a:r>
              <a:rPr lang="en-US" dirty="0">
                <a:latin typeface="Bookman Old Style" pitchFamily="18" charset="0"/>
              </a:rPr>
              <a:t>– Increases	         </a:t>
            </a:r>
          </a:p>
          <a:p>
            <a:r>
              <a:rPr lang="en-US" dirty="0" smtClean="0">
                <a:latin typeface="Bookman Old Style" pitchFamily="18" charset="0"/>
              </a:rPr>
              <a:t>Electron Affinity - </a:t>
            </a:r>
            <a:r>
              <a:rPr lang="en-US" dirty="0">
                <a:latin typeface="Bookman Old Style" pitchFamily="18" charset="0"/>
              </a:rPr>
              <a:t>Decreases</a:t>
            </a:r>
          </a:p>
        </p:txBody>
      </p:sp>
      <p:sp>
        <p:nvSpPr>
          <p:cNvPr id="52" name="TextBox 51"/>
          <p:cNvSpPr txBox="1"/>
          <p:nvPr/>
        </p:nvSpPr>
        <p:spPr>
          <a:xfrm>
            <a:off x="544514" y="1557735"/>
            <a:ext cx="7693344" cy="970478"/>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sz="1700">
                <a:solidFill>
                  <a:srgbClr val="0000FF"/>
                </a:solidFill>
                <a:latin typeface="Bookman Old Style" pitchFamily="18" charset="0"/>
              </a:defRPr>
            </a:lvl1pPr>
          </a:lstStyle>
          <a:p>
            <a:r>
              <a:rPr lang="en-US" dirty="0"/>
              <a:t>Reason: Electron affinity is the tendency of an atom to accept electrons. </a:t>
            </a:r>
            <a:r>
              <a:rPr lang="en-US" dirty="0" smtClean="0"/>
              <a:t>A </a:t>
            </a:r>
            <a:r>
              <a:rPr lang="en-US" dirty="0"/>
              <a:t>small atom takes up electron more readily than a large atom, since nucleus of the atom has the tendency to accept electron.</a:t>
            </a:r>
          </a:p>
        </p:txBody>
      </p:sp>
      <p:sp>
        <p:nvSpPr>
          <p:cNvPr id="53" name="TextBox 52"/>
          <p:cNvSpPr txBox="1"/>
          <p:nvPr/>
        </p:nvSpPr>
        <p:spPr>
          <a:xfrm>
            <a:off x="544514" y="2611438"/>
            <a:ext cx="3941920" cy="681038"/>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sz="1700">
                <a:solidFill>
                  <a:srgbClr val="0000FF"/>
                </a:solidFill>
                <a:latin typeface="Bookman Old Style" pitchFamily="18" charset="0"/>
              </a:defRPr>
            </a:lvl1pPr>
          </a:lstStyle>
          <a:p>
            <a:r>
              <a:rPr lang="en-US" dirty="0"/>
              <a:t> Nuclear Charge – Increases	 </a:t>
            </a:r>
          </a:p>
          <a:p>
            <a:r>
              <a:rPr lang="en-US" dirty="0"/>
              <a:t>Electron Affinity- Increases</a:t>
            </a:r>
          </a:p>
        </p:txBody>
      </p:sp>
      <p:sp>
        <p:nvSpPr>
          <p:cNvPr id="54" name="TextBox 53"/>
          <p:cNvSpPr txBox="1"/>
          <p:nvPr/>
        </p:nvSpPr>
        <p:spPr>
          <a:xfrm>
            <a:off x="544514" y="3448050"/>
            <a:ext cx="7923605" cy="646331"/>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a:solidFill>
                  <a:schemeClr val="tx1"/>
                </a:solidFill>
                <a:latin typeface="Book Antiqua" pitchFamily="18" charset="0"/>
              </a:defRPr>
            </a:lvl1pPr>
          </a:lstStyle>
          <a:p>
            <a:r>
              <a:rPr lang="en-US" dirty="0">
                <a:latin typeface="Bookman Old Style" pitchFamily="18" charset="0"/>
              </a:rPr>
              <a:t>Reason: Nuclear charge increases. Similarly there is an increase in the tendency of the atom to accept electrons.</a:t>
            </a:r>
          </a:p>
        </p:txBody>
      </p:sp>
      <p:sp>
        <p:nvSpPr>
          <p:cNvPr id="79" name="TextBox 78"/>
          <p:cNvSpPr txBox="1"/>
          <p:nvPr/>
        </p:nvSpPr>
        <p:spPr>
          <a:xfrm>
            <a:off x="519114" y="237331"/>
            <a:ext cx="7031036" cy="707886"/>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a:defRPr/>
            </a:pPr>
            <a:r>
              <a:rPr lang="en-US" sz="2000" b="1" u="sng" dirty="0" smtClean="0">
                <a:solidFill>
                  <a:srgbClr val="C00000"/>
                </a:solidFill>
                <a:latin typeface="Bookman Old Style" pitchFamily="18" charset="0"/>
              </a:rPr>
              <a:t>Trends In Electron Affinity Across A Period From Left To Right</a:t>
            </a:r>
            <a:endParaRPr lang="en-US" sz="2000" b="1" u="sng" dirty="0">
              <a:solidFill>
                <a:srgbClr val="C00000"/>
              </a:solidFill>
              <a:latin typeface="Bookman Old Style" pitchFamily="18" charset="0"/>
            </a:endParaRPr>
          </a:p>
        </p:txBody>
      </p:sp>
      <p:graphicFrame>
        <p:nvGraphicFramePr>
          <p:cNvPr id="80" name="Table 79"/>
          <p:cNvGraphicFramePr>
            <a:graphicFrameLocks noGrp="1"/>
          </p:cNvGraphicFramePr>
          <p:nvPr>
            <p:extLst>
              <p:ext uri="{D42A27DB-BD31-4B8C-83A1-F6EECF244321}">
                <p14:modId xmlns:p14="http://schemas.microsoft.com/office/powerpoint/2010/main" val="3488310259"/>
              </p:ext>
            </p:extLst>
          </p:nvPr>
        </p:nvGraphicFramePr>
        <p:xfrm>
          <a:off x="652466" y="1221581"/>
          <a:ext cx="7907334" cy="2845493"/>
        </p:xfrm>
        <a:graphic>
          <a:graphicData uri="http://schemas.openxmlformats.org/drawingml/2006/table">
            <a:tbl>
              <a:tblPr firstRow="1" bandRow="1">
                <a:tableStyleId>{21E4AEA4-8DFA-4A89-87EB-49C32662AFE0}</a:tableStyleId>
              </a:tblPr>
              <a:tblGrid>
                <a:gridCol w="1108558">
                  <a:extLst>
                    <a:ext uri="{9D8B030D-6E8A-4147-A177-3AD203B41FA5}">
                      <a16:colId xmlns:a16="http://schemas.microsoft.com/office/drawing/2014/main" val="20000"/>
                    </a:ext>
                  </a:extLst>
                </a:gridCol>
                <a:gridCol w="976451">
                  <a:extLst>
                    <a:ext uri="{9D8B030D-6E8A-4147-A177-3AD203B41FA5}">
                      <a16:colId xmlns:a16="http://schemas.microsoft.com/office/drawing/2014/main" val="20001"/>
                    </a:ext>
                  </a:extLst>
                </a:gridCol>
                <a:gridCol w="1042360">
                  <a:extLst>
                    <a:ext uri="{9D8B030D-6E8A-4147-A177-3AD203B41FA5}">
                      <a16:colId xmlns:a16="http://schemas.microsoft.com/office/drawing/2014/main" val="20002"/>
                    </a:ext>
                  </a:extLst>
                </a:gridCol>
                <a:gridCol w="728665">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1121603">
                  <a:extLst>
                    <a:ext uri="{9D8B030D-6E8A-4147-A177-3AD203B41FA5}">
                      <a16:colId xmlns:a16="http://schemas.microsoft.com/office/drawing/2014/main" val="20005"/>
                    </a:ext>
                  </a:extLst>
                </a:gridCol>
                <a:gridCol w="752921">
                  <a:extLst>
                    <a:ext uri="{9D8B030D-6E8A-4147-A177-3AD203B41FA5}">
                      <a16:colId xmlns:a16="http://schemas.microsoft.com/office/drawing/2014/main" val="20006"/>
                    </a:ext>
                  </a:extLst>
                </a:gridCol>
                <a:gridCol w="752921">
                  <a:extLst>
                    <a:ext uri="{9D8B030D-6E8A-4147-A177-3AD203B41FA5}">
                      <a16:colId xmlns:a16="http://schemas.microsoft.com/office/drawing/2014/main" val="20007"/>
                    </a:ext>
                  </a:extLst>
                </a:gridCol>
                <a:gridCol w="699955">
                  <a:extLst>
                    <a:ext uri="{9D8B030D-6E8A-4147-A177-3AD203B41FA5}">
                      <a16:colId xmlns:a16="http://schemas.microsoft.com/office/drawing/2014/main" val="20008"/>
                    </a:ext>
                  </a:extLst>
                </a:gridCol>
              </a:tblGrid>
              <a:tr h="727574">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smtClean="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smtClean="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extLst>
                  <a:ext uri="{0D108BD9-81ED-4DB2-BD59-A6C34878D82A}">
                    <a16:rowId xmlns:a16="http://schemas.microsoft.com/office/drawing/2014/main" val="10000"/>
                  </a:ext>
                </a:extLst>
              </a:tr>
              <a:tr h="300972">
                <a:tc>
                  <a:txBody>
                    <a:bodyPr/>
                    <a:lstStyle/>
                    <a:p>
                      <a:pPr algn="ctr"/>
                      <a:endParaRPr lang="en-US" sz="1100" b="1"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tc>
                  <a:txBody>
                    <a:bodyPr/>
                    <a:lstStyle/>
                    <a:p>
                      <a:pPr algn="ctr"/>
                      <a:endParaRPr lang="en-US" sz="1100" dirty="0">
                        <a:latin typeface="Bookman Old Style" pitchFamily="18" charset="0"/>
                      </a:endParaRPr>
                    </a:p>
                  </a:txBody>
                  <a:tcPr marL="77895" marR="77895" marT="29220" marB="29220"/>
                </a:tc>
                <a:extLst>
                  <a:ext uri="{0D108BD9-81ED-4DB2-BD59-A6C34878D82A}">
                    <a16:rowId xmlns:a16="http://schemas.microsoft.com/office/drawing/2014/main" val="10001"/>
                  </a:ext>
                </a:extLst>
              </a:tr>
              <a:tr h="742125">
                <a:tc gridSpan="4">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100" b="1" dirty="0" smtClean="0">
                        <a:latin typeface="Bookman Old Style" pitchFamily="18" charset="0"/>
                      </a:endParaRPr>
                    </a:p>
                  </a:txBody>
                  <a:tcPr marL="77895" marR="77895" marT="29220" marB="29220"/>
                </a:tc>
                <a:tc hMerge="1">
                  <a:txBody>
                    <a:bodyPr/>
                    <a:lstStyle/>
                    <a:p>
                      <a:pPr algn="ctr"/>
                      <a:endParaRPr lang="en-US" dirty="0">
                        <a:latin typeface="Bookman Old Style" pitchFamily="18" charset="0"/>
                      </a:endParaRPr>
                    </a:p>
                  </a:txBody>
                  <a:tcPr/>
                </a:tc>
                <a:tc hMerge="1">
                  <a:txBody>
                    <a:bodyPr/>
                    <a:lstStyle/>
                    <a:p>
                      <a:pPr algn="ctr"/>
                      <a:endParaRPr lang="en-US">
                        <a:latin typeface="Bookman Old Style" pitchFamily="18" charset="0"/>
                      </a:endParaRPr>
                    </a:p>
                  </a:txBody>
                  <a:tcPr/>
                </a:tc>
                <a:tc hMerge="1">
                  <a:txBody>
                    <a:bodyPr/>
                    <a:lstStyle/>
                    <a:p>
                      <a:pPr algn="ctr"/>
                      <a:endParaRPr lang="en-US">
                        <a:latin typeface="Bookman Old Style" pitchFamily="18" charset="0"/>
                      </a:endParaRPr>
                    </a:p>
                  </a:txBody>
                  <a:tcPr/>
                </a:tc>
                <a:tc gridSpan="5">
                  <a:txBody>
                    <a:bodyPr/>
                    <a:lstStyle/>
                    <a:p>
                      <a:pPr marL="0" marR="0" indent="0" algn="l" defTabSz="914400" rtl="0" eaLnBrk="1" fontAlgn="auto" latinLnBrk="0" hangingPunct="1">
                        <a:lnSpc>
                          <a:spcPct val="100000"/>
                        </a:lnSpc>
                        <a:spcBef>
                          <a:spcPts val="0"/>
                        </a:spcBef>
                        <a:spcAft>
                          <a:spcPts val="0"/>
                        </a:spcAft>
                        <a:buClrTx/>
                        <a:buSzTx/>
                        <a:buFont typeface="Bookman Old Style" pitchFamily="18" charset="0"/>
                        <a:buNone/>
                        <a:tabLst/>
                        <a:defRPr/>
                      </a:pPr>
                      <a:endParaRPr lang="en-US" sz="1100" baseline="0" dirty="0" smtClean="0"/>
                    </a:p>
                    <a:p>
                      <a:pPr marL="285750" indent="-285750" algn="ctr">
                        <a:buFont typeface="Bookman Old Style" pitchFamily="18" charset="0"/>
                        <a:buChar char="―"/>
                      </a:pPr>
                      <a:endParaRPr lang="en-US" sz="1100" dirty="0">
                        <a:latin typeface="Bookman Old Style" pitchFamily="18" charset="0"/>
                      </a:endParaRPr>
                    </a:p>
                  </a:txBody>
                  <a:tcPr marL="77895" marR="77895" marT="29220" marB="29220"/>
                </a:tc>
                <a:tc hMerge="1">
                  <a:txBody>
                    <a:bodyPr/>
                    <a:lstStyle/>
                    <a:p>
                      <a:pPr algn="ctr"/>
                      <a:endParaRPr lang="en-US">
                        <a:latin typeface="Bookman Old Style" pitchFamily="18" charset="0"/>
                      </a:endParaRPr>
                    </a:p>
                  </a:txBody>
                  <a:tcPr/>
                </a:tc>
                <a:tc hMerge="1">
                  <a:txBody>
                    <a:bodyPr/>
                    <a:lstStyle/>
                    <a:p>
                      <a:pPr algn="ctr"/>
                      <a:endParaRPr lang="en-US">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a:latin typeface="Bookman Old Style" pitchFamily="18" charset="0"/>
                      </a:endParaRPr>
                    </a:p>
                  </a:txBody>
                  <a:tcPr/>
                </a:tc>
                <a:extLst>
                  <a:ext uri="{0D108BD9-81ED-4DB2-BD59-A6C34878D82A}">
                    <a16:rowId xmlns:a16="http://schemas.microsoft.com/office/drawing/2014/main" val="10002"/>
                  </a:ext>
                </a:extLst>
              </a:tr>
              <a:tr h="716548">
                <a:tc gridSpan="9">
                  <a:txBody>
                    <a:bodyPr/>
                    <a:lstStyle/>
                    <a:p>
                      <a:pPr algn="ctr"/>
                      <a:endParaRPr lang="en-US" sz="1100" dirty="0">
                        <a:latin typeface="Bookman Old Style" pitchFamily="18" charset="0"/>
                      </a:endParaRPr>
                    </a:p>
                  </a:txBody>
                  <a:tcPr marL="77895" marR="77895" marT="29220" marB="29220"/>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lnB w="12700" cmpd="sng">
                      <a:noFill/>
                    </a:lnB>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extLst>
                  <a:ext uri="{0D108BD9-81ED-4DB2-BD59-A6C34878D82A}">
                    <a16:rowId xmlns:a16="http://schemas.microsoft.com/office/drawing/2014/main" val="10003"/>
                  </a:ext>
                </a:extLst>
              </a:tr>
              <a:tr h="358274">
                <a:tc gridSpan="9">
                  <a:txBody>
                    <a:bodyPr/>
                    <a:lstStyle/>
                    <a:p>
                      <a:pPr algn="ctr"/>
                      <a:endParaRPr lang="en-US" sz="1100" dirty="0">
                        <a:latin typeface="Bookman Old Style" pitchFamily="18" charset="0"/>
                      </a:endParaRPr>
                    </a:p>
                  </a:txBody>
                  <a:tcPr marL="77895" marR="77895" marT="29220" marB="2922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81" name="TextBox 80"/>
          <p:cNvSpPr txBox="1">
            <a:spLocks noChangeArrowheads="1"/>
          </p:cNvSpPr>
          <p:nvPr/>
        </p:nvSpPr>
        <p:spPr bwMode="auto">
          <a:xfrm>
            <a:off x="690564" y="1414860"/>
            <a:ext cx="872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solidFill>
                  <a:schemeClr val="bg1"/>
                </a:solidFill>
                <a:latin typeface="+mj-lt"/>
              </a:rPr>
              <a:t>Elements</a:t>
            </a:r>
          </a:p>
        </p:txBody>
      </p:sp>
      <p:sp>
        <p:nvSpPr>
          <p:cNvPr id="82" name="TextBox 81"/>
          <p:cNvSpPr txBox="1"/>
          <p:nvPr/>
        </p:nvSpPr>
        <p:spPr>
          <a:xfrm>
            <a:off x="1887107" y="1319212"/>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Li</a:t>
            </a:r>
          </a:p>
          <a:p>
            <a:pPr algn="ctr" fontAlgn="auto">
              <a:spcBef>
                <a:spcPts val="0"/>
              </a:spcBef>
              <a:spcAft>
                <a:spcPts val="0"/>
              </a:spcAft>
              <a:defRPr/>
            </a:pPr>
            <a:r>
              <a:rPr lang="en-US" sz="1500" b="1" dirty="0" smtClean="0">
                <a:solidFill>
                  <a:prstClr val="white"/>
                </a:solidFill>
                <a:latin typeface="+mj-lt"/>
                <a:cs typeface="+mn-cs"/>
              </a:rPr>
              <a:t>(2,1)</a:t>
            </a:r>
            <a:endParaRPr lang="en-US" sz="1500" b="1" dirty="0">
              <a:solidFill>
                <a:prstClr val="white"/>
              </a:solidFill>
              <a:latin typeface="+mj-lt"/>
              <a:cs typeface="+mn-cs"/>
            </a:endParaRPr>
          </a:p>
        </p:txBody>
      </p:sp>
      <p:sp>
        <p:nvSpPr>
          <p:cNvPr id="83" name="TextBox 82"/>
          <p:cNvSpPr txBox="1"/>
          <p:nvPr/>
        </p:nvSpPr>
        <p:spPr>
          <a:xfrm>
            <a:off x="3020583" y="1319212"/>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Be</a:t>
            </a:r>
          </a:p>
          <a:p>
            <a:pPr algn="ctr" fontAlgn="auto">
              <a:spcBef>
                <a:spcPts val="0"/>
              </a:spcBef>
              <a:spcAft>
                <a:spcPts val="0"/>
              </a:spcAft>
              <a:defRPr/>
            </a:pPr>
            <a:r>
              <a:rPr lang="en-US" sz="1500" b="1" dirty="0" smtClean="0">
                <a:solidFill>
                  <a:prstClr val="white"/>
                </a:solidFill>
                <a:latin typeface="+mj-lt"/>
                <a:cs typeface="+mn-cs"/>
              </a:rPr>
              <a:t>(2,2)</a:t>
            </a:r>
            <a:endParaRPr lang="en-US" sz="1500" b="1" dirty="0">
              <a:solidFill>
                <a:prstClr val="white"/>
              </a:solidFill>
              <a:latin typeface="+mj-lt"/>
              <a:cs typeface="+mn-cs"/>
            </a:endParaRPr>
          </a:p>
        </p:txBody>
      </p:sp>
      <p:sp>
        <p:nvSpPr>
          <p:cNvPr id="84" name="TextBox 83"/>
          <p:cNvSpPr txBox="1"/>
          <p:nvPr/>
        </p:nvSpPr>
        <p:spPr>
          <a:xfrm>
            <a:off x="3860370" y="1319212"/>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B</a:t>
            </a:r>
          </a:p>
          <a:p>
            <a:pPr algn="ctr" fontAlgn="auto">
              <a:spcBef>
                <a:spcPts val="0"/>
              </a:spcBef>
              <a:spcAft>
                <a:spcPts val="0"/>
              </a:spcAft>
              <a:defRPr/>
            </a:pPr>
            <a:r>
              <a:rPr lang="en-US" sz="1500" b="1" dirty="0" smtClean="0">
                <a:solidFill>
                  <a:prstClr val="white"/>
                </a:solidFill>
                <a:latin typeface="+mj-lt"/>
                <a:cs typeface="+mn-cs"/>
              </a:rPr>
              <a:t>(2,3)</a:t>
            </a:r>
            <a:endParaRPr lang="en-US" sz="1500" b="1" dirty="0">
              <a:solidFill>
                <a:prstClr val="white"/>
              </a:solidFill>
              <a:latin typeface="+mj-lt"/>
              <a:cs typeface="+mn-cs"/>
            </a:endParaRPr>
          </a:p>
        </p:txBody>
      </p:sp>
      <p:sp>
        <p:nvSpPr>
          <p:cNvPr id="85" name="TextBox 84"/>
          <p:cNvSpPr txBox="1"/>
          <p:nvPr/>
        </p:nvSpPr>
        <p:spPr>
          <a:xfrm>
            <a:off x="4555695" y="1319212"/>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C</a:t>
            </a:r>
          </a:p>
          <a:p>
            <a:pPr algn="ctr" fontAlgn="auto">
              <a:spcBef>
                <a:spcPts val="0"/>
              </a:spcBef>
              <a:spcAft>
                <a:spcPts val="0"/>
              </a:spcAft>
              <a:defRPr/>
            </a:pPr>
            <a:r>
              <a:rPr lang="en-US" sz="1500" b="1" dirty="0" smtClean="0">
                <a:solidFill>
                  <a:prstClr val="white"/>
                </a:solidFill>
                <a:latin typeface="+mj-lt"/>
                <a:cs typeface="+mn-cs"/>
              </a:rPr>
              <a:t>(2,4)</a:t>
            </a:r>
            <a:endParaRPr lang="en-US" sz="1500" b="1" dirty="0">
              <a:solidFill>
                <a:prstClr val="white"/>
              </a:solidFill>
              <a:latin typeface="+mj-lt"/>
              <a:cs typeface="+mn-cs"/>
            </a:endParaRPr>
          </a:p>
        </p:txBody>
      </p:sp>
      <p:sp>
        <p:nvSpPr>
          <p:cNvPr id="86" name="TextBox 85"/>
          <p:cNvSpPr txBox="1"/>
          <p:nvPr/>
        </p:nvSpPr>
        <p:spPr>
          <a:xfrm>
            <a:off x="5622495" y="1319212"/>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N</a:t>
            </a:r>
          </a:p>
          <a:p>
            <a:pPr algn="ctr" fontAlgn="auto">
              <a:spcBef>
                <a:spcPts val="0"/>
              </a:spcBef>
              <a:spcAft>
                <a:spcPts val="0"/>
              </a:spcAft>
              <a:defRPr/>
            </a:pPr>
            <a:r>
              <a:rPr lang="en-US" sz="1500" b="1" dirty="0" smtClean="0">
                <a:solidFill>
                  <a:prstClr val="white"/>
                </a:solidFill>
                <a:latin typeface="+mj-lt"/>
                <a:cs typeface="+mn-cs"/>
              </a:rPr>
              <a:t>(2,5)</a:t>
            </a:r>
            <a:endParaRPr lang="en-US" sz="1500" b="1" dirty="0">
              <a:solidFill>
                <a:prstClr val="white"/>
              </a:solidFill>
              <a:latin typeface="+mj-lt"/>
              <a:cs typeface="+mn-cs"/>
            </a:endParaRPr>
          </a:p>
        </p:txBody>
      </p:sp>
      <p:sp>
        <p:nvSpPr>
          <p:cNvPr id="87" name="TextBox 86"/>
          <p:cNvSpPr txBox="1"/>
          <p:nvPr/>
        </p:nvSpPr>
        <p:spPr>
          <a:xfrm>
            <a:off x="6419420" y="1319212"/>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O</a:t>
            </a:r>
          </a:p>
          <a:p>
            <a:pPr algn="ctr" fontAlgn="auto">
              <a:spcBef>
                <a:spcPts val="0"/>
              </a:spcBef>
              <a:spcAft>
                <a:spcPts val="0"/>
              </a:spcAft>
              <a:defRPr/>
            </a:pPr>
            <a:r>
              <a:rPr lang="en-US" sz="1500" b="1" dirty="0" smtClean="0">
                <a:solidFill>
                  <a:prstClr val="white"/>
                </a:solidFill>
                <a:latin typeface="+mj-lt"/>
                <a:cs typeface="+mn-cs"/>
              </a:rPr>
              <a:t>(2,6)</a:t>
            </a:r>
            <a:endParaRPr lang="en-US" sz="1500" b="1" dirty="0">
              <a:solidFill>
                <a:prstClr val="white"/>
              </a:solidFill>
              <a:latin typeface="+mj-lt"/>
              <a:cs typeface="+mn-cs"/>
            </a:endParaRPr>
          </a:p>
        </p:txBody>
      </p:sp>
      <p:sp>
        <p:nvSpPr>
          <p:cNvPr id="88" name="TextBox 87"/>
          <p:cNvSpPr txBox="1"/>
          <p:nvPr/>
        </p:nvSpPr>
        <p:spPr>
          <a:xfrm>
            <a:off x="7224283" y="1319212"/>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F</a:t>
            </a:r>
          </a:p>
          <a:p>
            <a:pPr algn="ctr" fontAlgn="auto">
              <a:spcBef>
                <a:spcPts val="0"/>
              </a:spcBef>
              <a:spcAft>
                <a:spcPts val="0"/>
              </a:spcAft>
              <a:defRPr/>
            </a:pPr>
            <a:r>
              <a:rPr lang="en-US" sz="1500" b="1" dirty="0" smtClean="0">
                <a:solidFill>
                  <a:prstClr val="white"/>
                </a:solidFill>
                <a:latin typeface="+mj-lt"/>
                <a:cs typeface="+mn-cs"/>
              </a:rPr>
              <a:t>(2,7)</a:t>
            </a:r>
            <a:endParaRPr lang="en-US" sz="1500" b="1" dirty="0">
              <a:solidFill>
                <a:prstClr val="white"/>
              </a:solidFill>
              <a:latin typeface="+mj-lt"/>
              <a:cs typeface="+mn-cs"/>
            </a:endParaRPr>
          </a:p>
        </p:txBody>
      </p:sp>
      <p:sp>
        <p:nvSpPr>
          <p:cNvPr id="89" name="TextBox 88"/>
          <p:cNvSpPr txBox="1"/>
          <p:nvPr/>
        </p:nvSpPr>
        <p:spPr>
          <a:xfrm>
            <a:off x="7902145" y="1319212"/>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Ne</a:t>
            </a:r>
          </a:p>
          <a:p>
            <a:pPr algn="ctr" fontAlgn="auto">
              <a:spcBef>
                <a:spcPts val="0"/>
              </a:spcBef>
              <a:spcAft>
                <a:spcPts val="0"/>
              </a:spcAft>
              <a:defRPr/>
            </a:pPr>
            <a:r>
              <a:rPr lang="en-US" sz="1500" b="1" dirty="0" smtClean="0">
                <a:solidFill>
                  <a:prstClr val="white"/>
                </a:solidFill>
                <a:latin typeface="+mj-lt"/>
                <a:cs typeface="+mn-cs"/>
              </a:rPr>
              <a:t>(2,8)</a:t>
            </a:r>
            <a:endParaRPr lang="en-US" sz="1500" b="1" dirty="0">
              <a:solidFill>
                <a:prstClr val="white"/>
              </a:solidFill>
              <a:latin typeface="+mj-lt"/>
              <a:cs typeface="+mn-cs"/>
            </a:endParaRPr>
          </a:p>
        </p:txBody>
      </p:sp>
      <p:sp>
        <p:nvSpPr>
          <p:cNvPr id="90" name="TextBox 89"/>
          <p:cNvSpPr txBox="1">
            <a:spLocks noChangeArrowheads="1"/>
          </p:cNvSpPr>
          <p:nvPr/>
        </p:nvSpPr>
        <p:spPr bwMode="auto">
          <a:xfrm>
            <a:off x="682625" y="1923653"/>
            <a:ext cx="12255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b="1">
                <a:latin typeface="+mj-lt"/>
              </a:rPr>
              <a:t>E.A. </a:t>
            </a:r>
            <a:r>
              <a:rPr lang="en-US" sz="1500" b="1" dirty="0">
                <a:latin typeface="+mj-lt"/>
              </a:rPr>
              <a:t>[</a:t>
            </a:r>
            <a:r>
              <a:rPr lang="en-US" sz="1500" b="1" dirty="0" err="1">
                <a:latin typeface="+mj-lt"/>
              </a:rPr>
              <a:t>eV</a:t>
            </a:r>
            <a:r>
              <a:rPr lang="en-US" sz="1500" b="1" dirty="0">
                <a:latin typeface="+mj-lt"/>
              </a:rPr>
              <a:t>]</a:t>
            </a:r>
          </a:p>
        </p:txBody>
      </p:sp>
      <p:sp>
        <p:nvSpPr>
          <p:cNvPr id="91" name="TextBox 90"/>
          <p:cNvSpPr txBox="1">
            <a:spLocks noChangeArrowheads="1"/>
          </p:cNvSpPr>
          <p:nvPr/>
        </p:nvSpPr>
        <p:spPr bwMode="auto">
          <a:xfrm>
            <a:off x="1773238" y="1923653"/>
            <a:ext cx="10080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-0.61</a:t>
            </a:r>
          </a:p>
        </p:txBody>
      </p:sp>
      <p:sp>
        <p:nvSpPr>
          <p:cNvPr id="92" name="TextBox 91"/>
          <p:cNvSpPr txBox="1">
            <a:spLocks noChangeArrowheads="1"/>
          </p:cNvSpPr>
          <p:nvPr/>
        </p:nvSpPr>
        <p:spPr bwMode="auto">
          <a:xfrm>
            <a:off x="2716214" y="1929607"/>
            <a:ext cx="1222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latin typeface="+mj-lt"/>
              </a:rPr>
              <a:t>[exception]</a:t>
            </a:r>
          </a:p>
        </p:txBody>
      </p:sp>
      <p:sp>
        <p:nvSpPr>
          <p:cNvPr id="93" name="TextBox 92"/>
          <p:cNvSpPr txBox="1">
            <a:spLocks noChangeArrowheads="1"/>
          </p:cNvSpPr>
          <p:nvPr/>
        </p:nvSpPr>
        <p:spPr bwMode="auto">
          <a:xfrm>
            <a:off x="3603626" y="1923653"/>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dirty="0">
                <a:latin typeface="+mj-lt"/>
              </a:rPr>
              <a:t>-0.30</a:t>
            </a:r>
          </a:p>
        </p:txBody>
      </p:sp>
      <p:sp>
        <p:nvSpPr>
          <p:cNvPr id="94" name="TextBox 93"/>
          <p:cNvSpPr txBox="1">
            <a:spLocks noChangeArrowheads="1"/>
          </p:cNvSpPr>
          <p:nvPr/>
        </p:nvSpPr>
        <p:spPr bwMode="auto">
          <a:xfrm>
            <a:off x="4327526" y="1923653"/>
            <a:ext cx="10080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dirty="0">
                <a:latin typeface="+mj-lt"/>
              </a:rPr>
              <a:t>-1.25</a:t>
            </a:r>
          </a:p>
        </p:txBody>
      </p:sp>
      <p:sp>
        <p:nvSpPr>
          <p:cNvPr id="95" name="TextBox 94"/>
          <p:cNvSpPr txBox="1">
            <a:spLocks noChangeArrowheads="1"/>
          </p:cNvSpPr>
          <p:nvPr/>
        </p:nvSpPr>
        <p:spPr bwMode="auto">
          <a:xfrm>
            <a:off x="5246688" y="1929607"/>
            <a:ext cx="12239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dirty="0">
                <a:solidFill>
                  <a:srgbClr val="000000"/>
                </a:solidFill>
                <a:latin typeface="+mj-lt"/>
              </a:rPr>
              <a:t>[exception]</a:t>
            </a:r>
          </a:p>
        </p:txBody>
      </p:sp>
      <p:sp>
        <p:nvSpPr>
          <p:cNvPr id="96" name="TextBox 95"/>
          <p:cNvSpPr txBox="1">
            <a:spLocks noChangeArrowheads="1"/>
          </p:cNvSpPr>
          <p:nvPr/>
        </p:nvSpPr>
        <p:spPr bwMode="auto">
          <a:xfrm>
            <a:off x="6145214" y="1923653"/>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a:latin typeface="+mj-lt"/>
              </a:rPr>
              <a:t>-1.48</a:t>
            </a:r>
          </a:p>
        </p:txBody>
      </p:sp>
      <p:sp>
        <p:nvSpPr>
          <p:cNvPr id="97" name="TextBox 96"/>
          <p:cNvSpPr txBox="1">
            <a:spLocks noChangeArrowheads="1"/>
          </p:cNvSpPr>
          <p:nvPr/>
        </p:nvSpPr>
        <p:spPr bwMode="auto">
          <a:xfrm>
            <a:off x="6937376" y="1923653"/>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a:latin typeface="+mj-lt"/>
              </a:rPr>
              <a:t>-3.6</a:t>
            </a:r>
          </a:p>
        </p:txBody>
      </p:sp>
      <p:sp>
        <p:nvSpPr>
          <p:cNvPr id="98" name="TextBox 97"/>
          <p:cNvSpPr txBox="1">
            <a:spLocks noChangeArrowheads="1"/>
          </p:cNvSpPr>
          <p:nvPr/>
        </p:nvSpPr>
        <p:spPr bwMode="auto">
          <a:xfrm>
            <a:off x="7704139" y="1923653"/>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dirty="0">
                <a:latin typeface="+mj-lt"/>
              </a:rPr>
              <a:t>0</a:t>
            </a:r>
          </a:p>
        </p:txBody>
      </p:sp>
      <p:sp>
        <p:nvSpPr>
          <p:cNvPr id="99" name="TextBox 98"/>
          <p:cNvSpPr txBox="1"/>
          <p:nvPr/>
        </p:nvSpPr>
        <p:spPr>
          <a:xfrm>
            <a:off x="644525" y="2272506"/>
            <a:ext cx="8351838" cy="323165"/>
          </a:xfrm>
          <a:prstGeom prst="rect">
            <a:avLst/>
          </a:prstGeom>
          <a:noFill/>
        </p:spPr>
        <p:txBody>
          <a:bodyPr>
            <a:spAutoFit/>
          </a:bodyPr>
          <a:lstStyle/>
          <a:p>
            <a:pPr marL="285750" indent="-285750" fontAlgn="auto">
              <a:spcBef>
                <a:spcPts val="0"/>
              </a:spcBef>
              <a:spcAft>
                <a:spcPts val="0"/>
              </a:spcAft>
              <a:buFont typeface="Arial" pitchFamily="34" charset="0"/>
              <a:buChar char="•"/>
              <a:tabLst>
                <a:tab pos="3886200" algn="l"/>
                <a:tab pos="3949700" algn="l"/>
              </a:tabLst>
              <a:defRPr/>
            </a:pPr>
            <a:r>
              <a:rPr lang="en-US" sz="1500" b="1" dirty="0">
                <a:solidFill>
                  <a:prstClr val="black"/>
                </a:solidFill>
                <a:latin typeface="+mj-lt"/>
              </a:rPr>
              <a:t>ATOMIC RADII –</a:t>
            </a:r>
            <a:r>
              <a:rPr lang="en-US" sz="1500" dirty="0">
                <a:solidFill>
                  <a:prstClr val="black"/>
                </a:solidFill>
                <a:latin typeface="+mj-lt"/>
              </a:rPr>
              <a:t> </a:t>
            </a:r>
            <a:r>
              <a:rPr lang="en-US" sz="1500" b="1" dirty="0">
                <a:solidFill>
                  <a:prstClr val="black"/>
                </a:solidFill>
                <a:latin typeface="+mj-lt"/>
              </a:rPr>
              <a:t>Decreases                 </a:t>
            </a:r>
            <a:r>
              <a:rPr lang="en-US" sz="1500" b="1" dirty="0" smtClean="0">
                <a:solidFill>
                  <a:prstClr val="black"/>
                </a:solidFill>
                <a:latin typeface="+mj-lt"/>
              </a:rPr>
              <a:t>		 - </a:t>
            </a:r>
            <a:r>
              <a:rPr lang="en-US" sz="1500" b="1" dirty="0">
                <a:latin typeface="+mj-lt"/>
              </a:rPr>
              <a:t>ELECTRON AFFINITY – Increases</a:t>
            </a:r>
            <a:endParaRPr lang="en-US" sz="1500" dirty="0">
              <a:solidFill>
                <a:prstClr val="black"/>
              </a:solidFill>
              <a:latin typeface="+mj-lt"/>
            </a:endParaRPr>
          </a:p>
        </p:txBody>
      </p:sp>
      <p:sp>
        <p:nvSpPr>
          <p:cNvPr id="100" name="TextBox 99"/>
          <p:cNvSpPr txBox="1"/>
          <p:nvPr/>
        </p:nvSpPr>
        <p:spPr>
          <a:xfrm>
            <a:off x="644525" y="2674938"/>
            <a:ext cx="8351838" cy="323165"/>
          </a:xfrm>
          <a:prstGeom prst="rect">
            <a:avLst/>
          </a:prstGeom>
          <a:noFill/>
        </p:spPr>
        <p:txBody>
          <a:bodyPr>
            <a:spAutoFit/>
          </a:bodyPr>
          <a:lstStyle/>
          <a:p>
            <a:pPr marL="285750" indent="-285750" fontAlgn="auto">
              <a:spcBef>
                <a:spcPts val="0"/>
              </a:spcBef>
              <a:spcAft>
                <a:spcPts val="0"/>
              </a:spcAft>
              <a:buFont typeface="Arial" pitchFamily="34" charset="0"/>
              <a:buChar char="•"/>
              <a:tabLst>
                <a:tab pos="3949700" algn="l"/>
              </a:tabLst>
              <a:defRPr/>
            </a:pPr>
            <a:r>
              <a:rPr lang="en-US" sz="1500" b="1" dirty="0">
                <a:solidFill>
                  <a:prstClr val="black"/>
                </a:solidFill>
                <a:latin typeface="+mj-lt"/>
              </a:rPr>
              <a:t>NUCLEAR CHARGE– Increases          </a:t>
            </a:r>
            <a:r>
              <a:rPr lang="en-US" sz="1500" b="1" dirty="0" smtClean="0">
                <a:solidFill>
                  <a:prstClr val="black"/>
                </a:solidFill>
                <a:latin typeface="+mj-lt"/>
              </a:rPr>
              <a:t>   	- </a:t>
            </a:r>
            <a:r>
              <a:rPr lang="en-US" sz="1500" b="1" dirty="0">
                <a:latin typeface="+mj-lt"/>
              </a:rPr>
              <a:t>ELECTRON AFFINITY </a:t>
            </a:r>
            <a:r>
              <a:rPr lang="en-US" sz="1500" b="1" dirty="0">
                <a:solidFill>
                  <a:prstClr val="black"/>
                </a:solidFill>
                <a:latin typeface="+mj-lt"/>
              </a:rPr>
              <a:t>– Increases</a:t>
            </a:r>
          </a:p>
        </p:txBody>
      </p:sp>
      <p:sp>
        <p:nvSpPr>
          <p:cNvPr id="101" name="TextBox 100"/>
          <p:cNvSpPr txBox="1"/>
          <p:nvPr/>
        </p:nvSpPr>
        <p:spPr>
          <a:xfrm>
            <a:off x="644525" y="3727053"/>
            <a:ext cx="8353425" cy="323165"/>
          </a:xfrm>
          <a:prstGeom prst="rect">
            <a:avLst/>
          </a:prstGeom>
          <a:noFill/>
        </p:spPr>
        <p:txBody>
          <a:bodyPr>
            <a:spAutoFit/>
          </a:bodyPr>
          <a:lstStyle/>
          <a:p>
            <a:pPr fontAlgn="auto">
              <a:spcBef>
                <a:spcPts val="0"/>
              </a:spcBef>
              <a:spcAft>
                <a:spcPts val="0"/>
              </a:spcAft>
              <a:defRPr/>
            </a:pPr>
            <a:r>
              <a:rPr lang="en-US" sz="1500" b="1" dirty="0">
                <a:solidFill>
                  <a:prstClr val="black"/>
                </a:solidFill>
                <a:latin typeface="+mj-lt"/>
              </a:rPr>
              <a:t>  </a:t>
            </a:r>
            <a:r>
              <a:rPr lang="en-US" sz="1500" b="1" dirty="0">
                <a:solidFill>
                  <a:srgbClr val="0000FF"/>
                </a:solidFill>
                <a:latin typeface="+mj-lt"/>
              </a:rPr>
              <a:t>ELECTRON AFFINITY</a:t>
            </a:r>
            <a:r>
              <a:rPr lang="en-US" sz="1500" dirty="0">
                <a:latin typeface="+mj-lt"/>
              </a:rPr>
              <a:t>     </a:t>
            </a:r>
            <a:r>
              <a:rPr lang="en-US" sz="1500" b="1" baseline="30000" dirty="0" smtClean="0">
                <a:latin typeface="+mj-lt"/>
              </a:rPr>
              <a:t>INCREASES</a:t>
            </a:r>
            <a:r>
              <a:rPr lang="en-US" sz="1500" dirty="0" smtClean="0">
                <a:latin typeface="+mj-lt"/>
              </a:rPr>
              <a:t>         </a:t>
            </a:r>
            <a:r>
              <a:rPr lang="en-US" sz="1500" b="1" dirty="0">
                <a:solidFill>
                  <a:srgbClr val="0000FF"/>
                </a:solidFill>
                <a:latin typeface="+mj-lt"/>
              </a:rPr>
              <a:t>ACROSS A PERIOD – LEFT TO RIGHT</a:t>
            </a:r>
          </a:p>
        </p:txBody>
      </p:sp>
      <p:cxnSp>
        <p:nvCxnSpPr>
          <p:cNvPr id="102" name="Straight Arrow Connector 101"/>
          <p:cNvCxnSpPr/>
          <p:nvPr/>
        </p:nvCxnSpPr>
        <p:spPr>
          <a:xfrm>
            <a:off x="2448518" y="3932228"/>
            <a:ext cx="97325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3" name="TextBox 102"/>
          <p:cNvSpPr txBox="1">
            <a:spLocks noChangeArrowheads="1"/>
          </p:cNvSpPr>
          <p:nvPr/>
        </p:nvSpPr>
        <p:spPr bwMode="auto">
          <a:xfrm>
            <a:off x="4629150" y="2467868"/>
            <a:ext cx="414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dirty="0">
                <a:solidFill>
                  <a:srgbClr val="000000"/>
                </a:solidFill>
                <a:latin typeface="+mj-lt"/>
              </a:rPr>
              <a:t>[highest for halogens, least for alkali metals]</a:t>
            </a:r>
          </a:p>
        </p:txBody>
      </p:sp>
      <p:sp>
        <p:nvSpPr>
          <p:cNvPr id="104" name="TextBox 103"/>
          <p:cNvSpPr txBox="1"/>
          <p:nvPr/>
        </p:nvSpPr>
        <p:spPr>
          <a:xfrm>
            <a:off x="644525" y="3040627"/>
            <a:ext cx="7866063" cy="584775"/>
          </a:xfrm>
          <a:prstGeom prst="rect">
            <a:avLst/>
          </a:prstGeom>
          <a:noFill/>
        </p:spPr>
        <p:txBody>
          <a:bodyPr wrap="square">
            <a:spAutoFit/>
          </a:bodyPr>
          <a:lstStyle/>
          <a:p>
            <a:pPr marL="285750" indent="-285750" fontAlgn="auto">
              <a:spcBef>
                <a:spcPts val="0"/>
              </a:spcBef>
              <a:spcAft>
                <a:spcPts val="0"/>
              </a:spcAft>
              <a:buFont typeface="Bookman Old Style" pitchFamily="18" charset="0"/>
              <a:buChar char="―"/>
              <a:defRPr/>
            </a:pPr>
            <a:r>
              <a:rPr lang="en-US" sz="1600" b="1" dirty="0">
                <a:solidFill>
                  <a:prstClr val="black"/>
                </a:solidFill>
                <a:latin typeface="+mj-lt"/>
                <a:cs typeface="+mn-cs"/>
              </a:rPr>
              <a:t>Neon [Ne] – has electron affinity zero since-</a:t>
            </a:r>
          </a:p>
          <a:p>
            <a:pPr fontAlgn="auto">
              <a:spcBef>
                <a:spcPts val="0"/>
              </a:spcBef>
              <a:spcAft>
                <a:spcPts val="0"/>
              </a:spcAft>
              <a:tabLst>
                <a:tab pos="292100" algn="l"/>
              </a:tabLst>
              <a:defRPr/>
            </a:pPr>
            <a:r>
              <a:rPr lang="en-US" sz="1600" dirty="0" smtClean="0">
                <a:solidFill>
                  <a:prstClr val="black"/>
                </a:solidFill>
                <a:latin typeface="+mj-lt"/>
                <a:cs typeface="+mn-cs"/>
              </a:rPr>
              <a:t>	Noble </a:t>
            </a:r>
            <a:r>
              <a:rPr lang="en-US" sz="1600" dirty="0">
                <a:solidFill>
                  <a:prstClr val="black"/>
                </a:solidFill>
                <a:latin typeface="+mj-lt"/>
                <a:cs typeface="+mn-cs"/>
              </a:rPr>
              <a:t>gases with stable electronic configuration find it difficult to accept electrons.</a:t>
            </a:r>
          </a:p>
        </p:txBody>
      </p:sp>
      <p:graphicFrame>
        <p:nvGraphicFramePr>
          <p:cNvPr id="170" name="Table 169"/>
          <p:cNvGraphicFramePr>
            <a:graphicFrameLocks noGrp="1"/>
          </p:cNvGraphicFramePr>
          <p:nvPr>
            <p:extLst>
              <p:ext uri="{D42A27DB-BD31-4B8C-83A1-F6EECF244321}">
                <p14:modId xmlns:p14="http://schemas.microsoft.com/office/powerpoint/2010/main" val="4260337951"/>
              </p:ext>
            </p:extLst>
          </p:nvPr>
        </p:nvGraphicFramePr>
        <p:xfrm>
          <a:off x="661194" y="919163"/>
          <a:ext cx="7908925" cy="3412691"/>
        </p:xfrm>
        <a:graphic>
          <a:graphicData uri="http://schemas.openxmlformats.org/drawingml/2006/table">
            <a:tbl>
              <a:tblPr firstRow="1" bandRow="1">
                <a:tableStyleId>{21E4AEA4-8DFA-4A89-87EB-49C32662AFE0}</a:tableStyleId>
              </a:tblPr>
              <a:tblGrid>
                <a:gridCol w="1092040">
                  <a:extLst>
                    <a:ext uri="{9D8B030D-6E8A-4147-A177-3AD203B41FA5}">
                      <a16:colId xmlns:a16="http://schemas.microsoft.com/office/drawing/2014/main" val="20000"/>
                    </a:ext>
                  </a:extLst>
                </a:gridCol>
                <a:gridCol w="723266">
                  <a:extLst>
                    <a:ext uri="{9D8B030D-6E8A-4147-A177-3AD203B41FA5}">
                      <a16:colId xmlns:a16="http://schemas.microsoft.com/office/drawing/2014/main" val="20001"/>
                    </a:ext>
                  </a:extLst>
                </a:gridCol>
                <a:gridCol w="2250102">
                  <a:extLst>
                    <a:ext uri="{9D8B030D-6E8A-4147-A177-3AD203B41FA5}">
                      <a16:colId xmlns:a16="http://schemas.microsoft.com/office/drawing/2014/main" val="20002"/>
                    </a:ext>
                  </a:extLst>
                </a:gridCol>
                <a:gridCol w="2475485">
                  <a:extLst>
                    <a:ext uri="{9D8B030D-6E8A-4147-A177-3AD203B41FA5}">
                      <a16:colId xmlns:a16="http://schemas.microsoft.com/office/drawing/2014/main" val="20003"/>
                    </a:ext>
                  </a:extLst>
                </a:gridCol>
                <a:gridCol w="1368032">
                  <a:extLst>
                    <a:ext uri="{9D8B030D-6E8A-4147-A177-3AD203B41FA5}">
                      <a16:colId xmlns:a16="http://schemas.microsoft.com/office/drawing/2014/main" val="20004"/>
                    </a:ext>
                  </a:extLst>
                </a:gridCol>
              </a:tblGrid>
              <a:tr h="617537">
                <a:tc>
                  <a:txBody>
                    <a:bodyPr/>
                    <a:lstStyle/>
                    <a:p>
                      <a:endParaRPr lang="en-US" sz="1400" dirty="0"/>
                    </a:p>
                  </a:txBody>
                  <a:tcPr marL="91442" marR="91442" marT="34287" marB="34287"/>
                </a:tc>
                <a:tc>
                  <a:txBody>
                    <a:bodyPr/>
                    <a:lstStyle/>
                    <a:p>
                      <a:endParaRPr lang="en-US" sz="1400" dirty="0"/>
                    </a:p>
                  </a:txBody>
                  <a:tcPr marL="91442" marR="91442" marT="34287" marB="34287"/>
                </a:tc>
                <a:tc gridSpan="2">
                  <a:txBody>
                    <a:bodyPr/>
                    <a:lstStyle/>
                    <a:p>
                      <a:endParaRPr lang="en-US" sz="1400" dirty="0"/>
                    </a:p>
                  </a:txBody>
                  <a:tcPr marL="91442" marR="91442" marT="34287" marB="34287"/>
                </a:tc>
                <a:tc hMerge="1">
                  <a:txBody>
                    <a:bodyPr/>
                    <a:lstStyle/>
                    <a:p>
                      <a:endParaRPr lang="en-US" dirty="0"/>
                    </a:p>
                  </a:txBody>
                  <a:tcPr/>
                </a:tc>
                <a:tc>
                  <a:txBody>
                    <a:bodyPr/>
                    <a:lstStyle/>
                    <a:p>
                      <a:endParaRPr lang="en-US" sz="1400" dirty="0"/>
                    </a:p>
                  </a:txBody>
                  <a:tcPr marL="91442" marR="91442" marT="34287" marB="34287"/>
                </a:tc>
                <a:extLst>
                  <a:ext uri="{0D108BD9-81ED-4DB2-BD59-A6C34878D82A}">
                    <a16:rowId xmlns:a16="http://schemas.microsoft.com/office/drawing/2014/main" val="10000"/>
                  </a:ext>
                </a:extLst>
              </a:tr>
              <a:tr h="635000">
                <a:tc>
                  <a:txBody>
                    <a:bodyPr/>
                    <a:lstStyle/>
                    <a:p>
                      <a:endParaRPr lang="en-US" sz="1400" dirty="0"/>
                    </a:p>
                  </a:txBody>
                  <a:tcPr marL="91442" marR="91442" marT="34287" marB="34287"/>
                </a:tc>
                <a:tc>
                  <a:txBody>
                    <a:bodyPr/>
                    <a:lstStyle/>
                    <a:p>
                      <a:endParaRPr lang="en-US" sz="1400" dirty="0"/>
                    </a:p>
                  </a:txBody>
                  <a:tcPr marL="91442" marR="91442" marT="34287" marB="34287"/>
                </a:tc>
                <a:tc rowSpan="3">
                  <a:txBody>
                    <a:bodyPr/>
                    <a:lstStyle/>
                    <a:p>
                      <a:endParaRPr lang="en-US" sz="1400" dirty="0"/>
                    </a:p>
                  </a:txBody>
                  <a:tcPr marL="91442" marR="91442" marT="34287" marB="34287"/>
                </a:tc>
                <a:tc rowSpan="3">
                  <a:txBody>
                    <a:bodyPr/>
                    <a:lstStyle/>
                    <a:p>
                      <a:endParaRPr lang="en-US" sz="1400" dirty="0"/>
                    </a:p>
                  </a:txBody>
                  <a:tcPr marL="91442" marR="91442" marT="34287" marB="34287"/>
                </a:tc>
                <a:tc rowSpan="4">
                  <a:txBody>
                    <a:bodyPr/>
                    <a:lstStyle/>
                    <a:p>
                      <a:endParaRPr lang="en-US" sz="1400" dirty="0"/>
                    </a:p>
                  </a:txBody>
                  <a:tcPr marL="91442" marR="91442" marT="34287" marB="34287"/>
                </a:tc>
                <a:extLst>
                  <a:ext uri="{0D108BD9-81ED-4DB2-BD59-A6C34878D82A}">
                    <a16:rowId xmlns:a16="http://schemas.microsoft.com/office/drawing/2014/main" val="10001"/>
                  </a:ext>
                </a:extLst>
              </a:tr>
              <a:tr h="550667">
                <a:tc>
                  <a:txBody>
                    <a:bodyPr/>
                    <a:lstStyle/>
                    <a:p>
                      <a:endParaRPr lang="en-US" sz="1400" dirty="0"/>
                    </a:p>
                  </a:txBody>
                  <a:tcPr marL="91442" marR="91442" marT="34287" marB="34287"/>
                </a:tc>
                <a:tc>
                  <a:txBody>
                    <a:bodyPr/>
                    <a:lstStyle/>
                    <a:p>
                      <a:endParaRPr lang="en-US" sz="1400" dirty="0"/>
                    </a:p>
                  </a:txBody>
                  <a:tcPr marL="91442" marR="91442" marT="34287" marB="34287"/>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2"/>
                  </a:ext>
                </a:extLst>
              </a:tr>
              <a:tr h="622300">
                <a:tc>
                  <a:txBody>
                    <a:bodyPr/>
                    <a:lstStyle/>
                    <a:p>
                      <a:endParaRPr lang="en-US" sz="1400" dirty="0"/>
                    </a:p>
                  </a:txBody>
                  <a:tcPr marL="91442" marR="91442" marT="34287" marB="34287"/>
                </a:tc>
                <a:tc>
                  <a:txBody>
                    <a:bodyPr/>
                    <a:lstStyle/>
                    <a:p>
                      <a:endParaRPr lang="en-US" sz="1400" dirty="0"/>
                    </a:p>
                  </a:txBody>
                  <a:tcPr marL="91442" marR="91442" marT="34287" marB="34287"/>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3"/>
                  </a:ext>
                </a:extLst>
              </a:tr>
              <a:tr h="987187">
                <a:tc>
                  <a:txBody>
                    <a:bodyPr/>
                    <a:lstStyle/>
                    <a:p>
                      <a:endParaRPr lang="en-US" sz="1400" dirty="0"/>
                    </a:p>
                  </a:txBody>
                  <a:tcPr marL="91442" marR="91442" marT="34287" marB="34287"/>
                </a:tc>
                <a:tc>
                  <a:txBody>
                    <a:bodyPr/>
                    <a:lstStyle/>
                    <a:p>
                      <a:endParaRPr lang="en-US" sz="1400" dirty="0"/>
                    </a:p>
                  </a:txBody>
                  <a:tcPr marL="91442" marR="91442" marT="34287" marB="34287"/>
                </a:tc>
                <a:tc gridSpan="2">
                  <a:txBody>
                    <a:bodyPr/>
                    <a:lstStyle/>
                    <a:p>
                      <a:endParaRPr lang="en-US" sz="1400" dirty="0"/>
                    </a:p>
                  </a:txBody>
                  <a:tcPr marL="91442" marR="91442" marT="34287" marB="34287"/>
                </a:tc>
                <a:tc h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4"/>
                  </a:ext>
                </a:extLst>
              </a:tr>
            </a:tbl>
          </a:graphicData>
        </a:graphic>
      </p:graphicFrame>
      <p:sp>
        <p:nvSpPr>
          <p:cNvPr id="171" name="TextBox 170"/>
          <p:cNvSpPr txBox="1"/>
          <p:nvPr/>
        </p:nvSpPr>
        <p:spPr>
          <a:xfrm>
            <a:off x="519113" y="275431"/>
            <a:ext cx="6632575"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fontAlgn="auto">
              <a:spcBef>
                <a:spcPts val="0"/>
              </a:spcBef>
              <a:spcAft>
                <a:spcPts val="0"/>
              </a:spcAft>
              <a:defRPr/>
            </a:pPr>
            <a:r>
              <a:rPr lang="en-US" sz="2000" b="1" u="sng" dirty="0" smtClean="0">
                <a:solidFill>
                  <a:srgbClr val="C00000"/>
                </a:solidFill>
                <a:latin typeface="Bookman Old Style" pitchFamily="18" charset="0"/>
              </a:rPr>
              <a:t>Trends In Electron Affinity Down A Group</a:t>
            </a:r>
            <a:endParaRPr lang="en-US" sz="2000" b="1" u="sng" dirty="0">
              <a:solidFill>
                <a:srgbClr val="C00000"/>
              </a:solidFill>
              <a:latin typeface="Bookman Old Style" pitchFamily="18" charset="0"/>
            </a:endParaRPr>
          </a:p>
        </p:txBody>
      </p:sp>
      <p:sp>
        <p:nvSpPr>
          <p:cNvPr id="172" name="TextBox 171"/>
          <p:cNvSpPr txBox="1"/>
          <p:nvPr/>
        </p:nvSpPr>
        <p:spPr>
          <a:xfrm>
            <a:off x="747007" y="1031082"/>
            <a:ext cx="966611" cy="338554"/>
          </a:xfrm>
          <a:prstGeom prst="rect">
            <a:avLst/>
          </a:prstGeom>
          <a:noFill/>
        </p:spPr>
        <p:txBody>
          <a:bodyPr wrap="none">
            <a:spAutoFit/>
          </a:bodyPr>
          <a:lstStyle/>
          <a:p>
            <a:pPr algn="ctr" fontAlgn="auto">
              <a:spcBef>
                <a:spcPts val="0"/>
              </a:spcBef>
              <a:spcAft>
                <a:spcPts val="0"/>
              </a:spcAft>
              <a:defRPr/>
            </a:pPr>
            <a:r>
              <a:rPr lang="en-US" sz="1600" b="1" dirty="0">
                <a:solidFill>
                  <a:schemeClr val="bg1"/>
                </a:solidFill>
                <a:latin typeface="+mj-lt"/>
                <a:cs typeface="+mn-cs"/>
              </a:rPr>
              <a:t>Elements</a:t>
            </a:r>
          </a:p>
        </p:txBody>
      </p:sp>
      <p:sp>
        <p:nvSpPr>
          <p:cNvPr id="173" name="TextBox 172"/>
          <p:cNvSpPr txBox="1"/>
          <p:nvPr/>
        </p:nvSpPr>
        <p:spPr>
          <a:xfrm>
            <a:off x="1845293" y="962025"/>
            <a:ext cx="575029" cy="553998"/>
          </a:xfrm>
          <a:prstGeom prst="rect">
            <a:avLst/>
          </a:prstGeom>
          <a:noFill/>
        </p:spPr>
        <p:txBody>
          <a:bodyPr wrap="none">
            <a:spAutoFit/>
          </a:bodyPr>
          <a:lstStyle/>
          <a:p>
            <a:pPr algn="ctr" fontAlgn="auto">
              <a:spcBef>
                <a:spcPts val="0"/>
              </a:spcBef>
              <a:spcAft>
                <a:spcPts val="0"/>
              </a:spcAft>
              <a:defRPr/>
            </a:pPr>
            <a:r>
              <a:rPr lang="en-US" sz="1600" b="1" dirty="0">
                <a:solidFill>
                  <a:schemeClr val="bg1"/>
                </a:solidFill>
                <a:latin typeface="+mj-lt"/>
                <a:cs typeface="+mn-cs"/>
              </a:rPr>
              <a:t>E.A.</a:t>
            </a:r>
            <a:endParaRPr lang="en-US" sz="1400" b="1" dirty="0">
              <a:solidFill>
                <a:schemeClr val="bg1"/>
              </a:solidFill>
              <a:latin typeface="+mj-lt"/>
              <a:cs typeface="+mn-cs"/>
            </a:endParaRPr>
          </a:p>
          <a:p>
            <a:pPr fontAlgn="auto">
              <a:spcBef>
                <a:spcPts val="0"/>
              </a:spcBef>
              <a:spcAft>
                <a:spcPts val="0"/>
              </a:spcAft>
              <a:defRPr/>
            </a:pPr>
            <a:r>
              <a:rPr lang="en-US" sz="1400" b="1" dirty="0">
                <a:solidFill>
                  <a:schemeClr val="bg1"/>
                </a:solidFill>
                <a:latin typeface="+mj-lt"/>
                <a:cs typeface="+mn-cs"/>
              </a:rPr>
              <a:t>[eV]</a:t>
            </a:r>
          </a:p>
        </p:txBody>
      </p:sp>
      <p:sp>
        <p:nvSpPr>
          <p:cNvPr id="174" name="TextBox 173"/>
          <p:cNvSpPr txBox="1"/>
          <p:nvPr/>
        </p:nvSpPr>
        <p:spPr>
          <a:xfrm>
            <a:off x="2792413" y="1000125"/>
            <a:ext cx="3637471" cy="338554"/>
          </a:xfrm>
          <a:prstGeom prst="rect">
            <a:avLst/>
          </a:prstGeom>
          <a:noFill/>
        </p:spPr>
        <p:txBody>
          <a:bodyPr wrap="none">
            <a:spAutoFit/>
          </a:bodyPr>
          <a:lstStyle/>
          <a:p>
            <a:pPr fontAlgn="auto">
              <a:spcBef>
                <a:spcPts val="0"/>
              </a:spcBef>
              <a:spcAft>
                <a:spcPts val="0"/>
              </a:spcAft>
              <a:defRPr/>
            </a:pPr>
            <a:r>
              <a:rPr lang="en-US" sz="1600" b="1" dirty="0">
                <a:solidFill>
                  <a:schemeClr val="bg1"/>
                </a:solidFill>
                <a:latin typeface="+mj-lt"/>
                <a:cs typeface="+mn-cs"/>
              </a:rPr>
              <a:t>Trends in electron affinity down a group </a:t>
            </a:r>
          </a:p>
        </p:txBody>
      </p:sp>
      <p:sp>
        <p:nvSpPr>
          <p:cNvPr id="175" name="TextBox 174"/>
          <p:cNvSpPr txBox="1"/>
          <p:nvPr/>
        </p:nvSpPr>
        <p:spPr>
          <a:xfrm>
            <a:off x="7384657" y="931069"/>
            <a:ext cx="1112036" cy="584775"/>
          </a:xfrm>
          <a:prstGeom prst="rect">
            <a:avLst/>
          </a:prstGeom>
          <a:noFill/>
        </p:spPr>
        <p:txBody>
          <a:bodyPr wrap="none">
            <a:spAutoFit/>
          </a:bodyPr>
          <a:lstStyle/>
          <a:p>
            <a:pPr algn="ctr" fontAlgn="auto">
              <a:spcBef>
                <a:spcPts val="0"/>
              </a:spcBef>
              <a:spcAft>
                <a:spcPts val="0"/>
              </a:spcAft>
              <a:defRPr/>
            </a:pPr>
            <a:r>
              <a:rPr lang="en-US" sz="1600" b="1" dirty="0">
                <a:solidFill>
                  <a:schemeClr val="bg1"/>
                </a:solidFill>
                <a:latin typeface="+mj-lt"/>
              </a:rPr>
              <a:t>ELECTRON </a:t>
            </a:r>
          </a:p>
          <a:p>
            <a:pPr algn="ctr" fontAlgn="auto">
              <a:spcBef>
                <a:spcPts val="0"/>
              </a:spcBef>
              <a:spcAft>
                <a:spcPts val="0"/>
              </a:spcAft>
              <a:defRPr/>
            </a:pPr>
            <a:r>
              <a:rPr lang="en-US" sz="1600" b="1" dirty="0">
                <a:solidFill>
                  <a:schemeClr val="bg1"/>
                </a:solidFill>
                <a:latin typeface="+mj-lt"/>
              </a:rPr>
              <a:t>AFFINITY</a:t>
            </a:r>
          </a:p>
        </p:txBody>
      </p:sp>
      <p:sp>
        <p:nvSpPr>
          <p:cNvPr id="176" name="TextBox 175"/>
          <p:cNvSpPr txBox="1"/>
          <p:nvPr/>
        </p:nvSpPr>
        <p:spPr>
          <a:xfrm>
            <a:off x="646113" y="1540669"/>
            <a:ext cx="1014412" cy="584775"/>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F</a:t>
            </a:r>
          </a:p>
          <a:p>
            <a:pPr algn="ctr" fontAlgn="auto">
              <a:spcBef>
                <a:spcPts val="0"/>
              </a:spcBef>
              <a:spcAft>
                <a:spcPts val="0"/>
              </a:spcAft>
              <a:defRPr/>
            </a:pPr>
            <a:r>
              <a:rPr lang="en-US" sz="1600" b="1" dirty="0" smtClean="0">
                <a:solidFill>
                  <a:srgbClr val="0000FF"/>
                </a:solidFill>
                <a:latin typeface="+mj-lt"/>
                <a:cs typeface="+mn-cs"/>
              </a:rPr>
              <a:t>(2,7)</a:t>
            </a:r>
            <a:r>
              <a:rPr lang="en-US" sz="1600" b="1" dirty="0" smtClean="0">
                <a:solidFill>
                  <a:srgbClr val="0000FF"/>
                </a:solidFill>
              </a:rPr>
              <a:t> </a:t>
            </a:r>
            <a:endParaRPr lang="en-US" sz="1600" b="1" dirty="0">
              <a:latin typeface="+mj-lt"/>
              <a:cs typeface="+mn-cs"/>
            </a:endParaRPr>
          </a:p>
        </p:txBody>
      </p:sp>
      <p:sp>
        <p:nvSpPr>
          <p:cNvPr id="177" name="TextBox 176"/>
          <p:cNvSpPr txBox="1"/>
          <p:nvPr/>
        </p:nvSpPr>
        <p:spPr>
          <a:xfrm>
            <a:off x="646113" y="2156619"/>
            <a:ext cx="1014412" cy="584775"/>
          </a:xfrm>
          <a:prstGeom prst="rect">
            <a:avLst/>
          </a:prstGeom>
          <a:noFill/>
        </p:spPr>
        <p:txBody>
          <a:bodyPr>
            <a:spAutoFit/>
          </a:bodyPr>
          <a:lstStyle/>
          <a:p>
            <a:pPr algn="ctr" fontAlgn="auto">
              <a:spcBef>
                <a:spcPts val="0"/>
              </a:spcBef>
              <a:spcAft>
                <a:spcPts val="0"/>
              </a:spcAft>
              <a:defRPr/>
            </a:pPr>
            <a:r>
              <a:rPr lang="en-US" sz="1600" b="1" dirty="0" err="1">
                <a:latin typeface="+mj-lt"/>
                <a:cs typeface="+mn-cs"/>
              </a:rPr>
              <a:t>Cl</a:t>
            </a:r>
            <a:endParaRPr lang="en-US" sz="1600" b="1" dirty="0">
              <a:latin typeface="+mj-lt"/>
              <a:cs typeface="+mn-cs"/>
            </a:endParaRPr>
          </a:p>
          <a:p>
            <a:pPr algn="ctr" fontAlgn="auto">
              <a:spcBef>
                <a:spcPts val="0"/>
              </a:spcBef>
              <a:spcAft>
                <a:spcPts val="0"/>
              </a:spcAft>
              <a:defRPr/>
            </a:pPr>
            <a:r>
              <a:rPr lang="en-US" sz="1600" b="1" dirty="0">
                <a:solidFill>
                  <a:srgbClr val="0000FF"/>
                </a:solidFill>
                <a:latin typeface="+mj-lt"/>
              </a:rPr>
              <a:t>(</a:t>
            </a:r>
            <a:r>
              <a:rPr lang="en-US" sz="1600" b="1" dirty="0" smtClean="0">
                <a:solidFill>
                  <a:srgbClr val="0000FF"/>
                </a:solidFill>
                <a:latin typeface="+mj-lt"/>
                <a:cs typeface="+mn-cs"/>
              </a:rPr>
              <a:t>2,8,7)</a:t>
            </a:r>
            <a:endParaRPr lang="en-US" sz="1600" b="1" dirty="0">
              <a:solidFill>
                <a:srgbClr val="0000FF"/>
              </a:solidFill>
              <a:latin typeface="+mj-lt"/>
              <a:cs typeface="+mn-cs"/>
            </a:endParaRPr>
          </a:p>
        </p:txBody>
      </p:sp>
      <p:sp>
        <p:nvSpPr>
          <p:cNvPr id="178" name="TextBox 177"/>
          <p:cNvSpPr txBox="1"/>
          <p:nvPr/>
        </p:nvSpPr>
        <p:spPr>
          <a:xfrm>
            <a:off x="593726" y="2766616"/>
            <a:ext cx="1177925" cy="584775"/>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Br</a:t>
            </a:r>
          </a:p>
          <a:p>
            <a:pPr algn="ctr" fontAlgn="auto">
              <a:spcBef>
                <a:spcPts val="0"/>
              </a:spcBef>
              <a:spcAft>
                <a:spcPts val="0"/>
              </a:spcAft>
              <a:defRPr/>
            </a:pPr>
            <a:r>
              <a:rPr lang="en-US" sz="1600" b="1" dirty="0" smtClean="0">
                <a:solidFill>
                  <a:srgbClr val="0000FF"/>
                </a:solidFill>
                <a:latin typeface="+mj-lt"/>
                <a:cs typeface="+mn-cs"/>
              </a:rPr>
              <a:t>(2,8,18,7)</a:t>
            </a:r>
            <a:endParaRPr lang="en-US" sz="1600" b="1" dirty="0">
              <a:solidFill>
                <a:srgbClr val="0000FF"/>
              </a:solidFill>
              <a:latin typeface="+mj-lt"/>
              <a:cs typeface="+mn-cs"/>
            </a:endParaRPr>
          </a:p>
        </p:txBody>
      </p:sp>
      <p:sp>
        <p:nvSpPr>
          <p:cNvPr id="179" name="TextBox 178"/>
          <p:cNvSpPr txBox="1"/>
          <p:nvPr/>
        </p:nvSpPr>
        <p:spPr>
          <a:xfrm>
            <a:off x="573089" y="3370660"/>
            <a:ext cx="1322387" cy="584775"/>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I</a:t>
            </a:r>
            <a:br>
              <a:rPr lang="en-US" sz="1600" b="1" dirty="0">
                <a:latin typeface="+mj-lt"/>
                <a:cs typeface="+mn-cs"/>
              </a:rPr>
            </a:br>
            <a:r>
              <a:rPr lang="en-US" sz="1600" b="1" dirty="0" smtClean="0">
                <a:solidFill>
                  <a:srgbClr val="0000FF"/>
                </a:solidFill>
                <a:latin typeface="+mj-lt"/>
                <a:cs typeface="+mn-cs"/>
              </a:rPr>
              <a:t>(</a:t>
            </a:r>
            <a:r>
              <a:rPr lang="en-US" sz="1400" b="1" dirty="0" smtClean="0">
                <a:solidFill>
                  <a:srgbClr val="0000FF"/>
                </a:solidFill>
                <a:latin typeface="+mj-lt"/>
                <a:cs typeface="+mn-cs"/>
              </a:rPr>
              <a:t>2,8,18,18,7)</a:t>
            </a:r>
            <a:endParaRPr lang="en-US" sz="1400" b="1" dirty="0">
              <a:solidFill>
                <a:srgbClr val="0000FF"/>
              </a:solidFill>
              <a:latin typeface="+mj-lt"/>
              <a:cs typeface="+mn-cs"/>
            </a:endParaRPr>
          </a:p>
        </p:txBody>
      </p:sp>
      <p:sp>
        <p:nvSpPr>
          <p:cNvPr id="180" name="TextBox 179"/>
          <p:cNvSpPr txBox="1">
            <a:spLocks noChangeArrowheads="1"/>
          </p:cNvSpPr>
          <p:nvPr/>
        </p:nvSpPr>
        <p:spPr bwMode="auto">
          <a:xfrm>
            <a:off x="1797051" y="1552576"/>
            <a:ext cx="71913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-3.60</a:t>
            </a:r>
          </a:p>
        </p:txBody>
      </p:sp>
      <p:sp>
        <p:nvSpPr>
          <p:cNvPr id="181" name="TextBox 180"/>
          <p:cNvSpPr txBox="1"/>
          <p:nvPr/>
        </p:nvSpPr>
        <p:spPr>
          <a:xfrm>
            <a:off x="2500314" y="1602582"/>
            <a:ext cx="1919287" cy="523220"/>
          </a:xfrm>
          <a:prstGeom prst="rect">
            <a:avLst/>
          </a:prstGeom>
          <a:noFill/>
        </p:spPr>
        <p:txBody>
          <a:bodyPr>
            <a:spAutoFit/>
          </a:bodyPr>
          <a:lstStyle/>
          <a:p>
            <a:pPr marL="285750" indent="-285750" algn="ctr" fontAlgn="auto">
              <a:spcBef>
                <a:spcPts val="0"/>
              </a:spcBef>
              <a:spcAft>
                <a:spcPts val="0"/>
              </a:spcAft>
              <a:buFont typeface="Arial" pitchFamily="34" charset="0"/>
              <a:buChar char="•"/>
              <a:defRPr/>
            </a:pPr>
            <a:r>
              <a:rPr lang="en-US" sz="1400" b="1" dirty="0">
                <a:solidFill>
                  <a:prstClr val="black"/>
                </a:solidFill>
                <a:latin typeface="+mj-lt"/>
              </a:rPr>
              <a:t>ATOMIC RADII </a:t>
            </a:r>
            <a:r>
              <a:rPr lang="en-US" sz="1400" dirty="0" smtClean="0">
                <a:solidFill>
                  <a:prstClr val="black"/>
                </a:solidFill>
                <a:latin typeface="+mj-lt"/>
              </a:rPr>
              <a:t> </a:t>
            </a:r>
            <a:r>
              <a:rPr lang="en-US" sz="1400" b="1" dirty="0">
                <a:solidFill>
                  <a:prstClr val="black"/>
                </a:solidFill>
                <a:latin typeface="+mj-lt"/>
              </a:rPr>
              <a:t>Increases</a:t>
            </a:r>
            <a:endParaRPr lang="en-US" sz="1400" b="1" dirty="0">
              <a:latin typeface="+mj-lt"/>
            </a:endParaRPr>
          </a:p>
        </p:txBody>
      </p:sp>
      <p:sp>
        <p:nvSpPr>
          <p:cNvPr id="182" name="TextBox 181"/>
          <p:cNvSpPr txBox="1">
            <a:spLocks noChangeArrowheads="1"/>
          </p:cNvSpPr>
          <p:nvPr/>
        </p:nvSpPr>
        <p:spPr bwMode="auto">
          <a:xfrm>
            <a:off x="4772026" y="1640682"/>
            <a:ext cx="2824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pitchFamily="34" charset="0"/>
              <a:buChar char="•"/>
              <a:defRPr/>
            </a:pPr>
            <a:r>
              <a:rPr lang="en-US" sz="1400" b="1" dirty="0" smtClean="0">
                <a:latin typeface="+mj-lt"/>
              </a:rPr>
              <a:t>ELECTRON AFFINITY </a:t>
            </a:r>
          </a:p>
          <a:p>
            <a:pPr marL="0" indent="0" eaLnBrk="1" hangingPunct="1">
              <a:defRPr/>
            </a:pPr>
            <a:r>
              <a:rPr lang="en-US" sz="1400" b="1" dirty="0" smtClean="0">
                <a:latin typeface="+mj-lt"/>
              </a:rPr>
              <a:t>        Decreases</a:t>
            </a:r>
          </a:p>
        </p:txBody>
      </p:sp>
      <p:sp>
        <p:nvSpPr>
          <p:cNvPr id="183" name="TextBox 182"/>
          <p:cNvSpPr txBox="1">
            <a:spLocks noChangeArrowheads="1"/>
          </p:cNvSpPr>
          <p:nvPr/>
        </p:nvSpPr>
        <p:spPr bwMode="auto">
          <a:xfrm>
            <a:off x="1797051" y="2277666"/>
            <a:ext cx="7667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-3.80</a:t>
            </a:r>
          </a:p>
        </p:txBody>
      </p:sp>
      <p:sp>
        <p:nvSpPr>
          <p:cNvPr id="184" name="TextBox 183"/>
          <p:cNvSpPr txBox="1"/>
          <p:nvPr/>
        </p:nvSpPr>
        <p:spPr>
          <a:xfrm>
            <a:off x="2552700" y="2222105"/>
            <a:ext cx="2090739" cy="307777"/>
          </a:xfrm>
          <a:prstGeom prst="rect">
            <a:avLst/>
          </a:prstGeom>
          <a:noFill/>
        </p:spPr>
        <p:txBody>
          <a:bodyPr wrap="square">
            <a:spAutoFit/>
          </a:bodyPr>
          <a:lstStyle/>
          <a:p>
            <a:pPr algn="ctr" fontAlgn="auto">
              <a:spcBef>
                <a:spcPts val="0"/>
              </a:spcBef>
              <a:spcAft>
                <a:spcPts val="0"/>
              </a:spcAft>
              <a:defRPr/>
            </a:pPr>
            <a:r>
              <a:rPr lang="en-US" sz="1400" dirty="0">
                <a:solidFill>
                  <a:prstClr val="black"/>
                </a:solidFill>
                <a:latin typeface="+mj-lt"/>
              </a:rPr>
              <a:t>[No. of shells increases]</a:t>
            </a:r>
            <a:endParaRPr lang="en-US" sz="1400" dirty="0">
              <a:latin typeface="+mj-lt"/>
            </a:endParaRPr>
          </a:p>
        </p:txBody>
      </p:sp>
      <p:sp>
        <p:nvSpPr>
          <p:cNvPr id="185" name="TextBox 184"/>
          <p:cNvSpPr txBox="1"/>
          <p:nvPr/>
        </p:nvSpPr>
        <p:spPr>
          <a:xfrm>
            <a:off x="2484232" y="2742407"/>
            <a:ext cx="2159207" cy="523220"/>
          </a:xfrm>
          <a:prstGeom prst="rect">
            <a:avLst/>
          </a:prstGeom>
          <a:noFill/>
        </p:spPr>
        <p:txBody>
          <a:bodyPr wrap="square">
            <a:spAutoFit/>
          </a:bodyPr>
          <a:lstStyle/>
          <a:p>
            <a:pPr marL="285750" indent="-285750" algn="ctr" fontAlgn="auto">
              <a:spcBef>
                <a:spcPts val="0"/>
              </a:spcBef>
              <a:spcAft>
                <a:spcPts val="0"/>
              </a:spcAft>
              <a:buFont typeface="Arial" pitchFamily="34" charset="0"/>
              <a:buChar char="•"/>
              <a:defRPr/>
            </a:pPr>
            <a:r>
              <a:rPr lang="en-US" sz="1400" b="1" dirty="0">
                <a:solidFill>
                  <a:prstClr val="black"/>
                </a:solidFill>
                <a:latin typeface="+mj-lt"/>
              </a:rPr>
              <a:t>NUCLEAR CHARGE</a:t>
            </a:r>
          </a:p>
          <a:p>
            <a:pPr algn="ctr" fontAlgn="auto">
              <a:spcBef>
                <a:spcPts val="0"/>
              </a:spcBef>
              <a:spcAft>
                <a:spcPts val="0"/>
              </a:spcAft>
              <a:defRPr/>
            </a:pPr>
            <a:r>
              <a:rPr lang="en-US" sz="1400" b="1" dirty="0" smtClean="0">
                <a:solidFill>
                  <a:prstClr val="black"/>
                </a:solidFill>
                <a:latin typeface="+mj-lt"/>
              </a:rPr>
              <a:t> </a:t>
            </a:r>
            <a:r>
              <a:rPr lang="en-US" sz="1400" b="1" dirty="0">
                <a:solidFill>
                  <a:prstClr val="black"/>
                </a:solidFill>
                <a:latin typeface="+mj-lt"/>
              </a:rPr>
              <a:t>Increases</a:t>
            </a:r>
            <a:endParaRPr lang="en-US" sz="1400" b="1" dirty="0">
              <a:latin typeface="+mj-lt"/>
            </a:endParaRPr>
          </a:p>
        </p:txBody>
      </p:sp>
      <p:sp>
        <p:nvSpPr>
          <p:cNvPr id="186" name="TextBox 185"/>
          <p:cNvSpPr txBox="1">
            <a:spLocks noChangeArrowheads="1"/>
          </p:cNvSpPr>
          <p:nvPr/>
        </p:nvSpPr>
        <p:spPr bwMode="auto">
          <a:xfrm>
            <a:off x="4716464" y="2767807"/>
            <a:ext cx="2759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Char char="•"/>
            </a:pPr>
            <a:r>
              <a:rPr lang="en-US" sz="1400" b="1" dirty="0">
                <a:latin typeface="+mj-lt"/>
              </a:rPr>
              <a:t>ELECTRON AFFINITY   </a:t>
            </a:r>
          </a:p>
          <a:p>
            <a:pPr marL="0" indent="0" eaLnBrk="1" hangingPunct="1"/>
            <a:r>
              <a:rPr lang="en-US" sz="1400" b="1" dirty="0" smtClean="0">
                <a:latin typeface="+mj-lt"/>
              </a:rPr>
              <a:t>       </a:t>
            </a:r>
            <a:r>
              <a:rPr lang="en-US" sz="1400" b="1" dirty="0">
                <a:latin typeface="+mj-lt"/>
              </a:rPr>
              <a:t>Should increase</a:t>
            </a:r>
          </a:p>
        </p:txBody>
      </p:sp>
      <p:sp>
        <p:nvSpPr>
          <p:cNvPr id="187" name="TextBox 186"/>
          <p:cNvSpPr txBox="1">
            <a:spLocks noChangeArrowheads="1"/>
          </p:cNvSpPr>
          <p:nvPr/>
        </p:nvSpPr>
        <p:spPr bwMode="auto">
          <a:xfrm>
            <a:off x="1797051" y="2918981"/>
            <a:ext cx="6921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-3.50</a:t>
            </a:r>
          </a:p>
        </p:txBody>
      </p:sp>
      <p:sp>
        <p:nvSpPr>
          <p:cNvPr id="188" name="TextBox 187"/>
          <p:cNvSpPr txBox="1">
            <a:spLocks noChangeArrowheads="1"/>
          </p:cNvSpPr>
          <p:nvPr/>
        </p:nvSpPr>
        <p:spPr bwMode="auto">
          <a:xfrm>
            <a:off x="1797051" y="3640138"/>
            <a:ext cx="69373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-3.20</a:t>
            </a:r>
          </a:p>
        </p:txBody>
      </p:sp>
      <p:sp>
        <p:nvSpPr>
          <p:cNvPr id="189" name="TextBox 188"/>
          <p:cNvSpPr txBox="1"/>
          <p:nvPr/>
        </p:nvSpPr>
        <p:spPr>
          <a:xfrm>
            <a:off x="2439989" y="3365104"/>
            <a:ext cx="5035550" cy="738664"/>
          </a:xfrm>
          <a:prstGeom prst="rect">
            <a:avLst/>
          </a:prstGeom>
          <a:noFill/>
        </p:spPr>
        <p:txBody>
          <a:bodyPr>
            <a:spAutoFit/>
          </a:bodyPr>
          <a:lstStyle/>
          <a:p>
            <a:pPr marL="285750" indent="-285750" fontAlgn="auto">
              <a:spcBef>
                <a:spcPts val="0"/>
              </a:spcBef>
              <a:spcAft>
                <a:spcPts val="0"/>
              </a:spcAft>
              <a:buFont typeface="Bookman Old Style" pitchFamily="18" charset="0"/>
              <a:buChar char="―"/>
              <a:defRPr/>
            </a:pPr>
            <a:r>
              <a:rPr lang="en-US" sz="1400" b="1" dirty="0">
                <a:latin typeface="+mj-lt"/>
              </a:rPr>
              <a:t>Increases in atomic radii dominates over Increases in </a:t>
            </a:r>
            <a:endParaRPr lang="en-US" sz="1400" b="1" dirty="0" smtClean="0">
              <a:latin typeface="+mj-lt"/>
            </a:endParaRPr>
          </a:p>
          <a:p>
            <a:pPr fontAlgn="auto">
              <a:spcBef>
                <a:spcPts val="0"/>
              </a:spcBef>
              <a:spcAft>
                <a:spcPts val="0"/>
              </a:spcAft>
              <a:tabLst>
                <a:tab pos="292100" algn="l"/>
              </a:tabLst>
              <a:defRPr/>
            </a:pPr>
            <a:r>
              <a:rPr lang="en-US" sz="1400" b="1" dirty="0">
                <a:latin typeface="+mj-lt"/>
              </a:rPr>
              <a:t>	</a:t>
            </a:r>
            <a:r>
              <a:rPr lang="en-US" sz="1400" b="1" dirty="0" smtClean="0">
                <a:latin typeface="+mj-lt"/>
              </a:rPr>
              <a:t>nuclear </a:t>
            </a:r>
            <a:r>
              <a:rPr lang="en-US" sz="1400" b="1" dirty="0">
                <a:latin typeface="+mj-lt"/>
              </a:rPr>
              <a:t>charge</a:t>
            </a:r>
          </a:p>
          <a:p>
            <a:pPr marL="285750" indent="-285750" fontAlgn="auto">
              <a:spcBef>
                <a:spcPts val="0"/>
              </a:spcBef>
              <a:spcAft>
                <a:spcPts val="0"/>
              </a:spcAft>
              <a:buFont typeface="Bookman Old Style" pitchFamily="18" charset="0"/>
              <a:buChar char="―"/>
              <a:defRPr/>
            </a:pPr>
            <a:endParaRPr lang="en-US" sz="1400" b="1" dirty="0">
              <a:latin typeface="+mj-lt"/>
            </a:endParaRPr>
          </a:p>
        </p:txBody>
      </p:sp>
      <p:grpSp>
        <p:nvGrpSpPr>
          <p:cNvPr id="7" name="Group 190"/>
          <p:cNvGrpSpPr>
            <a:grpSpLocks/>
          </p:cNvGrpSpPr>
          <p:nvPr/>
        </p:nvGrpSpPr>
        <p:grpSpPr bwMode="auto">
          <a:xfrm>
            <a:off x="2530475" y="3913187"/>
            <a:ext cx="5246688" cy="307777"/>
            <a:chOff x="2524170" y="5866739"/>
            <a:chExt cx="5247639" cy="410106"/>
          </a:xfrm>
        </p:grpSpPr>
        <p:grpSp>
          <p:nvGrpSpPr>
            <p:cNvPr id="82065" name="Group 191"/>
            <p:cNvGrpSpPr>
              <a:grpSpLocks/>
            </p:cNvGrpSpPr>
            <p:nvPr/>
          </p:nvGrpSpPr>
          <p:grpSpPr bwMode="auto">
            <a:xfrm>
              <a:off x="2524170" y="5971967"/>
              <a:ext cx="144283" cy="134816"/>
              <a:chOff x="3374153" y="5933216"/>
              <a:chExt cx="207833" cy="198120"/>
            </a:xfrm>
          </p:grpSpPr>
          <p:sp>
            <p:nvSpPr>
              <p:cNvPr id="194" name="Oval 193"/>
              <p:cNvSpPr/>
              <p:nvPr/>
            </p:nvSpPr>
            <p:spPr>
              <a:xfrm>
                <a:off x="3446161" y="5933216"/>
                <a:ext cx="45720" cy="45719"/>
              </a:xfrm>
              <a:prstGeom prst="ellipse">
                <a:avLst/>
              </a:prstGeom>
              <a:solidFill>
                <a:srgbClr val="0000FF"/>
              </a:solidFill>
            </p:spPr>
            <p:style>
              <a:lnRef idx="0">
                <a:schemeClr val="dk1"/>
              </a:lnRef>
              <a:fillRef idx="3">
                <a:schemeClr val="dk1"/>
              </a:fillRef>
              <a:effectRef idx="3">
                <a:schemeClr val="dk1"/>
              </a:effectRef>
              <a:fontRef idx="minor">
                <a:schemeClr val="lt1"/>
              </a:fontRef>
            </p:style>
            <p:txBody>
              <a:bodyPr anchor="ctr"/>
              <a:lstStyle/>
              <a:p>
                <a:pPr algn="ctr">
                  <a:defRPr/>
                </a:pPr>
                <a:endParaRPr lang="en-US" baseline="-25000" dirty="0">
                  <a:solidFill>
                    <a:srgbClr val="0000FF"/>
                  </a:solidFill>
                  <a:latin typeface="+mj-lt"/>
                </a:endParaRPr>
              </a:p>
            </p:txBody>
          </p:sp>
          <p:sp>
            <p:nvSpPr>
              <p:cNvPr id="195" name="Oval 194"/>
              <p:cNvSpPr/>
              <p:nvPr/>
            </p:nvSpPr>
            <p:spPr>
              <a:xfrm>
                <a:off x="3536266" y="6085617"/>
                <a:ext cx="45720" cy="45719"/>
              </a:xfrm>
              <a:prstGeom prst="ellipse">
                <a:avLst/>
              </a:prstGeom>
              <a:solidFill>
                <a:srgbClr val="0000FF"/>
              </a:solidFill>
            </p:spPr>
            <p:style>
              <a:lnRef idx="0">
                <a:schemeClr val="dk1"/>
              </a:lnRef>
              <a:fillRef idx="3">
                <a:schemeClr val="dk1"/>
              </a:fillRef>
              <a:effectRef idx="3">
                <a:schemeClr val="dk1"/>
              </a:effectRef>
              <a:fontRef idx="minor">
                <a:schemeClr val="lt1"/>
              </a:fontRef>
            </p:style>
            <p:txBody>
              <a:bodyPr anchor="ctr"/>
              <a:lstStyle/>
              <a:p>
                <a:pPr algn="ctr">
                  <a:defRPr/>
                </a:pPr>
                <a:endParaRPr lang="en-US" baseline="-25000" dirty="0">
                  <a:solidFill>
                    <a:srgbClr val="0000FF"/>
                  </a:solidFill>
                  <a:latin typeface="+mj-lt"/>
                </a:endParaRPr>
              </a:p>
            </p:txBody>
          </p:sp>
          <p:sp>
            <p:nvSpPr>
              <p:cNvPr id="196" name="Oval 195"/>
              <p:cNvSpPr/>
              <p:nvPr/>
            </p:nvSpPr>
            <p:spPr>
              <a:xfrm>
                <a:off x="3374153" y="6085617"/>
                <a:ext cx="45720" cy="45719"/>
              </a:xfrm>
              <a:prstGeom prst="ellipse">
                <a:avLst/>
              </a:prstGeom>
              <a:solidFill>
                <a:srgbClr val="0000FF"/>
              </a:solidFill>
            </p:spPr>
            <p:style>
              <a:lnRef idx="0">
                <a:schemeClr val="dk1"/>
              </a:lnRef>
              <a:fillRef idx="3">
                <a:schemeClr val="dk1"/>
              </a:fillRef>
              <a:effectRef idx="3">
                <a:schemeClr val="dk1"/>
              </a:effectRef>
              <a:fontRef idx="minor">
                <a:schemeClr val="lt1"/>
              </a:fontRef>
            </p:style>
            <p:txBody>
              <a:bodyPr anchor="ctr"/>
              <a:lstStyle/>
              <a:p>
                <a:pPr algn="ctr">
                  <a:defRPr/>
                </a:pPr>
                <a:endParaRPr lang="en-US" baseline="-25000" dirty="0">
                  <a:solidFill>
                    <a:srgbClr val="0000FF"/>
                  </a:solidFill>
                  <a:latin typeface="+mj-lt"/>
                </a:endParaRPr>
              </a:p>
            </p:txBody>
          </p:sp>
        </p:grpSp>
        <p:sp>
          <p:nvSpPr>
            <p:cNvPr id="193" name="TextBox 192"/>
            <p:cNvSpPr txBox="1"/>
            <p:nvPr/>
          </p:nvSpPr>
          <p:spPr>
            <a:xfrm>
              <a:off x="2736934" y="5866739"/>
              <a:ext cx="5034875" cy="410106"/>
            </a:xfrm>
            <a:prstGeom prst="rect">
              <a:avLst/>
            </a:prstGeom>
            <a:noFill/>
          </p:spPr>
          <p:txBody>
            <a:bodyPr>
              <a:spAutoFit/>
            </a:bodyPr>
            <a:lstStyle/>
            <a:p>
              <a:pPr fontAlgn="auto">
                <a:spcBef>
                  <a:spcPts val="0"/>
                </a:spcBef>
                <a:spcAft>
                  <a:spcPts val="0"/>
                </a:spcAft>
                <a:defRPr/>
              </a:pPr>
              <a:r>
                <a:rPr lang="en-US" sz="1400" b="1" dirty="0">
                  <a:solidFill>
                    <a:srgbClr val="0000FF"/>
                  </a:solidFill>
                  <a:latin typeface="+mj-lt"/>
                </a:rPr>
                <a:t>Overall </a:t>
              </a:r>
              <a:r>
                <a:rPr lang="en-US" sz="1400" b="1" dirty="0" smtClean="0">
                  <a:solidFill>
                    <a:srgbClr val="0000FF"/>
                  </a:solidFill>
                  <a:latin typeface="+mj-lt"/>
                </a:rPr>
                <a:t>electron affinity </a:t>
              </a:r>
              <a:r>
                <a:rPr lang="en-US" sz="1400" b="1" dirty="0">
                  <a:solidFill>
                    <a:srgbClr val="0000FF"/>
                  </a:solidFill>
                  <a:latin typeface="+mj-lt"/>
                </a:rPr>
                <a:t>- Decreases</a:t>
              </a:r>
            </a:p>
          </p:txBody>
        </p:sp>
      </p:grpSp>
      <p:grpSp>
        <p:nvGrpSpPr>
          <p:cNvPr id="9" name="Group 196"/>
          <p:cNvGrpSpPr>
            <a:grpSpLocks/>
          </p:cNvGrpSpPr>
          <p:nvPr/>
        </p:nvGrpSpPr>
        <p:grpSpPr bwMode="auto">
          <a:xfrm>
            <a:off x="7748588" y="1820069"/>
            <a:ext cx="360362" cy="1686957"/>
            <a:chOff x="4139952" y="908720"/>
            <a:chExt cx="360041" cy="3127863"/>
          </a:xfrm>
        </p:grpSpPr>
        <p:cxnSp>
          <p:nvCxnSpPr>
            <p:cNvPr id="198" name="Straight Arrow Connector 197"/>
            <p:cNvCxnSpPr/>
            <p:nvPr/>
          </p:nvCxnSpPr>
          <p:spPr>
            <a:xfrm>
              <a:off x="4139952" y="926381"/>
              <a:ext cx="0" cy="311020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2064" name="TextBox 198"/>
            <p:cNvSpPr txBox="1">
              <a:spLocks noChangeArrowheads="1"/>
            </p:cNvSpPr>
            <p:nvPr/>
          </p:nvSpPr>
          <p:spPr bwMode="auto">
            <a:xfrm>
              <a:off x="4211961" y="908720"/>
              <a:ext cx="288032" cy="2995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b="1" dirty="0">
                  <a:latin typeface="+mj-lt"/>
                </a:rPr>
                <a:t>DECREASES</a:t>
              </a:r>
            </a:p>
          </p:txBody>
        </p:sp>
      </p:grpSp>
      <p:sp>
        <p:nvSpPr>
          <p:cNvPr id="200" name="TextBox 199"/>
          <p:cNvSpPr txBox="1">
            <a:spLocks noChangeArrowheads="1"/>
          </p:cNvSpPr>
          <p:nvPr/>
        </p:nvSpPr>
        <p:spPr bwMode="auto">
          <a:xfrm>
            <a:off x="7213600" y="3507026"/>
            <a:ext cx="1441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solidFill>
                  <a:srgbClr val="0000FF"/>
                </a:solidFill>
                <a:latin typeface="+mj-lt"/>
              </a:rPr>
              <a:t>DOWN </a:t>
            </a:r>
          </a:p>
          <a:p>
            <a:pPr algn="ctr" eaLnBrk="1" hangingPunct="1"/>
            <a:r>
              <a:rPr lang="en-US" sz="1200" b="1" dirty="0">
                <a:solidFill>
                  <a:srgbClr val="0000FF"/>
                </a:solidFill>
                <a:latin typeface="+mj-lt"/>
              </a:rPr>
              <a:t>A</a:t>
            </a:r>
          </a:p>
          <a:p>
            <a:pPr algn="ctr" eaLnBrk="1" hangingPunct="1"/>
            <a:r>
              <a:rPr lang="en-US" sz="1200" b="1" dirty="0">
                <a:solidFill>
                  <a:srgbClr val="0000FF"/>
                </a:solidFill>
                <a:latin typeface="+mj-lt"/>
              </a:rPr>
              <a:t>GROUP</a:t>
            </a:r>
          </a:p>
        </p:txBody>
      </p:sp>
    </p:spTree>
    <p:extLst>
      <p:ext uri="{BB962C8B-B14F-4D97-AF65-F5344CB8AC3E}">
        <p14:creationId xmlns:p14="http://schemas.microsoft.com/office/powerpoint/2010/main" val="3997510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left)">
                                      <p:cBhvr>
                                        <p:cTn id="62" dur="500"/>
                                        <p:tgtEl>
                                          <p:spTgt spid="4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500"/>
                                        <p:tgtEl>
                                          <p:spTgt spid="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left)">
                                      <p:cBhvr>
                                        <p:cTn id="77" dur="500"/>
                                        <p:tgtEl>
                                          <p:spTgt spid="4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left)">
                                      <p:cBhvr>
                                        <p:cTn id="82" dur="500"/>
                                        <p:tgtEl>
                                          <p:spTgt spid="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wipe(left)">
                                      <p:cBhvr>
                                        <p:cTn id="87" dur="500"/>
                                        <p:tgtEl>
                                          <p:spTgt spid="4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wipe(left)">
                                      <p:cBhvr>
                                        <p:cTn id="92" dur="500"/>
                                        <p:tgtEl>
                                          <p:spTgt spid="4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left)">
                                      <p:cBhvr>
                                        <p:cTn id="97" dur="500"/>
                                        <p:tgtEl>
                                          <p:spTgt spid="4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xit" presetSubtype="0" fill="hold" grpId="1" nodeType="clickEffect">
                                  <p:stCondLst>
                                    <p:cond delay="0"/>
                                  </p:stCondLst>
                                  <p:childTnLst>
                                    <p:animEffect transition="out" filter="fade">
                                      <p:cBhvr>
                                        <p:cTn id="101" dur="500"/>
                                        <p:tgtEl>
                                          <p:spTgt spid="3"/>
                                        </p:tgtEl>
                                      </p:cBhvr>
                                    </p:animEffect>
                                    <p:set>
                                      <p:cBhvr>
                                        <p:cTn id="102" dur="1" fill="hold">
                                          <p:stCondLst>
                                            <p:cond delay="499"/>
                                          </p:stCondLst>
                                        </p:cTn>
                                        <p:tgtEl>
                                          <p:spTgt spid="3"/>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4"/>
                                        </p:tgtEl>
                                      </p:cBhvr>
                                    </p:animEffect>
                                    <p:set>
                                      <p:cBhvr>
                                        <p:cTn id="105" dur="1" fill="hold">
                                          <p:stCondLst>
                                            <p:cond delay="499"/>
                                          </p:stCondLst>
                                        </p:cTn>
                                        <p:tgtEl>
                                          <p:spTgt spid="4"/>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6"/>
                                        </p:tgtEl>
                                      </p:cBhvr>
                                    </p:animEffect>
                                    <p:set>
                                      <p:cBhvr>
                                        <p:cTn id="108" dur="1" fill="hold">
                                          <p:stCondLst>
                                            <p:cond delay="499"/>
                                          </p:stCondLst>
                                        </p:cTn>
                                        <p:tgtEl>
                                          <p:spTgt spid="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34"/>
                                        </p:tgtEl>
                                      </p:cBhvr>
                                    </p:animEffect>
                                    <p:set>
                                      <p:cBhvr>
                                        <p:cTn id="111" dur="1" fill="hold">
                                          <p:stCondLst>
                                            <p:cond delay="499"/>
                                          </p:stCondLst>
                                        </p:cTn>
                                        <p:tgtEl>
                                          <p:spTgt spid="34"/>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35"/>
                                        </p:tgtEl>
                                      </p:cBhvr>
                                    </p:animEffect>
                                    <p:set>
                                      <p:cBhvr>
                                        <p:cTn id="114" dur="1" fill="hold">
                                          <p:stCondLst>
                                            <p:cond delay="499"/>
                                          </p:stCondLst>
                                        </p:cTn>
                                        <p:tgtEl>
                                          <p:spTgt spid="35"/>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36"/>
                                        </p:tgtEl>
                                      </p:cBhvr>
                                    </p:animEffect>
                                    <p:set>
                                      <p:cBhvr>
                                        <p:cTn id="117" dur="1" fill="hold">
                                          <p:stCondLst>
                                            <p:cond delay="499"/>
                                          </p:stCondLst>
                                        </p:cTn>
                                        <p:tgtEl>
                                          <p:spTgt spid="36"/>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7"/>
                                        </p:tgtEl>
                                      </p:cBhvr>
                                    </p:animEffect>
                                    <p:set>
                                      <p:cBhvr>
                                        <p:cTn id="120" dur="1" fill="hold">
                                          <p:stCondLst>
                                            <p:cond delay="499"/>
                                          </p:stCondLst>
                                        </p:cTn>
                                        <p:tgtEl>
                                          <p:spTgt spid="37"/>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38"/>
                                        </p:tgtEl>
                                      </p:cBhvr>
                                    </p:animEffect>
                                    <p:set>
                                      <p:cBhvr>
                                        <p:cTn id="123" dur="1" fill="hold">
                                          <p:stCondLst>
                                            <p:cond delay="499"/>
                                          </p:stCondLst>
                                        </p:cTn>
                                        <p:tgtEl>
                                          <p:spTgt spid="38"/>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43"/>
                                        </p:tgtEl>
                                      </p:cBhvr>
                                    </p:animEffect>
                                    <p:set>
                                      <p:cBhvr>
                                        <p:cTn id="138" dur="1" fill="hold">
                                          <p:stCondLst>
                                            <p:cond delay="499"/>
                                          </p:stCondLst>
                                        </p:cTn>
                                        <p:tgtEl>
                                          <p:spTgt spid="43"/>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44"/>
                                        </p:tgtEl>
                                      </p:cBhvr>
                                    </p:animEffect>
                                    <p:set>
                                      <p:cBhvr>
                                        <p:cTn id="141" dur="1" fill="hold">
                                          <p:stCondLst>
                                            <p:cond delay="499"/>
                                          </p:stCondLst>
                                        </p:cTn>
                                        <p:tgtEl>
                                          <p:spTgt spid="44"/>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45"/>
                                        </p:tgtEl>
                                      </p:cBhvr>
                                    </p:animEffect>
                                    <p:set>
                                      <p:cBhvr>
                                        <p:cTn id="144" dur="1" fill="hold">
                                          <p:stCondLst>
                                            <p:cond delay="499"/>
                                          </p:stCondLst>
                                        </p:cTn>
                                        <p:tgtEl>
                                          <p:spTgt spid="45"/>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46"/>
                                        </p:tgtEl>
                                      </p:cBhvr>
                                    </p:animEffect>
                                    <p:set>
                                      <p:cBhvr>
                                        <p:cTn id="147" dur="1" fill="hold">
                                          <p:stCondLst>
                                            <p:cond delay="499"/>
                                          </p:stCondLst>
                                        </p:cTn>
                                        <p:tgtEl>
                                          <p:spTgt spid="46"/>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47"/>
                                        </p:tgtEl>
                                      </p:cBhvr>
                                    </p:animEffect>
                                    <p:set>
                                      <p:cBhvr>
                                        <p:cTn id="150" dur="1" fill="hold">
                                          <p:stCondLst>
                                            <p:cond delay="499"/>
                                          </p:stCondLst>
                                        </p:cTn>
                                        <p:tgtEl>
                                          <p:spTgt spid="47"/>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48"/>
                                        </p:tgtEl>
                                      </p:cBhvr>
                                    </p:animEffect>
                                    <p:set>
                                      <p:cBhvr>
                                        <p:cTn id="153" dur="1" fill="hold">
                                          <p:stCondLst>
                                            <p:cond delay="499"/>
                                          </p:stCondLst>
                                        </p:cTn>
                                        <p:tgtEl>
                                          <p:spTgt spid="48"/>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49"/>
                                        </p:tgtEl>
                                      </p:cBhvr>
                                    </p:animEffect>
                                    <p:set>
                                      <p:cBhvr>
                                        <p:cTn id="156" dur="1" fill="hold">
                                          <p:stCondLst>
                                            <p:cond delay="499"/>
                                          </p:stCondLst>
                                        </p:cTn>
                                        <p:tgtEl>
                                          <p:spTgt spid="49"/>
                                        </p:tgtEl>
                                        <p:attrNameLst>
                                          <p:attrName>style.visibility</p:attrName>
                                        </p:attrNameLst>
                                      </p:cBhvr>
                                      <p:to>
                                        <p:strVal val="hidden"/>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50"/>
                                        </p:tgtEl>
                                        <p:attrNameLst>
                                          <p:attrName>style.visibility</p:attrName>
                                        </p:attrNameLst>
                                      </p:cBhvr>
                                      <p:to>
                                        <p:strVal val="visible"/>
                                      </p:to>
                                    </p:set>
                                    <p:animEffect transition="in" filter="wipe(left)">
                                      <p:cBhvr>
                                        <p:cTn id="161" dur="500"/>
                                        <p:tgtEl>
                                          <p:spTgt spid="5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51"/>
                                        </p:tgtEl>
                                        <p:attrNameLst>
                                          <p:attrName>style.visibility</p:attrName>
                                        </p:attrNameLst>
                                      </p:cBhvr>
                                      <p:to>
                                        <p:strVal val="visible"/>
                                      </p:to>
                                    </p:set>
                                    <p:animEffect transition="in" filter="wipe(left)">
                                      <p:cBhvr>
                                        <p:cTn id="166" dur="500"/>
                                        <p:tgtEl>
                                          <p:spTgt spid="5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52"/>
                                        </p:tgtEl>
                                        <p:attrNameLst>
                                          <p:attrName>style.visibility</p:attrName>
                                        </p:attrNameLst>
                                      </p:cBhvr>
                                      <p:to>
                                        <p:strVal val="visible"/>
                                      </p:to>
                                    </p:set>
                                    <p:animEffect transition="in" filter="wipe(left)">
                                      <p:cBhvr>
                                        <p:cTn id="171" dur="500"/>
                                        <p:tgtEl>
                                          <p:spTgt spid="52"/>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53"/>
                                        </p:tgtEl>
                                        <p:attrNameLst>
                                          <p:attrName>style.visibility</p:attrName>
                                        </p:attrNameLst>
                                      </p:cBhvr>
                                      <p:to>
                                        <p:strVal val="visible"/>
                                      </p:to>
                                    </p:set>
                                    <p:animEffect transition="in" filter="wipe(left)">
                                      <p:cBhvr>
                                        <p:cTn id="176" dur="500"/>
                                        <p:tgtEl>
                                          <p:spTgt spid="53"/>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54"/>
                                        </p:tgtEl>
                                        <p:attrNameLst>
                                          <p:attrName>style.visibility</p:attrName>
                                        </p:attrNameLst>
                                      </p:cBhvr>
                                      <p:to>
                                        <p:strVal val="visible"/>
                                      </p:to>
                                    </p:set>
                                    <p:animEffect transition="in" filter="wipe(left)">
                                      <p:cBhvr>
                                        <p:cTn id="181" dur="500"/>
                                        <p:tgtEl>
                                          <p:spTgt spid="54"/>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0" presetClass="exit" presetSubtype="0" fill="hold" grpId="1" nodeType="clickEffect">
                                  <p:stCondLst>
                                    <p:cond delay="0"/>
                                  </p:stCondLst>
                                  <p:childTnLst>
                                    <p:animEffect transition="out" filter="fade">
                                      <p:cBhvr>
                                        <p:cTn id="185" dur="500"/>
                                        <p:tgtEl>
                                          <p:spTgt spid="50"/>
                                        </p:tgtEl>
                                      </p:cBhvr>
                                    </p:animEffect>
                                    <p:set>
                                      <p:cBhvr>
                                        <p:cTn id="186" dur="1" fill="hold">
                                          <p:stCondLst>
                                            <p:cond delay="499"/>
                                          </p:stCondLst>
                                        </p:cTn>
                                        <p:tgtEl>
                                          <p:spTgt spid="50"/>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51"/>
                                        </p:tgtEl>
                                      </p:cBhvr>
                                    </p:animEffect>
                                    <p:set>
                                      <p:cBhvr>
                                        <p:cTn id="189" dur="1" fill="hold">
                                          <p:stCondLst>
                                            <p:cond delay="499"/>
                                          </p:stCondLst>
                                        </p:cTn>
                                        <p:tgtEl>
                                          <p:spTgt spid="51"/>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52"/>
                                        </p:tgtEl>
                                      </p:cBhvr>
                                    </p:animEffect>
                                    <p:set>
                                      <p:cBhvr>
                                        <p:cTn id="192" dur="1" fill="hold">
                                          <p:stCondLst>
                                            <p:cond delay="499"/>
                                          </p:stCondLst>
                                        </p:cTn>
                                        <p:tgtEl>
                                          <p:spTgt spid="52"/>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53"/>
                                        </p:tgtEl>
                                      </p:cBhvr>
                                    </p:animEffect>
                                    <p:set>
                                      <p:cBhvr>
                                        <p:cTn id="195" dur="1" fill="hold">
                                          <p:stCondLst>
                                            <p:cond delay="499"/>
                                          </p:stCondLst>
                                        </p:cTn>
                                        <p:tgtEl>
                                          <p:spTgt spid="53"/>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54"/>
                                        </p:tgtEl>
                                      </p:cBhvr>
                                    </p:animEffect>
                                    <p:set>
                                      <p:cBhvr>
                                        <p:cTn id="198" dur="1" fill="hold">
                                          <p:stCondLst>
                                            <p:cond delay="499"/>
                                          </p:stCondLst>
                                        </p:cTn>
                                        <p:tgtEl>
                                          <p:spTgt spid="54"/>
                                        </p:tgtEl>
                                        <p:attrNameLst>
                                          <p:attrName>style.visibility</p:attrName>
                                        </p:attrNameLst>
                                      </p:cBhvr>
                                      <p:to>
                                        <p:strVal val="hidden"/>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79"/>
                                        </p:tgtEl>
                                        <p:attrNameLst>
                                          <p:attrName>style.visibility</p:attrName>
                                        </p:attrNameLst>
                                      </p:cBhvr>
                                      <p:to>
                                        <p:strVal val="visible"/>
                                      </p:to>
                                    </p:set>
                                    <p:animEffect transition="in" filter="wipe(left)">
                                      <p:cBhvr>
                                        <p:cTn id="203" dur="500"/>
                                        <p:tgtEl>
                                          <p:spTgt spid="79"/>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80"/>
                                        </p:tgtEl>
                                        <p:attrNameLst>
                                          <p:attrName>style.visibility</p:attrName>
                                        </p:attrNameLst>
                                      </p:cBhvr>
                                      <p:to>
                                        <p:strVal val="visible"/>
                                      </p:to>
                                    </p:set>
                                    <p:animEffect transition="in" filter="wipe(left)">
                                      <p:cBhvr>
                                        <p:cTn id="208" dur="500"/>
                                        <p:tgtEl>
                                          <p:spTgt spid="80"/>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81"/>
                                        </p:tgtEl>
                                        <p:attrNameLst>
                                          <p:attrName>style.visibility</p:attrName>
                                        </p:attrNameLst>
                                      </p:cBhvr>
                                      <p:to>
                                        <p:strVal val="visible"/>
                                      </p:to>
                                    </p:set>
                                    <p:animEffect transition="in" filter="wipe(left)">
                                      <p:cBhvr>
                                        <p:cTn id="213" dur="500"/>
                                        <p:tgtEl>
                                          <p:spTgt spid="81"/>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82"/>
                                        </p:tgtEl>
                                        <p:attrNameLst>
                                          <p:attrName>style.visibility</p:attrName>
                                        </p:attrNameLst>
                                      </p:cBhvr>
                                      <p:to>
                                        <p:strVal val="visible"/>
                                      </p:to>
                                    </p:set>
                                    <p:animEffect transition="in" filter="wipe(left)">
                                      <p:cBhvr>
                                        <p:cTn id="218" dur="500"/>
                                        <p:tgtEl>
                                          <p:spTgt spid="82"/>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83"/>
                                        </p:tgtEl>
                                        <p:attrNameLst>
                                          <p:attrName>style.visibility</p:attrName>
                                        </p:attrNameLst>
                                      </p:cBhvr>
                                      <p:to>
                                        <p:strVal val="visible"/>
                                      </p:to>
                                    </p:set>
                                    <p:animEffect transition="in" filter="wipe(left)">
                                      <p:cBhvr>
                                        <p:cTn id="223" dur="500"/>
                                        <p:tgtEl>
                                          <p:spTgt spid="83"/>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500"/>
                                        <p:tgtEl>
                                          <p:spTgt spid="84"/>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85"/>
                                        </p:tgtEl>
                                        <p:attrNameLst>
                                          <p:attrName>style.visibility</p:attrName>
                                        </p:attrNameLst>
                                      </p:cBhvr>
                                      <p:to>
                                        <p:strVal val="visible"/>
                                      </p:to>
                                    </p:set>
                                    <p:animEffect transition="in" filter="wipe(left)">
                                      <p:cBhvr>
                                        <p:cTn id="233" dur="500"/>
                                        <p:tgtEl>
                                          <p:spTgt spid="85"/>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86"/>
                                        </p:tgtEl>
                                        <p:attrNameLst>
                                          <p:attrName>style.visibility</p:attrName>
                                        </p:attrNameLst>
                                      </p:cBhvr>
                                      <p:to>
                                        <p:strVal val="visible"/>
                                      </p:to>
                                    </p:set>
                                    <p:animEffect transition="in" filter="wipe(left)">
                                      <p:cBhvr>
                                        <p:cTn id="238" dur="500"/>
                                        <p:tgtEl>
                                          <p:spTgt spid="86"/>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87"/>
                                        </p:tgtEl>
                                        <p:attrNameLst>
                                          <p:attrName>style.visibility</p:attrName>
                                        </p:attrNameLst>
                                      </p:cBhvr>
                                      <p:to>
                                        <p:strVal val="visible"/>
                                      </p:to>
                                    </p:set>
                                    <p:animEffect transition="in" filter="wipe(left)">
                                      <p:cBhvr>
                                        <p:cTn id="243" dur="500"/>
                                        <p:tgtEl>
                                          <p:spTgt spid="87"/>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88"/>
                                        </p:tgtEl>
                                        <p:attrNameLst>
                                          <p:attrName>style.visibility</p:attrName>
                                        </p:attrNameLst>
                                      </p:cBhvr>
                                      <p:to>
                                        <p:strVal val="visible"/>
                                      </p:to>
                                    </p:set>
                                    <p:animEffect transition="in" filter="wipe(left)">
                                      <p:cBhvr>
                                        <p:cTn id="248" dur="500"/>
                                        <p:tgtEl>
                                          <p:spTgt spid="88"/>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89"/>
                                        </p:tgtEl>
                                        <p:attrNameLst>
                                          <p:attrName>style.visibility</p:attrName>
                                        </p:attrNameLst>
                                      </p:cBhvr>
                                      <p:to>
                                        <p:strVal val="visible"/>
                                      </p:to>
                                    </p:set>
                                    <p:animEffect transition="in" filter="wipe(left)">
                                      <p:cBhvr>
                                        <p:cTn id="253" dur="500"/>
                                        <p:tgtEl>
                                          <p:spTgt spid="89"/>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90"/>
                                        </p:tgtEl>
                                        <p:attrNameLst>
                                          <p:attrName>style.visibility</p:attrName>
                                        </p:attrNameLst>
                                      </p:cBhvr>
                                      <p:to>
                                        <p:strVal val="visible"/>
                                      </p:to>
                                    </p:set>
                                    <p:animEffect transition="in" filter="wipe(left)">
                                      <p:cBhvr>
                                        <p:cTn id="258" dur="500"/>
                                        <p:tgtEl>
                                          <p:spTgt spid="90"/>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91"/>
                                        </p:tgtEl>
                                        <p:attrNameLst>
                                          <p:attrName>style.visibility</p:attrName>
                                        </p:attrNameLst>
                                      </p:cBhvr>
                                      <p:to>
                                        <p:strVal val="visible"/>
                                      </p:to>
                                    </p:set>
                                    <p:animEffect transition="in" filter="wipe(left)">
                                      <p:cBhvr>
                                        <p:cTn id="263" dur="500"/>
                                        <p:tgtEl>
                                          <p:spTgt spid="91"/>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92"/>
                                        </p:tgtEl>
                                        <p:attrNameLst>
                                          <p:attrName>style.visibility</p:attrName>
                                        </p:attrNameLst>
                                      </p:cBhvr>
                                      <p:to>
                                        <p:strVal val="visible"/>
                                      </p:to>
                                    </p:set>
                                    <p:animEffect transition="in" filter="wipe(left)">
                                      <p:cBhvr>
                                        <p:cTn id="268" dur="500"/>
                                        <p:tgtEl>
                                          <p:spTgt spid="92"/>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93"/>
                                        </p:tgtEl>
                                        <p:attrNameLst>
                                          <p:attrName>style.visibility</p:attrName>
                                        </p:attrNameLst>
                                      </p:cBhvr>
                                      <p:to>
                                        <p:strVal val="visible"/>
                                      </p:to>
                                    </p:set>
                                    <p:animEffect transition="in" filter="wipe(left)">
                                      <p:cBhvr>
                                        <p:cTn id="273" dur="500"/>
                                        <p:tgtEl>
                                          <p:spTgt spid="93"/>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94"/>
                                        </p:tgtEl>
                                        <p:attrNameLst>
                                          <p:attrName>style.visibility</p:attrName>
                                        </p:attrNameLst>
                                      </p:cBhvr>
                                      <p:to>
                                        <p:strVal val="visible"/>
                                      </p:to>
                                    </p:set>
                                    <p:animEffect transition="in" filter="wipe(left)">
                                      <p:cBhvr>
                                        <p:cTn id="278" dur="500"/>
                                        <p:tgtEl>
                                          <p:spTgt spid="94"/>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95"/>
                                        </p:tgtEl>
                                        <p:attrNameLst>
                                          <p:attrName>style.visibility</p:attrName>
                                        </p:attrNameLst>
                                      </p:cBhvr>
                                      <p:to>
                                        <p:strVal val="visible"/>
                                      </p:to>
                                    </p:set>
                                    <p:animEffect transition="in" filter="wipe(left)">
                                      <p:cBhvr>
                                        <p:cTn id="283" dur="500"/>
                                        <p:tgtEl>
                                          <p:spTgt spid="95"/>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96"/>
                                        </p:tgtEl>
                                        <p:attrNameLst>
                                          <p:attrName>style.visibility</p:attrName>
                                        </p:attrNameLst>
                                      </p:cBhvr>
                                      <p:to>
                                        <p:strVal val="visible"/>
                                      </p:to>
                                    </p:set>
                                    <p:animEffect transition="in" filter="wipe(left)">
                                      <p:cBhvr>
                                        <p:cTn id="288" dur="500"/>
                                        <p:tgtEl>
                                          <p:spTgt spid="96"/>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97"/>
                                        </p:tgtEl>
                                        <p:attrNameLst>
                                          <p:attrName>style.visibility</p:attrName>
                                        </p:attrNameLst>
                                      </p:cBhvr>
                                      <p:to>
                                        <p:strVal val="visible"/>
                                      </p:to>
                                    </p:set>
                                    <p:animEffect transition="in" filter="wipe(left)">
                                      <p:cBhvr>
                                        <p:cTn id="293" dur="500"/>
                                        <p:tgtEl>
                                          <p:spTgt spid="97"/>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98"/>
                                        </p:tgtEl>
                                        <p:attrNameLst>
                                          <p:attrName>style.visibility</p:attrName>
                                        </p:attrNameLst>
                                      </p:cBhvr>
                                      <p:to>
                                        <p:strVal val="visible"/>
                                      </p:to>
                                    </p:set>
                                    <p:animEffect transition="in" filter="wipe(left)">
                                      <p:cBhvr>
                                        <p:cTn id="298" dur="500"/>
                                        <p:tgtEl>
                                          <p:spTgt spid="98"/>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99"/>
                                        </p:tgtEl>
                                        <p:attrNameLst>
                                          <p:attrName>style.visibility</p:attrName>
                                        </p:attrNameLst>
                                      </p:cBhvr>
                                      <p:to>
                                        <p:strVal val="visible"/>
                                      </p:to>
                                    </p:set>
                                    <p:animEffect transition="in" filter="wipe(left)">
                                      <p:cBhvr>
                                        <p:cTn id="303" dur="500"/>
                                        <p:tgtEl>
                                          <p:spTgt spid="99"/>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103"/>
                                        </p:tgtEl>
                                        <p:attrNameLst>
                                          <p:attrName>style.visibility</p:attrName>
                                        </p:attrNameLst>
                                      </p:cBhvr>
                                      <p:to>
                                        <p:strVal val="visible"/>
                                      </p:to>
                                    </p:set>
                                    <p:animEffect transition="in" filter="wipe(left)">
                                      <p:cBhvr>
                                        <p:cTn id="308" dur="500"/>
                                        <p:tgtEl>
                                          <p:spTgt spid="103"/>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100"/>
                                        </p:tgtEl>
                                        <p:attrNameLst>
                                          <p:attrName>style.visibility</p:attrName>
                                        </p:attrNameLst>
                                      </p:cBhvr>
                                      <p:to>
                                        <p:strVal val="visible"/>
                                      </p:to>
                                    </p:set>
                                    <p:animEffect transition="in" filter="wipe(left)">
                                      <p:cBhvr>
                                        <p:cTn id="313" dur="500"/>
                                        <p:tgtEl>
                                          <p:spTgt spid="100"/>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104"/>
                                        </p:tgtEl>
                                        <p:attrNameLst>
                                          <p:attrName>style.visibility</p:attrName>
                                        </p:attrNameLst>
                                      </p:cBhvr>
                                      <p:to>
                                        <p:strVal val="visible"/>
                                      </p:to>
                                    </p:set>
                                    <p:animEffect transition="in" filter="wipe(left)">
                                      <p:cBhvr>
                                        <p:cTn id="318" dur="500"/>
                                        <p:tgtEl>
                                          <p:spTgt spid="104"/>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101"/>
                                        </p:tgtEl>
                                        <p:attrNameLst>
                                          <p:attrName>style.visibility</p:attrName>
                                        </p:attrNameLst>
                                      </p:cBhvr>
                                      <p:to>
                                        <p:strVal val="visible"/>
                                      </p:to>
                                    </p:set>
                                    <p:animEffect transition="in" filter="wipe(left)">
                                      <p:cBhvr>
                                        <p:cTn id="323" dur="500"/>
                                        <p:tgtEl>
                                          <p:spTgt spid="101"/>
                                        </p:tgtEl>
                                      </p:cBhvr>
                                    </p:animEffect>
                                  </p:childTnLst>
                                </p:cTn>
                              </p:par>
                              <p:par>
                                <p:cTn id="324" presetID="22" presetClass="entr" presetSubtype="8" fill="hold" nodeType="withEffect">
                                  <p:stCondLst>
                                    <p:cond delay="0"/>
                                  </p:stCondLst>
                                  <p:childTnLst>
                                    <p:set>
                                      <p:cBhvr>
                                        <p:cTn id="325" dur="1" fill="hold">
                                          <p:stCondLst>
                                            <p:cond delay="0"/>
                                          </p:stCondLst>
                                        </p:cTn>
                                        <p:tgtEl>
                                          <p:spTgt spid="102"/>
                                        </p:tgtEl>
                                        <p:attrNameLst>
                                          <p:attrName>style.visibility</p:attrName>
                                        </p:attrNameLst>
                                      </p:cBhvr>
                                      <p:to>
                                        <p:strVal val="visible"/>
                                      </p:to>
                                    </p:set>
                                    <p:animEffect transition="in" filter="wipe(left)">
                                      <p:cBhvr>
                                        <p:cTn id="326" dur="500"/>
                                        <p:tgtEl>
                                          <p:spTgt spid="102"/>
                                        </p:tgtEl>
                                      </p:cBhvr>
                                    </p:animEffect>
                                  </p:childTnLst>
                                </p:cTn>
                              </p:par>
                            </p:childTnLst>
                          </p:cTn>
                        </p:par>
                      </p:childTnLst>
                    </p:cTn>
                  </p:par>
                  <p:par>
                    <p:cTn id="327" fill="hold" nodeType="clickPar">
                      <p:stCondLst>
                        <p:cond delay="indefinite"/>
                      </p:stCondLst>
                      <p:childTnLst>
                        <p:par>
                          <p:cTn id="328" fill="hold" nodeType="withGroup">
                            <p:stCondLst>
                              <p:cond delay="0"/>
                            </p:stCondLst>
                            <p:childTnLst>
                              <p:par>
                                <p:cTn id="329" presetID="10" presetClass="exit" presetSubtype="0" fill="hold" grpId="1" nodeType="clickEffect">
                                  <p:stCondLst>
                                    <p:cond delay="0"/>
                                  </p:stCondLst>
                                  <p:childTnLst>
                                    <p:animEffect transition="out" filter="fade">
                                      <p:cBhvr>
                                        <p:cTn id="330" dur="500"/>
                                        <p:tgtEl>
                                          <p:spTgt spid="79"/>
                                        </p:tgtEl>
                                      </p:cBhvr>
                                    </p:animEffect>
                                    <p:set>
                                      <p:cBhvr>
                                        <p:cTn id="331" dur="1" fill="hold">
                                          <p:stCondLst>
                                            <p:cond delay="499"/>
                                          </p:stCondLst>
                                        </p:cTn>
                                        <p:tgtEl>
                                          <p:spTgt spid="79"/>
                                        </p:tgtEl>
                                        <p:attrNameLst>
                                          <p:attrName>style.visibility</p:attrName>
                                        </p:attrNameLst>
                                      </p:cBhvr>
                                      <p:to>
                                        <p:strVal val="hidden"/>
                                      </p:to>
                                    </p:set>
                                  </p:childTnLst>
                                </p:cTn>
                              </p:par>
                              <p:par>
                                <p:cTn id="332" presetID="10" presetClass="exit" presetSubtype="0" fill="hold" nodeType="withEffect">
                                  <p:stCondLst>
                                    <p:cond delay="0"/>
                                  </p:stCondLst>
                                  <p:childTnLst>
                                    <p:animEffect transition="out" filter="fade">
                                      <p:cBhvr>
                                        <p:cTn id="333" dur="500"/>
                                        <p:tgtEl>
                                          <p:spTgt spid="80"/>
                                        </p:tgtEl>
                                      </p:cBhvr>
                                    </p:animEffect>
                                    <p:set>
                                      <p:cBhvr>
                                        <p:cTn id="334" dur="1" fill="hold">
                                          <p:stCondLst>
                                            <p:cond delay="499"/>
                                          </p:stCondLst>
                                        </p:cTn>
                                        <p:tgtEl>
                                          <p:spTgt spid="80"/>
                                        </p:tgtEl>
                                        <p:attrNameLst>
                                          <p:attrName>style.visibility</p:attrName>
                                        </p:attrNameLst>
                                      </p:cBhvr>
                                      <p:to>
                                        <p:strVal val="hidden"/>
                                      </p:to>
                                    </p:set>
                                  </p:childTnLst>
                                </p:cTn>
                              </p:par>
                              <p:par>
                                <p:cTn id="335" presetID="10" presetClass="exit" presetSubtype="0" fill="hold" grpId="1" nodeType="withEffect">
                                  <p:stCondLst>
                                    <p:cond delay="0"/>
                                  </p:stCondLst>
                                  <p:childTnLst>
                                    <p:animEffect transition="out" filter="fade">
                                      <p:cBhvr>
                                        <p:cTn id="336" dur="500"/>
                                        <p:tgtEl>
                                          <p:spTgt spid="81"/>
                                        </p:tgtEl>
                                      </p:cBhvr>
                                    </p:animEffect>
                                    <p:set>
                                      <p:cBhvr>
                                        <p:cTn id="337" dur="1" fill="hold">
                                          <p:stCondLst>
                                            <p:cond delay="499"/>
                                          </p:stCondLst>
                                        </p:cTn>
                                        <p:tgtEl>
                                          <p:spTgt spid="81"/>
                                        </p:tgtEl>
                                        <p:attrNameLst>
                                          <p:attrName>style.visibility</p:attrName>
                                        </p:attrNameLst>
                                      </p:cBhvr>
                                      <p:to>
                                        <p:strVal val="hidden"/>
                                      </p:to>
                                    </p:set>
                                  </p:childTnLst>
                                </p:cTn>
                              </p:par>
                              <p:par>
                                <p:cTn id="338" presetID="10" presetClass="exit" presetSubtype="0" fill="hold" grpId="1" nodeType="withEffect">
                                  <p:stCondLst>
                                    <p:cond delay="0"/>
                                  </p:stCondLst>
                                  <p:childTnLst>
                                    <p:animEffect transition="out" filter="fade">
                                      <p:cBhvr>
                                        <p:cTn id="339" dur="500"/>
                                        <p:tgtEl>
                                          <p:spTgt spid="82"/>
                                        </p:tgtEl>
                                      </p:cBhvr>
                                    </p:animEffect>
                                    <p:set>
                                      <p:cBhvr>
                                        <p:cTn id="340" dur="1" fill="hold">
                                          <p:stCondLst>
                                            <p:cond delay="499"/>
                                          </p:stCondLst>
                                        </p:cTn>
                                        <p:tgtEl>
                                          <p:spTgt spid="82"/>
                                        </p:tgtEl>
                                        <p:attrNameLst>
                                          <p:attrName>style.visibility</p:attrName>
                                        </p:attrNameLst>
                                      </p:cBhvr>
                                      <p:to>
                                        <p:strVal val="hidden"/>
                                      </p:to>
                                    </p:set>
                                  </p:childTnLst>
                                </p:cTn>
                              </p:par>
                              <p:par>
                                <p:cTn id="341" presetID="10" presetClass="exit" presetSubtype="0" fill="hold" grpId="1" nodeType="withEffect">
                                  <p:stCondLst>
                                    <p:cond delay="0"/>
                                  </p:stCondLst>
                                  <p:childTnLst>
                                    <p:animEffect transition="out" filter="fade">
                                      <p:cBhvr>
                                        <p:cTn id="342" dur="500"/>
                                        <p:tgtEl>
                                          <p:spTgt spid="83"/>
                                        </p:tgtEl>
                                      </p:cBhvr>
                                    </p:animEffect>
                                    <p:set>
                                      <p:cBhvr>
                                        <p:cTn id="343" dur="1" fill="hold">
                                          <p:stCondLst>
                                            <p:cond delay="499"/>
                                          </p:stCondLst>
                                        </p:cTn>
                                        <p:tgtEl>
                                          <p:spTgt spid="83"/>
                                        </p:tgtEl>
                                        <p:attrNameLst>
                                          <p:attrName>style.visibility</p:attrName>
                                        </p:attrNameLst>
                                      </p:cBhvr>
                                      <p:to>
                                        <p:strVal val="hidden"/>
                                      </p:to>
                                    </p:set>
                                  </p:childTnLst>
                                </p:cTn>
                              </p:par>
                              <p:par>
                                <p:cTn id="344" presetID="10" presetClass="exit" presetSubtype="0" fill="hold" grpId="1" nodeType="withEffect">
                                  <p:stCondLst>
                                    <p:cond delay="0"/>
                                  </p:stCondLst>
                                  <p:childTnLst>
                                    <p:animEffect transition="out" filter="fade">
                                      <p:cBhvr>
                                        <p:cTn id="345" dur="500"/>
                                        <p:tgtEl>
                                          <p:spTgt spid="84"/>
                                        </p:tgtEl>
                                      </p:cBhvr>
                                    </p:animEffect>
                                    <p:set>
                                      <p:cBhvr>
                                        <p:cTn id="346" dur="1" fill="hold">
                                          <p:stCondLst>
                                            <p:cond delay="499"/>
                                          </p:stCondLst>
                                        </p:cTn>
                                        <p:tgtEl>
                                          <p:spTgt spid="84"/>
                                        </p:tgtEl>
                                        <p:attrNameLst>
                                          <p:attrName>style.visibility</p:attrName>
                                        </p:attrNameLst>
                                      </p:cBhvr>
                                      <p:to>
                                        <p:strVal val="hidden"/>
                                      </p:to>
                                    </p:set>
                                  </p:childTnLst>
                                </p:cTn>
                              </p:par>
                              <p:par>
                                <p:cTn id="347" presetID="10" presetClass="exit" presetSubtype="0" fill="hold" grpId="1" nodeType="withEffect">
                                  <p:stCondLst>
                                    <p:cond delay="0"/>
                                  </p:stCondLst>
                                  <p:childTnLst>
                                    <p:animEffect transition="out" filter="fade">
                                      <p:cBhvr>
                                        <p:cTn id="348" dur="500"/>
                                        <p:tgtEl>
                                          <p:spTgt spid="85"/>
                                        </p:tgtEl>
                                      </p:cBhvr>
                                    </p:animEffect>
                                    <p:set>
                                      <p:cBhvr>
                                        <p:cTn id="349" dur="1" fill="hold">
                                          <p:stCondLst>
                                            <p:cond delay="499"/>
                                          </p:stCondLst>
                                        </p:cTn>
                                        <p:tgtEl>
                                          <p:spTgt spid="85"/>
                                        </p:tgtEl>
                                        <p:attrNameLst>
                                          <p:attrName>style.visibility</p:attrName>
                                        </p:attrNameLst>
                                      </p:cBhvr>
                                      <p:to>
                                        <p:strVal val="hidden"/>
                                      </p:to>
                                    </p:set>
                                  </p:childTnLst>
                                </p:cTn>
                              </p:par>
                              <p:par>
                                <p:cTn id="350" presetID="10" presetClass="exit" presetSubtype="0" fill="hold" grpId="1" nodeType="withEffect">
                                  <p:stCondLst>
                                    <p:cond delay="0"/>
                                  </p:stCondLst>
                                  <p:childTnLst>
                                    <p:animEffect transition="out" filter="fade">
                                      <p:cBhvr>
                                        <p:cTn id="351" dur="500"/>
                                        <p:tgtEl>
                                          <p:spTgt spid="86"/>
                                        </p:tgtEl>
                                      </p:cBhvr>
                                    </p:animEffect>
                                    <p:set>
                                      <p:cBhvr>
                                        <p:cTn id="352" dur="1" fill="hold">
                                          <p:stCondLst>
                                            <p:cond delay="499"/>
                                          </p:stCondLst>
                                        </p:cTn>
                                        <p:tgtEl>
                                          <p:spTgt spid="86"/>
                                        </p:tgtEl>
                                        <p:attrNameLst>
                                          <p:attrName>style.visibility</p:attrName>
                                        </p:attrNameLst>
                                      </p:cBhvr>
                                      <p:to>
                                        <p:strVal val="hidden"/>
                                      </p:to>
                                    </p:set>
                                  </p:childTnLst>
                                </p:cTn>
                              </p:par>
                              <p:par>
                                <p:cTn id="353" presetID="10" presetClass="exit" presetSubtype="0" fill="hold" grpId="1" nodeType="withEffect">
                                  <p:stCondLst>
                                    <p:cond delay="0"/>
                                  </p:stCondLst>
                                  <p:childTnLst>
                                    <p:animEffect transition="out" filter="fade">
                                      <p:cBhvr>
                                        <p:cTn id="354" dur="500"/>
                                        <p:tgtEl>
                                          <p:spTgt spid="87"/>
                                        </p:tgtEl>
                                      </p:cBhvr>
                                    </p:animEffect>
                                    <p:set>
                                      <p:cBhvr>
                                        <p:cTn id="355" dur="1" fill="hold">
                                          <p:stCondLst>
                                            <p:cond delay="499"/>
                                          </p:stCondLst>
                                        </p:cTn>
                                        <p:tgtEl>
                                          <p:spTgt spid="87"/>
                                        </p:tgtEl>
                                        <p:attrNameLst>
                                          <p:attrName>style.visibility</p:attrName>
                                        </p:attrNameLst>
                                      </p:cBhvr>
                                      <p:to>
                                        <p:strVal val="hidden"/>
                                      </p:to>
                                    </p:set>
                                  </p:childTnLst>
                                </p:cTn>
                              </p:par>
                              <p:par>
                                <p:cTn id="356" presetID="10" presetClass="exit" presetSubtype="0" fill="hold" grpId="1" nodeType="withEffect">
                                  <p:stCondLst>
                                    <p:cond delay="0"/>
                                  </p:stCondLst>
                                  <p:childTnLst>
                                    <p:animEffect transition="out" filter="fade">
                                      <p:cBhvr>
                                        <p:cTn id="357" dur="500"/>
                                        <p:tgtEl>
                                          <p:spTgt spid="88"/>
                                        </p:tgtEl>
                                      </p:cBhvr>
                                    </p:animEffect>
                                    <p:set>
                                      <p:cBhvr>
                                        <p:cTn id="358" dur="1" fill="hold">
                                          <p:stCondLst>
                                            <p:cond delay="499"/>
                                          </p:stCondLst>
                                        </p:cTn>
                                        <p:tgtEl>
                                          <p:spTgt spid="88"/>
                                        </p:tgtEl>
                                        <p:attrNameLst>
                                          <p:attrName>style.visibility</p:attrName>
                                        </p:attrNameLst>
                                      </p:cBhvr>
                                      <p:to>
                                        <p:strVal val="hidden"/>
                                      </p:to>
                                    </p:set>
                                  </p:childTnLst>
                                </p:cTn>
                              </p:par>
                              <p:par>
                                <p:cTn id="359" presetID="10" presetClass="exit" presetSubtype="0" fill="hold" grpId="1" nodeType="withEffect">
                                  <p:stCondLst>
                                    <p:cond delay="0"/>
                                  </p:stCondLst>
                                  <p:childTnLst>
                                    <p:animEffect transition="out" filter="fade">
                                      <p:cBhvr>
                                        <p:cTn id="360" dur="500"/>
                                        <p:tgtEl>
                                          <p:spTgt spid="89"/>
                                        </p:tgtEl>
                                      </p:cBhvr>
                                    </p:animEffect>
                                    <p:set>
                                      <p:cBhvr>
                                        <p:cTn id="361" dur="1" fill="hold">
                                          <p:stCondLst>
                                            <p:cond delay="499"/>
                                          </p:stCondLst>
                                        </p:cTn>
                                        <p:tgtEl>
                                          <p:spTgt spid="89"/>
                                        </p:tgtEl>
                                        <p:attrNameLst>
                                          <p:attrName>style.visibility</p:attrName>
                                        </p:attrNameLst>
                                      </p:cBhvr>
                                      <p:to>
                                        <p:strVal val="hidden"/>
                                      </p:to>
                                    </p:set>
                                  </p:childTnLst>
                                </p:cTn>
                              </p:par>
                              <p:par>
                                <p:cTn id="362" presetID="10" presetClass="exit" presetSubtype="0" fill="hold" grpId="1" nodeType="withEffect">
                                  <p:stCondLst>
                                    <p:cond delay="0"/>
                                  </p:stCondLst>
                                  <p:childTnLst>
                                    <p:animEffect transition="out" filter="fade">
                                      <p:cBhvr>
                                        <p:cTn id="363" dur="500"/>
                                        <p:tgtEl>
                                          <p:spTgt spid="90"/>
                                        </p:tgtEl>
                                      </p:cBhvr>
                                    </p:animEffect>
                                    <p:set>
                                      <p:cBhvr>
                                        <p:cTn id="364" dur="1" fill="hold">
                                          <p:stCondLst>
                                            <p:cond delay="499"/>
                                          </p:stCondLst>
                                        </p:cTn>
                                        <p:tgtEl>
                                          <p:spTgt spid="90"/>
                                        </p:tgtEl>
                                        <p:attrNameLst>
                                          <p:attrName>style.visibility</p:attrName>
                                        </p:attrNameLst>
                                      </p:cBhvr>
                                      <p:to>
                                        <p:strVal val="hidden"/>
                                      </p:to>
                                    </p:set>
                                  </p:childTnLst>
                                </p:cTn>
                              </p:par>
                              <p:par>
                                <p:cTn id="365" presetID="10" presetClass="exit" presetSubtype="0" fill="hold" grpId="1" nodeType="withEffect">
                                  <p:stCondLst>
                                    <p:cond delay="0"/>
                                  </p:stCondLst>
                                  <p:childTnLst>
                                    <p:animEffect transition="out" filter="fade">
                                      <p:cBhvr>
                                        <p:cTn id="366" dur="500"/>
                                        <p:tgtEl>
                                          <p:spTgt spid="91"/>
                                        </p:tgtEl>
                                      </p:cBhvr>
                                    </p:animEffect>
                                    <p:set>
                                      <p:cBhvr>
                                        <p:cTn id="367" dur="1" fill="hold">
                                          <p:stCondLst>
                                            <p:cond delay="499"/>
                                          </p:stCondLst>
                                        </p:cTn>
                                        <p:tgtEl>
                                          <p:spTgt spid="91"/>
                                        </p:tgtEl>
                                        <p:attrNameLst>
                                          <p:attrName>style.visibility</p:attrName>
                                        </p:attrNameLst>
                                      </p:cBhvr>
                                      <p:to>
                                        <p:strVal val="hidden"/>
                                      </p:to>
                                    </p:set>
                                  </p:childTnLst>
                                </p:cTn>
                              </p:par>
                              <p:par>
                                <p:cTn id="368" presetID="10" presetClass="exit" presetSubtype="0" fill="hold" grpId="1" nodeType="withEffect">
                                  <p:stCondLst>
                                    <p:cond delay="0"/>
                                  </p:stCondLst>
                                  <p:childTnLst>
                                    <p:animEffect transition="out" filter="fade">
                                      <p:cBhvr>
                                        <p:cTn id="369" dur="500"/>
                                        <p:tgtEl>
                                          <p:spTgt spid="92"/>
                                        </p:tgtEl>
                                      </p:cBhvr>
                                    </p:animEffect>
                                    <p:set>
                                      <p:cBhvr>
                                        <p:cTn id="370" dur="1" fill="hold">
                                          <p:stCondLst>
                                            <p:cond delay="499"/>
                                          </p:stCondLst>
                                        </p:cTn>
                                        <p:tgtEl>
                                          <p:spTgt spid="92"/>
                                        </p:tgtEl>
                                        <p:attrNameLst>
                                          <p:attrName>style.visibility</p:attrName>
                                        </p:attrNameLst>
                                      </p:cBhvr>
                                      <p:to>
                                        <p:strVal val="hidden"/>
                                      </p:to>
                                    </p:set>
                                  </p:childTnLst>
                                </p:cTn>
                              </p:par>
                              <p:par>
                                <p:cTn id="371" presetID="10" presetClass="exit" presetSubtype="0" fill="hold" grpId="1" nodeType="withEffect">
                                  <p:stCondLst>
                                    <p:cond delay="0"/>
                                  </p:stCondLst>
                                  <p:childTnLst>
                                    <p:animEffect transition="out" filter="fade">
                                      <p:cBhvr>
                                        <p:cTn id="372" dur="500"/>
                                        <p:tgtEl>
                                          <p:spTgt spid="93"/>
                                        </p:tgtEl>
                                      </p:cBhvr>
                                    </p:animEffect>
                                    <p:set>
                                      <p:cBhvr>
                                        <p:cTn id="373" dur="1" fill="hold">
                                          <p:stCondLst>
                                            <p:cond delay="499"/>
                                          </p:stCondLst>
                                        </p:cTn>
                                        <p:tgtEl>
                                          <p:spTgt spid="93"/>
                                        </p:tgtEl>
                                        <p:attrNameLst>
                                          <p:attrName>style.visibility</p:attrName>
                                        </p:attrNameLst>
                                      </p:cBhvr>
                                      <p:to>
                                        <p:strVal val="hidden"/>
                                      </p:to>
                                    </p:set>
                                  </p:childTnLst>
                                </p:cTn>
                              </p:par>
                              <p:par>
                                <p:cTn id="374" presetID="10" presetClass="exit" presetSubtype="0" fill="hold" grpId="1" nodeType="withEffect">
                                  <p:stCondLst>
                                    <p:cond delay="0"/>
                                  </p:stCondLst>
                                  <p:childTnLst>
                                    <p:animEffect transition="out" filter="fade">
                                      <p:cBhvr>
                                        <p:cTn id="375" dur="500"/>
                                        <p:tgtEl>
                                          <p:spTgt spid="94"/>
                                        </p:tgtEl>
                                      </p:cBhvr>
                                    </p:animEffect>
                                    <p:set>
                                      <p:cBhvr>
                                        <p:cTn id="376" dur="1" fill="hold">
                                          <p:stCondLst>
                                            <p:cond delay="499"/>
                                          </p:stCondLst>
                                        </p:cTn>
                                        <p:tgtEl>
                                          <p:spTgt spid="94"/>
                                        </p:tgtEl>
                                        <p:attrNameLst>
                                          <p:attrName>style.visibility</p:attrName>
                                        </p:attrNameLst>
                                      </p:cBhvr>
                                      <p:to>
                                        <p:strVal val="hidden"/>
                                      </p:to>
                                    </p:set>
                                  </p:childTnLst>
                                </p:cTn>
                              </p:par>
                              <p:par>
                                <p:cTn id="377" presetID="10" presetClass="exit" presetSubtype="0" fill="hold" grpId="1" nodeType="withEffect">
                                  <p:stCondLst>
                                    <p:cond delay="0"/>
                                  </p:stCondLst>
                                  <p:childTnLst>
                                    <p:animEffect transition="out" filter="fade">
                                      <p:cBhvr>
                                        <p:cTn id="378" dur="500"/>
                                        <p:tgtEl>
                                          <p:spTgt spid="95"/>
                                        </p:tgtEl>
                                      </p:cBhvr>
                                    </p:animEffect>
                                    <p:set>
                                      <p:cBhvr>
                                        <p:cTn id="379" dur="1" fill="hold">
                                          <p:stCondLst>
                                            <p:cond delay="499"/>
                                          </p:stCondLst>
                                        </p:cTn>
                                        <p:tgtEl>
                                          <p:spTgt spid="95"/>
                                        </p:tgtEl>
                                        <p:attrNameLst>
                                          <p:attrName>style.visibility</p:attrName>
                                        </p:attrNameLst>
                                      </p:cBhvr>
                                      <p:to>
                                        <p:strVal val="hidden"/>
                                      </p:to>
                                    </p:set>
                                  </p:childTnLst>
                                </p:cTn>
                              </p:par>
                              <p:par>
                                <p:cTn id="380" presetID="10" presetClass="exit" presetSubtype="0" fill="hold" grpId="1" nodeType="withEffect">
                                  <p:stCondLst>
                                    <p:cond delay="0"/>
                                  </p:stCondLst>
                                  <p:childTnLst>
                                    <p:animEffect transition="out" filter="fade">
                                      <p:cBhvr>
                                        <p:cTn id="381" dur="500"/>
                                        <p:tgtEl>
                                          <p:spTgt spid="96"/>
                                        </p:tgtEl>
                                      </p:cBhvr>
                                    </p:animEffect>
                                    <p:set>
                                      <p:cBhvr>
                                        <p:cTn id="382" dur="1" fill="hold">
                                          <p:stCondLst>
                                            <p:cond delay="499"/>
                                          </p:stCondLst>
                                        </p:cTn>
                                        <p:tgtEl>
                                          <p:spTgt spid="96"/>
                                        </p:tgtEl>
                                        <p:attrNameLst>
                                          <p:attrName>style.visibility</p:attrName>
                                        </p:attrNameLst>
                                      </p:cBhvr>
                                      <p:to>
                                        <p:strVal val="hidden"/>
                                      </p:to>
                                    </p:set>
                                  </p:childTnLst>
                                </p:cTn>
                              </p:par>
                              <p:par>
                                <p:cTn id="383" presetID="10" presetClass="exit" presetSubtype="0" fill="hold" grpId="1" nodeType="withEffect">
                                  <p:stCondLst>
                                    <p:cond delay="0"/>
                                  </p:stCondLst>
                                  <p:childTnLst>
                                    <p:animEffect transition="out" filter="fade">
                                      <p:cBhvr>
                                        <p:cTn id="384" dur="500"/>
                                        <p:tgtEl>
                                          <p:spTgt spid="97"/>
                                        </p:tgtEl>
                                      </p:cBhvr>
                                    </p:animEffect>
                                    <p:set>
                                      <p:cBhvr>
                                        <p:cTn id="385" dur="1" fill="hold">
                                          <p:stCondLst>
                                            <p:cond delay="499"/>
                                          </p:stCondLst>
                                        </p:cTn>
                                        <p:tgtEl>
                                          <p:spTgt spid="97"/>
                                        </p:tgtEl>
                                        <p:attrNameLst>
                                          <p:attrName>style.visibility</p:attrName>
                                        </p:attrNameLst>
                                      </p:cBhvr>
                                      <p:to>
                                        <p:strVal val="hidden"/>
                                      </p:to>
                                    </p:set>
                                  </p:childTnLst>
                                </p:cTn>
                              </p:par>
                              <p:par>
                                <p:cTn id="386" presetID="10" presetClass="exit" presetSubtype="0" fill="hold" grpId="1" nodeType="withEffect">
                                  <p:stCondLst>
                                    <p:cond delay="0"/>
                                  </p:stCondLst>
                                  <p:childTnLst>
                                    <p:animEffect transition="out" filter="fade">
                                      <p:cBhvr>
                                        <p:cTn id="387" dur="500"/>
                                        <p:tgtEl>
                                          <p:spTgt spid="98"/>
                                        </p:tgtEl>
                                      </p:cBhvr>
                                    </p:animEffect>
                                    <p:set>
                                      <p:cBhvr>
                                        <p:cTn id="388" dur="1" fill="hold">
                                          <p:stCondLst>
                                            <p:cond delay="499"/>
                                          </p:stCondLst>
                                        </p:cTn>
                                        <p:tgtEl>
                                          <p:spTgt spid="98"/>
                                        </p:tgtEl>
                                        <p:attrNameLst>
                                          <p:attrName>style.visibility</p:attrName>
                                        </p:attrNameLst>
                                      </p:cBhvr>
                                      <p:to>
                                        <p:strVal val="hidden"/>
                                      </p:to>
                                    </p:set>
                                  </p:childTnLst>
                                </p:cTn>
                              </p:par>
                              <p:par>
                                <p:cTn id="389" presetID="10" presetClass="exit" presetSubtype="0" fill="hold" grpId="1" nodeType="withEffect">
                                  <p:stCondLst>
                                    <p:cond delay="0"/>
                                  </p:stCondLst>
                                  <p:childTnLst>
                                    <p:animEffect transition="out" filter="fade">
                                      <p:cBhvr>
                                        <p:cTn id="390" dur="500"/>
                                        <p:tgtEl>
                                          <p:spTgt spid="99"/>
                                        </p:tgtEl>
                                      </p:cBhvr>
                                    </p:animEffect>
                                    <p:set>
                                      <p:cBhvr>
                                        <p:cTn id="391" dur="1" fill="hold">
                                          <p:stCondLst>
                                            <p:cond delay="499"/>
                                          </p:stCondLst>
                                        </p:cTn>
                                        <p:tgtEl>
                                          <p:spTgt spid="99"/>
                                        </p:tgtEl>
                                        <p:attrNameLst>
                                          <p:attrName>style.visibility</p:attrName>
                                        </p:attrNameLst>
                                      </p:cBhvr>
                                      <p:to>
                                        <p:strVal val="hidden"/>
                                      </p:to>
                                    </p:set>
                                  </p:childTnLst>
                                </p:cTn>
                              </p:par>
                              <p:par>
                                <p:cTn id="392" presetID="10" presetClass="exit" presetSubtype="0" fill="hold" grpId="1" nodeType="withEffect">
                                  <p:stCondLst>
                                    <p:cond delay="0"/>
                                  </p:stCondLst>
                                  <p:childTnLst>
                                    <p:animEffect transition="out" filter="fade">
                                      <p:cBhvr>
                                        <p:cTn id="393" dur="500"/>
                                        <p:tgtEl>
                                          <p:spTgt spid="103"/>
                                        </p:tgtEl>
                                      </p:cBhvr>
                                    </p:animEffect>
                                    <p:set>
                                      <p:cBhvr>
                                        <p:cTn id="394" dur="1" fill="hold">
                                          <p:stCondLst>
                                            <p:cond delay="499"/>
                                          </p:stCondLst>
                                        </p:cTn>
                                        <p:tgtEl>
                                          <p:spTgt spid="103"/>
                                        </p:tgtEl>
                                        <p:attrNameLst>
                                          <p:attrName>style.visibility</p:attrName>
                                        </p:attrNameLst>
                                      </p:cBhvr>
                                      <p:to>
                                        <p:strVal val="hidden"/>
                                      </p:to>
                                    </p:set>
                                  </p:childTnLst>
                                </p:cTn>
                              </p:par>
                              <p:par>
                                <p:cTn id="395" presetID="10" presetClass="exit" presetSubtype="0" fill="hold" grpId="1" nodeType="withEffect">
                                  <p:stCondLst>
                                    <p:cond delay="0"/>
                                  </p:stCondLst>
                                  <p:childTnLst>
                                    <p:animEffect transition="out" filter="fade">
                                      <p:cBhvr>
                                        <p:cTn id="396" dur="500"/>
                                        <p:tgtEl>
                                          <p:spTgt spid="100"/>
                                        </p:tgtEl>
                                      </p:cBhvr>
                                    </p:animEffect>
                                    <p:set>
                                      <p:cBhvr>
                                        <p:cTn id="397" dur="1" fill="hold">
                                          <p:stCondLst>
                                            <p:cond delay="499"/>
                                          </p:stCondLst>
                                        </p:cTn>
                                        <p:tgtEl>
                                          <p:spTgt spid="100"/>
                                        </p:tgtEl>
                                        <p:attrNameLst>
                                          <p:attrName>style.visibility</p:attrName>
                                        </p:attrNameLst>
                                      </p:cBhvr>
                                      <p:to>
                                        <p:strVal val="hidden"/>
                                      </p:to>
                                    </p:set>
                                  </p:childTnLst>
                                </p:cTn>
                              </p:par>
                              <p:par>
                                <p:cTn id="398" presetID="10" presetClass="exit" presetSubtype="0" fill="hold" grpId="1" nodeType="withEffect">
                                  <p:stCondLst>
                                    <p:cond delay="0"/>
                                  </p:stCondLst>
                                  <p:childTnLst>
                                    <p:animEffect transition="out" filter="fade">
                                      <p:cBhvr>
                                        <p:cTn id="399" dur="500"/>
                                        <p:tgtEl>
                                          <p:spTgt spid="104"/>
                                        </p:tgtEl>
                                      </p:cBhvr>
                                    </p:animEffect>
                                    <p:set>
                                      <p:cBhvr>
                                        <p:cTn id="400" dur="1" fill="hold">
                                          <p:stCondLst>
                                            <p:cond delay="499"/>
                                          </p:stCondLst>
                                        </p:cTn>
                                        <p:tgtEl>
                                          <p:spTgt spid="104"/>
                                        </p:tgtEl>
                                        <p:attrNameLst>
                                          <p:attrName>style.visibility</p:attrName>
                                        </p:attrNameLst>
                                      </p:cBhvr>
                                      <p:to>
                                        <p:strVal val="hidden"/>
                                      </p:to>
                                    </p:set>
                                  </p:childTnLst>
                                </p:cTn>
                              </p:par>
                              <p:par>
                                <p:cTn id="401" presetID="10" presetClass="exit" presetSubtype="0" fill="hold" grpId="1" nodeType="withEffect">
                                  <p:stCondLst>
                                    <p:cond delay="0"/>
                                  </p:stCondLst>
                                  <p:childTnLst>
                                    <p:animEffect transition="out" filter="fade">
                                      <p:cBhvr>
                                        <p:cTn id="402" dur="500"/>
                                        <p:tgtEl>
                                          <p:spTgt spid="101"/>
                                        </p:tgtEl>
                                      </p:cBhvr>
                                    </p:animEffect>
                                    <p:set>
                                      <p:cBhvr>
                                        <p:cTn id="403" dur="1" fill="hold">
                                          <p:stCondLst>
                                            <p:cond delay="499"/>
                                          </p:stCondLst>
                                        </p:cTn>
                                        <p:tgtEl>
                                          <p:spTgt spid="101"/>
                                        </p:tgtEl>
                                        <p:attrNameLst>
                                          <p:attrName>style.visibility</p:attrName>
                                        </p:attrNameLst>
                                      </p:cBhvr>
                                      <p:to>
                                        <p:strVal val="hidden"/>
                                      </p:to>
                                    </p:set>
                                  </p:childTnLst>
                                </p:cTn>
                              </p:par>
                              <p:par>
                                <p:cTn id="404" presetID="10" presetClass="exit" presetSubtype="0" fill="hold" nodeType="withEffect">
                                  <p:stCondLst>
                                    <p:cond delay="0"/>
                                  </p:stCondLst>
                                  <p:childTnLst>
                                    <p:animEffect transition="out" filter="fade">
                                      <p:cBhvr>
                                        <p:cTn id="405" dur="500"/>
                                        <p:tgtEl>
                                          <p:spTgt spid="102"/>
                                        </p:tgtEl>
                                      </p:cBhvr>
                                    </p:animEffect>
                                    <p:set>
                                      <p:cBhvr>
                                        <p:cTn id="406" dur="1" fill="hold">
                                          <p:stCondLst>
                                            <p:cond delay="499"/>
                                          </p:stCondLst>
                                        </p:cTn>
                                        <p:tgtEl>
                                          <p:spTgt spid="102"/>
                                        </p:tgtEl>
                                        <p:attrNameLst>
                                          <p:attrName>style.visibility</p:attrName>
                                        </p:attrNameLst>
                                      </p:cBhvr>
                                      <p:to>
                                        <p:strVal val="hidden"/>
                                      </p:to>
                                    </p:set>
                                  </p:childTnLst>
                                </p:cTn>
                              </p:par>
                            </p:childTnLst>
                          </p:cTn>
                        </p:par>
                      </p:childTnLst>
                    </p:cTn>
                  </p:par>
                  <p:par>
                    <p:cTn id="407" fill="hold" nodeType="clickPar">
                      <p:stCondLst>
                        <p:cond delay="indefinite"/>
                      </p:stCondLst>
                      <p:childTnLst>
                        <p:par>
                          <p:cTn id="408" fill="hold" nodeType="withGroup">
                            <p:stCondLst>
                              <p:cond delay="0"/>
                            </p:stCondLst>
                            <p:childTnLst>
                              <p:par>
                                <p:cTn id="409" presetID="22" presetClass="entr" presetSubtype="8" fill="hold" grpId="0" nodeType="clickEffect">
                                  <p:stCondLst>
                                    <p:cond delay="0"/>
                                  </p:stCondLst>
                                  <p:childTnLst>
                                    <p:set>
                                      <p:cBhvr>
                                        <p:cTn id="410" dur="1" fill="hold">
                                          <p:stCondLst>
                                            <p:cond delay="0"/>
                                          </p:stCondLst>
                                        </p:cTn>
                                        <p:tgtEl>
                                          <p:spTgt spid="171"/>
                                        </p:tgtEl>
                                        <p:attrNameLst>
                                          <p:attrName>style.visibility</p:attrName>
                                        </p:attrNameLst>
                                      </p:cBhvr>
                                      <p:to>
                                        <p:strVal val="visible"/>
                                      </p:to>
                                    </p:set>
                                    <p:animEffect transition="in" filter="wipe(left)">
                                      <p:cBhvr>
                                        <p:cTn id="411" dur="500"/>
                                        <p:tgtEl>
                                          <p:spTgt spid="171"/>
                                        </p:tgtEl>
                                      </p:cBhvr>
                                    </p:animEffect>
                                  </p:childTnLst>
                                </p:cTn>
                              </p:par>
                            </p:childTnLst>
                          </p:cTn>
                        </p:par>
                      </p:childTnLst>
                    </p:cTn>
                  </p:par>
                  <p:par>
                    <p:cTn id="412" fill="hold" nodeType="clickPar">
                      <p:stCondLst>
                        <p:cond delay="indefinite"/>
                      </p:stCondLst>
                      <p:childTnLst>
                        <p:par>
                          <p:cTn id="413" fill="hold" nodeType="withGroup">
                            <p:stCondLst>
                              <p:cond delay="0"/>
                            </p:stCondLst>
                            <p:childTnLst>
                              <p:par>
                                <p:cTn id="414" presetID="22" presetClass="entr" presetSubtype="8" fill="hold" nodeType="clickEffect">
                                  <p:stCondLst>
                                    <p:cond delay="0"/>
                                  </p:stCondLst>
                                  <p:childTnLst>
                                    <p:set>
                                      <p:cBhvr>
                                        <p:cTn id="415" dur="1" fill="hold">
                                          <p:stCondLst>
                                            <p:cond delay="0"/>
                                          </p:stCondLst>
                                        </p:cTn>
                                        <p:tgtEl>
                                          <p:spTgt spid="170"/>
                                        </p:tgtEl>
                                        <p:attrNameLst>
                                          <p:attrName>style.visibility</p:attrName>
                                        </p:attrNameLst>
                                      </p:cBhvr>
                                      <p:to>
                                        <p:strVal val="visible"/>
                                      </p:to>
                                    </p:set>
                                    <p:animEffect transition="in" filter="wipe(left)">
                                      <p:cBhvr>
                                        <p:cTn id="416" dur="500"/>
                                        <p:tgtEl>
                                          <p:spTgt spid="170"/>
                                        </p:tgtEl>
                                      </p:cBhvr>
                                    </p:animEffect>
                                  </p:childTnLst>
                                </p:cTn>
                              </p:par>
                            </p:childTnLst>
                          </p:cTn>
                        </p:par>
                      </p:childTnLst>
                    </p:cTn>
                  </p:par>
                  <p:par>
                    <p:cTn id="417" fill="hold" nodeType="clickPar">
                      <p:stCondLst>
                        <p:cond delay="indefinite"/>
                      </p:stCondLst>
                      <p:childTnLst>
                        <p:par>
                          <p:cTn id="418" fill="hold" nodeType="withGroup">
                            <p:stCondLst>
                              <p:cond delay="0"/>
                            </p:stCondLst>
                            <p:childTnLst>
                              <p:par>
                                <p:cTn id="419" presetID="22" presetClass="entr" presetSubtype="8" fill="hold" grpId="0" nodeType="clickEffect">
                                  <p:stCondLst>
                                    <p:cond delay="0"/>
                                  </p:stCondLst>
                                  <p:childTnLst>
                                    <p:set>
                                      <p:cBhvr>
                                        <p:cTn id="420" dur="1" fill="hold">
                                          <p:stCondLst>
                                            <p:cond delay="0"/>
                                          </p:stCondLst>
                                        </p:cTn>
                                        <p:tgtEl>
                                          <p:spTgt spid="172"/>
                                        </p:tgtEl>
                                        <p:attrNameLst>
                                          <p:attrName>style.visibility</p:attrName>
                                        </p:attrNameLst>
                                      </p:cBhvr>
                                      <p:to>
                                        <p:strVal val="visible"/>
                                      </p:to>
                                    </p:set>
                                    <p:animEffect transition="in" filter="wipe(left)">
                                      <p:cBhvr>
                                        <p:cTn id="421" dur="500"/>
                                        <p:tgtEl>
                                          <p:spTgt spid="172"/>
                                        </p:tgtEl>
                                      </p:cBhvr>
                                    </p:animEffect>
                                  </p:childTnLst>
                                </p:cTn>
                              </p:par>
                            </p:childTnLst>
                          </p:cTn>
                        </p:par>
                      </p:childTnLst>
                    </p:cTn>
                  </p:par>
                  <p:par>
                    <p:cTn id="422" fill="hold" nodeType="clickPar">
                      <p:stCondLst>
                        <p:cond delay="indefinite"/>
                      </p:stCondLst>
                      <p:childTnLst>
                        <p:par>
                          <p:cTn id="423" fill="hold" nodeType="withGroup">
                            <p:stCondLst>
                              <p:cond delay="0"/>
                            </p:stCondLst>
                            <p:childTnLst>
                              <p:par>
                                <p:cTn id="424" presetID="22" presetClass="entr" presetSubtype="8" fill="hold" grpId="0" nodeType="clickEffect">
                                  <p:stCondLst>
                                    <p:cond delay="0"/>
                                  </p:stCondLst>
                                  <p:childTnLst>
                                    <p:set>
                                      <p:cBhvr>
                                        <p:cTn id="425" dur="1" fill="hold">
                                          <p:stCondLst>
                                            <p:cond delay="0"/>
                                          </p:stCondLst>
                                        </p:cTn>
                                        <p:tgtEl>
                                          <p:spTgt spid="173"/>
                                        </p:tgtEl>
                                        <p:attrNameLst>
                                          <p:attrName>style.visibility</p:attrName>
                                        </p:attrNameLst>
                                      </p:cBhvr>
                                      <p:to>
                                        <p:strVal val="visible"/>
                                      </p:to>
                                    </p:set>
                                    <p:animEffect transition="in" filter="wipe(left)">
                                      <p:cBhvr>
                                        <p:cTn id="426" dur="500"/>
                                        <p:tgtEl>
                                          <p:spTgt spid="173"/>
                                        </p:tgtEl>
                                      </p:cBhvr>
                                    </p:animEffect>
                                  </p:childTnLst>
                                </p:cTn>
                              </p:par>
                            </p:childTnLst>
                          </p:cTn>
                        </p:par>
                      </p:childTnLst>
                    </p:cTn>
                  </p:par>
                  <p:par>
                    <p:cTn id="427" fill="hold" nodeType="clickPar">
                      <p:stCondLst>
                        <p:cond delay="indefinite"/>
                      </p:stCondLst>
                      <p:childTnLst>
                        <p:par>
                          <p:cTn id="428" fill="hold" nodeType="withGroup">
                            <p:stCondLst>
                              <p:cond delay="0"/>
                            </p:stCondLst>
                            <p:childTnLst>
                              <p:par>
                                <p:cTn id="429" presetID="22" presetClass="entr" presetSubtype="8" fill="hold" grpId="0" nodeType="clickEffect">
                                  <p:stCondLst>
                                    <p:cond delay="0"/>
                                  </p:stCondLst>
                                  <p:childTnLst>
                                    <p:set>
                                      <p:cBhvr>
                                        <p:cTn id="430" dur="1" fill="hold">
                                          <p:stCondLst>
                                            <p:cond delay="0"/>
                                          </p:stCondLst>
                                        </p:cTn>
                                        <p:tgtEl>
                                          <p:spTgt spid="174"/>
                                        </p:tgtEl>
                                        <p:attrNameLst>
                                          <p:attrName>style.visibility</p:attrName>
                                        </p:attrNameLst>
                                      </p:cBhvr>
                                      <p:to>
                                        <p:strVal val="visible"/>
                                      </p:to>
                                    </p:set>
                                    <p:animEffect transition="in" filter="wipe(left)">
                                      <p:cBhvr>
                                        <p:cTn id="431" dur="500"/>
                                        <p:tgtEl>
                                          <p:spTgt spid="174"/>
                                        </p:tgtEl>
                                      </p:cBhvr>
                                    </p:animEffect>
                                  </p:childTnLst>
                                </p:cTn>
                              </p:par>
                            </p:childTnLst>
                          </p:cTn>
                        </p:par>
                      </p:childTnLst>
                    </p:cTn>
                  </p:par>
                  <p:par>
                    <p:cTn id="432" fill="hold" nodeType="clickPar">
                      <p:stCondLst>
                        <p:cond delay="indefinite"/>
                      </p:stCondLst>
                      <p:childTnLst>
                        <p:par>
                          <p:cTn id="433" fill="hold" nodeType="withGroup">
                            <p:stCondLst>
                              <p:cond delay="0"/>
                            </p:stCondLst>
                            <p:childTnLst>
                              <p:par>
                                <p:cTn id="434" presetID="22" presetClass="entr" presetSubtype="8" fill="hold" grpId="0" nodeType="clickEffect">
                                  <p:stCondLst>
                                    <p:cond delay="0"/>
                                  </p:stCondLst>
                                  <p:childTnLst>
                                    <p:set>
                                      <p:cBhvr>
                                        <p:cTn id="435" dur="1" fill="hold">
                                          <p:stCondLst>
                                            <p:cond delay="0"/>
                                          </p:stCondLst>
                                        </p:cTn>
                                        <p:tgtEl>
                                          <p:spTgt spid="175"/>
                                        </p:tgtEl>
                                        <p:attrNameLst>
                                          <p:attrName>style.visibility</p:attrName>
                                        </p:attrNameLst>
                                      </p:cBhvr>
                                      <p:to>
                                        <p:strVal val="visible"/>
                                      </p:to>
                                    </p:set>
                                    <p:animEffect transition="in" filter="wipe(left)">
                                      <p:cBhvr>
                                        <p:cTn id="436" dur="500"/>
                                        <p:tgtEl>
                                          <p:spTgt spid="175"/>
                                        </p:tgtEl>
                                      </p:cBhvr>
                                    </p:animEffect>
                                  </p:childTnLst>
                                </p:cTn>
                              </p:par>
                            </p:childTnLst>
                          </p:cTn>
                        </p:par>
                      </p:childTnLst>
                    </p:cTn>
                  </p:par>
                  <p:par>
                    <p:cTn id="437" fill="hold" nodeType="clickPar">
                      <p:stCondLst>
                        <p:cond delay="indefinite"/>
                      </p:stCondLst>
                      <p:childTnLst>
                        <p:par>
                          <p:cTn id="438" fill="hold" nodeType="withGroup">
                            <p:stCondLst>
                              <p:cond delay="0"/>
                            </p:stCondLst>
                            <p:childTnLst>
                              <p:par>
                                <p:cTn id="439" presetID="22" presetClass="entr" presetSubtype="8" fill="hold" grpId="0" nodeType="clickEffect">
                                  <p:stCondLst>
                                    <p:cond delay="0"/>
                                  </p:stCondLst>
                                  <p:childTnLst>
                                    <p:set>
                                      <p:cBhvr>
                                        <p:cTn id="440" dur="1" fill="hold">
                                          <p:stCondLst>
                                            <p:cond delay="0"/>
                                          </p:stCondLst>
                                        </p:cTn>
                                        <p:tgtEl>
                                          <p:spTgt spid="176"/>
                                        </p:tgtEl>
                                        <p:attrNameLst>
                                          <p:attrName>style.visibility</p:attrName>
                                        </p:attrNameLst>
                                      </p:cBhvr>
                                      <p:to>
                                        <p:strVal val="visible"/>
                                      </p:to>
                                    </p:set>
                                    <p:animEffect transition="in" filter="wipe(left)">
                                      <p:cBhvr>
                                        <p:cTn id="441" dur="500"/>
                                        <p:tgtEl>
                                          <p:spTgt spid="176"/>
                                        </p:tgtEl>
                                      </p:cBhvr>
                                    </p:animEffect>
                                  </p:childTnLst>
                                </p:cTn>
                              </p:par>
                            </p:childTnLst>
                          </p:cTn>
                        </p:par>
                      </p:childTnLst>
                    </p:cTn>
                  </p:par>
                  <p:par>
                    <p:cTn id="442" fill="hold" nodeType="clickPar">
                      <p:stCondLst>
                        <p:cond delay="indefinite"/>
                      </p:stCondLst>
                      <p:childTnLst>
                        <p:par>
                          <p:cTn id="443" fill="hold" nodeType="withGroup">
                            <p:stCondLst>
                              <p:cond delay="0"/>
                            </p:stCondLst>
                            <p:childTnLst>
                              <p:par>
                                <p:cTn id="444" presetID="22" presetClass="entr" presetSubtype="8" fill="hold" grpId="0" nodeType="clickEffect">
                                  <p:stCondLst>
                                    <p:cond delay="0"/>
                                  </p:stCondLst>
                                  <p:childTnLst>
                                    <p:set>
                                      <p:cBhvr>
                                        <p:cTn id="445" dur="1" fill="hold">
                                          <p:stCondLst>
                                            <p:cond delay="0"/>
                                          </p:stCondLst>
                                        </p:cTn>
                                        <p:tgtEl>
                                          <p:spTgt spid="180"/>
                                        </p:tgtEl>
                                        <p:attrNameLst>
                                          <p:attrName>style.visibility</p:attrName>
                                        </p:attrNameLst>
                                      </p:cBhvr>
                                      <p:to>
                                        <p:strVal val="visible"/>
                                      </p:to>
                                    </p:set>
                                    <p:animEffect transition="in" filter="wipe(left)">
                                      <p:cBhvr>
                                        <p:cTn id="446" dur="500"/>
                                        <p:tgtEl>
                                          <p:spTgt spid="180"/>
                                        </p:tgtEl>
                                      </p:cBhvr>
                                    </p:animEffect>
                                  </p:childTnLst>
                                </p:cTn>
                              </p:par>
                            </p:childTnLst>
                          </p:cTn>
                        </p:par>
                      </p:childTnLst>
                    </p:cTn>
                  </p:par>
                  <p:par>
                    <p:cTn id="447" fill="hold" nodeType="clickPar">
                      <p:stCondLst>
                        <p:cond delay="indefinite"/>
                      </p:stCondLst>
                      <p:childTnLst>
                        <p:par>
                          <p:cTn id="448" fill="hold" nodeType="withGroup">
                            <p:stCondLst>
                              <p:cond delay="0"/>
                            </p:stCondLst>
                            <p:childTnLst>
                              <p:par>
                                <p:cTn id="449" presetID="22" presetClass="entr" presetSubtype="8" fill="hold" grpId="0" nodeType="clickEffect">
                                  <p:stCondLst>
                                    <p:cond delay="0"/>
                                  </p:stCondLst>
                                  <p:childTnLst>
                                    <p:set>
                                      <p:cBhvr>
                                        <p:cTn id="450" dur="1" fill="hold">
                                          <p:stCondLst>
                                            <p:cond delay="0"/>
                                          </p:stCondLst>
                                        </p:cTn>
                                        <p:tgtEl>
                                          <p:spTgt spid="177"/>
                                        </p:tgtEl>
                                        <p:attrNameLst>
                                          <p:attrName>style.visibility</p:attrName>
                                        </p:attrNameLst>
                                      </p:cBhvr>
                                      <p:to>
                                        <p:strVal val="visible"/>
                                      </p:to>
                                    </p:set>
                                    <p:animEffect transition="in" filter="wipe(left)">
                                      <p:cBhvr>
                                        <p:cTn id="451" dur="500"/>
                                        <p:tgtEl>
                                          <p:spTgt spid="177"/>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ntr" presetSubtype="8" fill="hold" grpId="0" nodeType="clickEffect">
                                  <p:stCondLst>
                                    <p:cond delay="0"/>
                                  </p:stCondLst>
                                  <p:childTnLst>
                                    <p:set>
                                      <p:cBhvr>
                                        <p:cTn id="455" dur="1" fill="hold">
                                          <p:stCondLst>
                                            <p:cond delay="0"/>
                                          </p:stCondLst>
                                        </p:cTn>
                                        <p:tgtEl>
                                          <p:spTgt spid="183"/>
                                        </p:tgtEl>
                                        <p:attrNameLst>
                                          <p:attrName>style.visibility</p:attrName>
                                        </p:attrNameLst>
                                      </p:cBhvr>
                                      <p:to>
                                        <p:strVal val="visible"/>
                                      </p:to>
                                    </p:set>
                                    <p:animEffect transition="in" filter="wipe(left)">
                                      <p:cBhvr>
                                        <p:cTn id="456" dur="500"/>
                                        <p:tgtEl>
                                          <p:spTgt spid="183"/>
                                        </p:tgtEl>
                                      </p:cBhvr>
                                    </p:animEffect>
                                  </p:childTnLst>
                                </p:cTn>
                              </p:par>
                            </p:childTnLst>
                          </p:cTn>
                        </p:par>
                      </p:childTnLst>
                    </p:cTn>
                  </p:par>
                  <p:par>
                    <p:cTn id="457" fill="hold">
                      <p:stCondLst>
                        <p:cond delay="indefinite"/>
                      </p:stCondLst>
                      <p:childTnLst>
                        <p:par>
                          <p:cTn id="458" fill="hold">
                            <p:stCondLst>
                              <p:cond delay="0"/>
                            </p:stCondLst>
                            <p:childTnLst>
                              <p:par>
                                <p:cTn id="459" presetID="22" presetClass="entr" presetSubtype="8" fill="hold" grpId="0" nodeType="clickEffect">
                                  <p:stCondLst>
                                    <p:cond delay="0"/>
                                  </p:stCondLst>
                                  <p:childTnLst>
                                    <p:set>
                                      <p:cBhvr>
                                        <p:cTn id="460" dur="1" fill="hold">
                                          <p:stCondLst>
                                            <p:cond delay="0"/>
                                          </p:stCondLst>
                                        </p:cTn>
                                        <p:tgtEl>
                                          <p:spTgt spid="178"/>
                                        </p:tgtEl>
                                        <p:attrNameLst>
                                          <p:attrName>style.visibility</p:attrName>
                                        </p:attrNameLst>
                                      </p:cBhvr>
                                      <p:to>
                                        <p:strVal val="visible"/>
                                      </p:to>
                                    </p:set>
                                    <p:animEffect transition="in" filter="wipe(left)">
                                      <p:cBhvr>
                                        <p:cTn id="461" dur="500"/>
                                        <p:tgtEl>
                                          <p:spTgt spid="178"/>
                                        </p:tgtEl>
                                      </p:cBhvr>
                                    </p:animEffect>
                                  </p:childTnLst>
                                </p:cTn>
                              </p:par>
                            </p:childTnLst>
                          </p:cTn>
                        </p:par>
                      </p:childTnLst>
                    </p:cTn>
                  </p:par>
                  <p:par>
                    <p:cTn id="462" fill="hold">
                      <p:stCondLst>
                        <p:cond delay="indefinite"/>
                      </p:stCondLst>
                      <p:childTnLst>
                        <p:par>
                          <p:cTn id="463" fill="hold">
                            <p:stCondLst>
                              <p:cond delay="0"/>
                            </p:stCondLst>
                            <p:childTnLst>
                              <p:par>
                                <p:cTn id="464" presetID="22" presetClass="entr" presetSubtype="8" fill="hold" grpId="0" nodeType="clickEffect">
                                  <p:stCondLst>
                                    <p:cond delay="0"/>
                                  </p:stCondLst>
                                  <p:childTnLst>
                                    <p:set>
                                      <p:cBhvr>
                                        <p:cTn id="465" dur="1" fill="hold">
                                          <p:stCondLst>
                                            <p:cond delay="0"/>
                                          </p:stCondLst>
                                        </p:cTn>
                                        <p:tgtEl>
                                          <p:spTgt spid="187"/>
                                        </p:tgtEl>
                                        <p:attrNameLst>
                                          <p:attrName>style.visibility</p:attrName>
                                        </p:attrNameLst>
                                      </p:cBhvr>
                                      <p:to>
                                        <p:strVal val="visible"/>
                                      </p:to>
                                    </p:set>
                                    <p:animEffect transition="in" filter="wipe(left)">
                                      <p:cBhvr>
                                        <p:cTn id="466" dur="500"/>
                                        <p:tgtEl>
                                          <p:spTgt spid="187"/>
                                        </p:tgtEl>
                                      </p:cBhvr>
                                    </p:animEffect>
                                  </p:childTnLst>
                                </p:cTn>
                              </p:par>
                            </p:childTnLst>
                          </p:cTn>
                        </p:par>
                      </p:childTnLst>
                    </p:cTn>
                  </p:par>
                  <p:par>
                    <p:cTn id="467" fill="hold">
                      <p:stCondLst>
                        <p:cond delay="indefinite"/>
                      </p:stCondLst>
                      <p:childTnLst>
                        <p:par>
                          <p:cTn id="468" fill="hold">
                            <p:stCondLst>
                              <p:cond delay="0"/>
                            </p:stCondLst>
                            <p:childTnLst>
                              <p:par>
                                <p:cTn id="469" presetID="22" presetClass="entr" presetSubtype="8" fill="hold" grpId="0" nodeType="clickEffect">
                                  <p:stCondLst>
                                    <p:cond delay="0"/>
                                  </p:stCondLst>
                                  <p:childTnLst>
                                    <p:set>
                                      <p:cBhvr>
                                        <p:cTn id="470" dur="1" fill="hold">
                                          <p:stCondLst>
                                            <p:cond delay="0"/>
                                          </p:stCondLst>
                                        </p:cTn>
                                        <p:tgtEl>
                                          <p:spTgt spid="179"/>
                                        </p:tgtEl>
                                        <p:attrNameLst>
                                          <p:attrName>style.visibility</p:attrName>
                                        </p:attrNameLst>
                                      </p:cBhvr>
                                      <p:to>
                                        <p:strVal val="visible"/>
                                      </p:to>
                                    </p:set>
                                    <p:animEffect transition="in" filter="wipe(left)">
                                      <p:cBhvr>
                                        <p:cTn id="471" dur="500"/>
                                        <p:tgtEl>
                                          <p:spTgt spid="179"/>
                                        </p:tgtEl>
                                      </p:cBhvr>
                                    </p:animEffect>
                                  </p:childTnLst>
                                </p:cTn>
                              </p:par>
                            </p:childTnLst>
                          </p:cTn>
                        </p:par>
                      </p:childTnLst>
                    </p:cTn>
                  </p:par>
                  <p:par>
                    <p:cTn id="472" fill="hold">
                      <p:stCondLst>
                        <p:cond delay="indefinite"/>
                      </p:stCondLst>
                      <p:childTnLst>
                        <p:par>
                          <p:cTn id="473" fill="hold">
                            <p:stCondLst>
                              <p:cond delay="0"/>
                            </p:stCondLst>
                            <p:childTnLst>
                              <p:par>
                                <p:cTn id="474" presetID="22" presetClass="entr" presetSubtype="8" fill="hold" grpId="0" nodeType="clickEffect">
                                  <p:stCondLst>
                                    <p:cond delay="0"/>
                                  </p:stCondLst>
                                  <p:childTnLst>
                                    <p:set>
                                      <p:cBhvr>
                                        <p:cTn id="475" dur="1" fill="hold">
                                          <p:stCondLst>
                                            <p:cond delay="0"/>
                                          </p:stCondLst>
                                        </p:cTn>
                                        <p:tgtEl>
                                          <p:spTgt spid="188"/>
                                        </p:tgtEl>
                                        <p:attrNameLst>
                                          <p:attrName>style.visibility</p:attrName>
                                        </p:attrNameLst>
                                      </p:cBhvr>
                                      <p:to>
                                        <p:strVal val="visible"/>
                                      </p:to>
                                    </p:set>
                                    <p:animEffect transition="in" filter="wipe(left)">
                                      <p:cBhvr>
                                        <p:cTn id="476" dur="500"/>
                                        <p:tgtEl>
                                          <p:spTgt spid="188"/>
                                        </p:tgtEl>
                                      </p:cBhvr>
                                    </p:animEffect>
                                  </p:childTnLst>
                                </p:cTn>
                              </p:par>
                            </p:childTnLst>
                          </p:cTn>
                        </p:par>
                      </p:childTnLst>
                    </p:cTn>
                  </p:par>
                  <p:par>
                    <p:cTn id="477" fill="hold">
                      <p:stCondLst>
                        <p:cond delay="indefinite"/>
                      </p:stCondLst>
                      <p:childTnLst>
                        <p:par>
                          <p:cTn id="478" fill="hold">
                            <p:stCondLst>
                              <p:cond delay="0"/>
                            </p:stCondLst>
                            <p:childTnLst>
                              <p:par>
                                <p:cTn id="479" presetID="22" presetClass="entr" presetSubtype="8" fill="hold" grpId="0" nodeType="clickEffect">
                                  <p:stCondLst>
                                    <p:cond delay="0"/>
                                  </p:stCondLst>
                                  <p:childTnLst>
                                    <p:set>
                                      <p:cBhvr>
                                        <p:cTn id="480" dur="1" fill="hold">
                                          <p:stCondLst>
                                            <p:cond delay="0"/>
                                          </p:stCondLst>
                                        </p:cTn>
                                        <p:tgtEl>
                                          <p:spTgt spid="181"/>
                                        </p:tgtEl>
                                        <p:attrNameLst>
                                          <p:attrName>style.visibility</p:attrName>
                                        </p:attrNameLst>
                                      </p:cBhvr>
                                      <p:to>
                                        <p:strVal val="visible"/>
                                      </p:to>
                                    </p:set>
                                    <p:animEffect transition="in" filter="wipe(left)">
                                      <p:cBhvr>
                                        <p:cTn id="481" dur="500"/>
                                        <p:tgtEl>
                                          <p:spTgt spid="181"/>
                                        </p:tgtEl>
                                      </p:cBhvr>
                                    </p:animEffect>
                                  </p:childTnLst>
                                </p:cTn>
                              </p:par>
                              <p:par>
                                <p:cTn id="482" presetID="22" presetClass="entr" presetSubtype="8" fill="hold" grpId="0" nodeType="withEffect">
                                  <p:stCondLst>
                                    <p:cond delay="0"/>
                                  </p:stCondLst>
                                  <p:childTnLst>
                                    <p:set>
                                      <p:cBhvr>
                                        <p:cTn id="483" dur="1" fill="hold">
                                          <p:stCondLst>
                                            <p:cond delay="0"/>
                                          </p:stCondLst>
                                        </p:cTn>
                                        <p:tgtEl>
                                          <p:spTgt spid="184"/>
                                        </p:tgtEl>
                                        <p:attrNameLst>
                                          <p:attrName>style.visibility</p:attrName>
                                        </p:attrNameLst>
                                      </p:cBhvr>
                                      <p:to>
                                        <p:strVal val="visible"/>
                                      </p:to>
                                    </p:set>
                                    <p:animEffect transition="in" filter="wipe(left)">
                                      <p:cBhvr>
                                        <p:cTn id="484" dur="500"/>
                                        <p:tgtEl>
                                          <p:spTgt spid="184"/>
                                        </p:tgtEl>
                                      </p:cBhvr>
                                    </p:animEffect>
                                  </p:childTnLst>
                                </p:cTn>
                              </p:par>
                            </p:childTnLst>
                          </p:cTn>
                        </p:par>
                      </p:childTnLst>
                    </p:cTn>
                  </p:par>
                  <p:par>
                    <p:cTn id="485" fill="hold" nodeType="clickPar">
                      <p:stCondLst>
                        <p:cond delay="indefinite"/>
                      </p:stCondLst>
                      <p:childTnLst>
                        <p:par>
                          <p:cTn id="486" fill="hold" nodeType="withGroup">
                            <p:stCondLst>
                              <p:cond delay="0"/>
                            </p:stCondLst>
                            <p:childTnLst>
                              <p:par>
                                <p:cTn id="487" presetID="22" presetClass="entr" presetSubtype="8" fill="hold" grpId="0" nodeType="clickEffect">
                                  <p:stCondLst>
                                    <p:cond delay="0"/>
                                  </p:stCondLst>
                                  <p:childTnLst>
                                    <p:set>
                                      <p:cBhvr>
                                        <p:cTn id="488" dur="1" fill="hold">
                                          <p:stCondLst>
                                            <p:cond delay="0"/>
                                          </p:stCondLst>
                                        </p:cTn>
                                        <p:tgtEl>
                                          <p:spTgt spid="182"/>
                                        </p:tgtEl>
                                        <p:attrNameLst>
                                          <p:attrName>style.visibility</p:attrName>
                                        </p:attrNameLst>
                                      </p:cBhvr>
                                      <p:to>
                                        <p:strVal val="visible"/>
                                      </p:to>
                                    </p:set>
                                    <p:animEffect transition="in" filter="wipe(left)">
                                      <p:cBhvr>
                                        <p:cTn id="489" dur="500"/>
                                        <p:tgtEl>
                                          <p:spTgt spid="182"/>
                                        </p:tgtEl>
                                      </p:cBhvr>
                                    </p:animEffect>
                                  </p:childTnLst>
                                </p:cTn>
                              </p:par>
                            </p:childTnLst>
                          </p:cTn>
                        </p:par>
                      </p:childTnLst>
                    </p:cTn>
                  </p:par>
                  <p:par>
                    <p:cTn id="490" fill="hold" nodeType="clickPar">
                      <p:stCondLst>
                        <p:cond delay="indefinite"/>
                      </p:stCondLst>
                      <p:childTnLst>
                        <p:par>
                          <p:cTn id="491" fill="hold" nodeType="withGroup">
                            <p:stCondLst>
                              <p:cond delay="0"/>
                            </p:stCondLst>
                            <p:childTnLst>
                              <p:par>
                                <p:cTn id="492" presetID="22" presetClass="entr" presetSubtype="8" fill="hold" grpId="0" nodeType="clickEffect">
                                  <p:stCondLst>
                                    <p:cond delay="0"/>
                                  </p:stCondLst>
                                  <p:childTnLst>
                                    <p:set>
                                      <p:cBhvr>
                                        <p:cTn id="493" dur="1" fill="hold">
                                          <p:stCondLst>
                                            <p:cond delay="0"/>
                                          </p:stCondLst>
                                        </p:cTn>
                                        <p:tgtEl>
                                          <p:spTgt spid="185"/>
                                        </p:tgtEl>
                                        <p:attrNameLst>
                                          <p:attrName>style.visibility</p:attrName>
                                        </p:attrNameLst>
                                      </p:cBhvr>
                                      <p:to>
                                        <p:strVal val="visible"/>
                                      </p:to>
                                    </p:set>
                                    <p:animEffect transition="in" filter="wipe(left)">
                                      <p:cBhvr>
                                        <p:cTn id="494" dur="500"/>
                                        <p:tgtEl>
                                          <p:spTgt spid="185"/>
                                        </p:tgtEl>
                                      </p:cBhvr>
                                    </p:animEffect>
                                  </p:childTnLst>
                                </p:cTn>
                              </p:par>
                            </p:childTnLst>
                          </p:cTn>
                        </p:par>
                      </p:childTnLst>
                    </p:cTn>
                  </p:par>
                  <p:par>
                    <p:cTn id="495" fill="hold" nodeType="clickPar">
                      <p:stCondLst>
                        <p:cond delay="indefinite"/>
                      </p:stCondLst>
                      <p:childTnLst>
                        <p:par>
                          <p:cTn id="496" fill="hold" nodeType="withGroup">
                            <p:stCondLst>
                              <p:cond delay="0"/>
                            </p:stCondLst>
                            <p:childTnLst>
                              <p:par>
                                <p:cTn id="497" presetID="22" presetClass="entr" presetSubtype="8" fill="hold" grpId="0" nodeType="clickEffect">
                                  <p:stCondLst>
                                    <p:cond delay="0"/>
                                  </p:stCondLst>
                                  <p:childTnLst>
                                    <p:set>
                                      <p:cBhvr>
                                        <p:cTn id="498" dur="1" fill="hold">
                                          <p:stCondLst>
                                            <p:cond delay="0"/>
                                          </p:stCondLst>
                                        </p:cTn>
                                        <p:tgtEl>
                                          <p:spTgt spid="186"/>
                                        </p:tgtEl>
                                        <p:attrNameLst>
                                          <p:attrName>style.visibility</p:attrName>
                                        </p:attrNameLst>
                                      </p:cBhvr>
                                      <p:to>
                                        <p:strVal val="visible"/>
                                      </p:to>
                                    </p:set>
                                    <p:animEffect transition="in" filter="wipe(left)">
                                      <p:cBhvr>
                                        <p:cTn id="499" dur="500"/>
                                        <p:tgtEl>
                                          <p:spTgt spid="186"/>
                                        </p:tgtEl>
                                      </p:cBhvr>
                                    </p:animEffect>
                                  </p:childTnLst>
                                </p:cTn>
                              </p:par>
                            </p:childTnLst>
                          </p:cTn>
                        </p:par>
                      </p:childTnLst>
                    </p:cTn>
                  </p:par>
                  <p:par>
                    <p:cTn id="500" fill="hold" nodeType="clickPar">
                      <p:stCondLst>
                        <p:cond delay="indefinite"/>
                      </p:stCondLst>
                      <p:childTnLst>
                        <p:par>
                          <p:cTn id="501" fill="hold" nodeType="withGroup">
                            <p:stCondLst>
                              <p:cond delay="0"/>
                            </p:stCondLst>
                            <p:childTnLst>
                              <p:par>
                                <p:cTn id="502" presetID="22" presetClass="entr" presetSubtype="8" fill="hold" grpId="0" nodeType="clickEffect">
                                  <p:stCondLst>
                                    <p:cond delay="0"/>
                                  </p:stCondLst>
                                  <p:childTnLst>
                                    <p:set>
                                      <p:cBhvr>
                                        <p:cTn id="503" dur="1" fill="hold">
                                          <p:stCondLst>
                                            <p:cond delay="0"/>
                                          </p:stCondLst>
                                        </p:cTn>
                                        <p:tgtEl>
                                          <p:spTgt spid="189"/>
                                        </p:tgtEl>
                                        <p:attrNameLst>
                                          <p:attrName>style.visibility</p:attrName>
                                        </p:attrNameLst>
                                      </p:cBhvr>
                                      <p:to>
                                        <p:strVal val="visible"/>
                                      </p:to>
                                    </p:set>
                                    <p:animEffect transition="in" filter="wipe(left)">
                                      <p:cBhvr>
                                        <p:cTn id="504" dur="500"/>
                                        <p:tgtEl>
                                          <p:spTgt spid="189"/>
                                        </p:tgtEl>
                                      </p:cBhvr>
                                    </p:animEffect>
                                  </p:childTnLst>
                                </p:cTn>
                              </p:par>
                            </p:childTnLst>
                          </p:cTn>
                        </p:par>
                      </p:childTnLst>
                    </p:cTn>
                  </p:par>
                  <p:par>
                    <p:cTn id="505" fill="hold" nodeType="clickPar">
                      <p:stCondLst>
                        <p:cond delay="indefinite"/>
                      </p:stCondLst>
                      <p:childTnLst>
                        <p:par>
                          <p:cTn id="506" fill="hold" nodeType="withGroup">
                            <p:stCondLst>
                              <p:cond delay="0"/>
                            </p:stCondLst>
                            <p:childTnLst>
                              <p:par>
                                <p:cTn id="507" presetID="22" presetClass="entr" presetSubtype="8" fill="hold" nodeType="clickEffect">
                                  <p:stCondLst>
                                    <p:cond delay="0"/>
                                  </p:stCondLst>
                                  <p:childTnLst>
                                    <p:set>
                                      <p:cBhvr>
                                        <p:cTn id="508" dur="1" fill="hold">
                                          <p:stCondLst>
                                            <p:cond delay="0"/>
                                          </p:stCondLst>
                                        </p:cTn>
                                        <p:tgtEl>
                                          <p:spTgt spid="7"/>
                                        </p:tgtEl>
                                        <p:attrNameLst>
                                          <p:attrName>style.visibility</p:attrName>
                                        </p:attrNameLst>
                                      </p:cBhvr>
                                      <p:to>
                                        <p:strVal val="visible"/>
                                      </p:to>
                                    </p:set>
                                    <p:animEffect transition="in" filter="wipe(left)">
                                      <p:cBhvr>
                                        <p:cTn id="509" dur="500"/>
                                        <p:tgtEl>
                                          <p:spTgt spid="7"/>
                                        </p:tgtEl>
                                      </p:cBhvr>
                                    </p:animEffect>
                                  </p:childTnLst>
                                </p:cTn>
                              </p:par>
                            </p:childTnLst>
                          </p:cTn>
                        </p:par>
                      </p:childTnLst>
                    </p:cTn>
                  </p:par>
                  <p:par>
                    <p:cTn id="510" fill="hold" nodeType="clickPar">
                      <p:stCondLst>
                        <p:cond delay="indefinite"/>
                      </p:stCondLst>
                      <p:childTnLst>
                        <p:par>
                          <p:cTn id="511" fill="hold" nodeType="withGroup">
                            <p:stCondLst>
                              <p:cond delay="0"/>
                            </p:stCondLst>
                            <p:childTnLst>
                              <p:par>
                                <p:cTn id="512" presetID="22" presetClass="entr" presetSubtype="1" fill="hold" nodeType="clickEffect">
                                  <p:stCondLst>
                                    <p:cond delay="0"/>
                                  </p:stCondLst>
                                  <p:childTnLst>
                                    <p:set>
                                      <p:cBhvr>
                                        <p:cTn id="513" dur="1" fill="hold">
                                          <p:stCondLst>
                                            <p:cond delay="0"/>
                                          </p:stCondLst>
                                        </p:cTn>
                                        <p:tgtEl>
                                          <p:spTgt spid="9"/>
                                        </p:tgtEl>
                                        <p:attrNameLst>
                                          <p:attrName>style.visibility</p:attrName>
                                        </p:attrNameLst>
                                      </p:cBhvr>
                                      <p:to>
                                        <p:strVal val="visible"/>
                                      </p:to>
                                    </p:set>
                                    <p:animEffect transition="in" filter="wipe(up)">
                                      <p:cBhvr>
                                        <p:cTn id="514" dur="500"/>
                                        <p:tgtEl>
                                          <p:spTgt spid="9"/>
                                        </p:tgtEl>
                                      </p:cBhvr>
                                    </p:animEffect>
                                  </p:childTnLst>
                                </p:cTn>
                              </p:par>
                            </p:childTnLst>
                          </p:cTn>
                        </p:par>
                      </p:childTnLst>
                    </p:cTn>
                  </p:par>
                  <p:par>
                    <p:cTn id="515" fill="hold" nodeType="clickPar">
                      <p:stCondLst>
                        <p:cond delay="indefinite"/>
                      </p:stCondLst>
                      <p:childTnLst>
                        <p:par>
                          <p:cTn id="516" fill="hold" nodeType="withGroup">
                            <p:stCondLst>
                              <p:cond delay="0"/>
                            </p:stCondLst>
                            <p:childTnLst>
                              <p:par>
                                <p:cTn id="517" presetID="22" presetClass="entr" presetSubtype="8" fill="hold" grpId="0" nodeType="clickEffect">
                                  <p:stCondLst>
                                    <p:cond delay="0"/>
                                  </p:stCondLst>
                                  <p:childTnLst>
                                    <p:set>
                                      <p:cBhvr>
                                        <p:cTn id="518" dur="1" fill="hold">
                                          <p:stCondLst>
                                            <p:cond delay="0"/>
                                          </p:stCondLst>
                                        </p:cTn>
                                        <p:tgtEl>
                                          <p:spTgt spid="200"/>
                                        </p:tgtEl>
                                        <p:attrNameLst>
                                          <p:attrName>style.visibility</p:attrName>
                                        </p:attrNameLst>
                                      </p:cBhvr>
                                      <p:to>
                                        <p:strVal val="visible"/>
                                      </p:to>
                                    </p:set>
                                    <p:animEffect transition="in" filter="wipe(left)">
                                      <p:cBhvr>
                                        <p:cTn id="519" dur="500"/>
                                        <p:tgtEl>
                                          <p:spTgt spid="200"/>
                                        </p:tgtEl>
                                      </p:cBhvr>
                                    </p:animEffect>
                                  </p:childTnLst>
                                </p:cTn>
                              </p:par>
                            </p:childTnLst>
                          </p:cTn>
                        </p:par>
                      </p:childTnLst>
                    </p:cTn>
                  </p:par>
                  <p:par>
                    <p:cTn id="520" fill="hold" nodeType="clickPar">
                      <p:stCondLst>
                        <p:cond delay="indefinite"/>
                      </p:stCondLst>
                      <p:childTnLst>
                        <p:par>
                          <p:cTn id="521" fill="hold" nodeType="withGroup">
                            <p:stCondLst>
                              <p:cond delay="0"/>
                            </p:stCondLst>
                            <p:childTnLst>
                              <p:par>
                                <p:cTn id="522" presetID="10" presetClass="exit" presetSubtype="0" fill="hold" grpId="1" nodeType="clickEffect">
                                  <p:stCondLst>
                                    <p:cond delay="0"/>
                                  </p:stCondLst>
                                  <p:childTnLst>
                                    <p:animEffect transition="out" filter="fade">
                                      <p:cBhvr>
                                        <p:cTn id="523" dur="500"/>
                                        <p:tgtEl>
                                          <p:spTgt spid="171"/>
                                        </p:tgtEl>
                                      </p:cBhvr>
                                    </p:animEffect>
                                    <p:set>
                                      <p:cBhvr>
                                        <p:cTn id="524" dur="1" fill="hold">
                                          <p:stCondLst>
                                            <p:cond delay="499"/>
                                          </p:stCondLst>
                                        </p:cTn>
                                        <p:tgtEl>
                                          <p:spTgt spid="171"/>
                                        </p:tgtEl>
                                        <p:attrNameLst>
                                          <p:attrName>style.visibility</p:attrName>
                                        </p:attrNameLst>
                                      </p:cBhvr>
                                      <p:to>
                                        <p:strVal val="hidden"/>
                                      </p:to>
                                    </p:set>
                                  </p:childTnLst>
                                </p:cTn>
                              </p:par>
                              <p:par>
                                <p:cTn id="525" presetID="10" presetClass="exit" presetSubtype="0" fill="hold" nodeType="withEffect">
                                  <p:stCondLst>
                                    <p:cond delay="0"/>
                                  </p:stCondLst>
                                  <p:childTnLst>
                                    <p:animEffect transition="out" filter="fade">
                                      <p:cBhvr>
                                        <p:cTn id="526" dur="500"/>
                                        <p:tgtEl>
                                          <p:spTgt spid="170"/>
                                        </p:tgtEl>
                                      </p:cBhvr>
                                    </p:animEffect>
                                    <p:set>
                                      <p:cBhvr>
                                        <p:cTn id="527" dur="1" fill="hold">
                                          <p:stCondLst>
                                            <p:cond delay="499"/>
                                          </p:stCondLst>
                                        </p:cTn>
                                        <p:tgtEl>
                                          <p:spTgt spid="170"/>
                                        </p:tgtEl>
                                        <p:attrNameLst>
                                          <p:attrName>style.visibility</p:attrName>
                                        </p:attrNameLst>
                                      </p:cBhvr>
                                      <p:to>
                                        <p:strVal val="hidden"/>
                                      </p:to>
                                    </p:set>
                                  </p:childTnLst>
                                </p:cTn>
                              </p:par>
                              <p:par>
                                <p:cTn id="528" presetID="10" presetClass="exit" presetSubtype="0" fill="hold" grpId="1" nodeType="withEffect">
                                  <p:stCondLst>
                                    <p:cond delay="0"/>
                                  </p:stCondLst>
                                  <p:childTnLst>
                                    <p:animEffect transition="out" filter="fade">
                                      <p:cBhvr>
                                        <p:cTn id="529" dur="500"/>
                                        <p:tgtEl>
                                          <p:spTgt spid="172"/>
                                        </p:tgtEl>
                                      </p:cBhvr>
                                    </p:animEffect>
                                    <p:set>
                                      <p:cBhvr>
                                        <p:cTn id="530" dur="1" fill="hold">
                                          <p:stCondLst>
                                            <p:cond delay="499"/>
                                          </p:stCondLst>
                                        </p:cTn>
                                        <p:tgtEl>
                                          <p:spTgt spid="172"/>
                                        </p:tgtEl>
                                        <p:attrNameLst>
                                          <p:attrName>style.visibility</p:attrName>
                                        </p:attrNameLst>
                                      </p:cBhvr>
                                      <p:to>
                                        <p:strVal val="hidden"/>
                                      </p:to>
                                    </p:set>
                                  </p:childTnLst>
                                </p:cTn>
                              </p:par>
                              <p:par>
                                <p:cTn id="531" presetID="10" presetClass="exit" presetSubtype="0" fill="hold" grpId="1" nodeType="withEffect">
                                  <p:stCondLst>
                                    <p:cond delay="0"/>
                                  </p:stCondLst>
                                  <p:childTnLst>
                                    <p:animEffect transition="out" filter="fade">
                                      <p:cBhvr>
                                        <p:cTn id="532" dur="500"/>
                                        <p:tgtEl>
                                          <p:spTgt spid="173"/>
                                        </p:tgtEl>
                                      </p:cBhvr>
                                    </p:animEffect>
                                    <p:set>
                                      <p:cBhvr>
                                        <p:cTn id="533" dur="1" fill="hold">
                                          <p:stCondLst>
                                            <p:cond delay="499"/>
                                          </p:stCondLst>
                                        </p:cTn>
                                        <p:tgtEl>
                                          <p:spTgt spid="173"/>
                                        </p:tgtEl>
                                        <p:attrNameLst>
                                          <p:attrName>style.visibility</p:attrName>
                                        </p:attrNameLst>
                                      </p:cBhvr>
                                      <p:to>
                                        <p:strVal val="hidden"/>
                                      </p:to>
                                    </p:set>
                                  </p:childTnLst>
                                </p:cTn>
                              </p:par>
                              <p:par>
                                <p:cTn id="534" presetID="10" presetClass="exit" presetSubtype="0" fill="hold" grpId="1" nodeType="withEffect">
                                  <p:stCondLst>
                                    <p:cond delay="0"/>
                                  </p:stCondLst>
                                  <p:childTnLst>
                                    <p:animEffect transition="out" filter="fade">
                                      <p:cBhvr>
                                        <p:cTn id="535" dur="500"/>
                                        <p:tgtEl>
                                          <p:spTgt spid="174"/>
                                        </p:tgtEl>
                                      </p:cBhvr>
                                    </p:animEffect>
                                    <p:set>
                                      <p:cBhvr>
                                        <p:cTn id="536" dur="1" fill="hold">
                                          <p:stCondLst>
                                            <p:cond delay="499"/>
                                          </p:stCondLst>
                                        </p:cTn>
                                        <p:tgtEl>
                                          <p:spTgt spid="174"/>
                                        </p:tgtEl>
                                        <p:attrNameLst>
                                          <p:attrName>style.visibility</p:attrName>
                                        </p:attrNameLst>
                                      </p:cBhvr>
                                      <p:to>
                                        <p:strVal val="hidden"/>
                                      </p:to>
                                    </p:set>
                                  </p:childTnLst>
                                </p:cTn>
                              </p:par>
                              <p:par>
                                <p:cTn id="537" presetID="10" presetClass="exit" presetSubtype="0" fill="hold" grpId="1" nodeType="withEffect">
                                  <p:stCondLst>
                                    <p:cond delay="0"/>
                                  </p:stCondLst>
                                  <p:childTnLst>
                                    <p:animEffect transition="out" filter="fade">
                                      <p:cBhvr>
                                        <p:cTn id="538" dur="500"/>
                                        <p:tgtEl>
                                          <p:spTgt spid="175"/>
                                        </p:tgtEl>
                                      </p:cBhvr>
                                    </p:animEffect>
                                    <p:set>
                                      <p:cBhvr>
                                        <p:cTn id="539" dur="1" fill="hold">
                                          <p:stCondLst>
                                            <p:cond delay="499"/>
                                          </p:stCondLst>
                                        </p:cTn>
                                        <p:tgtEl>
                                          <p:spTgt spid="175"/>
                                        </p:tgtEl>
                                        <p:attrNameLst>
                                          <p:attrName>style.visibility</p:attrName>
                                        </p:attrNameLst>
                                      </p:cBhvr>
                                      <p:to>
                                        <p:strVal val="hidden"/>
                                      </p:to>
                                    </p:set>
                                  </p:childTnLst>
                                </p:cTn>
                              </p:par>
                              <p:par>
                                <p:cTn id="540" presetID="10" presetClass="exit" presetSubtype="0" fill="hold" grpId="1" nodeType="withEffect">
                                  <p:stCondLst>
                                    <p:cond delay="0"/>
                                  </p:stCondLst>
                                  <p:childTnLst>
                                    <p:animEffect transition="out" filter="fade">
                                      <p:cBhvr>
                                        <p:cTn id="541" dur="500"/>
                                        <p:tgtEl>
                                          <p:spTgt spid="176"/>
                                        </p:tgtEl>
                                      </p:cBhvr>
                                    </p:animEffect>
                                    <p:set>
                                      <p:cBhvr>
                                        <p:cTn id="542" dur="1" fill="hold">
                                          <p:stCondLst>
                                            <p:cond delay="499"/>
                                          </p:stCondLst>
                                        </p:cTn>
                                        <p:tgtEl>
                                          <p:spTgt spid="176"/>
                                        </p:tgtEl>
                                        <p:attrNameLst>
                                          <p:attrName>style.visibility</p:attrName>
                                        </p:attrNameLst>
                                      </p:cBhvr>
                                      <p:to>
                                        <p:strVal val="hidden"/>
                                      </p:to>
                                    </p:set>
                                  </p:childTnLst>
                                </p:cTn>
                              </p:par>
                              <p:par>
                                <p:cTn id="543" presetID="10" presetClass="exit" presetSubtype="0" fill="hold" grpId="1" nodeType="withEffect">
                                  <p:stCondLst>
                                    <p:cond delay="0"/>
                                  </p:stCondLst>
                                  <p:childTnLst>
                                    <p:animEffect transition="out" filter="fade">
                                      <p:cBhvr>
                                        <p:cTn id="544" dur="500"/>
                                        <p:tgtEl>
                                          <p:spTgt spid="180"/>
                                        </p:tgtEl>
                                      </p:cBhvr>
                                    </p:animEffect>
                                    <p:set>
                                      <p:cBhvr>
                                        <p:cTn id="545" dur="1" fill="hold">
                                          <p:stCondLst>
                                            <p:cond delay="499"/>
                                          </p:stCondLst>
                                        </p:cTn>
                                        <p:tgtEl>
                                          <p:spTgt spid="180"/>
                                        </p:tgtEl>
                                        <p:attrNameLst>
                                          <p:attrName>style.visibility</p:attrName>
                                        </p:attrNameLst>
                                      </p:cBhvr>
                                      <p:to>
                                        <p:strVal val="hidden"/>
                                      </p:to>
                                    </p:set>
                                  </p:childTnLst>
                                </p:cTn>
                              </p:par>
                              <p:par>
                                <p:cTn id="546" presetID="10" presetClass="exit" presetSubtype="0" fill="hold" grpId="1" nodeType="withEffect">
                                  <p:stCondLst>
                                    <p:cond delay="0"/>
                                  </p:stCondLst>
                                  <p:childTnLst>
                                    <p:animEffect transition="out" filter="fade">
                                      <p:cBhvr>
                                        <p:cTn id="547" dur="500"/>
                                        <p:tgtEl>
                                          <p:spTgt spid="181"/>
                                        </p:tgtEl>
                                      </p:cBhvr>
                                    </p:animEffect>
                                    <p:set>
                                      <p:cBhvr>
                                        <p:cTn id="548" dur="1" fill="hold">
                                          <p:stCondLst>
                                            <p:cond delay="499"/>
                                          </p:stCondLst>
                                        </p:cTn>
                                        <p:tgtEl>
                                          <p:spTgt spid="181"/>
                                        </p:tgtEl>
                                        <p:attrNameLst>
                                          <p:attrName>style.visibility</p:attrName>
                                        </p:attrNameLst>
                                      </p:cBhvr>
                                      <p:to>
                                        <p:strVal val="hidden"/>
                                      </p:to>
                                    </p:set>
                                  </p:childTnLst>
                                </p:cTn>
                              </p:par>
                              <p:par>
                                <p:cTn id="549" presetID="10" presetClass="exit" presetSubtype="0" fill="hold" grpId="1" nodeType="withEffect">
                                  <p:stCondLst>
                                    <p:cond delay="0"/>
                                  </p:stCondLst>
                                  <p:childTnLst>
                                    <p:animEffect transition="out" filter="fade">
                                      <p:cBhvr>
                                        <p:cTn id="550" dur="500"/>
                                        <p:tgtEl>
                                          <p:spTgt spid="184"/>
                                        </p:tgtEl>
                                      </p:cBhvr>
                                    </p:animEffect>
                                    <p:set>
                                      <p:cBhvr>
                                        <p:cTn id="551" dur="1" fill="hold">
                                          <p:stCondLst>
                                            <p:cond delay="499"/>
                                          </p:stCondLst>
                                        </p:cTn>
                                        <p:tgtEl>
                                          <p:spTgt spid="184"/>
                                        </p:tgtEl>
                                        <p:attrNameLst>
                                          <p:attrName>style.visibility</p:attrName>
                                        </p:attrNameLst>
                                      </p:cBhvr>
                                      <p:to>
                                        <p:strVal val="hidden"/>
                                      </p:to>
                                    </p:set>
                                  </p:childTnLst>
                                </p:cTn>
                              </p:par>
                              <p:par>
                                <p:cTn id="552" presetID="10" presetClass="exit" presetSubtype="0" fill="hold" grpId="1" nodeType="withEffect">
                                  <p:stCondLst>
                                    <p:cond delay="0"/>
                                  </p:stCondLst>
                                  <p:childTnLst>
                                    <p:animEffect transition="out" filter="fade">
                                      <p:cBhvr>
                                        <p:cTn id="553" dur="500"/>
                                        <p:tgtEl>
                                          <p:spTgt spid="182"/>
                                        </p:tgtEl>
                                      </p:cBhvr>
                                    </p:animEffect>
                                    <p:set>
                                      <p:cBhvr>
                                        <p:cTn id="554" dur="1" fill="hold">
                                          <p:stCondLst>
                                            <p:cond delay="499"/>
                                          </p:stCondLst>
                                        </p:cTn>
                                        <p:tgtEl>
                                          <p:spTgt spid="182"/>
                                        </p:tgtEl>
                                        <p:attrNameLst>
                                          <p:attrName>style.visibility</p:attrName>
                                        </p:attrNameLst>
                                      </p:cBhvr>
                                      <p:to>
                                        <p:strVal val="hidden"/>
                                      </p:to>
                                    </p:set>
                                  </p:childTnLst>
                                </p:cTn>
                              </p:par>
                              <p:par>
                                <p:cTn id="555" presetID="10" presetClass="exit" presetSubtype="0" fill="hold" grpId="1" nodeType="withEffect">
                                  <p:stCondLst>
                                    <p:cond delay="0"/>
                                  </p:stCondLst>
                                  <p:childTnLst>
                                    <p:animEffect transition="out" filter="fade">
                                      <p:cBhvr>
                                        <p:cTn id="556" dur="500"/>
                                        <p:tgtEl>
                                          <p:spTgt spid="177"/>
                                        </p:tgtEl>
                                      </p:cBhvr>
                                    </p:animEffect>
                                    <p:set>
                                      <p:cBhvr>
                                        <p:cTn id="557" dur="1" fill="hold">
                                          <p:stCondLst>
                                            <p:cond delay="499"/>
                                          </p:stCondLst>
                                        </p:cTn>
                                        <p:tgtEl>
                                          <p:spTgt spid="177"/>
                                        </p:tgtEl>
                                        <p:attrNameLst>
                                          <p:attrName>style.visibility</p:attrName>
                                        </p:attrNameLst>
                                      </p:cBhvr>
                                      <p:to>
                                        <p:strVal val="hidden"/>
                                      </p:to>
                                    </p:set>
                                  </p:childTnLst>
                                </p:cTn>
                              </p:par>
                              <p:par>
                                <p:cTn id="558" presetID="10" presetClass="exit" presetSubtype="0" fill="hold" grpId="1" nodeType="withEffect">
                                  <p:stCondLst>
                                    <p:cond delay="0"/>
                                  </p:stCondLst>
                                  <p:childTnLst>
                                    <p:animEffect transition="out" filter="fade">
                                      <p:cBhvr>
                                        <p:cTn id="559" dur="500"/>
                                        <p:tgtEl>
                                          <p:spTgt spid="183"/>
                                        </p:tgtEl>
                                      </p:cBhvr>
                                    </p:animEffect>
                                    <p:set>
                                      <p:cBhvr>
                                        <p:cTn id="560" dur="1" fill="hold">
                                          <p:stCondLst>
                                            <p:cond delay="499"/>
                                          </p:stCondLst>
                                        </p:cTn>
                                        <p:tgtEl>
                                          <p:spTgt spid="183"/>
                                        </p:tgtEl>
                                        <p:attrNameLst>
                                          <p:attrName>style.visibility</p:attrName>
                                        </p:attrNameLst>
                                      </p:cBhvr>
                                      <p:to>
                                        <p:strVal val="hidden"/>
                                      </p:to>
                                    </p:set>
                                  </p:childTnLst>
                                </p:cTn>
                              </p:par>
                              <p:par>
                                <p:cTn id="561" presetID="10" presetClass="exit" presetSubtype="0" fill="hold" grpId="1" nodeType="withEffect">
                                  <p:stCondLst>
                                    <p:cond delay="0"/>
                                  </p:stCondLst>
                                  <p:childTnLst>
                                    <p:animEffect transition="out" filter="fade">
                                      <p:cBhvr>
                                        <p:cTn id="562" dur="500"/>
                                        <p:tgtEl>
                                          <p:spTgt spid="178"/>
                                        </p:tgtEl>
                                      </p:cBhvr>
                                    </p:animEffect>
                                    <p:set>
                                      <p:cBhvr>
                                        <p:cTn id="563" dur="1" fill="hold">
                                          <p:stCondLst>
                                            <p:cond delay="499"/>
                                          </p:stCondLst>
                                        </p:cTn>
                                        <p:tgtEl>
                                          <p:spTgt spid="178"/>
                                        </p:tgtEl>
                                        <p:attrNameLst>
                                          <p:attrName>style.visibility</p:attrName>
                                        </p:attrNameLst>
                                      </p:cBhvr>
                                      <p:to>
                                        <p:strVal val="hidden"/>
                                      </p:to>
                                    </p:set>
                                  </p:childTnLst>
                                </p:cTn>
                              </p:par>
                              <p:par>
                                <p:cTn id="564" presetID="10" presetClass="exit" presetSubtype="0" fill="hold" grpId="1" nodeType="withEffect">
                                  <p:stCondLst>
                                    <p:cond delay="0"/>
                                  </p:stCondLst>
                                  <p:childTnLst>
                                    <p:animEffect transition="out" filter="fade">
                                      <p:cBhvr>
                                        <p:cTn id="565" dur="500"/>
                                        <p:tgtEl>
                                          <p:spTgt spid="187"/>
                                        </p:tgtEl>
                                      </p:cBhvr>
                                    </p:animEffect>
                                    <p:set>
                                      <p:cBhvr>
                                        <p:cTn id="566" dur="1" fill="hold">
                                          <p:stCondLst>
                                            <p:cond delay="499"/>
                                          </p:stCondLst>
                                        </p:cTn>
                                        <p:tgtEl>
                                          <p:spTgt spid="187"/>
                                        </p:tgtEl>
                                        <p:attrNameLst>
                                          <p:attrName>style.visibility</p:attrName>
                                        </p:attrNameLst>
                                      </p:cBhvr>
                                      <p:to>
                                        <p:strVal val="hidden"/>
                                      </p:to>
                                    </p:set>
                                  </p:childTnLst>
                                </p:cTn>
                              </p:par>
                              <p:par>
                                <p:cTn id="567" presetID="10" presetClass="exit" presetSubtype="0" fill="hold" grpId="1" nodeType="withEffect">
                                  <p:stCondLst>
                                    <p:cond delay="0"/>
                                  </p:stCondLst>
                                  <p:childTnLst>
                                    <p:animEffect transition="out" filter="fade">
                                      <p:cBhvr>
                                        <p:cTn id="568" dur="500"/>
                                        <p:tgtEl>
                                          <p:spTgt spid="185"/>
                                        </p:tgtEl>
                                      </p:cBhvr>
                                    </p:animEffect>
                                    <p:set>
                                      <p:cBhvr>
                                        <p:cTn id="569" dur="1" fill="hold">
                                          <p:stCondLst>
                                            <p:cond delay="499"/>
                                          </p:stCondLst>
                                        </p:cTn>
                                        <p:tgtEl>
                                          <p:spTgt spid="185"/>
                                        </p:tgtEl>
                                        <p:attrNameLst>
                                          <p:attrName>style.visibility</p:attrName>
                                        </p:attrNameLst>
                                      </p:cBhvr>
                                      <p:to>
                                        <p:strVal val="hidden"/>
                                      </p:to>
                                    </p:set>
                                  </p:childTnLst>
                                </p:cTn>
                              </p:par>
                              <p:par>
                                <p:cTn id="570" presetID="10" presetClass="exit" presetSubtype="0" fill="hold" grpId="1" nodeType="withEffect">
                                  <p:stCondLst>
                                    <p:cond delay="0"/>
                                  </p:stCondLst>
                                  <p:childTnLst>
                                    <p:animEffect transition="out" filter="fade">
                                      <p:cBhvr>
                                        <p:cTn id="571" dur="500"/>
                                        <p:tgtEl>
                                          <p:spTgt spid="186"/>
                                        </p:tgtEl>
                                      </p:cBhvr>
                                    </p:animEffect>
                                    <p:set>
                                      <p:cBhvr>
                                        <p:cTn id="572" dur="1" fill="hold">
                                          <p:stCondLst>
                                            <p:cond delay="499"/>
                                          </p:stCondLst>
                                        </p:cTn>
                                        <p:tgtEl>
                                          <p:spTgt spid="186"/>
                                        </p:tgtEl>
                                        <p:attrNameLst>
                                          <p:attrName>style.visibility</p:attrName>
                                        </p:attrNameLst>
                                      </p:cBhvr>
                                      <p:to>
                                        <p:strVal val="hidden"/>
                                      </p:to>
                                    </p:set>
                                  </p:childTnLst>
                                </p:cTn>
                              </p:par>
                              <p:par>
                                <p:cTn id="573" presetID="10" presetClass="exit" presetSubtype="0" fill="hold" grpId="1" nodeType="withEffect">
                                  <p:stCondLst>
                                    <p:cond delay="0"/>
                                  </p:stCondLst>
                                  <p:childTnLst>
                                    <p:animEffect transition="out" filter="fade">
                                      <p:cBhvr>
                                        <p:cTn id="574" dur="500"/>
                                        <p:tgtEl>
                                          <p:spTgt spid="179"/>
                                        </p:tgtEl>
                                      </p:cBhvr>
                                    </p:animEffect>
                                    <p:set>
                                      <p:cBhvr>
                                        <p:cTn id="575" dur="1" fill="hold">
                                          <p:stCondLst>
                                            <p:cond delay="499"/>
                                          </p:stCondLst>
                                        </p:cTn>
                                        <p:tgtEl>
                                          <p:spTgt spid="179"/>
                                        </p:tgtEl>
                                        <p:attrNameLst>
                                          <p:attrName>style.visibility</p:attrName>
                                        </p:attrNameLst>
                                      </p:cBhvr>
                                      <p:to>
                                        <p:strVal val="hidden"/>
                                      </p:to>
                                    </p:set>
                                  </p:childTnLst>
                                </p:cTn>
                              </p:par>
                              <p:par>
                                <p:cTn id="576" presetID="10" presetClass="exit" presetSubtype="0" fill="hold" grpId="1" nodeType="withEffect">
                                  <p:stCondLst>
                                    <p:cond delay="0"/>
                                  </p:stCondLst>
                                  <p:childTnLst>
                                    <p:animEffect transition="out" filter="fade">
                                      <p:cBhvr>
                                        <p:cTn id="577" dur="500"/>
                                        <p:tgtEl>
                                          <p:spTgt spid="188"/>
                                        </p:tgtEl>
                                      </p:cBhvr>
                                    </p:animEffect>
                                    <p:set>
                                      <p:cBhvr>
                                        <p:cTn id="578" dur="1" fill="hold">
                                          <p:stCondLst>
                                            <p:cond delay="499"/>
                                          </p:stCondLst>
                                        </p:cTn>
                                        <p:tgtEl>
                                          <p:spTgt spid="188"/>
                                        </p:tgtEl>
                                        <p:attrNameLst>
                                          <p:attrName>style.visibility</p:attrName>
                                        </p:attrNameLst>
                                      </p:cBhvr>
                                      <p:to>
                                        <p:strVal val="hidden"/>
                                      </p:to>
                                    </p:set>
                                  </p:childTnLst>
                                </p:cTn>
                              </p:par>
                              <p:par>
                                <p:cTn id="579" presetID="10" presetClass="exit" presetSubtype="0" fill="hold" grpId="1" nodeType="withEffect">
                                  <p:stCondLst>
                                    <p:cond delay="0"/>
                                  </p:stCondLst>
                                  <p:childTnLst>
                                    <p:animEffect transition="out" filter="fade">
                                      <p:cBhvr>
                                        <p:cTn id="580" dur="500"/>
                                        <p:tgtEl>
                                          <p:spTgt spid="189"/>
                                        </p:tgtEl>
                                      </p:cBhvr>
                                    </p:animEffect>
                                    <p:set>
                                      <p:cBhvr>
                                        <p:cTn id="581" dur="1" fill="hold">
                                          <p:stCondLst>
                                            <p:cond delay="499"/>
                                          </p:stCondLst>
                                        </p:cTn>
                                        <p:tgtEl>
                                          <p:spTgt spid="189"/>
                                        </p:tgtEl>
                                        <p:attrNameLst>
                                          <p:attrName>style.visibility</p:attrName>
                                        </p:attrNameLst>
                                      </p:cBhvr>
                                      <p:to>
                                        <p:strVal val="hidden"/>
                                      </p:to>
                                    </p:set>
                                  </p:childTnLst>
                                </p:cTn>
                              </p:par>
                              <p:par>
                                <p:cTn id="582" presetID="10" presetClass="exit" presetSubtype="0" fill="hold" nodeType="withEffect">
                                  <p:stCondLst>
                                    <p:cond delay="0"/>
                                  </p:stCondLst>
                                  <p:childTnLst>
                                    <p:animEffect transition="out" filter="fade">
                                      <p:cBhvr>
                                        <p:cTn id="583" dur="500"/>
                                        <p:tgtEl>
                                          <p:spTgt spid="7"/>
                                        </p:tgtEl>
                                      </p:cBhvr>
                                    </p:animEffect>
                                    <p:set>
                                      <p:cBhvr>
                                        <p:cTn id="584" dur="1" fill="hold">
                                          <p:stCondLst>
                                            <p:cond delay="499"/>
                                          </p:stCondLst>
                                        </p:cTn>
                                        <p:tgtEl>
                                          <p:spTgt spid="7"/>
                                        </p:tgtEl>
                                        <p:attrNameLst>
                                          <p:attrName>style.visibility</p:attrName>
                                        </p:attrNameLst>
                                      </p:cBhvr>
                                      <p:to>
                                        <p:strVal val="hidden"/>
                                      </p:to>
                                    </p:set>
                                  </p:childTnLst>
                                </p:cTn>
                              </p:par>
                              <p:par>
                                <p:cTn id="585" presetID="10" presetClass="exit" presetSubtype="0" fill="hold" nodeType="withEffect">
                                  <p:stCondLst>
                                    <p:cond delay="0"/>
                                  </p:stCondLst>
                                  <p:childTnLst>
                                    <p:animEffect transition="out" filter="fade">
                                      <p:cBhvr>
                                        <p:cTn id="586" dur="500"/>
                                        <p:tgtEl>
                                          <p:spTgt spid="9"/>
                                        </p:tgtEl>
                                      </p:cBhvr>
                                    </p:animEffect>
                                    <p:set>
                                      <p:cBhvr>
                                        <p:cTn id="587" dur="1" fill="hold">
                                          <p:stCondLst>
                                            <p:cond delay="499"/>
                                          </p:stCondLst>
                                        </p:cTn>
                                        <p:tgtEl>
                                          <p:spTgt spid="9"/>
                                        </p:tgtEl>
                                        <p:attrNameLst>
                                          <p:attrName>style.visibility</p:attrName>
                                        </p:attrNameLst>
                                      </p:cBhvr>
                                      <p:to>
                                        <p:strVal val="hidden"/>
                                      </p:to>
                                    </p:set>
                                  </p:childTnLst>
                                </p:cTn>
                              </p:par>
                              <p:par>
                                <p:cTn id="588" presetID="10" presetClass="exit" presetSubtype="0" fill="hold" grpId="1" nodeType="withEffect">
                                  <p:stCondLst>
                                    <p:cond delay="0"/>
                                  </p:stCondLst>
                                  <p:childTnLst>
                                    <p:animEffect transition="out" filter="fade">
                                      <p:cBhvr>
                                        <p:cTn id="589" dur="500"/>
                                        <p:tgtEl>
                                          <p:spTgt spid="200"/>
                                        </p:tgtEl>
                                      </p:cBhvr>
                                    </p:animEffect>
                                    <p:set>
                                      <p:cBhvr>
                                        <p:cTn id="590" dur="1" fill="hold">
                                          <p:stCondLst>
                                            <p:cond delay="499"/>
                                          </p:stCondLst>
                                        </p:cTn>
                                        <p:tgtEl>
                                          <p:spTgt spid="2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4" grpId="1" animBg="1"/>
      <p:bldP spid="34" grpId="0"/>
      <p:bldP spid="34" grpId="1"/>
      <p:bldP spid="35" grpId="0"/>
      <p:bldP spid="35" grpId="1"/>
      <p:bldP spid="36" grpId="0"/>
      <p:bldP spid="36" grpId="1"/>
      <p:bldP spid="38" grpId="0"/>
      <p:bldP spid="38" grpId="1"/>
      <p:bldP spid="39" grpId="0"/>
      <p:bldP spid="39" grpId="1"/>
      <p:bldP spid="40" grpId="0"/>
      <p:bldP spid="40" grpId="1"/>
      <p:bldP spid="41" grpId="0"/>
      <p:bldP spid="41" grpId="1"/>
      <p:bldP spid="42" grpId="0"/>
      <p:bldP spid="42" grpId="1"/>
      <p:bldP spid="43" grpId="0"/>
      <p:bldP spid="43" grpId="1"/>
      <p:bldP spid="45" grpId="0"/>
      <p:bldP spid="45" grpId="1"/>
      <p:bldP spid="46" grpId="0"/>
      <p:bldP spid="46" grpId="1"/>
      <p:bldP spid="47" grpId="0"/>
      <p:bldP spid="47" grpId="1"/>
      <p:bldP spid="48" grpId="0" animBg="1"/>
      <p:bldP spid="48" grpId="1" animBg="1"/>
      <p:bldP spid="49" grpId="0"/>
      <p:bldP spid="49" grpId="1"/>
      <p:bldP spid="50" grpId="0"/>
      <p:bldP spid="50" grpId="1"/>
      <p:bldP spid="51" grpId="0" animBg="1"/>
      <p:bldP spid="51" grpId="1" animBg="1"/>
      <p:bldP spid="52" grpId="0" animBg="1"/>
      <p:bldP spid="52" grpId="1" animBg="1"/>
      <p:bldP spid="53" grpId="0" animBg="1"/>
      <p:bldP spid="53" grpId="1" animBg="1"/>
      <p:bldP spid="54" grpId="0" animBg="1"/>
      <p:bldP spid="54" grpId="1" animBg="1"/>
      <p:bldP spid="79" grpId="0"/>
      <p:bldP spid="79"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0" grpId="1"/>
      <p:bldP spid="101" grpId="0"/>
      <p:bldP spid="101" grpId="1"/>
      <p:bldP spid="103" grpId="0"/>
      <p:bldP spid="103" grpId="1"/>
      <p:bldP spid="104" grpId="0"/>
      <p:bldP spid="104" grpId="1"/>
      <p:bldP spid="171" grpId="0"/>
      <p:bldP spid="171" grpId="1"/>
      <p:bldP spid="172" grpId="0"/>
      <p:bldP spid="172" grpId="1"/>
      <p:bldP spid="173" grpId="0"/>
      <p:bldP spid="173" grpId="1"/>
      <p:bldP spid="174" grpId="0"/>
      <p:bldP spid="174" grpId="1"/>
      <p:bldP spid="175" grpId="0"/>
      <p:bldP spid="175" grpId="1"/>
      <p:bldP spid="176" grpId="0"/>
      <p:bldP spid="176" grpId="1"/>
      <p:bldP spid="177" grpId="0"/>
      <p:bldP spid="177" grpId="1"/>
      <p:bldP spid="178" grpId="0"/>
      <p:bldP spid="178" grpId="1"/>
      <p:bldP spid="179" grpId="0"/>
      <p:bldP spid="179" grpId="1"/>
      <p:bldP spid="180" grpId="0"/>
      <p:bldP spid="180" grpId="1"/>
      <p:bldP spid="181" grpId="0"/>
      <p:bldP spid="181" grpId="1"/>
      <p:bldP spid="182" grpId="0"/>
      <p:bldP spid="182" grpId="1"/>
      <p:bldP spid="183" grpId="0"/>
      <p:bldP spid="183" grpId="1"/>
      <p:bldP spid="184" grpId="0"/>
      <p:bldP spid="184" grpId="1"/>
      <p:bldP spid="185" grpId="0"/>
      <p:bldP spid="185" grpId="1"/>
      <p:bldP spid="186" grpId="0"/>
      <p:bldP spid="186" grpId="1"/>
      <p:bldP spid="187" grpId="0"/>
      <p:bldP spid="187" grpId="1"/>
      <p:bldP spid="188" grpId="0"/>
      <p:bldP spid="188" grpId="1"/>
      <p:bldP spid="189" grpId="0"/>
      <p:bldP spid="189" grpId="1"/>
      <p:bldP spid="200" grpId="0"/>
      <p:bldP spid="200"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113" y="288131"/>
            <a:ext cx="5123518" cy="369332"/>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none">
            <a:spAutoFit/>
          </a:bodyPr>
          <a:lstStyle/>
          <a:p>
            <a:pPr>
              <a:defRPr/>
            </a:pPr>
            <a:r>
              <a:rPr lang="en-US" b="1" u="sng" dirty="0" err="1" smtClean="0">
                <a:solidFill>
                  <a:srgbClr val="C00000"/>
                </a:solidFill>
                <a:latin typeface="Bookman Old Style" pitchFamily="18" charset="0"/>
              </a:rPr>
              <a:t>Ionisation</a:t>
            </a:r>
            <a:r>
              <a:rPr lang="en-US" b="1" u="sng" dirty="0" smtClean="0">
                <a:solidFill>
                  <a:srgbClr val="C00000"/>
                </a:solidFill>
                <a:latin typeface="Bookman Old Style" pitchFamily="18" charset="0"/>
              </a:rPr>
              <a:t> Potential Or </a:t>
            </a:r>
            <a:r>
              <a:rPr lang="en-US" b="1" u="sng" dirty="0" err="1" smtClean="0">
                <a:solidFill>
                  <a:srgbClr val="C00000"/>
                </a:solidFill>
                <a:latin typeface="Bookman Old Style" pitchFamily="18" charset="0"/>
              </a:rPr>
              <a:t>Ionisation</a:t>
            </a:r>
            <a:r>
              <a:rPr lang="en-US" b="1" u="sng" dirty="0" smtClean="0">
                <a:solidFill>
                  <a:srgbClr val="C00000"/>
                </a:solidFill>
                <a:latin typeface="Bookman Old Style" pitchFamily="18" charset="0"/>
              </a:rPr>
              <a:t> Energy</a:t>
            </a:r>
            <a:endParaRPr lang="en-US" b="1" u="sng" dirty="0">
              <a:solidFill>
                <a:srgbClr val="C00000"/>
              </a:solidFill>
              <a:latin typeface="Bookman Old Style" pitchFamily="18" charset="0"/>
            </a:endParaRPr>
          </a:p>
        </p:txBody>
      </p:sp>
      <p:sp>
        <p:nvSpPr>
          <p:cNvPr id="4" name="TextBox 3"/>
          <p:cNvSpPr txBox="1"/>
          <p:nvPr/>
        </p:nvSpPr>
        <p:spPr>
          <a:xfrm>
            <a:off x="571500" y="861108"/>
            <a:ext cx="7912100" cy="646331"/>
          </a:xfrm>
          <a:prstGeom prst="rect">
            <a:avLst/>
          </a:prstGeom>
          <a:solidFill>
            <a:schemeClr val="accent6">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a:defRPr kern="0">
                <a:solidFill>
                  <a:schemeClr val="tx1"/>
                </a:solidFill>
                <a:latin typeface="Book Antiqua" pitchFamily="18" charset="0"/>
                <a:cs typeface="Arial" charset="0"/>
              </a:defRPr>
            </a:lvl1pPr>
          </a:lstStyle>
          <a:p>
            <a:r>
              <a:rPr lang="en-US" dirty="0"/>
              <a:t>The amount of energy required to remove a loosely bound electron from the outermost shell of an isolated gaseous atom.</a:t>
            </a:r>
          </a:p>
        </p:txBody>
      </p:sp>
      <p:grpSp>
        <p:nvGrpSpPr>
          <p:cNvPr id="6" name="Group 10"/>
          <p:cNvGrpSpPr>
            <a:grpSpLocks/>
          </p:cNvGrpSpPr>
          <p:nvPr/>
        </p:nvGrpSpPr>
        <p:grpSpPr bwMode="auto">
          <a:xfrm>
            <a:off x="581964" y="1651000"/>
            <a:ext cx="8051511" cy="1477328"/>
            <a:chOff x="582103" y="707225"/>
            <a:chExt cx="8051804" cy="1971228"/>
          </a:xfrm>
        </p:grpSpPr>
        <p:sp>
          <p:nvSpPr>
            <p:cNvPr id="12" name="Rectangle 11"/>
            <p:cNvSpPr/>
            <p:nvPr/>
          </p:nvSpPr>
          <p:spPr>
            <a:xfrm>
              <a:off x="582103" y="707225"/>
              <a:ext cx="8051804" cy="1971228"/>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b="1" dirty="0" smtClean="0">
                <a:solidFill>
                  <a:schemeClr val="tx1"/>
                </a:solidFill>
                <a:latin typeface="Book Antiqua" pitchFamily="18" charset="0"/>
              </a:endParaRPr>
            </a:p>
            <a:p>
              <a:endParaRPr lang="en-US" b="1" dirty="0">
                <a:solidFill>
                  <a:schemeClr val="tx1"/>
                </a:solidFill>
                <a:latin typeface="Book Antiqua" pitchFamily="18" charset="0"/>
              </a:endParaRPr>
            </a:p>
            <a:p>
              <a:endParaRPr lang="en-US" b="1" dirty="0" smtClean="0">
                <a:solidFill>
                  <a:schemeClr val="tx1"/>
                </a:solidFill>
                <a:latin typeface="Book Antiqua" pitchFamily="18" charset="0"/>
              </a:endParaRPr>
            </a:p>
            <a:p>
              <a:endParaRPr lang="en-US" b="1" dirty="0">
                <a:solidFill>
                  <a:schemeClr val="tx1"/>
                </a:solidFill>
                <a:latin typeface="Book Antiqua" pitchFamily="18" charset="0"/>
              </a:endParaRPr>
            </a:p>
            <a:p>
              <a:endParaRPr lang="en-US" b="1" dirty="0" smtClean="0">
                <a:solidFill>
                  <a:schemeClr val="tx1"/>
                </a:solidFill>
                <a:latin typeface="Book Antiqua" pitchFamily="18" charset="0"/>
              </a:endParaRPr>
            </a:p>
          </p:txBody>
        </p:sp>
        <p:cxnSp>
          <p:nvCxnSpPr>
            <p:cNvPr id="13" name="Straight Connector 12"/>
            <p:cNvCxnSpPr/>
            <p:nvPr/>
          </p:nvCxnSpPr>
          <p:spPr>
            <a:xfrm>
              <a:off x="6485291" y="707225"/>
              <a:ext cx="0" cy="1785671"/>
            </a:xfrm>
            <a:prstGeom prst="line">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cxnSp>
      </p:grpSp>
      <p:sp>
        <p:nvSpPr>
          <p:cNvPr id="14" name="TextBox 13"/>
          <p:cNvSpPr txBox="1"/>
          <p:nvPr/>
        </p:nvSpPr>
        <p:spPr>
          <a:xfrm>
            <a:off x="520700" y="1858567"/>
            <a:ext cx="687388" cy="584775"/>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M</a:t>
            </a:r>
          </a:p>
          <a:p>
            <a:pPr algn="ctr" fontAlgn="auto">
              <a:spcBef>
                <a:spcPts val="0"/>
              </a:spcBef>
              <a:spcAft>
                <a:spcPts val="0"/>
              </a:spcAft>
              <a:defRPr/>
            </a:pPr>
            <a:r>
              <a:rPr lang="en-US" sz="1600" dirty="0">
                <a:latin typeface="+mj-lt"/>
                <a:cs typeface="+mn-cs"/>
              </a:rPr>
              <a:t>atom</a:t>
            </a:r>
          </a:p>
        </p:txBody>
      </p:sp>
      <p:sp>
        <p:nvSpPr>
          <p:cNvPr id="15" name="TextBox 14"/>
          <p:cNvSpPr txBox="1"/>
          <p:nvPr/>
        </p:nvSpPr>
        <p:spPr>
          <a:xfrm>
            <a:off x="1787526" y="1858567"/>
            <a:ext cx="1116013" cy="584775"/>
          </a:xfrm>
          <a:prstGeom prst="rect">
            <a:avLst/>
          </a:prstGeom>
          <a:noFill/>
        </p:spPr>
        <p:txBody>
          <a:bodyPr>
            <a:spAutoFit/>
          </a:bodyPr>
          <a:lstStyle/>
          <a:p>
            <a:pPr algn="ctr" fontAlgn="auto">
              <a:spcBef>
                <a:spcPts val="0"/>
              </a:spcBef>
              <a:spcAft>
                <a:spcPts val="0"/>
              </a:spcAft>
              <a:defRPr/>
            </a:pPr>
            <a:r>
              <a:rPr lang="en-US" sz="1600" b="1" dirty="0">
                <a:latin typeface="+mj-lt"/>
              </a:rPr>
              <a:t>M</a:t>
            </a:r>
            <a:r>
              <a:rPr lang="en-US" sz="2000" b="1" baseline="30000" dirty="0">
                <a:latin typeface="+mj-lt"/>
              </a:rPr>
              <a:t>+</a:t>
            </a:r>
          </a:p>
          <a:p>
            <a:pPr algn="ctr" fontAlgn="auto">
              <a:spcBef>
                <a:spcPts val="0"/>
              </a:spcBef>
              <a:spcAft>
                <a:spcPts val="0"/>
              </a:spcAft>
              <a:defRPr/>
            </a:pPr>
            <a:r>
              <a:rPr lang="en-US" sz="1600" dirty="0">
                <a:latin typeface="+mj-lt"/>
              </a:rPr>
              <a:t>ion</a:t>
            </a:r>
            <a:endParaRPr lang="en-US" sz="1600" baseline="30000" dirty="0">
              <a:latin typeface="+mj-lt"/>
            </a:endParaRPr>
          </a:p>
        </p:txBody>
      </p:sp>
      <p:sp>
        <p:nvSpPr>
          <p:cNvPr id="16" name="TextBox 15"/>
          <p:cNvSpPr txBox="1"/>
          <p:nvPr/>
        </p:nvSpPr>
        <p:spPr>
          <a:xfrm>
            <a:off x="3406776" y="1795066"/>
            <a:ext cx="1000125" cy="646331"/>
          </a:xfrm>
          <a:prstGeom prst="rect">
            <a:avLst/>
          </a:prstGeom>
          <a:noFill/>
        </p:spPr>
        <p:txBody>
          <a:bodyPr>
            <a:spAutoFit/>
          </a:bodyPr>
          <a:lstStyle/>
          <a:p>
            <a:pPr algn="ctr" fontAlgn="auto">
              <a:spcBef>
                <a:spcPts val="0"/>
              </a:spcBef>
              <a:spcAft>
                <a:spcPts val="0"/>
              </a:spcAft>
              <a:defRPr/>
            </a:pPr>
            <a:r>
              <a:rPr lang="en-US" sz="2000" b="1" dirty="0">
                <a:latin typeface="+mj-lt"/>
              </a:rPr>
              <a:t>e</a:t>
            </a:r>
            <a:r>
              <a:rPr lang="en-US" sz="2000" b="1" baseline="30000" dirty="0">
                <a:latin typeface="+mj-lt"/>
              </a:rPr>
              <a:t>-</a:t>
            </a:r>
          </a:p>
          <a:p>
            <a:pPr algn="ctr" fontAlgn="auto">
              <a:spcBef>
                <a:spcPts val="0"/>
              </a:spcBef>
              <a:spcAft>
                <a:spcPts val="0"/>
              </a:spcAft>
              <a:defRPr/>
            </a:pPr>
            <a:r>
              <a:rPr lang="en-US" sz="1600" dirty="0">
                <a:latin typeface="+mj-lt"/>
              </a:rPr>
              <a:t>electron</a:t>
            </a:r>
            <a:endParaRPr lang="en-US" sz="1600" baseline="30000" dirty="0">
              <a:latin typeface="+mj-lt"/>
            </a:endParaRPr>
          </a:p>
        </p:txBody>
      </p:sp>
      <p:sp>
        <p:nvSpPr>
          <p:cNvPr id="17" name="TextBox 16"/>
          <p:cNvSpPr txBox="1">
            <a:spLocks noChangeArrowheads="1"/>
          </p:cNvSpPr>
          <p:nvPr/>
        </p:nvSpPr>
        <p:spPr bwMode="auto">
          <a:xfrm>
            <a:off x="4705351" y="1975248"/>
            <a:ext cx="1903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dirty="0">
                <a:latin typeface="+mj-lt"/>
              </a:rPr>
              <a:t>[first I.P. is less]</a:t>
            </a:r>
          </a:p>
        </p:txBody>
      </p:sp>
      <p:sp>
        <p:nvSpPr>
          <p:cNvPr id="18" name="TextBox 17"/>
          <p:cNvSpPr txBox="1"/>
          <p:nvPr/>
        </p:nvSpPr>
        <p:spPr>
          <a:xfrm>
            <a:off x="487364" y="2561035"/>
            <a:ext cx="687387" cy="338554"/>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M</a:t>
            </a:r>
            <a:r>
              <a:rPr lang="en-US" sz="1600" b="1" baseline="30000" dirty="0">
                <a:latin typeface="+mj-lt"/>
                <a:cs typeface="+mn-cs"/>
              </a:rPr>
              <a:t>+</a:t>
            </a:r>
            <a:endParaRPr lang="en-US" sz="1600" baseline="30000" dirty="0">
              <a:latin typeface="+mj-lt"/>
              <a:cs typeface="+mn-cs"/>
            </a:endParaRPr>
          </a:p>
        </p:txBody>
      </p:sp>
      <p:sp>
        <p:nvSpPr>
          <p:cNvPr id="19" name="TextBox 18"/>
          <p:cNvSpPr txBox="1"/>
          <p:nvPr/>
        </p:nvSpPr>
        <p:spPr>
          <a:xfrm>
            <a:off x="2990851" y="2583656"/>
            <a:ext cx="271463" cy="338554"/>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a:t>
            </a:r>
            <a:endParaRPr lang="en-US" sz="1600" dirty="0">
              <a:latin typeface="+mj-lt"/>
              <a:cs typeface="+mn-cs"/>
            </a:endParaRPr>
          </a:p>
        </p:txBody>
      </p:sp>
      <p:sp>
        <p:nvSpPr>
          <p:cNvPr id="20" name="TextBox 19"/>
          <p:cNvSpPr txBox="1"/>
          <p:nvPr/>
        </p:nvSpPr>
        <p:spPr>
          <a:xfrm>
            <a:off x="2038351" y="2558654"/>
            <a:ext cx="714375" cy="338554"/>
          </a:xfrm>
          <a:prstGeom prst="rect">
            <a:avLst/>
          </a:prstGeom>
          <a:noFill/>
        </p:spPr>
        <p:txBody>
          <a:bodyPr>
            <a:spAutoFit/>
          </a:bodyPr>
          <a:lstStyle/>
          <a:p>
            <a:pPr algn="ctr" fontAlgn="auto">
              <a:spcBef>
                <a:spcPts val="0"/>
              </a:spcBef>
              <a:spcAft>
                <a:spcPts val="0"/>
              </a:spcAft>
              <a:defRPr/>
            </a:pPr>
            <a:r>
              <a:rPr lang="en-US" sz="1600" b="1" dirty="0">
                <a:latin typeface="+mj-lt"/>
              </a:rPr>
              <a:t>M</a:t>
            </a:r>
            <a:r>
              <a:rPr lang="en-US" b="1" baseline="30000" dirty="0">
                <a:latin typeface="+mj-lt"/>
              </a:rPr>
              <a:t>++</a:t>
            </a:r>
          </a:p>
        </p:txBody>
      </p:sp>
      <p:cxnSp>
        <p:nvCxnSpPr>
          <p:cNvPr id="21" name="Straight Arrow Connector 20"/>
          <p:cNvCxnSpPr/>
          <p:nvPr/>
        </p:nvCxnSpPr>
        <p:spPr>
          <a:xfrm>
            <a:off x="1304926" y="2674144"/>
            <a:ext cx="4984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a:spLocks noChangeArrowheads="1"/>
          </p:cNvSpPr>
          <p:nvPr/>
        </p:nvSpPr>
        <p:spPr bwMode="auto">
          <a:xfrm>
            <a:off x="3381375" y="2537222"/>
            <a:ext cx="8064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a:latin typeface="+mj-lt"/>
              </a:rPr>
              <a:t>e</a:t>
            </a:r>
            <a:r>
              <a:rPr lang="en-US" sz="1600" b="1" baseline="30000">
                <a:latin typeface="+mj-lt"/>
              </a:rPr>
              <a:t>-</a:t>
            </a:r>
          </a:p>
        </p:txBody>
      </p:sp>
      <p:sp>
        <p:nvSpPr>
          <p:cNvPr id="23" name="TextBox 22"/>
          <p:cNvSpPr txBox="1">
            <a:spLocks noChangeArrowheads="1"/>
          </p:cNvSpPr>
          <p:nvPr/>
        </p:nvSpPr>
        <p:spPr bwMode="auto">
          <a:xfrm>
            <a:off x="4414838" y="2561035"/>
            <a:ext cx="2322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dirty="0">
                <a:latin typeface="+mj-lt"/>
              </a:rPr>
              <a:t>[second I.P. is more]</a:t>
            </a:r>
          </a:p>
        </p:txBody>
      </p:sp>
      <p:sp>
        <p:nvSpPr>
          <p:cNvPr id="24" name="TextBox 23"/>
          <p:cNvSpPr txBox="1">
            <a:spLocks noChangeArrowheads="1"/>
          </p:cNvSpPr>
          <p:nvPr/>
        </p:nvSpPr>
        <p:spPr bwMode="auto">
          <a:xfrm>
            <a:off x="6364288" y="1702991"/>
            <a:ext cx="2482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b="1" dirty="0">
                <a:latin typeface="+mj-lt"/>
              </a:rPr>
              <a:t>UNIT OF IONISATION POTENTIAL</a:t>
            </a:r>
          </a:p>
        </p:txBody>
      </p:sp>
      <p:sp>
        <p:nvSpPr>
          <p:cNvPr id="25" name="TextBox 24"/>
          <p:cNvSpPr txBox="1"/>
          <p:nvPr/>
        </p:nvSpPr>
        <p:spPr>
          <a:xfrm>
            <a:off x="6510498" y="2469356"/>
            <a:ext cx="2057240" cy="307777"/>
          </a:xfrm>
          <a:prstGeom prst="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tx1"/>
                </a:solidFill>
                <a:latin typeface="Book Antiqua"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Bookman Old Style" pitchFamily="18" charset="0"/>
              </a:rPr>
              <a:t>Electron volt = </a:t>
            </a:r>
            <a:r>
              <a:rPr lang="en-US" sz="1400" dirty="0" err="1">
                <a:latin typeface="Bookman Old Style" pitchFamily="18" charset="0"/>
              </a:rPr>
              <a:t>eV</a:t>
            </a:r>
            <a:endParaRPr lang="en-US" sz="1400" dirty="0">
              <a:latin typeface="Bookman Old Style" pitchFamily="18" charset="0"/>
            </a:endParaRPr>
          </a:p>
        </p:txBody>
      </p:sp>
      <p:sp>
        <p:nvSpPr>
          <p:cNvPr id="26" name="TextBox 25"/>
          <p:cNvSpPr txBox="1">
            <a:spLocks noChangeArrowheads="1"/>
          </p:cNvSpPr>
          <p:nvPr/>
        </p:nvSpPr>
        <p:spPr bwMode="auto">
          <a:xfrm>
            <a:off x="584200" y="1643063"/>
            <a:ext cx="63769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latin typeface="+mj-lt"/>
              </a:rPr>
              <a:t>Energy required to remove 1</a:t>
            </a:r>
            <a:r>
              <a:rPr lang="en-US" sz="1400" b="1" baseline="30000" dirty="0">
                <a:latin typeface="+mj-lt"/>
              </a:rPr>
              <a:t>st</a:t>
            </a:r>
            <a:r>
              <a:rPr lang="en-US" sz="1400" b="1" dirty="0">
                <a:latin typeface="+mj-lt"/>
              </a:rPr>
              <a:t> electron is called first I.P.</a:t>
            </a:r>
            <a:endParaRPr lang="en-US" sz="1400" dirty="0">
              <a:latin typeface="+mj-lt"/>
            </a:endParaRPr>
          </a:p>
        </p:txBody>
      </p:sp>
      <p:sp>
        <p:nvSpPr>
          <p:cNvPr id="27" name="TextBox 26"/>
          <p:cNvSpPr txBox="1">
            <a:spLocks noChangeArrowheads="1"/>
          </p:cNvSpPr>
          <p:nvPr/>
        </p:nvSpPr>
        <p:spPr bwMode="auto">
          <a:xfrm>
            <a:off x="571500" y="2307431"/>
            <a:ext cx="68087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latin typeface="+mj-lt"/>
              </a:rPr>
              <a:t>Energy required to remove 2</a:t>
            </a:r>
            <a:r>
              <a:rPr lang="en-US" sz="1400" b="1" baseline="30000" dirty="0">
                <a:latin typeface="+mj-lt"/>
              </a:rPr>
              <a:t>nd</a:t>
            </a:r>
            <a:r>
              <a:rPr lang="en-US" sz="1400" b="1" dirty="0">
                <a:latin typeface="+mj-lt"/>
              </a:rPr>
              <a:t> electron  is called second I.P.</a:t>
            </a:r>
            <a:endParaRPr lang="en-US" sz="1400" dirty="0">
              <a:latin typeface="+mj-lt"/>
            </a:endParaRPr>
          </a:p>
        </p:txBody>
      </p:sp>
      <p:cxnSp>
        <p:nvCxnSpPr>
          <p:cNvPr id="28" name="Straight Arrow Connector 27"/>
          <p:cNvCxnSpPr/>
          <p:nvPr/>
        </p:nvCxnSpPr>
        <p:spPr>
          <a:xfrm>
            <a:off x="1325564" y="2075260"/>
            <a:ext cx="49688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990851" y="1966912"/>
            <a:ext cx="271463" cy="338554"/>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a:t>
            </a:r>
            <a:endParaRPr lang="en-US" sz="1600" dirty="0">
              <a:latin typeface="+mj-lt"/>
              <a:cs typeface="+mn-cs"/>
            </a:endParaRPr>
          </a:p>
        </p:txBody>
      </p:sp>
      <p:sp>
        <p:nvSpPr>
          <p:cNvPr id="30" name="TextBox 29"/>
          <p:cNvSpPr txBox="1"/>
          <p:nvPr/>
        </p:nvSpPr>
        <p:spPr>
          <a:xfrm>
            <a:off x="544513" y="288131"/>
            <a:ext cx="6325771"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none">
            <a:spAutoFit/>
          </a:bodyPr>
          <a:lstStyle/>
          <a:p>
            <a:pPr>
              <a:defRPr/>
            </a:pPr>
            <a:r>
              <a:rPr lang="en-US" sz="2000" b="1" u="sng" dirty="0" smtClean="0">
                <a:solidFill>
                  <a:srgbClr val="C00000"/>
                </a:solidFill>
                <a:latin typeface="Bookman Old Style" pitchFamily="18" charset="0"/>
              </a:rPr>
              <a:t>Factors Which Affect The </a:t>
            </a:r>
            <a:r>
              <a:rPr lang="en-US" sz="2000" b="1" u="sng" dirty="0" err="1" smtClean="0">
                <a:solidFill>
                  <a:srgbClr val="C00000"/>
                </a:solidFill>
                <a:latin typeface="Bookman Old Style" pitchFamily="18" charset="0"/>
              </a:rPr>
              <a:t>Ionisation</a:t>
            </a:r>
            <a:r>
              <a:rPr lang="en-US" sz="2000" b="1" u="sng" dirty="0" smtClean="0">
                <a:solidFill>
                  <a:srgbClr val="C00000"/>
                </a:solidFill>
                <a:latin typeface="Bookman Old Style" pitchFamily="18" charset="0"/>
              </a:rPr>
              <a:t> Potential</a:t>
            </a:r>
            <a:endParaRPr lang="en-US" sz="2000" b="1" u="sng" dirty="0">
              <a:solidFill>
                <a:srgbClr val="C00000"/>
              </a:solidFill>
              <a:latin typeface="Bookman Old Style" pitchFamily="18" charset="0"/>
            </a:endParaRPr>
          </a:p>
        </p:txBody>
      </p:sp>
      <p:sp>
        <p:nvSpPr>
          <p:cNvPr id="31" name="TextBox 30"/>
          <p:cNvSpPr txBox="1"/>
          <p:nvPr/>
        </p:nvSpPr>
        <p:spPr>
          <a:xfrm>
            <a:off x="571500" y="795338"/>
            <a:ext cx="4363695" cy="646331"/>
          </a:xfrm>
          <a:prstGeom prst="rect">
            <a:avLst/>
          </a:prstGeom>
          <a:solidFill>
            <a:srgbClr val="CCFF66"/>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a:solidFill>
                  <a:schemeClr val="tx1"/>
                </a:solidFill>
                <a:latin typeface="Book Antiqua" pitchFamily="18" charset="0"/>
              </a:defRPr>
            </a:lvl1pPr>
          </a:lstStyle>
          <a:p>
            <a:r>
              <a:rPr lang="en-US" dirty="0" smtClean="0"/>
              <a:t>Atomic  Size- </a:t>
            </a:r>
            <a:r>
              <a:rPr lang="en-US" dirty="0"/>
              <a:t>Increases         </a:t>
            </a:r>
          </a:p>
          <a:p>
            <a:r>
              <a:rPr lang="en-US" dirty="0"/>
              <a:t> </a:t>
            </a:r>
            <a:r>
              <a:rPr lang="en-US" dirty="0" err="1" smtClean="0"/>
              <a:t>Ionisation</a:t>
            </a:r>
            <a:r>
              <a:rPr lang="en-US" dirty="0" smtClean="0"/>
              <a:t> Potential- </a:t>
            </a:r>
            <a:r>
              <a:rPr lang="en-US" dirty="0"/>
              <a:t>Decreases</a:t>
            </a:r>
          </a:p>
        </p:txBody>
      </p:sp>
      <p:sp>
        <p:nvSpPr>
          <p:cNvPr id="33" name="TextBox 32"/>
          <p:cNvSpPr txBox="1"/>
          <p:nvPr/>
        </p:nvSpPr>
        <p:spPr>
          <a:xfrm>
            <a:off x="625475" y="2783681"/>
            <a:ext cx="4618038" cy="681038"/>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sz="1700">
                <a:solidFill>
                  <a:srgbClr val="0000FF"/>
                </a:solidFill>
                <a:latin typeface="Bookman Old Style" pitchFamily="18" charset="0"/>
              </a:defRPr>
            </a:lvl1pPr>
          </a:lstStyle>
          <a:p>
            <a:r>
              <a:rPr lang="en-US" dirty="0"/>
              <a:t>Nuclear Charge – Increases  </a:t>
            </a:r>
          </a:p>
          <a:p>
            <a:r>
              <a:rPr lang="en-US" dirty="0" err="1"/>
              <a:t>Ionisation</a:t>
            </a:r>
            <a:r>
              <a:rPr lang="en-US" dirty="0"/>
              <a:t> Potential- Increases</a:t>
            </a:r>
          </a:p>
        </p:txBody>
      </p:sp>
      <p:sp>
        <p:nvSpPr>
          <p:cNvPr id="35" name="TextBox 34"/>
          <p:cNvSpPr txBox="1"/>
          <p:nvPr/>
        </p:nvSpPr>
        <p:spPr>
          <a:xfrm>
            <a:off x="489810" y="262731"/>
            <a:ext cx="7049308" cy="707886"/>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a:defRPr/>
            </a:pPr>
            <a:r>
              <a:rPr lang="en-US" sz="2000" b="1" dirty="0" smtClean="0">
                <a:solidFill>
                  <a:srgbClr val="C00000"/>
                </a:solidFill>
                <a:latin typeface="Bookman Old Style" pitchFamily="18" charset="0"/>
              </a:rPr>
              <a:t>Trends In </a:t>
            </a:r>
            <a:r>
              <a:rPr lang="en-US" sz="2000" b="1" dirty="0" err="1" smtClean="0">
                <a:solidFill>
                  <a:srgbClr val="C00000"/>
                </a:solidFill>
                <a:latin typeface="Bookman Old Style" pitchFamily="18" charset="0"/>
              </a:rPr>
              <a:t>Ionisation</a:t>
            </a:r>
            <a:r>
              <a:rPr lang="en-US" sz="2000" b="1" dirty="0" smtClean="0">
                <a:solidFill>
                  <a:srgbClr val="C00000"/>
                </a:solidFill>
                <a:latin typeface="Bookman Old Style" pitchFamily="18" charset="0"/>
              </a:rPr>
              <a:t> Potential Across A Period From Left To Right</a:t>
            </a:r>
            <a:endParaRPr lang="en-US" sz="2000" b="1" dirty="0">
              <a:solidFill>
                <a:srgbClr val="C00000"/>
              </a:solidFill>
              <a:latin typeface="Bookman Old Style" pitchFamily="18" charset="0"/>
            </a:endParaRPr>
          </a:p>
        </p:txBody>
      </p:sp>
      <p:graphicFrame>
        <p:nvGraphicFramePr>
          <p:cNvPr id="36" name="Table 35"/>
          <p:cNvGraphicFramePr>
            <a:graphicFrameLocks noGrp="1"/>
          </p:cNvGraphicFramePr>
          <p:nvPr>
            <p:extLst>
              <p:ext uri="{D42A27DB-BD31-4B8C-83A1-F6EECF244321}">
                <p14:modId xmlns:p14="http://schemas.microsoft.com/office/powerpoint/2010/main" val="3001218731"/>
              </p:ext>
            </p:extLst>
          </p:nvPr>
        </p:nvGraphicFramePr>
        <p:xfrm>
          <a:off x="611188" y="1219200"/>
          <a:ext cx="7960520" cy="2291605"/>
        </p:xfrm>
        <a:graphic>
          <a:graphicData uri="http://schemas.openxmlformats.org/drawingml/2006/table">
            <a:tbl>
              <a:tblPr firstRow="1" bandRow="1">
                <a:tableStyleId>{93296810-A885-4BE3-A3E7-6D5BEEA58F35}</a:tableStyleId>
              </a:tblPr>
              <a:tblGrid>
                <a:gridCol w="900112">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889000">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787400">
                  <a:extLst>
                    <a:ext uri="{9D8B030D-6E8A-4147-A177-3AD203B41FA5}">
                      <a16:colId xmlns:a16="http://schemas.microsoft.com/office/drawing/2014/main" val="20006"/>
                    </a:ext>
                  </a:extLst>
                </a:gridCol>
                <a:gridCol w="698500">
                  <a:extLst>
                    <a:ext uri="{9D8B030D-6E8A-4147-A177-3AD203B41FA5}">
                      <a16:colId xmlns:a16="http://schemas.microsoft.com/office/drawing/2014/main" val="20007"/>
                    </a:ext>
                  </a:extLst>
                </a:gridCol>
                <a:gridCol w="875508">
                  <a:extLst>
                    <a:ext uri="{9D8B030D-6E8A-4147-A177-3AD203B41FA5}">
                      <a16:colId xmlns:a16="http://schemas.microsoft.com/office/drawing/2014/main" val="20008"/>
                    </a:ext>
                  </a:extLst>
                </a:gridCol>
              </a:tblGrid>
              <a:tr h="572915">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smtClean="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smtClean="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extLst>
                  <a:ext uri="{0D108BD9-81ED-4DB2-BD59-A6C34878D82A}">
                    <a16:rowId xmlns:a16="http://schemas.microsoft.com/office/drawing/2014/main" val="10000"/>
                  </a:ext>
                </a:extLst>
              </a:tr>
              <a:tr h="430385">
                <a:tc>
                  <a:txBody>
                    <a:bodyPr/>
                    <a:lstStyle/>
                    <a:p>
                      <a:pPr algn="ctr"/>
                      <a:endParaRPr lang="en-US" sz="1100" b="1"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tc>
                  <a:txBody>
                    <a:bodyPr/>
                    <a:lstStyle/>
                    <a:p>
                      <a:pPr algn="ctr"/>
                      <a:endParaRPr lang="en-US" sz="1100" dirty="0">
                        <a:latin typeface="Bookman Old Style" pitchFamily="18" charset="0"/>
                      </a:endParaRPr>
                    </a:p>
                  </a:txBody>
                  <a:tcPr marL="77895" marR="77895" marT="29219" marB="29219"/>
                </a:tc>
                <a:extLst>
                  <a:ext uri="{0D108BD9-81ED-4DB2-BD59-A6C34878D82A}">
                    <a16:rowId xmlns:a16="http://schemas.microsoft.com/office/drawing/2014/main" val="10001"/>
                  </a:ext>
                </a:extLst>
              </a:tr>
              <a:tr h="688689">
                <a:tc gridSpan="4">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100" b="1" dirty="0" smtClean="0">
                        <a:latin typeface="Bookman Old Style" pitchFamily="18" charset="0"/>
                      </a:endParaRPr>
                    </a:p>
                  </a:txBody>
                  <a:tcPr marL="77895" marR="77895" marT="29219" marB="29219"/>
                </a:tc>
                <a:tc hMerge="1">
                  <a:txBody>
                    <a:bodyPr/>
                    <a:lstStyle/>
                    <a:p>
                      <a:pPr algn="ctr"/>
                      <a:endParaRPr lang="en-US" dirty="0">
                        <a:latin typeface="Bookman Old Style" pitchFamily="18" charset="0"/>
                      </a:endParaRPr>
                    </a:p>
                  </a:txBody>
                  <a:tcPr/>
                </a:tc>
                <a:tc hMerge="1">
                  <a:txBody>
                    <a:bodyPr/>
                    <a:lstStyle/>
                    <a:p>
                      <a:pPr algn="ctr"/>
                      <a:endParaRPr lang="en-US">
                        <a:latin typeface="Bookman Old Style" pitchFamily="18" charset="0"/>
                      </a:endParaRPr>
                    </a:p>
                  </a:txBody>
                  <a:tcPr/>
                </a:tc>
                <a:tc hMerge="1">
                  <a:txBody>
                    <a:bodyPr/>
                    <a:lstStyle/>
                    <a:p>
                      <a:pPr algn="ctr"/>
                      <a:endParaRPr lang="en-US">
                        <a:latin typeface="Bookman Old Style" pitchFamily="18" charset="0"/>
                      </a:endParaRPr>
                    </a:p>
                  </a:txBody>
                  <a:tcPr/>
                </a:tc>
                <a:tc gridSpan="5">
                  <a:txBody>
                    <a:bodyPr/>
                    <a:lstStyle/>
                    <a:p>
                      <a:pPr marL="0" marR="0" indent="0" algn="l" defTabSz="914400" rtl="0" eaLnBrk="1" fontAlgn="auto" latinLnBrk="0" hangingPunct="1">
                        <a:lnSpc>
                          <a:spcPct val="100000"/>
                        </a:lnSpc>
                        <a:spcBef>
                          <a:spcPts val="0"/>
                        </a:spcBef>
                        <a:spcAft>
                          <a:spcPts val="0"/>
                        </a:spcAft>
                        <a:buClrTx/>
                        <a:buSzTx/>
                        <a:buFont typeface="Bookman Old Style" pitchFamily="18" charset="0"/>
                        <a:buNone/>
                        <a:tabLst/>
                        <a:defRPr/>
                      </a:pPr>
                      <a:endParaRPr lang="en-US" sz="1100" baseline="0" dirty="0" smtClean="0"/>
                    </a:p>
                    <a:p>
                      <a:pPr marL="285750" indent="-285750" algn="ctr">
                        <a:buFont typeface="Bookman Old Style" pitchFamily="18" charset="0"/>
                        <a:buChar char="―"/>
                      </a:pPr>
                      <a:endParaRPr lang="en-US" sz="1100" dirty="0">
                        <a:latin typeface="Bookman Old Style" pitchFamily="18" charset="0"/>
                      </a:endParaRPr>
                    </a:p>
                  </a:txBody>
                  <a:tcPr marL="77895" marR="77895" marT="29219" marB="29219"/>
                </a:tc>
                <a:tc hMerge="1">
                  <a:txBody>
                    <a:bodyPr/>
                    <a:lstStyle/>
                    <a:p>
                      <a:pPr algn="ctr"/>
                      <a:endParaRPr lang="en-US">
                        <a:latin typeface="Bookman Old Style" pitchFamily="18" charset="0"/>
                      </a:endParaRPr>
                    </a:p>
                  </a:txBody>
                  <a:tcPr/>
                </a:tc>
                <a:tc hMerge="1">
                  <a:txBody>
                    <a:bodyPr/>
                    <a:lstStyle/>
                    <a:p>
                      <a:pPr algn="ctr"/>
                      <a:endParaRPr lang="en-US">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a:latin typeface="Bookman Old Style" pitchFamily="18" charset="0"/>
                      </a:endParaRPr>
                    </a:p>
                  </a:txBody>
                  <a:tcPr/>
                </a:tc>
                <a:extLst>
                  <a:ext uri="{0D108BD9-81ED-4DB2-BD59-A6C34878D82A}">
                    <a16:rowId xmlns:a16="http://schemas.microsoft.com/office/drawing/2014/main" val="10002"/>
                  </a:ext>
                </a:extLst>
              </a:tr>
              <a:tr h="599616">
                <a:tc gridSpan="9">
                  <a:txBody>
                    <a:bodyPr/>
                    <a:lstStyle/>
                    <a:p>
                      <a:pPr algn="ctr"/>
                      <a:endParaRPr lang="en-US" sz="1100" dirty="0">
                        <a:latin typeface="Bookman Old Style" pitchFamily="18" charset="0"/>
                      </a:endParaRPr>
                    </a:p>
                  </a:txBody>
                  <a:tcPr marL="77895" marR="77895" marT="29219" marB="29219"/>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lnB w="12700" cmpd="sng">
                      <a:noFill/>
                    </a:lnB>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tc hMerge="1">
                  <a:txBody>
                    <a:bodyPr/>
                    <a:lstStyle/>
                    <a:p>
                      <a:pPr algn="ctr"/>
                      <a:endParaRPr lang="en-US" dirty="0">
                        <a:latin typeface="Bookman Old Style" pitchFamily="18" charset="0"/>
                      </a:endParaRPr>
                    </a:p>
                  </a:txBody>
                  <a:tcPr/>
                </a:tc>
                <a:extLst>
                  <a:ext uri="{0D108BD9-81ED-4DB2-BD59-A6C34878D82A}">
                    <a16:rowId xmlns:a16="http://schemas.microsoft.com/office/drawing/2014/main" val="10003"/>
                  </a:ext>
                </a:extLst>
              </a:tr>
            </a:tbl>
          </a:graphicData>
        </a:graphic>
      </p:graphicFrame>
      <p:sp>
        <p:nvSpPr>
          <p:cNvPr id="37" name="TextBox 36"/>
          <p:cNvSpPr txBox="1">
            <a:spLocks noChangeArrowheads="1"/>
          </p:cNvSpPr>
          <p:nvPr/>
        </p:nvSpPr>
        <p:spPr bwMode="auto">
          <a:xfrm>
            <a:off x="666750" y="1310879"/>
            <a:ext cx="872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solidFill>
                  <a:schemeClr val="bg1"/>
                </a:solidFill>
                <a:latin typeface="+mj-lt"/>
              </a:rPr>
              <a:t>Elements</a:t>
            </a:r>
          </a:p>
        </p:txBody>
      </p:sp>
      <p:sp>
        <p:nvSpPr>
          <p:cNvPr id="38" name="TextBox 37"/>
          <p:cNvSpPr txBox="1"/>
          <p:nvPr/>
        </p:nvSpPr>
        <p:spPr>
          <a:xfrm>
            <a:off x="1634695" y="1255316"/>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Li</a:t>
            </a:r>
          </a:p>
          <a:p>
            <a:pPr algn="ctr" fontAlgn="auto">
              <a:spcBef>
                <a:spcPts val="0"/>
              </a:spcBef>
              <a:spcAft>
                <a:spcPts val="0"/>
              </a:spcAft>
              <a:defRPr/>
            </a:pPr>
            <a:r>
              <a:rPr lang="en-US" sz="1500" b="1" dirty="0" smtClean="0">
                <a:solidFill>
                  <a:prstClr val="white"/>
                </a:solidFill>
                <a:latin typeface="+mj-lt"/>
                <a:cs typeface="+mn-cs"/>
              </a:rPr>
              <a:t>(2,1)</a:t>
            </a:r>
            <a:endParaRPr lang="en-US" sz="1500" b="1" dirty="0">
              <a:solidFill>
                <a:prstClr val="white"/>
              </a:solidFill>
              <a:latin typeface="+mj-lt"/>
              <a:cs typeface="+mn-cs"/>
            </a:endParaRPr>
          </a:p>
        </p:txBody>
      </p:sp>
      <p:sp>
        <p:nvSpPr>
          <p:cNvPr id="39" name="TextBox 38"/>
          <p:cNvSpPr txBox="1"/>
          <p:nvPr/>
        </p:nvSpPr>
        <p:spPr>
          <a:xfrm>
            <a:off x="2691970" y="1255316"/>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Be</a:t>
            </a:r>
          </a:p>
          <a:p>
            <a:pPr algn="ctr" fontAlgn="auto">
              <a:spcBef>
                <a:spcPts val="0"/>
              </a:spcBef>
              <a:spcAft>
                <a:spcPts val="0"/>
              </a:spcAft>
              <a:defRPr/>
            </a:pPr>
            <a:r>
              <a:rPr lang="en-US" sz="1500" b="1" dirty="0" smtClean="0">
                <a:solidFill>
                  <a:prstClr val="white"/>
                </a:solidFill>
                <a:latin typeface="+mj-lt"/>
                <a:cs typeface="+mn-cs"/>
              </a:rPr>
              <a:t>(2,2)</a:t>
            </a:r>
            <a:endParaRPr lang="en-US" sz="1500" b="1" dirty="0">
              <a:solidFill>
                <a:prstClr val="white"/>
              </a:solidFill>
              <a:latin typeface="+mj-lt"/>
              <a:cs typeface="+mn-cs"/>
            </a:endParaRPr>
          </a:p>
        </p:txBody>
      </p:sp>
      <p:sp>
        <p:nvSpPr>
          <p:cNvPr id="40" name="TextBox 39"/>
          <p:cNvSpPr txBox="1"/>
          <p:nvPr/>
        </p:nvSpPr>
        <p:spPr>
          <a:xfrm>
            <a:off x="3646058" y="1255316"/>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B</a:t>
            </a:r>
          </a:p>
          <a:p>
            <a:pPr algn="ctr" fontAlgn="auto">
              <a:spcBef>
                <a:spcPts val="0"/>
              </a:spcBef>
              <a:spcAft>
                <a:spcPts val="0"/>
              </a:spcAft>
              <a:defRPr/>
            </a:pPr>
            <a:r>
              <a:rPr lang="en-US" sz="1500" b="1" dirty="0" smtClean="0">
                <a:solidFill>
                  <a:prstClr val="white"/>
                </a:solidFill>
                <a:latin typeface="+mj-lt"/>
                <a:cs typeface="+mn-cs"/>
              </a:rPr>
              <a:t>(2,3)</a:t>
            </a:r>
            <a:endParaRPr lang="en-US" sz="1500" b="1" dirty="0">
              <a:solidFill>
                <a:prstClr val="white"/>
              </a:solidFill>
              <a:latin typeface="+mj-lt"/>
              <a:cs typeface="+mn-cs"/>
            </a:endParaRPr>
          </a:p>
        </p:txBody>
      </p:sp>
      <p:sp>
        <p:nvSpPr>
          <p:cNvPr id="41" name="TextBox 40"/>
          <p:cNvSpPr txBox="1"/>
          <p:nvPr/>
        </p:nvSpPr>
        <p:spPr>
          <a:xfrm>
            <a:off x="4582683" y="1255316"/>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C</a:t>
            </a:r>
          </a:p>
          <a:p>
            <a:pPr algn="ctr" fontAlgn="auto">
              <a:spcBef>
                <a:spcPts val="0"/>
              </a:spcBef>
              <a:spcAft>
                <a:spcPts val="0"/>
              </a:spcAft>
              <a:defRPr/>
            </a:pPr>
            <a:r>
              <a:rPr lang="en-US" sz="1500" b="1" dirty="0" smtClean="0">
                <a:solidFill>
                  <a:prstClr val="white"/>
                </a:solidFill>
                <a:latin typeface="+mj-lt"/>
                <a:cs typeface="+mn-cs"/>
              </a:rPr>
              <a:t>(2,4)</a:t>
            </a:r>
            <a:endParaRPr lang="en-US" sz="1500" b="1" dirty="0">
              <a:solidFill>
                <a:prstClr val="white"/>
              </a:solidFill>
              <a:latin typeface="+mj-lt"/>
              <a:cs typeface="+mn-cs"/>
            </a:endParaRPr>
          </a:p>
        </p:txBody>
      </p:sp>
      <p:sp>
        <p:nvSpPr>
          <p:cNvPr id="42" name="TextBox 41"/>
          <p:cNvSpPr txBox="1"/>
          <p:nvPr/>
        </p:nvSpPr>
        <p:spPr>
          <a:xfrm>
            <a:off x="5389133" y="1255316"/>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N</a:t>
            </a:r>
          </a:p>
          <a:p>
            <a:pPr algn="ctr" fontAlgn="auto">
              <a:spcBef>
                <a:spcPts val="0"/>
              </a:spcBef>
              <a:spcAft>
                <a:spcPts val="0"/>
              </a:spcAft>
              <a:defRPr/>
            </a:pPr>
            <a:r>
              <a:rPr lang="en-US" sz="1500" b="1" dirty="0" smtClean="0">
                <a:solidFill>
                  <a:prstClr val="white"/>
                </a:solidFill>
                <a:latin typeface="+mj-lt"/>
                <a:cs typeface="+mn-cs"/>
              </a:rPr>
              <a:t>(2,5)</a:t>
            </a:r>
            <a:endParaRPr lang="en-US" sz="1500" b="1" dirty="0">
              <a:solidFill>
                <a:prstClr val="white"/>
              </a:solidFill>
              <a:latin typeface="+mj-lt"/>
              <a:cs typeface="+mn-cs"/>
            </a:endParaRPr>
          </a:p>
        </p:txBody>
      </p:sp>
      <p:sp>
        <p:nvSpPr>
          <p:cNvPr id="43" name="TextBox 42"/>
          <p:cNvSpPr txBox="1"/>
          <p:nvPr/>
        </p:nvSpPr>
        <p:spPr>
          <a:xfrm>
            <a:off x="6325758" y="1255316"/>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O</a:t>
            </a:r>
          </a:p>
          <a:p>
            <a:pPr algn="ctr" fontAlgn="auto">
              <a:spcBef>
                <a:spcPts val="0"/>
              </a:spcBef>
              <a:spcAft>
                <a:spcPts val="0"/>
              </a:spcAft>
              <a:defRPr/>
            </a:pPr>
            <a:r>
              <a:rPr lang="en-US" sz="1500" b="1" dirty="0" smtClean="0">
                <a:solidFill>
                  <a:prstClr val="white"/>
                </a:solidFill>
                <a:latin typeface="+mj-lt"/>
                <a:cs typeface="+mn-cs"/>
              </a:rPr>
              <a:t>(2,6)</a:t>
            </a:r>
            <a:endParaRPr lang="en-US" sz="1500" b="1" dirty="0">
              <a:solidFill>
                <a:prstClr val="white"/>
              </a:solidFill>
              <a:latin typeface="+mj-lt"/>
              <a:cs typeface="+mn-cs"/>
            </a:endParaRPr>
          </a:p>
        </p:txBody>
      </p:sp>
      <p:sp>
        <p:nvSpPr>
          <p:cNvPr id="44" name="TextBox 43"/>
          <p:cNvSpPr txBox="1"/>
          <p:nvPr/>
        </p:nvSpPr>
        <p:spPr>
          <a:xfrm>
            <a:off x="7111570" y="1255316"/>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F</a:t>
            </a:r>
          </a:p>
          <a:p>
            <a:pPr algn="ctr" fontAlgn="auto">
              <a:spcBef>
                <a:spcPts val="0"/>
              </a:spcBef>
              <a:spcAft>
                <a:spcPts val="0"/>
              </a:spcAft>
              <a:defRPr/>
            </a:pPr>
            <a:r>
              <a:rPr lang="en-US" sz="1500" b="1" dirty="0" smtClean="0">
                <a:solidFill>
                  <a:prstClr val="white"/>
                </a:solidFill>
                <a:latin typeface="+mj-lt"/>
                <a:cs typeface="+mn-cs"/>
              </a:rPr>
              <a:t>(2,7)</a:t>
            </a:r>
            <a:endParaRPr lang="en-US" sz="1500" b="1" dirty="0">
              <a:solidFill>
                <a:prstClr val="white"/>
              </a:solidFill>
              <a:latin typeface="+mj-lt"/>
              <a:cs typeface="+mn-cs"/>
            </a:endParaRPr>
          </a:p>
        </p:txBody>
      </p:sp>
      <p:sp>
        <p:nvSpPr>
          <p:cNvPr id="45" name="TextBox 44"/>
          <p:cNvSpPr txBox="1"/>
          <p:nvPr/>
        </p:nvSpPr>
        <p:spPr>
          <a:xfrm>
            <a:off x="7840233" y="1255316"/>
            <a:ext cx="548548" cy="553998"/>
          </a:xfrm>
          <a:prstGeom prst="rect">
            <a:avLst/>
          </a:prstGeom>
          <a:noFill/>
        </p:spPr>
        <p:txBody>
          <a:bodyPr wrap="none">
            <a:spAutoFit/>
          </a:bodyPr>
          <a:lstStyle/>
          <a:p>
            <a:pPr algn="ctr" fontAlgn="auto">
              <a:spcBef>
                <a:spcPts val="0"/>
              </a:spcBef>
              <a:spcAft>
                <a:spcPts val="0"/>
              </a:spcAft>
              <a:defRPr/>
            </a:pPr>
            <a:r>
              <a:rPr lang="en-US" sz="1500" b="1" dirty="0">
                <a:solidFill>
                  <a:prstClr val="white"/>
                </a:solidFill>
                <a:latin typeface="+mj-lt"/>
                <a:cs typeface="+mn-cs"/>
              </a:rPr>
              <a:t>Ne</a:t>
            </a:r>
          </a:p>
          <a:p>
            <a:pPr algn="ctr" fontAlgn="auto">
              <a:spcBef>
                <a:spcPts val="0"/>
              </a:spcBef>
              <a:spcAft>
                <a:spcPts val="0"/>
              </a:spcAft>
              <a:defRPr/>
            </a:pPr>
            <a:r>
              <a:rPr lang="en-US" sz="1500" b="1" dirty="0" smtClean="0">
                <a:solidFill>
                  <a:prstClr val="white"/>
                </a:solidFill>
                <a:latin typeface="+mj-lt"/>
                <a:cs typeface="+mn-cs"/>
              </a:rPr>
              <a:t>(2,8)</a:t>
            </a:r>
            <a:endParaRPr lang="en-US" sz="1500" b="1" dirty="0">
              <a:solidFill>
                <a:prstClr val="white"/>
              </a:solidFill>
              <a:latin typeface="+mj-lt"/>
              <a:cs typeface="+mn-cs"/>
            </a:endParaRPr>
          </a:p>
        </p:txBody>
      </p:sp>
      <p:sp>
        <p:nvSpPr>
          <p:cNvPr id="46" name="TextBox 45"/>
          <p:cNvSpPr txBox="1">
            <a:spLocks noChangeArrowheads="1"/>
          </p:cNvSpPr>
          <p:nvPr/>
        </p:nvSpPr>
        <p:spPr bwMode="auto">
          <a:xfrm>
            <a:off x="696901" y="1774428"/>
            <a:ext cx="92077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b="1" dirty="0">
                <a:latin typeface="+mj-lt"/>
              </a:rPr>
              <a:t>I.P. [</a:t>
            </a:r>
            <a:r>
              <a:rPr lang="en-US" sz="1500" b="1" dirty="0" err="1">
                <a:latin typeface="+mj-lt"/>
              </a:rPr>
              <a:t>eV</a:t>
            </a:r>
            <a:r>
              <a:rPr lang="en-US" sz="1500" b="1" dirty="0">
                <a:latin typeface="+mj-lt"/>
              </a:rPr>
              <a:t>]</a:t>
            </a:r>
          </a:p>
        </p:txBody>
      </p:sp>
      <p:sp>
        <p:nvSpPr>
          <p:cNvPr id="47" name="TextBox 46"/>
          <p:cNvSpPr txBox="1">
            <a:spLocks noChangeArrowheads="1"/>
          </p:cNvSpPr>
          <p:nvPr/>
        </p:nvSpPr>
        <p:spPr bwMode="auto">
          <a:xfrm>
            <a:off x="1419226" y="1813719"/>
            <a:ext cx="10080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dirty="0">
                <a:latin typeface="+mj-lt"/>
              </a:rPr>
              <a:t>5.4</a:t>
            </a:r>
          </a:p>
        </p:txBody>
      </p:sp>
      <p:sp>
        <p:nvSpPr>
          <p:cNvPr id="48" name="TextBox 47"/>
          <p:cNvSpPr txBox="1">
            <a:spLocks noChangeArrowheads="1"/>
          </p:cNvSpPr>
          <p:nvPr/>
        </p:nvSpPr>
        <p:spPr bwMode="auto">
          <a:xfrm>
            <a:off x="2459039" y="1813719"/>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a:latin typeface="+mj-lt"/>
              </a:rPr>
              <a:t>9.3</a:t>
            </a:r>
          </a:p>
        </p:txBody>
      </p:sp>
      <p:sp>
        <p:nvSpPr>
          <p:cNvPr id="49" name="TextBox 48"/>
          <p:cNvSpPr txBox="1">
            <a:spLocks noChangeArrowheads="1"/>
          </p:cNvSpPr>
          <p:nvPr/>
        </p:nvSpPr>
        <p:spPr bwMode="auto">
          <a:xfrm>
            <a:off x="3465514" y="1813719"/>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a:latin typeface="+mj-lt"/>
              </a:rPr>
              <a:t>8.3</a:t>
            </a:r>
          </a:p>
        </p:txBody>
      </p:sp>
      <p:sp>
        <p:nvSpPr>
          <p:cNvPr id="50" name="TextBox 49"/>
          <p:cNvSpPr txBox="1">
            <a:spLocks noChangeArrowheads="1"/>
          </p:cNvSpPr>
          <p:nvPr/>
        </p:nvSpPr>
        <p:spPr bwMode="auto">
          <a:xfrm>
            <a:off x="4329113" y="1813719"/>
            <a:ext cx="10080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dirty="0">
                <a:latin typeface="+mj-lt"/>
              </a:rPr>
              <a:t>11.2</a:t>
            </a:r>
          </a:p>
        </p:txBody>
      </p:sp>
      <p:sp>
        <p:nvSpPr>
          <p:cNvPr id="51" name="TextBox 50"/>
          <p:cNvSpPr txBox="1">
            <a:spLocks noChangeArrowheads="1"/>
          </p:cNvSpPr>
          <p:nvPr/>
        </p:nvSpPr>
        <p:spPr bwMode="auto">
          <a:xfrm>
            <a:off x="5194301" y="1813719"/>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a:latin typeface="+mj-lt"/>
              </a:rPr>
              <a:t>14.5</a:t>
            </a:r>
          </a:p>
        </p:txBody>
      </p:sp>
      <p:sp>
        <p:nvSpPr>
          <p:cNvPr id="52" name="TextBox 51"/>
          <p:cNvSpPr txBox="1">
            <a:spLocks noChangeArrowheads="1"/>
          </p:cNvSpPr>
          <p:nvPr/>
        </p:nvSpPr>
        <p:spPr bwMode="auto">
          <a:xfrm>
            <a:off x="6057901" y="1813719"/>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a:latin typeface="+mj-lt"/>
              </a:rPr>
              <a:t>13.6</a:t>
            </a:r>
          </a:p>
        </p:txBody>
      </p:sp>
      <p:sp>
        <p:nvSpPr>
          <p:cNvPr id="53" name="TextBox 52"/>
          <p:cNvSpPr txBox="1">
            <a:spLocks noChangeArrowheads="1"/>
          </p:cNvSpPr>
          <p:nvPr/>
        </p:nvSpPr>
        <p:spPr bwMode="auto">
          <a:xfrm>
            <a:off x="6786564" y="1813719"/>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a:latin typeface="+mj-lt"/>
              </a:rPr>
              <a:t>17.4</a:t>
            </a:r>
          </a:p>
        </p:txBody>
      </p:sp>
      <p:sp>
        <p:nvSpPr>
          <p:cNvPr id="54" name="TextBox 53"/>
          <p:cNvSpPr txBox="1">
            <a:spLocks noChangeArrowheads="1"/>
          </p:cNvSpPr>
          <p:nvPr/>
        </p:nvSpPr>
        <p:spPr bwMode="auto">
          <a:xfrm>
            <a:off x="7642226" y="1813719"/>
            <a:ext cx="1006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500">
                <a:latin typeface="+mj-lt"/>
              </a:rPr>
              <a:t>21.4</a:t>
            </a:r>
          </a:p>
        </p:txBody>
      </p:sp>
      <p:sp>
        <p:nvSpPr>
          <p:cNvPr id="55" name="TextBox 54"/>
          <p:cNvSpPr txBox="1"/>
          <p:nvPr/>
        </p:nvSpPr>
        <p:spPr>
          <a:xfrm>
            <a:off x="649288" y="2219325"/>
            <a:ext cx="8351837" cy="323165"/>
          </a:xfrm>
          <a:prstGeom prst="rect">
            <a:avLst/>
          </a:prstGeom>
          <a:noFill/>
        </p:spPr>
        <p:txBody>
          <a:bodyPr>
            <a:spAutoFit/>
          </a:bodyPr>
          <a:lstStyle/>
          <a:p>
            <a:pPr marL="285750" indent="-285750" fontAlgn="auto">
              <a:spcBef>
                <a:spcPts val="0"/>
              </a:spcBef>
              <a:spcAft>
                <a:spcPts val="0"/>
              </a:spcAft>
              <a:buFont typeface="Arial" pitchFamily="34" charset="0"/>
              <a:buChar char="•"/>
              <a:defRPr/>
            </a:pPr>
            <a:r>
              <a:rPr lang="en-US" sz="1500" b="1" dirty="0">
                <a:solidFill>
                  <a:prstClr val="black"/>
                </a:solidFill>
                <a:latin typeface="+mj-lt"/>
              </a:rPr>
              <a:t>ATOMIC RADII –</a:t>
            </a:r>
            <a:r>
              <a:rPr lang="en-US" sz="1500" dirty="0">
                <a:solidFill>
                  <a:prstClr val="black"/>
                </a:solidFill>
                <a:latin typeface="+mj-lt"/>
              </a:rPr>
              <a:t> </a:t>
            </a:r>
            <a:r>
              <a:rPr lang="en-US" sz="1500" b="1" dirty="0">
                <a:solidFill>
                  <a:prstClr val="black"/>
                </a:solidFill>
                <a:latin typeface="+mj-lt"/>
              </a:rPr>
              <a:t>Decreases                     </a:t>
            </a:r>
            <a:r>
              <a:rPr lang="en-US" sz="1500" b="1" dirty="0" smtClean="0">
                <a:solidFill>
                  <a:prstClr val="black"/>
                </a:solidFill>
                <a:latin typeface="+mj-lt"/>
              </a:rPr>
              <a:t>		</a:t>
            </a:r>
            <a:r>
              <a:rPr lang="en-US" sz="1500" b="1" dirty="0" smtClean="0">
                <a:latin typeface="+mj-lt"/>
              </a:rPr>
              <a:t>IONISATION </a:t>
            </a:r>
            <a:r>
              <a:rPr lang="en-US" sz="1500" b="1" dirty="0">
                <a:latin typeface="+mj-lt"/>
              </a:rPr>
              <a:t>POTENTIAL – Increases</a:t>
            </a:r>
            <a:endParaRPr lang="en-US" sz="1500" dirty="0">
              <a:solidFill>
                <a:prstClr val="black"/>
              </a:solidFill>
              <a:latin typeface="+mj-lt"/>
            </a:endParaRPr>
          </a:p>
        </p:txBody>
      </p:sp>
      <p:sp>
        <p:nvSpPr>
          <p:cNvPr id="56" name="TextBox 55"/>
          <p:cNvSpPr txBox="1"/>
          <p:nvPr/>
        </p:nvSpPr>
        <p:spPr>
          <a:xfrm>
            <a:off x="661988" y="2524919"/>
            <a:ext cx="8351837" cy="323165"/>
          </a:xfrm>
          <a:prstGeom prst="rect">
            <a:avLst/>
          </a:prstGeom>
          <a:noFill/>
        </p:spPr>
        <p:txBody>
          <a:bodyPr>
            <a:spAutoFit/>
          </a:bodyPr>
          <a:lstStyle/>
          <a:p>
            <a:pPr marL="285750" indent="-285750" fontAlgn="auto">
              <a:spcBef>
                <a:spcPts val="0"/>
              </a:spcBef>
              <a:spcAft>
                <a:spcPts val="0"/>
              </a:spcAft>
              <a:buFont typeface="Arial" pitchFamily="34" charset="0"/>
              <a:buChar char="•"/>
              <a:defRPr/>
            </a:pPr>
            <a:r>
              <a:rPr lang="en-US" sz="1500" b="1" dirty="0">
                <a:solidFill>
                  <a:prstClr val="black"/>
                </a:solidFill>
                <a:latin typeface="+mj-lt"/>
              </a:rPr>
              <a:t>NUCLEAR CHARGE– Increases                </a:t>
            </a:r>
            <a:r>
              <a:rPr lang="en-US" sz="1500" b="1" dirty="0" smtClean="0">
                <a:solidFill>
                  <a:prstClr val="black"/>
                </a:solidFill>
                <a:latin typeface="+mj-lt"/>
              </a:rPr>
              <a:t>		IONISATION </a:t>
            </a:r>
            <a:r>
              <a:rPr lang="en-US" sz="1500" b="1" dirty="0">
                <a:solidFill>
                  <a:prstClr val="black"/>
                </a:solidFill>
                <a:latin typeface="+mj-lt"/>
              </a:rPr>
              <a:t>POTENTIAL – Increases</a:t>
            </a:r>
          </a:p>
        </p:txBody>
      </p:sp>
      <p:sp>
        <p:nvSpPr>
          <p:cNvPr id="57" name="TextBox 56"/>
          <p:cNvSpPr txBox="1"/>
          <p:nvPr/>
        </p:nvSpPr>
        <p:spPr>
          <a:xfrm>
            <a:off x="576049" y="2969043"/>
            <a:ext cx="8353425" cy="323165"/>
          </a:xfrm>
          <a:prstGeom prst="rect">
            <a:avLst/>
          </a:prstGeom>
          <a:noFill/>
        </p:spPr>
        <p:txBody>
          <a:bodyPr>
            <a:spAutoFit/>
          </a:bodyPr>
          <a:lstStyle/>
          <a:p>
            <a:pPr fontAlgn="auto">
              <a:spcBef>
                <a:spcPts val="0"/>
              </a:spcBef>
              <a:spcAft>
                <a:spcPts val="0"/>
              </a:spcAft>
              <a:defRPr/>
            </a:pPr>
            <a:r>
              <a:rPr lang="en-US" sz="1500" dirty="0">
                <a:latin typeface="+mj-lt"/>
              </a:rPr>
              <a:t>   </a:t>
            </a:r>
            <a:r>
              <a:rPr lang="en-US" sz="1500" b="1" dirty="0">
                <a:solidFill>
                  <a:srgbClr val="0000FF"/>
                </a:solidFill>
                <a:latin typeface="+mj-lt"/>
              </a:rPr>
              <a:t>IONISATION POTENTIAL</a:t>
            </a:r>
            <a:r>
              <a:rPr lang="en-US" sz="1500" dirty="0">
                <a:latin typeface="+mj-lt"/>
              </a:rPr>
              <a:t>          </a:t>
            </a:r>
            <a:r>
              <a:rPr lang="en-US" sz="1500" b="1" baseline="30000" dirty="0">
                <a:latin typeface="+mj-lt"/>
              </a:rPr>
              <a:t>INCREASES</a:t>
            </a:r>
            <a:r>
              <a:rPr lang="en-US" sz="1500" dirty="0">
                <a:latin typeface="+mj-lt"/>
              </a:rPr>
              <a:t>         </a:t>
            </a:r>
            <a:r>
              <a:rPr lang="en-US" sz="1500" b="1" dirty="0">
                <a:solidFill>
                  <a:srgbClr val="0000FF"/>
                </a:solidFill>
                <a:latin typeface="+mj-lt"/>
              </a:rPr>
              <a:t>ACROSS A PERIOD – LEFT TO RIGHT</a:t>
            </a:r>
          </a:p>
        </p:txBody>
      </p:sp>
      <p:cxnSp>
        <p:nvCxnSpPr>
          <p:cNvPr id="58" name="Straight Arrow Connector 57"/>
          <p:cNvCxnSpPr/>
          <p:nvPr/>
        </p:nvCxnSpPr>
        <p:spPr>
          <a:xfrm>
            <a:off x="2905027" y="3175468"/>
            <a:ext cx="97325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40" name="Table 139"/>
          <p:cNvGraphicFramePr>
            <a:graphicFrameLocks noGrp="1"/>
          </p:cNvGraphicFramePr>
          <p:nvPr>
            <p:extLst>
              <p:ext uri="{D42A27DB-BD31-4B8C-83A1-F6EECF244321}">
                <p14:modId xmlns:p14="http://schemas.microsoft.com/office/powerpoint/2010/main" val="805478122"/>
              </p:ext>
            </p:extLst>
          </p:nvPr>
        </p:nvGraphicFramePr>
        <p:xfrm>
          <a:off x="661195" y="1135856"/>
          <a:ext cx="7847805" cy="3563735"/>
        </p:xfrm>
        <a:graphic>
          <a:graphicData uri="http://schemas.openxmlformats.org/drawingml/2006/table">
            <a:tbl>
              <a:tblPr firstRow="1" bandRow="1">
                <a:tableStyleId>{93296810-A885-4BE3-A3E7-6D5BEEA58F35}</a:tableStyleId>
              </a:tblPr>
              <a:tblGrid>
                <a:gridCol w="1269205">
                  <a:extLst>
                    <a:ext uri="{9D8B030D-6E8A-4147-A177-3AD203B41FA5}">
                      <a16:colId xmlns:a16="http://schemas.microsoft.com/office/drawing/2014/main" val="20000"/>
                    </a:ext>
                  </a:extLst>
                </a:gridCol>
                <a:gridCol w="628318">
                  <a:extLst>
                    <a:ext uri="{9D8B030D-6E8A-4147-A177-3AD203B41FA5}">
                      <a16:colId xmlns:a16="http://schemas.microsoft.com/office/drawing/2014/main" val="20001"/>
                    </a:ext>
                  </a:extLst>
                </a:gridCol>
                <a:gridCol w="2385353">
                  <a:extLst>
                    <a:ext uri="{9D8B030D-6E8A-4147-A177-3AD203B41FA5}">
                      <a16:colId xmlns:a16="http://schemas.microsoft.com/office/drawing/2014/main" val="20002"/>
                    </a:ext>
                  </a:extLst>
                </a:gridCol>
                <a:gridCol w="2421929">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578644">
                <a:tc>
                  <a:txBody>
                    <a:bodyPr/>
                    <a:lstStyle/>
                    <a:p>
                      <a:endParaRPr lang="en-US" sz="1400" dirty="0"/>
                    </a:p>
                  </a:txBody>
                  <a:tcPr marL="91442" marR="91442" marT="34280" marB="34280"/>
                </a:tc>
                <a:tc>
                  <a:txBody>
                    <a:bodyPr/>
                    <a:lstStyle/>
                    <a:p>
                      <a:endParaRPr lang="en-US" sz="1400" dirty="0"/>
                    </a:p>
                  </a:txBody>
                  <a:tcPr marL="91442" marR="91442" marT="34280" marB="34280"/>
                </a:tc>
                <a:tc gridSpan="2">
                  <a:txBody>
                    <a:bodyPr/>
                    <a:lstStyle/>
                    <a:p>
                      <a:endParaRPr lang="en-US" sz="1400" dirty="0"/>
                    </a:p>
                  </a:txBody>
                  <a:tcPr marL="91442" marR="91442" marT="34280" marB="34280"/>
                </a:tc>
                <a:tc hMerge="1">
                  <a:txBody>
                    <a:bodyPr/>
                    <a:lstStyle/>
                    <a:p>
                      <a:endParaRPr lang="en-US" dirty="0"/>
                    </a:p>
                  </a:txBody>
                  <a:tcPr/>
                </a:tc>
                <a:tc>
                  <a:txBody>
                    <a:bodyPr/>
                    <a:lstStyle/>
                    <a:p>
                      <a:endParaRPr lang="en-US" sz="1400" dirty="0"/>
                    </a:p>
                  </a:txBody>
                  <a:tcPr marL="91442" marR="91442" marT="34280" marB="34280"/>
                </a:tc>
                <a:extLst>
                  <a:ext uri="{0D108BD9-81ED-4DB2-BD59-A6C34878D82A}">
                    <a16:rowId xmlns:a16="http://schemas.microsoft.com/office/drawing/2014/main" val="10000"/>
                  </a:ext>
                </a:extLst>
              </a:tr>
              <a:tr h="584200">
                <a:tc>
                  <a:txBody>
                    <a:bodyPr/>
                    <a:lstStyle/>
                    <a:p>
                      <a:endParaRPr lang="en-US" sz="1400" dirty="0"/>
                    </a:p>
                  </a:txBody>
                  <a:tcPr marL="91442" marR="91442" marT="34280" marB="34280"/>
                </a:tc>
                <a:tc>
                  <a:txBody>
                    <a:bodyPr/>
                    <a:lstStyle/>
                    <a:p>
                      <a:endParaRPr lang="en-US" sz="1400" dirty="0"/>
                    </a:p>
                  </a:txBody>
                  <a:tcPr marL="91442" marR="91442" marT="34280" marB="34280"/>
                </a:tc>
                <a:tc rowSpan="3">
                  <a:txBody>
                    <a:bodyPr/>
                    <a:lstStyle/>
                    <a:p>
                      <a:endParaRPr lang="en-US" sz="1400" dirty="0"/>
                    </a:p>
                  </a:txBody>
                  <a:tcPr marL="91442" marR="91442" marT="34280" marB="34280"/>
                </a:tc>
                <a:tc rowSpan="3">
                  <a:txBody>
                    <a:bodyPr/>
                    <a:lstStyle/>
                    <a:p>
                      <a:endParaRPr lang="en-US" sz="1400" dirty="0"/>
                    </a:p>
                  </a:txBody>
                  <a:tcPr marL="91442" marR="91442" marT="34280" marB="34280"/>
                </a:tc>
                <a:tc rowSpan="5">
                  <a:txBody>
                    <a:bodyPr/>
                    <a:lstStyle/>
                    <a:p>
                      <a:endParaRPr lang="en-US" sz="1400" dirty="0"/>
                    </a:p>
                  </a:txBody>
                  <a:tcPr marL="91442" marR="91442" marT="34280" marB="34280"/>
                </a:tc>
                <a:extLst>
                  <a:ext uri="{0D108BD9-81ED-4DB2-BD59-A6C34878D82A}">
                    <a16:rowId xmlns:a16="http://schemas.microsoft.com/office/drawing/2014/main" val="10001"/>
                  </a:ext>
                </a:extLst>
              </a:tr>
              <a:tr h="496888">
                <a:tc>
                  <a:txBody>
                    <a:bodyPr/>
                    <a:lstStyle/>
                    <a:p>
                      <a:endParaRPr lang="en-US" sz="1400" dirty="0"/>
                    </a:p>
                  </a:txBody>
                  <a:tcPr marL="91442" marR="91442" marT="34280" marB="34280"/>
                </a:tc>
                <a:tc>
                  <a:txBody>
                    <a:bodyPr/>
                    <a:lstStyle/>
                    <a:p>
                      <a:endParaRPr lang="en-US" sz="1400" dirty="0"/>
                    </a:p>
                  </a:txBody>
                  <a:tcPr marL="91442" marR="91442" marT="34280" marB="34280"/>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2"/>
                  </a:ext>
                </a:extLst>
              </a:tr>
              <a:tr h="496888">
                <a:tc>
                  <a:txBody>
                    <a:bodyPr/>
                    <a:lstStyle/>
                    <a:p>
                      <a:endParaRPr lang="en-US" sz="1400" dirty="0"/>
                    </a:p>
                  </a:txBody>
                  <a:tcPr marL="91442" marR="91442" marT="34280" marB="34280"/>
                </a:tc>
                <a:tc>
                  <a:txBody>
                    <a:bodyPr/>
                    <a:lstStyle/>
                    <a:p>
                      <a:endParaRPr lang="en-US" sz="1400" dirty="0"/>
                    </a:p>
                  </a:txBody>
                  <a:tcPr marL="91442" marR="91442" marT="34280" marB="34280"/>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3"/>
                  </a:ext>
                </a:extLst>
              </a:tr>
              <a:tr h="644524">
                <a:tc>
                  <a:txBody>
                    <a:bodyPr/>
                    <a:lstStyle/>
                    <a:p>
                      <a:endParaRPr lang="en-US" sz="1400" dirty="0"/>
                    </a:p>
                  </a:txBody>
                  <a:tcPr marL="91442" marR="91442" marT="34280" marB="34280"/>
                </a:tc>
                <a:tc>
                  <a:txBody>
                    <a:bodyPr/>
                    <a:lstStyle/>
                    <a:p>
                      <a:endParaRPr lang="en-US" sz="1400" dirty="0"/>
                    </a:p>
                  </a:txBody>
                  <a:tcPr marL="91442" marR="91442" marT="34280" marB="34280"/>
                </a:tc>
                <a:tc rowSpan="2" gridSpan="2">
                  <a:txBody>
                    <a:bodyPr/>
                    <a:lstStyle/>
                    <a:p>
                      <a:endParaRPr lang="en-US" sz="1400" dirty="0"/>
                    </a:p>
                  </a:txBody>
                  <a:tcPr marL="91442" marR="91442" marT="34280" marB="34280"/>
                </a:tc>
                <a:tc rowSpan="2" h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4"/>
                  </a:ext>
                </a:extLst>
              </a:tr>
              <a:tr h="762591">
                <a:tc>
                  <a:txBody>
                    <a:bodyPr/>
                    <a:lstStyle/>
                    <a:p>
                      <a:endParaRPr lang="en-US" sz="1400" dirty="0"/>
                    </a:p>
                  </a:txBody>
                  <a:tcPr marL="91442" marR="91442" marT="34280" marB="34280"/>
                </a:tc>
                <a:tc>
                  <a:txBody>
                    <a:bodyPr/>
                    <a:lstStyle/>
                    <a:p>
                      <a:endParaRPr lang="en-US" sz="1400" dirty="0"/>
                    </a:p>
                  </a:txBody>
                  <a:tcPr marL="91442" marR="91442" marT="34280" marB="34280"/>
                </a:tc>
                <a:tc gridSpan="2" vMerge="1">
                  <a:txBody>
                    <a:bodyPr/>
                    <a:lstStyle/>
                    <a:p>
                      <a:endParaRPr lang="en-US" dirty="0"/>
                    </a:p>
                  </a:txBody>
                  <a:tcPr/>
                </a:tc>
                <a:tc hMerge="1"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5"/>
                  </a:ext>
                </a:extLst>
              </a:tr>
            </a:tbl>
          </a:graphicData>
        </a:graphic>
      </p:graphicFrame>
      <p:sp>
        <p:nvSpPr>
          <p:cNvPr id="141" name="TextBox 140"/>
          <p:cNvSpPr txBox="1"/>
          <p:nvPr/>
        </p:nvSpPr>
        <p:spPr>
          <a:xfrm>
            <a:off x="502510" y="264688"/>
            <a:ext cx="6713312"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algn="ctr">
              <a:defRPr/>
            </a:pPr>
            <a:r>
              <a:rPr lang="en-US" sz="2000" b="1" dirty="0" smtClean="0">
                <a:solidFill>
                  <a:srgbClr val="C00000"/>
                </a:solidFill>
                <a:latin typeface="Bookman Old Style" pitchFamily="18" charset="0"/>
              </a:rPr>
              <a:t>Trends In </a:t>
            </a:r>
            <a:r>
              <a:rPr lang="en-US" sz="2000" b="1" dirty="0" err="1" smtClean="0">
                <a:solidFill>
                  <a:srgbClr val="C00000"/>
                </a:solidFill>
                <a:latin typeface="Bookman Old Style" pitchFamily="18" charset="0"/>
              </a:rPr>
              <a:t>Ionisation</a:t>
            </a:r>
            <a:r>
              <a:rPr lang="en-US" sz="2000" b="1" dirty="0" smtClean="0">
                <a:solidFill>
                  <a:srgbClr val="C00000"/>
                </a:solidFill>
                <a:latin typeface="Bookman Old Style" pitchFamily="18" charset="0"/>
              </a:rPr>
              <a:t> Potential </a:t>
            </a:r>
            <a:r>
              <a:rPr lang="en-US" sz="2000" b="1" dirty="0">
                <a:solidFill>
                  <a:srgbClr val="C00000"/>
                </a:solidFill>
                <a:latin typeface="Bookman Old Style" pitchFamily="18" charset="0"/>
              </a:rPr>
              <a:t>– </a:t>
            </a:r>
            <a:r>
              <a:rPr lang="en-US" sz="2000" b="1" dirty="0" smtClean="0">
                <a:solidFill>
                  <a:srgbClr val="C00000"/>
                </a:solidFill>
                <a:latin typeface="Bookman Old Style" pitchFamily="18" charset="0"/>
              </a:rPr>
              <a:t>Down A Group</a:t>
            </a:r>
            <a:endParaRPr lang="en-US" sz="2000" b="1" dirty="0">
              <a:solidFill>
                <a:srgbClr val="C00000"/>
              </a:solidFill>
              <a:latin typeface="Bookman Old Style" pitchFamily="18" charset="0"/>
            </a:endParaRPr>
          </a:p>
        </p:txBody>
      </p:sp>
      <p:sp>
        <p:nvSpPr>
          <p:cNvPr id="142" name="TextBox 141"/>
          <p:cNvSpPr txBox="1"/>
          <p:nvPr/>
        </p:nvSpPr>
        <p:spPr>
          <a:xfrm>
            <a:off x="699382" y="1213248"/>
            <a:ext cx="966611" cy="338554"/>
          </a:xfrm>
          <a:prstGeom prst="rect">
            <a:avLst/>
          </a:prstGeom>
          <a:noFill/>
        </p:spPr>
        <p:txBody>
          <a:bodyPr wrap="none">
            <a:spAutoFit/>
          </a:bodyPr>
          <a:lstStyle/>
          <a:p>
            <a:pPr algn="ctr" fontAlgn="auto">
              <a:spcBef>
                <a:spcPts val="0"/>
              </a:spcBef>
              <a:spcAft>
                <a:spcPts val="0"/>
              </a:spcAft>
              <a:defRPr/>
            </a:pPr>
            <a:r>
              <a:rPr lang="en-US" sz="1600" b="1" dirty="0">
                <a:solidFill>
                  <a:schemeClr val="bg1"/>
                </a:solidFill>
                <a:latin typeface="+mj-lt"/>
                <a:cs typeface="+mn-cs"/>
              </a:rPr>
              <a:t>Elements</a:t>
            </a:r>
          </a:p>
        </p:txBody>
      </p:sp>
      <p:sp>
        <p:nvSpPr>
          <p:cNvPr id="143" name="TextBox 142"/>
          <p:cNvSpPr txBox="1"/>
          <p:nvPr/>
        </p:nvSpPr>
        <p:spPr>
          <a:xfrm>
            <a:off x="1982582" y="1160066"/>
            <a:ext cx="502061" cy="553998"/>
          </a:xfrm>
          <a:prstGeom prst="rect">
            <a:avLst/>
          </a:prstGeom>
          <a:noFill/>
        </p:spPr>
        <p:txBody>
          <a:bodyPr wrap="none">
            <a:spAutoFit/>
          </a:bodyPr>
          <a:lstStyle/>
          <a:p>
            <a:pPr algn="ctr" fontAlgn="auto">
              <a:spcBef>
                <a:spcPts val="0"/>
              </a:spcBef>
              <a:spcAft>
                <a:spcPts val="0"/>
              </a:spcAft>
              <a:defRPr/>
            </a:pPr>
            <a:r>
              <a:rPr lang="en-US" sz="1600" b="1" dirty="0">
                <a:solidFill>
                  <a:schemeClr val="bg1"/>
                </a:solidFill>
                <a:latin typeface="+mj-lt"/>
                <a:cs typeface="+mn-cs"/>
              </a:rPr>
              <a:t>I.P</a:t>
            </a:r>
            <a:r>
              <a:rPr lang="en-US" sz="1400" b="1" dirty="0">
                <a:solidFill>
                  <a:schemeClr val="bg1"/>
                </a:solidFill>
                <a:latin typeface="+mj-lt"/>
                <a:cs typeface="+mn-cs"/>
              </a:rPr>
              <a:t>.</a:t>
            </a:r>
          </a:p>
          <a:p>
            <a:pPr fontAlgn="auto">
              <a:spcBef>
                <a:spcPts val="0"/>
              </a:spcBef>
              <a:spcAft>
                <a:spcPts val="0"/>
              </a:spcAft>
              <a:defRPr/>
            </a:pPr>
            <a:r>
              <a:rPr lang="en-US" sz="1400" b="1" dirty="0">
                <a:solidFill>
                  <a:schemeClr val="bg1"/>
                </a:solidFill>
                <a:latin typeface="+mj-lt"/>
                <a:cs typeface="+mn-cs"/>
              </a:rPr>
              <a:t>[eV]</a:t>
            </a:r>
          </a:p>
        </p:txBody>
      </p:sp>
      <p:sp>
        <p:nvSpPr>
          <p:cNvPr id="144" name="TextBox 143"/>
          <p:cNvSpPr txBox="1"/>
          <p:nvPr/>
        </p:nvSpPr>
        <p:spPr>
          <a:xfrm>
            <a:off x="3190876" y="1211660"/>
            <a:ext cx="3937681" cy="338554"/>
          </a:xfrm>
          <a:prstGeom prst="rect">
            <a:avLst/>
          </a:prstGeom>
          <a:noFill/>
        </p:spPr>
        <p:txBody>
          <a:bodyPr wrap="none">
            <a:spAutoFit/>
          </a:bodyPr>
          <a:lstStyle/>
          <a:p>
            <a:pPr fontAlgn="auto">
              <a:spcBef>
                <a:spcPts val="0"/>
              </a:spcBef>
              <a:spcAft>
                <a:spcPts val="0"/>
              </a:spcAft>
              <a:defRPr/>
            </a:pPr>
            <a:r>
              <a:rPr lang="en-US" sz="1600" b="1" dirty="0">
                <a:solidFill>
                  <a:schemeClr val="bg1"/>
                </a:solidFill>
                <a:latin typeface="+mj-lt"/>
                <a:cs typeface="+mn-cs"/>
              </a:rPr>
              <a:t>Trends in </a:t>
            </a:r>
            <a:r>
              <a:rPr lang="en-US" sz="1600" b="1" dirty="0" err="1">
                <a:solidFill>
                  <a:schemeClr val="bg1"/>
                </a:solidFill>
                <a:latin typeface="+mj-lt"/>
                <a:cs typeface="+mn-cs"/>
              </a:rPr>
              <a:t>ionisation</a:t>
            </a:r>
            <a:r>
              <a:rPr lang="en-US" sz="1600" b="1" dirty="0">
                <a:solidFill>
                  <a:schemeClr val="bg1"/>
                </a:solidFill>
                <a:latin typeface="+mj-lt"/>
                <a:cs typeface="+mn-cs"/>
              </a:rPr>
              <a:t> potential down a group </a:t>
            </a:r>
          </a:p>
        </p:txBody>
      </p:sp>
      <p:sp>
        <p:nvSpPr>
          <p:cNvPr id="145" name="TextBox 144"/>
          <p:cNvSpPr txBox="1"/>
          <p:nvPr/>
        </p:nvSpPr>
        <p:spPr>
          <a:xfrm>
            <a:off x="7314439" y="1103710"/>
            <a:ext cx="1201675" cy="584775"/>
          </a:xfrm>
          <a:prstGeom prst="rect">
            <a:avLst/>
          </a:prstGeom>
          <a:noFill/>
        </p:spPr>
        <p:txBody>
          <a:bodyPr wrap="none">
            <a:spAutoFit/>
          </a:bodyPr>
          <a:lstStyle/>
          <a:p>
            <a:pPr algn="ctr" fontAlgn="auto">
              <a:spcBef>
                <a:spcPts val="0"/>
              </a:spcBef>
              <a:spcAft>
                <a:spcPts val="0"/>
              </a:spcAft>
              <a:defRPr/>
            </a:pPr>
            <a:r>
              <a:rPr lang="en-US" sz="1600" b="1" dirty="0">
                <a:solidFill>
                  <a:schemeClr val="bg1"/>
                </a:solidFill>
                <a:latin typeface="+mj-lt"/>
                <a:cs typeface="+mn-cs"/>
              </a:rPr>
              <a:t>IONISATION</a:t>
            </a:r>
          </a:p>
          <a:p>
            <a:pPr algn="ctr" fontAlgn="auto">
              <a:spcBef>
                <a:spcPts val="0"/>
              </a:spcBef>
              <a:spcAft>
                <a:spcPts val="0"/>
              </a:spcAft>
              <a:defRPr/>
            </a:pPr>
            <a:r>
              <a:rPr lang="en-US" sz="1600" b="1" dirty="0">
                <a:solidFill>
                  <a:schemeClr val="bg1"/>
                </a:solidFill>
                <a:latin typeface="+mj-lt"/>
                <a:cs typeface="+mn-cs"/>
              </a:rPr>
              <a:t>POTENTIAL</a:t>
            </a:r>
          </a:p>
        </p:txBody>
      </p:sp>
      <p:sp>
        <p:nvSpPr>
          <p:cNvPr id="146" name="TextBox 145"/>
          <p:cNvSpPr txBox="1"/>
          <p:nvPr/>
        </p:nvSpPr>
        <p:spPr>
          <a:xfrm>
            <a:off x="696913" y="1700610"/>
            <a:ext cx="1014412" cy="584775"/>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Li</a:t>
            </a:r>
          </a:p>
          <a:p>
            <a:pPr algn="ctr" fontAlgn="auto">
              <a:spcBef>
                <a:spcPts val="0"/>
              </a:spcBef>
              <a:spcAft>
                <a:spcPts val="0"/>
              </a:spcAft>
              <a:defRPr/>
            </a:pPr>
            <a:r>
              <a:rPr lang="en-US" sz="1600" b="1" dirty="0" smtClean="0">
                <a:solidFill>
                  <a:srgbClr val="0000FF"/>
                </a:solidFill>
                <a:latin typeface="+mj-lt"/>
                <a:cs typeface="+mn-cs"/>
              </a:rPr>
              <a:t>(2,1)</a:t>
            </a:r>
            <a:endParaRPr lang="en-US" sz="1600" b="1" dirty="0">
              <a:solidFill>
                <a:srgbClr val="0000FF"/>
              </a:solidFill>
              <a:latin typeface="+mj-lt"/>
              <a:cs typeface="+mn-cs"/>
            </a:endParaRPr>
          </a:p>
        </p:txBody>
      </p:sp>
      <p:sp>
        <p:nvSpPr>
          <p:cNvPr id="147" name="TextBox 146"/>
          <p:cNvSpPr txBox="1"/>
          <p:nvPr/>
        </p:nvSpPr>
        <p:spPr>
          <a:xfrm>
            <a:off x="730252" y="2261426"/>
            <a:ext cx="1014412" cy="830997"/>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Na</a:t>
            </a:r>
          </a:p>
          <a:p>
            <a:pPr algn="ctr">
              <a:defRPr/>
            </a:pPr>
            <a:r>
              <a:rPr lang="en-US" sz="1600" b="1" dirty="0" smtClean="0">
                <a:solidFill>
                  <a:srgbClr val="0000FF"/>
                </a:solidFill>
              </a:rPr>
              <a:t>(</a:t>
            </a:r>
            <a:r>
              <a:rPr lang="en-US" sz="1600" b="1" dirty="0" smtClean="0">
                <a:solidFill>
                  <a:srgbClr val="0000FF"/>
                </a:solidFill>
                <a:latin typeface="+mj-lt"/>
                <a:cs typeface="+mn-cs"/>
              </a:rPr>
              <a:t>2,8,1</a:t>
            </a:r>
            <a:r>
              <a:rPr lang="en-US" sz="1600" b="1" dirty="0">
                <a:solidFill>
                  <a:srgbClr val="0000FF"/>
                </a:solidFill>
              </a:rPr>
              <a:t>)</a:t>
            </a:r>
          </a:p>
          <a:p>
            <a:pPr algn="ctr" fontAlgn="auto">
              <a:spcBef>
                <a:spcPts val="0"/>
              </a:spcBef>
              <a:spcAft>
                <a:spcPts val="0"/>
              </a:spcAft>
              <a:defRPr/>
            </a:pPr>
            <a:endParaRPr lang="en-US" sz="1600" b="1" dirty="0">
              <a:latin typeface="+mj-lt"/>
              <a:cs typeface="+mn-cs"/>
            </a:endParaRPr>
          </a:p>
        </p:txBody>
      </p:sp>
      <p:sp>
        <p:nvSpPr>
          <p:cNvPr id="148" name="TextBox 147"/>
          <p:cNvSpPr txBox="1"/>
          <p:nvPr/>
        </p:nvSpPr>
        <p:spPr>
          <a:xfrm>
            <a:off x="706440" y="2735493"/>
            <a:ext cx="1014412" cy="830997"/>
          </a:xfrm>
          <a:prstGeom prst="rect">
            <a:avLst/>
          </a:prstGeom>
          <a:noFill/>
        </p:spPr>
        <p:txBody>
          <a:bodyPr>
            <a:spAutoFit/>
          </a:bodyPr>
          <a:lstStyle/>
          <a:p>
            <a:pPr algn="ctr" fontAlgn="auto">
              <a:spcBef>
                <a:spcPts val="0"/>
              </a:spcBef>
              <a:spcAft>
                <a:spcPts val="0"/>
              </a:spcAft>
              <a:defRPr/>
            </a:pPr>
            <a:r>
              <a:rPr lang="en-US" sz="1600" b="1" dirty="0">
                <a:latin typeface="+mj-lt"/>
                <a:cs typeface="+mn-cs"/>
              </a:rPr>
              <a:t>K</a:t>
            </a:r>
          </a:p>
          <a:p>
            <a:pPr algn="ctr">
              <a:defRPr/>
            </a:pPr>
            <a:r>
              <a:rPr lang="en-US" sz="1600" b="1" dirty="0" smtClean="0">
                <a:solidFill>
                  <a:srgbClr val="0000FF"/>
                </a:solidFill>
              </a:rPr>
              <a:t>(</a:t>
            </a:r>
            <a:r>
              <a:rPr lang="en-US" sz="1600" b="1" dirty="0" smtClean="0">
                <a:solidFill>
                  <a:srgbClr val="0000FF"/>
                </a:solidFill>
                <a:latin typeface="+mj-lt"/>
                <a:cs typeface="+mn-cs"/>
              </a:rPr>
              <a:t>2,8,8,1</a:t>
            </a:r>
            <a:r>
              <a:rPr lang="en-US" sz="1600" b="1" dirty="0">
                <a:solidFill>
                  <a:srgbClr val="0000FF"/>
                </a:solidFill>
              </a:rPr>
              <a:t>)</a:t>
            </a:r>
          </a:p>
          <a:p>
            <a:pPr algn="ctr" fontAlgn="auto">
              <a:spcBef>
                <a:spcPts val="0"/>
              </a:spcBef>
              <a:spcAft>
                <a:spcPts val="0"/>
              </a:spcAft>
              <a:defRPr/>
            </a:pPr>
            <a:endParaRPr lang="en-US" sz="1600" b="1" dirty="0">
              <a:latin typeface="+mj-lt"/>
              <a:cs typeface="+mn-cs"/>
            </a:endParaRPr>
          </a:p>
        </p:txBody>
      </p:sp>
      <p:sp>
        <p:nvSpPr>
          <p:cNvPr id="149" name="TextBox 148"/>
          <p:cNvSpPr txBox="1"/>
          <p:nvPr/>
        </p:nvSpPr>
        <p:spPr>
          <a:xfrm>
            <a:off x="500064" y="3277217"/>
            <a:ext cx="1322387" cy="584775"/>
          </a:xfrm>
          <a:prstGeom prst="rect">
            <a:avLst/>
          </a:prstGeom>
          <a:noFill/>
        </p:spPr>
        <p:txBody>
          <a:bodyPr>
            <a:spAutoFit/>
          </a:bodyPr>
          <a:lstStyle/>
          <a:p>
            <a:pPr algn="ctr">
              <a:defRPr/>
            </a:pPr>
            <a:r>
              <a:rPr lang="en-US" sz="1600" b="1" dirty="0" err="1">
                <a:latin typeface="+mj-lt"/>
                <a:cs typeface="+mn-cs"/>
              </a:rPr>
              <a:t>Rb</a:t>
            </a:r>
            <a:r>
              <a:rPr lang="en-US" sz="1600" b="1" dirty="0">
                <a:latin typeface="+mj-lt"/>
                <a:cs typeface="+mn-cs"/>
              </a:rPr>
              <a:t/>
            </a:r>
            <a:br>
              <a:rPr lang="en-US" sz="1600" b="1" dirty="0">
                <a:latin typeface="+mj-lt"/>
                <a:cs typeface="+mn-cs"/>
              </a:rPr>
            </a:br>
            <a:r>
              <a:rPr lang="en-US" sz="1600" b="1" dirty="0" smtClean="0">
                <a:solidFill>
                  <a:srgbClr val="0000FF"/>
                </a:solidFill>
                <a:latin typeface="+mj-lt"/>
                <a:cs typeface="+mn-cs"/>
              </a:rPr>
              <a:t>(</a:t>
            </a:r>
            <a:r>
              <a:rPr lang="en-US" sz="1400" b="1" dirty="0" smtClean="0">
                <a:solidFill>
                  <a:srgbClr val="0000FF"/>
                </a:solidFill>
                <a:latin typeface="+mj-lt"/>
                <a:cs typeface="+mn-cs"/>
              </a:rPr>
              <a:t>2,8,18,8,1</a:t>
            </a:r>
            <a:r>
              <a:rPr lang="en-US" sz="1400" b="1" dirty="0" smtClean="0">
                <a:solidFill>
                  <a:srgbClr val="0000FF"/>
                </a:solidFill>
              </a:rPr>
              <a:t>)</a:t>
            </a:r>
            <a:endParaRPr lang="en-US" sz="1400" b="1" dirty="0">
              <a:solidFill>
                <a:srgbClr val="0000FF"/>
              </a:solidFill>
            </a:endParaRPr>
          </a:p>
        </p:txBody>
      </p:sp>
      <p:sp>
        <p:nvSpPr>
          <p:cNvPr id="150" name="TextBox 149"/>
          <p:cNvSpPr txBox="1"/>
          <p:nvPr/>
        </p:nvSpPr>
        <p:spPr>
          <a:xfrm>
            <a:off x="683846" y="3962400"/>
            <a:ext cx="1303705" cy="553998"/>
          </a:xfrm>
          <a:prstGeom prst="rect">
            <a:avLst/>
          </a:prstGeom>
          <a:noFill/>
        </p:spPr>
        <p:txBody>
          <a:bodyPr wrap="square">
            <a:spAutoFit/>
          </a:bodyPr>
          <a:lstStyle/>
          <a:p>
            <a:pPr algn="ctr" fontAlgn="auto">
              <a:spcBef>
                <a:spcPts val="0"/>
              </a:spcBef>
              <a:spcAft>
                <a:spcPts val="0"/>
              </a:spcAft>
              <a:defRPr/>
            </a:pPr>
            <a:r>
              <a:rPr lang="en-US" sz="1600" b="1" dirty="0">
                <a:latin typeface="+mj-lt"/>
              </a:rPr>
              <a:t>Cs</a:t>
            </a:r>
          </a:p>
          <a:p>
            <a:pPr algn="ctr">
              <a:defRPr/>
            </a:pPr>
            <a:r>
              <a:rPr lang="en-US" sz="1400" b="1" dirty="0" smtClean="0">
                <a:solidFill>
                  <a:srgbClr val="0000FF"/>
                </a:solidFill>
                <a:latin typeface="+mj-lt"/>
              </a:rPr>
              <a:t>(2,8,18,18,8,1)</a:t>
            </a:r>
            <a:endParaRPr lang="en-US" sz="1400" b="1" dirty="0">
              <a:solidFill>
                <a:srgbClr val="0000FF"/>
              </a:solidFill>
              <a:latin typeface="+mj-lt"/>
            </a:endParaRPr>
          </a:p>
        </p:txBody>
      </p:sp>
      <p:sp>
        <p:nvSpPr>
          <p:cNvPr id="151" name="TextBox 150"/>
          <p:cNvSpPr txBox="1">
            <a:spLocks noChangeArrowheads="1"/>
          </p:cNvSpPr>
          <p:nvPr/>
        </p:nvSpPr>
        <p:spPr bwMode="auto">
          <a:xfrm>
            <a:off x="1900239" y="1874441"/>
            <a:ext cx="5032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5.4</a:t>
            </a:r>
          </a:p>
        </p:txBody>
      </p:sp>
      <p:sp>
        <p:nvSpPr>
          <p:cNvPr id="152" name="TextBox 151"/>
          <p:cNvSpPr txBox="1"/>
          <p:nvPr/>
        </p:nvSpPr>
        <p:spPr>
          <a:xfrm>
            <a:off x="2690814" y="1787923"/>
            <a:ext cx="1919287" cy="523220"/>
          </a:xfrm>
          <a:prstGeom prst="rect">
            <a:avLst/>
          </a:prstGeom>
          <a:noFill/>
        </p:spPr>
        <p:txBody>
          <a:bodyPr>
            <a:spAutoFit/>
          </a:bodyPr>
          <a:lstStyle/>
          <a:p>
            <a:pPr marL="285750" indent="-285750" algn="ctr" fontAlgn="auto">
              <a:spcBef>
                <a:spcPts val="0"/>
              </a:spcBef>
              <a:spcAft>
                <a:spcPts val="0"/>
              </a:spcAft>
              <a:buFont typeface="Arial" pitchFamily="34" charset="0"/>
              <a:buChar char="•"/>
              <a:defRPr/>
            </a:pPr>
            <a:r>
              <a:rPr lang="en-US" sz="1400" b="1" dirty="0">
                <a:solidFill>
                  <a:prstClr val="black"/>
                </a:solidFill>
                <a:latin typeface="+mj-lt"/>
              </a:rPr>
              <a:t>ATOMIC RADII </a:t>
            </a:r>
            <a:r>
              <a:rPr lang="en-US" sz="1400" b="1" dirty="0" smtClean="0">
                <a:solidFill>
                  <a:prstClr val="black"/>
                </a:solidFill>
                <a:latin typeface="+mj-lt"/>
              </a:rPr>
              <a:t>Increases</a:t>
            </a:r>
            <a:endParaRPr lang="en-US" sz="1400" b="1" dirty="0">
              <a:latin typeface="+mj-lt"/>
            </a:endParaRPr>
          </a:p>
        </p:txBody>
      </p:sp>
      <p:sp>
        <p:nvSpPr>
          <p:cNvPr id="153" name="TextBox 152"/>
          <p:cNvSpPr txBox="1"/>
          <p:nvPr/>
        </p:nvSpPr>
        <p:spPr>
          <a:xfrm>
            <a:off x="4978337" y="1813315"/>
            <a:ext cx="1928941" cy="523220"/>
          </a:xfrm>
          <a:prstGeom prst="rect">
            <a:avLst/>
          </a:prstGeom>
          <a:noFill/>
        </p:spPr>
        <p:txBody>
          <a:bodyPr>
            <a:spAutoFit/>
          </a:bodyPr>
          <a:lstStyle/>
          <a:p>
            <a:pPr fontAlgn="auto">
              <a:spcBef>
                <a:spcPts val="0"/>
              </a:spcBef>
              <a:spcAft>
                <a:spcPts val="0"/>
              </a:spcAft>
              <a:defRPr/>
            </a:pPr>
            <a:r>
              <a:rPr lang="en-US" sz="1400" b="1" dirty="0" smtClean="0">
                <a:latin typeface="+mj-lt"/>
              </a:rPr>
              <a:t>IONISATION </a:t>
            </a:r>
            <a:r>
              <a:rPr lang="en-US" sz="1400" b="1" dirty="0">
                <a:latin typeface="+mj-lt"/>
              </a:rPr>
              <a:t>POTENTIAL</a:t>
            </a:r>
          </a:p>
          <a:p>
            <a:pPr fontAlgn="auto">
              <a:spcBef>
                <a:spcPts val="0"/>
              </a:spcBef>
              <a:spcAft>
                <a:spcPts val="0"/>
              </a:spcAft>
              <a:defRPr/>
            </a:pPr>
            <a:r>
              <a:rPr lang="en-US" sz="1400" b="1" dirty="0" smtClean="0">
                <a:latin typeface="+mj-lt"/>
              </a:rPr>
              <a:t>Decreases</a:t>
            </a:r>
            <a:endParaRPr lang="en-US" sz="1400" b="1" dirty="0">
              <a:latin typeface="+mj-lt"/>
            </a:endParaRPr>
          </a:p>
        </p:txBody>
      </p:sp>
      <p:sp>
        <p:nvSpPr>
          <p:cNvPr id="154" name="TextBox 153"/>
          <p:cNvSpPr txBox="1">
            <a:spLocks noChangeArrowheads="1"/>
          </p:cNvSpPr>
          <p:nvPr/>
        </p:nvSpPr>
        <p:spPr bwMode="auto">
          <a:xfrm>
            <a:off x="1912939" y="2386807"/>
            <a:ext cx="5032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5.1</a:t>
            </a:r>
          </a:p>
        </p:txBody>
      </p:sp>
      <p:sp>
        <p:nvSpPr>
          <p:cNvPr id="155" name="TextBox 154"/>
          <p:cNvSpPr txBox="1"/>
          <p:nvPr/>
        </p:nvSpPr>
        <p:spPr>
          <a:xfrm>
            <a:off x="2523332" y="2380874"/>
            <a:ext cx="2519363" cy="307777"/>
          </a:xfrm>
          <a:prstGeom prst="rect">
            <a:avLst/>
          </a:prstGeom>
          <a:noFill/>
        </p:spPr>
        <p:txBody>
          <a:bodyPr>
            <a:spAutoFit/>
          </a:bodyPr>
          <a:lstStyle/>
          <a:p>
            <a:pPr algn="ctr" fontAlgn="auto">
              <a:spcBef>
                <a:spcPts val="0"/>
              </a:spcBef>
              <a:spcAft>
                <a:spcPts val="0"/>
              </a:spcAft>
              <a:defRPr/>
            </a:pPr>
            <a:r>
              <a:rPr lang="en-US" sz="1400" dirty="0">
                <a:solidFill>
                  <a:prstClr val="black"/>
                </a:solidFill>
                <a:latin typeface="+mj-lt"/>
              </a:rPr>
              <a:t>[No. of shells increases]</a:t>
            </a:r>
            <a:endParaRPr lang="en-US" sz="1400" dirty="0">
              <a:latin typeface="+mj-lt"/>
            </a:endParaRPr>
          </a:p>
        </p:txBody>
      </p:sp>
      <p:sp>
        <p:nvSpPr>
          <p:cNvPr id="156" name="TextBox 155"/>
          <p:cNvSpPr txBox="1"/>
          <p:nvPr/>
        </p:nvSpPr>
        <p:spPr>
          <a:xfrm>
            <a:off x="2500314" y="2768204"/>
            <a:ext cx="2422525" cy="523220"/>
          </a:xfrm>
          <a:prstGeom prst="rect">
            <a:avLst/>
          </a:prstGeom>
          <a:noFill/>
        </p:spPr>
        <p:txBody>
          <a:bodyPr>
            <a:spAutoFit/>
          </a:bodyPr>
          <a:lstStyle/>
          <a:p>
            <a:pPr marL="285750" indent="-285750" algn="ctr" fontAlgn="auto">
              <a:spcBef>
                <a:spcPts val="0"/>
              </a:spcBef>
              <a:spcAft>
                <a:spcPts val="0"/>
              </a:spcAft>
              <a:buFont typeface="Arial" pitchFamily="34" charset="0"/>
              <a:buChar char="•"/>
              <a:defRPr/>
            </a:pPr>
            <a:r>
              <a:rPr lang="en-US" sz="1400" b="1" dirty="0">
                <a:solidFill>
                  <a:prstClr val="black"/>
                </a:solidFill>
                <a:latin typeface="+mj-lt"/>
              </a:rPr>
              <a:t>NUCLEAR CHARGE</a:t>
            </a:r>
          </a:p>
          <a:p>
            <a:pPr algn="ctr" fontAlgn="auto">
              <a:spcBef>
                <a:spcPts val="0"/>
              </a:spcBef>
              <a:spcAft>
                <a:spcPts val="0"/>
              </a:spcAft>
              <a:defRPr/>
            </a:pPr>
            <a:r>
              <a:rPr lang="en-US" sz="1400" b="1" dirty="0" smtClean="0">
                <a:solidFill>
                  <a:prstClr val="black"/>
                </a:solidFill>
                <a:latin typeface="+mj-lt"/>
              </a:rPr>
              <a:t> </a:t>
            </a:r>
            <a:r>
              <a:rPr lang="en-US" sz="1400" b="1" dirty="0">
                <a:solidFill>
                  <a:prstClr val="black"/>
                </a:solidFill>
                <a:latin typeface="+mj-lt"/>
              </a:rPr>
              <a:t>Increases</a:t>
            </a:r>
            <a:endParaRPr lang="en-US" sz="1400" b="1" dirty="0">
              <a:latin typeface="+mj-lt"/>
            </a:endParaRPr>
          </a:p>
        </p:txBody>
      </p:sp>
      <p:sp>
        <p:nvSpPr>
          <p:cNvPr id="157" name="TextBox 156"/>
          <p:cNvSpPr txBox="1"/>
          <p:nvPr/>
        </p:nvSpPr>
        <p:spPr>
          <a:xfrm>
            <a:off x="5008564" y="2692004"/>
            <a:ext cx="2759075" cy="523220"/>
          </a:xfrm>
          <a:prstGeom prst="rect">
            <a:avLst/>
          </a:prstGeom>
          <a:noFill/>
        </p:spPr>
        <p:txBody>
          <a:bodyPr>
            <a:spAutoFit/>
          </a:bodyPr>
          <a:lstStyle/>
          <a:p>
            <a:pPr fontAlgn="auto">
              <a:spcBef>
                <a:spcPts val="0"/>
              </a:spcBef>
              <a:spcAft>
                <a:spcPts val="0"/>
              </a:spcAft>
              <a:defRPr/>
            </a:pPr>
            <a:r>
              <a:rPr lang="en-US" sz="1400" b="1" dirty="0" smtClean="0">
                <a:latin typeface="+mj-lt"/>
              </a:rPr>
              <a:t>IONISATION </a:t>
            </a:r>
            <a:r>
              <a:rPr lang="en-US" sz="1400" b="1" dirty="0">
                <a:latin typeface="+mj-lt"/>
              </a:rPr>
              <a:t>POTENTIAL</a:t>
            </a:r>
          </a:p>
          <a:p>
            <a:pPr fontAlgn="auto">
              <a:spcBef>
                <a:spcPts val="0"/>
              </a:spcBef>
              <a:spcAft>
                <a:spcPts val="0"/>
              </a:spcAft>
              <a:defRPr/>
            </a:pPr>
            <a:r>
              <a:rPr lang="en-US" sz="1400" b="1" dirty="0" smtClean="0">
                <a:latin typeface="+mj-lt"/>
              </a:rPr>
              <a:t>Should </a:t>
            </a:r>
            <a:r>
              <a:rPr lang="en-US" sz="1400" b="1" dirty="0">
                <a:latin typeface="+mj-lt"/>
              </a:rPr>
              <a:t>increase</a:t>
            </a:r>
          </a:p>
        </p:txBody>
      </p:sp>
      <p:sp>
        <p:nvSpPr>
          <p:cNvPr id="158" name="TextBox 157"/>
          <p:cNvSpPr txBox="1">
            <a:spLocks noChangeArrowheads="1"/>
          </p:cNvSpPr>
          <p:nvPr/>
        </p:nvSpPr>
        <p:spPr bwMode="auto">
          <a:xfrm>
            <a:off x="1938339" y="2926557"/>
            <a:ext cx="5032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4.3</a:t>
            </a:r>
          </a:p>
        </p:txBody>
      </p:sp>
      <p:sp>
        <p:nvSpPr>
          <p:cNvPr id="159" name="TextBox 158"/>
          <p:cNvSpPr txBox="1">
            <a:spLocks noChangeArrowheads="1"/>
          </p:cNvSpPr>
          <p:nvPr/>
        </p:nvSpPr>
        <p:spPr bwMode="auto">
          <a:xfrm>
            <a:off x="1951039" y="3400425"/>
            <a:ext cx="5032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4.2</a:t>
            </a:r>
          </a:p>
        </p:txBody>
      </p:sp>
      <p:sp>
        <p:nvSpPr>
          <p:cNvPr id="160" name="TextBox 159"/>
          <p:cNvSpPr txBox="1">
            <a:spLocks noChangeArrowheads="1"/>
          </p:cNvSpPr>
          <p:nvPr/>
        </p:nvSpPr>
        <p:spPr bwMode="auto">
          <a:xfrm>
            <a:off x="1938339" y="4019947"/>
            <a:ext cx="5032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dirty="0">
                <a:latin typeface="+mj-lt"/>
              </a:rPr>
              <a:t>3.9</a:t>
            </a:r>
          </a:p>
        </p:txBody>
      </p:sp>
      <p:sp>
        <p:nvSpPr>
          <p:cNvPr id="161" name="TextBox 160"/>
          <p:cNvSpPr txBox="1"/>
          <p:nvPr/>
        </p:nvSpPr>
        <p:spPr>
          <a:xfrm>
            <a:off x="2533462" y="3360712"/>
            <a:ext cx="4809519" cy="738664"/>
          </a:xfrm>
          <a:prstGeom prst="rect">
            <a:avLst/>
          </a:prstGeom>
          <a:noFill/>
        </p:spPr>
        <p:txBody>
          <a:bodyPr wrap="square">
            <a:spAutoFit/>
          </a:bodyPr>
          <a:lstStyle/>
          <a:p>
            <a:pPr marL="285750" indent="-285750" fontAlgn="auto">
              <a:spcBef>
                <a:spcPts val="0"/>
              </a:spcBef>
              <a:spcAft>
                <a:spcPts val="0"/>
              </a:spcAft>
              <a:buFont typeface="Bookman Old Style" pitchFamily="18" charset="0"/>
              <a:buChar char="―"/>
              <a:defRPr/>
            </a:pPr>
            <a:r>
              <a:rPr lang="en-US" sz="1400" b="1" dirty="0">
                <a:latin typeface="+mj-lt"/>
              </a:rPr>
              <a:t>Increases in atomic radii dominates over increases in nuclear charge</a:t>
            </a:r>
          </a:p>
          <a:p>
            <a:pPr marL="285750" indent="-285750" fontAlgn="auto">
              <a:spcBef>
                <a:spcPts val="0"/>
              </a:spcBef>
              <a:spcAft>
                <a:spcPts val="0"/>
              </a:spcAft>
              <a:buFont typeface="Bookman Old Style" pitchFamily="18" charset="0"/>
              <a:buChar char="―"/>
              <a:defRPr/>
            </a:pPr>
            <a:endParaRPr lang="en-US" sz="1400" b="1" dirty="0">
              <a:latin typeface="+mj-lt"/>
            </a:endParaRPr>
          </a:p>
        </p:txBody>
      </p:sp>
      <p:grpSp>
        <p:nvGrpSpPr>
          <p:cNvPr id="11" name="Group 162"/>
          <p:cNvGrpSpPr>
            <a:grpSpLocks/>
          </p:cNvGrpSpPr>
          <p:nvPr/>
        </p:nvGrpSpPr>
        <p:grpSpPr bwMode="auto">
          <a:xfrm>
            <a:off x="2662239" y="4109243"/>
            <a:ext cx="5246687" cy="307777"/>
            <a:chOff x="2524170" y="5805264"/>
            <a:chExt cx="5247639" cy="410106"/>
          </a:xfrm>
        </p:grpSpPr>
        <p:grpSp>
          <p:nvGrpSpPr>
            <p:cNvPr id="81042" name="Group 163"/>
            <p:cNvGrpSpPr>
              <a:grpSpLocks/>
            </p:cNvGrpSpPr>
            <p:nvPr/>
          </p:nvGrpSpPr>
          <p:grpSpPr bwMode="auto">
            <a:xfrm>
              <a:off x="2524170" y="5933893"/>
              <a:ext cx="144283" cy="134815"/>
              <a:chOff x="3374153" y="5877272"/>
              <a:chExt cx="207833" cy="198119"/>
            </a:xfrm>
          </p:grpSpPr>
          <p:sp>
            <p:nvSpPr>
              <p:cNvPr id="166" name="Oval 165"/>
              <p:cNvSpPr/>
              <p:nvPr/>
            </p:nvSpPr>
            <p:spPr>
              <a:xfrm>
                <a:off x="3446161" y="5877272"/>
                <a:ext cx="45719" cy="45719"/>
              </a:xfrm>
              <a:prstGeom prst="ellipse">
                <a:avLst/>
              </a:prstGeom>
              <a:solidFill>
                <a:srgbClr val="0000FF"/>
              </a:solidFill>
            </p:spPr>
            <p:style>
              <a:lnRef idx="0">
                <a:schemeClr val="dk1"/>
              </a:lnRef>
              <a:fillRef idx="3">
                <a:schemeClr val="dk1"/>
              </a:fillRef>
              <a:effectRef idx="3">
                <a:schemeClr val="dk1"/>
              </a:effectRef>
              <a:fontRef idx="minor">
                <a:schemeClr val="lt1"/>
              </a:fontRef>
            </p:style>
            <p:txBody>
              <a:bodyPr anchor="ctr"/>
              <a:lstStyle/>
              <a:p>
                <a:pPr algn="ctr">
                  <a:defRPr/>
                </a:pPr>
                <a:endParaRPr lang="en-US" b="1" baseline="-25000" dirty="0">
                  <a:solidFill>
                    <a:srgbClr val="0000FF"/>
                  </a:solidFill>
                  <a:latin typeface="+mj-lt"/>
                </a:endParaRPr>
              </a:p>
            </p:txBody>
          </p:sp>
          <p:sp>
            <p:nvSpPr>
              <p:cNvPr id="167" name="Oval 166"/>
              <p:cNvSpPr/>
              <p:nvPr/>
            </p:nvSpPr>
            <p:spPr>
              <a:xfrm>
                <a:off x="3536267" y="6029672"/>
                <a:ext cx="45719" cy="45719"/>
              </a:xfrm>
              <a:prstGeom prst="ellipse">
                <a:avLst/>
              </a:prstGeom>
              <a:solidFill>
                <a:srgbClr val="0000FF"/>
              </a:solidFill>
              <a:ln>
                <a:noFill/>
              </a:ln>
            </p:spPr>
            <p:style>
              <a:lnRef idx="0">
                <a:schemeClr val="dk1"/>
              </a:lnRef>
              <a:fillRef idx="3">
                <a:schemeClr val="dk1"/>
              </a:fillRef>
              <a:effectRef idx="3">
                <a:schemeClr val="dk1"/>
              </a:effectRef>
              <a:fontRef idx="minor">
                <a:schemeClr val="lt1"/>
              </a:fontRef>
            </p:style>
            <p:txBody>
              <a:bodyPr anchor="ctr"/>
              <a:lstStyle/>
              <a:p>
                <a:pPr algn="ctr">
                  <a:defRPr/>
                </a:pPr>
                <a:endParaRPr lang="en-US" b="1" baseline="-25000" dirty="0">
                  <a:solidFill>
                    <a:srgbClr val="0000FF"/>
                  </a:solidFill>
                  <a:latin typeface="+mj-lt"/>
                </a:endParaRPr>
              </a:p>
            </p:txBody>
          </p:sp>
          <p:sp>
            <p:nvSpPr>
              <p:cNvPr id="168" name="Oval 167"/>
              <p:cNvSpPr/>
              <p:nvPr/>
            </p:nvSpPr>
            <p:spPr>
              <a:xfrm>
                <a:off x="3374153" y="6029672"/>
                <a:ext cx="45719" cy="45719"/>
              </a:xfrm>
              <a:prstGeom prst="ellipse">
                <a:avLst/>
              </a:prstGeom>
              <a:solidFill>
                <a:srgbClr val="0000FF"/>
              </a:solidFill>
            </p:spPr>
            <p:style>
              <a:lnRef idx="0">
                <a:schemeClr val="dk1"/>
              </a:lnRef>
              <a:fillRef idx="3">
                <a:schemeClr val="dk1"/>
              </a:fillRef>
              <a:effectRef idx="3">
                <a:schemeClr val="dk1"/>
              </a:effectRef>
              <a:fontRef idx="minor">
                <a:schemeClr val="lt1"/>
              </a:fontRef>
            </p:style>
            <p:txBody>
              <a:bodyPr anchor="ctr"/>
              <a:lstStyle/>
              <a:p>
                <a:pPr algn="ctr">
                  <a:defRPr/>
                </a:pPr>
                <a:endParaRPr lang="en-US" b="1" baseline="-25000" dirty="0">
                  <a:solidFill>
                    <a:srgbClr val="0000FF"/>
                  </a:solidFill>
                  <a:latin typeface="+mj-lt"/>
                </a:endParaRPr>
              </a:p>
            </p:txBody>
          </p:sp>
        </p:grpSp>
        <p:sp>
          <p:nvSpPr>
            <p:cNvPr id="165" name="TextBox 164"/>
            <p:cNvSpPr txBox="1"/>
            <p:nvPr/>
          </p:nvSpPr>
          <p:spPr>
            <a:xfrm>
              <a:off x="2736934" y="5805264"/>
              <a:ext cx="5034875" cy="410106"/>
            </a:xfrm>
            <a:prstGeom prst="rect">
              <a:avLst/>
            </a:prstGeom>
            <a:noFill/>
          </p:spPr>
          <p:txBody>
            <a:bodyPr>
              <a:spAutoFit/>
            </a:bodyPr>
            <a:lstStyle/>
            <a:p>
              <a:pPr fontAlgn="auto">
                <a:spcBef>
                  <a:spcPts val="0"/>
                </a:spcBef>
                <a:spcAft>
                  <a:spcPts val="0"/>
                </a:spcAft>
                <a:defRPr/>
              </a:pPr>
              <a:r>
                <a:rPr lang="en-US" sz="1400" b="1" dirty="0">
                  <a:solidFill>
                    <a:srgbClr val="0000FF"/>
                  </a:solidFill>
                  <a:latin typeface="+mj-lt"/>
                  <a:cs typeface="+mn-cs"/>
                </a:rPr>
                <a:t>Overall ionisation potential - Decreases</a:t>
              </a:r>
            </a:p>
          </p:txBody>
        </p:sp>
      </p:grpSp>
      <p:grpSp>
        <p:nvGrpSpPr>
          <p:cNvPr id="60" name="Group 168"/>
          <p:cNvGrpSpPr>
            <a:grpSpLocks/>
          </p:cNvGrpSpPr>
          <p:nvPr/>
        </p:nvGrpSpPr>
        <p:grpSpPr bwMode="auto">
          <a:xfrm>
            <a:off x="7899547" y="1850252"/>
            <a:ext cx="372442" cy="2308324"/>
            <a:chOff x="4127883" y="908720"/>
            <a:chExt cx="372110" cy="4008774"/>
          </a:xfrm>
        </p:grpSpPr>
        <p:cxnSp>
          <p:nvCxnSpPr>
            <p:cNvPr id="170" name="Straight Arrow Connector 169"/>
            <p:cNvCxnSpPr/>
            <p:nvPr/>
          </p:nvCxnSpPr>
          <p:spPr>
            <a:xfrm flipH="1">
              <a:off x="4127883" y="927328"/>
              <a:ext cx="0" cy="39044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1041" name="TextBox 170"/>
            <p:cNvSpPr txBox="1">
              <a:spLocks noChangeArrowheads="1"/>
            </p:cNvSpPr>
            <p:nvPr/>
          </p:nvSpPr>
          <p:spPr bwMode="auto">
            <a:xfrm>
              <a:off x="4211961" y="908720"/>
              <a:ext cx="288032" cy="400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dirty="0">
                  <a:latin typeface="+mj-lt"/>
                </a:rPr>
                <a:t>DECREASES</a:t>
              </a:r>
            </a:p>
          </p:txBody>
        </p:sp>
      </p:grpSp>
      <p:sp>
        <p:nvSpPr>
          <p:cNvPr id="172" name="TextBox 171"/>
          <p:cNvSpPr txBox="1">
            <a:spLocks noChangeArrowheads="1"/>
          </p:cNvSpPr>
          <p:nvPr/>
        </p:nvSpPr>
        <p:spPr bwMode="auto">
          <a:xfrm>
            <a:off x="7190422" y="4041829"/>
            <a:ext cx="14430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a:solidFill>
                  <a:srgbClr val="0000FF"/>
                </a:solidFill>
                <a:latin typeface="+mj-lt"/>
              </a:rPr>
              <a:t>DOWN </a:t>
            </a:r>
          </a:p>
          <a:p>
            <a:pPr algn="ctr" eaLnBrk="1" hangingPunct="1"/>
            <a:r>
              <a:rPr lang="en-US" sz="1400" b="1" dirty="0">
                <a:solidFill>
                  <a:srgbClr val="0000FF"/>
                </a:solidFill>
                <a:latin typeface="+mj-lt"/>
              </a:rPr>
              <a:t>A</a:t>
            </a:r>
          </a:p>
          <a:p>
            <a:pPr algn="ctr" eaLnBrk="1" hangingPunct="1"/>
            <a:r>
              <a:rPr lang="en-US" sz="1400" b="1" dirty="0">
                <a:solidFill>
                  <a:srgbClr val="0000FF"/>
                </a:solidFill>
                <a:latin typeface="+mj-lt"/>
              </a:rPr>
              <a:t>GROUP</a:t>
            </a:r>
          </a:p>
        </p:txBody>
      </p:sp>
    </p:spTree>
    <p:extLst>
      <p:ext uri="{BB962C8B-B14F-4D97-AF65-F5344CB8AC3E}">
        <p14:creationId xmlns:p14="http://schemas.microsoft.com/office/powerpoint/2010/main" val="2763030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left)">
                                      <p:cBhvr>
                                        <p:cTn id="77" dur="500"/>
                                        <p:tgtEl>
                                          <p:spTgt spid="1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left)">
                                      <p:cBhvr>
                                        <p:cTn id="92" dur="500"/>
                                        <p:tgtEl>
                                          <p:spTgt spid="2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xit" presetSubtype="0" fill="hold" grpId="1" nodeType="clickEffect">
                                  <p:stCondLst>
                                    <p:cond delay="0"/>
                                  </p:stCondLst>
                                  <p:childTnLst>
                                    <p:animEffect transition="out" filter="fade">
                                      <p:cBhvr>
                                        <p:cTn id="101" dur="500"/>
                                        <p:tgtEl>
                                          <p:spTgt spid="3"/>
                                        </p:tgtEl>
                                      </p:cBhvr>
                                    </p:animEffect>
                                    <p:set>
                                      <p:cBhvr>
                                        <p:cTn id="102" dur="1" fill="hold">
                                          <p:stCondLst>
                                            <p:cond delay="499"/>
                                          </p:stCondLst>
                                        </p:cTn>
                                        <p:tgtEl>
                                          <p:spTgt spid="3"/>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4"/>
                                        </p:tgtEl>
                                      </p:cBhvr>
                                    </p:animEffect>
                                    <p:set>
                                      <p:cBhvr>
                                        <p:cTn id="105" dur="1" fill="hold">
                                          <p:stCondLst>
                                            <p:cond delay="499"/>
                                          </p:stCondLst>
                                        </p:cTn>
                                        <p:tgtEl>
                                          <p:spTgt spid="4"/>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6"/>
                                        </p:tgtEl>
                                      </p:cBhvr>
                                    </p:animEffect>
                                    <p:set>
                                      <p:cBhvr>
                                        <p:cTn id="108" dur="1" fill="hold">
                                          <p:stCondLst>
                                            <p:cond delay="499"/>
                                          </p:stCondLst>
                                        </p:cTn>
                                        <p:tgtEl>
                                          <p:spTgt spid="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6"/>
                                        </p:tgtEl>
                                      </p:cBhvr>
                                    </p:animEffect>
                                    <p:set>
                                      <p:cBhvr>
                                        <p:cTn id="111" dur="1" fill="hold">
                                          <p:stCondLst>
                                            <p:cond delay="499"/>
                                          </p:stCondLst>
                                        </p:cTn>
                                        <p:tgtEl>
                                          <p:spTgt spid="26"/>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4"/>
                                        </p:tgtEl>
                                      </p:cBhvr>
                                    </p:animEffect>
                                    <p:set>
                                      <p:cBhvr>
                                        <p:cTn id="114" dur="1" fill="hold">
                                          <p:stCondLst>
                                            <p:cond delay="499"/>
                                          </p:stCondLst>
                                        </p:cTn>
                                        <p:tgtEl>
                                          <p:spTgt spid="14"/>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28"/>
                                        </p:tgtEl>
                                      </p:cBhvr>
                                    </p:animEffect>
                                    <p:set>
                                      <p:cBhvr>
                                        <p:cTn id="117" dur="1" fill="hold">
                                          <p:stCondLst>
                                            <p:cond delay="499"/>
                                          </p:stCondLst>
                                        </p:cTn>
                                        <p:tgtEl>
                                          <p:spTgt spid="28"/>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15"/>
                                        </p:tgtEl>
                                      </p:cBhvr>
                                    </p:animEffect>
                                    <p:set>
                                      <p:cBhvr>
                                        <p:cTn id="120" dur="1" fill="hold">
                                          <p:stCondLst>
                                            <p:cond delay="499"/>
                                          </p:stCondLst>
                                        </p:cTn>
                                        <p:tgtEl>
                                          <p:spTgt spid="15"/>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29"/>
                                        </p:tgtEl>
                                      </p:cBhvr>
                                    </p:animEffect>
                                    <p:set>
                                      <p:cBhvr>
                                        <p:cTn id="123" dur="1" fill="hold">
                                          <p:stCondLst>
                                            <p:cond delay="499"/>
                                          </p:stCondLst>
                                        </p:cTn>
                                        <p:tgtEl>
                                          <p:spTgt spid="29"/>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16"/>
                                        </p:tgtEl>
                                      </p:cBhvr>
                                    </p:animEffect>
                                    <p:set>
                                      <p:cBhvr>
                                        <p:cTn id="126" dur="1" fill="hold">
                                          <p:stCondLst>
                                            <p:cond delay="499"/>
                                          </p:stCondLst>
                                        </p:cTn>
                                        <p:tgtEl>
                                          <p:spTgt spid="16"/>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17"/>
                                        </p:tgtEl>
                                      </p:cBhvr>
                                    </p:animEffect>
                                    <p:set>
                                      <p:cBhvr>
                                        <p:cTn id="129" dur="1" fill="hold">
                                          <p:stCondLst>
                                            <p:cond delay="499"/>
                                          </p:stCondLst>
                                        </p:cTn>
                                        <p:tgtEl>
                                          <p:spTgt spid="17"/>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27"/>
                                        </p:tgtEl>
                                      </p:cBhvr>
                                    </p:animEffect>
                                    <p:set>
                                      <p:cBhvr>
                                        <p:cTn id="132" dur="1" fill="hold">
                                          <p:stCondLst>
                                            <p:cond delay="499"/>
                                          </p:stCondLst>
                                        </p:cTn>
                                        <p:tgtEl>
                                          <p:spTgt spid="27"/>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1"/>
                                        </p:tgtEl>
                                      </p:cBhvr>
                                    </p:animEffect>
                                    <p:set>
                                      <p:cBhvr>
                                        <p:cTn id="138" dur="1" fill="hold">
                                          <p:stCondLst>
                                            <p:cond delay="499"/>
                                          </p:stCondLst>
                                        </p:cTn>
                                        <p:tgtEl>
                                          <p:spTgt spid="21"/>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500"/>
                                        <p:tgtEl>
                                          <p:spTgt spid="20"/>
                                        </p:tgtEl>
                                      </p:cBhvr>
                                    </p:animEffect>
                                    <p:set>
                                      <p:cBhvr>
                                        <p:cTn id="141" dur="1" fill="hold">
                                          <p:stCondLst>
                                            <p:cond delay="499"/>
                                          </p:stCondLst>
                                        </p:cTn>
                                        <p:tgtEl>
                                          <p:spTgt spid="20"/>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19"/>
                                        </p:tgtEl>
                                      </p:cBhvr>
                                    </p:animEffect>
                                    <p:set>
                                      <p:cBhvr>
                                        <p:cTn id="144" dur="1" fill="hold">
                                          <p:stCondLst>
                                            <p:cond delay="499"/>
                                          </p:stCondLst>
                                        </p:cTn>
                                        <p:tgtEl>
                                          <p:spTgt spid="19"/>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22"/>
                                        </p:tgtEl>
                                      </p:cBhvr>
                                    </p:animEffect>
                                    <p:set>
                                      <p:cBhvr>
                                        <p:cTn id="147" dur="1" fill="hold">
                                          <p:stCondLst>
                                            <p:cond delay="499"/>
                                          </p:stCondLst>
                                        </p:cTn>
                                        <p:tgtEl>
                                          <p:spTgt spid="22"/>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23"/>
                                        </p:tgtEl>
                                      </p:cBhvr>
                                    </p:animEffect>
                                    <p:set>
                                      <p:cBhvr>
                                        <p:cTn id="150" dur="1" fill="hold">
                                          <p:stCondLst>
                                            <p:cond delay="499"/>
                                          </p:stCondLst>
                                        </p:cTn>
                                        <p:tgtEl>
                                          <p:spTgt spid="23"/>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24"/>
                                        </p:tgtEl>
                                      </p:cBhvr>
                                    </p:animEffect>
                                    <p:set>
                                      <p:cBhvr>
                                        <p:cTn id="153" dur="1" fill="hold">
                                          <p:stCondLst>
                                            <p:cond delay="499"/>
                                          </p:stCondLst>
                                        </p:cTn>
                                        <p:tgtEl>
                                          <p:spTgt spid="24"/>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25"/>
                                        </p:tgtEl>
                                      </p:cBhvr>
                                    </p:animEffect>
                                    <p:set>
                                      <p:cBhvr>
                                        <p:cTn id="156" dur="1" fill="hold">
                                          <p:stCondLst>
                                            <p:cond delay="499"/>
                                          </p:stCondLst>
                                        </p:cTn>
                                        <p:tgtEl>
                                          <p:spTgt spid="25"/>
                                        </p:tgtEl>
                                        <p:attrNameLst>
                                          <p:attrName>style.visibility</p:attrName>
                                        </p:attrNameLst>
                                      </p:cBhvr>
                                      <p:to>
                                        <p:strVal val="hidden"/>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30"/>
                                        </p:tgtEl>
                                        <p:attrNameLst>
                                          <p:attrName>style.visibility</p:attrName>
                                        </p:attrNameLst>
                                      </p:cBhvr>
                                      <p:to>
                                        <p:strVal val="visible"/>
                                      </p:to>
                                    </p:set>
                                    <p:animEffect transition="in" filter="wipe(left)">
                                      <p:cBhvr>
                                        <p:cTn id="161" dur="500"/>
                                        <p:tgtEl>
                                          <p:spTgt spid="3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31"/>
                                        </p:tgtEl>
                                        <p:attrNameLst>
                                          <p:attrName>style.visibility</p:attrName>
                                        </p:attrNameLst>
                                      </p:cBhvr>
                                      <p:to>
                                        <p:strVal val="visible"/>
                                      </p:to>
                                    </p:set>
                                    <p:animEffect transition="in" filter="wipe(left)">
                                      <p:cBhvr>
                                        <p:cTn id="166" dur="500"/>
                                        <p:tgtEl>
                                          <p:spTgt spid="3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33"/>
                                        </p:tgtEl>
                                        <p:attrNameLst>
                                          <p:attrName>style.visibility</p:attrName>
                                        </p:attrNameLst>
                                      </p:cBhvr>
                                      <p:to>
                                        <p:strVal val="visible"/>
                                      </p:to>
                                    </p:set>
                                    <p:animEffect transition="in" filter="wipe(left)">
                                      <p:cBhvr>
                                        <p:cTn id="171" dur="500"/>
                                        <p:tgtEl>
                                          <p:spTgt spid="33"/>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0" presetClass="exit" presetSubtype="0" fill="hold" grpId="1" nodeType="clickEffect">
                                  <p:stCondLst>
                                    <p:cond delay="0"/>
                                  </p:stCondLst>
                                  <p:childTnLst>
                                    <p:animEffect transition="out" filter="fade">
                                      <p:cBhvr>
                                        <p:cTn id="175" dur="500"/>
                                        <p:tgtEl>
                                          <p:spTgt spid="30"/>
                                        </p:tgtEl>
                                      </p:cBhvr>
                                    </p:animEffect>
                                    <p:set>
                                      <p:cBhvr>
                                        <p:cTn id="176" dur="1" fill="hold">
                                          <p:stCondLst>
                                            <p:cond delay="499"/>
                                          </p:stCondLst>
                                        </p:cTn>
                                        <p:tgtEl>
                                          <p:spTgt spid="30"/>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31"/>
                                        </p:tgtEl>
                                      </p:cBhvr>
                                    </p:animEffect>
                                    <p:set>
                                      <p:cBhvr>
                                        <p:cTn id="179" dur="1" fill="hold">
                                          <p:stCondLst>
                                            <p:cond delay="499"/>
                                          </p:stCondLst>
                                        </p:cTn>
                                        <p:tgtEl>
                                          <p:spTgt spid="31"/>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500"/>
                                        <p:tgtEl>
                                          <p:spTgt spid="33"/>
                                        </p:tgtEl>
                                      </p:cBhvr>
                                    </p:animEffect>
                                    <p:set>
                                      <p:cBhvr>
                                        <p:cTn id="182" dur="1" fill="hold">
                                          <p:stCondLst>
                                            <p:cond delay="499"/>
                                          </p:stCondLst>
                                        </p:cTn>
                                        <p:tgtEl>
                                          <p:spTgt spid="33"/>
                                        </p:tgtEl>
                                        <p:attrNameLst>
                                          <p:attrName>style.visibility</p:attrName>
                                        </p:attrNameLst>
                                      </p:cBhvr>
                                      <p:to>
                                        <p:strVal val="hidden"/>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5"/>
                                        </p:tgtEl>
                                        <p:attrNameLst>
                                          <p:attrName>style.visibility</p:attrName>
                                        </p:attrNameLst>
                                      </p:cBhvr>
                                      <p:to>
                                        <p:strVal val="visible"/>
                                      </p:to>
                                    </p:set>
                                    <p:animEffect transition="in" filter="wipe(left)">
                                      <p:cBhvr>
                                        <p:cTn id="187" dur="500"/>
                                        <p:tgtEl>
                                          <p:spTgt spid="35"/>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nodeType="clickEffect">
                                  <p:stCondLst>
                                    <p:cond delay="0"/>
                                  </p:stCondLst>
                                  <p:childTnLst>
                                    <p:set>
                                      <p:cBhvr>
                                        <p:cTn id="191" dur="1" fill="hold">
                                          <p:stCondLst>
                                            <p:cond delay="0"/>
                                          </p:stCondLst>
                                        </p:cTn>
                                        <p:tgtEl>
                                          <p:spTgt spid="36"/>
                                        </p:tgtEl>
                                        <p:attrNameLst>
                                          <p:attrName>style.visibility</p:attrName>
                                        </p:attrNameLst>
                                      </p:cBhvr>
                                      <p:to>
                                        <p:strVal val="visible"/>
                                      </p:to>
                                    </p:set>
                                    <p:animEffect transition="in" filter="wipe(left)">
                                      <p:cBhvr>
                                        <p:cTn id="192" dur="500"/>
                                        <p:tgtEl>
                                          <p:spTgt spid="36"/>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37"/>
                                        </p:tgtEl>
                                        <p:attrNameLst>
                                          <p:attrName>style.visibility</p:attrName>
                                        </p:attrNameLst>
                                      </p:cBhvr>
                                      <p:to>
                                        <p:strVal val="visible"/>
                                      </p:to>
                                    </p:set>
                                    <p:animEffect transition="in" filter="wipe(left)">
                                      <p:cBhvr>
                                        <p:cTn id="197" dur="500"/>
                                        <p:tgtEl>
                                          <p:spTgt spid="37"/>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38"/>
                                        </p:tgtEl>
                                        <p:attrNameLst>
                                          <p:attrName>style.visibility</p:attrName>
                                        </p:attrNameLst>
                                      </p:cBhvr>
                                      <p:to>
                                        <p:strVal val="visible"/>
                                      </p:to>
                                    </p:set>
                                    <p:animEffect transition="in" filter="wipe(left)">
                                      <p:cBhvr>
                                        <p:cTn id="202" dur="500"/>
                                        <p:tgtEl>
                                          <p:spTgt spid="38"/>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39"/>
                                        </p:tgtEl>
                                        <p:attrNameLst>
                                          <p:attrName>style.visibility</p:attrName>
                                        </p:attrNameLst>
                                      </p:cBhvr>
                                      <p:to>
                                        <p:strVal val="visible"/>
                                      </p:to>
                                    </p:set>
                                    <p:animEffect transition="in" filter="wipe(left)">
                                      <p:cBhvr>
                                        <p:cTn id="207" dur="500"/>
                                        <p:tgtEl>
                                          <p:spTgt spid="39"/>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40"/>
                                        </p:tgtEl>
                                        <p:attrNameLst>
                                          <p:attrName>style.visibility</p:attrName>
                                        </p:attrNameLst>
                                      </p:cBhvr>
                                      <p:to>
                                        <p:strVal val="visible"/>
                                      </p:to>
                                    </p:set>
                                    <p:animEffect transition="in" filter="wipe(left)">
                                      <p:cBhvr>
                                        <p:cTn id="212" dur="500"/>
                                        <p:tgtEl>
                                          <p:spTgt spid="40"/>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41"/>
                                        </p:tgtEl>
                                        <p:attrNameLst>
                                          <p:attrName>style.visibility</p:attrName>
                                        </p:attrNameLst>
                                      </p:cBhvr>
                                      <p:to>
                                        <p:strVal val="visible"/>
                                      </p:to>
                                    </p:set>
                                    <p:animEffect transition="in" filter="wipe(left)">
                                      <p:cBhvr>
                                        <p:cTn id="217" dur="500"/>
                                        <p:tgtEl>
                                          <p:spTgt spid="41"/>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42"/>
                                        </p:tgtEl>
                                        <p:attrNameLst>
                                          <p:attrName>style.visibility</p:attrName>
                                        </p:attrNameLst>
                                      </p:cBhvr>
                                      <p:to>
                                        <p:strVal val="visible"/>
                                      </p:to>
                                    </p:set>
                                    <p:animEffect transition="in" filter="wipe(left)">
                                      <p:cBhvr>
                                        <p:cTn id="222" dur="500"/>
                                        <p:tgtEl>
                                          <p:spTgt spid="42"/>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43"/>
                                        </p:tgtEl>
                                        <p:attrNameLst>
                                          <p:attrName>style.visibility</p:attrName>
                                        </p:attrNameLst>
                                      </p:cBhvr>
                                      <p:to>
                                        <p:strVal val="visible"/>
                                      </p:to>
                                    </p:set>
                                    <p:animEffect transition="in" filter="wipe(left)">
                                      <p:cBhvr>
                                        <p:cTn id="227" dur="500"/>
                                        <p:tgtEl>
                                          <p:spTgt spid="43"/>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44"/>
                                        </p:tgtEl>
                                        <p:attrNameLst>
                                          <p:attrName>style.visibility</p:attrName>
                                        </p:attrNameLst>
                                      </p:cBhvr>
                                      <p:to>
                                        <p:strVal val="visible"/>
                                      </p:to>
                                    </p:set>
                                    <p:animEffect transition="in" filter="wipe(left)">
                                      <p:cBhvr>
                                        <p:cTn id="232" dur="500"/>
                                        <p:tgtEl>
                                          <p:spTgt spid="44"/>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45"/>
                                        </p:tgtEl>
                                        <p:attrNameLst>
                                          <p:attrName>style.visibility</p:attrName>
                                        </p:attrNameLst>
                                      </p:cBhvr>
                                      <p:to>
                                        <p:strVal val="visible"/>
                                      </p:to>
                                    </p:set>
                                    <p:animEffect transition="in" filter="wipe(left)">
                                      <p:cBhvr>
                                        <p:cTn id="237" dur="500"/>
                                        <p:tgtEl>
                                          <p:spTgt spid="45"/>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46"/>
                                        </p:tgtEl>
                                        <p:attrNameLst>
                                          <p:attrName>style.visibility</p:attrName>
                                        </p:attrNameLst>
                                      </p:cBhvr>
                                      <p:to>
                                        <p:strVal val="visible"/>
                                      </p:to>
                                    </p:set>
                                    <p:animEffect transition="in" filter="wipe(left)">
                                      <p:cBhvr>
                                        <p:cTn id="242" dur="500"/>
                                        <p:tgtEl>
                                          <p:spTgt spid="46"/>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47"/>
                                        </p:tgtEl>
                                        <p:attrNameLst>
                                          <p:attrName>style.visibility</p:attrName>
                                        </p:attrNameLst>
                                      </p:cBhvr>
                                      <p:to>
                                        <p:strVal val="visible"/>
                                      </p:to>
                                    </p:set>
                                    <p:animEffect transition="in" filter="wipe(left)">
                                      <p:cBhvr>
                                        <p:cTn id="247" dur="500"/>
                                        <p:tgtEl>
                                          <p:spTgt spid="47"/>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48"/>
                                        </p:tgtEl>
                                        <p:attrNameLst>
                                          <p:attrName>style.visibility</p:attrName>
                                        </p:attrNameLst>
                                      </p:cBhvr>
                                      <p:to>
                                        <p:strVal val="visible"/>
                                      </p:to>
                                    </p:set>
                                    <p:animEffect transition="in" filter="wipe(left)">
                                      <p:cBhvr>
                                        <p:cTn id="252" dur="500"/>
                                        <p:tgtEl>
                                          <p:spTgt spid="48"/>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49"/>
                                        </p:tgtEl>
                                        <p:attrNameLst>
                                          <p:attrName>style.visibility</p:attrName>
                                        </p:attrNameLst>
                                      </p:cBhvr>
                                      <p:to>
                                        <p:strVal val="visible"/>
                                      </p:to>
                                    </p:set>
                                    <p:animEffect transition="in" filter="wipe(left)">
                                      <p:cBhvr>
                                        <p:cTn id="257" dur="500"/>
                                        <p:tgtEl>
                                          <p:spTgt spid="49"/>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50"/>
                                        </p:tgtEl>
                                        <p:attrNameLst>
                                          <p:attrName>style.visibility</p:attrName>
                                        </p:attrNameLst>
                                      </p:cBhvr>
                                      <p:to>
                                        <p:strVal val="visible"/>
                                      </p:to>
                                    </p:set>
                                    <p:animEffect transition="in" filter="wipe(left)">
                                      <p:cBhvr>
                                        <p:cTn id="262" dur="500"/>
                                        <p:tgtEl>
                                          <p:spTgt spid="50"/>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51"/>
                                        </p:tgtEl>
                                        <p:attrNameLst>
                                          <p:attrName>style.visibility</p:attrName>
                                        </p:attrNameLst>
                                      </p:cBhvr>
                                      <p:to>
                                        <p:strVal val="visible"/>
                                      </p:to>
                                    </p:set>
                                    <p:animEffect transition="in" filter="wipe(left)">
                                      <p:cBhvr>
                                        <p:cTn id="267" dur="500"/>
                                        <p:tgtEl>
                                          <p:spTgt spid="51"/>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22" presetClass="entr" presetSubtype="8" fill="hold" grpId="0" nodeType="clickEffect">
                                  <p:stCondLst>
                                    <p:cond delay="0"/>
                                  </p:stCondLst>
                                  <p:childTnLst>
                                    <p:set>
                                      <p:cBhvr>
                                        <p:cTn id="271" dur="1" fill="hold">
                                          <p:stCondLst>
                                            <p:cond delay="0"/>
                                          </p:stCondLst>
                                        </p:cTn>
                                        <p:tgtEl>
                                          <p:spTgt spid="52"/>
                                        </p:tgtEl>
                                        <p:attrNameLst>
                                          <p:attrName>style.visibility</p:attrName>
                                        </p:attrNameLst>
                                      </p:cBhvr>
                                      <p:to>
                                        <p:strVal val="visible"/>
                                      </p:to>
                                    </p:set>
                                    <p:animEffect transition="in" filter="wipe(left)">
                                      <p:cBhvr>
                                        <p:cTn id="272" dur="500"/>
                                        <p:tgtEl>
                                          <p:spTgt spid="52"/>
                                        </p:tgtEl>
                                      </p:cBhvr>
                                    </p:animEffec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2" presetClass="entr" presetSubtype="8" fill="hold" grpId="0" nodeType="clickEffect">
                                  <p:stCondLst>
                                    <p:cond delay="0"/>
                                  </p:stCondLst>
                                  <p:childTnLst>
                                    <p:set>
                                      <p:cBhvr>
                                        <p:cTn id="276" dur="1" fill="hold">
                                          <p:stCondLst>
                                            <p:cond delay="0"/>
                                          </p:stCondLst>
                                        </p:cTn>
                                        <p:tgtEl>
                                          <p:spTgt spid="53"/>
                                        </p:tgtEl>
                                        <p:attrNameLst>
                                          <p:attrName>style.visibility</p:attrName>
                                        </p:attrNameLst>
                                      </p:cBhvr>
                                      <p:to>
                                        <p:strVal val="visible"/>
                                      </p:to>
                                    </p:set>
                                    <p:animEffect transition="in" filter="wipe(left)">
                                      <p:cBhvr>
                                        <p:cTn id="277" dur="500"/>
                                        <p:tgtEl>
                                          <p:spTgt spid="53"/>
                                        </p:tgtEl>
                                      </p:cBhvr>
                                    </p:animEffec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22" presetClass="entr" presetSubtype="8" fill="hold" grpId="0" nodeType="clickEffect">
                                  <p:stCondLst>
                                    <p:cond delay="0"/>
                                  </p:stCondLst>
                                  <p:childTnLst>
                                    <p:set>
                                      <p:cBhvr>
                                        <p:cTn id="281" dur="1" fill="hold">
                                          <p:stCondLst>
                                            <p:cond delay="0"/>
                                          </p:stCondLst>
                                        </p:cTn>
                                        <p:tgtEl>
                                          <p:spTgt spid="54"/>
                                        </p:tgtEl>
                                        <p:attrNameLst>
                                          <p:attrName>style.visibility</p:attrName>
                                        </p:attrNameLst>
                                      </p:cBhvr>
                                      <p:to>
                                        <p:strVal val="visible"/>
                                      </p:to>
                                    </p:set>
                                    <p:animEffect transition="in" filter="wipe(left)">
                                      <p:cBhvr>
                                        <p:cTn id="282" dur="500"/>
                                        <p:tgtEl>
                                          <p:spTgt spid="54"/>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22" presetClass="entr" presetSubtype="8" fill="hold" grpId="0" nodeType="clickEffect">
                                  <p:stCondLst>
                                    <p:cond delay="0"/>
                                  </p:stCondLst>
                                  <p:childTnLst>
                                    <p:set>
                                      <p:cBhvr>
                                        <p:cTn id="286" dur="1" fill="hold">
                                          <p:stCondLst>
                                            <p:cond delay="0"/>
                                          </p:stCondLst>
                                        </p:cTn>
                                        <p:tgtEl>
                                          <p:spTgt spid="55"/>
                                        </p:tgtEl>
                                        <p:attrNameLst>
                                          <p:attrName>style.visibility</p:attrName>
                                        </p:attrNameLst>
                                      </p:cBhvr>
                                      <p:to>
                                        <p:strVal val="visible"/>
                                      </p:to>
                                    </p:set>
                                    <p:animEffect transition="in" filter="wipe(left)">
                                      <p:cBhvr>
                                        <p:cTn id="287" dur="500"/>
                                        <p:tgtEl>
                                          <p:spTgt spid="55"/>
                                        </p:tgtEl>
                                      </p:cBhvr>
                                    </p:animEffec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22" presetClass="entr" presetSubtype="8" fill="hold" grpId="0" nodeType="clickEffect">
                                  <p:stCondLst>
                                    <p:cond delay="0"/>
                                  </p:stCondLst>
                                  <p:childTnLst>
                                    <p:set>
                                      <p:cBhvr>
                                        <p:cTn id="291" dur="1" fill="hold">
                                          <p:stCondLst>
                                            <p:cond delay="0"/>
                                          </p:stCondLst>
                                        </p:cTn>
                                        <p:tgtEl>
                                          <p:spTgt spid="56"/>
                                        </p:tgtEl>
                                        <p:attrNameLst>
                                          <p:attrName>style.visibility</p:attrName>
                                        </p:attrNameLst>
                                      </p:cBhvr>
                                      <p:to>
                                        <p:strVal val="visible"/>
                                      </p:to>
                                    </p:set>
                                    <p:animEffect transition="in" filter="wipe(left)">
                                      <p:cBhvr>
                                        <p:cTn id="292" dur="500"/>
                                        <p:tgtEl>
                                          <p:spTgt spid="56"/>
                                        </p:tgtEl>
                                      </p:cBhvr>
                                    </p:animEffect>
                                  </p:childTnLst>
                                </p:cTn>
                              </p:par>
                            </p:childTnLst>
                          </p:cTn>
                        </p:par>
                      </p:childTnLst>
                    </p:cTn>
                  </p:par>
                  <p:par>
                    <p:cTn id="293" fill="hold" nodeType="clickPar">
                      <p:stCondLst>
                        <p:cond delay="indefinite"/>
                      </p:stCondLst>
                      <p:childTnLst>
                        <p:par>
                          <p:cTn id="294" fill="hold" nodeType="withGroup">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57"/>
                                        </p:tgtEl>
                                        <p:attrNameLst>
                                          <p:attrName>style.visibility</p:attrName>
                                        </p:attrNameLst>
                                      </p:cBhvr>
                                      <p:to>
                                        <p:strVal val="visible"/>
                                      </p:to>
                                    </p:set>
                                    <p:animEffect transition="in" filter="wipe(left)">
                                      <p:cBhvr>
                                        <p:cTn id="297" dur="500"/>
                                        <p:tgtEl>
                                          <p:spTgt spid="57"/>
                                        </p:tgtEl>
                                      </p:cBhvr>
                                    </p:animEffect>
                                  </p:childTnLst>
                                </p:cTn>
                              </p:par>
                              <p:par>
                                <p:cTn id="298" presetID="22" presetClass="entr" presetSubtype="8" fill="hold" nodeType="withEffect">
                                  <p:stCondLst>
                                    <p:cond delay="0"/>
                                  </p:stCondLst>
                                  <p:childTnLst>
                                    <p:set>
                                      <p:cBhvr>
                                        <p:cTn id="299" dur="1" fill="hold">
                                          <p:stCondLst>
                                            <p:cond delay="0"/>
                                          </p:stCondLst>
                                        </p:cTn>
                                        <p:tgtEl>
                                          <p:spTgt spid="58"/>
                                        </p:tgtEl>
                                        <p:attrNameLst>
                                          <p:attrName>style.visibility</p:attrName>
                                        </p:attrNameLst>
                                      </p:cBhvr>
                                      <p:to>
                                        <p:strVal val="visible"/>
                                      </p:to>
                                    </p:set>
                                    <p:animEffect transition="in" filter="wipe(left)">
                                      <p:cBhvr>
                                        <p:cTn id="300" dur="500"/>
                                        <p:tgtEl>
                                          <p:spTgt spid="58"/>
                                        </p:tgtEl>
                                      </p:cBhvr>
                                    </p:animEffect>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 presetClass="exit" presetSubtype="0" fill="hold" grpId="1" nodeType="clickEffect">
                                  <p:stCondLst>
                                    <p:cond delay="0"/>
                                  </p:stCondLst>
                                  <p:childTnLst>
                                    <p:set>
                                      <p:cBhvr>
                                        <p:cTn id="304" dur="1" fill="hold">
                                          <p:stCondLst>
                                            <p:cond delay="0"/>
                                          </p:stCondLst>
                                        </p:cTn>
                                        <p:tgtEl>
                                          <p:spTgt spid="35"/>
                                        </p:tgtEl>
                                        <p:attrNameLst>
                                          <p:attrName>style.visibility</p:attrName>
                                        </p:attrNameLst>
                                      </p:cBhvr>
                                      <p:to>
                                        <p:strVal val="hidden"/>
                                      </p:to>
                                    </p:set>
                                  </p:childTnLst>
                                </p:cTn>
                              </p:par>
                              <p:par>
                                <p:cTn id="305" presetID="1" presetClass="exit" presetSubtype="0" fill="hold" nodeType="withEffect">
                                  <p:stCondLst>
                                    <p:cond delay="0"/>
                                  </p:stCondLst>
                                  <p:childTnLst>
                                    <p:set>
                                      <p:cBhvr>
                                        <p:cTn id="306" dur="1" fill="hold">
                                          <p:stCondLst>
                                            <p:cond delay="0"/>
                                          </p:stCondLst>
                                        </p:cTn>
                                        <p:tgtEl>
                                          <p:spTgt spid="36"/>
                                        </p:tgtEl>
                                        <p:attrNameLst>
                                          <p:attrName>style.visibility</p:attrName>
                                        </p:attrNameLst>
                                      </p:cBhvr>
                                      <p:to>
                                        <p:strVal val="hidden"/>
                                      </p:to>
                                    </p:set>
                                  </p:childTnLst>
                                </p:cTn>
                              </p:par>
                              <p:par>
                                <p:cTn id="307" presetID="1" presetClass="exit" presetSubtype="0" fill="hold" grpId="1" nodeType="withEffect">
                                  <p:stCondLst>
                                    <p:cond delay="0"/>
                                  </p:stCondLst>
                                  <p:childTnLst>
                                    <p:set>
                                      <p:cBhvr>
                                        <p:cTn id="308" dur="1" fill="hold">
                                          <p:stCondLst>
                                            <p:cond delay="0"/>
                                          </p:stCondLst>
                                        </p:cTn>
                                        <p:tgtEl>
                                          <p:spTgt spid="37"/>
                                        </p:tgtEl>
                                        <p:attrNameLst>
                                          <p:attrName>style.visibility</p:attrName>
                                        </p:attrNameLst>
                                      </p:cBhvr>
                                      <p:to>
                                        <p:strVal val="hidden"/>
                                      </p:to>
                                    </p:set>
                                  </p:childTnLst>
                                </p:cTn>
                              </p:par>
                              <p:par>
                                <p:cTn id="309" presetID="1" presetClass="exit" presetSubtype="0" fill="hold" grpId="1" nodeType="withEffect">
                                  <p:stCondLst>
                                    <p:cond delay="0"/>
                                  </p:stCondLst>
                                  <p:childTnLst>
                                    <p:set>
                                      <p:cBhvr>
                                        <p:cTn id="310" dur="1" fill="hold">
                                          <p:stCondLst>
                                            <p:cond delay="0"/>
                                          </p:stCondLst>
                                        </p:cTn>
                                        <p:tgtEl>
                                          <p:spTgt spid="38"/>
                                        </p:tgtEl>
                                        <p:attrNameLst>
                                          <p:attrName>style.visibility</p:attrName>
                                        </p:attrNameLst>
                                      </p:cBhvr>
                                      <p:to>
                                        <p:strVal val="hidden"/>
                                      </p:to>
                                    </p:set>
                                  </p:childTnLst>
                                </p:cTn>
                              </p:par>
                              <p:par>
                                <p:cTn id="311" presetID="1" presetClass="exit" presetSubtype="0" fill="hold" grpId="1" nodeType="withEffect">
                                  <p:stCondLst>
                                    <p:cond delay="0"/>
                                  </p:stCondLst>
                                  <p:childTnLst>
                                    <p:set>
                                      <p:cBhvr>
                                        <p:cTn id="312" dur="1" fill="hold">
                                          <p:stCondLst>
                                            <p:cond delay="0"/>
                                          </p:stCondLst>
                                        </p:cTn>
                                        <p:tgtEl>
                                          <p:spTgt spid="39"/>
                                        </p:tgtEl>
                                        <p:attrNameLst>
                                          <p:attrName>style.visibility</p:attrName>
                                        </p:attrNameLst>
                                      </p:cBhvr>
                                      <p:to>
                                        <p:strVal val="hidden"/>
                                      </p:to>
                                    </p:set>
                                  </p:childTnLst>
                                </p:cTn>
                              </p:par>
                              <p:par>
                                <p:cTn id="313" presetID="1" presetClass="exit" presetSubtype="0" fill="hold" grpId="1" nodeType="withEffect">
                                  <p:stCondLst>
                                    <p:cond delay="0"/>
                                  </p:stCondLst>
                                  <p:childTnLst>
                                    <p:set>
                                      <p:cBhvr>
                                        <p:cTn id="314" dur="1" fill="hold">
                                          <p:stCondLst>
                                            <p:cond delay="0"/>
                                          </p:stCondLst>
                                        </p:cTn>
                                        <p:tgtEl>
                                          <p:spTgt spid="40"/>
                                        </p:tgtEl>
                                        <p:attrNameLst>
                                          <p:attrName>style.visibility</p:attrName>
                                        </p:attrNameLst>
                                      </p:cBhvr>
                                      <p:to>
                                        <p:strVal val="hidden"/>
                                      </p:to>
                                    </p:set>
                                  </p:childTnLst>
                                </p:cTn>
                              </p:par>
                              <p:par>
                                <p:cTn id="315" presetID="1" presetClass="exit" presetSubtype="0" fill="hold" grpId="1" nodeType="withEffect">
                                  <p:stCondLst>
                                    <p:cond delay="0"/>
                                  </p:stCondLst>
                                  <p:childTnLst>
                                    <p:set>
                                      <p:cBhvr>
                                        <p:cTn id="316" dur="1" fill="hold">
                                          <p:stCondLst>
                                            <p:cond delay="0"/>
                                          </p:stCondLst>
                                        </p:cTn>
                                        <p:tgtEl>
                                          <p:spTgt spid="41"/>
                                        </p:tgtEl>
                                        <p:attrNameLst>
                                          <p:attrName>style.visibility</p:attrName>
                                        </p:attrNameLst>
                                      </p:cBhvr>
                                      <p:to>
                                        <p:strVal val="hidden"/>
                                      </p:to>
                                    </p:set>
                                  </p:childTnLst>
                                </p:cTn>
                              </p:par>
                              <p:par>
                                <p:cTn id="317" presetID="1" presetClass="exit" presetSubtype="0" fill="hold" grpId="1" nodeType="withEffect">
                                  <p:stCondLst>
                                    <p:cond delay="0"/>
                                  </p:stCondLst>
                                  <p:childTnLst>
                                    <p:set>
                                      <p:cBhvr>
                                        <p:cTn id="318" dur="1" fill="hold">
                                          <p:stCondLst>
                                            <p:cond delay="0"/>
                                          </p:stCondLst>
                                        </p:cTn>
                                        <p:tgtEl>
                                          <p:spTgt spid="42"/>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43"/>
                                        </p:tgtEl>
                                        <p:attrNameLst>
                                          <p:attrName>style.visibility</p:attrName>
                                        </p:attrNameLst>
                                      </p:cBhvr>
                                      <p:to>
                                        <p:strVal val="hidden"/>
                                      </p:to>
                                    </p:set>
                                  </p:childTnLst>
                                </p:cTn>
                              </p:par>
                              <p:par>
                                <p:cTn id="321" presetID="1" presetClass="exit" presetSubtype="0" fill="hold" grpId="1" nodeType="withEffect">
                                  <p:stCondLst>
                                    <p:cond delay="0"/>
                                  </p:stCondLst>
                                  <p:childTnLst>
                                    <p:set>
                                      <p:cBhvr>
                                        <p:cTn id="322" dur="1" fill="hold">
                                          <p:stCondLst>
                                            <p:cond delay="0"/>
                                          </p:stCondLst>
                                        </p:cTn>
                                        <p:tgtEl>
                                          <p:spTgt spid="44"/>
                                        </p:tgtEl>
                                        <p:attrNameLst>
                                          <p:attrName>style.visibility</p:attrName>
                                        </p:attrNameLst>
                                      </p:cBhvr>
                                      <p:to>
                                        <p:strVal val="hidden"/>
                                      </p:to>
                                    </p:set>
                                  </p:childTnLst>
                                </p:cTn>
                              </p:par>
                              <p:par>
                                <p:cTn id="323" presetID="1" presetClass="exit" presetSubtype="0" fill="hold" grpId="1" nodeType="withEffect">
                                  <p:stCondLst>
                                    <p:cond delay="0"/>
                                  </p:stCondLst>
                                  <p:childTnLst>
                                    <p:set>
                                      <p:cBhvr>
                                        <p:cTn id="324" dur="1" fill="hold">
                                          <p:stCondLst>
                                            <p:cond delay="0"/>
                                          </p:stCondLst>
                                        </p:cTn>
                                        <p:tgtEl>
                                          <p:spTgt spid="45"/>
                                        </p:tgtEl>
                                        <p:attrNameLst>
                                          <p:attrName>style.visibility</p:attrName>
                                        </p:attrNameLst>
                                      </p:cBhvr>
                                      <p:to>
                                        <p:strVal val="hidden"/>
                                      </p:to>
                                    </p:set>
                                  </p:childTnLst>
                                </p:cTn>
                              </p:par>
                              <p:par>
                                <p:cTn id="325" presetID="1" presetClass="exit" presetSubtype="0" fill="hold" grpId="1" nodeType="withEffect">
                                  <p:stCondLst>
                                    <p:cond delay="0"/>
                                  </p:stCondLst>
                                  <p:childTnLst>
                                    <p:set>
                                      <p:cBhvr>
                                        <p:cTn id="326" dur="1" fill="hold">
                                          <p:stCondLst>
                                            <p:cond delay="0"/>
                                          </p:stCondLst>
                                        </p:cTn>
                                        <p:tgtEl>
                                          <p:spTgt spid="46"/>
                                        </p:tgtEl>
                                        <p:attrNameLst>
                                          <p:attrName>style.visibility</p:attrName>
                                        </p:attrNameLst>
                                      </p:cBhvr>
                                      <p:to>
                                        <p:strVal val="hidden"/>
                                      </p:to>
                                    </p:set>
                                  </p:childTnLst>
                                </p:cTn>
                              </p:par>
                              <p:par>
                                <p:cTn id="327" presetID="1" presetClass="exit" presetSubtype="0" fill="hold" grpId="1" nodeType="withEffect">
                                  <p:stCondLst>
                                    <p:cond delay="0"/>
                                  </p:stCondLst>
                                  <p:childTnLst>
                                    <p:set>
                                      <p:cBhvr>
                                        <p:cTn id="328" dur="1" fill="hold">
                                          <p:stCondLst>
                                            <p:cond delay="0"/>
                                          </p:stCondLst>
                                        </p:cTn>
                                        <p:tgtEl>
                                          <p:spTgt spid="47"/>
                                        </p:tgtEl>
                                        <p:attrNameLst>
                                          <p:attrName>style.visibility</p:attrName>
                                        </p:attrNameLst>
                                      </p:cBhvr>
                                      <p:to>
                                        <p:strVal val="hidden"/>
                                      </p:to>
                                    </p:set>
                                  </p:childTnLst>
                                </p:cTn>
                              </p:par>
                              <p:par>
                                <p:cTn id="329" presetID="1" presetClass="exit" presetSubtype="0" fill="hold" grpId="1" nodeType="withEffect">
                                  <p:stCondLst>
                                    <p:cond delay="0"/>
                                  </p:stCondLst>
                                  <p:childTnLst>
                                    <p:set>
                                      <p:cBhvr>
                                        <p:cTn id="330" dur="1" fill="hold">
                                          <p:stCondLst>
                                            <p:cond delay="0"/>
                                          </p:stCondLst>
                                        </p:cTn>
                                        <p:tgtEl>
                                          <p:spTgt spid="48"/>
                                        </p:tgtEl>
                                        <p:attrNameLst>
                                          <p:attrName>style.visibility</p:attrName>
                                        </p:attrNameLst>
                                      </p:cBhvr>
                                      <p:to>
                                        <p:strVal val="hidden"/>
                                      </p:to>
                                    </p:set>
                                  </p:childTnLst>
                                </p:cTn>
                              </p:par>
                              <p:par>
                                <p:cTn id="331" presetID="1" presetClass="exit" presetSubtype="0" fill="hold" grpId="1" nodeType="withEffect">
                                  <p:stCondLst>
                                    <p:cond delay="0"/>
                                  </p:stCondLst>
                                  <p:childTnLst>
                                    <p:set>
                                      <p:cBhvr>
                                        <p:cTn id="332" dur="1" fill="hold">
                                          <p:stCondLst>
                                            <p:cond delay="0"/>
                                          </p:stCondLst>
                                        </p:cTn>
                                        <p:tgtEl>
                                          <p:spTgt spid="49"/>
                                        </p:tgtEl>
                                        <p:attrNameLst>
                                          <p:attrName>style.visibility</p:attrName>
                                        </p:attrNameLst>
                                      </p:cBhvr>
                                      <p:to>
                                        <p:strVal val="hidden"/>
                                      </p:to>
                                    </p:set>
                                  </p:childTnLst>
                                </p:cTn>
                              </p:par>
                              <p:par>
                                <p:cTn id="333" presetID="1" presetClass="exit" presetSubtype="0" fill="hold" grpId="1" nodeType="withEffect">
                                  <p:stCondLst>
                                    <p:cond delay="0"/>
                                  </p:stCondLst>
                                  <p:childTnLst>
                                    <p:set>
                                      <p:cBhvr>
                                        <p:cTn id="334" dur="1" fill="hold">
                                          <p:stCondLst>
                                            <p:cond delay="0"/>
                                          </p:stCondLst>
                                        </p:cTn>
                                        <p:tgtEl>
                                          <p:spTgt spid="50"/>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51"/>
                                        </p:tgtEl>
                                        <p:attrNameLst>
                                          <p:attrName>style.visibility</p:attrName>
                                        </p:attrNameLst>
                                      </p:cBhvr>
                                      <p:to>
                                        <p:strVal val="hidden"/>
                                      </p:to>
                                    </p:set>
                                  </p:childTnLst>
                                </p:cTn>
                              </p:par>
                              <p:par>
                                <p:cTn id="337" presetID="1" presetClass="exit" presetSubtype="0" fill="hold" grpId="1" nodeType="withEffect">
                                  <p:stCondLst>
                                    <p:cond delay="0"/>
                                  </p:stCondLst>
                                  <p:childTnLst>
                                    <p:set>
                                      <p:cBhvr>
                                        <p:cTn id="338" dur="1" fill="hold">
                                          <p:stCondLst>
                                            <p:cond delay="0"/>
                                          </p:stCondLst>
                                        </p:cTn>
                                        <p:tgtEl>
                                          <p:spTgt spid="52"/>
                                        </p:tgtEl>
                                        <p:attrNameLst>
                                          <p:attrName>style.visibility</p:attrName>
                                        </p:attrNameLst>
                                      </p:cBhvr>
                                      <p:to>
                                        <p:strVal val="hidden"/>
                                      </p:to>
                                    </p:set>
                                  </p:childTnLst>
                                </p:cTn>
                              </p:par>
                              <p:par>
                                <p:cTn id="339" presetID="1" presetClass="exit" presetSubtype="0" fill="hold" grpId="1" nodeType="withEffect">
                                  <p:stCondLst>
                                    <p:cond delay="0"/>
                                  </p:stCondLst>
                                  <p:childTnLst>
                                    <p:set>
                                      <p:cBhvr>
                                        <p:cTn id="340" dur="1" fill="hold">
                                          <p:stCondLst>
                                            <p:cond delay="0"/>
                                          </p:stCondLst>
                                        </p:cTn>
                                        <p:tgtEl>
                                          <p:spTgt spid="53"/>
                                        </p:tgtEl>
                                        <p:attrNameLst>
                                          <p:attrName>style.visibility</p:attrName>
                                        </p:attrNameLst>
                                      </p:cBhvr>
                                      <p:to>
                                        <p:strVal val="hidden"/>
                                      </p:to>
                                    </p:set>
                                  </p:childTnLst>
                                </p:cTn>
                              </p:par>
                              <p:par>
                                <p:cTn id="341" presetID="1" presetClass="exit" presetSubtype="0" fill="hold" grpId="1" nodeType="withEffect">
                                  <p:stCondLst>
                                    <p:cond delay="0"/>
                                  </p:stCondLst>
                                  <p:childTnLst>
                                    <p:set>
                                      <p:cBhvr>
                                        <p:cTn id="342" dur="1" fill="hold">
                                          <p:stCondLst>
                                            <p:cond delay="0"/>
                                          </p:stCondLst>
                                        </p:cTn>
                                        <p:tgtEl>
                                          <p:spTgt spid="54"/>
                                        </p:tgtEl>
                                        <p:attrNameLst>
                                          <p:attrName>style.visibility</p:attrName>
                                        </p:attrNameLst>
                                      </p:cBhvr>
                                      <p:to>
                                        <p:strVal val="hidden"/>
                                      </p:to>
                                    </p:set>
                                  </p:childTnLst>
                                </p:cTn>
                              </p:par>
                              <p:par>
                                <p:cTn id="343" presetID="1" presetClass="exit" presetSubtype="0" fill="hold" grpId="1" nodeType="withEffect">
                                  <p:stCondLst>
                                    <p:cond delay="0"/>
                                  </p:stCondLst>
                                  <p:childTnLst>
                                    <p:set>
                                      <p:cBhvr>
                                        <p:cTn id="344" dur="1" fill="hold">
                                          <p:stCondLst>
                                            <p:cond delay="0"/>
                                          </p:stCondLst>
                                        </p:cTn>
                                        <p:tgtEl>
                                          <p:spTgt spid="55"/>
                                        </p:tgtEl>
                                        <p:attrNameLst>
                                          <p:attrName>style.visibility</p:attrName>
                                        </p:attrNameLst>
                                      </p:cBhvr>
                                      <p:to>
                                        <p:strVal val="hidden"/>
                                      </p:to>
                                    </p:set>
                                  </p:childTnLst>
                                </p:cTn>
                              </p:par>
                              <p:par>
                                <p:cTn id="345" presetID="1" presetClass="exit" presetSubtype="0" fill="hold" grpId="1" nodeType="withEffect">
                                  <p:stCondLst>
                                    <p:cond delay="0"/>
                                  </p:stCondLst>
                                  <p:childTnLst>
                                    <p:set>
                                      <p:cBhvr>
                                        <p:cTn id="346" dur="1" fill="hold">
                                          <p:stCondLst>
                                            <p:cond delay="0"/>
                                          </p:stCondLst>
                                        </p:cTn>
                                        <p:tgtEl>
                                          <p:spTgt spid="56"/>
                                        </p:tgtEl>
                                        <p:attrNameLst>
                                          <p:attrName>style.visibility</p:attrName>
                                        </p:attrNameLst>
                                      </p:cBhvr>
                                      <p:to>
                                        <p:strVal val="hidden"/>
                                      </p:to>
                                    </p:set>
                                  </p:childTnLst>
                                </p:cTn>
                              </p:par>
                              <p:par>
                                <p:cTn id="347" presetID="1" presetClass="exit" presetSubtype="0" fill="hold" grpId="1" nodeType="withEffect">
                                  <p:stCondLst>
                                    <p:cond delay="0"/>
                                  </p:stCondLst>
                                  <p:childTnLst>
                                    <p:set>
                                      <p:cBhvr>
                                        <p:cTn id="348" dur="1" fill="hold">
                                          <p:stCondLst>
                                            <p:cond delay="0"/>
                                          </p:stCondLst>
                                        </p:cTn>
                                        <p:tgtEl>
                                          <p:spTgt spid="57"/>
                                        </p:tgtEl>
                                        <p:attrNameLst>
                                          <p:attrName>style.visibility</p:attrName>
                                        </p:attrNameLst>
                                      </p:cBhvr>
                                      <p:to>
                                        <p:strVal val="hidden"/>
                                      </p:to>
                                    </p:set>
                                  </p:childTnLst>
                                </p:cTn>
                              </p:par>
                              <p:par>
                                <p:cTn id="349" presetID="1" presetClass="exit" presetSubtype="0" fill="hold" nodeType="withEffect">
                                  <p:stCondLst>
                                    <p:cond delay="0"/>
                                  </p:stCondLst>
                                  <p:childTnLst>
                                    <p:set>
                                      <p:cBhvr>
                                        <p:cTn id="350" dur="1" fill="hold">
                                          <p:stCondLst>
                                            <p:cond delay="0"/>
                                          </p:stCondLst>
                                        </p:cTn>
                                        <p:tgtEl>
                                          <p:spTgt spid="58"/>
                                        </p:tgtEl>
                                        <p:attrNameLst>
                                          <p:attrName>style.visibility</p:attrName>
                                        </p:attrNameLst>
                                      </p:cBhvr>
                                      <p:to>
                                        <p:strVal val="hidden"/>
                                      </p:to>
                                    </p:set>
                                  </p:childTnLst>
                                </p:cTn>
                              </p:par>
                              <p:par>
                                <p:cTn id="351" presetID="22" presetClass="entr" presetSubtype="8"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animEffect transition="in" filter="wipe(left)">
                                      <p:cBhvr>
                                        <p:cTn id="353" dur="500"/>
                                        <p:tgtEl>
                                          <p:spTgt spid="141"/>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22" presetClass="entr" presetSubtype="8" fill="hold" nodeType="clickEffect">
                                  <p:stCondLst>
                                    <p:cond delay="0"/>
                                  </p:stCondLst>
                                  <p:childTnLst>
                                    <p:set>
                                      <p:cBhvr>
                                        <p:cTn id="357" dur="1" fill="hold">
                                          <p:stCondLst>
                                            <p:cond delay="0"/>
                                          </p:stCondLst>
                                        </p:cTn>
                                        <p:tgtEl>
                                          <p:spTgt spid="140"/>
                                        </p:tgtEl>
                                        <p:attrNameLst>
                                          <p:attrName>style.visibility</p:attrName>
                                        </p:attrNameLst>
                                      </p:cBhvr>
                                      <p:to>
                                        <p:strVal val="visible"/>
                                      </p:to>
                                    </p:set>
                                    <p:animEffect transition="in" filter="wipe(left)">
                                      <p:cBhvr>
                                        <p:cTn id="358" dur="500"/>
                                        <p:tgtEl>
                                          <p:spTgt spid="140"/>
                                        </p:tgtEl>
                                      </p:cBhvr>
                                    </p:animEffect>
                                  </p:childTnLst>
                                </p:cTn>
                              </p:par>
                            </p:childTnLst>
                          </p:cTn>
                        </p:par>
                      </p:childTnLst>
                    </p:cTn>
                  </p:par>
                  <p:par>
                    <p:cTn id="359" fill="hold" nodeType="clickPar">
                      <p:stCondLst>
                        <p:cond delay="indefinite"/>
                      </p:stCondLst>
                      <p:childTnLst>
                        <p:par>
                          <p:cTn id="360" fill="hold" nodeType="withGroup">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142"/>
                                        </p:tgtEl>
                                        <p:attrNameLst>
                                          <p:attrName>style.visibility</p:attrName>
                                        </p:attrNameLst>
                                      </p:cBhvr>
                                      <p:to>
                                        <p:strVal val="visible"/>
                                      </p:to>
                                    </p:set>
                                    <p:animEffect transition="in" filter="wipe(left)">
                                      <p:cBhvr>
                                        <p:cTn id="363" dur="500"/>
                                        <p:tgtEl>
                                          <p:spTgt spid="142"/>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143"/>
                                        </p:tgtEl>
                                        <p:attrNameLst>
                                          <p:attrName>style.visibility</p:attrName>
                                        </p:attrNameLst>
                                      </p:cBhvr>
                                      <p:to>
                                        <p:strVal val="visible"/>
                                      </p:to>
                                    </p:set>
                                    <p:animEffect transition="in" filter="wipe(left)">
                                      <p:cBhvr>
                                        <p:cTn id="368" dur="500"/>
                                        <p:tgtEl>
                                          <p:spTgt spid="143"/>
                                        </p:tgtEl>
                                      </p:cBhvr>
                                    </p:animEffec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144"/>
                                        </p:tgtEl>
                                        <p:attrNameLst>
                                          <p:attrName>style.visibility</p:attrName>
                                        </p:attrNameLst>
                                      </p:cBhvr>
                                      <p:to>
                                        <p:strVal val="visible"/>
                                      </p:to>
                                    </p:set>
                                    <p:animEffect transition="in" filter="wipe(left)">
                                      <p:cBhvr>
                                        <p:cTn id="373" dur="500"/>
                                        <p:tgtEl>
                                          <p:spTgt spid="144"/>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145"/>
                                        </p:tgtEl>
                                        <p:attrNameLst>
                                          <p:attrName>style.visibility</p:attrName>
                                        </p:attrNameLst>
                                      </p:cBhvr>
                                      <p:to>
                                        <p:strVal val="visible"/>
                                      </p:to>
                                    </p:set>
                                    <p:animEffect transition="in" filter="wipe(left)">
                                      <p:cBhvr>
                                        <p:cTn id="378" dur="500"/>
                                        <p:tgtEl>
                                          <p:spTgt spid="145"/>
                                        </p:tgtEl>
                                      </p:cBhvr>
                                    </p:animEffect>
                                  </p:childTnLst>
                                </p:cTn>
                              </p:par>
                            </p:childTnLst>
                          </p:cTn>
                        </p:par>
                      </p:childTnLst>
                    </p:cTn>
                  </p:par>
                  <p:par>
                    <p:cTn id="379" fill="hold" nodeType="clickPar">
                      <p:stCondLst>
                        <p:cond delay="indefinite"/>
                      </p:stCondLst>
                      <p:childTnLst>
                        <p:par>
                          <p:cTn id="380" fill="hold" nodeType="withGroup">
                            <p:stCondLst>
                              <p:cond delay="0"/>
                            </p:stCondLst>
                            <p:childTnLst>
                              <p:par>
                                <p:cTn id="381" presetID="22" presetClass="entr" presetSubtype="8" fill="hold" grpId="0" nodeType="clickEffect">
                                  <p:stCondLst>
                                    <p:cond delay="0"/>
                                  </p:stCondLst>
                                  <p:childTnLst>
                                    <p:set>
                                      <p:cBhvr>
                                        <p:cTn id="382" dur="1" fill="hold">
                                          <p:stCondLst>
                                            <p:cond delay="0"/>
                                          </p:stCondLst>
                                        </p:cTn>
                                        <p:tgtEl>
                                          <p:spTgt spid="146"/>
                                        </p:tgtEl>
                                        <p:attrNameLst>
                                          <p:attrName>style.visibility</p:attrName>
                                        </p:attrNameLst>
                                      </p:cBhvr>
                                      <p:to>
                                        <p:strVal val="visible"/>
                                      </p:to>
                                    </p:set>
                                    <p:animEffect transition="in" filter="wipe(left)">
                                      <p:cBhvr>
                                        <p:cTn id="383" dur="500"/>
                                        <p:tgtEl>
                                          <p:spTgt spid="146"/>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22" presetClass="entr" presetSubtype="8" fill="hold" grpId="0" nodeType="clickEffect">
                                  <p:stCondLst>
                                    <p:cond delay="0"/>
                                  </p:stCondLst>
                                  <p:childTnLst>
                                    <p:set>
                                      <p:cBhvr>
                                        <p:cTn id="387" dur="1" fill="hold">
                                          <p:stCondLst>
                                            <p:cond delay="0"/>
                                          </p:stCondLst>
                                        </p:cTn>
                                        <p:tgtEl>
                                          <p:spTgt spid="151"/>
                                        </p:tgtEl>
                                        <p:attrNameLst>
                                          <p:attrName>style.visibility</p:attrName>
                                        </p:attrNameLst>
                                      </p:cBhvr>
                                      <p:to>
                                        <p:strVal val="visible"/>
                                      </p:to>
                                    </p:set>
                                    <p:animEffect transition="in" filter="wipe(left)">
                                      <p:cBhvr>
                                        <p:cTn id="388" dur="500"/>
                                        <p:tgtEl>
                                          <p:spTgt spid="151"/>
                                        </p:tgtEl>
                                      </p:cBhvr>
                                    </p:animEffect>
                                  </p:childTnLst>
                                </p:cTn>
                              </p:par>
                            </p:childTnLst>
                          </p:cTn>
                        </p:par>
                      </p:childTnLst>
                    </p:cTn>
                  </p:par>
                  <p:par>
                    <p:cTn id="389" fill="hold">
                      <p:stCondLst>
                        <p:cond delay="indefinite"/>
                      </p:stCondLst>
                      <p:childTnLst>
                        <p:par>
                          <p:cTn id="390" fill="hold">
                            <p:stCondLst>
                              <p:cond delay="0"/>
                            </p:stCondLst>
                            <p:childTnLst>
                              <p:par>
                                <p:cTn id="391" presetID="22" presetClass="entr" presetSubtype="8" fill="hold" grpId="0" nodeType="clickEffect">
                                  <p:stCondLst>
                                    <p:cond delay="0"/>
                                  </p:stCondLst>
                                  <p:childTnLst>
                                    <p:set>
                                      <p:cBhvr>
                                        <p:cTn id="392" dur="1" fill="hold">
                                          <p:stCondLst>
                                            <p:cond delay="0"/>
                                          </p:stCondLst>
                                        </p:cTn>
                                        <p:tgtEl>
                                          <p:spTgt spid="147"/>
                                        </p:tgtEl>
                                        <p:attrNameLst>
                                          <p:attrName>style.visibility</p:attrName>
                                        </p:attrNameLst>
                                      </p:cBhvr>
                                      <p:to>
                                        <p:strVal val="visible"/>
                                      </p:to>
                                    </p:set>
                                    <p:animEffect transition="in" filter="wipe(left)">
                                      <p:cBhvr>
                                        <p:cTn id="393" dur="500"/>
                                        <p:tgtEl>
                                          <p:spTgt spid="147"/>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154"/>
                                        </p:tgtEl>
                                        <p:attrNameLst>
                                          <p:attrName>style.visibility</p:attrName>
                                        </p:attrNameLst>
                                      </p:cBhvr>
                                      <p:to>
                                        <p:strVal val="visible"/>
                                      </p:to>
                                    </p:set>
                                    <p:animEffect transition="in" filter="wipe(left)">
                                      <p:cBhvr>
                                        <p:cTn id="398" dur="500"/>
                                        <p:tgtEl>
                                          <p:spTgt spid="154"/>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grpId="0" nodeType="clickEffect">
                                  <p:stCondLst>
                                    <p:cond delay="0"/>
                                  </p:stCondLst>
                                  <p:childTnLst>
                                    <p:set>
                                      <p:cBhvr>
                                        <p:cTn id="402" dur="1" fill="hold">
                                          <p:stCondLst>
                                            <p:cond delay="0"/>
                                          </p:stCondLst>
                                        </p:cTn>
                                        <p:tgtEl>
                                          <p:spTgt spid="148"/>
                                        </p:tgtEl>
                                        <p:attrNameLst>
                                          <p:attrName>style.visibility</p:attrName>
                                        </p:attrNameLst>
                                      </p:cBhvr>
                                      <p:to>
                                        <p:strVal val="visible"/>
                                      </p:to>
                                    </p:set>
                                    <p:animEffect transition="in" filter="wipe(left)">
                                      <p:cBhvr>
                                        <p:cTn id="403" dur="500"/>
                                        <p:tgtEl>
                                          <p:spTgt spid="148"/>
                                        </p:tgtEl>
                                      </p:cBhvr>
                                    </p:animEffect>
                                  </p:childTnLst>
                                </p:cTn>
                              </p:par>
                            </p:childTnLst>
                          </p:cTn>
                        </p:par>
                      </p:childTnLst>
                    </p:cTn>
                  </p:par>
                  <p:par>
                    <p:cTn id="404" fill="hold">
                      <p:stCondLst>
                        <p:cond delay="indefinite"/>
                      </p:stCondLst>
                      <p:childTnLst>
                        <p:par>
                          <p:cTn id="405" fill="hold">
                            <p:stCondLst>
                              <p:cond delay="0"/>
                            </p:stCondLst>
                            <p:childTnLst>
                              <p:par>
                                <p:cTn id="406" presetID="22" presetClass="entr" presetSubtype="8" fill="hold" grpId="0" nodeType="clickEffect">
                                  <p:stCondLst>
                                    <p:cond delay="0"/>
                                  </p:stCondLst>
                                  <p:childTnLst>
                                    <p:set>
                                      <p:cBhvr>
                                        <p:cTn id="407" dur="1" fill="hold">
                                          <p:stCondLst>
                                            <p:cond delay="0"/>
                                          </p:stCondLst>
                                        </p:cTn>
                                        <p:tgtEl>
                                          <p:spTgt spid="158"/>
                                        </p:tgtEl>
                                        <p:attrNameLst>
                                          <p:attrName>style.visibility</p:attrName>
                                        </p:attrNameLst>
                                      </p:cBhvr>
                                      <p:to>
                                        <p:strVal val="visible"/>
                                      </p:to>
                                    </p:set>
                                    <p:animEffect transition="in" filter="wipe(left)">
                                      <p:cBhvr>
                                        <p:cTn id="408" dur="500"/>
                                        <p:tgtEl>
                                          <p:spTgt spid="158"/>
                                        </p:tgtEl>
                                      </p:cBhvr>
                                    </p:animEffect>
                                  </p:childTnLst>
                                </p:cTn>
                              </p:par>
                            </p:childTnLst>
                          </p:cTn>
                        </p:par>
                      </p:childTnLst>
                    </p:cTn>
                  </p:par>
                  <p:par>
                    <p:cTn id="409" fill="hold">
                      <p:stCondLst>
                        <p:cond delay="indefinite"/>
                      </p:stCondLst>
                      <p:childTnLst>
                        <p:par>
                          <p:cTn id="410" fill="hold">
                            <p:stCondLst>
                              <p:cond delay="0"/>
                            </p:stCondLst>
                            <p:childTnLst>
                              <p:par>
                                <p:cTn id="411" presetID="22" presetClass="entr" presetSubtype="8" fill="hold" grpId="0" nodeType="clickEffect">
                                  <p:stCondLst>
                                    <p:cond delay="0"/>
                                  </p:stCondLst>
                                  <p:childTnLst>
                                    <p:set>
                                      <p:cBhvr>
                                        <p:cTn id="412" dur="1" fill="hold">
                                          <p:stCondLst>
                                            <p:cond delay="0"/>
                                          </p:stCondLst>
                                        </p:cTn>
                                        <p:tgtEl>
                                          <p:spTgt spid="149"/>
                                        </p:tgtEl>
                                        <p:attrNameLst>
                                          <p:attrName>style.visibility</p:attrName>
                                        </p:attrNameLst>
                                      </p:cBhvr>
                                      <p:to>
                                        <p:strVal val="visible"/>
                                      </p:to>
                                    </p:set>
                                    <p:animEffect transition="in" filter="wipe(left)">
                                      <p:cBhvr>
                                        <p:cTn id="413" dur="500"/>
                                        <p:tgtEl>
                                          <p:spTgt spid="149"/>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ntr" presetSubtype="8" fill="hold" grpId="0" nodeType="clickEffect">
                                  <p:stCondLst>
                                    <p:cond delay="0"/>
                                  </p:stCondLst>
                                  <p:childTnLst>
                                    <p:set>
                                      <p:cBhvr>
                                        <p:cTn id="417" dur="1" fill="hold">
                                          <p:stCondLst>
                                            <p:cond delay="0"/>
                                          </p:stCondLst>
                                        </p:cTn>
                                        <p:tgtEl>
                                          <p:spTgt spid="159"/>
                                        </p:tgtEl>
                                        <p:attrNameLst>
                                          <p:attrName>style.visibility</p:attrName>
                                        </p:attrNameLst>
                                      </p:cBhvr>
                                      <p:to>
                                        <p:strVal val="visible"/>
                                      </p:to>
                                    </p:set>
                                    <p:animEffect transition="in" filter="wipe(left)">
                                      <p:cBhvr>
                                        <p:cTn id="418" dur="500"/>
                                        <p:tgtEl>
                                          <p:spTgt spid="159"/>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grpId="0" nodeType="clickEffect">
                                  <p:stCondLst>
                                    <p:cond delay="0"/>
                                  </p:stCondLst>
                                  <p:childTnLst>
                                    <p:set>
                                      <p:cBhvr>
                                        <p:cTn id="422" dur="1" fill="hold">
                                          <p:stCondLst>
                                            <p:cond delay="0"/>
                                          </p:stCondLst>
                                        </p:cTn>
                                        <p:tgtEl>
                                          <p:spTgt spid="150"/>
                                        </p:tgtEl>
                                        <p:attrNameLst>
                                          <p:attrName>style.visibility</p:attrName>
                                        </p:attrNameLst>
                                      </p:cBhvr>
                                      <p:to>
                                        <p:strVal val="visible"/>
                                      </p:to>
                                    </p:set>
                                    <p:animEffect transition="in" filter="wipe(left)">
                                      <p:cBhvr>
                                        <p:cTn id="423" dur="500"/>
                                        <p:tgtEl>
                                          <p:spTgt spid="150"/>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160"/>
                                        </p:tgtEl>
                                        <p:attrNameLst>
                                          <p:attrName>style.visibility</p:attrName>
                                        </p:attrNameLst>
                                      </p:cBhvr>
                                      <p:to>
                                        <p:strVal val="visible"/>
                                      </p:to>
                                    </p:set>
                                    <p:animEffect transition="in" filter="wipe(left)">
                                      <p:cBhvr>
                                        <p:cTn id="428" dur="500"/>
                                        <p:tgtEl>
                                          <p:spTgt spid="160"/>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8" fill="hold" grpId="0" nodeType="clickEffect">
                                  <p:stCondLst>
                                    <p:cond delay="0"/>
                                  </p:stCondLst>
                                  <p:childTnLst>
                                    <p:set>
                                      <p:cBhvr>
                                        <p:cTn id="432" dur="1" fill="hold">
                                          <p:stCondLst>
                                            <p:cond delay="0"/>
                                          </p:stCondLst>
                                        </p:cTn>
                                        <p:tgtEl>
                                          <p:spTgt spid="152"/>
                                        </p:tgtEl>
                                        <p:attrNameLst>
                                          <p:attrName>style.visibility</p:attrName>
                                        </p:attrNameLst>
                                      </p:cBhvr>
                                      <p:to>
                                        <p:strVal val="visible"/>
                                      </p:to>
                                    </p:set>
                                    <p:animEffect transition="in" filter="wipe(left)">
                                      <p:cBhvr>
                                        <p:cTn id="433" dur="500"/>
                                        <p:tgtEl>
                                          <p:spTgt spid="152"/>
                                        </p:tgtEl>
                                      </p:cBhvr>
                                    </p:animEffect>
                                  </p:childTnLst>
                                </p:cTn>
                              </p:par>
                              <p:par>
                                <p:cTn id="434" presetID="22" presetClass="entr" presetSubtype="8" fill="hold" grpId="0" nodeType="withEffect">
                                  <p:stCondLst>
                                    <p:cond delay="0"/>
                                  </p:stCondLst>
                                  <p:childTnLst>
                                    <p:set>
                                      <p:cBhvr>
                                        <p:cTn id="435" dur="1" fill="hold">
                                          <p:stCondLst>
                                            <p:cond delay="0"/>
                                          </p:stCondLst>
                                        </p:cTn>
                                        <p:tgtEl>
                                          <p:spTgt spid="155"/>
                                        </p:tgtEl>
                                        <p:attrNameLst>
                                          <p:attrName>style.visibility</p:attrName>
                                        </p:attrNameLst>
                                      </p:cBhvr>
                                      <p:to>
                                        <p:strVal val="visible"/>
                                      </p:to>
                                    </p:set>
                                    <p:animEffect transition="in" filter="wipe(left)">
                                      <p:cBhvr>
                                        <p:cTn id="436" dur="500"/>
                                        <p:tgtEl>
                                          <p:spTgt spid="155"/>
                                        </p:tgtEl>
                                      </p:cBhvr>
                                    </p:animEffect>
                                  </p:childTnLst>
                                </p:cTn>
                              </p:par>
                            </p:childTnLst>
                          </p:cTn>
                        </p:par>
                      </p:childTnLst>
                    </p:cTn>
                  </p:par>
                  <p:par>
                    <p:cTn id="437" fill="hold" nodeType="clickPar">
                      <p:stCondLst>
                        <p:cond delay="indefinite"/>
                      </p:stCondLst>
                      <p:childTnLst>
                        <p:par>
                          <p:cTn id="438" fill="hold" nodeType="withGroup">
                            <p:stCondLst>
                              <p:cond delay="0"/>
                            </p:stCondLst>
                            <p:childTnLst>
                              <p:par>
                                <p:cTn id="439" presetID="22" presetClass="entr" presetSubtype="8" fill="hold" grpId="0" nodeType="clickEffect">
                                  <p:stCondLst>
                                    <p:cond delay="0"/>
                                  </p:stCondLst>
                                  <p:childTnLst>
                                    <p:set>
                                      <p:cBhvr>
                                        <p:cTn id="440" dur="1" fill="hold">
                                          <p:stCondLst>
                                            <p:cond delay="0"/>
                                          </p:stCondLst>
                                        </p:cTn>
                                        <p:tgtEl>
                                          <p:spTgt spid="153"/>
                                        </p:tgtEl>
                                        <p:attrNameLst>
                                          <p:attrName>style.visibility</p:attrName>
                                        </p:attrNameLst>
                                      </p:cBhvr>
                                      <p:to>
                                        <p:strVal val="visible"/>
                                      </p:to>
                                    </p:set>
                                    <p:animEffect transition="in" filter="wipe(left)">
                                      <p:cBhvr>
                                        <p:cTn id="441" dur="500"/>
                                        <p:tgtEl>
                                          <p:spTgt spid="153"/>
                                        </p:tgtEl>
                                      </p:cBhvr>
                                    </p:animEffect>
                                  </p:childTnLst>
                                </p:cTn>
                              </p:par>
                            </p:childTnLst>
                          </p:cTn>
                        </p:par>
                      </p:childTnLst>
                    </p:cTn>
                  </p:par>
                  <p:par>
                    <p:cTn id="442" fill="hold" nodeType="clickPar">
                      <p:stCondLst>
                        <p:cond delay="indefinite"/>
                      </p:stCondLst>
                      <p:childTnLst>
                        <p:par>
                          <p:cTn id="443" fill="hold" nodeType="withGroup">
                            <p:stCondLst>
                              <p:cond delay="0"/>
                            </p:stCondLst>
                            <p:childTnLst>
                              <p:par>
                                <p:cTn id="444" presetID="22" presetClass="entr" presetSubtype="8" fill="hold" grpId="0" nodeType="clickEffect">
                                  <p:stCondLst>
                                    <p:cond delay="0"/>
                                  </p:stCondLst>
                                  <p:childTnLst>
                                    <p:set>
                                      <p:cBhvr>
                                        <p:cTn id="445" dur="1" fill="hold">
                                          <p:stCondLst>
                                            <p:cond delay="0"/>
                                          </p:stCondLst>
                                        </p:cTn>
                                        <p:tgtEl>
                                          <p:spTgt spid="156"/>
                                        </p:tgtEl>
                                        <p:attrNameLst>
                                          <p:attrName>style.visibility</p:attrName>
                                        </p:attrNameLst>
                                      </p:cBhvr>
                                      <p:to>
                                        <p:strVal val="visible"/>
                                      </p:to>
                                    </p:set>
                                    <p:animEffect transition="in" filter="wipe(left)">
                                      <p:cBhvr>
                                        <p:cTn id="446" dur="500"/>
                                        <p:tgtEl>
                                          <p:spTgt spid="156"/>
                                        </p:tgtEl>
                                      </p:cBhvr>
                                    </p:animEffect>
                                  </p:childTnLst>
                                </p:cTn>
                              </p:par>
                            </p:childTnLst>
                          </p:cTn>
                        </p:par>
                      </p:childTnLst>
                    </p:cTn>
                  </p:par>
                  <p:par>
                    <p:cTn id="447" fill="hold" nodeType="clickPar">
                      <p:stCondLst>
                        <p:cond delay="indefinite"/>
                      </p:stCondLst>
                      <p:childTnLst>
                        <p:par>
                          <p:cTn id="448" fill="hold" nodeType="withGroup">
                            <p:stCondLst>
                              <p:cond delay="0"/>
                            </p:stCondLst>
                            <p:childTnLst>
                              <p:par>
                                <p:cTn id="449" presetID="22" presetClass="entr" presetSubtype="8" fill="hold" grpId="0" nodeType="clickEffect">
                                  <p:stCondLst>
                                    <p:cond delay="0"/>
                                  </p:stCondLst>
                                  <p:childTnLst>
                                    <p:set>
                                      <p:cBhvr>
                                        <p:cTn id="450" dur="1" fill="hold">
                                          <p:stCondLst>
                                            <p:cond delay="0"/>
                                          </p:stCondLst>
                                        </p:cTn>
                                        <p:tgtEl>
                                          <p:spTgt spid="157"/>
                                        </p:tgtEl>
                                        <p:attrNameLst>
                                          <p:attrName>style.visibility</p:attrName>
                                        </p:attrNameLst>
                                      </p:cBhvr>
                                      <p:to>
                                        <p:strVal val="visible"/>
                                      </p:to>
                                    </p:set>
                                    <p:animEffect transition="in" filter="wipe(left)">
                                      <p:cBhvr>
                                        <p:cTn id="451" dur="500"/>
                                        <p:tgtEl>
                                          <p:spTgt spid="157"/>
                                        </p:tgtEl>
                                      </p:cBhvr>
                                    </p:animEffect>
                                  </p:childTnLst>
                                </p:cTn>
                              </p:par>
                            </p:childTnLst>
                          </p:cTn>
                        </p:par>
                      </p:childTnLst>
                    </p:cTn>
                  </p:par>
                  <p:par>
                    <p:cTn id="452" fill="hold" nodeType="clickPar">
                      <p:stCondLst>
                        <p:cond delay="indefinite"/>
                      </p:stCondLst>
                      <p:childTnLst>
                        <p:par>
                          <p:cTn id="453" fill="hold" nodeType="withGroup">
                            <p:stCondLst>
                              <p:cond delay="0"/>
                            </p:stCondLst>
                            <p:childTnLst>
                              <p:par>
                                <p:cTn id="454" presetID="22" presetClass="entr" presetSubtype="8" fill="hold" grpId="0" nodeType="clickEffect">
                                  <p:stCondLst>
                                    <p:cond delay="0"/>
                                  </p:stCondLst>
                                  <p:childTnLst>
                                    <p:set>
                                      <p:cBhvr>
                                        <p:cTn id="455" dur="1" fill="hold">
                                          <p:stCondLst>
                                            <p:cond delay="0"/>
                                          </p:stCondLst>
                                        </p:cTn>
                                        <p:tgtEl>
                                          <p:spTgt spid="161"/>
                                        </p:tgtEl>
                                        <p:attrNameLst>
                                          <p:attrName>style.visibility</p:attrName>
                                        </p:attrNameLst>
                                      </p:cBhvr>
                                      <p:to>
                                        <p:strVal val="visible"/>
                                      </p:to>
                                    </p:set>
                                    <p:animEffect transition="in" filter="wipe(left)">
                                      <p:cBhvr>
                                        <p:cTn id="456" dur="500"/>
                                        <p:tgtEl>
                                          <p:spTgt spid="161"/>
                                        </p:tgtEl>
                                      </p:cBhvr>
                                    </p:animEffect>
                                  </p:childTnLst>
                                </p:cTn>
                              </p:par>
                            </p:childTnLst>
                          </p:cTn>
                        </p:par>
                      </p:childTnLst>
                    </p:cTn>
                  </p:par>
                  <p:par>
                    <p:cTn id="457" fill="hold" nodeType="clickPar">
                      <p:stCondLst>
                        <p:cond delay="indefinite"/>
                      </p:stCondLst>
                      <p:childTnLst>
                        <p:par>
                          <p:cTn id="458" fill="hold" nodeType="withGroup">
                            <p:stCondLst>
                              <p:cond delay="0"/>
                            </p:stCondLst>
                            <p:childTnLst>
                              <p:par>
                                <p:cTn id="459" presetID="22" presetClass="entr" presetSubtype="8" fill="hold" nodeType="clickEffect">
                                  <p:stCondLst>
                                    <p:cond delay="0"/>
                                  </p:stCondLst>
                                  <p:childTnLst>
                                    <p:set>
                                      <p:cBhvr>
                                        <p:cTn id="460" dur="1" fill="hold">
                                          <p:stCondLst>
                                            <p:cond delay="0"/>
                                          </p:stCondLst>
                                        </p:cTn>
                                        <p:tgtEl>
                                          <p:spTgt spid="11"/>
                                        </p:tgtEl>
                                        <p:attrNameLst>
                                          <p:attrName>style.visibility</p:attrName>
                                        </p:attrNameLst>
                                      </p:cBhvr>
                                      <p:to>
                                        <p:strVal val="visible"/>
                                      </p:to>
                                    </p:set>
                                    <p:animEffect transition="in" filter="wipe(left)">
                                      <p:cBhvr>
                                        <p:cTn id="461" dur="500"/>
                                        <p:tgtEl>
                                          <p:spTgt spid="11"/>
                                        </p:tgtEl>
                                      </p:cBhvr>
                                    </p:animEffect>
                                  </p:childTnLst>
                                </p:cTn>
                              </p:par>
                            </p:childTnLst>
                          </p:cTn>
                        </p:par>
                      </p:childTnLst>
                    </p:cTn>
                  </p:par>
                  <p:par>
                    <p:cTn id="462" fill="hold" nodeType="clickPar">
                      <p:stCondLst>
                        <p:cond delay="indefinite"/>
                      </p:stCondLst>
                      <p:childTnLst>
                        <p:par>
                          <p:cTn id="463" fill="hold" nodeType="withGroup">
                            <p:stCondLst>
                              <p:cond delay="0"/>
                            </p:stCondLst>
                            <p:childTnLst>
                              <p:par>
                                <p:cTn id="464" presetID="22" presetClass="entr" presetSubtype="1" fill="hold" nodeType="clickEffect">
                                  <p:stCondLst>
                                    <p:cond delay="0"/>
                                  </p:stCondLst>
                                  <p:childTnLst>
                                    <p:set>
                                      <p:cBhvr>
                                        <p:cTn id="465" dur="1" fill="hold">
                                          <p:stCondLst>
                                            <p:cond delay="0"/>
                                          </p:stCondLst>
                                        </p:cTn>
                                        <p:tgtEl>
                                          <p:spTgt spid="60"/>
                                        </p:tgtEl>
                                        <p:attrNameLst>
                                          <p:attrName>style.visibility</p:attrName>
                                        </p:attrNameLst>
                                      </p:cBhvr>
                                      <p:to>
                                        <p:strVal val="visible"/>
                                      </p:to>
                                    </p:set>
                                    <p:animEffect transition="in" filter="wipe(up)">
                                      <p:cBhvr>
                                        <p:cTn id="466" dur="500"/>
                                        <p:tgtEl>
                                          <p:spTgt spid="60"/>
                                        </p:tgtEl>
                                      </p:cBhvr>
                                    </p:animEffect>
                                  </p:childTnLst>
                                </p:cTn>
                              </p:par>
                            </p:childTnLst>
                          </p:cTn>
                        </p:par>
                      </p:childTnLst>
                    </p:cTn>
                  </p:par>
                  <p:par>
                    <p:cTn id="467" fill="hold" nodeType="clickPar">
                      <p:stCondLst>
                        <p:cond delay="indefinite"/>
                      </p:stCondLst>
                      <p:childTnLst>
                        <p:par>
                          <p:cTn id="468" fill="hold" nodeType="withGroup">
                            <p:stCondLst>
                              <p:cond delay="0"/>
                            </p:stCondLst>
                            <p:childTnLst>
                              <p:par>
                                <p:cTn id="469" presetID="22" presetClass="entr" presetSubtype="8" fill="hold" grpId="0" nodeType="clickEffect">
                                  <p:stCondLst>
                                    <p:cond delay="0"/>
                                  </p:stCondLst>
                                  <p:childTnLst>
                                    <p:set>
                                      <p:cBhvr>
                                        <p:cTn id="470" dur="1" fill="hold">
                                          <p:stCondLst>
                                            <p:cond delay="0"/>
                                          </p:stCondLst>
                                        </p:cTn>
                                        <p:tgtEl>
                                          <p:spTgt spid="172"/>
                                        </p:tgtEl>
                                        <p:attrNameLst>
                                          <p:attrName>style.visibility</p:attrName>
                                        </p:attrNameLst>
                                      </p:cBhvr>
                                      <p:to>
                                        <p:strVal val="visible"/>
                                      </p:to>
                                    </p:set>
                                    <p:animEffect transition="in" filter="wipe(left)">
                                      <p:cBhvr>
                                        <p:cTn id="471" dur="500"/>
                                        <p:tgtEl>
                                          <p:spTgt spid="172"/>
                                        </p:tgtEl>
                                      </p:cBhvr>
                                    </p:animEffect>
                                  </p:childTnLst>
                                </p:cTn>
                              </p:par>
                            </p:childTnLst>
                          </p:cTn>
                        </p:par>
                      </p:childTnLst>
                    </p:cTn>
                  </p:par>
                  <p:par>
                    <p:cTn id="472" fill="hold" nodeType="clickPar">
                      <p:stCondLst>
                        <p:cond delay="indefinite"/>
                      </p:stCondLst>
                      <p:childTnLst>
                        <p:par>
                          <p:cTn id="473" fill="hold" nodeType="withGroup">
                            <p:stCondLst>
                              <p:cond delay="0"/>
                            </p:stCondLst>
                            <p:childTnLst>
                              <p:par>
                                <p:cTn id="474" presetID="10" presetClass="exit" presetSubtype="0" fill="hold" grpId="1" nodeType="clickEffect">
                                  <p:stCondLst>
                                    <p:cond delay="0"/>
                                  </p:stCondLst>
                                  <p:childTnLst>
                                    <p:animEffect transition="out" filter="fade">
                                      <p:cBhvr>
                                        <p:cTn id="475" dur="500"/>
                                        <p:tgtEl>
                                          <p:spTgt spid="141"/>
                                        </p:tgtEl>
                                      </p:cBhvr>
                                    </p:animEffect>
                                    <p:set>
                                      <p:cBhvr>
                                        <p:cTn id="476" dur="1" fill="hold">
                                          <p:stCondLst>
                                            <p:cond delay="499"/>
                                          </p:stCondLst>
                                        </p:cTn>
                                        <p:tgtEl>
                                          <p:spTgt spid="141"/>
                                        </p:tgtEl>
                                        <p:attrNameLst>
                                          <p:attrName>style.visibility</p:attrName>
                                        </p:attrNameLst>
                                      </p:cBhvr>
                                      <p:to>
                                        <p:strVal val="hidden"/>
                                      </p:to>
                                    </p:set>
                                  </p:childTnLst>
                                </p:cTn>
                              </p:par>
                              <p:par>
                                <p:cTn id="477" presetID="10" presetClass="exit" presetSubtype="0" fill="hold" nodeType="withEffect">
                                  <p:stCondLst>
                                    <p:cond delay="0"/>
                                  </p:stCondLst>
                                  <p:childTnLst>
                                    <p:animEffect transition="out" filter="fade">
                                      <p:cBhvr>
                                        <p:cTn id="478" dur="500"/>
                                        <p:tgtEl>
                                          <p:spTgt spid="140"/>
                                        </p:tgtEl>
                                      </p:cBhvr>
                                    </p:animEffect>
                                    <p:set>
                                      <p:cBhvr>
                                        <p:cTn id="479" dur="1" fill="hold">
                                          <p:stCondLst>
                                            <p:cond delay="499"/>
                                          </p:stCondLst>
                                        </p:cTn>
                                        <p:tgtEl>
                                          <p:spTgt spid="140"/>
                                        </p:tgtEl>
                                        <p:attrNameLst>
                                          <p:attrName>style.visibility</p:attrName>
                                        </p:attrNameLst>
                                      </p:cBhvr>
                                      <p:to>
                                        <p:strVal val="hidden"/>
                                      </p:to>
                                    </p:set>
                                  </p:childTnLst>
                                </p:cTn>
                              </p:par>
                              <p:par>
                                <p:cTn id="480" presetID="10" presetClass="exit" presetSubtype="0" fill="hold" grpId="1" nodeType="withEffect">
                                  <p:stCondLst>
                                    <p:cond delay="0"/>
                                  </p:stCondLst>
                                  <p:childTnLst>
                                    <p:animEffect transition="out" filter="fade">
                                      <p:cBhvr>
                                        <p:cTn id="481" dur="500"/>
                                        <p:tgtEl>
                                          <p:spTgt spid="142"/>
                                        </p:tgtEl>
                                      </p:cBhvr>
                                    </p:animEffect>
                                    <p:set>
                                      <p:cBhvr>
                                        <p:cTn id="482" dur="1" fill="hold">
                                          <p:stCondLst>
                                            <p:cond delay="499"/>
                                          </p:stCondLst>
                                        </p:cTn>
                                        <p:tgtEl>
                                          <p:spTgt spid="142"/>
                                        </p:tgtEl>
                                        <p:attrNameLst>
                                          <p:attrName>style.visibility</p:attrName>
                                        </p:attrNameLst>
                                      </p:cBhvr>
                                      <p:to>
                                        <p:strVal val="hidden"/>
                                      </p:to>
                                    </p:set>
                                  </p:childTnLst>
                                </p:cTn>
                              </p:par>
                              <p:par>
                                <p:cTn id="483" presetID="10" presetClass="exit" presetSubtype="0" fill="hold" grpId="1" nodeType="withEffect">
                                  <p:stCondLst>
                                    <p:cond delay="0"/>
                                  </p:stCondLst>
                                  <p:childTnLst>
                                    <p:animEffect transition="out" filter="fade">
                                      <p:cBhvr>
                                        <p:cTn id="484" dur="500"/>
                                        <p:tgtEl>
                                          <p:spTgt spid="143"/>
                                        </p:tgtEl>
                                      </p:cBhvr>
                                    </p:animEffect>
                                    <p:set>
                                      <p:cBhvr>
                                        <p:cTn id="485" dur="1" fill="hold">
                                          <p:stCondLst>
                                            <p:cond delay="499"/>
                                          </p:stCondLst>
                                        </p:cTn>
                                        <p:tgtEl>
                                          <p:spTgt spid="143"/>
                                        </p:tgtEl>
                                        <p:attrNameLst>
                                          <p:attrName>style.visibility</p:attrName>
                                        </p:attrNameLst>
                                      </p:cBhvr>
                                      <p:to>
                                        <p:strVal val="hidden"/>
                                      </p:to>
                                    </p:set>
                                  </p:childTnLst>
                                </p:cTn>
                              </p:par>
                              <p:par>
                                <p:cTn id="486" presetID="10" presetClass="exit" presetSubtype="0" fill="hold" grpId="1" nodeType="withEffect">
                                  <p:stCondLst>
                                    <p:cond delay="0"/>
                                  </p:stCondLst>
                                  <p:childTnLst>
                                    <p:animEffect transition="out" filter="fade">
                                      <p:cBhvr>
                                        <p:cTn id="487" dur="500"/>
                                        <p:tgtEl>
                                          <p:spTgt spid="144"/>
                                        </p:tgtEl>
                                      </p:cBhvr>
                                    </p:animEffect>
                                    <p:set>
                                      <p:cBhvr>
                                        <p:cTn id="488" dur="1" fill="hold">
                                          <p:stCondLst>
                                            <p:cond delay="499"/>
                                          </p:stCondLst>
                                        </p:cTn>
                                        <p:tgtEl>
                                          <p:spTgt spid="144"/>
                                        </p:tgtEl>
                                        <p:attrNameLst>
                                          <p:attrName>style.visibility</p:attrName>
                                        </p:attrNameLst>
                                      </p:cBhvr>
                                      <p:to>
                                        <p:strVal val="hidden"/>
                                      </p:to>
                                    </p:set>
                                  </p:childTnLst>
                                </p:cTn>
                              </p:par>
                              <p:par>
                                <p:cTn id="489" presetID="10" presetClass="exit" presetSubtype="0" fill="hold" grpId="1" nodeType="withEffect">
                                  <p:stCondLst>
                                    <p:cond delay="0"/>
                                  </p:stCondLst>
                                  <p:childTnLst>
                                    <p:animEffect transition="out" filter="fade">
                                      <p:cBhvr>
                                        <p:cTn id="490" dur="500"/>
                                        <p:tgtEl>
                                          <p:spTgt spid="145"/>
                                        </p:tgtEl>
                                      </p:cBhvr>
                                    </p:animEffect>
                                    <p:set>
                                      <p:cBhvr>
                                        <p:cTn id="491" dur="1" fill="hold">
                                          <p:stCondLst>
                                            <p:cond delay="499"/>
                                          </p:stCondLst>
                                        </p:cTn>
                                        <p:tgtEl>
                                          <p:spTgt spid="145"/>
                                        </p:tgtEl>
                                        <p:attrNameLst>
                                          <p:attrName>style.visibility</p:attrName>
                                        </p:attrNameLst>
                                      </p:cBhvr>
                                      <p:to>
                                        <p:strVal val="hidden"/>
                                      </p:to>
                                    </p:set>
                                  </p:childTnLst>
                                </p:cTn>
                              </p:par>
                              <p:par>
                                <p:cTn id="492" presetID="10" presetClass="exit" presetSubtype="0" fill="hold" grpId="1" nodeType="withEffect">
                                  <p:stCondLst>
                                    <p:cond delay="0"/>
                                  </p:stCondLst>
                                  <p:childTnLst>
                                    <p:animEffect transition="out" filter="fade">
                                      <p:cBhvr>
                                        <p:cTn id="493" dur="500"/>
                                        <p:tgtEl>
                                          <p:spTgt spid="146"/>
                                        </p:tgtEl>
                                      </p:cBhvr>
                                    </p:animEffect>
                                    <p:set>
                                      <p:cBhvr>
                                        <p:cTn id="494" dur="1" fill="hold">
                                          <p:stCondLst>
                                            <p:cond delay="499"/>
                                          </p:stCondLst>
                                        </p:cTn>
                                        <p:tgtEl>
                                          <p:spTgt spid="146"/>
                                        </p:tgtEl>
                                        <p:attrNameLst>
                                          <p:attrName>style.visibility</p:attrName>
                                        </p:attrNameLst>
                                      </p:cBhvr>
                                      <p:to>
                                        <p:strVal val="hidden"/>
                                      </p:to>
                                    </p:set>
                                  </p:childTnLst>
                                </p:cTn>
                              </p:par>
                              <p:par>
                                <p:cTn id="495" presetID="10" presetClass="exit" presetSubtype="0" fill="hold" grpId="1" nodeType="withEffect">
                                  <p:stCondLst>
                                    <p:cond delay="0"/>
                                  </p:stCondLst>
                                  <p:childTnLst>
                                    <p:animEffect transition="out" filter="fade">
                                      <p:cBhvr>
                                        <p:cTn id="496" dur="500"/>
                                        <p:tgtEl>
                                          <p:spTgt spid="151"/>
                                        </p:tgtEl>
                                      </p:cBhvr>
                                    </p:animEffect>
                                    <p:set>
                                      <p:cBhvr>
                                        <p:cTn id="497" dur="1" fill="hold">
                                          <p:stCondLst>
                                            <p:cond delay="499"/>
                                          </p:stCondLst>
                                        </p:cTn>
                                        <p:tgtEl>
                                          <p:spTgt spid="151"/>
                                        </p:tgtEl>
                                        <p:attrNameLst>
                                          <p:attrName>style.visibility</p:attrName>
                                        </p:attrNameLst>
                                      </p:cBhvr>
                                      <p:to>
                                        <p:strVal val="hidden"/>
                                      </p:to>
                                    </p:set>
                                  </p:childTnLst>
                                </p:cTn>
                              </p:par>
                              <p:par>
                                <p:cTn id="498" presetID="10" presetClass="exit" presetSubtype="0" fill="hold" grpId="1" nodeType="withEffect">
                                  <p:stCondLst>
                                    <p:cond delay="0"/>
                                  </p:stCondLst>
                                  <p:childTnLst>
                                    <p:animEffect transition="out" filter="fade">
                                      <p:cBhvr>
                                        <p:cTn id="499" dur="500"/>
                                        <p:tgtEl>
                                          <p:spTgt spid="152"/>
                                        </p:tgtEl>
                                      </p:cBhvr>
                                    </p:animEffect>
                                    <p:set>
                                      <p:cBhvr>
                                        <p:cTn id="500" dur="1" fill="hold">
                                          <p:stCondLst>
                                            <p:cond delay="499"/>
                                          </p:stCondLst>
                                        </p:cTn>
                                        <p:tgtEl>
                                          <p:spTgt spid="152"/>
                                        </p:tgtEl>
                                        <p:attrNameLst>
                                          <p:attrName>style.visibility</p:attrName>
                                        </p:attrNameLst>
                                      </p:cBhvr>
                                      <p:to>
                                        <p:strVal val="hidden"/>
                                      </p:to>
                                    </p:set>
                                  </p:childTnLst>
                                </p:cTn>
                              </p:par>
                              <p:par>
                                <p:cTn id="501" presetID="10" presetClass="exit" presetSubtype="0" fill="hold" grpId="1" nodeType="withEffect">
                                  <p:stCondLst>
                                    <p:cond delay="0"/>
                                  </p:stCondLst>
                                  <p:childTnLst>
                                    <p:animEffect transition="out" filter="fade">
                                      <p:cBhvr>
                                        <p:cTn id="502" dur="500"/>
                                        <p:tgtEl>
                                          <p:spTgt spid="153"/>
                                        </p:tgtEl>
                                      </p:cBhvr>
                                    </p:animEffect>
                                    <p:set>
                                      <p:cBhvr>
                                        <p:cTn id="503" dur="1" fill="hold">
                                          <p:stCondLst>
                                            <p:cond delay="499"/>
                                          </p:stCondLst>
                                        </p:cTn>
                                        <p:tgtEl>
                                          <p:spTgt spid="153"/>
                                        </p:tgtEl>
                                        <p:attrNameLst>
                                          <p:attrName>style.visibility</p:attrName>
                                        </p:attrNameLst>
                                      </p:cBhvr>
                                      <p:to>
                                        <p:strVal val="hidden"/>
                                      </p:to>
                                    </p:set>
                                  </p:childTnLst>
                                </p:cTn>
                              </p:par>
                              <p:par>
                                <p:cTn id="504" presetID="10" presetClass="exit" presetSubtype="0" fill="hold" grpId="1" nodeType="withEffect">
                                  <p:stCondLst>
                                    <p:cond delay="0"/>
                                  </p:stCondLst>
                                  <p:childTnLst>
                                    <p:animEffect transition="out" filter="fade">
                                      <p:cBhvr>
                                        <p:cTn id="505" dur="500"/>
                                        <p:tgtEl>
                                          <p:spTgt spid="147"/>
                                        </p:tgtEl>
                                      </p:cBhvr>
                                    </p:animEffect>
                                    <p:set>
                                      <p:cBhvr>
                                        <p:cTn id="506" dur="1" fill="hold">
                                          <p:stCondLst>
                                            <p:cond delay="499"/>
                                          </p:stCondLst>
                                        </p:cTn>
                                        <p:tgtEl>
                                          <p:spTgt spid="147"/>
                                        </p:tgtEl>
                                        <p:attrNameLst>
                                          <p:attrName>style.visibility</p:attrName>
                                        </p:attrNameLst>
                                      </p:cBhvr>
                                      <p:to>
                                        <p:strVal val="hidden"/>
                                      </p:to>
                                    </p:set>
                                  </p:childTnLst>
                                </p:cTn>
                              </p:par>
                              <p:par>
                                <p:cTn id="507" presetID="10" presetClass="exit" presetSubtype="0" fill="hold" grpId="1" nodeType="withEffect">
                                  <p:stCondLst>
                                    <p:cond delay="0"/>
                                  </p:stCondLst>
                                  <p:childTnLst>
                                    <p:animEffect transition="out" filter="fade">
                                      <p:cBhvr>
                                        <p:cTn id="508" dur="500"/>
                                        <p:tgtEl>
                                          <p:spTgt spid="154"/>
                                        </p:tgtEl>
                                      </p:cBhvr>
                                    </p:animEffect>
                                    <p:set>
                                      <p:cBhvr>
                                        <p:cTn id="509" dur="1" fill="hold">
                                          <p:stCondLst>
                                            <p:cond delay="499"/>
                                          </p:stCondLst>
                                        </p:cTn>
                                        <p:tgtEl>
                                          <p:spTgt spid="154"/>
                                        </p:tgtEl>
                                        <p:attrNameLst>
                                          <p:attrName>style.visibility</p:attrName>
                                        </p:attrNameLst>
                                      </p:cBhvr>
                                      <p:to>
                                        <p:strVal val="hidden"/>
                                      </p:to>
                                    </p:set>
                                  </p:childTnLst>
                                </p:cTn>
                              </p:par>
                              <p:par>
                                <p:cTn id="510" presetID="10" presetClass="exit" presetSubtype="0" fill="hold" grpId="1" nodeType="withEffect">
                                  <p:stCondLst>
                                    <p:cond delay="0"/>
                                  </p:stCondLst>
                                  <p:childTnLst>
                                    <p:animEffect transition="out" filter="fade">
                                      <p:cBhvr>
                                        <p:cTn id="511" dur="500"/>
                                        <p:tgtEl>
                                          <p:spTgt spid="155"/>
                                        </p:tgtEl>
                                      </p:cBhvr>
                                    </p:animEffect>
                                    <p:set>
                                      <p:cBhvr>
                                        <p:cTn id="512" dur="1" fill="hold">
                                          <p:stCondLst>
                                            <p:cond delay="499"/>
                                          </p:stCondLst>
                                        </p:cTn>
                                        <p:tgtEl>
                                          <p:spTgt spid="155"/>
                                        </p:tgtEl>
                                        <p:attrNameLst>
                                          <p:attrName>style.visibility</p:attrName>
                                        </p:attrNameLst>
                                      </p:cBhvr>
                                      <p:to>
                                        <p:strVal val="hidden"/>
                                      </p:to>
                                    </p:set>
                                  </p:childTnLst>
                                </p:cTn>
                              </p:par>
                              <p:par>
                                <p:cTn id="513" presetID="10" presetClass="exit" presetSubtype="0" fill="hold" grpId="1" nodeType="withEffect">
                                  <p:stCondLst>
                                    <p:cond delay="0"/>
                                  </p:stCondLst>
                                  <p:childTnLst>
                                    <p:animEffect transition="out" filter="fade">
                                      <p:cBhvr>
                                        <p:cTn id="514" dur="500"/>
                                        <p:tgtEl>
                                          <p:spTgt spid="148"/>
                                        </p:tgtEl>
                                      </p:cBhvr>
                                    </p:animEffect>
                                    <p:set>
                                      <p:cBhvr>
                                        <p:cTn id="515" dur="1" fill="hold">
                                          <p:stCondLst>
                                            <p:cond delay="499"/>
                                          </p:stCondLst>
                                        </p:cTn>
                                        <p:tgtEl>
                                          <p:spTgt spid="148"/>
                                        </p:tgtEl>
                                        <p:attrNameLst>
                                          <p:attrName>style.visibility</p:attrName>
                                        </p:attrNameLst>
                                      </p:cBhvr>
                                      <p:to>
                                        <p:strVal val="hidden"/>
                                      </p:to>
                                    </p:set>
                                  </p:childTnLst>
                                </p:cTn>
                              </p:par>
                              <p:par>
                                <p:cTn id="516" presetID="10" presetClass="exit" presetSubtype="0" fill="hold" grpId="1" nodeType="withEffect">
                                  <p:stCondLst>
                                    <p:cond delay="0"/>
                                  </p:stCondLst>
                                  <p:childTnLst>
                                    <p:animEffect transition="out" filter="fade">
                                      <p:cBhvr>
                                        <p:cTn id="517" dur="500"/>
                                        <p:tgtEl>
                                          <p:spTgt spid="158"/>
                                        </p:tgtEl>
                                      </p:cBhvr>
                                    </p:animEffect>
                                    <p:set>
                                      <p:cBhvr>
                                        <p:cTn id="518" dur="1" fill="hold">
                                          <p:stCondLst>
                                            <p:cond delay="499"/>
                                          </p:stCondLst>
                                        </p:cTn>
                                        <p:tgtEl>
                                          <p:spTgt spid="158"/>
                                        </p:tgtEl>
                                        <p:attrNameLst>
                                          <p:attrName>style.visibility</p:attrName>
                                        </p:attrNameLst>
                                      </p:cBhvr>
                                      <p:to>
                                        <p:strVal val="hidden"/>
                                      </p:to>
                                    </p:set>
                                  </p:childTnLst>
                                </p:cTn>
                              </p:par>
                              <p:par>
                                <p:cTn id="519" presetID="10" presetClass="exit" presetSubtype="0" fill="hold" grpId="1" nodeType="withEffect">
                                  <p:stCondLst>
                                    <p:cond delay="0"/>
                                  </p:stCondLst>
                                  <p:childTnLst>
                                    <p:animEffect transition="out" filter="fade">
                                      <p:cBhvr>
                                        <p:cTn id="520" dur="500"/>
                                        <p:tgtEl>
                                          <p:spTgt spid="156"/>
                                        </p:tgtEl>
                                      </p:cBhvr>
                                    </p:animEffect>
                                    <p:set>
                                      <p:cBhvr>
                                        <p:cTn id="521" dur="1" fill="hold">
                                          <p:stCondLst>
                                            <p:cond delay="499"/>
                                          </p:stCondLst>
                                        </p:cTn>
                                        <p:tgtEl>
                                          <p:spTgt spid="156"/>
                                        </p:tgtEl>
                                        <p:attrNameLst>
                                          <p:attrName>style.visibility</p:attrName>
                                        </p:attrNameLst>
                                      </p:cBhvr>
                                      <p:to>
                                        <p:strVal val="hidden"/>
                                      </p:to>
                                    </p:set>
                                  </p:childTnLst>
                                </p:cTn>
                              </p:par>
                              <p:par>
                                <p:cTn id="522" presetID="10" presetClass="exit" presetSubtype="0" fill="hold" grpId="1" nodeType="withEffect">
                                  <p:stCondLst>
                                    <p:cond delay="0"/>
                                  </p:stCondLst>
                                  <p:childTnLst>
                                    <p:animEffect transition="out" filter="fade">
                                      <p:cBhvr>
                                        <p:cTn id="523" dur="500"/>
                                        <p:tgtEl>
                                          <p:spTgt spid="157"/>
                                        </p:tgtEl>
                                      </p:cBhvr>
                                    </p:animEffect>
                                    <p:set>
                                      <p:cBhvr>
                                        <p:cTn id="524" dur="1" fill="hold">
                                          <p:stCondLst>
                                            <p:cond delay="499"/>
                                          </p:stCondLst>
                                        </p:cTn>
                                        <p:tgtEl>
                                          <p:spTgt spid="157"/>
                                        </p:tgtEl>
                                        <p:attrNameLst>
                                          <p:attrName>style.visibility</p:attrName>
                                        </p:attrNameLst>
                                      </p:cBhvr>
                                      <p:to>
                                        <p:strVal val="hidden"/>
                                      </p:to>
                                    </p:set>
                                  </p:childTnLst>
                                </p:cTn>
                              </p:par>
                              <p:par>
                                <p:cTn id="525" presetID="10" presetClass="exit" presetSubtype="0" fill="hold" grpId="1" nodeType="withEffect">
                                  <p:stCondLst>
                                    <p:cond delay="0"/>
                                  </p:stCondLst>
                                  <p:childTnLst>
                                    <p:animEffect transition="out" filter="fade">
                                      <p:cBhvr>
                                        <p:cTn id="526" dur="500"/>
                                        <p:tgtEl>
                                          <p:spTgt spid="149"/>
                                        </p:tgtEl>
                                      </p:cBhvr>
                                    </p:animEffect>
                                    <p:set>
                                      <p:cBhvr>
                                        <p:cTn id="527" dur="1" fill="hold">
                                          <p:stCondLst>
                                            <p:cond delay="499"/>
                                          </p:stCondLst>
                                        </p:cTn>
                                        <p:tgtEl>
                                          <p:spTgt spid="149"/>
                                        </p:tgtEl>
                                        <p:attrNameLst>
                                          <p:attrName>style.visibility</p:attrName>
                                        </p:attrNameLst>
                                      </p:cBhvr>
                                      <p:to>
                                        <p:strVal val="hidden"/>
                                      </p:to>
                                    </p:set>
                                  </p:childTnLst>
                                </p:cTn>
                              </p:par>
                              <p:par>
                                <p:cTn id="528" presetID="10" presetClass="exit" presetSubtype="0" fill="hold" grpId="1" nodeType="withEffect">
                                  <p:stCondLst>
                                    <p:cond delay="0"/>
                                  </p:stCondLst>
                                  <p:childTnLst>
                                    <p:animEffect transition="out" filter="fade">
                                      <p:cBhvr>
                                        <p:cTn id="529" dur="500"/>
                                        <p:tgtEl>
                                          <p:spTgt spid="159"/>
                                        </p:tgtEl>
                                      </p:cBhvr>
                                    </p:animEffect>
                                    <p:set>
                                      <p:cBhvr>
                                        <p:cTn id="530" dur="1" fill="hold">
                                          <p:stCondLst>
                                            <p:cond delay="499"/>
                                          </p:stCondLst>
                                        </p:cTn>
                                        <p:tgtEl>
                                          <p:spTgt spid="159"/>
                                        </p:tgtEl>
                                        <p:attrNameLst>
                                          <p:attrName>style.visibility</p:attrName>
                                        </p:attrNameLst>
                                      </p:cBhvr>
                                      <p:to>
                                        <p:strVal val="hidden"/>
                                      </p:to>
                                    </p:set>
                                  </p:childTnLst>
                                </p:cTn>
                              </p:par>
                              <p:par>
                                <p:cTn id="531" presetID="10" presetClass="exit" presetSubtype="0" fill="hold" grpId="1" nodeType="withEffect">
                                  <p:stCondLst>
                                    <p:cond delay="0"/>
                                  </p:stCondLst>
                                  <p:childTnLst>
                                    <p:animEffect transition="out" filter="fade">
                                      <p:cBhvr>
                                        <p:cTn id="532" dur="500"/>
                                        <p:tgtEl>
                                          <p:spTgt spid="150"/>
                                        </p:tgtEl>
                                      </p:cBhvr>
                                    </p:animEffect>
                                    <p:set>
                                      <p:cBhvr>
                                        <p:cTn id="533" dur="1" fill="hold">
                                          <p:stCondLst>
                                            <p:cond delay="499"/>
                                          </p:stCondLst>
                                        </p:cTn>
                                        <p:tgtEl>
                                          <p:spTgt spid="150"/>
                                        </p:tgtEl>
                                        <p:attrNameLst>
                                          <p:attrName>style.visibility</p:attrName>
                                        </p:attrNameLst>
                                      </p:cBhvr>
                                      <p:to>
                                        <p:strVal val="hidden"/>
                                      </p:to>
                                    </p:set>
                                  </p:childTnLst>
                                </p:cTn>
                              </p:par>
                              <p:par>
                                <p:cTn id="534" presetID="10" presetClass="exit" presetSubtype="0" fill="hold" grpId="1" nodeType="withEffect">
                                  <p:stCondLst>
                                    <p:cond delay="0"/>
                                  </p:stCondLst>
                                  <p:childTnLst>
                                    <p:animEffect transition="out" filter="fade">
                                      <p:cBhvr>
                                        <p:cTn id="535" dur="500"/>
                                        <p:tgtEl>
                                          <p:spTgt spid="160"/>
                                        </p:tgtEl>
                                      </p:cBhvr>
                                    </p:animEffect>
                                    <p:set>
                                      <p:cBhvr>
                                        <p:cTn id="536" dur="1" fill="hold">
                                          <p:stCondLst>
                                            <p:cond delay="499"/>
                                          </p:stCondLst>
                                        </p:cTn>
                                        <p:tgtEl>
                                          <p:spTgt spid="160"/>
                                        </p:tgtEl>
                                        <p:attrNameLst>
                                          <p:attrName>style.visibility</p:attrName>
                                        </p:attrNameLst>
                                      </p:cBhvr>
                                      <p:to>
                                        <p:strVal val="hidden"/>
                                      </p:to>
                                    </p:set>
                                  </p:childTnLst>
                                </p:cTn>
                              </p:par>
                              <p:par>
                                <p:cTn id="537" presetID="10" presetClass="exit" presetSubtype="0" fill="hold" grpId="1" nodeType="withEffect">
                                  <p:stCondLst>
                                    <p:cond delay="0"/>
                                  </p:stCondLst>
                                  <p:childTnLst>
                                    <p:animEffect transition="out" filter="fade">
                                      <p:cBhvr>
                                        <p:cTn id="538" dur="500"/>
                                        <p:tgtEl>
                                          <p:spTgt spid="161"/>
                                        </p:tgtEl>
                                      </p:cBhvr>
                                    </p:animEffect>
                                    <p:set>
                                      <p:cBhvr>
                                        <p:cTn id="539" dur="1" fill="hold">
                                          <p:stCondLst>
                                            <p:cond delay="499"/>
                                          </p:stCondLst>
                                        </p:cTn>
                                        <p:tgtEl>
                                          <p:spTgt spid="161"/>
                                        </p:tgtEl>
                                        <p:attrNameLst>
                                          <p:attrName>style.visibility</p:attrName>
                                        </p:attrNameLst>
                                      </p:cBhvr>
                                      <p:to>
                                        <p:strVal val="hidden"/>
                                      </p:to>
                                    </p:set>
                                  </p:childTnLst>
                                </p:cTn>
                              </p:par>
                              <p:par>
                                <p:cTn id="540" presetID="10" presetClass="exit" presetSubtype="0" fill="hold" nodeType="withEffect">
                                  <p:stCondLst>
                                    <p:cond delay="0"/>
                                  </p:stCondLst>
                                  <p:childTnLst>
                                    <p:animEffect transition="out" filter="fade">
                                      <p:cBhvr>
                                        <p:cTn id="541" dur="500"/>
                                        <p:tgtEl>
                                          <p:spTgt spid="11"/>
                                        </p:tgtEl>
                                      </p:cBhvr>
                                    </p:animEffect>
                                    <p:set>
                                      <p:cBhvr>
                                        <p:cTn id="542" dur="1" fill="hold">
                                          <p:stCondLst>
                                            <p:cond delay="499"/>
                                          </p:stCondLst>
                                        </p:cTn>
                                        <p:tgtEl>
                                          <p:spTgt spid="11"/>
                                        </p:tgtEl>
                                        <p:attrNameLst>
                                          <p:attrName>style.visibility</p:attrName>
                                        </p:attrNameLst>
                                      </p:cBhvr>
                                      <p:to>
                                        <p:strVal val="hidden"/>
                                      </p:to>
                                    </p:set>
                                  </p:childTnLst>
                                </p:cTn>
                              </p:par>
                              <p:par>
                                <p:cTn id="543" presetID="10" presetClass="exit" presetSubtype="0" fill="hold" nodeType="withEffect">
                                  <p:stCondLst>
                                    <p:cond delay="0"/>
                                  </p:stCondLst>
                                  <p:childTnLst>
                                    <p:animEffect transition="out" filter="fade">
                                      <p:cBhvr>
                                        <p:cTn id="544" dur="500"/>
                                        <p:tgtEl>
                                          <p:spTgt spid="60"/>
                                        </p:tgtEl>
                                      </p:cBhvr>
                                    </p:animEffect>
                                    <p:set>
                                      <p:cBhvr>
                                        <p:cTn id="545" dur="1" fill="hold">
                                          <p:stCondLst>
                                            <p:cond delay="499"/>
                                          </p:stCondLst>
                                        </p:cTn>
                                        <p:tgtEl>
                                          <p:spTgt spid="60"/>
                                        </p:tgtEl>
                                        <p:attrNameLst>
                                          <p:attrName>style.visibility</p:attrName>
                                        </p:attrNameLst>
                                      </p:cBhvr>
                                      <p:to>
                                        <p:strVal val="hidden"/>
                                      </p:to>
                                    </p:set>
                                  </p:childTnLst>
                                </p:cTn>
                              </p:par>
                              <p:par>
                                <p:cTn id="546" presetID="10" presetClass="exit" presetSubtype="0" fill="hold" grpId="1" nodeType="withEffect">
                                  <p:stCondLst>
                                    <p:cond delay="0"/>
                                  </p:stCondLst>
                                  <p:childTnLst>
                                    <p:animEffect transition="out" filter="fade">
                                      <p:cBhvr>
                                        <p:cTn id="547" dur="500"/>
                                        <p:tgtEl>
                                          <p:spTgt spid="172"/>
                                        </p:tgtEl>
                                      </p:cBhvr>
                                    </p:animEffect>
                                    <p:set>
                                      <p:cBhvr>
                                        <p:cTn id="548" dur="1" fill="hold">
                                          <p:stCondLst>
                                            <p:cond delay="499"/>
                                          </p:stCondLst>
                                        </p:cTn>
                                        <p:tgtEl>
                                          <p:spTgt spid="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4" grpId="1" animBg="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2" grpId="0"/>
      <p:bldP spid="22" grpId="1"/>
      <p:bldP spid="23" grpId="0"/>
      <p:bldP spid="23" grpId="1"/>
      <p:bldP spid="24" grpId="0"/>
      <p:bldP spid="24" grpId="1"/>
      <p:bldP spid="25" grpId="0" animBg="1"/>
      <p:bldP spid="25" grpId="1" animBg="1"/>
      <p:bldP spid="26" grpId="0"/>
      <p:bldP spid="26" grpId="1"/>
      <p:bldP spid="27" grpId="0"/>
      <p:bldP spid="27" grpId="1"/>
      <p:bldP spid="29" grpId="0"/>
      <p:bldP spid="29" grpId="1"/>
      <p:bldP spid="30" grpId="0"/>
      <p:bldP spid="30" grpId="1"/>
      <p:bldP spid="31" grpId="0" animBg="1"/>
      <p:bldP spid="31" grpId="1" animBg="1"/>
      <p:bldP spid="33" grpId="0" animBg="1"/>
      <p:bldP spid="33" grpId="1" animBg="1"/>
      <p:bldP spid="35" grpId="0"/>
      <p:bldP spid="35"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141" grpId="0"/>
      <p:bldP spid="141" grpId="1"/>
      <p:bldP spid="142" grpId="0"/>
      <p:bldP spid="142" grpId="1"/>
      <p:bldP spid="143" grpId="0"/>
      <p:bldP spid="143" grpId="1"/>
      <p:bldP spid="144" grpId="0"/>
      <p:bldP spid="144" grpId="1"/>
      <p:bldP spid="145" grpId="0"/>
      <p:bldP spid="145" grpId="1"/>
      <p:bldP spid="146" grpId="0"/>
      <p:bldP spid="146" grpId="1"/>
      <p:bldP spid="147" grpId="0"/>
      <p:bldP spid="147" grpId="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P spid="160" grpId="0"/>
      <p:bldP spid="160" grpId="1"/>
      <p:bldP spid="161" grpId="0"/>
      <p:bldP spid="161" grpId="1"/>
      <p:bldP spid="172" grpId="0"/>
      <p:bldP spid="172"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187029"/>
            <a:ext cx="45720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t>Thank You</a:t>
            </a:r>
            <a:endParaRPr lang="en-US" sz="4400" b="1" dirty="0"/>
          </a:p>
        </p:txBody>
      </p:sp>
    </p:spTree>
    <p:extLst>
      <p:ext uri="{BB962C8B-B14F-4D97-AF65-F5344CB8AC3E}">
        <p14:creationId xmlns:p14="http://schemas.microsoft.com/office/powerpoint/2010/main" val="13402572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bwMode="auto">
          <a:xfrm>
            <a:off x="685800" y="1970251"/>
            <a:ext cx="5518727" cy="121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500" dirty="0" smtClean="0">
                <a:solidFill>
                  <a:srgbClr val="034EA2"/>
                </a:solidFill>
                <a:latin typeface="Bookman Old Style" pitchFamily="18" charset="0"/>
              </a:rPr>
              <a:t>Periodic </a:t>
            </a:r>
            <a:r>
              <a:rPr lang="en-US" altLang="en-US" sz="3500" dirty="0">
                <a:solidFill>
                  <a:srgbClr val="034EA2"/>
                </a:solidFill>
                <a:latin typeface="Bookman Old Style" pitchFamily="18" charset="0"/>
              </a:rPr>
              <a:t>Classification Of Elements </a:t>
            </a:r>
          </a:p>
        </p:txBody>
      </p:sp>
      <p:sp>
        <p:nvSpPr>
          <p:cNvPr id="3" name="Title 7"/>
          <p:cNvSpPr txBox="1">
            <a:spLocks/>
          </p:cNvSpPr>
          <p:nvPr/>
        </p:nvSpPr>
        <p:spPr bwMode="auto">
          <a:xfrm>
            <a:off x="685800" y="2438408"/>
            <a:ext cx="6781800" cy="13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pt-BR" altLang="en-US" sz="2000" dirty="0" smtClean="0">
                <a:solidFill>
                  <a:srgbClr val="FF6600"/>
                </a:solidFill>
                <a:latin typeface="Bookman Old Style" pitchFamily="18" charset="0"/>
              </a:rPr>
              <a:t>Dobereiner’s law of triads</a:t>
            </a:r>
          </a:p>
          <a:p>
            <a:pPr marL="342900" indent="-342900">
              <a:buFont typeface="Arial" pitchFamily="34" charset="0"/>
              <a:buChar char="•"/>
            </a:pPr>
            <a:r>
              <a:rPr lang="en-US" altLang="en-US" sz="2000" dirty="0" smtClean="0">
                <a:solidFill>
                  <a:srgbClr val="FF6600"/>
                </a:solidFill>
                <a:latin typeface="Bookman Old Style" pitchFamily="18" charset="0"/>
              </a:rPr>
              <a:t>Limitations of </a:t>
            </a:r>
            <a:r>
              <a:rPr lang="en-US" altLang="en-US" sz="2000" dirty="0" err="1" smtClean="0">
                <a:solidFill>
                  <a:srgbClr val="FF6600"/>
                </a:solidFill>
                <a:latin typeface="Bookman Old Style" pitchFamily="18" charset="0"/>
              </a:rPr>
              <a:t>Dobereiner’s</a:t>
            </a:r>
            <a:r>
              <a:rPr lang="en-US" altLang="en-US" sz="2000" dirty="0" smtClean="0">
                <a:solidFill>
                  <a:srgbClr val="FF6600"/>
                </a:solidFill>
                <a:latin typeface="Bookman Old Style" pitchFamily="18" charset="0"/>
              </a:rPr>
              <a:t> law of triad</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420509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716" y="793262"/>
            <a:ext cx="2218271" cy="248365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3"/>
          <p:cNvSpPr txBox="1">
            <a:spLocks noChangeArrowheads="1"/>
          </p:cNvSpPr>
          <p:nvPr/>
        </p:nvSpPr>
        <p:spPr bwMode="auto">
          <a:xfrm>
            <a:off x="576716" y="392701"/>
            <a:ext cx="1923340" cy="356169"/>
          </a:xfrm>
          <a:prstGeom prst="rect">
            <a:avLst/>
          </a:prstGeom>
          <a:noFill/>
          <a:ln>
            <a:noFill/>
            <a:headEnd/>
            <a:tailEnd/>
          </a:ln>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lstStyle>
            <a:lvl1pPr marL="547688" indent="-411163" algn="l" rtl="0" eaLnBrk="0" fontAlgn="base" hangingPunct="0">
              <a:spcBef>
                <a:spcPct val="20000"/>
              </a:spcBef>
              <a:spcAft>
                <a:spcPct val="0"/>
              </a:spcAft>
              <a:buClr>
                <a:srgbClr val="F9F9F9"/>
              </a:buClr>
              <a:buSzPct val="65000"/>
              <a:buFont typeface="Wingdings 2" pitchFamily="18" charset="2"/>
              <a:buChar char=""/>
              <a:defRPr sz="2800">
                <a:solidFill>
                  <a:schemeClr val="tx1"/>
                </a:solidFill>
                <a:latin typeface="+mn-lt"/>
                <a:ea typeface="+mn-ea"/>
                <a:cs typeface="+mn-cs"/>
              </a:defRPr>
            </a:lvl1pPr>
            <a:lvl2pPr marL="868363" indent="-282575" algn="l" rtl="0" eaLnBrk="0" fontAlgn="base" hangingPunct="0">
              <a:spcBef>
                <a:spcPct val="20000"/>
              </a:spcBef>
              <a:spcAft>
                <a:spcPct val="0"/>
              </a:spcAft>
              <a:buClr>
                <a:schemeClr val="tx1"/>
              </a:buClr>
              <a:buSzPct val="80000"/>
              <a:buFont typeface="Wingdings 2" pitchFamily="18" charset="2"/>
              <a:buChar char=""/>
              <a:defRPr sz="2400">
                <a:solidFill>
                  <a:schemeClr val="tx1"/>
                </a:solidFill>
                <a:latin typeface="+mn-lt"/>
              </a:defRPr>
            </a:lvl2pPr>
            <a:lvl3pPr marL="1133475" indent="-228600" algn="l" rtl="0" eaLnBrk="0" fontAlgn="base" hangingPunct="0">
              <a:spcBef>
                <a:spcPct val="20000"/>
              </a:spcBef>
              <a:spcAft>
                <a:spcPct val="0"/>
              </a:spcAft>
              <a:buClr>
                <a:schemeClr val="tx1"/>
              </a:buClr>
              <a:buSzPct val="95000"/>
              <a:buFont typeface="Wingdings" pitchFamily="2" charset="2"/>
              <a:buChar char=""/>
              <a:defRPr sz="2200">
                <a:solidFill>
                  <a:schemeClr val="tx1"/>
                </a:solidFill>
                <a:latin typeface="+mn-lt"/>
              </a:defRPr>
            </a:lvl3pPr>
            <a:lvl4pPr marL="1352550" indent="-182563" algn="l" rtl="0" eaLnBrk="0" fontAlgn="base" hangingPunct="0">
              <a:spcBef>
                <a:spcPct val="20000"/>
              </a:spcBef>
              <a:spcAft>
                <a:spcPct val="0"/>
              </a:spcAft>
              <a:buClr>
                <a:schemeClr val="tx1"/>
              </a:buClr>
              <a:buSzPct val="100000"/>
              <a:buFont typeface="Wingdings 3" pitchFamily="18" charset="2"/>
              <a:buChar char=""/>
              <a:defRPr sz="2000">
                <a:solidFill>
                  <a:schemeClr val="tx1"/>
                </a:solidFill>
                <a:latin typeface="+mn-lt"/>
              </a:defRPr>
            </a:lvl4pPr>
            <a:lvl5pPr marL="1544638" indent="-182563" algn="l" rtl="0" eaLnBrk="0" fontAlgn="base" hangingPunct="0">
              <a:spcBef>
                <a:spcPct val="20000"/>
              </a:spcBef>
              <a:spcAft>
                <a:spcPct val="0"/>
              </a:spcAft>
              <a:buClr>
                <a:schemeClr val="tx1"/>
              </a:buClr>
              <a:buFont typeface="Wingdings 2" pitchFamily="18" charset="2"/>
              <a:buChar char=""/>
              <a:defRPr sz="2000">
                <a:solidFill>
                  <a:schemeClr val="tx1"/>
                </a:solidFill>
                <a:latin typeface="+mn-lt"/>
              </a:defRPr>
            </a:lvl5pPr>
            <a:lvl6pPr marL="2001838" indent="-182563" algn="l" rtl="0" eaLnBrk="0" fontAlgn="base" hangingPunct="0">
              <a:spcBef>
                <a:spcPct val="20000"/>
              </a:spcBef>
              <a:spcAft>
                <a:spcPct val="0"/>
              </a:spcAft>
              <a:buClr>
                <a:schemeClr val="tx1"/>
              </a:buClr>
              <a:buFont typeface="Wingdings 2" pitchFamily="18" charset="2"/>
              <a:buChar char=""/>
              <a:defRPr sz="2000">
                <a:solidFill>
                  <a:schemeClr val="tx1"/>
                </a:solidFill>
                <a:latin typeface="+mn-lt"/>
              </a:defRPr>
            </a:lvl6pPr>
            <a:lvl7pPr marL="2459038" indent="-182563" algn="l" rtl="0" eaLnBrk="0" fontAlgn="base" hangingPunct="0">
              <a:spcBef>
                <a:spcPct val="20000"/>
              </a:spcBef>
              <a:spcAft>
                <a:spcPct val="0"/>
              </a:spcAft>
              <a:buClr>
                <a:schemeClr val="tx1"/>
              </a:buClr>
              <a:buFont typeface="Wingdings 2" pitchFamily="18" charset="2"/>
              <a:buChar char=""/>
              <a:defRPr sz="2000">
                <a:solidFill>
                  <a:schemeClr val="tx1"/>
                </a:solidFill>
                <a:latin typeface="+mn-lt"/>
              </a:defRPr>
            </a:lvl7pPr>
            <a:lvl8pPr marL="2916238" indent="-182563" algn="l" rtl="0" eaLnBrk="0" fontAlgn="base" hangingPunct="0">
              <a:spcBef>
                <a:spcPct val="20000"/>
              </a:spcBef>
              <a:spcAft>
                <a:spcPct val="0"/>
              </a:spcAft>
              <a:buClr>
                <a:schemeClr val="tx1"/>
              </a:buClr>
              <a:buFont typeface="Wingdings 2" pitchFamily="18" charset="2"/>
              <a:buChar char=""/>
              <a:defRPr sz="2000">
                <a:solidFill>
                  <a:schemeClr val="tx1"/>
                </a:solidFill>
                <a:latin typeface="+mn-lt"/>
              </a:defRPr>
            </a:lvl8pPr>
            <a:lvl9pPr marL="3373438" indent="-182563" algn="l" rtl="0" eaLnBrk="0" fontAlgn="base" hangingPunct="0">
              <a:spcBef>
                <a:spcPct val="20000"/>
              </a:spcBef>
              <a:spcAft>
                <a:spcPct val="0"/>
              </a:spcAft>
              <a:buClr>
                <a:schemeClr val="tx1"/>
              </a:buClr>
              <a:buFont typeface="Wingdings 2" pitchFamily="18" charset="2"/>
              <a:buChar char=""/>
              <a:defRPr sz="2000">
                <a:solidFill>
                  <a:schemeClr val="tx1"/>
                </a:solidFill>
                <a:latin typeface="+mn-lt"/>
              </a:defRPr>
            </a:lvl9pPr>
          </a:lstStyle>
          <a:p>
            <a:pPr marL="0" indent="0" eaLnBrk="1" hangingPunct="1">
              <a:lnSpc>
                <a:spcPct val="80000"/>
              </a:lnSpc>
              <a:buNone/>
            </a:pPr>
            <a:r>
              <a:rPr lang="en-US" sz="2000" b="1" u="sng" kern="0" dirty="0" smtClean="0">
                <a:solidFill>
                  <a:srgbClr val="9A0000"/>
                </a:solidFill>
                <a:latin typeface="Bookman Old Style" pitchFamily="18" charset="0"/>
              </a:rPr>
              <a:t>John Dalton</a:t>
            </a:r>
            <a:endParaRPr lang="en-US" sz="2000" b="1" u="sng" kern="0" dirty="0">
              <a:solidFill>
                <a:srgbClr val="9A0000"/>
              </a:solidFill>
              <a:latin typeface="Bookman Old Style" pitchFamily="18" charset="0"/>
            </a:endParaRPr>
          </a:p>
        </p:txBody>
      </p:sp>
      <p:sp>
        <p:nvSpPr>
          <p:cNvPr id="15" name="Slide Number Placeholder 7"/>
          <p:cNvSpPr txBox="1">
            <a:spLocks/>
          </p:cNvSpPr>
          <p:nvPr/>
        </p:nvSpPr>
        <p:spPr>
          <a:xfrm>
            <a:off x="7924800" y="6416675"/>
            <a:ext cx="762000" cy="365125"/>
          </a:xfrm>
          <a:prstGeom prst="rect">
            <a:avLst/>
          </a:prstGeom>
        </p:spPr>
        <p:txBody>
          <a:bodyPr vert="horz" lIns="0" rIns="0" anchor="b"/>
          <a:lstStyle>
            <a:defPPr>
              <a:defRPr lang="en-IN"/>
            </a:defPPr>
            <a:lvl1pPr algn="r" rtl="0" eaLnBrk="1" fontAlgn="base" latinLnBrk="0" hangingPunct="1">
              <a:spcBef>
                <a:spcPct val="0"/>
              </a:spcBef>
              <a:spcAft>
                <a:spcPct val="0"/>
              </a:spcAft>
              <a:defRPr kumimoji="0" sz="1200" kern="1200">
                <a:solidFill>
                  <a:schemeClr val="tx1">
                    <a:shade val="50000"/>
                  </a:schemeClr>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DF9E2E-CF9F-48BF-B462-08F68475DA22}" type="slidenum">
              <a:rPr lang="en-US" smtClean="0">
                <a:solidFill>
                  <a:srgbClr val="FFFFFF">
                    <a:shade val="50000"/>
                  </a:srgbClr>
                </a:solidFill>
                <a:latin typeface="Bookman Old Style" pitchFamily="18" charset="0"/>
              </a:rPr>
              <a:pPr>
                <a:defRPr/>
              </a:pPr>
              <a:t>8</a:t>
            </a:fld>
            <a:endParaRPr lang="en-US">
              <a:solidFill>
                <a:srgbClr val="FFFFFF">
                  <a:shade val="50000"/>
                </a:srgbClr>
              </a:solidFill>
              <a:latin typeface="Bookman Old Style" pitchFamily="18" charset="0"/>
            </a:endParaRPr>
          </a:p>
        </p:txBody>
      </p:sp>
      <p:grpSp>
        <p:nvGrpSpPr>
          <p:cNvPr id="17" name="Group 16"/>
          <p:cNvGrpSpPr/>
          <p:nvPr/>
        </p:nvGrpSpPr>
        <p:grpSpPr>
          <a:xfrm>
            <a:off x="2988687" y="938333"/>
            <a:ext cx="5761615" cy="971909"/>
            <a:chOff x="4316605" y="3448050"/>
            <a:chExt cx="3008594" cy="1274612"/>
          </a:xfrm>
          <a:solidFill>
            <a:srgbClr val="006666"/>
          </a:solidFill>
          <a:effectLst>
            <a:outerShdw blurRad="50800" dist="38100" dir="5400000" algn="t" rotWithShape="0">
              <a:prstClr val="black">
                <a:alpha val="40000"/>
              </a:prstClr>
            </a:outerShdw>
          </a:effectLst>
        </p:grpSpPr>
        <p:sp>
          <p:nvSpPr>
            <p:cNvPr id="18" name="Flowchart: Alternate Process 17"/>
            <p:cNvSpPr/>
            <p:nvPr/>
          </p:nvSpPr>
          <p:spPr>
            <a:xfrm>
              <a:off x="4316605" y="3448050"/>
              <a:ext cx="2915750" cy="1274612"/>
            </a:xfrm>
            <a:prstGeom prst="flowChartAlternateProcess">
              <a:avLst/>
            </a:prstGeom>
            <a:gradFill>
              <a:gsLst>
                <a:gs pos="84000">
                  <a:schemeClr val="bg1"/>
                </a:gs>
                <a:gs pos="55000">
                  <a:srgbClr val="FFC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kern="0" dirty="0">
                <a:solidFill>
                  <a:srgbClr val="FFFF00"/>
                </a:solidFill>
                <a:latin typeface="Bookman Old Style" pitchFamily="18" charset="0"/>
              </a:endParaRPr>
            </a:p>
          </p:txBody>
        </p:sp>
        <p:sp>
          <p:nvSpPr>
            <p:cNvPr id="19" name="Rectangle 18"/>
            <p:cNvSpPr/>
            <p:nvPr/>
          </p:nvSpPr>
          <p:spPr>
            <a:xfrm>
              <a:off x="4318862" y="3511759"/>
              <a:ext cx="3006337" cy="1210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kern="0" dirty="0">
                  <a:solidFill>
                    <a:srgbClr val="0000FF"/>
                  </a:solidFill>
                  <a:latin typeface="Bookman Old Style" pitchFamily="18" charset="0"/>
                  <a:cs typeface="Arial" charset="0"/>
                </a:rPr>
                <a:t>According to atomic </a:t>
              </a:r>
              <a:r>
                <a:rPr lang="en-US" kern="0" dirty="0" smtClean="0">
                  <a:solidFill>
                    <a:srgbClr val="0000FF"/>
                  </a:solidFill>
                  <a:latin typeface="Bookman Old Style" pitchFamily="18" charset="0"/>
                  <a:cs typeface="Arial" charset="0"/>
                </a:rPr>
                <a:t>theory, every atom </a:t>
              </a:r>
            </a:p>
            <a:p>
              <a:pPr>
                <a:defRPr/>
              </a:pPr>
              <a:r>
                <a:rPr lang="en-US" kern="0" dirty="0" smtClean="0">
                  <a:solidFill>
                    <a:srgbClr val="0000FF"/>
                  </a:solidFill>
                  <a:latin typeface="Bookman Old Style" pitchFamily="18" charset="0"/>
                  <a:cs typeface="Arial" charset="0"/>
                </a:rPr>
                <a:t>has mass. So, he </a:t>
              </a:r>
              <a:r>
                <a:rPr lang="en-US" kern="0" dirty="0">
                  <a:solidFill>
                    <a:srgbClr val="0000FF"/>
                  </a:solidFill>
                  <a:latin typeface="Bookman Old Style" pitchFamily="18" charset="0"/>
                  <a:cs typeface="Arial" charset="0"/>
                </a:rPr>
                <a:t>said </a:t>
              </a:r>
              <a:r>
                <a:rPr lang="en-US" kern="0" dirty="0" smtClean="0">
                  <a:solidFill>
                    <a:srgbClr val="0000FF"/>
                  </a:solidFill>
                  <a:latin typeface="Bookman Old Style" pitchFamily="18" charset="0"/>
                  <a:cs typeface="Arial" charset="0"/>
                </a:rPr>
                <a:t>atomic mass is the fundamental characteristic of </a:t>
              </a:r>
              <a:r>
                <a:rPr lang="en-US" kern="0" dirty="0">
                  <a:solidFill>
                    <a:srgbClr val="0000FF"/>
                  </a:solidFill>
                  <a:latin typeface="Bookman Old Style" pitchFamily="18" charset="0"/>
                  <a:cs typeface="Arial" charset="0"/>
                </a:rPr>
                <a:t>every atom</a:t>
              </a:r>
            </a:p>
          </p:txBody>
        </p:sp>
      </p:grpSp>
      <p:sp>
        <p:nvSpPr>
          <p:cNvPr id="2" name="Rectangle 1"/>
          <p:cNvSpPr/>
          <p:nvPr/>
        </p:nvSpPr>
        <p:spPr>
          <a:xfrm>
            <a:off x="576716" y="3360857"/>
            <a:ext cx="2050561" cy="315343"/>
          </a:xfrm>
          <a:prstGeom prst="rect">
            <a:avLst/>
          </a:prstGeom>
          <a:solidFill>
            <a:srgbClr val="002060"/>
          </a:solidFill>
          <a:ln/>
        </p:spPr>
        <p:style>
          <a:lnRef idx="3">
            <a:schemeClr val="lt1"/>
          </a:lnRef>
          <a:fillRef idx="1">
            <a:schemeClr val="dk1"/>
          </a:fillRef>
          <a:effectRef idx="1">
            <a:schemeClr val="dk1"/>
          </a:effectRef>
          <a:fontRef idx="minor">
            <a:schemeClr val="lt1"/>
          </a:fontRef>
        </p:style>
        <p:txBody>
          <a:bodyPr wrap="none">
            <a:spAutoFit/>
          </a:bodyPr>
          <a:lstStyle/>
          <a:p>
            <a:pPr algn="ctr">
              <a:lnSpc>
                <a:spcPct val="80000"/>
              </a:lnSpc>
            </a:pPr>
            <a:r>
              <a:rPr lang="en-US" kern="0" dirty="0" smtClean="0">
                <a:solidFill>
                  <a:schemeClr val="bg1"/>
                </a:solidFill>
                <a:latin typeface="Bookman Old Style" pitchFamily="18" charset="0"/>
              </a:rPr>
              <a:t>English Chemist</a:t>
            </a:r>
            <a:endParaRPr lang="en-US" kern="0" dirty="0">
              <a:solidFill>
                <a:schemeClr val="bg1"/>
              </a:solidFill>
              <a:latin typeface="Bookman Old Style" pitchFamily="18" charset="0"/>
            </a:endParaRPr>
          </a:p>
        </p:txBody>
      </p:sp>
      <p:grpSp>
        <p:nvGrpSpPr>
          <p:cNvPr id="26" name="Group 25"/>
          <p:cNvGrpSpPr/>
          <p:nvPr/>
        </p:nvGrpSpPr>
        <p:grpSpPr>
          <a:xfrm>
            <a:off x="2988687" y="938333"/>
            <a:ext cx="5579503" cy="715089"/>
            <a:chOff x="4166839" y="3900492"/>
            <a:chExt cx="3219740" cy="1046962"/>
          </a:xfrm>
          <a:solidFill>
            <a:srgbClr val="FF9966"/>
          </a:solidFill>
          <a:effectLst>
            <a:outerShdw blurRad="50800" dist="38100" dir="5400000" algn="t" rotWithShape="0">
              <a:prstClr val="black">
                <a:alpha val="40000"/>
              </a:prstClr>
            </a:outerShdw>
          </a:effectLst>
        </p:grpSpPr>
        <p:sp>
          <p:nvSpPr>
            <p:cNvPr id="27" name="Cloud 26"/>
            <p:cNvSpPr/>
            <p:nvPr/>
          </p:nvSpPr>
          <p:spPr>
            <a:xfrm>
              <a:off x="4179061" y="3931557"/>
              <a:ext cx="2849627" cy="957037"/>
            </a:xfrm>
            <a:prstGeom prst="flowChartAlternateProcess">
              <a:avLst/>
            </a:prstGeom>
            <a:gradFill flip="none" rotWithShape="1">
              <a:gsLst>
                <a:gs pos="55000">
                  <a:srgbClr val="FFC000"/>
                </a:gs>
                <a:gs pos="84000">
                  <a:schemeClr val="bg1"/>
                </a:gs>
              </a:gsLst>
              <a:lin ang="0" scaled="0"/>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defRPr/>
              </a:pPr>
              <a:endParaRPr lang="en-US" kern="0" dirty="0">
                <a:solidFill>
                  <a:srgbClr val="0000FF"/>
                </a:solidFill>
                <a:latin typeface="Bookman Old Style" pitchFamily="18" charset="0"/>
              </a:endParaRPr>
            </a:p>
          </p:txBody>
        </p:sp>
        <p:sp>
          <p:nvSpPr>
            <p:cNvPr id="28" name="Rectangle 27"/>
            <p:cNvSpPr/>
            <p:nvPr/>
          </p:nvSpPr>
          <p:spPr>
            <a:xfrm>
              <a:off x="4166839" y="3900492"/>
              <a:ext cx="3219740" cy="1046962"/>
            </a:xfrm>
            <a:prstGeom prst="flowChartAlternateProcess">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defRPr/>
              </a:pPr>
              <a:r>
                <a:rPr lang="en-US" kern="0" dirty="0" smtClean="0">
                  <a:solidFill>
                    <a:srgbClr val="0000FF"/>
                  </a:solidFill>
                  <a:latin typeface="Bookman Old Style" pitchFamily="18" charset="0"/>
                  <a:cs typeface="Arial" charset="0"/>
                </a:rPr>
                <a:t>The real journey of classification started </a:t>
              </a:r>
            </a:p>
            <a:p>
              <a:pPr>
                <a:defRPr/>
              </a:pPr>
              <a:r>
                <a:rPr lang="en-US" kern="0" dirty="0" smtClean="0">
                  <a:solidFill>
                    <a:srgbClr val="0000FF"/>
                  </a:solidFill>
                  <a:latin typeface="Bookman Old Style" pitchFamily="18" charset="0"/>
                  <a:cs typeface="Arial" charset="0"/>
                </a:rPr>
                <a:t>from the year 1808</a:t>
              </a:r>
              <a:endParaRPr lang="en-US" kern="0" dirty="0">
                <a:solidFill>
                  <a:srgbClr val="0000FF"/>
                </a:solidFill>
                <a:latin typeface="Bookman Old Style" pitchFamily="18" charset="0"/>
                <a:cs typeface="Arial" charset="0"/>
              </a:endParaRPr>
            </a:p>
          </p:txBody>
        </p:sp>
      </p:grpSp>
      <p:sp>
        <p:nvSpPr>
          <p:cNvPr id="29" name="Rounded Rectangle 28"/>
          <p:cNvSpPr/>
          <p:nvPr/>
        </p:nvSpPr>
        <p:spPr>
          <a:xfrm>
            <a:off x="2988687" y="938333"/>
            <a:ext cx="4283048" cy="500772"/>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defRPr/>
            </a:pPr>
            <a:r>
              <a:rPr lang="en-US" kern="0" dirty="0" smtClean="0">
                <a:solidFill>
                  <a:srgbClr val="0000FF"/>
                </a:solidFill>
                <a:latin typeface="Bookman Old Style" pitchFamily="18" charset="0"/>
              </a:rPr>
              <a:t>He proposed the atomic theory</a:t>
            </a:r>
            <a:endParaRPr lang="en-US" kern="0" dirty="0">
              <a:solidFill>
                <a:srgbClr val="0000FF"/>
              </a:solidFill>
              <a:latin typeface="Bookman Old Style" pitchFamily="18" charset="0"/>
            </a:endParaRPr>
          </a:p>
        </p:txBody>
      </p:sp>
    </p:spTree>
    <p:extLst>
      <p:ext uri="{BB962C8B-B14F-4D97-AF65-F5344CB8AC3E}">
        <p14:creationId xmlns:p14="http://schemas.microsoft.com/office/powerpoint/2010/main" val="268429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26"/>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2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animBg="1"/>
      <p:bldP spid="29" grpId="0" animBg="1"/>
      <p:bldP spid="2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5279" y="855721"/>
            <a:ext cx="2185214" cy="2487168"/>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563245" y="3428339"/>
            <a:ext cx="2105063" cy="369332"/>
          </a:xfrm>
          <a:prstGeom prst="rect">
            <a:avLst/>
          </a:prstGeom>
          <a:solidFill>
            <a:srgbClr val="002060"/>
          </a:solidFill>
          <a:ln/>
        </p:spPr>
        <p:style>
          <a:lnRef idx="3">
            <a:schemeClr val="lt1"/>
          </a:lnRef>
          <a:fillRef idx="1">
            <a:schemeClr val="accent1"/>
          </a:fillRef>
          <a:effectRef idx="1">
            <a:schemeClr val="accent1"/>
          </a:effectRef>
          <a:fontRef idx="minor">
            <a:schemeClr val="lt1"/>
          </a:fontRef>
        </p:style>
        <p:txBody>
          <a:bodyPr wrap="none">
            <a:spAutoFit/>
          </a:bodyPr>
          <a:lstStyle/>
          <a:p>
            <a:pPr fontAlgn="base">
              <a:spcBef>
                <a:spcPct val="0"/>
              </a:spcBef>
              <a:spcAft>
                <a:spcPct val="0"/>
              </a:spcAft>
              <a:buFont typeface="Wingdings" pitchFamily="2" charset="2"/>
              <a:buNone/>
              <a:defRPr/>
            </a:pPr>
            <a:r>
              <a:rPr lang="en-US" dirty="0" smtClean="0">
                <a:latin typeface="Bookman Old Style" pitchFamily="18" charset="0"/>
              </a:rPr>
              <a:t>German Chemist</a:t>
            </a:r>
            <a:endParaRPr lang="en-US" dirty="0">
              <a:latin typeface="Bookman Old Style" pitchFamily="18" charset="0"/>
            </a:endParaRPr>
          </a:p>
        </p:txBody>
      </p:sp>
      <p:sp>
        <p:nvSpPr>
          <p:cNvPr id="13" name="Rectangle 12"/>
          <p:cNvSpPr/>
          <p:nvPr/>
        </p:nvSpPr>
        <p:spPr>
          <a:xfrm>
            <a:off x="490938" y="292930"/>
            <a:ext cx="4320961" cy="400110"/>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a:spAutoFit/>
          </a:bodyPr>
          <a:lstStyle/>
          <a:p>
            <a:pPr fontAlgn="base">
              <a:spcBef>
                <a:spcPct val="0"/>
              </a:spcBef>
              <a:spcAft>
                <a:spcPct val="0"/>
              </a:spcAft>
              <a:defRPr/>
            </a:pPr>
            <a:r>
              <a:rPr lang="en-US" sz="2000" b="1" u="sng" dirty="0" smtClean="0">
                <a:solidFill>
                  <a:srgbClr val="C00000"/>
                </a:solidFill>
                <a:latin typeface="Bookman Old Style" pitchFamily="18" charset="0"/>
              </a:rPr>
              <a:t>Johann  Wolfgang </a:t>
            </a:r>
            <a:r>
              <a:rPr lang="en-US" sz="2000" b="1" u="sng" dirty="0" err="1" smtClean="0">
                <a:solidFill>
                  <a:srgbClr val="C00000"/>
                </a:solidFill>
                <a:latin typeface="Bookman Old Style" pitchFamily="18" charset="0"/>
              </a:rPr>
              <a:t>Dobereiner</a:t>
            </a:r>
            <a:endParaRPr lang="en-US" sz="2000" b="1" u="sng" dirty="0">
              <a:solidFill>
                <a:srgbClr val="C00000"/>
              </a:solidFill>
              <a:latin typeface="Bookman Old Style" pitchFamily="18" charset="0"/>
            </a:endParaRPr>
          </a:p>
        </p:txBody>
      </p:sp>
      <p:sp>
        <p:nvSpPr>
          <p:cNvPr id="14" name="Slide Number Placeholder 6"/>
          <p:cNvSpPr txBox="1">
            <a:spLocks/>
          </p:cNvSpPr>
          <p:nvPr/>
        </p:nvSpPr>
        <p:spPr>
          <a:xfrm>
            <a:off x="6553200" y="6356350"/>
            <a:ext cx="2133600" cy="365125"/>
          </a:xfrm>
          <a:prstGeom prst="rect">
            <a:avLst/>
          </a:prstGeom>
        </p:spPr>
        <p:txBody>
          <a:bodyPr vert="horz" lIns="91440" tIns="45720" rIns="91440" bIns="45720" rtlCol="0" anchor="ctr"/>
          <a:lstStyle>
            <a:defPPr>
              <a:defRPr lang="en-IN"/>
            </a:defPPr>
            <a:lvl1pPr algn="r"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316799-4C97-4943-A0F3-BAF7A42BE8FE}" type="slidenum">
              <a:rPr kumimoji="0" lang="en-US" sz="1200" b="0" i="0" u="none" strike="noStrike" kern="1200" cap="none" spc="0" normalizeH="0" baseline="0" noProof="0" smtClean="0">
                <a:ln>
                  <a:noFill/>
                </a:ln>
                <a:solidFill>
                  <a:prstClr val="black">
                    <a:tint val="75000"/>
                  </a:prstClr>
                </a:solidFill>
                <a:effectLst/>
                <a:uLnTx/>
                <a:uFillTx/>
                <a:latin typeface="Book Antiqua"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Book Antiqua" pitchFamily="18" charset="0"/>
            </a:endParaRPr>
          </a:p>
        </p:txBody>
      </p:sp>
      <p:grpSp>
        <p:nvGrpSpPr>
          <p:cNvPr id="15" name="Group 14"/>
          <p:cNvGrpSpPr/>
          <p:nvPr/>
        </p:nvGrpSpPr>
        <p:grpSpPr>
          <a:xfrm>
            <a:off x="3010713" y="2409996"/>
            <a:ext cx="3786214" cy="1589650"/>
            <a:chOff x="2992464" y="3596837"/>
            <a:chExt cx="3786214" cy="1589650"/>
          </a:xfrm>
        </p:grpSpPr>
        <p:sp>
          <p:nvSpPr>
            <p:cNvPr id="16" name="Cloud Callout 15"/>
            <p:cNvSpPr/>
            <p:nvPr/>
          </p:nvSpPr>
          <p:spPr>
            <a:xfrm>
              <a:off x="2992464" y="3596837"/>
              <a:ext cx="3786214" cy="1589650"/>
            </a:xfrm>
            <a:prstGeom prst="cloudCallout">
              <a:avLst>
                <a:gd name="adj1" fmla="val -58711"/>
                <a:gd name="adj2" fmla="val -40763"/>
              </a:avLst>
            </a:prstGeom>
            <a:solidFill>
              <a:srgbClr val="7030A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endParaRPr lang="en-US" b="1" kern="0" dirty="0">
                <a:solidFill>
                  <a:srgbClr val="FF0000"/>
                </a:solidFill>
                <a:latin typeface="Book Antiqua" pitchFamily="18" charset="0"/>
              </a:endParaRPr>
            </a:p>
          </p:txBody>
        </p:sp>
        <p:sp>
          <p:nvSpPr>
            <p:cNvPr id="17" name="Rectangle 16"/>
            <p:cNvSpPr/>
            <p:nvPr/>
          </p:nvSpPr>
          <p:spPr>
            <a:xfrm>
              <a:off x="3408048" y="3816652"/>
              <a:ext cx="3021477" cy="1200329"/>
            </a:xfrm>
            <a:prstGeom prst="rect">
              <a:avLst/>
            </a:prstGeom>
          </p:spPr>
          <p:txBody>
            <a:bodyPr wrap="square">
              <a:spAutoFit/>
            </a:bodyPr>
            <a:lstStyle/>
            <a:p>
              <a:pPr algn="ctr">
                <a:defRPr/>
              </a:pPr>
              <a:r>
                <a:rPr lang="en-US" kern="0" dirty="0" smtClean="0">
                  <a:solidFill>
                    <a:schemeClr val="bg1"/>
                  </a:solidFill>
                  <a:latin typeface="+mj-lt"/>
                  <a:cs typeface="Arial" charset="0"/>
                </a:rPr>
                <a:t>Tried to classify the elements for the first time, based on the atomic theory given by Dalton.</a:t>
              </a:r>
              <a:endParaRPr lang="en-US" kern="0" dirty="0">
                <a:solidFill>
                  <a:schemeClr val="bg1"/>
                </a:solidFill>
                <a:latin typeface="+mj-lt"/>
                <a:cs typeface="Arial" charset="0"/>
              </a:endParaRPr>
            </a:p>
          </p:txBody>
        </p:sp>
      </p:grpSp>
      <p:sp>
        <p:nvSpPr>
          <p:cNvPr id="21" name="Rounded Rectangle 20"/>
          <p:cNvSpPr/>
          <p:nvPr/>
        </p:nvSpPr>
        <p:spPr>
          <a:xfrm>
            <a:off x="2824985" y="818767"/>
            <a:ext cx="5772915" cy="1350818"/>
          </a:xfrm>
          <a:prstGeom prst="roundRect">
            <a:avLst/>
          </a:prstGeom>
          <a:gradFill>
            <a:gsLst>
              <a:gs pos="55000">
                <a:srgbClr val="FFC000"/>
              </a:gs>
              <a:gs pos="84000">
                <a:schemeClr val="bg1"/>
              </a:gs>
            </a:gsLst>
            <a:lin ang="0" scaled="0"/>
          </a:gradFill>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rgbClr val="0000FF"/>
                </a:solidFill>
                <a:latin typeface="Bookman Old Style" pitchFamily="18" charset="0"/>
              </a:rPr>
              <a:t>In earlier attempts, the elements were </a:t>
            </a:r>
            <a:r>
              <a:rPr lang="en-US" dirty="0" smtClean="0">
                <a:solidFill>
                  <a:srgbClr val="0000FF"/>
                </a:solidFill>
                <a:latin typeface="Bookman Old Style" pitchFamily="18" charset="0"/>
              </a:rPr>
              <a:t>classified </a:t>
            </a:r>
            <a:r>
              <a:rPr lang="en-US" dirty="0">
                <a:solidFill>
                  <a:srgbClr val="0000FF"/>
                </a:solidFill>
                <a:latin typeface="Bookman Old Style" pitchFamily="18" charset="0"/>
              </a:rPr>
              <a:t>on the basis of their p</a:t>
            </a:r>
            <a:r>
              <a:rPr lang="en-US" dirty="0" smtClean="0">
                <a:solidFill>
                  <a:srgbClr val="0000FF"/>
                </a:solidFill>
                <a:latin typeface="Bookman Old Style" pitchFamily="18" charset="0"/>
              </a:rPr>
              <a:t>roperties. All </a:t>
            </a:r>
            <a:r>
              <a:rPr lang="en-US" dirty="0">
                <a:solidFill>
                  <a:srgbClr val="0000FF"/>
                </a:solidFill>
                <a:latin typeface="Bookman Old Style" pitchFamily="18" charset="0"/>
              </a:rPr>
              <a:t>the </a:t>
            </a:r>
            <a:r>
              <a:rPr lang="en-US" dirty="0" smtClean="0">
                <a:solidFill>
                  <a:srgbClr val="0000FF"/>
                </a:solidFill>
                <a:latin typeface="Bookman Old Style" pitchFamily="18" charset="0"/>
              </a:rPr>
              <a:t>elements </a:t>
            </a:r>
            <a:r>
              <a:rPr lang="en-US" dirty="0">
                <a:solidFill>
                  <a:srgbClr val="0000FF"/>
                </a:solidFill>
                <a:latin typeface="Bookman Old Style" pitchFamily="18" charset="0"/>
              </a:rPr>
              <a:t>having similar </a:t>
            </a:r>
            <a:r>
              <a:rPr lang="en-US" dirty="0" smtClean="0">
                <a:solidFill>
                  <a:srgbClr val="0000FF"/>
                </a:solidFill>
                <a:latin typeface="Bookman Old Style" pitchFamily="18" charset="0"/>
              </a:rPr>
              <a:t>properties were </a:t>
            </a:r>
            <a:r>
              <a:rPr lang="en-US" dirty="0">
                <a:solidFill>
                  <a:srgbClr val="0000FF"/>
                </a:solidFill>
                <a:latin typeface="Bookman Old Style" pitchFamily="18" charset="0"/>
              </a:rPr>
              <a:t>put in one group called a family.</a:t>
            </a:r>
          </a:p>
        </p:txBody>
      </p:sp>
    </p:spTree>
    <p:extLst>
      <p:ext uri="{BB962C8B-B14F-4D97-AF65-F5344CB8AC3E}">
        <p14:creationId xmlns:p14="http://schemas.microsoft.com/office/powerpoint/2010/main" val="40497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53"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animBg="1"/>
    </p:bldLst>
  </p:timing>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6203</Words>
  <Application>Microsoft Office PowerPoint</Application>
  <PresentationFormat>On-screen Show (16:9)</PresentationFormat>
  <Paragraphs>1713</Paragraphs>
  <Slides>69</Slides>
  <Notes>32</Notes>
  <HiddenSlides>0</HiddenSlides>
  <MMClips>1</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69</vt:i4>
      </vt:variant>
    </vt:vector>
  </HeadingPairs>
  <TitlesOfParts>
    <vt:vector size="82" baseType="lpstr">
      <vt:lpstr>Arial</vt:lpstr>
      <vt:lpstr>Arial Black</vt:lpstr>
      <vt:lpstr>Bodoni Bd BT</vt:lpstr>
      <vt:lpstr>Book Antiqua</vt:lpstr>
      <vt:lpstr>Bookman Old Style</vt:lpstr>
      <vt:lpstr>Calibri</vt:lpstr>
      <vt:lpstr>Garamond</vt:lpstr>
      <vt:lpstr>Tahoma</vt:lpstr>
      <vt:lpstr>Times New Roman</vt:lpstr>
      <vt:lpstr>Wingdings</vt:lpstr>
      <vt:lpstr>Wingdings 2</vt:lpstr>
      <vt:lpstr>4_Office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970</cp:revision>
  <cp:lastPrinted>2014-04-09T04:25:11Z</cp:lastPrinted>
  <dcterms:created xsi:type="dcterms:W3CDTF">2013-07-31T12:47:49Z</dcterms:created>
  <dcterms:modified xsi:type="dcterms:W3CDTF">2022-04-24T13:08:37Z</dcterms:modified>
</cp:coreProperties>
</file>