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C966-701D-CCF5-AA19-13C4F4A4F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8F6ED-EA82-12BC-565E-1CE91199F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2A626-1CB6-7BA0-AF9B-6945F99A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6BBD8-5097-D352-F016-55791DA1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1331F-96A8-D97C-D736-DC99F96C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86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786F-676B-2FA7-C203-1C9FD2CA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A3051-142A-5288-2AF3-F3EF741AE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DCBF7-AC68-DA5B-A237-CB899226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E48DA-189D-B711-92C8-65FB0CBB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FE988-A33F-A848-6D15-79C60B59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8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90F2F-E0F0-A149-556E-516173B8F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0996D-0E0C-7B3A-E00A-18C374FE8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1614C-329B-C278-BACA-4D5087D2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75F54-94E3-37F2-D92F-944B6903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559BC-7C4E-FA63-48CE-E42F402D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86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C93C-5298-9D70-561E-E791007B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93A6-EEAE-0BDF-32A7-70E0157EA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391A-D822-437C-1475-B07DFF35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FE0D6-D0AE-929D-8AE8-7B943535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D7E6E-DF51-9D7C-6F25-9007648D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23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107F-6103-7404-1D47-15E9FF01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11928-8FD1-C89C-76DD-4AC602A46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6EA59-51BB-B625-431C-67DF49C2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2C178-DB61-8A39-EC3D-8A590649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54C09-F916-013D-2DC4-5469B3D1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2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80DE-B3B3-536F-C25D-64EAF99F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19D4-AAF4-2D4C-A983-75566A1C2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78077-9AC3-5EBF-5314-CFE86429E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0BD9E-25B0-F940-062A-6F46B90E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5FC4A-6866-AEB1-CC8B-F357723F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070C7-C916-C2C8-B76D-5DBE2DE2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9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E630-7427-3D90-F4AA-805F690F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0FC55-32B8-BCB6-D4A0-0A37ED20D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79D91-D630-2454-1B9F-AD78768E1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AE82A-3195-552E-1261-1878B52D3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5024A-B12F-5B94-A54F-A94EB9957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8C9A0-2F45-32A2-4F55-F732D655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9D1B3-16EA-FBA5-755E-2ABBA8B3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16016-981B-7FCB-50B2-E238FD6F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45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BC43-5641-68AF-E717-A8981A8D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6D6B8-2A1D-4C14-186D-4E68EE62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D57C9-6A8A-A617-1EC4-9B865D9F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1C659-6473-9506-3196-4F8801B2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87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477B3-D441-19C6-CF58-B9C253C2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5B9C4-7CFC-08D3-D876-756CAFDA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E5D4-DABC-BD68-B7D0-77D9CFA7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34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4A40-4132-A2FD-2944-EBCBA80F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5F464-CB7D-36B7-71B9-AE9A41183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0CD86-7DA8-44AF-87DB-F940726F3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4D465-A869-5850-1C5A-29F15254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A7888-8DDF-9E3B-C975-0E1F4869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B6194-A10B-52A4-A0C7-BD8CF047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48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621A-F8B7-B0B9-54CD-45142892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3D44A-2378-141D-BA52-A89054D9E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47DFD-935A-8E71-D75D-3224AAB2C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3DCA5-9584-C0AB-21F5-D3DD694F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EDD37-161D-C76F-3255-8040B9B5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7B281-AA10-82FC-538D-A5A776A9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35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DE675-34CF-91AE-B77B-C564F64C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CCEB2-62FD-7211-68EA-D3AFD1644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0696A-96EC-5567-DEDD-F25B8C6E0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F01CE-6B8E-BD21-AE3B-A378E0A38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5F9CE-4630-3EDE-DC5B-B34B9D699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17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5C1AD-076B-264A-A08A-E035D8F8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58BBE2-ADB2-45AB-99CD-F81B9A1375C4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latin typeface="Oxygen" panose="02000503000000000000" pitchFamily="2" charset="0"/>
              </a:rPr>
              <a:t>Contents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84E7B6-67A0-3783-5A0F-10D6FFD6B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D3279A-1650-4AC4-E3FE-CD147CA2B563}"/>
              </a:ext>
            </a:extLst>
          </p:cNvPr>
          <p:cNvSpPr txBox="1"/>
          <p:nvPr/>
        </p:nvSpPr>
        <p:spPr>
          <a:xfrm>
            <a:off x="2176208" y="1435510"/>
            <a:ext cx="64368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Spring framework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Spring boot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Rest API Services, Postman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Hibernate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JWT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Refresh JWT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Kafka Messaging System, Zoo Keeper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Service Discovery(Eureka Server &amp; Client)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52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313F-0F33-34F3-489D-94D1B009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246" y="186787"/>
            <a:ext cx="5879690" cy="58013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Oxygen" panose="02000503000000000000" pitchFamily="2" charset="0"/>
              </a:rPr>
              <a:t>    Spring Framework</a:t>
            </a:r>
            <a:endParaRPr lang="en-IN" b="1" dirty="0">
              <a:latin typeface="Oxygen" panose="020005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438D7-F6B3-D073-F6E9-E4F89F7B0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06"/>
            <a:ext cx="10515600" cy="536841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6400" b="0" i="0" dirty="0">
              <a:effectLst/>
              <a:latin typeface="Oxygen" panose="02000503000000000000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6400" b="0" i="0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Spring is a </a:t>
            </a:r>
            <a:r>
              <a:rPr lang="en-US" sz="6400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lightweight</a:t>
            </a:r>
            <a:r>
              <a:rPr lang="en-US" sz="6400" b="0" i="0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 framework. </a:t>
            </a:r>
          </a:p>
          <a:p>
            <a:pPr marL="0" indent="0">
              <a:buNone/>
            </a:pPr>
            <a:r>
              <a:rPr lang="en-US" sz="6400" b="0" i="0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Spring provides support to various frameworks such as </a:t>
            </a:r>
            <a:r>
              <a:rPr lang="en-US" sz="6400" b="0" i="0" u="none" strike="noStrike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Struts</a:t>
            </a:r>
            <a:r>
              <a:rPr lang="en-US" sz="6400" b="0" i="0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, </a:t>
            </a:r>
            <a:r>
              <a:rPr lang="en-US" sz="6400" b="0" i="0" u="none" strike="noStrike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Hibernate</a:t>
            </a:r>
            <a:r>
              <a:rPr lang="en-US" sz="6400" b="0" i="0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, Tapestry, </a:t>
            </a:r>
            <a:r>
              <a:rPr lang="en-US" sz="6400" b="0" i="0" u="none" strike="noStrike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EJB</a:t>
            </a:r>
            <a:r>
              <a:rPr lang="en-US" sz="6400" b="0" i="0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, </a:t>
            </a:r>
            <a:r>
              <a:rPr lang="en-US" sz="6400" b="0" i="0" u="none" strike="noStrike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JSF</a:t>
            </a:r>
            <a:r>
              <a:rPr lang="en-US" sz="6400" b="0" i="0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, etc</a:t>
            </a:r>
            <a:r>
              <a:rPr lang="en-US" sz="64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64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The Spring framework comprises several modules such as IOC, AOP, DAO, Context, ORM, WEB MVC etc.</a:t>
            </a:r>
          </a:p>
          <a:p>
            <a:pPr marL="0" indent="0">
              <a:buNone/>
            </a:pPr>
            <a:endParaRPr lang="en-US" sz="6400" dirty="0">
              <a:solidFill>
                <a:srgbClr val="333333"/>
              </a:solidFill>
              <a:latin typeface="Oxygen" panose="02000503000000000000" pitchFamily="2" charset="0"/>
            </a:endParaRPr>
          </a:p>
          <a:p>
            <a:pPr marL="0" indent="0">
              <a:buNone/>
            </a:pPr>
            <a:r>
              <a:rPr lang="en-US" sz="64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	</a:t>
            </a:r>
            <a:r>
              <a:rPr lang="en-US" sz="6400" b="1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Advantages of Spring Framework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333333"/>
                </a:solidFill>
                <a:latin typeface="Oxygen" panose="02000503000000000000" pitchFamily="2" charset="0"/>
              </a:rPr>
              <a:t>	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6400" b="1" i="0" dirty="0">
                <a:solidFill>
                  <a:srgbClr val="111111"/>
                </a:solidFill>
                <a:effectLst/>
                <a:latin typeface="Oxygen" panose="02000503000000000000" pitchFamily="2" charset="0"/>
              </a:rPr>
              <a:t>Predefined Templates</a:t>
            </a:r>
            <a:r>
              <a:rPr lang="en-US" sz="6400" b="0" i="0" dirty="0">
                <a:solidFill>
                  <a:srgbClr val="111111"/>
                </a:solidFill>
                <a:effectLst/>
                <a:latin typeface="Oxygen" panose="02000503000000000000" pitchFamily="2" charset="0"/>
              </a:rPr>
              <a:t>: Spring provides templates for JDBC, Hibernate, JPA, etc., reducing the need for writing boilerplate code.</a:t>
            </a:r>
          </a:p>
          <a:p>
            <a:pPr marL="457200" lvl="1" indent="0" algn="l">
              <a:buNone/>
            </a:pPr>
            <a:endParaRPr lang="en-US" sz="6400" b="0" i="0" dirty="0">
              <a:solidFill>
                <a:srgbClr val="111111"/>
              </a:solidFill>
              <a:effectLst/>
              <a:latin typeface="Oxygen" panose="02000503000000000000" pitchFamily="2" charset="0"/>
            </a:endParaRPr>
          </a:p>
          <a:p>
            <a:pPr marL="457200" lvl="1" indent="0" algn="l">
              <a:buNone/>
            </a:pPr>
            <a:r>
              <a:rPr lang="en-US" sz="6400" b="1" i="0" dirty="0">
                <a:solidFill>
                  <a:srgbClr val="111111"/>
                </a:solidFill>
                <a:effectLst/>
                <a:latin typeface="Oxygen" panose="02000503000000000000" pitchFamily="2" charset="0"/>
              </a:rPr>
              <a:t>2.   Loose Coupling</a:t>
            </a:r>
            <a:r>
              <a:rPr lang="en-US" sz="6400" b="0" i="0" dirty="0">
                <a:solidFill>
                  <a:srgbClr val="111111"/>
                </a:solidFill>
                <a:effectLst/>
                <a:latin typeface="Oxygen" panose="02000503000000000000" pitchFamily="2" charset="0"/>
              </a:rPr>
              <a:t>: Dependency injection ensures loose coupling between components.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6400" b="0" i="0" dirty="0">
              <a:solidFill>
                <a:srgbClr val="111111"/>
              </a:solidFill>
              <a:effectLst/>
              <a:latin typeface="Oxygen" panose="02000503000000000000" pitchFamily="2" charset="0"/>
            </a:endParaRPr>
          </a:p>
          <a:p>
            <a:pPr marL="457200" lvl="1" indent="0" algn="l">
              <a:buNone/>
            </a:pPr>
            <a:r>
              <a:rPr lang="en-US" sz="6400" b="1" i="0" dirty="0">
                <a:solidFill>
                  <a:srgbClr val="111111"/>
                </a:solidFill>
                <a:effectLst/>
                <a:latin typeface="Oxygen" panose="02000503000000000000" pitchFamily="2" charset="0"/>
              </a:rPr>
              <a:t>3.   Easy Testing</a:t>
            </a:r>
            <a:r>
              <a:rPr lang="en-US" sz="6400" b="0" i="0" dirty="0">
                <a:solidFill>
                  <a:srgbClr val="111111"/>
                </a:solidFill>
                <a:effectLst/>
                <a:latin typeface="Oxygen" panose="02000503000000000000" pitchFamily="2" charset="0"/>
              </a:rPr>
              <a:t>: Spring makes it easier to test applications without requiring a server.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6400" b="0" i="0" dirty="0">
              <a:solidFill>
                <a:srgbClr val="111111"/>
              </a:solidFill>
              <a:effectLst/>
              <a:latin typeface="Oxygen" panose="02000503000000000000" pitchFamily="2" charset="0"/>
            </a:endParaRPr>
          </a:p>
          <a:p>
            <a:pPr marL="457200" lvl="1" indent="0" algn="l">
              <a:buNone/>
            </a:pPr>
            <a:r>
              <a:rPr lang="en-US" sz="6400" b="1" i="0" dirty="0">
                <a:solidFill>
                  <a:srgbClr val="111111"/>
                </a:solidFill>
                <a:effectLst/>
                <a:latin typeface="Oxygen" panose="02000503000000000000" pitchFamily="2" charset="0"/>
              </a:rPr>
              <a:t>4.   Lightweight</a:t>
            </a:r>
            <a:r>
              <a:rPr lang="en-US" sz="6400" b="0" i="0" dirty="0">
                <a:solidFill>
                  <a:srgbClr val="111111"/>
                </a:solidFill>
                <a:effectLst/>
                <a:latin typeface="Oxygen" panose="02000503000000000000" pitchFamily="2" charset="0"/>
              </a:rPr>
              <a:t>: Spring’s POJO (Plain Old Java Object) implementation keeps it non-invasive and 	lightweight.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6400" b="0" i="0" dirty="0">
              <a:solidFill>
                <a:srgbClr val="111111"/>
              </a:solidFill>
              <a:effectLst/>
              <a:latin typeface="Oxygen" panose="02000503000000000000" pitchFamily="2" charset="0"/>
            </a:endParaRPr>
          </a:p>
          <a:p>
            <a:pPr marL="457200" lvl="1" indent="0" algn="l">
              <a:buNone/>
            </a:pPr>
            <a:r>
              <a:rPr lang="en-US" sz="6400" b="1" i="0" dirty="0">
                <a:solidFill>
                  <a:srgbClr val="111111"/>
                </a:solidFill>
                <a:effectLst/>
                <a:latin typeface="Oxygen" panose="02000503000000000000" pitchFamily="2" charset="0"/>
              </a:rPr>
              <a:t>5.   Fast Development</a:t>
            </a:r>
            <a:r>
              <a:rPr lang="en-US" sz="6400" b="0" i="0" dirty="0">
                <a:solidFill>
                  <a:srgbClr val="111111"/>
                </a:solidFill>
                <a:effectLst/>
                <a:latin typeface="Oxygen" panose="02000503000000000000" pitchFamily="2" charset="0"/>
              </a:rPr>
              <a:t>: Dependency Injection and support for various frameworks facilitate rapid JavaEE 	application development.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6400" b="0" i="0" dirty="0">
              <a:solidFill>
                <a:srgbClr val="111111"/>
              </a:solidFill>
              <a:effectLst/>
              <a:latin typeface="Oxygen" panose="02000503000000000000" pitchFamily="2" charset="0"/>
            </a:endParaRPr>
          </a:p>
          <a:p>
            <a:pPr marL="457200" lvl="1" indent="0" algn="l">
              <a:buNone/>
            </a:pPr>
            <a:r>
              <a:rPr lang="en-US" sz="6400" b="1" i="0" dirty="0">
                <a:effectLst/>
                <a:latin typeface="Oxygen" panose="02000503000000000000" pitchFamily="2" charset="0"/>
              </a:rPr>
              <a:t>6.   Powerful Abstraction</a:t>
            </a:r>
            <a:r>
              <a:rPr lang="en-US" sz="6400" b="0" i="0" dirty="0">
                <a:effectLst/>
                <a:latin typeface="Oxygen" panose="02000503000000000000" pitchFamily="2" charset="0"/>
              </a:rPr>
              <a:t>: Spring abstracts JavaEE specifications like JMS, JDBC, JPA, and JTA</a:t>
            </a:r>
            <a:r>
              <a:rPr lang="en-US" sz="6400" b="0" i="0" baseline="30000" dirty="0">
                <a:effectLst/>
                <a:latin typeface="Oxygen" panose="02000503000000000000" pitchFamily="2" charset="0"/>
              </a:rPr>
              <a:t>2345</a:t>
            </a:r>
            <a:r>
              <a:rPr lang="en-US" sz="6400" b="0" i="0" dirty="0">
                <a:effectLst/>
                <a:latin typeface="Oxygen" panose="02000503000000000000" pitchFamily="2" charset="0"/>
              </a:rPr>
              <a:t>.</a:t>
            </a:r>
          </a:p>
          <a:p>
            <a:pPr marL="0" indent="0">
              <a:buNone/>
            </a:pPr>
            <a:endParaRPr lang="en-US" sz="1600" b="0" i="0" dirty="0">
              <a:solidFill>
                <a:srgbClr val="333333"/>
              </a:solidFill>
              <a:effectLst/>
              <a:latin typeface="Oxygen" panose="02000503000000000000" pitchFamily="2" charset="0"/>
            </a:endParaRPr>
          </a:p>
          <a:p>
            <a:pPr marL="0" indent="0">
              <a:buNone/>
            </a:pPr>
            <a:endParaRPr lang="en-US" sz="1600" b="0" i="0" dirty="0">
              <a:solidFill>
                <a:srgbClr val="333333"/>
              </a:solidFill>
              <a:effectLst/>
              <a:latin typeface="Oxygen" panose="02000503000000000000" pitchFamily="2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Oxygen" panose="02000503000000000000" pitchFamily="2" charset="0"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 </a:t>
            </a:r>
            <a:endParaRPr lang="en-IN" sz="1600" dirty="0"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33FD4-3B10-1003-EDAD-9D15743E3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6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9485-0259-D2DD-D6FE-7F7E194D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876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	</a:t>
            </a:r>
            <a:b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80582-D78F-B2DC-DEE0-D35CB5E06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000"/>
            <a:ext cx="10515600" cy="52016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The Spring framework comprises of many modules </a:t>
            </a: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Core</a:t>
            </a:r>
          </a:p>
          <a:p>
            <a:r>
              <a:rPr lang="en-IN" sz="1800" dirty="0">
                <a:solidFill>
                  <a:srgbClr val="333333"/>
                </a:solidFill>
                <a:latin typeface="Oxygen" panose="02000503000000000000" pitchFamily="2" charset="0"/>
              </a:rPr>
              <a:t>B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eans</a:t>
            </a: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Context</a:t>
            </a:r>
            <a:endParaRPr lang="en-IN" sz="1800" dirty="0">
              <a:solidFill>
                <a:srgbClr val="333333"/>
              </a:solidFill>
              <a:latin typeface="Oxygen" panose="02000503000000000000" pitchFamily="2" charset="0"/>
            </a:endParaRP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Expression language</a:t>
            </a: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AOP</a:t>
            </a: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Aspects, Instrumentation</a:t>
            </a: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JDBC</a:t>
            </a:r>
            <a:endParaRPr lang="en-IN" sz="1800" dirty="0">
              <a:solidFill>
                <a:srgbClr val="333333"/>
              </a:solidFill>
              <a:latin typeface="Oxygen" panose="02000503000000000000" pitchFamily="2" charset="0"/>
            </a:endParaRP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ORM</a:t>
            </a: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OXM</a:t>
            </a: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JMS</a:t>
            </a:r>
            <a:endParaRPr lang="en-IN" sz="1800" dirty="0">
              <a:solidFill>
                <a:srgbClr val="333333"/>
              </a:solidFill>
              <a:latin typeface="Oxygen" panose="02000503000000000000" pitchFamily="2" charset="0"/>
            </a:endParaRP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Transaction</a:t>
            </a:r>
            <a:endParaRPr lang="en-IN" sz="1800" dirty="0">
              <a:solidFill>
                <a:srgbClr val="333333"/>
              </a:solidFill>
              <a:latin typeface="Oxygen" panose="02000503000000000000" pitchFamily="2" charset="0"/>
            </a:endParaRP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Web</a:t>
            </a:r>
            <a:endParaRPr lang="en-IN" sz="1800" dirty="0">
              <a:solidFill>
                <a:srgbClr val="333333"/>
              </a:solidFill>
              <a:latin typeface="Oxygen" panose="02000503000000000000" pitchFamily="2" charset="0"/>
            </a:endParaRP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Servlet</a:t>
            </a:r>
            <a:endParaRPr lang="en-IN" sz="1800" dirty="0">
              <a:solidFill>
                <a:srgbClr val="333333"/>
              </a:solidFill>
              <a:latin typeface="Oxygen" panose="02000503000000000000" pitchFamily="2" charset="0"/>
            </a:endParaRP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Struts  </a:t>
            </a:r>
            <a:endParaRPr lang="en-IN" sz="1800" dirty="0">
              <a:latin typeface="Oxygen" panose="02000503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4E875-5B12-BD8B-9C20-498372745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2AB6305-C998-DF20-2498-3E82B0389DEC}"/>
              </a:ext>
            </a:extLst>
          </p:cNvPr>
          <p:cNvSpPr txBox="1">
            <a:spLocks/>
          </p:cNvSpPr>
          <p:nvPr/>
        </p:nvSpPr>
        <p:spPr>
          <a:xfrm>
            <a:off x="2330246" y="186787"/>
            <a:ext cx="4847302" cy="580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Oxygen" panose="02000503000000000000" pitchFamily="2" charset="0"/>
              </a:rPr>
              <a:t>    Spring Modules</a:t>
            </a:r>
            <a:endParaRPr lang="en-IN" b="1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94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04EB6-702A-2CDB-AFC1-0B7BE62CD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4419-8C7D-F14E-3174-BF4FDDC9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876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	</a:t>
            </a:r>
            <a:b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B6BAF-BB95-368B-BB9B-D4306CA85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17256A7-A64E-F52E-3834-29F0489D9E35}"/>
              </a:ext>
            </a:extLst>
          </p:cNvPr>
          <p:cNvSpPr txBox="1">
            <a:spLocks/>
          </p:cNvSpPr>
          <p:nvPr/>
        </p:nvSpPr>
        <p:spPr>
          <a:xfrm>
            <a:off x="2330245" y="186787"/>
            <a:ext cx="7374194" cy="580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Oxygen" panose="02000503000000000000" pitchFamily="2" charset="0"/>
              </a:rPr>
              <a:t>    Spring Framework Runtime</a:t>
            </a:r>
            <a:endParaRPr lang="en-IN" sz="3200" b="1" dirty="0">
              <a:latin typeface="Oxygen" panose="020005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D89C91-DA40-C6B5-6480-A6340474DAE4}"/>
              </a:ext>
            </a:extLst>
          </p:cNvPr>
          <p:cNvSpPr txBox="1"/>
          <p:nvPr/>
        </p:nvSpPr>
        <p:spPr>
          <a:xfrm>
            <a:off x="1041117" y="1415845"/>
            <a:ext cx="253782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 Data Access/Integration</a:t>
            </a:r>
          </a:p>
          <a:p>
            <a:endParaRPr lang="en-US" b="1" dirty="0"/>
          </a:p>
          <a:p>
            <a:endParaRPr lang="en-US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1C3BD6-D291-90EB-30C6-F042A29EB209}"/>
              </a:ext>
            </a:extLst>
          </p:cNvPr>
          <p:cNvSpPr txBox="1"/>
          <p:nvPr/>
        </p:nvSpPr>
        <p:spPr>
          <a:xfrm>
            <a:off x="1219201" y="1976284"/>
            <a:ext cx="6882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JDBC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382F6-A1FB-59CC-D7AE-4B64E2432C6D}"/>
              </a:ext>
            </a:extLst>
          </p:cNvPr>
          <p:cNvSpPr txBox="1"/>
          <p:nvPr/>
        </p:nvSpPr>
        <p:spPr>
          <a:xfrm>
            <a:off x="2133049" y="1976284"/>
            <a:ext cx="6882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ORM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49B108-2086-FEDD-5DC7-3EBDC14255E9}"/>
              </a:ext>
            </a:extLst>
          </p:cNvPr>
          <p:cNvSpPr txBox="1"/>
          <p:nvPr/>
        </p:nvSpPr>
        <p:spPr>
          <a:xfrm>
            <a:off x="1233953" y="2433481"/>
            <a:ext cx="6882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OXM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4C26EC-43B3-4765-3633-9BA17656DC4B}"/>
              </a:ext>
            </a:extLst>
          </p:cNvPr>
          <p:cNvSpPr txBox="1"/>
          <p:nvPr/>
        </p:nvSpPr>
        <p:spPr>
          <a:xfrm>
            <a:off x="2133603" y="2438397"/>
            <a:ext cx="6882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JMS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019EB-8938-A495-E67B-8FA8A7731A9B}"/>
              </a:ext>
            </a:extLst>
          </p:cNvPr>
          <p:cNvSpPr txBox="1"/>
          <p:nvPr/>
        </p:nvSpPr>
        <p:spPr>
          <a:xfrm>
            <a:off x="1243785" y="2954592"/>
            <a:ext cx="15775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Transactions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83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242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Oxygen</vt:lpstr>
      <vt:lpstr>Office Theme</vt:lpstr>
      <vt:lpstr>PowerPoint Presentation</vt:lpstr>
      <vt:lpstr>    Spring Framework</vt:lpstr>
      <vt:lpstr> 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Debashish Nath</dc:creator>
  <cp:lastModifiedBy>Debashish Nath</cp:lastModifiedBy>
  <cp:revision>18</cp:revision>
  <dcterms:created xsi:type="dcterms:W3CDTF">2024-02-19T05:26:56Z</dcterms:created>
  <dcterms:modified xsi:type="dcterms:W3CDTF">2024-02-19T07:59:42Z</dcterms:modified>
</cp:coreProperties>
</file>