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73" r:id="rId15"/>
    <p:sldId id="274" r:id="rId16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59" d="100"/>
          <a:sy n="59" d="100"/>
        </p:scale>
        <p:origin x="15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1143000"/>
            <a:ext cx="4352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4658165" y="294397"/>
            <a:ext cx="252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9439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1397727" y="1138172"/>
            <a:ext cx="10633165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Indexes &amp; Views  </a:t>
            </a:r>
          </a:p>
          <a:p>
            <a:pPr marL="342913" indent="-342913">
              <a:buFontTx/>
              <a:buAutoNum type="arabicPeriod"/>
            </a:pPr>
            <a:endParaRPr lang="en-IN" sz="32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A106-3D21-31E3-4BF7-25E33230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F0C8E7-FC2A-7F5F-5C79-B3C65F4A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2047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9FB86-CFAA-FB66-A69E-3B41C3979D86}"/>
              </a:ext>
            </a:extLst>
          </p:cNvPr>
          <p:cNvSpPr txBox="1"/>
          <p:nvPr/>
        </p:nvSpPr>
        <p:spPr>
          <a:xfrm>
            <a:off x="1397069" y="728779"/>
            <a:ext cx="1050457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MySQL, a view is a virtual table which is created by SQL query by joining one or more tables.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It is operated like a table but does not contain any data of its own.</a:t>
            </a:r>
          </a:p>
          <a:p>
            <a:r>
              <a:rPr lang="en-US" dirty="0">
                <a:solidFill>
                  <a:srgbClr val="333333"/>
                </a:solidFill>
                <a:latin typeface="Oxygen" panose="02000503000000000000" pitchFamily="2" charset="0"/>
              </a:rPr>
              <a:t>Views are definitions built on top of other tables (or views). </a:t>
            </a: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the underlying table or tables data changes, the view gets reflected.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mst_product;    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Update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  <a:r>
              <a:rPr lang="en-US" dirty="0">
                <a:latin typeface="Oxygen" panose="02000503000000000000" pitchFamily="2" charset="0"/>
              </a:rPr>
              <a:t>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WHERE product_price &gt; 100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Oxygen" panose="02000503000000000000" pitchFamily="2" charset="0"/>
              </a:rPr>
              <a:t>Drop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DROP VIEW product_details ;    </a:t>
            </a:r>
          </a:p>
          <a:p>
            <a:pPr algn="just"/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Creating view from multiple tables</a:t>
            </a:r>
          </a:p>
          <a:p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	</a:t>
            </a:r>
            <a:r>
              <a:rPr lang="en-US" dirty="0" err="1">
                <a:latin typeface="Oxygen" panose="02000503000000000000" pitchFamily="2" charset="0"/>
                <a:sym typeface="Wingdings" panose="05000000000000000000" pitchFamily="2" charset="2"/>
              </a:rPr>
              <a:t>pg.product_group_name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       		p.product_weight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218C8-093D-55F1-0F58-CDD4A03D4D22}"/>
              </a:ext>
            </a:extLst>
          </p:cNvPr>
          <p:cNvSpPr txBox="1"/>
          <p:nvPr/>
        </p:nvSpPr>
        <p:spPr>
          <a:xfrm>
            <a:off x="4245432" y="137156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Views</a:t>
            </a:r>
          </a:p>
        </p:txBody>
      </p:sp>
    </p:spTree>
    <p:extLst>
      <p:ext uri="{BB962C8B-B14F-4D97-AF65-F5344CB8AC3E}">
        <p14:creationId xmlns:p14="http://schemas.microsoft.com/office/powerpoint/2010/main" val="213293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602E-8804-DCB8-4032-698305B2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A70D3D-3BAD-4959-BC46-14B2C618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4660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08297-59FA-B916-0494-16A1ACE7C609}"/>
              </a:ext>
            </a:extLst>
          </p:cNvPr>
          <p:cNvSpPr txBox="1"/>
          <p:nvPr/>
        </p:nvSpPr>
        <p:spPr>
          <a:xfrm>
            <a:off x="1370944" y="846348"/>
            <a:ext cx="10504577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DML means Data Manipulation Language.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any database CRUD operation happens.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CRUD means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Create  add new record to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Read  read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Update  update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Delete  delete existing record(s) from the table</a:t>
            </a:r>
          </a:p>
          <a:p>
            <a:endParaRPr lang="en-US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 To add new record inside the table, insert statement is used.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INSERT INTO mst_product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`product_name`,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`product_price`,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`product_weight`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 VALUES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’Shirt’,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100,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2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1DF2C-1285-15F0-D09B-EBF2B66E90B3}"/>
              </a:ext>
            </a:extLst>
          </p:cNvPr>
          <p:cNvSpPr txBox="1"/>
          <p:nvPr/>
        </p:nvSpPr>
        <p:spPr>
          <a:xfrm>
            <a:off x="4245432" y="18940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6550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CD6F-99AC-CAA9-230F-98C3EF6C6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439EF36-7AA1-8B35-4194-AB1CDD2A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3C113-EA6F-BD54-C50F-53B22EBEFF39}"/>
              </a:ext>
            </a:extLst>
          </p:cNvPr>
          <p:cNvSpPr txBox="1"/>
          <p:nvPr/>
        </p:nvSpPr>
        <p:spPr>
          <a:xfrm>
            <a:off x="940533" y="1097730"/>
            <a:ext cx="1118180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Read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read existing record(s) from table, SELECT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product_id,product_name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Update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update existing record(s) from table, UPDATE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UPDATE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SET product_name=‘trouser’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Delete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delete existing record(s) from table, DELETE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DELETE FROM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Operators used in DML statements 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835C4-8D4C-8FC9-5E52-E9A9A7F2E554}"/>
              </a:ext>
            </a:extLst>
          </p:cNvPr>
          <p:cNvSpPr txBox="1"/>
          <p:nvPr/>
        </p:nvSpPr>
        <p:spPr>
          <a:xfrm>
            <a:off x="4454440" y="22859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5646D-F5AF-3DBA-CFA6-82D762694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38574"/>
              </p:ext>
            </p:extLst>
          </p:nvPr>
        </p:nvGraphicFramePr>
        <p:xfrm>
          <a:off x="1006399" y="5627103"/>
          <a:ext cx="9128414" cy="242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7">
                  <a:extLst>
                    <a:ext uri="{9D8B030D-6E8A-4147-A177-3AD203B41FA5}">
                      <a16:colId xmlns:a16="http://schemas.microsoft.com/office/drawing/2014/main" val="2779269763"/>
                    </a:ext>
                  </a:extLst>
                </a:gridCol>
                <a:gridCol w="1817830">
                  <a:extLst>
                    <a:ext uri="{9D8B030D-6E8A-4147-A177-3AD203B41FA5}">
                      <a16:colId xmlns:a16="http://schemas.microsoft.com/office/drawing/2014/main" val="680897026"/>
                    </a:ext>
                  </a:extLst>
                </a:gridCol>
                <a:gridCol w="6377907">
                  <a:extLst>
                    <a:ext uri="{9D8B030D-6E8A-4147-A177-3AD203B41FA5}">
                      <a16:colId xmlns:a16="http://schemas.microsoft.com/office/drawing/2014/main" val="3735324583"/>
                    </a:ext>
                  </a:extLst>
                </a:gridCol>
              </a:tblGrid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Slno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Operator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Meaning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8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AND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Both the condition are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04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Either of the condition is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8785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NOT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When the condition is not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067"/>
                  </a:ext>
                </a:extLst>
              </a:tr>
              <a:tr h="191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IN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Allows to specify multiple values</a:t>
                      </a:r>
                      <a:endParaRPr lang="en-IN" sz="2000" b="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2828"/>
                  </a:ext>
                </a:extLst>
              </a:tr>
              <a:tr h="4484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LIKE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search for a specified pattern in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7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BD53-A0CB-503B-8D75-ECB519B3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7113DE-05CE-99F6-51F1-4FB4F7AA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" y="8594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BB768-E5B5-EC77-3862-786944B5D9B9}"/>
              </a:ext>
            </a:extLst>
          </p:cNvPr>
          <p:cNvSpPr txBox="1"/>
          <p:nvPr/>
        </p:nvSpPr>
        <p:spPr>
          <a:xfrm>
            <a:off x="1006399" y="775099"/>
            <a:ext cx="11067917" cy="761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AND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age &gt; 20 AND city=‘Kolkata’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only those employees whose age is greater than 20 and stays in ‘Kolkata’ city.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both the condition is satisfied then records will be returned.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OR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city=‘Kolkata’ or city=‘Delhi’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either ‘Kolkata’ city or in ‘Delhi’ city.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either of the condition is satisfied then records will be returned.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NOT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NOT city=‘Kolkata’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does not stays in ‘Kolkata’ city.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the condition is not satisfied then records will be returned.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IN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city IN (‘Kolkata’,’Delhi’,’Mumbai’,’Chennai’)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‘Kolkata’, ’,’Delhi’,’Mumbai’,and ’Chennai’ city.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LIKE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name LIKE ‘A*’;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rows of those employees whose names starts with ‘A’.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3285E-237F-376B-1492-35D1F916DD70}"/>
              </a:ext>
            </a:extLst>
          </p:cNvPr>
          <p:cNvSpPr txBox="1"/>
          <p:nvPr/>
        </p:nvSpPr>
        <p:spPr>
          <a:xfrm>
            <a:off x="5029210" y="144498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4053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4D106-E66A-E7E7-12F1-50E0D102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AB81F6-99E3-BE97-DB26-906C58FF7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E7E3AE-73C7-90AE-E3BE-058AB3490E68}"/>
              </a:ext>
            </a:extLst>
          </p:cNvPr>
          <p:cNvSpPr txBox="1"/>
          <p:nvPr/>
        </p:nvSpPr>
        <p:spPr>
          <a:xfrm>
            <a:off x="1084216" y="823407"/>
            <a:ext cx="11051185" cy="104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JOINS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There are 3 types of joins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OUTER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     Outer Join can be 2 types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a) Left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b) Right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Self Join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 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retrieves 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records that have matching values in both tables.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LEFT Join 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returns all records from the left table and the matching records from the right table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Right join is just opposite to left join.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LEFT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CD064-1217-E5F9-CA95-156311FC54B4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90331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829E-A713-3E5B-4B48-1BD75985E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8A07AAE-1718-AFD6-2963-1CCE35FB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" y="6822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952E9E-167B-152C-E0D1-17F0A9C56FB1}"/>
              </a:ext>
            </a:extLst>
          </p:cNvPr>
          <p:cNvSpPr txBox="1"/>
          <p:nvPr/>
        </p:nvSpPr>
        <p:spPr>
          <a:xfrm>
            <a:off x="1084216" y="823407"/>
            <a:ext cx="11051185" cy="77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JOINS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SELF Join 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Self Join is regular join where a table is joined with itself.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E.emp_code,E.emp_name,E.city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mst_employee 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INNER JOIN mst_employee M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E.city=M.city AND E.emp_id=M.emp_id 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The above statement retrieves those employees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 that are from the same city.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Aggregate Functions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Aggregate functions in SQL are unique functions that work on a group of rows in a table and produce a single value as a result.</a:t>
            </a:r>
          </a:p>
          <a:p>
            <a:endParaRPr lang="en-US" sz="2000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Some aggregate functions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MIN() 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lowest value in a column for a group of rows that satisfy a given criterion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Max() 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 the highest value in a column for a group of rows that satisfy a given criterion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SUM() 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returns the sum of all values of a column in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COUNT() -&gt;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 returns number of records(rows) in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AVG()  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eturn the average of all values present in a column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.</a:t>
            </a:r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0312-4940-C29E-2DEE-739AF7569D46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436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8" y="490346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7277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61" y="1825443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3801295" y="438084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8133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6" y="1498879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emp_id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emp_name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emp_id </a:t>
            </a:r>
          </a:p>
          <a:p>
            <a:r>
              <a:rPr lang="en-IN" dirty="0"/>
              <a:t>b) emp_name</a:t>
            </a:r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3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6" y="1520651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F5306-4612-740C-6BAE-6A10567C3269}"/>
              </a:ext>
            </a:extLst>
          </p:cNvPr>
          <p:cNvSpPr txBox="1"/>
          <p:nvPr/>
        </p:nvSpPr>
        <p:spPr>
          <a:xfrm>
            <a:off x="3801295" y="385832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17029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86421" y="772749"/>
            <a:ext cx="865238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32" y="20366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92368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32" y="438805"/>
            <a:ext cx="269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73645"/>
              </p:ext>
            </p:extLst>
          </p:nvPr>
        </p:nvGraphicFramePr>
        <p:xfrm>
          <a:off x="1162595" y="3403442"/>
          <a:ext cx="9731828" cy="281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69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902921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696433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Not Null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column cannot have null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each and every column contains unique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Primary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Uniquely identifies a row in a table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Foreign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Establishes relation between two tables through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Check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values in a column satisfies a condition 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6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Default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940526" y="1784755"/>
            <a:ext cx="1073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</a:rPr>
              <a:t>Constraints 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</a:t>
            </a:r>
          </a:p>
          <a:p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	Column level constraints apply to a column, and table level constraints 	apply to 	the whole table.</a:t>
            </a:r>
            <a:endParaRPr lang="en-IN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6" y="1316615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mst_product_group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product_group_name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`mst_product_group`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`product_group_name` varchar(50)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`product_name` varchar(50)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`fk_product_group_id`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`fk_product_group_id` FOREIGN KEY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`mst_product_group`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32" y="72499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6C9CE-F247-3736-AF31-119FA811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3CFF39D-7E4A-9543-BE29-8FB67F35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31641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80A6F-0049-6A93-EB55-B0AA88479410}"/>
              </a:ext>
            </a:extLst>
          </p:cNvPr>
          <p:cNvSpPr txBox="1"/>
          <p:nvPr/>
        </p:nvSpPr>
        <p:spPr>
          <a:xfrm>
            <a:off x="1162594" y="1747694"/>
            <a:ext cx="104415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As shown below in table script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product_price column has a check constraint and the value has to be greater than 0.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product_weight column default value is 1.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 `product_group_id` int NOT NULL,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`product_name` varchar(255) NOT NULL UNIQUE KEY,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 int NOT NULL,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 int NOT NULL DEFAULT '1’,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KEY `fk_product_group_id` (`product_group_id`),  CONSTRAINT 	`fk_product_group_id` FOREIGN KEY (`product_group_id`)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REFERENCES  `mst_product_group` (`product_group_id`),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CONSTRAINT `chk_product_price` CHECK ((`product_price` &gt; 0))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145F-73A0-87F8-7EF5-F17E4F37F919}"/>
              </a:ext>
            </a:extLst>
          </p:cNvPr>
          <p:cNvSpPr txBox="1"/>
          <p:nvPr/>
        </p:nvSpPr>
        <p:spPr>
          <a:xfrm>
            <a:off x="4245432" y="45066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2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6FA98-1D7C-FA09-C210-8DAF497A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4F78F3-A0E6-2A69-BEA0-90FE79B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3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67381-FDCA-C718-C129-F09B79DE7712}"/>
              </a:ext>
            </a:extLst>
          </p:cNvPr>
          <p:cNvSpPr txBox="1"/>
          <p:nvPr/>
        </p:nvSpPr>
        <p:spPr>
          <a:xfrm>
            <a:off x="1122747" y="1962791"/>
            <a:ext cx="10504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Indexes are used to retrieve data from databases.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Users cannot see the indexes, they are used to speed up the searches/queries.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not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UNIQUE 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drops an index on a table.</a:t>
            </a:r>
          </a:p>
          <a:p>
            <a:r>
              <a:rPr lang="en-US" sz="2000" dirty="0">
                <a:latin typeface="Oxygen" panose="02000503000000000000" pitchFamily="2" charset="0"/>
              </a:rPr>
              <a:t>ALTER TABLE mst_product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DROP INDEX idx_product;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569-A618-3EB1-93ED-5A81B146B280}"/>
              </a:ext>
            </a:extLst>
          </p:cNvPr>
          <p:cNvSpPr txBox="1"/>
          <p:nvPr/>
        </p:nvSpPr>
        <p:spPr>
          <a:xfrm>
            <a:off x="4245430" y="724992"/>
            <a:ext cx="300961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INDEXES</a:t>
            </a:r>
          </a:p>
        </p:txBody>
      </p:sp>
    </p:spTree>
    <p:extLst>
      <p:ext uri="{BB962C8B-B14F-4D97-AF65-F5344CB8AC3E}">
        <p14:creationId xmlns:p14="http://schemas.microsoft.com/office/powerpoint/2010/main" val="138580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1268</TotalTime>
  <Words>2067</Words>
  <Application>Microsoft Office PowerPoint</Application>
  <PresentationFormat>Custom</PresentationFormat>
  <Paragraphs>386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261</cp:revision>
  <dcterms:created xsi:type="dcterms:W3CDTF">2024-02-19T05:26:56Z</dcterms:created>
  <dcterms:modified xsi:type="dcterms:W3CDTF">2024-02-23T08:30:46Z</dcterms:modified>
</cp:coreProperties>
</file>