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60" r:id="rId3"/>
    <p:sldId id="261" r:id="rId4"/>
    <p:sldId id="262" r:id="rId5"/>
    <p:sldId id="263" r:id="rId6"/>
    <p:sldId id="264" r:id="rId7"/>
    <p:sldId id="265" r:id="rId8"/>
    <p:sldId id="271" r:id="rId9"/>
    <p:sldId id="272" r:id="rId10"/>
    <p:sldId id="266" r:id="rId11"/>
    <p:sldId id="267" r:id="rId12"/>
    <p:sldId id="268" r:id="rId13"/>
    <p:sldId id="269"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87F90-4B37-4508-B704-1554B2936821}"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1987E-C0E6-460D-B443-EF6ACD8ABFD2}" type="slidenum">
              <a:rPr lang="en-IN" smtClean="0"/>
              <a:t>‹#›</a:t>
            </a:fld>
            <a:endParaRPr lang="en-IN"/>
          </a:p>
        </p:txBody>
      </p:sp>
    </p:spTree>
    <p:extLst>
      <p:ext uri="{BB962C8B-B14F-4D97-AF65-F5344CB8AC3E}">
        <p14:creationId xmlns:p14="http://schemas.microsoft.com/office/powerpoint/2010/main" val="14425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1987E-C0E6-460D-B443-EF6ACD8ABFD2}" type="slidenum">
              <a:rPr lang="en-IN" smtClean="0"/>
              <a:t>11</a:t>
            </a:fld>
            <a:endParaRPr lang="en-IN"/>
          </a:p>
        </p:txBody>
      </p:sp>
    </p:spTree>
    <p:extLst>
      <p:ext uri="{BB962C8B-B14F-4D97-AF65-F5344CB8AC3E}">
        <p14:creationId xmlns:p14="http://schemas.microsoft.com/office/powerpoint/2010/main" val="366673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6B1A-68B4-4F42-2571-0985030C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C17AD-28E3-7AB6-5FD7-D2848DDC7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5B801-8EEB-80C0-AE1A-4656D6D070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FD9913-7F5B-1BAD-B79D-DD17EEE954CA}"/>
              </a:ext>
            </a:extLst>
          </p:cNvPr>
          <p:cNvSpPr>
            <a:spLocks noGrp="1"/>
          </p:cNvSpPr>
          <p:nvPr>
            <p:ph type="sldNum" sz="quarter" idx="5"/>
          </p:nvPr>
        </p:nvSpPr>
        <p:spPr/>
        <p:txBody>
          <a:bodyPr/>
          <a:lstStyle/>
          <a:p>
            <a:fld id="{2641987E-C0E6-460D-B443-EF6ACD8ABFD2}" type="slidenum">
              <a:rPr lang="en-IN" smtClean="0"/>
              <a:t>12</a:t>
            </a:fld>
            <a:endParaRPr lang="en-IN"/>
          </a:p>
        </p:txBody>
      </p:sp>
    </p:spTree>
    <p:extLst>
      <p:ext uri="{BB962C8B-B14F-4D97-AF65-F5344CB8AC3E}">
        <p14:creationId xmlns:p14="http://schemas.microsoft.com/office/powerpoint/2010/main" val="355118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A609-8E04-842F-14EB-846DC0409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CB432-ED2A-1005-AF0D-4EFDC624A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99BEE-5161-27B9-1188-6A35DE013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D80508-3D3F-C3B6-B21B-E681DB629FD0}"/>
              </a:ext>
            </a:extLst>
          </p:cNvPr>
          <p:cNvSpPr>
            <a:spLocks noGrp="1"/>
          </p:cNvSpPr>
          <p:nvPr>
            <p:ph type="sldNum" sz="quarter" idx="5"/>
          </p:nvPr>
        </p:nvSpPr>
        <p:spPr/>
        <p:txBody>
          <a:bodyPr/>
          <a:lstStyle/>
          <a:p>
            <a:fld id="{2641987E-C0E6-460D-B443-EF6ACD8ABFD2}" type="slidenum">
              <a:rPr lang="en-IN" smtClean="0"/>
              <a:t>13</a:t>
            </a:fld>
            <a:endParaRPr lang="en-IN"/>
          </a:p>
        </p:txBody>
      </p:sp>
    </p:spTree>
    <p:extLst>
      <p:ext uri="{BB962C8B-B14F-4D97-AF65-F5344CB8AC3E}">
        <p14:creationId xmlns:p14="http://schemas.microsoft.com/office/powerpoint/2010/main" val="234921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8FF-E74D-2C7A-A3F6-EA1B1738DC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D3CB-51EB-E224-FE6C-1F667A10B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499A1C-0B12-E164-BE6A-1DFEC141EF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1F033-B722-1FD8-198C-88BB1301F404}"/>
              </a:ext>
            </a:extLst>
          </p:cNvPr>
          <p:cNvSpPr>
            <a:spLocks noGrp="1"/>
          </p:cNvSpPr>
          <p:nvPr>
            <p:ph type="sldNum" sz="quarter" idx="5"/>
          </p:nvPr>
        </p:nvSpPr>
        <p:spPr/>
        <p:txBody>
          <a:bodyPr/>
          <a:lstStyle/>
          <a:p>
            <a:fld id="{2641987E-C0E6-460D-B443-EF6ACD8ABFD2}" type="slidenum">
              <a:rPr lang="en-IN" smtClean="0"/>
              <a:t>14</a:t>
            </a:fld>
            <a:endParaRPr lang="en-IN"/>
          </a:p>
        </p:txBody>
      </p:sp>
    </p:spTree>
    <p:extLst>
      <p:ext uri="{BB962C8B-B14F-4D97-AF65-F5344CB8AC3E}">
        <p14:creationId xmlns:p14="http://schemas.microsoft.com/office/powerpoint/2010/main" val="335792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966-701D-CCF5-AA19-13C4F4A4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98F6ED-EA82-12BC-565E-1CE91199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02A626-1CB6-7BA0-AF9B-6945F99A380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9736BBD8-5097-D352-F016-55791DA12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1331F-96A8-D97C-D736-DC99F96CF53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79086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786F-676B-2FA7-C203-1C9FD2CAEA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A3051-142A-5288-2AF3-F3EF741AE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CBF7-AC68-DA5B-A237-CB899226993A}"/>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A8E48DA-189D-B711-92C8-65FB0CBBB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E988-A33F-A848-6D15-79C60B592B7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0068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0F2F-E0F0-A149-556E-516173B8F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E0996D-0E0C-7B3A-E00A-18C374FE8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1614C-329B-C278-BACA-4D5087D2011C}"/>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E2475F54-94E3-37F2-D92F-944B69039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59BC-7C4E-FA63-48CE-E42F402DD953}"/>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8886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C93C-5298-9D70-561E-E791007B6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2793A6-EEAE-0BDF-32A7-70E0157EA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B391A-D822-437C-1475-B07DFF35342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4ABFE0D6-D0AE-929D-8AE8-7B943535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7E6E-DF51-9D7C-6F25-9007648DEEF9}"/>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5752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107F-6103-7404-1D47-15E9FF01B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911928-8FD1-C89C-76DD-4AC602A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6EA59-51BB-B625-431C-67DF49C2527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0732C178-DB61-8A39-EC3D-8A590649F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54C09-F916-013D-2DC4-5469B3D1849B}"/>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69742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80DE-B3B3-536F-C25D-64EAF99FDB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219D4-AAF4-2D4C-A983-75566A1C2A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78077-9AC3-5EBF-5314-CFE86429E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0BD9E-25B0-F940-062A-6F46B90E161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845FC4A-6866-AEB1-CC8B-F357723FD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070C7-C916-C2C8-B76D-5DBE2DE23130}"/>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5439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E630-7427-3D90-F4AA-805F690FA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50FC55-32B8-BCB6-D4A0-0A37ED20D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79D91-D630-2454-1B9F-AD78768E1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FAE82A-3195-552E-1261-1878B52D3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5024A-B12F-5B94-A54F-A94EB9957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18C9A0-2F45-32A2-4F55-F732D6554843}"/>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8" name="Footer Placeholder 7">
            <a:extLst>
              <a:ext uri="{FF2B5EF4-FFF2-40B4-BE49-F238E27FC236}">
                <a16:creationId xmlns:a16="http://schemas.microsoft.com/office/drawing/2014/main" id="{4769D1B3-16EA-FBA5-755E-2ABBA8B3F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16016-981B-7FCB-50B2-E238FD6F60ED}"/>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94645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BC43-5641-68AF-E717-A8981A8D2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46D6B8-2A1D-4C14-186D-4E68EE621815}"/>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4" name="Footer Placeholder 3">
            <a:extLst>
              <a:ext uri="{FF2B5EF4-FFF2-40B4-BE49-F238E27FC236}">
                <a16:creationId xmlns:a16="http://schemas.microsoft.com/office/drawing/2014/main" id="{021D57C9-6A8A-A617-1EC4-9B865D9FE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81C659-6473-9506-3196-4F8801B23E1A}"/>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42987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477B3-D441-19C6-CF58-B9C253C2B3A9}"/>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3" name="Footer Placeholder 2">
            <a:extLst>
              <a:ext uri="{FF2B5EF4-FFF2-40B4-BE49-F238E27FC236}">
                <a16:creationId xmlns:a16="http://schemas.microsoft.com/office/drawing/2014/main" id="{C855B9C4-7CFC-08D3-D876-756CAFDA0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FE5D4-DABC-BD68-B7D0-77D9CFA72728}"/>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185634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4A40-4132-A2FD-2944-EBCBA80F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C5F464-CB7D-36B7-71B9-AE9A41183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A0CD86-7DA8-44AF-87DB-F940726F3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4D465-A869-5850-1C5A-29F152544BB2}"/>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6FDA7888-8DDF-9E3B-C975-0E1F48694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B6194-A10B-52A4-A0C7-BD8CF0474607}"/>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30094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21A-F8B7-B0B9-54CD-451428929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53D44A-2378-141D-BA52-A89054D9E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47DFD-935A-8E71-D75D-3224AAB2C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3DCA5-9584-C0AB-21F5-D3DD694F3C11}"/>
              </a:ext>
            </a:extLst>
          </p:cNvPr>
          <p:cNvSpPr>
            <a:spLocks noGrp="1"/>
          </p:cNvSpPr>
          <p:nvPr>
            <p:ph type="dt" sz="half" idx="10"/>
          </p:nvPr>
        </p:nvSpPr>
        <p:spPr/>
        <p:txBody>
          <a:bodyPr/>
          <a:lstStyle/>
          <a:p>
            <a:fld id="{A055A2E0-1DEB-407D-989C-7C47715714E3}" type="datetimeFigureOut">
              <a:rPr lang="en-IN" smtClean="0"/>
              <a:t>20-02-2024</a:t>
            </a:fld>
            <a:endParaRPr lang="en-IN"/>
          </a:p>
        </p:txBody>
      </p:sp>
      <p:sp>
        <p:nvSpPr>
          <p:cNvPr id="6" name="Footer Placeholder 5">
            <a:extLst>
              <a:ext uri="{FF2B5EF4-FFF2-40B4-BE49-F238E27FC236}">
                <a16:creationId xmlns:a16="http://schemas.microsoft.com/office/drawing/2014/main" id="{AA1EDD37-161D-C76F-3255-8040B9B5E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7B281-AA10-82FC-538D-A5A776A9BD3F}"/>
              </a:ext>
            </a:extLst>
          </p:cNvPr>
          <p:cNvSpPr>
            <a:spLocks noGrp="1"/>
          </p:cNvSpPr>
          <p:nvPr>
            <p:ph type="sldNum" sz="quarter" idx="12"/>
          </p:nvPr>
        </p:nvSpPr>
        <p:spPr/>
        <p:txBody>
          <a:bodyPr/>
          <a:lstStyle/>
          <a:p>
            <a:fld id="{BA14F238-FFC2-46C7-8DD3-51B8DADDE5CF}" type="slidenum">
              <a:rPr lang="en-IN" smtClean="0"/>
              <a:t>‹#›</a:t>
            </a:fld>
            <a:endParaRPr lang="en-IN"/>
          </a:p>
        </p:txBody>
      </p:sp>
    </p:spTree>
    <p:extLst>
      <p:ext uri="{BB962C8B-B14F-4D97-AF65-F5344CB8AC3E}">
        <p14:creationId xmlns:p14="http://schemas.microsoft.com/office/powerpoint/2010/main" val="214235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DE675-34CF-91AE-B77B-C564F64C7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DCCEB2-62FD-7211-68EA-D3AFD1644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0696A-96EC-5567-DEDD-F25B8C6E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5A2E0-1DEB-407D-989C-7C47715714E3}" type="datetimeFigureOut">
              <a:rPr lang="en-IN" smtClean="0"/>
              <a:t>20-02-2024</a:t>
            </a:fld>
            <a:endParaRPr lang="en-IN"/>
          </a:p>
        </p:txBody>
      </p:sp>
      <p:sp>
        <p:nvSpPr>
          <p:cNvPr id="5" name="Footer Placeholder 4">
            <a:extLst>
              <a:ext uri="{FF2B5EF4-FFF2-40B4-BE49-F238E27FC236}">
                <a16:creationId xmlns:a16="http://schemas.microsoft.com/office/drawing/2014/main" id="{C2AF01CE-6B8E-BD21-AE3B-A378E0A38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85F9CE-4630-3EDE-DC5B-B34B9D69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4F238-FFC2-46C7-8DD3-51B8DADDE5CF}" type="slidenum">
              <a:rPr lang="en-IN" smtClean="0"/>
              <a:t>‹#›</a:t>
            </a:fld>
            <a:endParaRPr lang="en-IN"/>
          </a:p>
        </p:txBody>
      </p:sp>
    </p:spTree>
    <p:extLst>
      <p:ext uri="{BB962C8B-B14F-4D97-AF65-F5344CB8AC3E}">
        <p14:creationId xmlns:p14="http://schemas.microsoft.com/office/powerpoint/2010/main" val="56117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C1AD-076B-264A-A08A-E035D8F884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58BBE2-ADB2-45AB-99CD-F81B9A1375C4}"/>
              </a:ext>
            </a:extLst>
          </p:cNvPr>
          <p:cNvSpPr txBox="1"/>
          <p:nvPr/>
        </p:nvSpPr>
        <p:spPr>
          <a:xfrm>
            <a:off x="2176208" y="186786"/>
            <a:ext cx="7839581" cy="461665"/>
          </a:xfrm>
          <a:prstGeom prst="rect">
            <a:avLst/>
          </a:prstGeom>
          <a:noFill/>
        </p:spPr>
        <p:txBody>
          <a:bodyPr wrap="square" rtlCol="0">
            <a:spAutoFit/>
          </a:bodyPr>
          <a:lstStyle/>
          <a:p>
            <a:pPr algn="ctr"/>
            <a:r>
              <a:rPr lang="en-US" sz="2400" b="1" cap="small" dirty="0">
                <a:latin typeface="Oxygen" panose="02000503000000000000" pitchFamily="2" charset="0"/>
              </a:rPr>
              <a:t>Contents</a:t>
            </a:r>
          </a:p>
        </p:txBody>
      </p:sp>
      <p:pic>
        <p:nvPicPr>
          <p:cNvPr id="15" name="Picture 14">
            <a:extLst>
              <a:ext uri="{FF2B5EF4-FFF2-40B4-BE49-F238E27FC236}">
                <a16:creationId xmlns:a16="http://schemas.microsoft.com/office/drawing/2014/main" id="{FF84E7B6-67A0-3783-5A0F-10D6FFD6B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2" name="TextBox 1">
            <a:extLst>
              <a:ext uri="{FF2B5EF4-FFF2-40B4-BE49-F238E27FC236}">
                <a16:creationId xmlns:a16="http://schemas.microsoft.com/office/drawing/2014/main" id="{03D3279A-1650-4AC4-E3FE-CD147CA2B563}"/>
              </a:ext>
            </a:extLst>
          </p:cNvPr>
          <p:cNvSpPr txBox="1"/>
          <p:nvPr/>
        </p:nvSpPr>
        <p:spPr>
          <a:xfrm>
            <a:off x="2176208" y="1435510"/>
            <a:ext cx="6436850" cy="5078313"/>
          </a:xfrm>
          <a:prstGeom prst="rect">
            <a:avLst/>
          </a:prstGeom>
          <a:noFill/>
        </p:spPr>
        <p:txBody>
          <a:bodyPr wrap="square" rtlCol="0">
            <a:spAutoFit/>
          </a:bodyPr>
          <a:lstStyle/>
          <a:p>
            <a:pPr marL="342900" indent="-342900">
              <a:buAutoNum type="arabicPeriod"/>
            </a:pPr>
            <a:endParaRPr lang="en-US" dirty="0"/>
          </a:p>
          <a:p>
            <a:pPr marL="342900" indent="-342900">
              <a:buAutoNum type="arabicPeriod"/>
            </a:pPr>
            <a:r>
              <a:rPr lang="en-US" dirty="0"/>
              <a:t>Spring framework</a:t>
            </a:r>
          </a:p>
          <a:p>
            <a:pPr marL="342900" indent="-342900">
              <a:buAutoNum type="arabicPeriod"/>
            </a:pPr>
            <a:endParaRPr lang="en-US" dirty="0"/>
          </a:p>
          <a:p>
            <a:pPr marL="342900" indent="-342900">
              <a:buAutoNum type="arabicPeriod"/>
            </a:pPr>
            <a:r>
              <a:rPr lang="en-US" dirty="0"/>
              <a:t>Spring Boot</a:t>
            </a:r>
          </a:p>
          <a:p>
            <a:pPr marL="342900" indent="-342900">
              <a:buAutoNum type="arabicPeriod"/>
            </a:pPr>
            <a:endParaRPr lang="en-US" dirty="0"/>
          </a:p>
          <a:p>
            <a:pPr marL="342900" indent="-342900">
              <a:buAutoNum type="arabicPeriod"/>
            </a:pPr>
            <a:r>
              <a:rPr lang="en-US" dirty="0"/>
              <a:t>Hibernate</a:t>
            </a:r>
          </a:p>
          <a:p>
            <a:pPr marL="342900" indent="-342900">
              <a:buAutoNum type="arabicPeriod"/>
            </a:pPr>
            <a:endParaRPr lang="en-US" dirty="0"/>
          </a:p>
          <a:p>
            <a:pPr marL="342900" indent="-342900">
              <a:buFontTx/>
              <a:buAutoNum type="arabicPeriod"/>
            </a:pPr>
            <a:r>
              <a:rPr lang="en-US" dirty="0"/>
              <a:t>Rest API Services, Postman</a:t>
            </a:r>
          </a:p>
          <a:p>
            <a:pPr marL="342900" indent="-342900">
              <a:buAutoNum type="arabicPeriod"/>
            </a:pPr>
            <a:endParaRPr lang="en-US" dirty="0"/>
          </a:p>
          <a:p>
            <a:pPr marL="342900" indent="-342900">
              <a:buAutoNum type="arabicPeriod"/>
            </a:pPr>
            <a:r>
              <a:rPr lang="en-US" dirty="0"/>
              <a:t>JWT</a:t>
            </a:r>
          </a:p>
          <a:p>
            <a:pPr marL="342900" indent="-342900">
              <a:buAutoNum type="arabicPeriod"/>
            </a:pPr>
            <a:endParaRPr lang="en-US" dirty="0"/>
          </a:p>
          <a:p>
            <a:pPr marL="342900" indent="-342900">
              <a:buAutoNum type="arabicPeriod"/>
            </a:pPr>
            <a:r>
              <a:rPr lang="en-US" dirty="0"/>
              <a:t>Refresh JWT</a:t>
            </a:r>
          </a:p>
          <a:p>
            <a:pPr marL="342900" indent="-342900">
              <a:buAutoNum type="arabicPeriod"/>
            </a:pPr>
            <a:endParaRPr lang="en-US" dirty="0"/>
          </a:p>
          <a:p>
            <a:pPr marL="342900" indent="-342900">
              <a:buAutoNum type="arabicPeriod"/>
            </a:pPr>
            <a:r>
              <a:rPr lang="en-US" dirty="0"/>
              <a:t>Kafka Messaging System, Zoo Keeper</a:t>
            </a:r>
          </a:p>
          <a:p>
            <a:pPr marL="342900" indent="-342900">
              <a:buAutoNum type="arabicPeriod"/>
            </a:pPr>
            <a:endParaRPr lang="en-US" dirty="0"/>
          </a:p>
          <a:p>
            <a:pPr marL="342900" indent="-342900">
              <a:buAutoNum type="arabicPeriod"/>
            </a:pPr>
            <a:r>
              <a:rPr lang="en-US" dirty="0"/>
              <a:t>Service Discovery(Eureka Server &amp; Client)</a:t>
            </a: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6452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ED990-0D94-7002-7008-ED2AB3729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2AB20-9AE7-B148-1382-C8BB675DF554}"/>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Restful API</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6DD3352F-95A8-2430-8BC2-6EDB45CBB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DE7FA5F0-07EE-62FE-3908-8D1E558F3D59}"/>
              </a:ext>
            </a:extLst>
          </p:cNvPr>
          <p:cNvSpPr>
            <a:spLocks noGrp="1"/>
          </p:cNvSpPr>
          <p:nvPr>
            <p:ph idx="1"/>
          </p:nvPr>
        </p:nvSpPr>
        <p:spPr>
          <a:xfrm>
            <a:off x="521110" y="983225"/>
            <a:ext cx="11366090" cy="5687987"/>
          </a:xfrm>
        </p:spPr>
        <p:txBody>
          <a:bodyPr>
            <a:normAutofit/>
          </a:bodyPr>
          <a:lstStyle/>
          <a:p>
            <a:pPr marL="0" indent="0" algn="just">
              <a:buNone/>
            </a:pPr>
            <a:endParaRPr lang="en-US" sz="1800" b="0" i="0" dirty="0">
              <a:solidFill>
                <a:srgbClr val="333333"/>
              </a:solidFill>
              <a:effectLst/>
              <a:latin typeface="Oxygen" panose="02000503000000000000" pitchFamily="2" charset="0"/>
            </a:endParaRPr>
          </a:p>
          <a:p>
            <a:pPr marL="0" indent="0" algn="just">
              <a:buNone/>
            </a:pPr>
            <a:r>
              <a:rPr lang="en-US" sz="1800" b="0" i="0" dirty="0">
                <a:solidFill>
                  <a:srgbClr val="333333"/>
                </a:solidFill>
                <a:effectLst/>
                <a:latin typeface="Oxygen" panose="02000503000000000000" pitchFamily="2" charset="0"/>
              </a:rPr>
              <a:t>A RESTful API, or simply a REST API, is a web service that follows the principles of Representational State Transfer (REST) architecture. </a:t>
            </a:r>
          </a:p>
          <a:p>
            <a:pPr marL="0" indent="0" algn="just">
              <a:buNone/>
            </a:pPr>
            <a:r>
              <a:rPr lang="en-US" sz="1800" b="1" dirty="0">
                <a:solidFill>
                  <a:srgbClr val="333333"/>
                </a:solidFill>
                <a:latin typeface="Oxygen" panose="02000503000000000000" pitchFamily="2" charset="0"/>
              </a:rPr>
              <a:t>Features of Rest API</a:t>
            </a:r>
          </a:p>
          <a:p>
            <a:pPr marL="342900" indent="-342900" algn="just">
              <a:buAutoNum type="alphaLcParenR"/>
            </a:pPr>
            <a:r>
              <a:rPr lang="en-US" sz="1800" dirty="0">
                <a:solidFill>
                  <a:srgbClr val="333333"/>
                </a:solidFill>
                <a:latin typeface="Oxygen" panose="02000503000000000000" pitchFamily="2" charset="0"/>
              </a:rPr>
              <a:t>Rest API </a:t>
            </a:r>
            <a:r>
              <a:rPr lang="en-US" sz="1800" b="0" i="0" dirty="0">
                <a:solidFill>
                  <a:srgbClr val="333333"/>
                </a:solidFill>
                <a:effectLst/>
                <a:latin typeface="Oxygen" panose="02000503000000000000" pitchFamily="2" charset="0"/>
              </a:rPr>
              <a:t>is stateless, which means that the server does not store any information about the client's state. In the request itself all the information is included and server does not need to store any thing of client’s information.</a:t>
            </a:r>
          </a:p>
          <a:p>
            <a:pPr marL="342900" indent="-342900" algn="just">
              <a:buAutoNum type="alphaLcParenR"/>
            </a:pPr>
            <a:r>
              <a:rPr lang="en-US" sz="1800" b="0" i="0" dirty="0">
                <a:solidFill>
                  <a:srgbClr val="333333"/>
                </a:solidFill>
                <a:effectLst/>
                <a:latin typeface="Oxygen" panose="02000503000000000000" pitchFamily="2" charset="0"/>
              </a:rPr>
              <a:t>Rest API is that it uses HTTP methods, such as GET, POST, PUT and DELETE, to indicate the type of operation the client requests.</a:t>
            </a:r>
          </a:p>
          <a:p>
            <a:pPr marL="0" indent="0" algn="just">
              <a:buNone/>
            </a:pPr>
            <a:r>
              <a:rPr lang="en-US" sz="1800" b="0" i="0" dirty="0">
                <a:solidFill>
                  <a:srgbClr val="333333"/>
                </a:solidFill>
                <a:effectLst/>
                <a:latin typeface="Oxygen" panose="02000503000000000000" pitchFamily="2" charset="0"/>
              </a:rPr>
              <a:t>    </a:t>
            </a:r>
            <a:r>
              <a:rPr lang="en-US" sz="1200" b="0" i="0" dirty="0">
                <a:solidFill>
                  <a:srgbClr val="333333"/>
                </a:solidFill>
                <a:effectLst/>
                <a:latin typeface="inter-regular"/>
              </a:rPr>
              <a:t> </a:t>
            </a:r>
            <a:r>
              <a:rPr lang="en-US" sz="1800" b="0" i="0" dirty="0">
                <a:solidFill>
                  <a:srgbClr val="333333"/>
                </a:solidFill>
                <a:effectLst/>
                <a:latin typeface="Oxygen" panose="02000503000000000000" pitchFamily="2" charset="0"/>
              </a:rPr>
              <a:t>GET request retrieves information from the server.</a:t>
            </a:r>
          </a:p>
          <a:p>
            <a:pPr marL="0" indent="0" algn="just">
              <a:buNone/>
            </a:pPr>
            <a:r>
              <a:rPr lang="en-US" sz="1800" b="0" i="0" dirty="0">
                <a:solidFill>
                  <a:srgbClr val="333333"/>
                </a:solidFill>
                <a:effectLst/>
                <a:latin typeface="Oxygen" panose="02000503000000000000" pitchFamily="2" charset="0"/>
              </a:rPr>
              <a:t>     POST request is used to submit information to the server.</a:t>
            </a:r>
          </a:p>
          <a:p>
            <a:pPr marL="0" indent="0" algn="just">
              <a:buNone/>
            </a:pPr>
            <a:r>
              <a:rPr lang="en-US" sz="1800" dirty="0">
                <a:solidFill>
                  <a:srgbClr val="333333"/>
                </a:solidFill>
                <a:latin typeface="Oxygen" panose="02000503000000000000" pitchFamily="2" charset="0"/>
              </a:rPr>
              <a:t>c) </a:t>
            </a:r>
            <a:r>
              <a:rPr lang="en-US" sz="1800" b="0" i="0" dirty="0">
                <a:solidFill>
                  <a:srgbClr val="333333"/>
                </a:solidFill>
                <a:effectLst/>
                <a:latin typeface="Oxygen" panose="02000503000000000000" pitchFamily="2" charset="0"/>
              </a:rPr>
              <a:t>REST API is that it is platform-independent, which means that it can be used with any programming language or framework that supports HTTP.</a:t>
            </a:r>
            <a:endParaRPr lang="en-IN" sz="1800" dirty="0">
              <a:latin typeface="Oxygen" panose="02000503000000000000" pitchFamily="2" charset="0"/>
            </a:endParaRPr>
          </a:p>
        </p:txBody>
      </p:sp>
    </p:spTree>
    <p:extLst>
      <p:ext uri="{BB962C8B-B14F-4D97-AF65-F5344CB8AC3E}">
        <p14:creationId xmlns:p14="http://schemas.microsoft.com/office/powerpoint/2010/main" val="184111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949C-5AD5-EDF1-276C-E30A20938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9D07C-7967-4368-A073-CBD5DCE224EF}"/>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226F289D-78B0-A289-C5E5-90B40B6A1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99EABF1A-73DC-8588-2332-C0D7CD05067F}"/>
              </a:ext>
            </a:extLst>
          </p:cNvPr>
          <p:cNvSpPr>
            <a:spLocks noGrp="1"/>
          </p:cNvSpPr>
          <p:nvPr>
            <p:ph idx="1"/>
          </p:nvPr>
        </p:nvSpPr>
        <p:spPr>
          <a:xfrm>
            <a:off x="521110" y="983225"/>
            <a:ext cx="11366090" cy="5687987"/>
          </a:xfrm>
        </p:spPr>
        <p:txBody>
          <a:bodyPr>
            <a:normAutofit fontScale="25000" lnSpcReduction="20000"/>
          </a:bodyPr>
          <a:lstStyle/>
          <a:p>
            <a:pPr marL="0" indent="0" algn="just">
              <a:buNone/>
            </a:pPr>
            <a:r>
              <a:rPr lang="en-US" sz="5600" b="0" i="0" dirty="0">
                <a:solidFill>
                  <a:srgbClr val="333333"/>
                </a:solidFill>
                <a:effectLst/>
                <a:latin typeface="Oxygen" panose="02000503000000000000" pitchFamily="2" charset="0"/>
              </a:rPr>
              <a:t>To create API methods</a:t>
            </a:r>
            <a:r>
              <a:rPr lang="en-US" sz="5600" dirty="0">
                <a:solidFill>
                  <a:srgbClr val="333333"/>
                </a:solidFill>
                <a:latin typeface="Oxygen" panose="02000503000000000000" pitchFamily="2" charset="0"/>
              </a:rPr>
              <a:t> using Java, our computer system should have following </a:t>
            </a:r>
            <a:r>
              <a:rPr lang="en-IN" sz="5600" b="0" i="0" dirty="0">
                <a:solidFill>
                  <a:srgbClr val="242424"/>
                </a:solidFill>
                <a:effectLst/>
                <a:latin typeface="Oxygen" panose="02000503000000000000" pitchFamily="2" charset="0"/>
              </a:rPr>
              <a:t>prerequisites </a:t>
            </a:r>
            <a:endParaRPr lang="en-US" sz="5600" dirty="0">
              <a:solidFill>
                <a:srgbClr val="333333"/>
              </a:solidFill>
              <a:latin typeface="Oxygen" panose="02000503000000000000" pitchFamily="2" charset="0"/>
            </a:endParaRPr>
          </a:p>
          <a:p>
            <a:pPr algn="l"/>
            <a:r>
              <a:rPr lang="en-IN" sz="5600" b="0" i="0" dirty="0">
                <a:solidFill>
                  <a:srgbClr val="242424"/>
                </a:solidFill>
                <a:effectLst/>
                <a:latin typeface="Oxygen" panose="02000503000000000000" pitchFamily="2" charset="0"/>
              </a:rPr>
              <a:t> </a:t>
            </a:r>
            <a:r>
              <a:rPr lang="en-IN" sz="5600" i="0" dirty="0">
                <a:solidFill>
                  <a:srgbClr val="242424"/>
                </a:solidFill>
                <a:effectLst/>
                <a:latin typeface="Oxygen" panose="02000503000000000000" pitchFamily="2" charset="0"/>
              </a:rPr>
              <a:t>Java Development Kit (JDK) 8 or later installed on your system.</a:t>
            </a:r>
          </a:p>
          <a:p>
            <a:pPr algn="l"/>
            <a:r>
              <a:rPr lang="en-IN" sz="5600" i="0" dirty="0">
                <a:solidFill>
                  <a:srgbClr val="242424"/>
                </a:solidFill>
                <a:effectLst/>
                <a:latin typeface="Oxygen" panose="02000503000000000000" pitchFamily="2" charset="0"/>
              </a:rPr>
              <a:t>An Integrated Development Environment (IDE) like Eclipse or IntelliJ IDEA.</a:t>
            </a:r>
          </a:p>
          <a:p>
            <a:pPr algn="l"/>
            <a:r>
              <a:rPr lang="en-IN" sz="5600" i="0" dirty="0">
                <a:solidFill>
                  <a:srgbClr val="242424"/>
                </a:solidFill>
                <a:effectLst/>
                <a:latin typeface="Oxygen" panose="02000503000000000000" pitchFamily="2" charset="0"/>
              </a:rPr>
              <a:t>Familiarity with Java programming, Spring and HTTP concepts.</a:t>
            </a:r>
          </a:p>
          <a:p>
            <a:pPr marL="0" indent="0" algn="just">
              <a:buNone/>
            </a:pPr>
            <a:endParaRPr lang="en-US" sz="5600" dirty="0">
              <a:solidFill>
                <a:srgbClr val="333333"/>
              </a:solidFill>
              <a:latin typeface="Oxygen" panose="02000503000000000000" pitchFamily="2" charset="0"/>
            </a:endParaRPr>
          </a:p>
          <a:p>
            <a:pPr marL="0" indent="0" algn="just">
              <a:buNone/>
            </a:pPr>
            <a:r>
              <a:rPr lang="en-US" sz="5600" dirty="0">
                <a:solidFill>
                  <a:srgbClr val="333333"/>
                </a:solidFill>
                <a:latin typeface="Oxygen" panose="02000503000000000000" pitchFamily="2" charset="0"/>
              </a:rPr>
              <a:t>Steps to create API methods</a:t>
            </a:r>
          </a:p>
          <a:p>
            <a:pPr marL="0" indent="0" algn="just">
              <a:buNone/>
            </a:pPr>
            <a:r>
              <a:rPr lang="en-US" sz="5600" dirty="0">
                <a:solidFill>
                  <a:srgbClr val="333333"/>
                </a:solidFill>
                <a:latin typeface="Oxygen" panose="02000503000000000000" pitchFamily="2" charset="0"/>
              </a:rPr>
              <a:t>1. Set up the project.</a:t>
            </a:r>
          </a:p>
          <a:p>
            <a:pPr marL="0" indent="0" algn="just">
              <a:buNone/>
            </a:pPr>
            <a:r>
              <a:rPr lang="en-US" sz="5600" b="0" i="0" dirty="0">
                <a:solidFill>
                  <a:srgbClr val="333333"/>
                </a:solidFill>
                <a:effectLst/>
                <a:latin typeface="Oxygen" panose="02000503000000000000" pitchFamily="2" charset="0"/>
              </a:rPr>
              <a:t>The project can be set up by spring boot initialzr.</a:t>
            </a:r>
          </a:p>
          <a:p>
            <a:pPr marL="0" indent="0" algn="just">
              <a:buNone/>
            </a:pPr>
            <a:r>
              <a:rPr lang="en-US" sz="5600" dirty="0">
                <a:latin typeface="Oxygen" panose="02000503000000000000" pitchFamily="2" charset="0"/>
              </a:rPr>
              <a:t>In any web browser if we type https://start.spring.io/, we will get user interface of spring initializr.</a:t>
            </a:r>
          </a:p>
          <a:p>
            <a:pPr marL="0" indent="0" algn="just">
              <a:buNone/>
            </a:pPr>
            <a:r>
              <a:rPr lang="en-US" sz="5600" dirty="0">
                <a:latin typeface="Oxygen" panose="02000503000000000000" pitchFamily="2" charset="0"/>
              </a:rPr>
              <a:t>In the spring initializr select java language and maven project.</a:t>
            </a:r>
          </a:p>
          <a:p>
            <a:pPr marL="0" indent="0" algn="just">
              <a:buNone/>
            </a:pPr>
            <a:endParaRPr lang="en-US" sz="5600" dirty="0">
              <a:latin typeface="Oxygen" panose="02000503000000000000" pitchFamily="2" charset="0"/>
            </a:endParaRPr>
          </a:p>
          <a:p>
            <a:pPr marL="0" indent="0" algn="just">
              <a:buNone/>
            </a:pPr>
            <a:r>
              <a:rPr lang="en-US" sz="5600" dirty="0">
                <a:latin typeface="Oxygen" panose="02000503000000000000" pitchFamily="2" charset="0"/>
              </a:rPr>
              <a:t>2. Define the model</a:t>
            </a:r>
          </a:p>
          <a:p>
            <a:pPr marL="0" indent="0" algn="just">
              <a:buNone/>
            </a:pPr>
            <a:r>
              <a:rPr lang="en-US" sz="5600" b="0" i="0" dirty="0">
                <a:effectLst/>
                <a:latin typeface="Oxygen" panose="02000503000000000000" pitchFamily="2" charset="0"/>
              </a:rPr>
              <a:t>The object model is a system or interface which is basically used to visualize elements in terms of objects in a software application.</a:t>
            </a:r>
            <a:endParaRPr lang="en-US" sz="5600" dirty="0">
              <a:latin typeface="Oxygen" panose="02000503000000000000" pitchFamily="2" charset="0"/>
            </a:endParaRPr>
          </a:p>
          <a:p>
            <a:pPr marL="0" indent="0" algn="just">
              <a:buNone/>
            </a:pPr>
            <a:r>
              <a:rPr lang="en-IN" sz="5600" dirty="0">
                <a:latin typeface="Oxygen" panose="02000503000000000000" pitchFamily="2" charset="0"/>
              </a:rPr>
              <a:t>@Entity</a:t>
            </a:r>
          </a:p>
          <a:p>
            <a:pPr marL="0" indent="0" algn="just">
              <a:buNone/>
            </a:pPr>
            <a:r>
              <a:rPr lang="en-IN" sz="5600" dirty="0">
                <a:latin typeface="Oxygen" panose="02000503000000000000" pitchFamily="2" charset="0"/>
              </a:rPr>
              <a:t>public class Employee</a:t>
            </a:r>
          </a:p>
          <a:p>
            <a:pPr marL="0" indent="0" algn="just">
              <a:buNone/>
            </a:pPr>
            <a:r>
              <a:rPr lang="en-IN" sz="5600" dirty="0">
                <a:latin typeface="Oxygen" panose="02000503000000000000" pitchFamily="2" charset="0"/>
              </a:rPr>
              <a:t>{</a:t>
            </a:r>
          </a:p>
          <a:p>
            <a:pPr marL="0" indent="0" algn="just">
              <a:buNone/>
            </a:pPr>
            <a:r>
              <a:rPr lang="en-IN" sz="5600" dirty="0">
                <a:latin typeface="Oxygen" panose="02000503000000000000" pitchFamily="2" charset="0"/>
              </a:rPr>
              <a:t>	long empId,</a:t>
            </a:r>
          </a:p>
          <a:p>
            <a:pPr marL="0" indent="0" algn="just">
              <a:buNone/>
            </a:pPr>
            <a:r>
              <a:rPr lang="en-IN" sz="5600" dirty="0">
                <a:latin typeface="Oxygen" panose="02000503000000000000" pitchFamily="2" charset="0"/>
              </a:rPr>
              <a:t>	string empName,</a:t>
            </a:r>
          </a:p>
          <a:p>
            <a:pPr marL="0" indent="0" algn="just">
              <a:buNone/>
            </a:pPr>
            <a:r>
              <a:rPr lang="en-IN" sz="5600" dirty="0">
                <a:latin typeface="Oxygen" panose="02000503000000000000" pitchFamily="2" charset="0"/>
              </a:rPr>
              <a:t>	double salary</a:t>
            </a:r>
          </a:p>
          <a:p>
            <a:pPr marL="0" indent="0" algn="just">
              <a:buNone/>
            </a:pPr>
            <a:r>
              <a:rPr lang="en-IN" sz="5600" dirty="0">
                <a:latin typeface="Oxygen" panose="02000503000000000000" pitchFamily="2" charset="0"/>
              </a:rPr>
              <a:t>}</a:t>
            </a:r>
          </a:p>
          <a:p>
            <a:pPr marL="0" indent="0" algn="just">
              <a:buNone/>
            </a:pPr>
            <a:r>
              <a:rPr lang="en-US" sz="5600" b="0" i="0" dirty="0">
                <a:solidFill>
                  <a:srgbClr val="333333"/>
                </a:solidFill>
                <a:effectLst/>
                <a:latin typeface="Oxygen" panose="02000503000000000000" pitchFamily="2" charset="0"/>
              </a:rPr>
              <a:t>Inside the above class programmer need to write the setter and getter of properties of Employee class.</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20428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B3BD6-1172-0553-939D-1B6A3C379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3C3D1-9292-E624-8923-3FFBB97149E8}"/>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B2000EEC-541B-407D-FB8C-9B372D8A2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787C63C-9C27-EEF7-5498-9C555E41465F}"/>
              </a:ext>
            </a:extLst>
          </p:cNvPr>
          <p:cNvSpPr>
            <a:spLocks noGrp="1"/>
          </p:cNvSpPr>
          <p:nvPr>
            <p:ph idx="1"/>
          </p:nvPr>
        </p:nvSpPr>
        <p:spPr>
          <a:xfrm>
            <a:off x="521110" y="983225"/>
            <a:ext cx="11366090" cy="5687987"/>
          </a:xfrm>
        </p:spPr>
        <p:txBody>
          <a:bodyPr>
            <a:normAutofit lnSpcReduction="10000"/>
          </a:bodyPr>
          <a:lstStyle/>
          <a:p>
            <a:pPr marL="0" indent="0" algn="just">
              <a:buNone/>
            </a:pPr>
            <a:r>
              <a:rPr lang="en-US" sz="1400" b="0" i="0" dirty="0">
                <a:solidFill>
                  <a:srgbClr val="333333"/>
                </a:solidFill>
                <a:effectLst/>
                <a:latin typeface="Oxygen" panose="02000503000000000000" pitchFamily="2" charset="0"/>
              </a:rPr>
              <a:t>3. Implementing the repository</a:t>
            </a:r>
          </a:p>
          <a:p>
            <a:pPr marL="0" indent="0" algn="just">
              <a:buNone/>
            </a:pPr>
            <a:r>
              <a:rPr lang="en-US" sz="1400" dirty="0">
                <a:solidFill>
                  <a:srgbClr val="333333"/>
                </a:solidFill>
                <a:latin typeface="Oxygen" panose="02000503000000000000" pitchFamily="2" charset="0"/>
              </a:rPr>
              <a:t>public interface EmployeeRepository extends JpaRepository&lt;Employee, long&gt;{}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4. </a:t>
            </a:r>
            <a:r>
              <a:rPr lang="en-IN" sz="1400" i="0" dirty="0">
                <a:solidFill>
                  <a:srgbClr val="242424"/>
                </a:solidFill>
                <a:effectLst/>
                <a:latin typeface="Oxygen" panose="02000503000000000000" pitchFamily="2" charset="0"/>
              </a:rPr>
              <a:t>Building the Service Layer</a:t>
            </a:r>
          </a:p>
          <a:p>
            <a:pPr marL="0" indent="0" algn="just">
              <a:buNone/>
            </a:pPr>
            <a:r>
              <a:rPr lang="en-IN" sz="1400" dirty="0">
                <a:solidFill>
                  <a:srgbClr val="242424"/>
                </a:solidFill>
                <a:latin typeface="Oxygen" panose="02000503000000000000" pitchFamily="2" charset="0"/>
              </a:rPr>
              <a:t>Service layer acts as a bridge between data access layer and controller layer.</a:t>
            </a:r>
            <a:endParaRPr lang="en-IN" sz="1400" i="0" dirty="0">
              <a:solidFill>
                <a:srgbClr val="242424"/>
              </a:solidFill>
              <a:effectLst/>
              <a:latin typeface="Oxygen" panose="02000503000000000000" pitchFamily="2" charset="0"/>
            </a:endParaRPr>
          </a:p>
          <a:p>
            <a:pPr marL="0" indent="0" algn="just">
              <a:buNone/>
            </a:pPr>
            <a:r>
              <a:rPr lang="en-IN" sz="1400" dirty="0">
                <a:solidFill>
                  <a:srgbClr val="242424"/>
                </a:solidFill>
                <a:latin typeface="Oxygen" panose="02000503000000000000" pitchFamily="2" charset="0"/>
              </a:rPr>
              <a:t>public interface EmployeeService</a:t>
            </a:r>
          </a:p>
          <a:p>
            <a:pPr marL="0" indent="0" algn="just">
              <a:buNone/>
            </a:pPr>
            <a:r>
              <a:rPr lang="en-IN" sz="1400" dirty="0">
                <a:solidFill>
                  <a:srgbClr val="242424"/>
                </a:solidFill>
                <a:latin typeface="Oxygen" panose="02000503000000000000" pitchFamily="2" charset="0"/>
              </a:rPr>
              <a:t>{</a:t>
            </a:r>
          </a:p>
          <a:p>
            <a:pPr marL="0" indent="0" algn="just">
              <a:buNone/>
            </a:pPr>
            <a:r>
              <a:rPr lang="en-IN" sz="1400" dirty="0">
                <a:solidFill>
                  <a:srgbClr val="242424"/>
                </a:solidFill>
                <a:latin typeface="Oxygen" panose="02000503000000000000" pitchFamily="2" charset="0"/>
              </a:rPr>
              <a:t>	void updateEmployee(Employee employee); </a:t>
            </a:r>
          </a:p>
          <a:p>
            <a:pPr marL="0" indent="0" algn="just">
              <a:buNone/>
            </a:pPr>
            <a:r>
              <a:rPr lang="en-IN" sz="1400" i="0" dirty="0">
                <a:solidFill>
                  <a:srgbClr val="242424"/>
                </a:solidFill>
                <a:effectLst/>
                <a:latin typeface="Oxygen" panose="02000503000000000000" pitchFamily="2" charset="0"/>
              </a:rPr>
              <a:t>}</a:t>
            </a: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p</a:t>
            </a:r>
            <a:r>
              <a:rPr lang="en-US" sz="1400" b="0" i="0" dirty="0">
                <a:solidFill>
                  <a:srgbClr val="333333"/>
                </a:solidFill>
                <a:effectLst/>
                <a:latin typeface="Oxygen" panose="02000503000000000000" pitchFamily="2" charset="0"/>
              </a:rPr>
              <a:t>ublic class EmployeeService</a:t>
            </a:r>
            <a:r>
              <a:rPr lang="en-US" sz="1400" dirty="0">
                <a:solidFill>
                  <a:srgbClr val="333333"/>
                </a:solidFill>
                <a:latin typeface="Oxygen" panose="02000503000000000000" pitchFamily="2" charset="0"/>
              </a:rPr>
              <a:t>Impl implements EmployeeService</a:t>
            </a:r>
          </a:p>
          <a:p>
            <a:pPr marL="0" indent="0" algn="just">
              <a:buNone/>
            </a:pPr>
            <a:r>
              <a:rPr lang="en-US" sz="1400" b="0" i="0" dirty="0">
                <a:solidFill>
                  <a:srgbClr val="333333"/>
                </a:solidFill>
                <a:effectLst/>
                <a:latin typeface="Oxygen" panose="02000503000000000000" pitchFamily="2" charset="0"/>
              </a:rPr>
              <a:t>{</a:t>
            </a:r>
          </a:p>
          <a:p>
            <a:pPr marL="0" indent="0" algn="just">
              <a:buNone/>
            </a:pPr>
            <a:r>
              <a:rPr lang="en-US" sz="1400" dirty="0">
                <a:solidFill>
                  <a:srgbClr val="333333"/>
                </a:solidFill>
                <a:latin typeface="Oxygen" panose="02000503000000000000" pitchFamily="2" charset="0"/>
              </a:rPr>
              <a:t>	private final EmployeeRepository empRepository;</a:t>
            </a:r>
            <a:endParaRPr lang="en-US" sz="1400" b="0" i="0" dirty="0">
              <a:solidFill>
                <a:srgbClr val="333333"/>
              </a:solidFill>
              <a:effectLst/>
              <a:latin typeface="Oxygen" panose="02000503000000000000" pitchFamily="2" charset="0"/>
            </a:endParaRPr>
          </a:p>
          <a:p>
            <a:pPr marL="0" indent="0" algn="just">
              <a:buNone/>
            </a:pPr>
            <a:r>
              <a:rPr lang="en-US" sz="1400" b="0" i="0" dirty="0">
                <a:solidFill>
                  <a:srgbClr val="333333"/>
                </a:solidFill>
                <a:effectLst/>
                <a:latin typeface="Oxygen" panose="02000503000000000000" pitchFamily="2" charset="0"/>
              </a:rPr>
              <a:t>	@Override</a:t>
            </a:r>
          </a:p>
          <a:p>
            <a:pPr marL="0" indent="0" algn="just">
              <a:buNone/>
            </a:pPr>
            <a:r>
              <a:rPr lang="en-US" sz="1400" dirty="0">
                <a:solidFill>
                  <a:srgbClr val="333333"/>
                </a:solidFill>
                <a:latin typeface="Oxygen" panose="02000503000000000000" pitchFamily="2" charset="0"/>
              </a:rPr>
              <a:t>	public void updateEmployee(Employee employee)</a:t>
            </a:r>
          </a:p>
          <a:p>
            <a:pPr marL="0" indent="0" algn="just">
              <a:buNone/>
            </a:pPr>
            <a:r>
              <a:rPr lang="en-US" sz="1400" b="0" i="0" dirty="0">
                <a:solidFill>
                  <a:srgbClr val="333333"/>
                </a:solidFill>
                <a:effectLst/>
                <a:latin typeface="Oxygen" panose="02000503000000000000" pitchFamily="2" charset="0"/>
              </a:rPr>
              <a:t>	{</a:t>
            </a:r>
          </a:p>
          <a:p>
            <a:pPr marL="0" indent="0" algn="just">
              <a:buNone/>
            </a:pPr>
            <a:r>
              <a:rPr lang="en-US" sz="1400" b="0" i="0" dirty="0">
                <a:solidFill>
                  <a:srgbClr val="333333"/>
                </a:solidFill>
                <a:effectLst/>
                <a:latin typeface="Oxygen" panose="02000503000000000000" pitchFamily="2" charset="0"/>
              </a:rPr>
              <a:t>		</a:t>
            </a:r>
            <a:r>
              <a:rPr lang="en-US" sz="1400" dirty="0">
                <a:solidFill>
                  <a:srgbClr val="333333"/>
                </a:solidFill>
                <a:latin typeface="Oxygen" panose="02000503000000000000" pitchFamily="2" charset="0"/>
              </a:rPr>
              <a:t> empRepository.save(employee);</a:t>
            </a:r>
            <a:endParaRPr lang="en-US" sz="1400" b="0" i="0" dirty="0">
              <a:solidFill>
                <a:srgbClr val="333333"/>
              </a:solidFill>
              <a:effectLst/>
              <a:latin typeface="Oxygen" panose="02000503000000000000" pitchFamily="2" charset="0"/>
            </a:endParaRPr>
          </a:p>
          <a:p>
            <a:pPr marL="0" indent="0" algn="just">
              <a:buNone/>
            </a:pPr>
            <a:r>
              <a:rPr lang="en-US" sz="1400" dirty="0">
                <a:solidFill>
                  <a:srgbClr val="333333"/>
                </a:solidFill>
                <a:latin typeface="Oxygen" panose="02000503000000000000" pitchFamily="2" charset="0"/>
              </a:rPr>
              <a:t>	</a:t>
            </a:r>
            <a:r>
              <a:rPr lang="en-US" sz="1400" b="0" i="0" dirty="0">
                <a:solidFill>
                  <a:srgbClr val="333333"/>
                </a:solidFill>
                <a:effectLst/>
                <a:latin typeface="Oxygen" panose="02000503000000000000" pitchFamily="2" charset="0"/>
              </a:rPr>
              <a:t>}</a:t>
            </a:r>
          </a:p>
          <a:p>
            <a:pPr marL="0" indent="0" algn="just">
              <a:buNone/>
            </a:pPr>
            <a:r>
              <a:rPr lang="en-US" sz="1400" b="0" i="0" dirty="0">
                <a:solidFill>
                  <a:srgbClr val="333333"/>
                </a:solidFill>
                <a:effectLst/>
                <a:latin typeface="Oxygen" panose="02000503000000000000" pitchFamily="2" charset="0"/>
              </a:rPr>
              <a:t>}</a:t>
            </a: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18202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D167C-B8A2-45DE-F400-B38349CB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B9473-A25F-57E2-C216-799B1638AB42}"/>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86483FE3-00D4-CCE7-6DA2-B0EA4254A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2436397F-5846-E2C5-29BF-CD6E9F9CD61F}"/>
              </a:ext>
            </a:extLst>
          </p:cNvPr>
          <p:cNvSpPr>
            <a:spLocks noGrp="1"/>
          </p:cNvSpPr>
          <p:nvPr>
            <p:ph idx="1"/>
          </p:nvPr>
        </p:nvSpPr>
        <p:spPr>
          <a:xfrm>
            <a:off x="521110" y="983225"/>
            <a:ext cx="11366090" cy="5687987"/>
          </a:xfrm>
        </p:spPr>
        <p:txBody>
          <a:bodyPr>
            <a:normAutofit fontScale="70000" lnSpcReduction="20000"/>
          </a:bodyPr>
          <a:lstStyle/>
          <a:p>
            <a:pPr marL="0" indent="0" algn="just">
              <a:buNone/>
            </a:pPr>
            <a:r>
              <a:rPr lang="en-US" sz="1600" dirty="0">
                <a:solidFill>
                  <a:srgbClr val="333333"/>
                </a:solidFill>
                <a:latin typeface="Oxygen" panose="02000503000000000000" pitchFamily="2" charset="0"/>
              </a:rPr>
              <a:t>5. Creating Controller</a:t>
            </a:r>
          </a:p>
          <a:p>
            <a:pPr marL="0" indent="0" algn="just">
              <a:buNone/>
            </a:pPr>
            <a:r>
              <a:rPr lang="en-IN" sz="1600" b="0" i="0" dirty="0">
                <a:solidFill>
                  <a:srgbClr val="643820"/>
                </a:solidFill>
                <a:effectLst/>
                <a:latin typeface="Oxygen" panose="02000503000000000000" pitchFamily="2" charset="0"/>
              </a:rPr>
              <a:t>@RestController</a:t>
            </a:r>
            <a:endParaRPr lang="en-US" sz="1600" b="0" i="0" dirty="0">
              <a:solidFill>
                <a:srgbClr val="333333"/>
              </a:solidFill>
              <a:effectLst/>
              <a:latin typeface="Oxygen" panose="02000503000000000000" pitchFamily="2" charset="0"/>
            </a:endParaRPr>
          </a:p>
          <a:p>
            <a:pPr marL="0" indent="0" algn="just">
              <a:buNone/>
            </a:pPr>
            <a:r>
              <a:rPr lang="en-IN" sz="1600" b="0" i="0" dirty="0">
                <a:solidFill>
                  <a:srgbClr val="643820"/>
                </a:solidFill>
                <a:effectLst/>
                <a:latin typeface="Oxygen" panose="02000503000000000000" pitchFamily="2" charset="0"/>
              </a:rPr>
              <a:t>@RequestMapping(</a:t>
            </a:r>
            <a:r>
              <a:rPr lang="en-IN" sz="1600" b="0" i="0" dirty="0">
                <a:solidFill>
                  <a:srgbClr val="C41A16"/>
                </a:solidFill>
                <a:effectLst/>
                <a:latin typeface="Oxygen" panose="02000503000000000000" pitchFamily="2" charset="0"/>
              </a:rPr>
              <a:t>"/api/employee"</a:t>
            </a:r>
            <a:r>
              <a:rPr lang="en-IN" sz="1600" b="0" i="0" dirty="0">
                <a:solidFill>
                  <a:srgbClr val="643820"/>
                </a:solidFill>
                <a:effectLst/>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IN" sz="1600" b="0" i="0" dirty="0">
                <a:solidFill>
                  <a:srgbClr val="AA0D91"/>
                </a:solidFill>
                <a:effectLst/>
                <a:latin typeface="Oxygen" panose="02000503000000000000" pitchFamily="2" charset="0"/>
              </a:rPr>
              <a:t>public</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class</a:t>
            </a:r>
            <a:r>
              <a:rPr lang="en-IN" sz="1600" b="0" i="0" dirty="0">
                <a:solidFill>
                  <a:srgbClr val="242424"/>
                </a:solidFill>
                <a:effectLst/>
                <a:latin typeface="Oxygen" panose="02000503000000000000" pitchFamily="2" charset="0"/>
              </a:rPr>
              <a:t> EmployeeController</a:t>
            </a:r>
          </a:p>
          <a:p>
            <a:pPr marL="0" indent="0" algn="just">
              <a:buNone/>
            </a:pPr>
            <a:r>
              <a:rPr lang="en-IN" sz="1600" b="0" i="0" dirty="0">
                <a:solidFill>
                  <a:srgbClr val="242424"/>
                </a:solidFill>
                <a:effectLst/>
                <a:latin typeface="Oxygen" panose="02000503000000000000" pitchFamily="2" charset="0"/>
              </a:rPr>
              <a:t>{</a:t>
            </a:r>
          </a:p>
          <a:p>
            <a:pPr marL="0" indent="0" algn="just">
              <a:buNone/>
            </a:pPr>
            <a:r>
              <a:rPr lang="en-IN" sz="1600" dirty="0">
                <a:solidFill>
                  <a:srgbClr val="242424"/>
                </a:solidFill>
                <a:latin typeface="Oxygen" panose="02000503000000000000" pitchFamily="2" charset="0"/>
              </a:rPr>
              <a:t>	</a:t>
            </a:r>
            <a:r>
              <a:rPr lang="en-IN" sz="1100" b="0" i="0" dirty="0">
                <a:solidFill>
                  <a:srgbClr val="AA0D91"/>
                </a:solidFill>
                <a:effectLst/>
                <a:latin typeface="source-code-pro"/>
              </a:rPr>
              <a:t> </a:t>
            </a:r>
            <a:r>
              <a:rPr lang="en-IN" sz="1600" b="0" i="0" dirty="0">
                <a:solidFill>
                  <a:srgbClr val="AA0D91"/>
                </a:solidFill>
                <a:effectLst/>
                <a:latin typeface="Oxygen" panose="02000503000000000000" pitchFamily="2" charset="0"/>
              </a:rPr>
              <a:t>private</a:t>
            </a:r>
            <a:r>
              <a:rPr lang="en-IN" sz="1600" b="0" i="0" dirty="0">
                <a:solidFill>
                  <a:srgbClr val="242424"/>
                </a:solidFill>
                <a:effectLst/>
                <a:latin typeface="Oxygen" panose="02000503000000000000" pitchFamily="2" charset="0"/>
              </a:rPr>
              <a:t> </a:t>
            </a:r>
            <a:r>
              <a:rPr lang="en-IN" sz="1600" b="0" i="0" dirty="0">
                <a:solidFill>
                  <a:srgbClr val="AA0D91"/>
                </a:solidFill>
                <a:effectLst/>
                <a:latin typeface="Oxygen" panose="02000503000000000000" pitchFamily="2" charset="0"/>
              </a:rPr>
              <a:t>final</a:t>
            </a:r>
            <a:r>
              <a:rPr lang="en-IN" sz="1600" b="0" i="0" dirty="0">
                <a:solidFill>
                  <a:srgbClr val="242424"/>
                </a:solidFill>
                <a:effectLst/>
                <a:latin typeface="Oxygen" panose="02000503000000000000" pitchFamily="2" charset="0"/>
              </a:rPr>
              <a:t> EmployeeService employeeService;</a:t>
            </a:r>
          </a:p>
          <a:p>
            <a:pPr marL="0" indent="0" algn="just">
              <a:buNone/>
            </a:pPr>
            <a:r>
              <a:rPr lang="en-IN" sz="1600" dirty="0">
                <a:solidFill>
                  <a:srgbClr val="242424"/>
                </a:solidFill>
                <a:latin typeface="Oxygen" panose="02000503000000000000" pitchFamily="2" charset="0"/>
              </a:rPr>
              <a:t>	</a:t>
            </a:r>
            <a:r>
              <a:rPr lang="en-IN" sz="1600" b="0" i="0" dirty="0">
                <a:solidFill>
                  <a:srgbClr val="643820"/>
                </a:solidFill>
                <a:effectLst/>
                <a:latin typeface="Oxygen" panose="02000503000000000000" pitchFamily="2" charset="0"/>
              </a:rPr>
              <a:t> @PostMapping</a:t>
            </a:r>
          </a:p>
          <a:p>
            <a:pPr marL="0" indent="0" algn="just">
              <a:buNone/>
            </a:pPr>
            <a:r>
              <a:rPr lang="en-IN" sz="1600" dirty="0">
                <a:solidFill>
                  <a:srgbClr val="643820"/>
                </a:solidFill>
                <a:latin typeface="Oxygen" panose="02000503000000000000" pitchFamily="2" charset="0"/>
              </a:rPr>
              <a:t>	public void saveEmployee(@RequestBody Employee employee)</a:t>
            </a:r>
          </a:p>
          <a:p>
            <a:pPr marL="0" indent="0" algn="just">
              <a:buNone/>
            </a:pPr>
            <a:r>
              <a:rPr lang="en-IN" sz="1600" dirty="0">
                <a:solidFill>
                  <a:srgbClr val="643820"/>
                </a:solidFill>
                <a:latin typeface="Oxygen" panose="02000503000000000000" pitchFamily="2" charset="0"/>
              </a:rPr>
              <a:t>	{</a:t>
            </a:r>
          </a:p>
          <a:p>
            <a:pPr marL="0" indent="0" algn="just">
              <a:buNone/>
            </a:pPr>
            <a:r>
              <a:rPr lang="en-IN" sz="1600" dirty="0">
                <a:solidFill>
                  <a:srgbClr val="643820"/>
                </a:solidFill>
                <a:latin typeface="Oxygen" panose="02000503000000000000" pitchFamily="2" charset="0"/>
              </a:rPr>
              <a:t>		</a:t>
            </a:r>
            <a:r>
              <a:rPr lang="en-IN" sz="1600" b="0" i="0" dirty="0">
                <a:solidFill>
                  <a:srgbClr val="242424"/>
                </a:solidFill>
                <a:effectLst/>
                <a:latin typeface="Oxygen" panose="02000503000000000000" pitchFamily="2" charset="0"/>
              </a:rPr>
              <a:t> employeeService.save(employee);</a:t>
            </a:r>
            <a:endParaRPr lang="en-IN" sz="1600" dirty="0">
              <a:solidFill>
                <a:srgbClr val="643820"/>
              </a:solidFill>
              <a:latin typeface="Oxygen" panose="02000503000000000000" pitchFamily="2" charset="0"/>
            </a:endParaRPr>
          </a:p>
          <a:p>
            <a:pPr marL="0" indent="0" algn="just">
              <a:buNone/>
            </a:pPr>
            <a:r>
              <a:rPr lang="en-IN" sz="1600" dirty="0">
                <a:solidFill>
                  <a:srgbClr val="643820"/>
                </a:solidFill>
                <a:latin typeface="Oxygen" panose="02000503000000000000" pitchFamily="2" charset="0"/>
              </a:rPr>
              <a:t>	}</a:t>
            </a:r>
            <a:endParaRPr lang="en-IN" sz="1600" dirty="0">
              <a:solidFill>
                <a:srgbClr val="242424"/>
              </a:solidFill>
              <a:latin typeface="Oxygen" panose="02000503000000000000" pitchFamily="2" charset="0"/>
            </a:endParaRPr>
          </a:p>
          <a:p>
            <a:pPr marL="0" indent="0" algn="just">
              <a:buNone/>
            </a:pPr>
            <a:r>
              <a:rPr lang="en-IN" sz="1600" dirty="0">
                <a:solidFill>
                  <a:srgbClr val="242424"/>
                </a:solidFill>
                <a:latin typeface="Oxygen" panose="02000503000000000000" pitchFamily="2" charset="0"/>
              </a:rPr>
              <a:t>}</a:t>
            </a:r>
            <a:endParaRPr lang="en-US" sz="1600" dirty="0">
              <a:solidFill>
                <a:srgbClr val="333333"/>
              </a:solidFill>
              <a:latin typeface="Oxygen" panose="02000503000000000000" pitchFamily="2" charset="0"/>
            </a:endParaRPr>
          </a:p>
          <a:p>
            <a:pPr marL="0" indent="0" algn="just">
              <a:buNone/>
            </a:pPr>
            <a:r>
              <a:rPr lang="en-US" sz="1600" dirty="0">
                <a:solidFill>
                  <a:srgbClr val="333333"/>
                </a:solidFill>
                <a:latin typeface="Oxygen" panose="02000503000000000000" pitchFamily="2" charset="0"/>
              </a:rPr>
              <a:t>6. Setting database configuration in application.properties file.</a:t>
            </a:r>
          </a:p>
          <a:p>
            <a:pPr marL="0" indent="0" algn="just">
              <a:buNone/>
            </a:pPr>
            <a:r>
              <a:rPr lang="en-IN" sz="1800" b="0" i="0" dirty="0">
                <a:solidFill>
                  <a:srgbClr val="242424"/>
                </a:solidFill>
                <a:effectLst/>
                <a:latin typeface="Oxygen" panose="02000503000000000000" pitchFamily="2" charset="0"/>
              </a:rPr>
              <a:t># Database Configuration</a:t>
            </a:r>
          </a:p>
          <a:p>
            <a:pPr marL="0" indent="0" algn="just">
              <a:buNone/>
            </a:pPr>
            <a:r>
              <a:rPr lang="en-IN" sz="1800" b="0" i="0" dirty="0" err="1">
                <a:solidFill>
                  <a:srgbClr val="242424"/>
                </a:solidFill>
                <a:effectLst/>
                <a:latin typeface="Oxygen" panose="02000503000000000000" pitchFamily="2" charset="0"/>
              </a:rPr>
              <a:t>spring.jpa.properties.hibernate.dialect</a:t>
            </a:r>
            <a:r>
              <a:rPr lang="en-IN" sz="1800" b="0" i="0" dirty="0">
                <a:solidFill>
                  <a:srgbClr val="242424"/>
                </a:solidFill>
                <a:effectLst/>
                <a:latin typeface="Oxygen" panose="02000503000000000000" pitchFamily="2" charset="0"/>
              </a:rPr>
              <a:t> = org.hibernate.dialect.MySQL5Dialect</a:t>
            </a:r>
          </a:p>
          <a:p>
            <a:pPr marL="0" indent="0" algn="just">
              <a:buNone/>
            </a:pPr>
            <a:r>
              <a:rPr lang="en-US" sz="1800" dirty="0">
                <a:solidFill>
                  <a:srgbClr val="242424"/>
                </a:solidFill>
                <a:latin typeface="Oxygen" panose="02000503000000000000" pitchFamily="2" charset="0"/>
              </a:rPr>
              <a:t>spring.datasource.url=</a:t>
            </a:r>
            <a:r>
              <a:rPr lang="en-US" sz="1800" dirty="0" err="1">
                <a:solidFill>
                  <a:srgbClr val="242424"/>
                </a:solidFill>
                <a:latin typeface="Oxygen" panose="02000503000000000000" pitchFamily="2" charset="0"/>
              </a:rPr>
              <a:t>jdbc:mysql</a:t>
            </a:r>
            <a:r>
              <a:rPr lang="en-US" sz="1800" dirty="0">
                <a:solidFill>
                  <a:srgbClr val="242424"/>
                </a:solidFill>
                <a:latin typeface="Oxygen" panose="02000503000000000000" pitchFamily="2" charset="0"/>
              </a:rPr>
              <a:t>://localhost:3306/</a:t>
            </a:r>
            <a:r>
              <a:rPr lang="en-US" sz="1800" dirty="0" err="1">
                <a:solidFill>
                  <a:srgbClr val="242424"/>
                </a:solidFill>
                <a:latin typeface="Oxygen" panose="02000503000000000000" pitchFamily="2" charset="0"/>
              </a:rPr>
              <a:t>employee_db?useSSL</a:t>
            </a:r>
            <a:r>
              <a:rPr lang="en-US" sz="1800" dirty="0">
                <a:solidFill>
                  <a:srgbClr val="242424"/>
                </a:solidFill>
                <a:latin typeface="Oxygen" panose="02000503000000000000" pitchFamily="2" charset="0"/>
              </a:rPr>
              <a:t>=</a:t>
            </a:r>
            <a:r>
              <a:rPr lang="en-US" sz="1800" dirty="0" err="1">
                <a:solidFill>
                  <a:srgbClr val="242424"/>
                </a:solidFill>
                <a:latin typeface="Oxygen" panose="02000503000000000000" pitchFamily="2" charset="0"/>
              </a:rPr>
              <a:t>false&amp;allowPublicKeyRetrieval</a:t>
            </a:r>
            <a:r>
              <a:rPr lang="en-US" sz="1800" dirty="0">
                <a:solidFill>
                  <a:srgbClr val="242424"/>
                </a:solidFill>
                <a:latin typeface="Oxygen" panose="02000503000000000000" pitchFamily="2" charset="0"/>
              </a:rPr>
              <a:t>=true</a:t>
            </a:r>
          </a:p>
          <a:p>
            <a:pPr marL="0" indent="0" algn="just">
              <a:buNone/>
            </a:pPr>
            <a:r>
              <a:rPr lang="en-US" sz="1800" dirty="0" err="1">
                <a:solidFill>
                  <a:srgbClr val="242424"/>
                </a:solidFill>
                <a:latin typeface="Oxygen" panose="02000503000000000000" pitchFamily="2" charset="0"/>
              </a:rPr>
              <a:t>spring.datasource.username</a:t>
            </a:r>
            <a:r>
              <a:rPr lang="en-US" sz="1800" dirty="0">
                <a:solidFill>
                  <a:srgbClr val="242424"/>
                </a:solidFill>
                <a:latin typeface="Oxygen" panose="02000503000000000000" pitchFamily="2" charset="0"/>
              </a:rPr>
              <a:t>=root</a:t>
            </a:r>
          </a:p>
          <a:p>
            <a:pPr marL="0" indent="0" algn="just">
              <a:buNone/>
            </a:pPr>
            <a:r>
              <a:rPr lang="en-US" sz="1800" dirty="0" err="1">
                <a:solidFill>
                  <a:srgbClr val="242424"/>
                </a:solidFill>
                <a:latin typeface="Oxygen" panose="02000503000000000000" pitchFamily="2" charset="0"/>
              </a:rPr>
              <a:t>spring.datasource.password</a:t>
            </a:r>
            <a:r>
              <a:rPr lang="en-US" sz="1800" dirty="0">
                <a:solidFill>
                  <a:srgbClr val="242424"/>
                </a:solidFill>
                <a:latin typeface="Oxygen" panose="02000503000000000000" pitchFamily="2" charset="0"/>
              </a:rPr>
              <a:t>=dfT$89*#@</a:t>
            </a:r>
          </a:p>
          <a:p>
            <a:pPr marL="0" indent="0" algn="just">
              <a:buNone/>
            </a:pPr>
            <a:endParaRPr lang="en-US" sz="1800" dirty="0">
              <a:solidFill>
                <a:srgbClr val="242424"/>
              </a:solidFill>
              <a:latin typeface="Oxygen" panose="02000503000000000000" pitchFamily="2" charset="0"/>
            </a:endParaRPr>
          </a:p>
          <a:p>
            <a:pPr marL="0" indent="0" algn="just">
              <a:buNone/>
            </a:pPr>
            <a:r>
              <a:rPr lang="en-IN" sz="1800" b="0" i="0" dirty="0">
                <a:solidFill>
                  <a:srgbClr val="242424"/>
                </a:solidFill>
                <a:effectLst/>
                <a:latin typeface="Oxygen" panose="02000503000000000000" pitchFamily="2" charset="0"/>
              </a:rPr>
              <a:t># Hibernate Properties</a:t>
            </a:r>
          </a:p>
          <a:p>
            <a:pPr marL="0" indent="0" algn="just">
              <a:buNone/>
            </a:pPr>
            <a:r>
              <a:rPr lang="en-IN" sz="1800" b="0" i="0" dirty="0" err="1">
                <a:solidFill>
                  <a:srgbClr val="242424"/>
                </a:solidFill>
                <a:effectLst/>
                <a:latin typeface="Oxygen" panose="02000503000000000000" pitchFamily="2" charset="0"/>
              </a:rPr>
              <a:t>spring.jpa.hibernate.ddl</a:t>
            </a:r>
            <a:r>
              <a:rPr lang="en-IN" sz="1800" b="0" i="0" dirty="0">
                <a:solidFill>
                  <a:srgbClr val="242424"/>
                </a:solidFill>
                <a:effectLst/>
                <a:latin typeface="Oxygen" panose="02000503000000000000" pitchFamily="2" charset="0"/>
              </a:rPr>
              <a:t>-auto=update</a:t>
            </a:r>
          </a:p>
          <a:p>
            <a:pPr marL="0" indent="0" algn="just">
              <a:buNone/>
            </a:pPr>
            <a:r>
              <a:rPr lang="en-IN" sz="1800" b="0" i="0" dirty="0" err="1">
                <a:solidFill>
                  <a:srgbClr val="242424"/>
                </a:solidFill>
                <a:effectLst/>
                <a:latin typeface="Oxygen" panose="02000503000000000000" pitchFamily="2" charset="0"/>
              </a:rPr>
              <a:t>spring.jpa.show-sql</a:t>
            </a:r>
            <a:r>
              <a:rPr lang="en-IN" sz="1800" b="0" i="0" dirty="0">
                <a:solidFill>
                  <a:srgbClr val="242424"/>
                </a:solidFill>
                <a:effectLst/>
                <a:latin typeface="Oxygen" panose="02000503000000000000" pitchFamily="2" charset="0"/>
              </a:rPr>
              <a:t>=true</a:t>
            </a:r>
            <a:endParaRPr lang="en-US" sz="1800" dirty="0">
              <a:solidFill>
                <a:srgbClr val="333333"/>
              </a:solidFill>
              <a:latin typeface="Oxygen" panose="02000503000000000000" pitchFamily="2" charset="0"/>
            </a:endParaRPr>
          </a:p>
          <a:p>
            <a:pPr marL="0" indent="0" algn="just">
              <a:buNone/>
            </a:pPr>
            <a:endParaRPr lang="en-US" sz="4300" dirty="0">
              <a:solidFill>
                <a:srgbClr val="333333"/>
              </a:solidFill>
              <a:latin typeface="Oxygen" panose="02000503000000000000" pitchFamily="2" charset="0"/>
            </a:endParaRP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63322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B6707-A92A-BE97-07DB-7466B4BC7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172A4-C4DE-7027-EE49-00CBD5834C70}"/>
              </a:ext>
            </a:extLst>
          </p:cNvPr>
          <p:cNvSpPr>
            <a:spLocks noGrp="1"/>
          </p:cNvSpPr>
          <p:nvPr>
            <p:ph type="title"/>
          </p:nvPr>
        </p:nvSpPr>
        <p:spPr>
          <a:xfrm>
            <a:off x="3687096" y="186787"/>
            <a:ext cx="5673214" cy="442478"/>
          </a:xfrm>
        </p:spPr>
        <p:txBody>
          <a:bodyPr>
            <a:normAutofit fontScale="90000"/>
          </a:bodyPr>
          <a:lstStyle/>
          <a:p>
            <a:r>
              <a:rPr lang="en-US" sz="3200" b="1" dirty="0">
                <a:latin typeface="Oxygen" panose="02000503000000000000" pitchFamily="2" charset="0"/>
              </a:rPr>
              <a:t>	Testing API Method</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C4826093-F0A9-BA18-B12B-6537CECF2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07E287A8-682D-F82B-F76C-55190AB886C9}"/>
              </a:ext>
            </a:extLst>
          </p:cNvPr>
          <p:cNvSpPr>
            <a:spLocks noGrp="1"/>
          </p:cNvSpPr>
          <p:nvPr>
            <p:ph idx="1"/>
          </p:nvPr>
        </p:nvSpPr>
        <p:spPr>
          <a:xfrm>
            <a:off x="521110" y="983225"/>
            <a:ext cx="11366090" cy="5687987"/>
          </a:xfrm>
        </p:spPr>
        <p:txBody>
          <a:bodyPr>
            <a:normAutofit/>
          </a:bodyPr>
          <a:lstStyle/>
          <a:p>
            <a:pPr marL="0" indent="0" algn="just">
              <a:buNone/>
            </a:pPr>
            <a:r>
              <a:rPr lang="en-US" sz="2000" b="1" dirty="0">
                <a:solidFill>
                  <a:srgbClr val="333333"/>
                </a:solidFill>
                <a:latin typeface="Oxygen" panose="02000503000000000000" pitchFamily="2" charset="0"/>
              </a:rPr>
              <a:t>Postman</a:t>
            </a:r>
          </a:p>
          <a:p>
            <a:pPr marL="0" indent="0" algn="just">
              <a:buNone/>
            </a:pPr>
            <a:endParaRPr lang="en-US" sz="1000" b="1" dirty="0">
              <a:solidFill>
                <a:srgbClr val="333333"/>
              </a:solidFill>
              <a:latin typeface="Oxygen" panose="02000503000000000000" pitchFamily="2" charset="0"/>
            </a:endParaRPr>
          </a:p>
          <a:p>
            <a:pPr marL="0" indent="0" algn="just">
              <a:buNone/>
            </a:pPr>
            <a:r>
              <a:rPr lang="en-US" sz="1400" b="0" i="0" dirty="0">
                <a:solidFill>
                  <a:srgbClr val="6B6B6B"/>
                </a:solidFill>
                <a:effectLst/>
                <a:latin typeface="Oxygen" panose="02000503000000000000" pitchFamily="2" charset="0"/>
              </a:rPr>
              <a:t>Postman is an API platform for building and using APIs. </a:t>
            </a:r>
          </a:p>
          <a:p>
            <a:pPr marL="0" indent="0" algn="just">
              <a:buNone/>
            </a:pPr>
            <a:r>
              <a:rPr lang="en-US" sz="1400" dirty="0">
                <a:solidFill>
                  <a:srgbClr val="6B6B6B"/>
                </a:solidFill>
                <a:latin typeface="Oxygen" panose="02000503000000000000" pitchFamily="2" charset="0"/>
              </a:rPr>
              <a:t>Through postman API methods are tested.</a:t>
            </a:r>
          </a:p>
          <a:p>
            <a:pPr marL="0" indent="0" algn="just">
              <a:buNone/>
            </a:pPr>
            <a:endParaRPr lang="en-US" sz="4300" b="0" i="0" dirty="0">
              <a:solidFill>
                <a:srgbClr val="333333"/>
              </a:solidFill>
              <a:effectLst/>
              <a:latin typeface="Oxygen" panose="02000503000000000000" pitchFamily="2" charset="0"/>
            </a:endParaRPr>
          </a:p>
          <a:p>
            <a:pPr marL="0" indent="0" algn="just">
              <a:buNone/>
            </a:pPr>
            <a:endParaRPr lang="en-US" sz="1800" b="0" i="0" dirty="0">
              <a:solidFill>
                <a:srgbClr val="333333"/>
              </a:solidFill>
              <a:effectLst/>
              <a:latin typeface="Oxygen" panose="02000503000000000000" pitchFamily="2" charset="0"/>
            </a:endParaRPr>
          </a:p>
        </p:txBody>
      </p:sp>
      <p:pic>
        <p:nvPicPr>
          <p:cNvPr id="5" name="Picture 4">
            <a:extLst>
              <a:ext uri="{FF2B5EF4-FFF2-40B4-BE49-F238E27FC236}">
                <a16:creationId xmlns:a16="http://schemas.microsoft.com/office/drawing/2014/main" id="{40098815-AFC4-8D1E-85DF-0D9CB12F3A95}"/>
              </a:ext>
            </a:extLst>
          </p:cNvPr>
          <p:cNvPicPr>
            <a:picLocks noChangeAspect="1"/>
          </p:cNvPicPr>
          <p:nvPr/>
        </p:nvPicPr>
        <p:blipFill>
          <a:blip r:embed="rId4"/>
          <a:stretch>
            <a:fillRect/>
          </a:stretch>
        </p:blipFill>
        <p:spPr>
          <a:xfrm>
            <a:off x="521110" y="2397734"/>
            <a:ext cx="7887192" cy="4111221"/>
          </a:xfrm>
          <a:prstGeom prst="rect">
            <a:avLst/>
          </a:prstGeom>
        </p:spPr>
      </p:pic>
    </p:spTree>
    <p:extLst>
      <p:ext uri="{BB962C8B-B14F-4D97-AF65-F5344CB8AC3E}">
        <p14:creationId xmlns:p14="http://schemas.microsoft.com/office/powerpoint/2010/main" val="46315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DBB65-2100-0D9D-385A-A570910AF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056FD-EA7F-7EB3-AE97-5F11F42DB78E}"/>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JWT (JSON Web Token)</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D71BEAC5-46B1-4CAC-105B-B3EFD39B9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4C6AC5FF-1070-9A03-6607-B93BFF5465E2}"/>
              </a:ext>
            </a:extLst>
          </p:cNvPr>
          <p:cNvSpPr>
            <a:spLocks noGrp="1"/>
          </p:cNvSpPr>
          <p:nvPr>
            <p:ph idx="1"/>
          </p:nvPr>
        </p:nvSpPr>
        <p:spPr>
          <a:xfrm>
            <a:off x="521110" y="983225"/>
            <a:ext cx="11366090" cy="5687987"/>
          </a:xfrm>
        </p:spPr>
        <p:txBody>
          <a:bodyPr>
            <a:normAutofit/>
          </a:bodyPr>
          <a:lstStyle/>
          <a:p>
            <a:pPr marL="0" indent="0" algn="just">
              <a:buNone/>
            </a:pPr>
            <a:r>
              <a:rPr lang="en-US" sz="1400" b="0" i="0" dirty="0">
                <a:solidFill>
                  <a:srgbClr val="333333"/>
                </a:solidFill>
                <a:effectLst/>
                <a:latin typeface="Oxygen" panose="02000503000000000000" pitchFamily="2" charset="0"/>
              </a:rPr>
              <a:t>JWT </a:t>
            </a:r>
            <a:r>
              <a:rPr lang="en-US" sz="1400" b="0" i="0" dirty="0">
                <a:solidFill>
                  <a:srgbClr val="212121"/>
                </a:solidFill>
                <a:effectLst/>
                <a:latin typeface="Oxygen" panose="02000503000000000000" pitchFamily="2" charset="0"/>
              </a:rPr>
              <a:t>is an open standard for securely sharing </a:t>
            </a:r>
            <a:r>
              <a:rPr lang="en-US" sz="1400" b="0" i="0" u="none" strike="noStrike" dirty="0">
                <a:effectLst/>
                <a:latin typeface="Oxygen" panose="02000503000000000000" pitchFamily="2" charset="0"/>
              </a:rPr>
              <a:t>JSON</a:t>
            </a:r>
            <a:r>
              <a:rPr lang="en-US" sz="1400" b="0" i="0" dirty="0">
                <a:solidFill>
                  <a:srgbClr val="212121"/>
                </a:solidFill>
                <a:effectLst/>
                <a:latin typeface="Oxygen" panose="02000503000000000000" pitchFamily="2" charset="0"/>
              </a:rPr>
              <a:t> data between parties.</a:t>
            </a:r>
          </a:p>
          <a:p>
            <a:pPr marL="0" indent="0" algn="just">
              <a:buNone/>
            </a:pPr>
            <a:r>
              <a:rPr lang="en-US" sz="1400" b="0" i="0" dirty="0">
                <a:solidFill>
                  <a:srgbClr val="212121"/>
                </a:solidFill>
                <a:effectLst/>
                <a:latin typeface="Oxygen" panose="02000503000000000000" pitchFamily="2" charset="0"/>
              </a:rPr>
              <a:t>The data is encoded and digitally signed, which ensures its authenticity. </a:t>
            </a:r>
          </a:p>
          <a:p>
            <a:pPr marL="0" indent="0" algn="just">
              <a:buNone/>
            </a:pPr>
            <a:r>
              <a:rPr lang="en-US" sz="1400" b="0" i="0" dirty="0">
                <a:solidFill>
                  <a:srgbClr val="212121"/>
                </a:solidFill>
                <a:effectLst/>
                <a:latin typeface="Oxygen" panose="02000503000000000000" pitchFamily="2" charset="0"/>
              </a:rPr>
              <a:t>JWT is widely used in </a:t>
            </a:r>
            <a:r>
              <a:rPr lang="en-US" sz="1400" b="0" i="0" u="none" strike="noStrike" dirty="0">
                <a:effectLst/>
                <a:latin typeface="Oxygen" panose="02000503000000000000" pitchFamily="2" charset="0"/>
              </a:rPr>
              <a:t>API authentication</a:t>
            </a:r>
            <a:r>
              <a:rPr lang="en-US" sz="1400" b="0" i="0" dirty="0">
                <a:effectLst/>
                <a:latin typeface="Oxygen" panose="02000503000000000000" pitchFamily="2" charset="0"/>
              </a:rPr>
              <a:t> </a:t>
            </a:r>
            <a:r>
              <a:rPr lang="en-US" sz="1400" b="0" i="0" dirty="0">
                <a:solidFill>
                  <a:srgbClr val="212121"/>
                </a:solidFill>
                <a:effectLst/>
                <a:latin typeface="Oxygen" panose="02000503000000000000" pitchFamily="2" charset="0"/>
              </a:rPr>
              <a:t>and authorization workflows, as well as for data transfer between clients and servers.</a:t>
            </a:r>
          </a:p>
          <a:p>
            <a:pPr marL="0" indent="0" algn="just">
              <a:buNone/>
            </a:pPr>
            <a:endParaRPr lang="en-US" sz="1400" dirty="0">
              <a:solidFill>
                <a:srgbClr val="212121"/>
              </a:solidFill>
              <a:latin typeface="Oxygen" panose="02000503000000000000" pitchFamily="2" charset="0"/>
            </a:endParaRPr>
          </a:p>
          <a:p>
            <a:pPr marL="0" indent="0" algn="just">
              <a:buNone/>
            </a:pPr>
            <a:r>
              <a:rPr lang="en-US" sz="1400" b="0" i="0" dirty="0">
                <a:solidFill>
                  <a:srgbClr val="212121"/>
                </a:solidFill>
                <a:effectLst/>
                <a:latin typeface="Oxygen" panose="02000503000000000000" pitchFamily="2" charset="0"/>
              </a:rPr>
              <a:t>JWT provides secure way of transferring statements referred to as “claims” about an entity (typically the user) between two parties.</a:t>
            </a:r>
          </a:p>
          <a:p>
            <a:pPr marL="0" indent="0" algn="just">
              <a:buNone/>
            </a:pPr>
            <a:r>
              <a:rPr lang="en-US" sz="1400" b="0" i="0" dirty="0">
                <a:solidFill>
                  <a:srgbClr val="212121"/>
                </a:solidFill>
                <a:effectLst/>
                <a:latin typeface="Oxygen" panose="02000503000000000000" pitchFamily="2" charset="0"/>
              </a:rPr>
              <a:t>Claims in JWT are key-value pairs that are represented with either JWS (JSON Web Signature) or JWE (JSON Web Encryption). </a:t>
            </a:r>
          </a:p>
          <a:p>
            <a:pPr marL="0" indent="0" algn="just">
              <a:buNone/>
            </a:pPr>
            <a:r>
              <a:rPr lang="en-US" sz="1400" b="0" i="0" dirty="0">
                <a:solidFill>
                  <a:srgbClr val="212121"/>
                </a:solidFill>
                <a:effectLst/>
                <a:latin typeface="Oxygen" panose="02000503000000000000" pitchFamily="2" charset="0"/>
              </a:rPr>
              <a:t>JWS and JWE are standards for digitally signing and encrypting JWTs, which helps ensure their authenticity and integrity.</a:t>
            </a:r>
            <a:endParaRPr lang="en-US" sz="1400" dirty="0">
              <a:solidFill>
                <a:srgbClr val="212121"/>
              </a:solidFill>
              <a:latin typeface="Oxygen" panose="02000503000000000000" pitchFamily="2" charset="0"/>
            </a:endParaRPr>
          </a:p>
          <a:p>
            <a:pPr marL="0" indent="0" algn="just">
              <a:buNone/>
            </a:pPr>
            <a:endParaRPr lang="en-US" sz="1400" b="0" i="0" dirty="0">
              <a:solidFill>
                <a:srgbClr val="333333"/>
              </a:solidFill>
              <a:effectLst/>
              <a:latin typeface="Oxygen" panose="02000503000000000000" pitchFamily="2" charset="0"/>
            </a:endParaRPr>
          </a:p>
          <a:p>
            <a:pPr marL="0" indent="0" algn="just">
              <a:buNone/>
            </a:pPr>
            <a:r>
              <a:rPr lang="en-US" sz="1400" b="1" dirty="0">
                <a:solidFill>
                  <a:srgbClr val="333333"/>
                </a:solidFill>
                <a:latin typeface="Oxygen" panose="02000503000000000000" pitchFamily="2" charset="0"/>
              </a:rPr>
              <a:t>Structure of JWT</a:t>
            </a:r>
          </a:p>
          <a:p>
            <a:pPr marL="0" indent="0" algn="just">
              <a:buNone/>
            </a:pPr>
            <a:r>
              <a:rPr lang="en-US" sz="1400" b="0" i="0" dirty="0">
                <a:solidFill>
                  <a:srgbClr val="212121"/>
                </a:solidFill>
                <a:effectLst/>
                <a:latin typeface="Oxygen" panose="02000503000000000000" pitchFamily="2" charset="0"/>
              </a:rPr>
              <a:t>A JWT has three sections: a header, a payload, and a signature. </a:t>
            </a:r>
          </a:p>
          <a:p>
            <a:pPr marL="0" indent="0" algn="just">
              <a:buNone/>
            </a:pPr>
            <a:r>
              <a:rPr lang="en-US" sz="1400" b="0" i="0" dirty="0">
                <a:solidFill>
                  <a:srgbClr val="212121"/>
                </a:solidFill>
                <a:effectLst/>
                <a:latin typeface="Oxygen" panose="02000503000000000000" pitchFamily="2" charset="0"/>
              </a:rPr>
              <a:t>Each section is a Base64-encoded string, and the sections are separated by periods. </a:t>
            </a:r>
          </a:p>
          <a:p>
            <a:pPr marL="0" indent="0" algn="just">
              <a:buNone/>
            </a:pPr>
            <a:r>
              <a:rPr lang="en-US" sz="1400" b="0" i="0" dirty="0">
                <a:solidFill>
                  <a:srgbClr val="212121"/>
                </a:solidFill>
                <a:effectLst/>
                <a:latin typeface="Oxygen" panose="02000503000000000000" pitchFamily="2" charset="0"/>
              </a:rPr>
              <a:t>A typical JWT looks like this, where the X’s represent the header, the Y’s represents the payload, and the Z’s represents the signature:</a:t>
            </a:r>
          </a:p>
          <a:p>
            <a:pPr marL="0" indent="0" algn="just">
              <a:buNone/>
            </a:pPr>
            <a:r>
              <a:rPr lang="en-IN" sz="1600" b="0" i="0" dirty="0">
                <a:solidFill>
                  <a:srgbClr val="212121"/>
                </a:solidFill>
                <a:effectLst/>
                <a:latin typeface="Oxygen" panose="02000503000000000000" pitchFamily="2" charset="0"/>
              </a:rPr>
              <a:t>xxxxxx.yyyyyy.zzzzzz</a:t>
            </a:r>
          </a:p>
          <a:p>
            <a:pPr marL="0" indent="0" algn="just">
              <a:buNone/>
            </a:pPr>
            <a:endParaRPr lang="en-IN" sz="1600" dirty="0">
              <a:solidFill>
                <a:srgbClr val="212121"/>
              </a:solidFill>
              <a:latin typeface="Oxygen" panose="02000503000000000000" pitchFamily="2" charset="0"/>
            </a:endParaRPr>
          </a:p>
          <a:p>
            <a:pPr marL="0" indent="0" algn="just">
              <a:buNone/>
            </a:pPr>
            <a:r>
              <a:rPr lang="en-IN" sz="1600" i="0" dirty="0">
                <a:solidFill>
                  <a:srgbClr val="212121"/>
                </a:solidFill>
                <a:effectLst/>
                <a:latin typeface="Oxygen" panose="02000503000000000000" pitchFamily="2" charset="0"/>
              </a:rPr>
              <a:t>JWT will look this</a:t>
            </a:r>
          </a:p>
          <a:p>
            <a:pPr marL="0" indent="0" algn="just">
              <a:buNone/>
            </a:pPr>
            <a:r>
              <a:rPr lang="en-IN" sz="1400" b="0" i="0" dirty="0">
                <a:solidFill>
                  <a:srgbClr val="212121"/>
                </a:solidFill>
                <a:effectLst/>
                <a:latin typeface="Oxygen" panose="02000503000000000000" pitchFamily="2" charset="0"/>
              </a:rPr>
              <a:t>eyJhbGciOiJIUzI1NiIsInR5cCI6IkpXVCJ9.eyJzdWIiOiIxMjM0NTY3ODkwIiwibmFtZSI6IkphbmUgRG9lIiwiaWF0IjoxNjk3MjM5MDIyfQ.5CerSPBCrO_3WdiyPjR7HoWBOeXsuq2AcfplJeG7erc</a:t>
            </a:r>
            <a:endParaRPr lang="en-US" sz="1400" b="1" i="0" dirty="0">
              <a:solidFill>
                <a:srgbClr val="333333"/>
              </a:solidFill>
              <a:effectLst/>
              <a:latin typeface="Oxygen" panose="02000503000000000000" pitchFamily="2" charset="0"/>
            </a:endParaRPr>
          </a:p>
        </p:txBody>
      </p:sp>
    </p:spTree>
    <p:extLst>
      <p:ext uri="{BB962C8B-B14F-4D97-AF65-F5344CB8AC3E}">
        <p14:creationId xmlns:p14="http://schemas.microsoft.com/office/powerpoint/2010/main" val="284828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313F-0F33-34F3-489D-94D1B0097CDA}"/>
              </a:ext>
            </a:extLst>
          </p:cNvPr>
          <p:cNvSpPr>
            <a:spLocks noGrp="1"/>
          </p:cNvSpPr>
          <p:nvPr>
            <p:ph type="title"/>
          </p:nvPr>
        </p:nvSpPr>
        <p:spPr>
          <a:xfrm>
            <a:off x="2330246" y="186787"/>
            <a:ext cx="4827638"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Spring Framework</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A71438D7-F6B3-D073-F6E9-E4F89F7B0F54}"/>
              </a:ext>
            </a:extLst>
          </p:cNvPr>
          <p:cNvSpPr>
            <a:spLocks noGrp="1"/>
          </p:cNvSpPr>
          <p:nvPr>
            <p:ph idx="1"/>
          </p:nvPr>
        </p:nvSpPr>
        <p:spPr>
          <a:xfrm>
            <a:off x="315242" y="1160206"/>
            <a:ext cx="11038558" cy="5368413"/>
          </a:xfrm>
        </p:spPr>
        <p:txBody>
          <a:bodyPr>
            <a:normAutofit fontScale="25000" lnSpcReduction="20000"/>
          </a:bodyPr>
          <a:lstStyle/>
          <a:p>
            <a:pPr marL="0" indent="0">
              <a:buNone/>
            </a:pPr>
            <a:endParaRPr lang="en-US" sz="6400" b="0" i="0" dirty="0">
              <a:effectLst/>
              <a:latin typeface="Oxygen" panose="02000503000000000000" pitchFamily="2" charset="0"/>
              <a:cs typeface="Arial" panose="020B0604020202020204" pitchFamily="34" charset="0"/>
            </a:endParaRPr>
          </a:p>
          <a:p>
            <a:pPr marL="0" indent="0">
              <a:buNone/>
            </a:pPr>
            <a:r>
              <a:rPr lang="en-US" sz="6400" b="0" i="0" dirty="0">
                <a:effectLst/>
                <a:latin typeface="Oxygen" panose="02000503000000000000" pitchFamily="2" charset="0"/>
                <a:cs typeface="Arial" panose="020B0604020202020204" pitchFamily="34" charset="0"/>
              </a:rPr>
              <a:t>Spring is a </a:t>
            </a:r>
            <a:r>
              <a:rPr lang="en-US" sz="6400" dirty="0">
                <a:effectLst/>
                <a:latin typeface="Oxygen" panose="02000503000000000000" pitchFamily="2" charset="0"/>
                <a:cs typeface="Arial" panose="020B0604020202020204" pitchFamily="34" charset="0"/>
              </a:rPr>
              <a:t>lightweight</a:t>
            </a:r>
            <a:r>
              <a:rPr lang="en-US" sz="6400" b="0" i="0" dirty="0">
                <a:effectLst/>
                <a:latin typeface="Oxygen" panose="02000503000000000000" pitchFamily="2" charset="0"/>
                <a:cs typeface="Arial" panose="020B0604020202020204" pitchFamily="34" charset="0"/>
              </a:rPr>
              <a:t> framework. </a:t>
            </a:r>
          </a:p>
          <a:p>
            <a:pPr marL="0" indent="0">
              <a:buNone/>
            </a:pPr>
            <a:r>
              <a:rPr lang="en-US" sz="6400" b="0" i="0" dirty="0">
                <a:effectLst/>
                <a:latin typeface="Oxygen" panose="02000503000000000000" pitchFamily="2" charset="0"/>
                <a:cs typeface="Arial" panose="020B0604020202020204" pitchFamily="34" charset="0"/>
              </a:rPr>
              <a:t>Spring provides support to various frameworks such as </a:t>
            </a:r>
            <a:r>
              <a:rPr lang="en-US" sz="6400" b="0" i="0" u="none" strike="noStrike" dirty="0">
                <a:effectLst/>
                <a:latin typeface="Oxygen" panose="02000503000000000000" pitchFamily="2" charset="0"/>
                <a:cs typeface="Arial" panose="020B0604020202020204" pitchFamily="34" charset="0"/>
              </a:rPr>
              <a:t>Struts</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Hibernate</a:t>
            </a:r>
            <a:r>
              <a:rPr lang="en-US" sz="6400" b="0" i="0" dirty="0">
                <a:effectLst/>
                <a:latin typeface="Oxygen" panose="02000503000000000000" pitchFamily="2" charset="0"/>
                <a:cs typeface="Arial" panose="020B0604020202020204" pitchFamily="34" charset="0"/>
              </a:rPr>
              <a:t>, Tapestry, </a:t>
            </a:r>
            <a:r>
              <a:rPr lang="en-US" sz="6400" b="0" i="0" u="none" strike="noStrike" dirty="0">
                <a:effectLst/>
                <a:latin typeface="Oxygen" panose="02000503000000000000" pitchFamily="2" charset="0"/>
                <a:cs typeface="Arial" panose="020B0604020202020204" pitchFamily="34" charset="0"/>
              </a:rPr>
              <a:t>EJB</a:t>
            </a:r>
            <a:r>
              <a:rPr lang="en-US" sz="6400" b="0" i="0" dirty="0">
                <a:effectLst/>
                <a:latin typeface="Oxygen" panose="02000503000000000000" pitchFamily="2" charset="0"/>
                <a:cs typeface="Arial" panose="020B0604020202020204" pitchFamily="34" charset="0"/>
              </a:rPr>
              <a:t>, </a:t>
            </a:r>
            <a:r>
              <a:rPr lang="en-US" sz="6400" b="0" i="0" u="none" strike="noStrike" dirty="0">
                <a:effectLst/>
                <a:latin typeface="Oxygen" panose="02000503000000000000" pitchFamily="2" charset="0"/>
                <a:cs typeface="Arial" panose="020B0604020202020204" pitchFamily="34" charset="0"/>
              </a:rPr>
              <a:t>JSF</a:t>
            </a:r>
            <a:r>
              <a:rPr lang="en-US" sz="6400" b="0" i="0" dirty="0">
                <a:effectLst/>
                <a:latin typeface="Oxygen" panose="02000503000000000000" pitchFamily="2" charset="0"/>
                <a:cs typeface="Arial" panose="020B0604020202020204" pitchFamily="34" charset="0"/>
              </a:rPr>
              <a:t>, etc</a:t>
            </a:r>
            <a:r>
              <a:rPr lang="en-US" sz="6400" b="0" i="0" dirty="0">
                <a:solidFill>
                  <a:srgbClr val="333333"/>
                </a:solidFill>
                <a:effectLst/>
                <a:latin typeface="Oxygen" panose="02000503000000000000" pitchFamily="2" charset="0"/>
                <a:cs typeface="Arial" panose="020B0604020202020204" pitchFamily="34" charset="0"/>
              </a:rPr>
              <a:t>. </a:t>
            </a:r>
          </a:p>
          <a:p>
            <a:pPr marL="0" indent="0">
              <a:buNone/>
            </a:pPr>
            <a:r>
              <a:rPr lang="en-US" sz="6400" b="0" i="0" dirty="0">
                <a:solidFill>
                  <a:srgbClr val="333333"/>
                </a:solidFill>
                <a:effectLst/>
                <a:latin typeface="Oxygen" panose="02000503000000000000" pitchFamily="2" charset="0"/>
              </a:rPr>
              <a:t>The Spring framework comprises several modules such as IOC, AOP, DAO, Context, ORM, WEB MVC etc.</a:t>
            </a:r>
          </a:p>
          <a:p>
            <a:pPr marL="0" indent="0">
              <a:buNone/>
            </a:pPr>
            <a:endParaRPr lang="en-US" sz="6400" dirty="0">
              <a:solidFill>
                <a:srgbClr val="333333"/>
              </a:solidFill>
              <a:latin typeface="Oxygen" panose="02000503000000000000" pitchFamily="2" charset="0"/>
            </a:endParaRPr>
          </a:p>
          <a:p>
            <a:pPr marL="0" indent="0">
              <a:buNone/>
            </a:pPr>
            <a:r>
              <a:rPr lang="en-US" sz="6400" b="0" i="0" dirty="0">
                <a:solidFill>
                  <a:srgbClr val="333333"/>
                </a:solidFill>
                <a:effectLst/>
                <a:latin typeface="Oxygen" panose="02000503000000000000" pitchFamily="2" charset="0"/>
              </a:rPr>
              <a:t>	</a:t>
            </a:r>
            <a:r>
              <a:rPr lang="en-US" sz="6400" b="1" i="0" dirty="0">
                <a:solidFill>
                  <a:srgbClr val="333333"/>
                </a:solidFill>
                <a:effectLst/>
                <a:latin typeface="Oxygen" panose="02000503000000000000" pitchFamily="2" charset="0"/>
              </a:rPr>
              <a:t>Advantages of Spring Framework</a:t>
            </a:r>
          </a:p>
          <a:p>
            <a:pPr marL="0" indent="0">
              <a:buNone/>
            </a:pPr>
            <a:r>
              <a:rPr lang="en-US" sz="6400" dirty="0">
                <a:solidFill>
                  <a:srgbClr val="333333"/>
                </a:solidFill>
                <a:latin typeface="Oxygen" panose="02000503000000000000" pitchFamily="2" charset="0"/>
              </a:rPr>
              <a:t>	</a:t>
            </a:r>
          </a:p>
          <a:p>
            <a:pPr marL="742950" lvl="1" indent="-285750" algn="l">
              <a:buFont typeface="+mj-lt"/>
              <a:buAutoNum type="arabicPeriod"/>
            </a:pPr>
            <a:r>
              <a:rPr lang="en-US" sz="6400" b="1" i="0" dirty="0">
                <a:solidFill>
                  <a:srgbClr val="111111"/>
                </a:solidFill>
                <a:effectLst/>
                <a:latin typeface="Oxygen" panose="02000503000000000000" pitchFamily="2" charset="0"/>
              </a:rPr>
              <a:t>Predefined Templates</a:t>
            </a:r>
            <a:r>
              <a:rPr lang="en-US" sz="6400" b="0" i="0" dirty="0">
                <a:solidFill>
                  <a:srgbClr val="111111"/>
                </a:solidFill>
                <a:effectLst/>
                <a:latin typeface="Oxygen" panose="02000503000000000000" pitchFamily="2" charset="0"/>
              </a:rPr>
              <a:t>: Spring provides templates for JDBC, Hibernate, JPA, etc., reducing the need for</a:t>
            </a:r>
          </a:p>
          <a:p>
            <a:pPr marL="457200" lvl="1" indent="0" algn="l">
              <a:buNone/>
            </a:pPr>
            <a:r>
              <a:rPr lang="en-US" sz="6400" b="0" i="0" dirty="0">
                <a:solidFill>
                  <a:srgbClr val="111111"/>
                </a:solidFill>
                <a:effectLst/>
                <a:latin typeface="Oxygen" panose="02000503000000000000" pitchFamily="2" charset="0"/>
              </a:rPr>
              <a:t>                                                  writing boilerplate code.</a:t>
            </a:r>
          </a:p>
          <a:p>
            <a:pPr marL="457200" lvl="1" indent="0" algn="l">
              <a:buNone/>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2.   Loose Coupling</a:t>
            </a:r>
            <a:r>
              <a:rPr lang="en-US" sz="6400" b="0" i="0" dirty="0">
                <a:solidFill>
                  <a:srgbClr val="111111"/>
                </a:solidFill>
                <a:effectLst/>
                <a:latin typeface="Oxygen" panose="02000503000000000000" pitchFamily="2" charset="0"/>
              </a:rPr>
              <a:t>: Dependency injection ensures loose coupling between components.</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3.   Easy Testing</a:t>
            </a:r>
            <a:r>
              <a:rPr lang="en-US" sz="6400" b="0" i="0" dirty="0">
                <a:solidFill>
                  <a:srgbClr val="111111"/>
                </a:solidFill>
                <a:effectLst/>
                <a:latin typeface="Oxygen" panose="02000503000000000000" pitchFamily="2" charset="0"/>
              </a:rPr>
              <a:t>: Spring makes it easier to test applications without requiring a server.</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4.   Lightweight</a:t>
            </a:r>
            <a:r>
              <a:rPr lang="en-US" sz="6400" b="0" i="0" dirty="0">
                <a:solidFill>
                  <a:srgbClr val="111111"/>
                </a:solidFill>
                <a:effectLst/>
                <a:latin typeface="Oxygen" panose="02000503000000000000" pitchFamily="2" charset="0"/>
              </a:rPr>
              <a:t>: Spring’s POJO (Plain Old Java Object) implementation keeps it non-invasive and 	             		     lightweight.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solidFill>
                  <a:srgbClr val="111111"/>
                </a:solidFill>
                <a:effectLst/>
                <a:latin typeface="Oxygen" panose="02000503000000000000" pitchFamily="2" charset="0"/>
              </a:rPr>
              <a:t>5.   Fast Development</a:t>
            </a:r>
            <a:r>
              <a:rPr lang="en-US" sz="6400" b="0" i="0" dirty="0">
                <a:solidFill>
                  <a:srgbClr val="111111"/>
                </a:solidFill>
                <a:effectLst/>
                <a:latin typeface="Oxygen" panose="02000503000000000000" pitchFamily="2" charset="0"/>
              </a:rPr>
              <a:t>: Dependency Injection and support for various frameworks facilitate rapid JavaEE 			                application development.</a:t>
            </a:r>
          </a:p>
          <a:p>
            <a:pPr marL="742950" lvl="1" indent="-285750" algn="l">
              <a:buFont typeface="+mj-lt"/>
              <a:buAutoNum type="arabicPeriod"/>
            </a:pPr>
            <a:endParaRPr lang="en-US" sz="6400" b="0" i="0" dirty="0">
              <a:solidFill>
                <a:srgbClr val="111111"/>
              </a:solidFill>
              <a:effectLst/>
              <a:latin typeface="Oxygen" panose="02000503000000000000" pitchFamily="2" charset="0"/>
            </a:endParaRPr>
          </a:p>
          <a:p>
            <a:pPr marL="457200" lvl="1" indent="0" algn="l">
              <a:buNone/>
            </a:pPr>
            <a:r>
              <a:rPr lang="en-US" sz="6400" b="1" i="0" dirty="0">
                <a:effectLst/>
                <a:latin typeface="Oxygen" panose="02000503000000000000" pitchFamily="2" charset="0"/>
              </a:rPr>
              <a:t>6.   Powerful Abstraction</a:t>
            </a:r>
            <a:r>
              <a:rPr lang="en-US" sz="6400" b="0" i="0" dirty="0">
                <a:effectLst/>
                <a:latin typeface="Oxygen" panose="02000503000000000000" pitchFamily="2" charset="0"/>
              </a:rPr>
              <a:t>: Spring abstracts JavaEE specifications like JMS, JDBC, JPA, and JTA</a:t>
            </a:r>
            <a:r>
              <a:rPr lang="en-US" sz="6400" b="0" i="0" baseline="30000" dirty="0">
                <a:effectLst/>
                <a:latin typeface="Oxygen" panose="02000503000000000000" pitchFamily="2" charset="0"/>
              </a:rPr>
              <a:t>2345</a:t>
            </a:r>
            <a:r>
              <a:rPr lang="en-US" sz="6400" b="0" i="0" dirty="0">
                <a:effectLst/>
                <a:latin typeface="Oxygen" panose="02000503000000000000" pitchFamily="2" charset="0"/>
              </a:rPr>
              <a:t>.</a:t>
            </a: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98433FD4-3B10-1003-EDAD-9D15743E3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5972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9485-0259-D2DD-D6FE-7F7E194D425A}"/>
              </a:ext>
            </a:extLst>
          </p:cNvPr>
          <p:cNvSpPr>
            <a:spLocks noGrp="1"/>
          </p:cNvSpPr>
          <p:nvPr>
            <p:ph type="title"/>
          </p:nvPr>
        </p:nvSpPr>
        <p:spPr>
          <a:xfrm>
            <a:off x="838200" y="365126"/>
            <a:ext cx="10515600" cy="725876"/>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sp>
        <p:nvSpPr>
          <p:cNvPr id="3" name="Content Placeholder 2">
            <a:extLst>
              <a:ext uri="{FF2B5EF4-FFF2-40B4-BE49-F238E27FC236}">
                <a16:creationId xmlns:a16="http://schemas.microsoft.com/office/drawing/2014/main" id="{08D80582-D78F-B2DC-DEE0-D35CB5E06E77}"/>
              </a:ext>
            </a:extLst>
          </p:cNvPr>
          <p:cNvSpPr>
            <a:spLocks noGrp="1"/>
          </p:cNvSpPr>
          <p:nvPr>
            <p:ph idx="1"/>
          </p:nvPr>
        </p:nvSpPr>
        <p:spPr>
          <a:xfrm>
            <a:off x="838200" y="1091000"/>
            <a:ext cx="10515600" cy="5201645"/>
          </a:xfrm>
        </p:spPr>
        <p:txBody>
          <a:bodyPr>
            <a:normAutofit fontScale="92500" lnSpcReduction="20000"/>
          </a:bodyPr>
          <a:lstStyle/>
          <a:p>
            <a:pPr marL="0" indent="0">
              <a:buNone/>
            </a:pPr>
            <a:endParaRPr lang="en-IN" sz="1800" b="0" i="0" dirty="0">
              <a:solidFill>
                <a:srgbClr val="333333"/>
              </a:solidFill>
              <a:effectLst/>
              <a:latin typeface="Oxygen" panose="02000503000000000000" pitchFamily="2" charset="0"/>
            </a:endParaRPr>
          </a:p>
          <a:p>
            <a:pPr marL="0" indent="0">
              <a:buNone/>
            </a:pPr>
            <a:r>
              <a:rPr lang="en-IN" sz="1800" b="0" i="0" dirty="0">
                <a:solidFill>
                  <a:srgbClr val="333333"/>
                </a:solidFill>
                <a:effectLst/>
                <a:latin typeface="Oxygen" panose="02000503000000000000" pitchFamily="2" charset="0"/>
              </a:rPr>
              <a:t>The Spring framework comprises of many modules </a:t>
            </a:r>
          </a:p>
          <a:p>
            <a:r>
              <a:rPr lang="en-IN" sz="1800" b="0" i="0" dirty="0">
                <a:solidFill>
                  <a:srgbClr val="333333"/>
                </a:solidFill>
                <a:effectLst/>
                <a:latin typeface="Oxygen" panose="02000503000000000000" pitchFamily="2" charset="0"/>
              </a:rPr>
              <a:t>Core</a:t>
            </a:r>
          </a:p>
          <a:p>
            <a:r>
              <a:rPr lang="en-IN" sz="1800" dirty="0">
                <a:solidFill>
                  <a:srgbClr val="333333"/>
                </a:solidFill>
                <a:latin typeface="Oxygen" panose="02000503000000000000" pitchFamily="2" charset="0"/>
              </a:rPr>
              <a:t>B</a:t>
            </a:r>
            <a:r>
              <a:rPr lang="en-IN" sz="1800" b="0" i="0" dirty="0">
                <a:solidFill>
                  <a:srgbClr val="333333"/>
                </a:solidFill>
                <a:effectLst/>
                <a:latin typeface="Oxygen" panose="02000503000000000000" pitchFamily="2" charset="0"/>
              </a:rPr>
              <a:t>eans</a:t>
            </a:r>
          </a:p>
          <a:p>
            <a:r>
              <a:rPr lang="en-IN" sz="1800" b="0" i="0" dirty="0">
                <a:solidFill>
                  <a:srgbClr val="333333"/>
                </a:solidFill>
                <a:effectLst/>
                <a:latin typeface="Oxygen" panose="02000503000000000000" pitchFamily="2" charset="0"/>
              </a:rPr>
              <a:t>Context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Expression language</a:t>
            </a:r>
          </a:p>
          <a:p>
            <a:r>
              <a:rPr lang="en-IN" sz="1800" b="0" i="0" dirty="0">
                <a:solidFill>
                  <a:srgbClr val="333333"/>
                </a:solidFill>
                <a:effectLst/>
                <a:latin typeface="Oxygen" panose="02000503000000000000" pitchFamily="2" charset="0"/>
              </a:rPr>
              <a:t>AOP</a:t>
            </a:r>
          </a:p>
          <a:p>
            <a:r>
              <a:rPr lang="en-IN" sz="1800" b="0" i="0" dirty="0">
                <a:solidFill>
                  <a:srgbClr val="333333"/>
                </a:solidFill>
                <a:effectLst/>
                <a:latin typeface="Oxygen" panose="02000503000000000000" pitchFamily="2" charset="0"/>
              </a:rPr>
              <a:t>Aspects, Instrumentation</a:t>
            </a:r>
          </a:p>
          <a:p>
            <a:r>
              <a:rPr lang="en-IN" sz="1800" b="0" i="0" dirty="0">
                <a:solidFill>
                  <a:srgbClr val="333333"/>
                </a:solidFill>
                <a:effectLst/>
                <a:latin typeface="Oxygen" panose="02000503000000000000" pitchFamily="2" charset="0"/>
              </a:rPr>
              <a:t>JDBC</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ORM</a:t>
            </a:r>
          </a:p>
          <a:p>
            <a:r>
              <a:rPr lang="en-IN" sz="1800" b="0" i="0" dirty="0">
                <a:solidFill>
                  <a:srgbClr val="333333"/>
                </a:solidFill>
                <a:effectLst/>
                <a:latin typeface="Oxygen" panose="02000503000000000000" pitchFamily="2" charset="0"/>
              </a:rPr>
              <a:t>OXM</a:t>
            </a:r>
          </a:p>
          <a:p>
            <a:r>
              <a:rPr lang="en-IN" sz="1800" b="0" i="0" dirty="0">
                <a:solidFill>
                  <a:srgbClr val="333333"/>
                </a:solidFill>
                <a:effectLst/>
                <a:latin typeface="Oxygen" panose="02000503000000000000" pitchFamily="2" charset="0"/>
              </a:rPr>
              <a:t>JMS</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Transaction</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Web</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Servlet</a:t>
            </a:r>
            <a:endParaRPr lang="en-IN" sz="1800" dirty="0">
              <a:solidFill>
                <a:srgbClr val="333333"/>
              </a:solidFill>
              <a:latin typeface="Oxygen" panose="02000503000000000000" pitchFamily="2" charset="0"/>
            </a:endParaRPr>
          </a:p>
          <a:p>
            <a:r>
              <a:rPr lang="en-IN" sz="1800" b="0" i="0" dirty="0">
                <a:solidFill>
                  <a:srgbClr val="333333"/>
                </a:solidFill>
                <a:effectLst/>
                <a:latin typeface="Oxygen" panose="02000503000000000000" pitchFamily="2" charset="0"/>
              </a:rPr>
              <a:t>Struts  </a:t>
            </a:r>
            <a:endParaRPr lang="en-IN" sz="1800" dirty="0">
              <a:latin typeface="Oxygen" panose="02000503000000000000" pitchFamily="2" charset="0"/>
            </a:endParaRPr>
          </a:p>
        </p:txBody>
      </p:sp>
      <p:pic>
        <p:nvPicPr>
          <p:cNvPr id="4" name="Picture 3">
            <a:extLst>
              <a:ext uri="{FF2B5EF4-FFF2-40B4-BE49-F238E27FC236}">
                <a16:creationId xmlns:a16="http://schemas.microsoft.com/office/drawing/2014/main" id="{BD14E875-5B12-BD8B-9C20-49837274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D2AB6305-C998-DF20-2498-3E82B0389DEC}"/>
              </a:ext>
            </a:extLst>
          </p:cNvPr>
          <p:cNvSpPr txBox="1">
            <a:spLocks/>
          </p:cNvSpPr>
          <p:nvPr/>
        </p:nvSpPr>
        <p:spPr>
          <a:xfrm>
            <a:off x="2330246" y="186787"/>
            <a:ext cx="4847302" cy="511303"/>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Oxygen" panose="02000503000000000000" pitchFamily="2" charset="0"/>
              </a:rPr>
              <a:t>    Spring Modules</a:t>
            </a:r>
            <a:endParaRPr lang="en-IN" b="1" dirty="0">
              <a:latin typeface="Oxygen" panose="02000503000000000000" pitchFamily="2" charset="0"/>
            </a:endParaRPr>
          </a:p>
        </p:txBody>
      </p:sp>
    </p:spTree>
    <p:extLst>
      <p:ext uri="{BB962C8B-B14F-4D97-AF65-F5344CB8AC3E}">
        <p14:creationId xmlns:p14="http://schemas.microsoft.com/office/powerpoint/2010/main" val="393394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4EB6-702A-2CDB-AFC1-0B7BE62CD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4419-8C7D-F14E-3174-BF4FDDC9C8E2}"/>
              </a:ext>
            </a:extLst>
          </p:cNvPr>
          <p:cNvSpPr>
            <a:spLocks noGrp="1"/>
          </p:cNvSpPr>
          <p:nvPr>
            <p:ph type="title"/>
          </p:nvPr>
        </p:nvSpPr>
        <p:spPr>
          <a:xfrm>
            <a:off x="2330245" y="186786"/>
            <a:ext cx="5889524" cy="535885"/>
          </a:xfrm>
        </p:spPr>
        <p:txBody>
          <a:bodyPr>
            <a:normAutofit fontScale="90000"/>
          </a:bodyPr>
          <a:lstStyle/>
          <a:p>
            <a:r>
              <a:rPr lang="en-US" b="1" i="0" dirty="0">
                <a:solidFill>
                  <a:srgbClr val="111111"/>
                </a:solidFill>
                <a:effectLst/>
                <a:latin typeface="-apple-system"/>
              </a:rPr>
              <a:t>	</a:t>
            </a:r>
            <a:br>
              <a:rPr lang="en-US" b="0" i="0" dirty="0">
                <a:solidFill>
                  <a:srgbClr val="111111"/>
                </a:solidFill>
                <a:effectLst/>
                <a:latin typeface="-apple-system"/>
              </a:rPr>
            </a:br>
            <a:endParaRPr lang="en-IN" dirty="0"/>
          </a:p>
        </p:txBody>
      </p:sp>
      <p:pic>
        <p:nvPicPr>
          <p:cNvPr id="4" name="Picture 3">
            <a:extLst>
              <a:ext uri="{FF2B5EF4-FFF2-40B4-BE49-F238E27FC236}">
                <a16:creationId xmlns:a16="http://schemas.microsoft.com/office/drawing/2014/main" id="{637B6BAF-BB95-368B-BB9B-D4306CA85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5" name="Title 1">
            <a:extLst>
              <a:ext uri="{FF2B5EF4-FFF2-40B4-BE49-F238E27FC236}">
                <a16:creationId xmlns:a16="http://schemas.microsoft.com/office/drawing/2014/main" id="{F17256A7-A64E-F52E-3834-29F0489D9E35}"/>
              </a:ext>
            </a:extLst>
          </p:cNvPr>
          <p:cNvSpPr txBox="1">
            <a:spLocks/>
          </p:cNvSpPr>
          <p:nvPr/>
        </p:nvSpPr>
        <p:spPr>
          <a:xfrm>
            <a:off x="2378855" y="186787"/>
            <a:ext cx="6155545" cy="5801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Oxygen" panose="02000503000000000000" pitchFamily="2" charset="0"/>
              </a:rPr>
              <a:t>    </a:t>
            </a:r>
            <a:r>
              <a:rPr lang="en-US" sz="3300" b="1" dirty="0">
                <a:latin typeface="Oxygen" panose="02000503000000000000" pitchFamily="2" charset="0"/>
              </a:rPr>
              <a:t>Spring Framework Runtime</a:t>
            </a:r>
            <a:endParaRPr lang="en-IN" sz="3300" b="1" dirty="0">
              <a:latin typeface="Oxygen" panose="02000503000000000000" pitchFamily="2" charset="0"/>
            </a:endParaRPr>
          </a:p>
        </p:txBody>
      </p:sp>
      <p:sp>
        <p:nvSpPr>
          <p:cNvPr id="9" name="TextBox 8">
            <a:extLst>
              <a:ext uri="{FF2B5EF4-FFF2-40B4-BE49-F238E27FC236}">
                <a16:creationId xmlns:a16="http://schemas.microsoft.com/office/drawing/2014/main" id="{7AD89C91-DA40-C6B5-6480-A6340474DAE4}"/>
              </a:ext>
            </a:extLst>
          </p:cNvPr>
          <p:cNvSpPr txBox="1"/>
          <p:nvPr/>
        </p:nvSpPr>
        <p:spPr>
          <a:xfrm>
            <a:off x="1041117" y="1415845"/>
            <a:ext cx="2537826" cy="2031325"/>
          </a:xfrm>
          <a:prstGeom prst="rect">
            <a:avLst/>
          </a:prstGeom>
          <a:noFill/>
          <a:ln>
            <a:solidFill>
              <a:schemeClr val="accent1"/>
            </a:solidFill>
          </a:ln>
        </p:spPr>
        <p:txBody>
          <a:bodyPr wrap="square" rtlCol="0">
            <a:spAutoFit/>
          </a:bodyPr>
          <a:lstStyle/>
          <a:p>
            <a:r>
              <a:rPr lang="en-US" b="1" dirty="0"/>
              <a:t> Data Access/Integration</a:t>
            </a:r>
          </a:p>
          <a:p>
            <a:endParaRPr lang="en-US" b="1" dirty="0"/>
          </a:p>
          <a:p>
            <a:endParaRPr lang="en-US" b="1" dirty="0"/>
          </a:p>
          <a:p>
            <a:endParaRPr lang="en-IN" b="1" dirty="0"/>
          </a:p>
          <a:p>
            <a:endParaRPr lang="en-IN" b="1" dirty="0"/>
          </a:p>
          <a:p>
            <a:endParaRPr lang="en-IN" b="1" dirty="0"/>
          </a:p>
          <a:p>
            <a:endParaRPr lang="en-IN" b="1" dirty="0"/>
          </a:p>
        </p:txBody>
      </p:sp>
      <p:sp>
        <p:nvSpPr>
          <p:cNvPr id="11" name="TextBox 10">
            <a:extLst>
              <a:ext uri="{FF2B5EF4-FFF2-40B4-BE49-F238E27FC236}">
                <a16:creationId xmlns:a16="http://schemas.microsoft.com/office/drawing/2014/main" id="{FC1C3BD6-D291-90EB-30C6-F042A29EB209}"/>
              </a:ext>
            </a:extLst>
          </p:cNvPr>
          <p:cNvSpPr txBox="1"/>
          <p:nvPr/>
        </p:nvSpPr>
        <p:spPr>
          <a:xfrm>
            <a:off x="1465007" y="1976284"/>
            <a:ext cx="688257" cy="369332"/>
          </a:xfrm>
          <a:prstGeom prst="rect">
            <a:avLst/>
          </a:prstGeom>
          <a:solidFill>
            <a:schemeClr val="bg1"/>
          </a:solidFill>
          <a:ln>
            <a:solidFill>
              <a:schemeClr val="accent1"/>
            </a:solidFill>
          </a:ln>
        </p:spPr>
        <p:txBody>
          <a:bodyPr wrap="square" rtlCol="0">
            <a:spAutoFit/>
          </a:bodyPr>
          <a:lstStyle/>
          <a:p>
            <a:r>
              <a:rPr lang="en-US" dirty="0"/>
              <a:t>JDBC</a:t>
            </a:r>
            <a:endParaRPr lang="en-IN" dirty="0"/>
          </a:p>
        </p:txBody>
      </p:sp>
      <p:sp>
        <p:nvSpPr>
          <p:cNvPr id="12" name="TextBox 11">
            <a:extLst>
              <a:ext uri="{FF2B5EF4-FFF2-40B4-BE49-F238E27FC236}">
                <a16:creationId xmlns:a16="http://schemas.microsoft.com/office/drawing/2014/main" id="{FA9382F6-A1FB-59CC-D7AE-4B64E2432C6D}"/>
              </a:ext>
            </a:extLst>
          </p:cNvPr>
          <p:cNvSpPr txBox="1"/>
          <p:nvPr/>
        </p:nvSpPr>
        <p:spPr>
          <a:xfrm>
            <a:off x="2378855" y="1976284"/>
            <a:ext cx="688257" cy="369332"/>
          </a:xfrm>
          <a:prstGeom prst="rect">
            <a:avLst/>
          </a:prstGeom>
          <a:solidFill>
            <a:schemeClr val="bg1"/>
          </a:solidFill>
          <a:ln>
            <a:solidFill>
              <a:schemeClr val="accent1"/>
            </a:solidFill>
          </a:ln>
        </p:spPr>
        <p:txBody>
          <a:bodyPr wrap="square" rtlCol="0">
            <a:spAutoFit/>
          </a:bodyPr>
          <a:lstStyle/>
          <a:p>
            <a:r>
              <a:rPr lang="en-US" dirty="0"/>
              <a:t>ORM</a:t>
            </a:r>
            <a:endParaRPr lang="en-IN" dirty="0"/>
          </a:p>
        </p:txBody>
      </p:sp>
      <p:sp>
        <p:nvSpPr>
          <p:cNvPr id="13" name="TextBox 12">
            <a:extLst>
              <a:ext uri="{FF2B5EF4-FFF2-40B4-BE49-F238E27FC236}">
                <a16:creationId xmlns:a16="http://schemas.microsoft.com/office/drawing/2014/main" id="{A849B108-2086-FEDD-5DC7-3EBDC14255E9}"/>
              </a:ext>
            </a:extLst>
          </p:cNvPr>
          <p:cNvSpPr txBox="1"/>
          <p:nvPr/>
        </p:nvSpPr>
        <p:spPr>
          <a:xfrm>
            <a:off x="1479759" y="2433481"/>
            <a:ext cx="688257" cy="369332"/>
          </a:xfrm>
          <a:prstGeom prst="rect">
            <a:avLst/>
          </a:prstGeom>
          <a:solidFill>
            <a:schemeClr val="bg1"/>
          </a:solidFill>
          <a:ln>
            <a:solidFill>
              <a:schemeClr val="accent1"/>
            </a:solidFill>
          </a:ln>
        </p:spPr>
        <p:txBody>
          <a:bodyPr wrap="square" rtlCol="0">
            <a:spAutoFit/>
          </a:bodyPr>
          <a:lstStyle/>
          <a:p>
            <a:r>
              <a:rPr lang="en-US" dirty="0"/>
              <a:t>OXM</a:t>
            </a:r>
            <a:endParaRPr lang="en-IN" dirty="0"/>
          </a:p>
        </p:txBody>
      </p:sp>
      <p:sp>
        <p:nvSpPr>
          <p:cNvPr id="14" name="TextBox 13">
            <a:extLst>
              <a:ext uri="{FF2B5EF4-FFF2-40B4-BE49-F238E27FC236}">
                <a16:creationId xmlns:a16="http://schemas.microsoft.com/office/drawing/2014/main" id="{CF4C26EC-43B3-4765-3633-9BA17656DC4B}"/>
              </a:ext>
            </a:extLst>
          </p:cNvPr>
          <p:cNvSpPr txBox="1"/>
          <p:nvPr/>
        </p:nvSpPr>
        <p:spPr>
          <a:xfrm>
            <a:off x="2379409" y="2438397"/>
            <a:ext cx="688257" cy="369332"/>
          </a:xfrm>
          <a:prstGeom prst="rect">
            <a:avLst/>
          </a:prstGeom>
          <a:solidFill>
            <a:schemeClr val="bg1"/>
          </a:solidFill>
          <a:ln>
            <a:solidFill>
              <a:schemeClr val="accent1"/>
            </a:solidFill>
          </a:ln>
        </p:spPr>
        <p:txBody>
          <a:bodyPr wrap="square" rtlCol="0">
            <a:spAutoFit/>
          </a:bodyPr>
          <a:lstStyle/>
          <a:p>
            <a:r>
              <a:rPr lang="en-US" dirty="0"/>
              <a:t>JMS</a:t>
            </a:r>
            <a:endParaRPr lang="en-IN" dirty="0"/>
          </a:p>
        </p:txBody>
      </p:sp>
      <p:sp>
        <p:nvSpPr>
          <p:cNvPr id="15" name="TextBox 14">
            <a:extLst>
              <a:ext uri="{FF2B5EF4-FFF2-40B4-BE49-F238E27FC236}">
                <a16:creationId xmlns:a16="http://schemas.microsoft.com/office/drawing/2014/main" id="{077019EB-8938-A495-E67B-8FA8A7731A9B}"/>
              </a:ext>
            </a:extLst>
          </p:cNvPr>
          <p:cNvSpPr txBox="1"/>
          <p:nvPr/>
        </p:nvSpPr>
        <p:spPr>
          <a:xfrm>
            <a:off x="1489591" y="2954592"/>
            <a:ext cx="1577521" cy="369332"/>
          </a:xfrm>
          <a:prstGeom prst="rect">
            <a:avLst/>
          </a:prstGeom>
          <a:solidFill>
            <a:schemeClr val="bg1"/>
          </a:solidFill>
          <a:ln>
            <a:solidFill>
              <a:schemeClr val="accent1"/>
            </a:solidFill>
          </a:ln>
        </p:spPr>
        <p:txBody>
          <a:bodyPr wrap="square" rtlCol="0">
            <a:spAutoFit/>
          </a:bodyPr>
          <a:lstStyle/>
          <a:p>
            <a:r>
              <a:rPr lang="en-US" dirty="0"/>
              <a:t>Transactions</a:t>
            </a:r>
            <a:endParaRPr lang="en-IN" dirty="0"/>
          </a:p>
        </p:txBody>
      </p:sp>
      <p:sp>
        <p:nvSpPr>
          <p:cNvPr id="3" name="TextBox 2">
            <a:extLst>
              <a:ext uri="{FF2B5EF4-FFF2-40B4-BE49-F238E27FC236}">
                <a16:creationId xmlns:a16="http://schemas.microsoft.com/office/drawing/2014/main" id="{BFBC135C-FE94-6890-37D7-3CFB9AF086C1}"/>
              </a:ext>
            </a:extLst>
          </p:cNvPr>
          <p:cNvSpPr txBox="1"/>
          <p:nvPr/>
        </p:nvSpPr>
        <p:spPr>
          <a:xfrm>
            <a:off x="4035052" y="1401096"/>
            <a:ext cx="2395245" cy="2031325"/>
          </a:xfrm>
          <a:prstGeom prst="rect">
            <a:avLst/>
          </a:prstGeom>
          <a:noFill/>
          <a:ln>
            <a:solidFill>
              <a:schemeClr val="accent1"/>
            </a:solidFill>
          </a:ln>
        </p:spPr>
        <p:txBody>
          <a:bodyPr wrap="square" rtlCol="0">
            <a:spAutoFit/>
          </a:bodyPr>
          <a:lstStyle/>
          <a:p>
            <a:r>
              <a:rPr lang="en-US" b="1" dirty="0"/>
              <a:t> WEB (MVC\Remoting)</a:t>
            </a:r>
          </a:p>
          <a:p>
            <a:endParaRPr lang="en-US" b="1" dirty="0"/>
          </a:p>
          <a:p>
            <a:endParaRPr lang="en-US" b="1" dirty="0"/>
          </a:p>
          <a:p>
            <a:endParaRPr lang="en-IN" b="1" dirty="0"/>
          </a:p>
          <a:p>
            <a:endParaRPr lang="en-IN" b="1" dirty="0"/>
          </a:p>
          <a:p>
            <a:endParaRPr lang="en-IN" b="1" dirty="0"/>
          </a:p>
          <a:p>
            <a:endParaRPr lang="en-IN" b="1" dirty="0"/>
          </a:p>
        </p:txBody>
      </p:sp>
      <p:sp>
        <p:nvSpPr>
          <p:cNvPr id="6" name="TextBox 5">
            <a:extLst>
              <a:ext uri="{FF2B5EF4-FFF2-40B4-BE49-F238E27FC236}">
                <a16:creationId xmlns:a16="http://schemas.microsoft.com/office/drawing/2014/main" id="{349BE915-CACD-D3C3-4F65-25E41DF2DA7A}"/>
              </a:ext>
            </a:extLst>
          </p:cNvPr>
          <p:cNvSpPr txBox="1"/>
          <p:nvPr/>
        </p:nvSpPr>
        <p:spPr>
          <a:xfrm>
            <a:off x="4193477" y="1971368"/>
            <a:ext cx="913848" cy="369336"/>
          </a:xfrm>
          <a:prstGeom prst="rect">
            <a:avLst/>
          </a:prstGeom>
          <a:solidFill>
            <a:schemeClr val="bg1"/>
          </a:solidFill>
          <a:ln>
            <a:solidFill>
              <a:schemeClr val="accent1"/>
            </a:solidFill>
          </a:ln>
        </p:spPr>
        <p:txBody>
          <a:bodyPr wrap="square" rtlCol="0">
            <a:spAutoFit/>
          </a:bodyPr>
          <a:lstStyle/>
          <a:p>
            <a:r>
              <a:rPr lang="en-US" dirty="0"/>
              <a:t>Web</a:t>
            </a:r>
            <a:endParaRPr lang="en-IN" dirty="0"/>
          </a:p>
        </p:txBody>
      </p:sp>
      <p:sp>
        <p:nvSpPr>
          <p:cNvPr id="7" name="TextBox 6">
            <a:extLst>
              <a:ext uri="{FF2B5EF4-FFF2-40B4-BE49-F238E27FC236}">
                <a16:creationId xmlns:a16="http://schemas.microsoft.com/office/drawing/2014/main" id="{A8C0A8CF-ED47-C029-F72A-193B136485B2}"/>
              </a:ext>
            </a:extLst>
          </p:cNvPr>
          <p:cNvSpPr txBox="1"/>
          <p:nvPr/>
        </p:nvSpPr>
        <p:spPr>
          <a:xfrm>
            <a:off x="5235145" y="1971368"/>
            <a:ext cx="849930" cy="369332"/>
          </a:xfrm>
          <a:prstGeom prst="rect">
            <a:avLst/>
          </a:prstGeom>
          <a:solidFill>
            <a:schemeClr val="bg1"/>
          </a:solidFill>
          <a:ln>
            <a:solidFill>
              <a:schemeClr val="accent1"/>
            </a:solidFill>
          </a:ln>
        </p:spPr>
        <p:txBody>
          <a:bodyPr wrap="square" rtlCol="0">
            <a:spAutoFit/>
          </a:bodyPr>
          <a:lstStyle/>
          <a:p>
            <a:r>
              <a:rPr lang="en-US" dirty="0"/>
              <a:t>Servlet</a:t>
            </a:r>
            <a:endParaRPr lang="en-IN" dirty="0"/>
          </a:p>
        </p:txBody>
      </p:sp>
      <p:sp>
        <p:nvSpPr>
          <p:cNvPr id="8" name="TextBox 7">
            <a:extLst>
              <a:ext uri="{FF2B5EF4-FFF2-40B4-BE49-F238E27FC236}">
                <a16:creationId xmlns:a16="http://schemas.microsoft.com/office/drawing/2014/main" id="{CED2721F-AB12-A50A-D223-81F879DDD735}"/>
              </a:ext>
            </a:extLst>
          </p:cNvPr>
          <p:cNvSpPr txBox="1"/>
          <p:nvPr/>
        </p:nvSpPr>
        <p:spPr>
          <a:xfrm>
            <a:off x="4208229" y="2428565"/>
            <a:ext cx="899096" cy="369332"/>
          </a:xfrm>
          <a:prstGeom prst="rect">
            <a:avLst/>
          </a:prstGeom>
          <a:solidFill>
            <a:schemeClr val="bg1"/>
          </a:solidFill>
          <a:ln>
            <a:solidFill>
              <a:schemeClr val="accent1"/>
            </a:solidFill>
          </a:ln>
        </p:spPr>
        <p:txBody>
          <a:bodyPr wrap="square" rtlCol="0">
            <a:spAutoFit/>
          </a:bodyPr>
          <a:lstStyle/>
          <a:p>
            <a:r>
              <a:rPr lang="en-US" dirty="0"/>
              <a:t>Portlet</a:t>
            </a:r>
            <a:endParaRPr lang="en-IN" dirty="0"/>
          </a:p>
        </p:txBody>
      </p:sp>
      <p:sp>
        <p:nvSpPr>
          <p:cNvPr id="10" name="TextBox 9">
            <a:extLst>
              <a:ext uri="{FF2B5EF4-FFF2-40B4-BE49-F238E27FC236}">
                <a16:creationId xmlns:a16="http://schemas.microsoft.com/office/drawing/2014/main" id="{B6B6F61D-28D3-7556-A61E-C4ABD88BBBEE}"/>
              </a:ext>
            </a:extLst>
          </p:cNvPr>
          <p:cNvSpPr txBox="1"/>
          <p:nvPr/>
        </p:nvSpPr>
        <p:spPr>
          <a:xfrm>
            <a:off x="5235145" y="2433481"/>
            <a:ext cx="849930" cy="369336"/>
          </a:xfrm>
          <a:prstGeom prst="rect">
            <a:avLst/>
          </a:prstGeom>
          <a:solidFill>
            <a:schemeClr val="bg1"/>
          </a:solidFill>
          <a:ln>
            <a:solidFill>
              <a:schemeClr val="accent1"/>
            </a:solidFill>
          </a:ln>
        </p:spPr>
        <p:txBody>
          <a:bodyPr wrap="square" rtlCol="0">
            <a:spAutoFit/>
          </a:bodyPr>
          <a:lstStyle/>
          <a:p>
            <a:r>
              <a:rPr lang="en-US" dirty="0"/>
              <a:t>Struts</a:t>
            </a:r>
            <a:endParaRPr lang="en-IN" dirty="0"/>
          </a:p>
        </p:txBody>
      </p:sp>
      <p:sp>
        <p:nvSpPr>
          <p:cNvPr id="16" name="TextBox 15">
            <a:extLst>
              <a:ext uri="{FF2B5EF4-FFF2-40B4-BE49-F238E27FC236}">
                <a16:creationId xmlns:a16="http://schemas.microsoft.com/office/drawing/2014/main" id="{922837B0-EB1C-0A8A-6D78-42F47786C1DA}"/>
              </a:ext>
            </a:extLst>
          </p:cNvPr>
          <p:cNvSpPr txBox="1"/>
          <p:nvPr/>
        </p:nvSpPr>
        <p:spPr>
          <a:xfrm>
            <a:off x="1056971" y="3731345"/>
            <a:ext cx="1189701" cy="369332"/>
          </a:xfrm>
          <a:prstGeom prst="rect">
            <a:avLst/>
          </a:prstGeom>
          <a:solidFill>
            <a:schemeClr val="bg1"/>
          </a:solidFill>
          <a:ln>
            <a:solidFill>
              <a:schemeClr val="accent1"/>
            </a:solidFill>
          </a:ln>
        </p:spPr>
        <p:txBody>
          <a:bodyPr wrap="square" rtlCol="0">
            <a:spAutoFit/>
          </a:bodyPr>
          <a:lstStyle/>
          <a:p>
            <a:r>
              <a:rPr lang="en-US" dirty="0"/>
              <a:t>     AOP</a:t>
            </a:r>
            <a:endParaRPr lang="en-IN" dirty="0"/>
          </a:p>
        </p:txBody>
      </p:sp>
      <p:sp>
        <p:nvSpPr>
          <p:cNvPr id="17" name="TextBox 16">
            <a:extLst>
              <a:ext uri="{FF2B5EF4-FFF2-40B4-BE49-F238E27FC236}">
                <a16:creationId xmlns:a16="http://schemas.microsoft.com/office/drawing/2014/main" id="{4DB3E243-B095-F5DD-BC16-D3EFE4AA063C}"/>
              </a:ext>
            </a:extLst>
          </p:cNvPr>
          <p:cNvSpPr txBox="1"/>
          <p:nvPr/>
        </p:nvSpPr>
        <p:spPr>
          <a:xfrm>
            <a:off x="2408904" y="3746094"/>
            <a:ext cx="1425677" cy="369332"/>
          </a:xfrm>
          <a:prstGeom prst="rect">
            <a:avLst/>
          </a:prstGeom>
          <a:solidFill>
            <a:schemeClr val="bg1"/>
          </a:solidFill>
          <a:ln>
            <a:solidFill>
              <a:schemeClr val="accent1"/>
            </a:solidFill>
          </a:ln>
        </p:spPr>
        <p:txBody>
          <a:bodyPr wrap="square" rtlCol="0">
            <a:spAutoFit/>
          </a:bodyPr>
          <a:lstStyle/>
          <a:p>
            <a:r>
              <a:rPr lang="en-US" dirty="0"/>
              <a:t>     Aspects</a:t>
            </a:r>
            <a:endParaRPr lang="en-IN" dirty="0"/>
          </a:p>
        </p:txBody>
      </p:sp>
      <p:sp>
        <p:nvSpPr>
          <p:cNvPr id="18" name="TextBox 17">
            <a:extLst>
              <a:ext uri="{FF2B5EF4-FFF2-40B4-BE49-F238E27FC236}">
                <a16:creationId xmlns:a16="http://schemas.microsoft.com/office/drawing/2014/main" id="{0D7570A8-C07F-6B57-0AF1-2CB92378231D}"/>
              </a:ext>
            </a:extLst>
          </p:cNvPr>
          <p:cNvSpPr txBox="1"/>
          <p:nvPr/>
        </p:nvSpPr>
        <p:spPr>
          <a:xfrm>
            <a:off x="4035051" y="3751014"/>
            <a:ext cx="2395245" cy="369332"/>
          </a:xfrm>
          <a:prstGeom prst="rect">
            <a:avLst/>
          </a:prstGeom>
          <a:solidFill>
            <a:schemeClr val="bg1"/>
          </a:solidFill>
          <a:ln>
            <a:solidFill>
              <a:schemeClr val="accent1"/>
            </a:solidFill>
          </a:ln>
        </p:spPr>
        <p:txBody>
          <a:bodyPr wrap="square" rtlCol="0">
            <a:spAutoFit/>
          </a:bodyPr>
          <a:lstStyle/>
          <a:p>
            <a:r>
              <a:rPr lang="en-US" dirty="0"/>
              <a:t>      Instrumentation</a:t>
            </a:r>
            <a:endParaRPr lang="en-IN" dirty="0"/>
          </a:p>
        </p:txBody>
      </p:sp>
      <p:sp>
        <p:nvSpPr>
          <p:cNvPr id="19" name="TextBox 18">
            <a:extLst>
              <a:ext uri="{FF2B5EF4-FFF2-40B4-BE49-F238E27FC236}">
                <a16:creationId xmlns:a16="http://schemas.microsoft.com/office/drawing/2014/main" id="{833D3D71-7BBD-C753-3732-D0250D50BF40}"/>
              </a:ext>
            </a:extLst>
          </p:cNvPr>
          <p:cNvSpPr txBox="1"/>
          <p:nvPr/>
        </p:nvSpPr>
        <p:spPr>
          <a:xfrm>
            <a:off x="1041117" y="4384852"/>
            <a:ext cx="5389179" cy="923330"/>
          </a:xfrm>
          <a:prstGeom prst="rect">
            <a:avLst/>
          </a:prstGeom>
          <a:solidFill>
            <a:schemeClr val="bg1"/>
          </a:solidFill>
          <a:ln>
            <a:solidFill>
              <a:schemeClr val="accent1"/>
            </a:solidFill>
          </a:ln>
        </p:spPr>
        <p:txBody>
          <a:bodyPr wrap="square" rtlCol="0">
            <a:spAutoFit/>
          </a:bodyPr>
          <a:lstStyle/>
          <a:p>
            <a:r>
              <a:rPr lang="en-US" dirty="0"/>
              <a:t> 	            Spring Core Container</a:t>
            </a:r>
          </a:p>
          <a:p>
            <a:endParaRPr lang="en-IN" dirty="0"/>
          </a:p>
          <a:p>
            <a:endParaRPr lang="en-IN" dirty="0"/>
          </a:p>
        </p:txBody>
      </p:sp>
      <p:sp>
        <p:nvSpPr>
          <p:cNvPr id="21" name="TextBox 20">
            <a:extLst>
              <a:ext uri="{FF2B5EF4-FFF2-40B4-BE49-F238E27FC236}">
                <a16:creationId xmlns:a16="http://schemas.microsoft.com/office/drawing/2014/main" id="{8DC53151-81E1-A9E6-2A7A-0F314310824E}"/>
              </a:ext>
            </a:extLst>
          </p:cNvPr>
          <p:cNvSpPr txBox="1"/>
          <p:nvPr/>
        </p:nvSpPr>
        <p:spPr>
          <a:xfrm>
            <a:off x="1283111" y="4744067"/>
            <a:ext cx="688257" cy="369332"/>
          </a:xfrm>
          <a:prstGeom prst="rect">
            <a:avLst/>
          </a:prstGeom>
          <a:solidFill>
            <a:schemeClr val="bg1"/>
          </a:solidFill>
          <a:ln>
            <a:solidFill>
              <a:schemeClr val="accent1"/>
            </a:solidFill>
          </a:ln>
        </p:spPr>
        <p:txBody>
          <a:bodyPr wrap="square" rtlCol="0">
            <a:spAutoFit/>
          </a:bodyPr>
          <a:lstStyle/>
          <a:p>
            <a:r>
              <a:rPr lang="en-US" dirty="0"/>
              <a:t>Core</a:t>
            </a:r>
            <a:endParaRPr lang="en-IN" dirty="0"/>
          </a:p>
        </p:txBody>
      </p:sp>
      <p:sp>
        <p:nvSpPr>
          <p:cNvPr id="22" name="TextBox 21">
            <a:extLst>
              <a:ext uri="{FF2B5EF4-FFF2-40B4-BE49-F238E27FC236}">
                <a16:creationId xmlns:a16="http://schemas.microsoft.com/office/drawing/2014/main" id="{DB66AA41-148E-7349-B712-457A571376D2}"/>
              </a:ext>
            </a:extLst>
          </p:cNvPr>
          <p:cNvSpPr txBox="1"/>
          <p:nvPr/>
        </p:nvSpPr>
        <p:spPr>
          <a:xfrm>
            <a:off x="2113936" y="4739156"/>
            <a:ext cx="795857" cy="369332"/>
          </a:xfrm>
          <a:prstGeom prst="rect">
            <a:avLst/>
          </a:prstGeom>
          <a:solidFill>
            <a:schemeClr val="bg1"/>
          </a:solidFill>
          <a:ln>
            <a:solidFill>
              <a:schemeClr val="accent1"/>
            </a:solidFill>
          </a:ln>
        </p:spPr>
        <p:txBody>
          <a:bodyPr wrap="square" rtlCol="0">
            <a:spAutoFit/>
          </a:bodyPr>
          <a:lstStyle/>
          <a:p>
            <a:r>
              <a:rPr lang="en-US" dirty="0"/>
              <a:t>Beans</a:t>
            </a:r>
            <a:endParaRPr lang="en-IN" dirty="0"/>
          </a:p>
        </p:txBody>
      </p:sp>
      <p:sp>
        <p:nvSpPr>
          <p:cNvPr id="23" name="TextBox 22">
            <a:extLst>
              <a:ext uri="{FF2B5EF4-FFF2-40B4-BE49-F238E27FC236}">
                <a16:creationId xmlns:a16="http://schemas.microsoft.com/office/drawing/2014/main" id="{D9739038-69E9-4CB4-F331-DE67851CD6C6}"/>
              </a:ext>
            </a:extLst>
          </p:cNvPr>
          <p:cNvSpPr txBox="1"/>
          <p:nvPr/>
        </p:nvSpPr>
        <p:spPr>
          <a:xfrm>
            <a:off x="3016863" y="4739164"/>
            <a:ext cx="1018188" cy="369332"/>
          </a:xfrm>
          <a:prstGeom prst="rect">
            <a:avLst/>
          </a:prstGeom>
          <a:solidFill>
            <a:schemeClr val="bg1"/>
          </a:solidFill>
          <a:ln>
            <a:solidFill>
              <a:schemeClr val="accent1"/>
            </a:solidFill>
          </a:ln>
        </p:spPr>
        <p:txBody>
          <a:bodyPr wrap="square" rtlCol="0">
            <a:spAutoFit/>
          </a:bodyPr>
          <a:lstStyle/>
          <a:p>
            <a:r>
              <a:rPr lang="en-US" dirty="0"/>
              <a:t>Context</a:t>
            </a:r>
            <a:endParaRPr lang="en-IN" dirty="0"/>
          </a:p>
        </p:txBody>
      </p:sp>
      <p:sp>
        <p:nvSpPr>
          <p:cNvPr id="24" name="TextBox 23">
            <a:extLst>
              <a:ext uri="{FF2B5EF4-FFF2-40B4-BE49-F238E27FC236}">
                <a16:creationId xmlns:a16="http://schemas.microsoft.com/office/drawing/2014/main" id="{683F2156-32C9-F7C4-91DF-7C77A559723F}"/>
              </a:ext>
            </a:extLst>
          </p:cNvPr>
          <p:cNvSpPr txBox="1"/>
          <p:nvPr/>
        </p:nvSpPr>
        <p:spPr>
          <a:xfrm>
            <a:off x="4136259" y="4739156"/>
            <a:ext cx="2192827" cy="369332"/>
          </a:xfrm>
          <a:prstGeom prst="rect">
            <a:avLst/>
          </a:prstGeom>
          <a:solidFill>
            <a:schemeClr val="bg1"/>
          </a:solidFill>
          <a:ln>
            <a:solidFill>
              <a:schemeClr val="accent1"/>
            </a:solidFill>
          </a:ln>
        </p:spPr>
        <p:txBody>
          <a:bodyPr wrap="square" rtlCol="0">
            <a:spAutoFit/>
          </a:bodyPr>
          <a:lstStyle/>
          <a:p>
            <a:r>
              <a:rPr lang="en-US" dirty="0"/>
              <a:t>Expression Language</a:t>
            </a:r>
            <a:endParaRPr lang="en-IN" dirty="0"/>
          </a:p>
        </p:txBody>
      </p:sp>
      <p:sp>
        <p:nvSpPr>
          <p:cNvPr id="25" name="TextBox 24">
            <a:extLst>
              <a:ext uri="{FF2B5EF4-FFF2-40B4-BE49-F238E27FC236}">
                <a16:creationId xmlns:a16="http://schemas.microsoft.com/office/drawing/2014/main" id="{DC18C93B-BB10-FAEF-0434-C51CA1672758}"/>
              </a:ext>
            </a:extLst>
          </p:cNvPr>
          <p:cNvSpPr txBox="1"/>
          <p:nvPr/>
        </p:nvSpPr>
        <p:spPr>
          <a:xfrm>
            <a:off x="996873" y="5467703"/>
            <a:ext cx="5433423" cy="369332"/>
          </a:xfrm>
          <a:prstGeom prst="rect">
            <a:avLst/>
          </a:prstGeom>
          <a:solidFill>
            <a:schemeClr val="bg1"/>
          </a:solidFill>
          <a:ln>
            <a:solidFill>
              <a:schemeClr val="accent1"/>
            </a:solidFill>
          </a:ln>
        </p:spPr>
        <p:txBody>
          <a:bodyPr wrap="square" rtlCol="0">
            <a:spAutoFit/>
          </a:bodyPr>
          <a:lstStyle/>
          <a:p>
            <a:r>
              <a:rPr lang="en-US" dirty="0"/>
              <a:t>     		      Test</a:t>
            </a:r>
            <a:endParaRPr lang="en-IN" dirty="0"/>
          </a:p>
        </p:txBody>
      </p:sp>
      <p:sp>
        <p:nvSpPr>
          <p:cNvPr id="28" name="Rectangle 27">
            <a:extLst>
              <a:ext uri="{FF2B5EF4-FFF2-40B4-BE49-F238E27FC236}">
                <a16:creationId xmlns:a16="http://schemas.microsoft.com/office/drawing/2014/main" id="{5461CDF0-575B-8C40-C3EA-2FE7314F7FB9}"/>
              </a:ext>
            </a:extLst>
          </p:cNvPr>
          <p:cNvSpPr/>
          <p:nvPr/>
        </p:nvSpPr>
        <p:spPr>
          <a:xfrm>
            <a:off x="838201" y="1209368"/>
            <a:ext cx="5778910" cy="4925961"/>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183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8984-374D-F7AF-25C5-E3D7A33F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48B19-9214-AE30-CF13-4ACC811B9914}"/>
              </a:ext>
            </a:extLst>
          </p:cNvPr>
          <p:cNvSpPr>
            <a:spLocks noGrp="1"/>
          </p:cNvSpPr>
          <p:nvPr>
            <p:ph type="title"/>
          </p:nvPr>
        </p:nvSpPr>
        <p:spPr>
          <a:xfrm>
            <a:off x="3687096" y="186787"/>
            <a:ext cx="3510117" cy="580130"/>
          </a:xfrm>
        </p:spPr>
        <p:txBody>
          <a:bodyPr>
            <a:normAutofit/>
          </a:bodyPr>
          <a:lstStyle/>
          <a:p>
            <a:r>
              <a:rPr lang="en-US" sz="3200" b="1" dirty="0">
                <a:latin typeface="Oxygen" panose="02000503000000000000" pitchFamily="2" charset="0"/>
              </a:rPr>
              <a:t>    Spring Boot</a:t>
            </a:r>
            <a:endParaRPr lang="en-IN" sz="3200" b="1" dirty="0">
              <a:latin typeface="Oxygen" panose="02000503000000000000" pitchFamily="2" charset="0"/>
            </a:endParaRPr>
          </a:p>
        </p:txBody>
      </p:sp>
      <p:sp>
        <p:nvSpPr>
          <p:cNvPr id="3" name="Content Placeholder 2">
            <a:extLst>
              <a:ext uri="{FF2B5EF4-FFF2-40B4-BE49-F238E27FC236}">
                <a16:creationId xmlns:a16="http://schemas.microsoft.com/office/drawing/2014/main" id="{5B2E3A26-5142-C9D8-DC59-03A57EF0B609}"/>
              </a:ext>
            </a:extLst>
          </p:cNvPr>
          <p:cNvSpPr>
            <a:spLocks noGrp="1"/>
          </p:cNvSpPr>
          <p:nvPr>
            <p:ph idx="1"/>
          </p:nvPr>
        </p:nvSpPr>
        <p:spPr>
          <a:xfrm>
            <a:off x="838199" y="1160206"/>
            <a:ext cx="10793361" cy="5368413"/>
          </a:xfrm>
          <a:ln>
            <a:noFill/>
          </a:ln>
        </p:spPr>
        <p:txBody>
          <a:bodyPr>
            <a:normAutofit/>
          </a:bodyPr>
          <a:lstStyle/>
          <a:p>
            <a:pPr marL="0" indent="0">
              <a:buNone/>
            </a:pPr>
            <a:r>
              <a:rPr lang="en-US" sz="2000" b="0" i="0" dirty="0">
                <a:solidFill>
                  <a:srgbClr val="333333"/>
                </a:solidFill>
                <a:effectLst/>
                <a:latin typeface="Oxygen" panose="02000503000000000000" pitchFamily="2" charset="0"/>
              </a:rPr>
              <a:t>Spring Boot is a project that is built on the top of the Spring Framework. </a:t>
            </a:r>
          </a:p>
          <a:p>
            <a:pPr marL="0" indent="0">
              <a:buNone/>
            </a:pPr>
            <a:r>
              <a:rPr lang="en-US" sz="2000" dirty="0">
                <a:solidFill>
                  <a:srgbClr val="333333"/>
                </a:solidFill>
                <a:latin typeface="Oxygen" panose="02000503000000000000" pitchFamily="2" charset="0"/>
                <a:cs typeface="Arial" panose="020B0604020202020204" pitchFamily="34" charset="0"/>
              </a:rPr>
              <a:t>It is easy to set up, configure and run </a:t>
            </a:r>
            <a:r>
              <a:rPr lang="en-US" sz="1400" b="0" i="0" dirty="0">
                <a:solidFill>
                  <a:srgbClr val="333333"/>
                </a:solidFill>
                <a:effectLst/>
                <a:latin typeface="inter-regular"/>
              </a:rPr>
              <a:t> </a:t>
            </a:r>
            <a:r>
              <a:rPr lang="en-US" sz="2000" b="0" i="0" dirty="0">
                <a:solidFill>
                  <a:srgbClr val="333333"/>
                </a:solidFill>
                <a:effectLst/>
                <a:latin typeface="Oxygen" panose="02000503000000000000" pitchFamily="2" charset="0"/>
              </a:rPr>
              <a:t>both simple and web-based applications</a:t>
            </a:r>
            <a:r>
              <a:rPr lang="en-US" sz="1400" b="0" i="0" dirty="0">
                <a:solidFill>
                  <a:srgbClr val="333333"/>
                </a:solidFill>
                <a:effectLst/>
                <a:latin typeface="inter-regular"/>
              </a:rPr>
              <a:t>.</a:t>
            </a:r>
          </a:p>
          <a:p>
            <a:pPr marL="0" indent="0">
              <a:buNone/>
            </a:pPr>
            <a:endParaRPr lang="en-US" sz="1400" dirty="0">
              <a:solidFill>
                <a:srgbClr val="333333"/>
              </a:solidFill>
              <a:latin typeface="inter-regular"/>
              <a:cs typeface="Arial" panose="020B0604020202020204" pitchFamily="34" charset="0"/>
            </a:endParaRPr>
          </a:p>
          <a:p>
            <a:pPr marL="0" indent="0">
              <a:buNone/>
            </a:pPr>
            <a:r>
              <a:rPr lang="en-US" sz="2000" b="0" i="0" dirty="0">
                <a:solidFill>
                  <a:srgbClr val="333333"/>
                </a:solidFill>
                <a:effectLst/>
                <a:latin typeface="Oxygen" panose="02000503000000000000" pitchFamily="2" charset="0"/>
              </a:rPr>
              <a:t>It is a Spring module that provides the feature to the Spring Framework. </a:t>
            </a:r>
            <a:r>
              <a:rPr lang="en-US" sz="2000" dirty="0">
                <a:solidFill>
                  <a:srgbClr val="333333"/>
                </a:solidFill>
                <a:latin typeface="Oxygen" panose="02000503000000000000" pitchFamily="2" charset="0"/>
              </a:rPr>
              <a:t>RAD (Rapid Application Development). </a:t>
            </a:r>
          </a:p>
          <a:p>
            <a:pPr marL="0" indent="0">
              <a:buNone/>
            </a:pPr>
            <a:r>
              <a:rPr lang="en-US" sz="1800" i="0" dirty="0">
                <a:solidFill>
                  <a:srgbClr val="333333"/>
                </a:solidFill>
                <a:effectLst/>
                <a:latin typeface="Oxygen" panose="02000503000000000000" pitchFamily="2" charset="0"/>
              </a:rPr>
              <a:t>Spring Boot is the combination of Spring Framework and Embedded Servers.</a:t>
            </a:r>
          </a:p>
          <a:p>
            <a:pPr marL="0" indent="0">
              <a:buNone/>
            </a:pPr>
            <a:endParaRPr lang="en-US" sz="1800" dirty="0">
              <a:solidFill>
                <a:srgbClr val="333333"/>
              </a:solidFill>
              <a:latin typeface="Oxygen" panose="02000503000000000000" pitchFamily="2" charset="0"/>
            </a:endParaRPr>
          </a:p>
          <a:p>
            <a:pPr marL="0" indent="0">
              <a:buNone/>
            </a:pPr>
            <a:endParaRPr lang="en-US" sz="2000" b="0" i="0" dirty="0">
              <a:solidFill>
                <a:srgbClr val="333333"/>
              </a:solidFill>
              <a:effectLst/>
              <a:latin typeface="Oxygen" panose="02000503000000000000" pitchFamily="2" charset="0"/>
              <a:cs typeface="Arial" panose="020B0604020202020204" pitchFamily="34" charset="0"/>
            </a:endParaRPr>
          </a:p>
          <a:p>
            <a:pPr marL="0" indent="0">
              <a:buNone/>
            </a:pPr>
            <a:endParaRPr lang="en-IN" sz="1600" b="1" i="0" dirty="0">
              <a:effectLst/>
              <a:latin typeface="Oxygen" panose="02000503000000000000" pitchFamily="2" charset="0"/>
            </a:endParaRPr>
          </a:p>
          <a:p>
            <a:pPr marL="0" indent="0">
              <a:buNone/>
            </a:pPr>
            <a:r>
              <a:rPr lang="en-IN" sz="1800" b="1" i="0" dirty="0">
                <a:effectLst/>
                <a:latin typeface="Oxygen" panose="02000503000000000000" pitchFamily="2" charset="0"/>
              </a:rPr>
              <a:t>Prerequisite of </a:t>
            </a:r>
            <a:r>
              <a:rPr lang="en-US" sz="1800" b="1" i="0" dirty="0">
                <a:effectLst/>
                <a:latin typeface="Oxygen" panose="02000503000000000000" pitchFamily="2" charset="0"/>
                <a:cs typeface="Arial" panose="020B0604020202020204" pitchFamily="34" charset="0"/>
              </a:rPr>
              <a:t>Spring Boot Features</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Java 1.8</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Maven 3.0+</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Spring Framework 5.0.0.BUILD-SNAPSHOT</a:t>
            </a:r>
          </a:p>
          <a:p>
            <a:pPr algn="just">
              <a:buFont typeface="Arial" panose="020B0604020202020204" pitchFamily="34" charset="0"/>
              <a:buChar char="•"/>
            </a:pPr>
            <a:r>
              <a:rPr lang="en-US" sz="1600" b="0" i="0" dirty="0">
                <a:solidFill>
                  <a:srgbClr val="000000"/>
                </a:solidFill>
                <a:effectLst/>
                <a:latin typeface="Oxygen" panose="02000503000000000000" pitchFamily="2" charset="0"/>
              </a:rPr>
              <a:t>An IDE (Spring Tool Suite) is recommended.</a:t>
            </a:r>
          </a:p>
          <a:p>
            <a:pPr marL="0" indent="0">
              <a:buNone/>
            </a:pPr>
            <a:endParaRPr lang="en-US" sz="1600" b="1" i="0" dirty="0">
              <a:effectLst/>
              <a:latin typeface="Oxygen" panose="02000503000000000000" pitchFamily="2" charset="0"/>
              <a:cs typeface="Arial" panose="020B0604020202020204" pitchFamily="34" charset="0"/>
            </a:endParaRPr>
          </a:p>
          <a:p>
            <a:pPr marL="0" indent="0">
              <a:buNone/>
            </a:pPr>
            <a:endParaRPr lang="en-US" sz="2000" b="1" i="0" dirty="0">
              <a:effectLst/>
              <a:latin typeface="Oxygen" panose="02000503000000000000" pitchFamily="2" charset="0"/>
              <a:cs typeface="Arial" panose="020B0604020202020204" pitchFamily="34" charset="0"/>
            </a:endParaRPr>
          </a:p>
          <a:p>
            <a:pPr marL="0" indent="0">
              <a:buNone/>
            </a:pPr>
            <a:endParaRPr lang="en-US" sz="2000" b="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p:txBody>
      </p:sp>
      <p:pic>
        <p:nvPicPr>
          <p:cNvPr id="4" name="Picture 3">
            <a:extLst>
              <a:ext uri="{FF2B5EF4-FFF2-40B4-BE49-F238E27FC236}">
                <a16:creationId xmlns:a16="http://schemas.microsoft.com/office/drawing/2014/main" id="{695B0681-6E6B-6054-2FE6-90312CEB0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9" name="TextBox 8">
            <a:extLst>
              <a:ext uri="{FF2B5EF4-FFF2-40B4-BE49-F238E27FC236}">
                <a16:creationId xmlns:a16="http://schemas.microsoft.com/office/drawing/2014/main" id="{305F7B4A-0F19-7B0F-B3E9-C40EF328199F}"/>
              </a:ext>
            </a:extLst>
          </p:cNvPr>
          <p:cNvSpPr txBox="1"/>
          <p:nvPr/>
        </p:nvSpPr>
        <p:spPr>
          <a:xfrm>
            <a:off x="984453" y="3583338"/>
            <a:ext cx="10500852" cy="307777"/>
          </a:xfrm>
          <a:prstGeom prst="rect">
            <a:avLst/>
          </a:prstGeom>
          <a:noFill/>
          <a:ln>
            <a:solidFill>
              <a:schemeClr val="accent1">
                <a:shade val="15000"/>
              </a:schemeClr>
            </a:solidFill>
          </a:ln>
        </p:spPr>
        <p:txBody>
          <a:bodyPr wrap="square" rtlCol="0">
            <a:spAutoFit/>
          </a:bodyPr>
          <a:lstStyle/>
          <a:p>
            <a:r>
              <a:rPr lang="en-US" sz="1400" b="1" dirty="0">
                <a:latin typeface="Oxygen" panose="02000503000000000000" pitchFamily="2" charset="0"/>
              </a:rPr>
              <a:t>Spring Framework  + Embedded HTTP Servers(Tomcat, Jetty) – XML&lt;bean&gt; Configuration or @Configuration = Spring Boot </a:t>
            </a:r>
            <a:endParaRPr lang="en-IN" sz="1400" b="1" dirty="0">
              <a:latin typeface="Oxygen" panose="02000503000000000000" pitchFamily="2" charset="0"/>
            </a:endParaRPr>
          </a:p>
        </p:txBody>
      </p:sp>
    </p:spTree>
    <p:extLst>
      <p:ext uri="{BB962C8B-B14F-4D97-AF65-F5344CB8AC3E}">
        <p14:creationId xmlns:p14="http://schemas.microsoft.com/office/powerpoint/2010/main" val="2535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72A1F-66FD-246F-1C68-ED3CB94A4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E2BC0-DEDB-D99F-3382-DCA1A2035A3D}"/>
              </a:ext>
            </a:extLst>
          </p:cNvPr>
          <p:cNvSpPr>
            <a:spLocks noGrp="1"/>
          </p:cNvSpPr>
          <p:nvPr>
            <p:ph type="title"/>
          </p:nvPr>
        </p:nvSpPr>
        <p:spPr>
          <a:xfrm>
            <a:off x="3687096" y="186787"/>
            <a:ext cx="5673214" cy="580130"/>
          </a:xfrm>
        </p:spPr>
        <p:txBody>
          <a:bodyPr>
            <a:normAutofit/>
          </a:bodyPr>
          <a:lstStyle/>
          <a:p>
            <a:r>
              <a:rPr lang="en-US" sz="3200" b="1" dirty="0">
                <a:latin typeface="Oxygen" panose="02000503000000000000" pitchFamily="2" charset="0"/>
              </a:rPr>
              <a:t>    Spring Boot Features</a:t>
            </a:r>
            <a:endParaRPr lang="en-IN" sz="3200" b="1" dirty="0">
              <a:latin typeface="Oxygen" panose="02000503000000000000" pitchFamily="2" charset="0"/>
            </a:endParaRPr>
          </a:p>
        </p:txBody>
      </p:sp>
      <p:pic>
        <p:nvPicPr>
          <p:cNvPr id="4" name="Picture 3">
            <a:extLst>
              <a:ext uri="{FF2B5EF4-FFF2-40B4-BE49-F238E27FC236}">
                <a16:creationId xmlns:a16="http://schemas.microsoft.com/office/drawing/2014/main" id="{F62C17F7-15C6-0609-0704-8DDE6066C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
        <p:nvSpPr>
          <p:cNvPr id="6" name="Content Placeholder 5">
            <a:extLst>
              <a:ext uri="{FF2B5EF4-FFF2-40B4-BE49-F238E27FC236}">
                <a16:creationId xmlns:a16="http://schemas.microsoft.com/office/drawing/2014/main" id="{6D5095F1-8AF0-A619-F368-E6E31FB5E839}"/>
              </a:ext>
            </a:extLst>
          </p:cNvPr>
          <p:cNvSpPr>
            <a:spLocks noGrp="1"/>
          </p:cNvSpPr>
          <p:nvPr>
            <p:ph idx="1"/>
          </p:nvPr>
        </p:nvSpPr>
        <p:spPr>
          <a:xfrm>
            <a:off x="838200" y="983225"/>
            <a:ext cx="10515600" cy="5687987"/>
          </a:xfrm>
        </p:spPr>
        <p:txBody>
          <a:bodyPr>
            <a:normAutofit fontScale="25000" lnSpcReduction="20000"/>
          </a:bodyPr>
          <a:lstStyle/>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Web Development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Spring Application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Application events and listeners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Admin features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Externalized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Properties Files</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YAML Support</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Type-safe Configuration</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Logging</a:t>
            </a:r>
          </a:p>
          <a:p>
            <a:pPr algn="just">
              <a:buFont typeface="Arial" panose="020B0604020202020204" pitchFamily="34" charset="0"/>
              <a:buChar char="•"/>
            </a:pPr>
            <a:endParaRPr lang="en-US" sz="5600" b="0" i="0" dirty="0">
              <a:solidFill>
                <a:srgbClr val="000000"/>
              </a:solidFill>
              <a:effectLst/>
              <a:latin typeface="Oxygen" panose="02000503000000000000" pitchFamily="2" charset="0"/>
            </a:endParaRPr>
          </a:p>
          <a:p>
            <a:pPr algn="just">
              <a:buFont typeface="Arial" panose="020B0604020202020204" pitchFamily="34" charset="0"/>
              <a:buChar char="•"/>
            </a:pPr>
            <a:r>
              <a:rPr lang="en-US" sz="5600" b="0" i="0" dirty="0">
                <a:solidFill>
                  <a:srgbClr val="000000"/>
                </a:solidFill>
                <a:effectLst/>
                <a:latin typeface="Oxygen" panose="02000503000000000000" pitchFamily="2" charset="0"/>
              </a:rPr>
              <a:t>Security</a:t>
            </a:r>
          </a:p>
          <a:p>
            <a:endParaRPr lang="en-IN" dirty="0"/>
          </a:p>
        </p:txBody>
      </p:sp>
    </p:spTree>
    <p:extLst>
      <p:ext uri="{BB962C8B-B14F-4D97-AF65-F5344CB8AC3E}">
        <p14:creationId xmlns:p14="http://schemas.microsoft.com/office/powerpoint/2010/main" val="28264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A38D9-4F79-5D32-3425-8723E9631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E3F02-B136-597C-54C2-0DF1F57BCB43}"/>
              </a:ext>
            </a:extLst>
          </p:cNvPr>
          <p:cNvSpPr>
            <a:spLocks noGrp="1"/>
          </p:cNvSpPr>
          <p:nvPr>
            <p:ph type="title"/>
          </p:nvPr>
        </p:nvSpPr>
        <p:spPr>
          <a:xfrm>
            <a:off x="3637935" y="186787"/>
            <a:ext cx="4237703" cy="501891"/>
          </a:xfrm>
        </p:spPr>
        <p:txBody>
          <a:bodyPr>
            <a:normAutofit fontScale="90000"/>
          </a:bodyPr>
          <a:lstStyle/>
          <a:p>
            <a:r>
              <a:rPr lang="en-US" sz="3200" b="1" dirty="0">
                <a:latin typeface="Oxygen" panose="02000503000000000000" pitchFamily="2" charset="0"/>
              </a:rPr>
              <a:t>    </a:t>
            </a:r>
            <a:r>
              <a:rPr lang="en-US" sz="2800" b="1" dirty="0">
                <a:latin typeface="Oxygen" panose="02000503000000000000" pitchFamily="2" charset="0"/>
              </a:rPr>
              <a:t>Spring Boot Initializr</a:t>
            </a:r>
            <a:endParaRPr lang="en-IN" sz="2800" b="1" dirty="0">
              <a:latin typeface="Oxygen" panose="02000503000000000000" pitchFamily="2" charset="0"/>
            </a:endParaRPr>
          </a:p>
        </p:txBody>
      </p:sp>
      <p:pic>
        <p:nvPicPr>
          <p:cNvPr id="4" name="Picture 3">
            <a:extLst>
              <a:ext uri="{FF2B5EF4-FFF2-40B4-BE49-F238E27FC236}">
                <a16:creationId xmlns:a16="http://schemas.microsoft.com/office/drawing/2014/main" id="{F9857051-DF42-C558-7DF1-540E6835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pic>
        <p:nvPicPr>
          <p:cNvPr id="8" name="Content Placeholder 7">
            <a:extLst>
              <a:ext uri="{FF2B5EF4-FFF2-40B4-BE49-F238E27FC236}">
                <a16:creationId xmlns:a16="http://schemas.microsoft.com/office/drawing/2014/main" id="{CD6BEFDE-11BA-CEF3-68FF-9B81627ACD50}"/>
              </a:ext>
            </a:extLst>
          </p:cNvPr>
          <p:cNvPicPr>
            <a:picLocks noGrp="1" noChangeAspect="1"/>
          </p:cNvPicPr>
          <p:nvPr>
            <p:ph idx="1"/>
          </p:nvPr>
        </p:nvPicPr>
        <p:blipFill>
          <a:blip r:embed="rId3"/>
          <a:stretch>
            <a:fillRect/>
          </a:stretch>
        </p:blipFill>
        <p:spPr>
          <a:xfrm>
            <a:off x="838200" y="1505976"/>
            <a:ext cx="10160759" cy="5130797"/>
          </a:xfrm>
        </p:spPr>
      </p:pic>
      <p:sp>
        <p:nvSpPr>
          <p:cNvPr id="9" name="TextBox 8">
            <a:extLst>
              <a:ext uri="{FF2B5EF4-FFF2-40B4-BE49-F238E27FC236}">
                <a16:creationId xmlns:a16="http://schemas.microsoft.com/office/drawing/2014/main" id="{048AF15F-207F-E1C9-315A-EDCD2EBA702E}"/>
              </a:ext>
            </a:extLst>
          </p:cNvPr>
          <p:cNvSpPr txBox="1"/>
          <p:nvPr/>
        </p:nvSpPr>
        <p:spPr>
          <a:xfrm>
            <a:off x="1425676" y="912661"/>
            <a:ext cx="9389808" cy="369332"/>
          </a:xfrm>
          <a:prstGeom prst="rect">
            <a:avLst/>
          </a:prstGeom>
          <a:noFill/>
        </p:spPr>
        <p:txBody>
          <a:bodyPr wrap="square" rtlCol="0">
            <a:spAutoFit/>
          </a:bodyPr>
          <a:lstStyle/>
          <a:p>
            <a:r>
              <a:rPr lang="en-US" dirty="0"/>
              <a:t>In any web browser if we type https://start.spring.io/, we will get user interface of spring initializr </a:t>
            </a:r>
            <a:endParaRPr lang="en-IN" dirty="0"/>
          </a:p>
        </p:txBody>
      </p:sp>
    </p:spTree>
    <p:extLst>
      <p:ext uri="{BB962C8B-B14F-4D97-AF65-F5344CB8AC3E}">
        <p14:creationId xmlns:p14="http://schemas.microsoft.com/office/powerpoint/2010/main" val="856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1EA9D-54F7-DDE8-A495-83160A6F7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E3D49-93CE-FFD3-E398-239D49684807}"/>
              </a:ext>
            </a:extLst>
          </p:cNvPr>
          <p:cNvSpPr>
            <a:spLocks noGrp="1"/>
          </p:cNvSpPr>
          <p:nvPr>
            <p:ph type="title"/>
          </p:nvPr>
        </p:nvSpPr>
        <p:spPr>
          <a:xfrm>
            <a:off x="3480619" y="186787"/>
            <a:ext cx="3165986" cy="580130"/>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Hibernate</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DD05AE73-4383-4CA3-9326-00033C33DCE1}"/>
              </a:ext>
            </a:extLst>
          </p:cNvPr>
          <p:cNvSpPr>
            <a:spLocks noGrp="1"/>
          </p:cNvSpPr>
          <p:nvPr>
            <p:ph idx="1"/>
          </p:nvPr>
        </p:nvSpPr>
        <p:spPr>
          <a:xfrm>
            <a:off x="315242" y="1061884"/>
            <a:ext cx="11038558" cy="5609329"/>
          </a:xfrm>
        </p:spPr>
        <p:txBody>
          <a:bodyPr>
            <a:normAutofit fontScale="25000" lnSpcReduction="20000"/>
          </a:bodyPr>
          <a:lstStyle/>
          <a:p>
            <a:pPr marL="0" indent="0">
              <a:buNone/>
            </a:pPr>
            <a:r>
              <a:rPr lang="en-US" sz="5600" i="0" dirty="0">
                <a:effectLst/>
                <a:latin typeface="Oxygen" panose="02000503000000000000" pitchFamily="2" charset="0"/>
                <a:cs typeface="Arial" panose="020B0604020202020204" pitchFamily="34" charset="0"/>
              </a:rPr>
              <a:t>Hibernate is </a:t>
            </a:r>
            <a:r>
              <a:rPr lang="en-US" sz="5600" i="0" dirty="0">
                <a:solidFill>
                  <a:srgbClr val="111111"/>
                </a:solidFill>
                <a:effectLst/>
                <a:latin typeface="Oxygen" panose="02000503000000000000" pitchFamily="2" charset="0"/>
              </a:rPr>
              <a:t>an Object-Relational Mapping (ORM) tool which bridges gap between object oriented features of Java and relational database.</a:t>
            </a:r>
          </a:p>
          <a:p>
            <a:pPr marL="0" indent="0">
              <a:buNone/>
            </a:pPr>
            <a:r>
              <a:rPr lang="en-US" sz="5600" i="0" dirty="0">
                <a:solidFill>
                  <a:srgbClr val="111111"/>
                </a:solidFill>
                <a:effectLst/>
                <a:latin typeface="Oxygen" panose="02000503000000000000" pitchFamily="2" charset="0"/>
              </a:rPr>
              <a:t>Hibernate maps Java objects to database tables and vice versa.</a:t>
            </a:r>
          </a:p>
          <a:p>
            <a:pPr marL="0" indent="0">
              <a:buNone/>
            </a:pPr>
            <a:endParaRPr lang="en-US" sz="5600" dirty="0">
              <a:solidFill>
                <a:srgbClr val="111111"/>
              </a:solidFill>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Advantages of Hibernate Framework</a:t>
            </a:r>
          </a:p>
          <a:p>
            <a:pPr marL="0" indent="0" algn="l">
              <a:buNone/>
            </a:pPr>
            <a:endParaRPr lang="en-US" sz="5600" b="1"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Open Source and Lightweight</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Fast Performance</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Database Independent Query</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Automatic Table Creation</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Simplifies Complex Joins.</a:t>
            </a:r>
          </a:p>
          <a:p>
            <a:pPr marL="742950" lvl="1" indent="-285750" algn="l">
              <a:buFont typeface="+mj-lt"/>
              <a:buAutoNum type="arabicPeriod"/>
            </a:pPr>
            <a:endParaRPr lang="en-US" sz="5600" i="0" dirty="0">
              <a:solidFill>
                <a:srgbClr val="111111"/>
              </a:solidFill>
              <a:effectLst/>
              <a:latin typeface="Oxygen" panose="02000503000000000000" pitchFamily="2" charset="0"/>
            </a:endParaRPr>
          </a:p>
          <a:p>
            <a:pPr marL="742950" lvl="1" indent="-285750" algn="l">
              <a:buFont typeface="+mj-lt"/>
              <a:buAutoNum type="arabicPeriod"/>
            </a:pPr>
            <a:r>
              <a:rPr lang="en-US" sz="5600" i="0" dirty="0">
                <a:solidFill>
                  <a:srgbClr val="111111"/>
                </a:solidFill>
                <a:effectLst/>
                <a:latin typeface="Oxygen" panose="02000503000000000000" pitchFamily="2" charset="0"/>
              </a:rPr>
              <a:t>Query Statistics and Database Status</a:t>
            </a:r>
            <a:r>
              <a:rPr lang="en-US" sz="5600" baseline="30000" dirty="0">
                <a:solidFill>
                  <a:srgbClr val="111111"/>
                </a:solidFill>
                <a:latin typeface="Oxygen" panose="02000503000000000000" pitchFamily="2" charset="0"/>
              </a:rPr>
              <a:t>.</a:t>
            </a:r>
            <a:endParaRPr lang="en-US" sz="5600" i="0" dirty="0">
              <a:solidFill>
                <a:srgbClr val="111111"/>
              </a:solidFill>
              <a:effectLst/>
              <a:latin typeface="Oxygen" panose="02000503000000000000" pitchFamily="2" charset="0"/>
            </a:endParaRPr>
          </a:p>
          <a:p>
            <a:pPr marL="0" indent="0">
              <a:buNone/>
            </a:pPr>
            <a:endParaRPr lang="en-US" sz="5600" i="0" dirty="0">
              <a:solidFill>
                <a:srgbClr val="111111"/>
              </a:solidFill>
              <a:effectLst/>
              <a:latin typeface="Oxygen" panose="02000503000000000000" pitchFamily="2" charset="0"/>
            </a:endParaRPr>
          </a:p>
          <a:p>
            <a:pPr marL="0" indent="0" algn="l">
              <a:buNone/>
            </a:pPr>
            <a:r>
              <a:rPr lang="en-US" sz="5600" b="1" i="0" dirty="0">
                <a:solidFill>
                  <a:srgbClr val="111111"/>
                </a:solidFill>
                <a:effectLst/>
                <a:latin typeface="Oxygen" panose="02000503000000000000" pitchFamily="2" charset="0"/>
              </a:rPr>
              <a:t>How Does Hibernate Work?</a:t>
            </a:r>
            <a:endParaRPr lang="en-US" sz="5600" b="0" i="0" dirty="0">
              <a:solidFill>
                <a:srgbClr val="111111"/>
              </a:solidFill>
              <a:effectLst/>
              <a:latin typeface="Oxygen" panose="02000503000000000000" pitchFamily="2" charset="0"/>
            </a:endParaRPr>
          </a:p>
          <a:p>
            <a:pPr algn="l">
              <a:buFont typeface="Arial" panose="020B0604020202020204" pitchFamily="34" charset="0"/>
              <a:buChar char="•"/>
            </a:pPr>
            <a:r>
              <a:rPr lang="en-US" sz="5600" b="0" i="0" dirty="0">
                <a:solidFill>
                  <a:srgbClr val="111111"/>
                </a:solidFill>
                <a:effectLst/>
                <a:latin typeface="Oxygen" panose="02000503000000000000" pitchFamily="2" charset="0"/>
              </a:rPr>
              <a:t>Hibernate abstracts away many low-level details, such as establishing database connections, writing CRUD (Create, Read, Update, Delete) operations, and handling transactions.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It uses </a:t>
            </a:r>
            <a:r>
              <a:rPr lang="en-US" sz="5600" b="1" i="0" dirty="0">
                <a:solidFill>
                  <a:srgbClr val="111111"/>
                </a:solidFill>
                <a:effectLst/>
                <a:latin typeface="Oxygen" panose="02000503000000000000" pitchFamily="2" charset="0"/>
              </a:rPr>
              <a:t>annotations</a:t>
            </a:r>
            <a:r>
              <a:rPr lang="en-US" sz="5600" b="0" i="0" dirty="0">
                <a:solidFill>
                  <a:srgbClr val="111111"/>
                </a:solidFill>
                <a:effectLst/>
                <a:latin typeface="Oxygen" panose="02000503000000000000" pitchFamily="2" charset="0"/>
              </a:rPr>
              <a:t> or </a:t>
            </a:r>
            <a:r>
              <a:rPr lang="en-US" sz="5600" b="1" i="0" dirty="0">
                <a:solidFill>
                  <a:srgbClr val="111111"/>
                </a:solidFill>
                <a:effectLst/>
                <a:latin typeface="Oxygen" panose="02000503000000000000" pitchFamily="2" charset="0"/>
              </a:rPr>
              <a:t>XML configuration</a:t>
            </a:r>
            <a:r>
              <a:rPr lang="en-US" sz="5600" b="0" i="0" dirty="0">
                <a:solidFill>
                  <a:srgbClr val="111111"/>
                </a:solidFill>
                <a:effectLst/>
                <a:latin typeface="Oxygen" panose="02000503000000000000" pitchFamily="2" charset="0"/>
              </a:rPr>
              <a:t> to define the mapping between Java classes and database tables.</a:t>
            </a:r>
          </a:p>
          <a:p>
            <a:pPr algn="l">
              <a:buFont typeface="Arial" panose="020B0604020202020204" pitchFamily="34" charset="0"/>
              <a:buChar char="•"/>
            </a:pPr>
            <a:r>
              <a:rPr lang="en-US" sz="5600" b="0" i="0" dirty="0">
                <a:solidFill>
                  <a:srgbClr val="111111"/>
                </a:solidFill>
                <a:effectLst/>
                <a:latin typeface="Oxygen" panose="02000503000000000000" pitchFamily="2" charset="0"/>
              </a:rPr>
              <a:t>When you perform operations on Java objects (such as saving, updating, or retrieving data), Hibernate translates these actions into SQL queries and manages the database interactions behind the scenes</a:t>
            </a:r>
          </a:p>
          <a:p>
            <a:pPr marL="0" indent="0">
              <a:buNone/>
            </a:pPr>
            <a:endParaRPr lang="en-US" sz="3500" i="0" dirty="0">
              <a:solidFill>
                <a:srgbClr val="111111"/>
              </a:solidFill>
              <a:effectLst/>
              <a:latin typeface="Oxygen" panose="02000503000000000000" pitchFamily="2" charset="0"/>
            </a:endParaRPr>
          </a:p>
          <a:p>
            <a:pPr marL="0" indent="0">
              <a:buNone/>
            </a:pPr>
            <a:endParaRPr lang="en-US" sz="1600" dirty="0">
              <a:solidFill>
                <a:srgbClr val="111111"/>
              </a:solidFill>
              <a:latin typeface="Oxygen" panose="02000503000000000000" pitchFamily="2" charset="0"/>
              <a:cs typeface="Arial" panose="020B0604020202020204" pitchFamily="34" charset="0"/>
            </a:endParaRPr>
          </a:p>
          <a:p>
            <a:pPr marL="0" indent="0">
              <a:buNone/>
            </a:pPr>
            <a:endParaRPr lang="en-US" sz="1600" i="0" dirty="0">
              <a:effectLst/>
              <a:latin typeface="Oxygen" panose="02000503000000000000" pitchFamily="2" charset="0"/>
              <a:cs typeface="Arial" panose="020B0604020202020204" pitchFamily="34"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76D7DEA4-A496-C5DB-4E15-52140148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162030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8D5B5-9311-7200-479A-33E217DBA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E742-E2AF-BCB8-F1A4-40D85B10FD75}"/>
              </a:ext>
            </a:extLst>
          </p:cNvPr>
          <p:cNvSpPr>
            <a:spLocks noGrp="1"/>
          </p:cNvSpPr>
          <p:nvPr>
            <p:ph type="title"/>
          </p:nvPr>
        </p:nvSpPr>
        <p:spPr>
          <a:xfrm>
            <a:off x="2782526" y="186787"/>
            <a:ext cx="6400802" cy="334323"/>
          </a:xfrm>
        </p:spPr>
        <p:txBody>
          <a:bodyPr>
            <a:normAutofit fontScale="90000"/>
          </a:bodyPr>
          <a:lstStyle/>
          <a:p>
            <a:r>
              <a:rPr lang="en-US" b="1" dirty="0">
                <a:latin typeface="Oxygen" panose="02000503000000000000" pitchFamily="2" charset="0"/>
              </a:rPr>
              <a:t>    	</a:t>
            </a:r>
            <a:r>
              <a:rPr lang="en-US" sz="3600" b="1" dirty="0">
                <a:latin typeface="Oxygen" panose="02000503000000000000" pitchFamily="2" charset="0"/>
              </a:rPr>
              <a:t>JPA (Java Persistence API)</a:t>
            </a:r>
            <a:endParaRPr lang="en-IN" sz="3600" b="1" dirty="0">
              <a:latin typeface="Oxygen" panose="02000503000000000000" pitchFamily="2" charset="0"/>
            </a:endParaRPr>
          </a:p>
        </p:txBody>
      </p:sp>
      <p:sp>
        <p:nvSpPr>
          <p:cNvPr id="3" name="Content Placeholder 2">
            <a:extLst>
              <a:ext uri="{FF2B5EF4-FFF2-40B4-BE49-F238E27FC236}">
                <a16:creationId xmlns:a16="http://schemas.microsoft.com/office/drawing/2014/main" id="{1849A4B5-C1F8-0A31-5B99-3B07AEE49F86}"/>
              </a:ext>
            </a:extLst>
          </p:cNvPr>
          <p:cNvSpPr>
            <a:spLocks noGrp="1"/>
          </p:cNvSpPr>
          <p:nvPr>
            <p:ph idx="1"/>
          </p:nvPr>
        </p:nvSpPr>
        <p:spPr>
          <a:xfrm>
            <a:off x="315242" y="1061884"/>
            <a:ext cx="11038558" cy="5466735"/>
          </a:xfrm>
        </p:spPr>
        <p:txBody>
          <a:bodyPr>
            <a:normAutofit lnSpcReduction="10000"/>
          </a:bodyPr>
          <a:lstStyle/>
          <a:p>
            <a:pPr marL="0" indent="0">
              <a:buNone/>
            </a:pPr>
            <a:r>
              <a:rPr lang="en-US" sz="1600" b="1" dirty="0">
                <a:latin typeface="Oxygen" panose="02000503000000000000" pitchFamily="2" charset="0"/>
                <a:cs typeface="Arial" panose="020B0604020202020204" pitchFamily="34" charset="0"/>
              </a:rPr>
              <a:t>JPA (Java Persistence API)</a:t>
            </a:r>
          </a:p>
          <a:p>
            <a:pPr marL="0" indent="0">
              <a:buNone/>
            </a:pPr>
            <a:r>
              <a:rPr lang="en-US" sz="1400" b="0" i="0" dirty="0">
                <a:solidFill>
                  <a:srgbClr val="333333"/>
                </a:solidFill>
                <a:effectLst/>
                <a:latin typeface="Oxygen" panose="02000503000000000000" pitchFamily="2" charset="0"/>
              </a:rPr>
              <a:t>Java Persistence API (JPA) is a Java specification that provides certain functionality and standard to ORM tools. The </a:t>
            </a:r>
            <a:r>
              <a:rPr lang="en-US" sz="1400" i="0" dirty="0">
                <a:solidFill>
                  <a:srgbClr val="333333"/>
                </a:solidFill>
                <a:effectLst/>
                <a:latin typeface="Oxygen" panose="02000503000000000000" pitchFamily="2" charset="0"/>
              </a:rPr>
              <a:t>javax.persistence </a:t>
            </a:r>
            <a:r>
              <a:rPr lang="en-US" sz="1400" b="0" i="0" dirty="0">
                <a:solidFill>
                  <a:srgbClr val="333333"/>
                </a:solidFill>
                <a:effectLst/>
                <a:latin typeface="Oxygen" panose="02000503000000000000" pitchFamily="2" charset="0"/>
              </a:rPr>
              <a:t>package contains the JPA classes and interfaces.</a:t>
            </a:r>
          </a:p>
          <a:p>
            <a:pPr marL="0" indent="0">
              <a:buNone/>
            </a:pPr>
            <a:endParaRPr lang="en-US" sz="1400" dirty="0">
              <a:solidFill>
                <a:srgbClr val="333333"/>
              </a:solidFill>
              <a:latin typeface="Oxygen" panose="02000503000000000000" pitchFamily="2" charset="0"/>
            </a:endParaRPr>
          </a:p>
          <a:p>
            <a:pPr marL="0" indent="0">
              <a:buNone/>
            </a:pPr>
            <a:r>
              <a:rPr lang="en-US" sz="1600" b="1" i="0" dirty="0">
                <a:effectLst/>
                <a:latin typeface="Oxygen" panose="02000503000000000000" pitchFamily="2" charset="0"/>
                <a:cs typeface="Arial" panose="020B0604020202020204" pitchFamily="34" charset="0"/>
              </a:rPr>
              <a:t>JpaRepository</a:t>
            </a:r>
          </a:p>
          <a:p>
            <a:pPr marL="0" indent="0">
              <a:buNone/>
            </a:pPr>
            <a:r>
              <a:rPr lang="en-US" sz="1400" i="0" dirty="0">
                <a:solidFill>
                  <a:srgbClr val="273239"/>
                </a:solidFill>
                <a:effectLst/>
                <a:latin typeface="Oxygen" panose="02000503000000000000" pitchFamily="2" charset="0"/>
              </a:rPr>
              <a:t>JpaRepository is a JPA (Java Persistence API) specific extension of Repository. It contains the full API of CrudRepository and PagingAndSortingRepository. So it contains API for basic CRUD operations and also API for pagination and sorting.</a:t>
            </a:r>
          </a:p>
          <a:p>
            <a:pPr marL="0" indent="0">
              <a:buNone/>
            </a:pPr>
            <a:endParaRPr lang="en-US" sz="140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Methods of JpaRepository</a:t>
            </a:r>
          </a:p>
          <a:p>
            <a:pPr>
              <a:buAutoNum type="alphaLcParenR"/>
            </a:pPr>
            <a:r>
              <a:rPr lang="en-IN" sz="1400" b="0" i="0" dirty="0">
                <a:solidFill>
                  <a:srgbClr val="000000"/>
                </a:solidFill>
                <a:effectLst/>
                <a:latin typeface="Oxygen" panose="02000503000000000000" pitchFamily="2" charset="0"/>
              </a:rPr>
              <a:t>save</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Saves the object in the database table</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IN" sz="1400" b="0" i="0" dirty="0">
                <a:solidFill>
                  <a:srgbClr val="000000"/>
                </a:solidFill>
                <a:effectLst/>
                <a:latin typeface="Oxygen" panose="02000503000000000000" pitchFamily="2" charset="0"/>
              </a:rPr>
              <a:t>b) findAll</a:t>
            </a:r>
            <a:r>
              <a:rPr lang="en-US" sz="1400" i="0" dirty="0">
                <a:solidFill>
                  <a:srgbClr val="273239"/>
                </a:solidFill>
                <a:effectLst/>
                <a:latin typeface="Oxygen" panose="02000503000000000000" pitchFamily="2" charset="0"/>
                <a:cs typeface="Arial" panose="020B0604020202020204" pitchFamily="34" charset="0"/>
              </a:rPr>
              <a:t>()  </a:t>
            </a:r>
            <a:r>
              <a:rPr lang="en-US" sz="1400" i="0" dirty="0">
                <a:solidFill>
                  <a:srgbClr val="273239"/>
                </a:solidFill>
                <a:effectLst/>
                <a:latin typeface="Oxygen" panose="02000503000000000000" pitchFamily="2" charset="0"/>
                <a:cs typeface="Arial" panose="020B0604020202020204" pitchFamily="34" charset="0"/>
                <a:sym typeface="Wingdings" panose="05000000000000000000" pitchFamily="2" charset="2"/>
              </a:rPr>
              <a:t> fetches all the records of table</a:t>
            </a:r>
            <a:endParaRPr lang="en-US" sz="1400" i="0" dirty="0">
              <a:solidFill>
                <a:srgbClr val="273239"/>
              </a:solidFill>
              <a:effectLst/>
              <a:latin typeface="Oxygen" panose="02000503000000000000" pitchFamily="2" charset="0"/>
              <a:cs typeface="Arial" panose="020B0604020202020204" pitchFamily="34" charset="0"/>
            </a:endParaRPr>
          </a:p>
          <a:p>
            <a:pPr marL="0" indent="0">
              <a:buNone/>
            </a:pPr>
            <a:r>
              <a:rPr lang="en-US" sz="1400" dirty="0">
                <a:solidFill>
                  <a:srgbClr val="273239"/>
                </a:solidFill>
                <a:latin typeface="Oxygen" panose="02000503000000000000" pitchFamily="2" charset="0"/>
                <a:cs typeface="Arial" panose="020B0604020202020204" pitchFamily="34" charset="0"/>
              </a:rPr>
              <a:t>c) </a:t>
            </a:r>
            <a:r>
              <a:rPr lang="en-IN" sz="1400" b="0" i="0" dirty="0">
                <a:solidFill>
                  <a:srgbClr val="000000"/>
                </a:solidFill>
                <a:effectLst/>
                <a:latin typeface="Oxygen" panose="02000503000000000000" pitchFamily="2" charset="0"/>
              </a:rPr>
              <a:t>findById</a:t>
            </a:r>
            <a:r>
              <a:rPr lang="en-US" sz="1400" b="0" dirty="0">
                <a:solidFill>
                  <a:srgbClr val="273239"/>
                </a:solidFill>
                <a:latin typeface="Oxygen" panose="02000503000000000000" pitchFamily="2" charset="0"/>
                <a:cs typeface="Arial" panose="020B0604020202020204" pitchFamily="34" charset="0"/>
              </a:rPr>
              <a:t>() </a:t>
            </a:r>
            <a:r>
              <a:rPr lang="en-US" sz="1400" b="0" dirty="0">
                <a:solidFill>
                  <a:srgbClr val="273239"/>
                </a:solidFill>
                <a:latin typeface="Oxygen" panose="02000503000000000000" pitchFamily="2" charset="0"/>
                <a:cs typeface="Arial" panose="020B0604020202020204" pitchFamily="34" charset="0"/>
                <a:sym typeface="Wingdings" panose="05000000000000000000" pitchFamily="2" charset="2"/>
              </a:rPr>
              <a:t> fetch a record by id</a:t>
            </a:r>
            <a:endParaRPr lang="en-US" sz="1400" b="0" dirty="0">
              <a:solidFill>
                <a:srgbClr val="273239"/>
              </a:solidFill>
              <a:latin typeface="Oxygen" panose="02000503000000000000" pitchFamily="2" charset="0"/>
              <a:cs typeface="Arial" panose="020B0604020202020204" pitchFamily="34" charset="0"/>
            </a:endParaRPr>
          </a:p>
          <a:p>
            <a:pPr marL="0" indent="0">
              <a:buNone/>
            </a:pPr>
            <a:r>
              <a:rPr lang="en-US" sz="1400" i="0" dirty="0">
                <a:solidFill>
                  <a:srgbClr val="273239"/>
                </a:solidFill>
                <a:effectLst/>
                <a:latin typeface="Oxygen" panose="02000503000000000000" pitchFamily="2" charset="0"/>
                <a:cs typeface="Arial" panose="020B0604020202020204" pitchFamily="34" charset="0"/>
              </a:rPr>
              <a:t>d) </a:t>
            </a:r>
            <a:r>
              <a:rPr lang="en-IN" sz="1400" b="0" i="0" dirty="0">
                <a:solidFill>
                  <a:srgbClr val="000000"/>
                </a:solidFill>
                <a:effectLst/>
                <a:latin typeface="Oxygen" panose="02000503000000000000" pitchFamily="2" charset="0"/>
              </a:rPr>
              <a:t>deleteById() </a:t>
            </a:r>
            <a:r>
              <a:rPr lang="en-IN" sz="1400" b="0" i="0" dirty="0">
                <a:solidFill>
                  <a:srgbClr val="000000"/>
                </a:solidFill>
                <a:effectLst/>
                <a:latin typeface="Oxygen" panose="02000503000000000000" pitchFamily="2" charset="0"/>
                <a:sym typeface="Wingdings" panose="05000000000000000000" pitchFamily="2" charset="2"/>
              </a:rPr>
              <a:t> delete a record by id</a:t>
            </a:r>
            <a:endParaRPr lang="en-US" sz="1400" i="0" dirty="0">
              <a:solidFill>
                <a:srgbClr val="273239"/>
              </a:solidFill>
              <a:effectLst/>
              <a:latin typeface="Oxygen" panose="02000503000000000000" pitchFamily="2" charset="0"/>
              <a:cs typeface="Arial" panose="020B0604020202020204" pitchFamily="34" charset="0"/>
            </a:endParaRPr>
          </a:p>
          <a:p>
            <a:pPr marL="342900" indent="-342900">
              <a:buAutoNum type="alphaLcParenR"/>
            </a:pPr>
            <a:endParaRPr lang="en-US" sz="1400" i="0" dirty="0">
              <a:effectLst/>
              <a:latin typeface="Oxygen" panose="02000503000000000000" pitchFamily="2" charset="0"/>
              <a:cs typeface="Arial" panose="020B0604020202020204" pitchFamily="34" charset="0"/>
            </a:endParaRPr>
          </a:p>
          <a:p>
            <a:pPr marL="0" indent="0">
              <a:buNone/>
            </a:pPr>
            <a:endParaRPr lang="en-US" sz="1400" i="0" dirty="0">
              <a:solidFill>
                <a:srgbClr val="333333"/>
              </a:solidFill>
              <a:effectLst/>
              <a:latin typeface="Oxygen" panose="02000503000000000000" pitchFamily="2" charset="0"/>
            </a:endParaRPr>
          </a:p>
          <a:p>
            <a:pPr marL="0" indent="0">
              <a:buNone/>
            </a:pPr>
            <a:endParaRPr lang="en-US" sz="1600" b="0" i="0" dirty="0">
              <a:solidFill>
                <a:srgbClr val="333333"/>
              </a:solidFill>
              <a:effectLst/>
              <a:latin typeface="Oxygen" panose="02000503000000000000" pitchFamily="2" charset="0"/>
            </a:endParaRPr>
          </a:p>
          <a:p>
            <a:pPr marL="0" indent="0">
              <a:buNone/>
            </a:pPr>
            <a:endParaRPr lang="en-US" sz="1600" dirty="0">
              <a:solidFill>
                <a:srgbClr val="333333"/>
              </a:solidFill>
              <a:latin typeface="Oxygen" panose="02000503000000000000" pitchFamily="2" charset="0"/>
            </a:endParaRPr>
          </a:p>
          <a:p>
            <a:pPr marL="0" indent="0">
              <a:buNone/>
            </a:pPr>
            <a:r>
              <a:rPr lang="en-US" sz="1600" b="0" i="0" dirty="0">
                <a:solidFill>
                  <a:srgbClr val="333333"/>
                </a:solidFill>
                <a:effectLst/>
                <a:latin typeface="Oxygen" panose="02000503000000000000" pitchFamily="2" charset="0"/>
              </a:rPr>
              <a:t> </a:t>
            </a:r>
            <a:endParaRPr lang="en-IN" sz="1600" dirty="0">
              <a:latin typeface="Oxygen" panose="02000503000000000000" pitchFamily="2" charset="0"/>
              <a:cs typeface="Arial" panose="020B0604020202020204" pitchFamily="34" charset="0"/>
            </a:endParaRPr>
          </a:p>
        </p:txBody>
      </p:sp>
      <p:pic>
        <p:nvPicPr>
          <p:cNvPr id="4" name="Picture 3">
            <a:extLst>
              <a:ext uri="{FF2B5EF4-FFF2-40B4-BE49-F238E27FC236}">
                <a16:creationId xmlns:a16="http://schemas.microsoft.com/office/drawing/2014/main" id="{BFBE4508-6566-A708-8521-B88B403C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2" y="186786"/>
            <a:ext cx="725875" cy="725875"/>
          </a:xfrm>
          <a:prstGeom prst="rect">
            <a:avLst/>
          </a:prstGeom>
        </p:spPr>
      </p:pic>
    </p:spTree>
    <p:extLst>
      <p:ext uri="{BB962C8B-B14F-4D97-AF65-F5344CB8AC3E}">
        <p14:creationId xmlns:p14="http://schemas.microsoft.com/office/powerpoint/2010/main" val="211133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1518</Words>
  <Application>Microsoft Office PowerPoint</Application>
  <PresentationFormat>Widescreen</PresentationFormat>
  <Paragraphs>278</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Calibri Light</vt:lpstr>
      <vt:lpstr>inter-regular</vt:lpstr>
      <vt:lpstr>Oxygen</vt:lpstr>
      <vt:lpstr>source-code-pro</vt:lpstr>
      <vt:lpstr>Office Theme</vt:lpstr>
      <vt:lpstr>PowerPoint Presentation</vt:lpstr>
      <vt:lpstr>    Spring Framework</vt:lpstr>
      <vt:lpstr>  </vt:lpstr>
      <vt:lpstr>  </vt:lpstr>
      <vt:lpstr>    Spring Boot</vt:lpstr>
      <vt:lpstr>    Spring Boot Features</vt:lpstr>
      <vt:lpstr>    Spring Boot Initializr</vt:lpstr>
      <vt:lpstr>      Hibernate</vt:lpstr>
      <vt:lpstr>     JPA (Java Persistence API)</vt:lpstr>
      <vt:lpstr>    Restful API</vt:lpstr>
      <vt:lpstr> API Method</vt:lpstr>
      <vt:lpstr> </vt:lpstr>
      <vt:lpstr> </vt:lpstr>
      <vt:lpstr> Testing API Method</vt:lpstr>
      <vt:lpstr>    JWT (JSON Web Token)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Debashish Nath</dc:creator>
  <cp:lastModifiedBy>Debashish Nath</cp:lastModifiedBy>
  <cp:revision>110</cp:revision>
  <dcterms:created xsi:type="dcterms:W3CDTF">2024-02-19T05:26:56Z</dcterms:created>
  <dcterms:modified xsi:type="dcterms:W3CDTF">2024-02-20T10:39:25Z</dcterms:modified>
</cp:coreProperties>
</file>