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440" r:id="rId2"/>
    <p:sldId id="384" r:id="rId3"/>
    <p:sldId id="43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9225FF"/>
    <a:srgbClr val="0033CC"/>
    <a:srgbClr val="0000CC"/>
    <a:srgbClr val="D60093"/>
    <a:srgbClr val="008080"/>
    <a:srgbClr val="FF9900"/>
    <a:srgbClr val="00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47" autoAdjust="0"/>
    <p:restoredTop sz="96980" autoAdjust="0"/>
  </p:normalViewPr>
  <p:slideViewPr>
    <p:cSldViewPr>
      <p:cViewPr>
        <p:scale>
          <a:sx n="100" d="100"/>
          <a:sy n="100" d="100"/>
        </p:scale>
        <p:origin x="-72" y="-63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1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776071" y="1227978"/>
            <a:ext cx="3795929" cy="3429000"/>
            <a:chOff x="671727" y="1047750"/>
            <a:chExt cx="3680511" cy="3632200"/>
          </a:xfrm>
        </p:grpSpPr>
        <p:sp>
          <p:nvSpPr>
            <p:cNvPr id="35" name="Hexagon 34"/>
            <p:cNvSpPr/>
            <p:nvPr/>
          </p:nvSpPr>
          <p:spPr>
            <a:xfrm>
              <a:off x="671727" y="1047750"/>
              <a:ext cx="1981200" cy="1752600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371038" y="1989921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t="-8000" b="-7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1727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6.gif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M3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3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50635" y="2985038"/>
            <a:ext cx="4067670" cy="1817438"/>
            <a:chOff x="1150635" y="2985038"/>
            <a:chExt cx="4067670" cy="1817438"/>
          </a:xfrm>
        </p:grpSpPr>
        <p:pic>
          <p:nvPicPr>
            <p:cNvPr id="13" name="Picture 3" descr="\\192.168.1.20\home\State Board_BIO_TAT_2014-15\Std. 9th\Chpt. 8\Images\cough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2"/>
            <a:stretch/>
          </p:blipFill>
          <p:spPr bwMode="auto">
            <a:xfrm>
              <a:off x="1150635" y="2985038"/>
              <a:ext cx="1987067" cy="18174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\\192.168.1.20\home\State Board_BIO_TAT_2014-15\Std. 9th\Chpt. 8\Images\commoncol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2985040"/>
              <a:ext cx="1941705" cy="18174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73710" y="306307"/>
            <a:ext cx="4350715" cy="369332"/>
            <a:chOff x="823909" y="815001"/>
            <a:chExt cx="5195891" cy="369332"/>
          </a:xfrm>
        </p:grpSpPr>
        <p:sp>
          <p:nvSpPr>
            <p:cNvPr id="7" name="Round Same Side Corner Rectangle 6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3909" y="815001"/>
              <a:ext cx="51958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Chronic diseases and poor health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87299" y="700480"/>
            <a:ext cx="79057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Acute </a:t>
            </a:r>
            <a:r>
              <a:rPr lang="en-US" dirty="0">
                <a:latin typeface="Bookman Old Style" panose="02050604050505020204" pitchFamily="18" charset="0"/>
              </a:rPr>
              <a:t>and </a:t>
            </a:r>
            <a:r>
              <a:rPr lang="en-US" dirty="0" smtClean="0">
                <a:latin typeface="Bookman Old Style" panose="02050604050505020204" pitchFamily="18" charset="0"/>
              </a:rPr>
              <a:t>chronic diseases </a:t>
            </a:r>
            <a:r>
              <a:rPr lang="en-US" dirty="0">
                <a:latin typeface="Bookman Old Style" panose="02050604050505020204" pitchFamily="18" charset="0"/>
              </a:rPr>
              <a:t>have different effects on our health.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Any disease that causes poor functioning </a:t>
            </a:r>
            <a:r>
              <a:rPr lang="en-US" dirty="0" smtClean="0">
                <a:latin typeface="Bookman Old Style" panose="02050604050505020204" pitchFamily="18" charset="0"/>
              </a:rPr>
              <a:t>of some </a:t>
            </a:r>
            <a:r>
              <a:rPr lang="en-US" dirty="0">
                <a:latin typeface="Bookman Old Style" panose="02050604050505020204" pitchFamily="18" charset="0"/>
              </a:rPr>
              <a:t>part of the body will affect our </a:t>
            </a:r>
            <a:r>
              <a:rPr lang="en-US" dirty="0" smtClean="0">
                <a:latin typeface="Bookman Old Style" panose="02050604050505020204" pitchFamily="18" charset="0"/>
              </a:rPr>
              <a:t>general health </a:t>
            </a:r>
            <a:r>
              <a:rPr lang="en-US" dirty="0">
                <a:latin typeface="Bookman Old Style" panose="02050604050505020204" pitchFamily="18" charset="0"/>
              </a:rPr>
              <a:t>as well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But an acute disease, which is over very </a:t>
            </a:r>
            <a:r>
              <a:rPr lang="en-US" dirty="0" smtClean="0">
                <a:latin typeface="Bookman Old Style" panose="02050604050505020204" pitchFamily="18" charset="0"/>
              </a:rPr>
              <a:t>soon, will </a:t>
            </a:r>
            <a:r>
              <a:rPr lang="en-US" dirty="0">
                <a:latin typeface="Bookman Old Style" panose="02050604050505020204" pitchFamily="18" charset="0"/>
              </a:rPr>
              <a:t>not have time to cause major effects </a:t>
            </a:r>
            <a:r>
              <a:rPr lang="en-US" dirty="0" smtClean="0">
                <a:latin typeface="Bookman Old Style" panose="02050604050505020204" pitchFamily="18" charset="0"/>
              </a:rPr>
              <a:t>on general </a:t>
            </a:r>
            <a:r>
              <a:rPr lang="en-US" dirty="0">
                <a:latin typeface="Bookman Old Style" panose="02050604050505020204" pitchFamily="18" charset="0"/>
              </a:rPr>
              <a:t>health, while a chronic disease </a:t>
            </a:r>
            <a:r>
              <a:rPr lang="en-US" dirty="0" smtClean="0">
                <a:latin typeface="Bookman Old Style" panose="02050604050505020204" pitchFamily="18" charset="0"/>
              </a:rPr>
              <a:t>will do </a:t>
            </a:r>
            <a:r>
              <a:rPr lang="en-US" dirty="0">
                <a:latin typeface="Bookman Old Style" panose="02050604050505020204" pitchFamily="18" charset="0"/>
              </a:rPr>
              <a:t>so.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As an example, think about a cough </a:t>
            </a:r>
            <a:r>
              <a:rPr lang="en-US" dirty="0" smtClean="0">
                <a:latin typeface="Bookman Old Style" panose="02050604050505020204" pitchFamily="18" charset="0"/>
              </a:rPr>
              <a:t>and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cold</a:t>
            </a:r>
            <a:r>
              <a:rPr lang="en-US" dirty="0">
                <a:latin typeface="Bookman Old Style" panose="02050604050505020204" pitchFamily="18" charset="0"/>
              </a:rPr>
              <a:t>, which all of us have from time to </a:t>
            </a:r>
            <a:r>
              <a:rPr lang="en-US" dirty="0" smtClean="0">
                <a:latin typeface="Bookman Old Style" panose="02050604050505020204" pitchFamily="18" charset="0"/>
              </a:rPr>
              <a:t>time.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Most of us get better and become well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within </a:t>
            </a:r>
            <a:r>
              <a:rPr lang="en-US" dirty="0">
                <a:latin typeface="Bookman Old Style" panose="02050604050505020204" pitchFamily="18" charset="0"/>
              </a:rPr>
              <a:t>a week or so.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And </a:t>
            </a:r>
            <a:r>
              <a:rPr lang="en-US" dirty="0">
                <a:latin typeface="Bookman Old Style" panose="02050604050505020204" pitchFamily="18" charset="0"/>
              </a:rPr>
              <a:t>there are no bad effects </a:t>
            </a:r>
            <a:r>
              <a:rPr lang="en-US" dirty="0" smtClean="0">
                <a:latin typeface="Bookman Old Style" panose="02050604050505020204" pitchFamily="18" charset="0"/>
              </a:rPr>
              <a:t>on our </a:t>
            </a:r>
            <a:r>
              <a:rPr lang="en-US" dirty="0">
                <a:latin typeface="Bookman Old Style" panose="02050604050505020204" pitchFamily="18" charset="0"/>
              </a:rPr>
              <a:t>health.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We </a:t>
            </a:r>
            <a:r>
              <a:rPr lang="en-US" dirty="0">
                <a:latin typeface="Bookman Old Style" panose="02050604050505020204" pitchFamily="18" charset="0"/>
              </a:rPr>
              <a:t>do not lose weight, we do </a:t>
            </a:r>
            <a:r>
              <a:rPr lang="en-US" dirty="0" smtClean="0">
                <a:latin typeface="Bookman Old Style" panose="02050604050505020204" pitchFamily="18" charset="0"/>
              </a:rPr>
              <a:t>not become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short of breath, we do not feel tired all </a:t>
            </a:r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time </a:t>
            </a:r>
            <a:r>
              <a:rPr lang="en-US" dirty="0">
                <a:latin typeface="Bookman Old Style" panose="02050604050505020204" pitchFamily="18" charset="0"/>
              </a:rPr>
              <a:t>because of a few days of </a:t>
            </a:r>
            <a:r>
              <a:rPr lang="en-US" dirty="0" smtClean="0">
                <a:latin typeface="Bookman Old Style" panose="02050604050505020204" pitchFamily="18" charset="0"/>
              </a:rPr>
              <a:t>cough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and cold..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6" name="Picture 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5646" y="3472115"/>
            <a:ext cx="2115228" cy="14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0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192.168.1.20\home\CBSE_BIO_TAT_2014-15\Std 9th\Chpt 13\Images\sick-schoo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3" t="9766" r="8053" b="13815"/>
          <a:stretch/>
        </p:blipFill>
        <p:spPr bwMode="auto">
          <a:xfrm>
            <a:off x="2680862" y="2800350"/>
            <a:ext cx="2840710" cy="1843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54595" y="1581150"/>
            <a:ext cx="3925655" cy="3132905"/>
            <a:chOff x="1154595" y="1581150"/>
            <a:chExt cx="3925655" cy="3132905"/>
          </a:xfrm>
        </p:grpSpPr>
        <p:pic>
          <p:nvPicPr>
            <p:cNvPr id="6" name="Picture 3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4595" y="1581150"/>
              <a:ext cx="1958065" cy="31329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22185" y="1581150"/>
              <a:ext cx="1958065" cy="17597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573710" y="306307"/>
            <a:ext cx="4350715" cy="369332"/>
            <a:chOff x="823909" y="815001"/>
            <a:chExt cx="5195891" cy="369332"/>
          </a:xfrm>
        </p:grpSpPr>
        <p:sp>
          <p:nvSpPr>
            <p:cNvPr id="3" name="Round Same Side Corner Rectangle 2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3909" y="815001"/>
              <a:ext cx="51958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Chronic diseases and poor health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7299" y="700480"/>
            <a:ext cx="796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But </a:t>
            </a:r>
            <a:r>
              <a:rPr lang="en-US" dirty="0">
                <a:latin typeface="Bookman Old Style" panose="02050604050505020204" pitchFamily="18" charset="0"/>
              </a:rPr>
              <a:t>if we get infected with a </a:t>
            </a:r>
            <a:r>
              <a:rPr lang="en-US" dirty="0" smtClean="0">
                <a:latin typeface="Bookman Old Style" panose="02050604050505020204" pitchFamily="18" charset="0"/>
              </a:rPr>
              <a:t>chronic disease </a:t>
            </a:r>
            <a:r>
              <a:rPr lang="en-US" dirty="0">
                <a:latin typeface="Bookman Old Style" panose="02050604050505020204" pitchFamily="18" charset="0"/>
              </a:rPr>
              <a:t>such as tuberculosis of the </a:t>
            </a:r>
            <a:r>
              <a:rPr lang="en-US" dirty="0" smtClean="0">
                <a:latin typeface="Bookman Old Style" panose="02050604050505020204" pitchFamily="18" charset="0"/>
              </a:rPr>
              <a:t>lungs, </a:t>
            </a:r>
          </a:p>
          <a:p>
            <a:pPr marL="285750" indent="-285750">
              <a:buBlip>
                <a:blip r:embed="rId5"/>
              </a:buBlip>
            </a:pP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We may not go to school for a few days if we have an acute disease. </a:t>
            </a: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But </a:t>
            </a:r>
            <a:r>
              <a:rPr lang="en-US" dirty="0">
                <a:latin typeface="Bookman Old Style" panose="02050604050505020204" pitchFamily="18" charset="0"/>
              </a:rPr>
              <a:t>a </a:t>
            </a:r>
            <a:r>
              <a:rPr lang="en-US" dirty="0" smtClean="0">
                <a:latin typeface="Bookman Old Style" panose="02050604050505020204" pitchFamily="18" charset="0"/>
              </a:rPr>
              <a:t>chronic disease </a:t>
            </a:r>
            <a:r>
              <a:rPr lang="en-US" dirty="0">
                <a:latin typeface="Bookman Old Style" panose="02050604050505020204" pitchFamily="18" charset="0"/>
              </a:rPr>
              <a:t>will make it difficult for us to </a:t>
            </a:r>
            <a:r>
              <a:rPr lang="en-US" dirty="0" smtClean="0">
                <a:latin typeface="Bookman Old Style" panose="02050604050505020204" pitchFamily="18" charset="0"/>
              </a:rPr>
              <a:t>follow what </a:t>
            </a:r>
            <a:r>
              <a:rPr lang="en-US" dirty="0">
                <a:latin typeface="Bookman Old Style" panose="02050604050505020204" pitchFamily="18" charset="0"/>
              </a:rPr>
              <a:t>is being taught in school and </a:t>
            </a:r>
            <a:r>
              <a:rPr lang="en-US" dirty="0" smtClean="0">
                <a:latin typeface="Bookman Old Style" panose="02050604050505020204" pitchFamily="18" charset="0"/>
              </a:rPr>
              <a:t>reduce our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ability </a:t>
            </a:r>
            <a:r>
              <a:rPr lang="en-US" dirty="0">
                <a:latin typeface="Bookman Old Style" panose="02050604050505020204" pitchFamily="18" charset="0"/>
              </a:rPr>
              <a:t>to learn.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 </a:t>
            </a:r>
            <a:r>
              <a:rPr lang="en-US" dirty="0">
                <a:latin typeface="Bookman Old Style" panose="02050604050505020204" pitchFamily="18" charset="0"/>
              </a:rPr>
              <a:t>other words, we </a:t>
            </a:r>
            <a:r>
              <a:rPr lang="en-US" dirty="0" smtClean="0">
                <a:latin typeface="Bookman Old Style" panose="02050604050505020204" pitchFamily="18" charset="0"/>
              </a:rPr>
              <a:t>are likely </a:t>
            </a:r>
            <a:r>
              <a:rPr lang="en-US" dirty="0">
                <a:latin typeface="Bookman Old Style" panose="02050604050505020204" pitchFamily="18" charset="0"/>
              </a:rPr>
              <a:t>to have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prolonged </a:t>
            </a:r>
            <a:r>
              <a:rPr lang="en-US" dirty="0">
                <a:latin typeface="Bookman Old Style" panose="02050604050505020204" pitchFamily="18" charset="0"/>
              </a:rPr>
              <a:t>general poor </a:t>
            </a:r>
            <a:r>
              <a:rPr lang="en-US" dirty="0" smtClean="0">
                <a:latin typeface="Bookman Old Style" panose="02050604050505020204" pitchFamily="18" charset="0"/>
              </a:rPr>
              <a:t>health if </a:t>
            </a:r>
            <a:r>
              <a:rPr lang="en-US" dirty="0">
                <a:latin typeface="Bookman Old Style" panose="02050604050505020204" pitchFamily="18" charset="0"/>
              </a:rPr>
              <a:t>we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have </a:t>
            </a:r>
            <a:r>
              <a:rPr lang="en-US" dirty="0">
                <a:latin typeface="Bookman Old Style" panose="02050604050505020204" pitchFamily="18" charset="0"/>
              </a:rPr>
              <a:t>a chronic disease.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Chronic diseases therefore</a:t>
            </a:r>
            <a:r>
              <a:rPr lang="en-US" dirty="0">
                <a:latin typeface="Bookman Old Style" panose="02050604050505020204" pitchFamily="18" charset="0"/>
              </a:rPr>
              <a:t>, have very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drastic </a:t>
            </a:r>
            <a:r>
              <a:rPr lang="en-US" dirty="0">
                <a:latin typeface="Bookman Old Style" panose="02050604050505020204" pitchFamily="18" charset="0"/>
              </a:rPr>
              <a:t>long-term </a:t>
            </a:r>
            <a:r>
              <a:rPr lang="en-US" dirty="0" smtClean="0">
                <a:latin typeface="Bookman Old Style" panose="02050604050505020204" pitchFamily="18" charset="0"/>
              </a:rPr>
              <a:t>effects on </a:t>
            </a:r>
            <a:r>
              <a:rPr lang="en-US" dirty="0">
                <a:latin typeface="Bookman Old Style" panose="02050604050505020204" pitchFamily="18" charset="0"/>
              </a:rPr>
              <a:t>people’s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health </a:t>
            </a:r>
            <a:r>
              <a:rPr lang="en-US" dirty="0">
                <a:latin typeface="Bookman Old Style" panose="02050604050505020204" pitchFamily="18" charset="0"/>
              </a:rPr>
              <a:t>as compared to </a:t>
            </a:r>
            <a:r>
              <a:rPr lang="en-US" dirty="0" smtClean="0">
                <a:latin typeface="Bookman Old Style" panose="02050604050505020204" pitchFamily="18" charset="0"/>
              </a:rPr>
              <a:t>acute diseases.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1" name="Picture 2" descr="\\192.168.1.20\home\CBSE_BIO_TAT_2014-15\Std 9th\Chpt 13\Images\230px-Miliary_Tuberculosis1726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2" b="8114"/>
          <a:stretch/>
        </p:blipFill>
        <p:spPr bwMode="auto">
          <a:xfrm>
            <a:off x="1466269" y="1641889"/>
            <a:ext cx="2634948" cy="20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61585" y="988020"/>
            <a:ext cx="76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	        then </a:t>
            </a:r>
            <a:r>
              <a:rPr lang="en-US" dirty="0">
                <a:latin typeface="Bookman Old Style" panose="02050604050505020204" pitchFamily="18" charset="0"/>
              </a:rPr>
              <a:t>being ill over the years does make us lose weight and feel tired all the time.</a:t>
            </a:r>
            <a:endParaRPr lang="en-US" dirty="0"/>
          </a:p>
        </p:txBody>
      </p:sp>
      <p:pic>
        <p:nvPicPr>
          <p:cNvPr id="5122" name="Picture 2" descr="\\192.168.1.20\home\CBSE_BIO_TAT_2014-15\Std 9th\Chpt 13\Images\GP-with-old-pers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61" y="688520"/>
            <a:ext cx="4934439" cy="3054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7876</TotalTime>
  <Words>136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1524</cp:revision>
  <dcterms:created xsi:type="dcterms:W3CDTF">2013-07-31T12:47:49Z</dcterms:created>
  <dcterms:modified xsi:type="dcterms:W3CDTF">2015-03-05T12:20:16Z</dcterms:modified>
</cp:coreProperties>
</file>