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425" r:id="rId2"/>
    <p:sldId id="419" r:id="rId3"/>
    <p:sldId id="420" r:id="rId4"/>
    <p:sldId id="388" r:id="rId5"/>
    <p:sldId id="389" r:id="rId6"/>
    <p:sldId id="390" r:id="rId7"/>
    <p:sldId id="391" r:id="rId8"/>
    <p:sldId id="392" r:id="rId9"/>
    <p:sldId id="422" r:id="rId10"/>
    <p:sldId id="423" r:id="rId11"/>
    <p:sldId id="42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gif"/><Relationship Id="rId7" Type="http://schemas.openxmlformats.org/officeDocument/2006/relationships/image" Target="../media/image15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gif"/><Relationship Id="rId5" Type="http://schemas.openxmlformats.org/officeDocument/2006/relationships/image" Target="../media/image13.jpg"/><Relationship Id="rId4" Type="http://schemas.openxmlformats.org/officeDocument/2006/relationships/image" Target="../media/image12.gif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3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M5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358" y="285750"/>
            <a:ext cx="2087116" cy="476250"/>
            <a:chOff x="601978" y="761542"/>
            <a:chExt cx="2087116" cy="476250"/>
          </a:xfrm>
        </p:grpSpPr>
        <p:grpSp>
          <p:nvGrpSpPr>
            <p:cNvPr id="3" name="Group 2"/>
            <p:cNvGrpSpPr/>
            <p:nvPr/>
          </p:nvGrpSpPr>
          <p:grpSpPr>
            <a:xfrm>
              <a:off x="601978" y="761542"/>
              <a:ext cx="1996442" cy="476250"/>
              <a:chOff x="533400" y="761542"/>
              <a:chExt cx="1996442" cy="47625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 flipH="1">
                <a:off x="1466481" y="114794"/>
                <a:ext cx="356976" cy="17697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3901" y="808823"/>
              <a:ext cx="2035193" cy="375510"/>
              <a:chOff x="653901" y="808823"/>
              <a:chExt cx="2035193" cy="3755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8712" y="815001"/>
                <a:ext cx="156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Protozoan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4. 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09601" y="849868"/>
            <a:ext cx="441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– </a:t>
            </a:r>
            <a:r>
              <a:rPr lang="en-US" dirty="0" smtClean="0">
                <a:latin typeface="Bookman Old Style" panose="02050604050505020204" pitchFamily="18" charset="0"/>
              </a:rPr>
              <a:t>Malaria and Kala-</a:t>
            </a:r>
            <a:r>
              <a:rPr lang="en-US" dirty="0" err="1" smtClean="0">
                <a:latin typeface="Bookman Old Style" panose="02050604050505020204" pitchFamily="18" charset="0"/>
              </a:rPr>
              <a:t>azar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0242" name="Picture 2" descr="\\192.168.1.20\home\State Board_BIO_TAT_2014-15\Std. 9th\Chpt. 8\Images\Betten2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11" y="1516566"/>
            <a:ext cx="22193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5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358" y="285750"/>
            <a:ext cx="2087116" cy="476250"/>
            <a:chOff x="601978" y="761542"/>
            <a:chExt cx="2087116" cy="476250"/>
          </a:xfrm>
        </p:grpSpPr>
        <p:grpSp>
          <p:nvGrpSpPr>
            <p:cNvPr id="3" name="Group 2"/>
            <p:cNvGrpSpPr/>
            <p:nvPr/>
          </p:nvGrpSpPr>
          <p:grpSpPr>
            <a:xfrm>
              <a:off x="601978" y="761542"/>
              <a:ext cx="1996442" cy="476250"/>
              <a:chOff x="533400" y="761542"/>
              <a:chExt cx="1996442" cy="47625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 flipH="1">
                <a:off x="1466481" y="114794"/>
                <a:ext cx="356976" cy="17697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3901" y="808823"/>
              <a:ext cx="2035193" cy="375510"/>
              <a:chOff x="653901" y="808823"/>
              <a:chExt cx="2035193" cy="3755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8712" y="815001"/>
                <a:ext cx="156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Worm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5. 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09601" y="849868"/>
            <a:ext cx="426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– </a:t>
            </a:r>
            <a:r>
              <a:rPr lang="en-US" dirty="0" smtClean="0">
                <a:latin typeface="Bookman Old Style" panose="02050604050505020204" pitchFamily="18" charset="0"/>
              </a:rPr>
              <a:t>Intestinal worm infections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9150" y="849868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OR Elephantiasis</a:t>
            </a:r>
          </a:p>
        </p:txBody>
      </p:sp>
      <p:pic>
        <p:nvPicPr>
          <p:cNvPr id="11" name="Picture 2" descr="C:\Users\ADMIN\Desktop\New folder\hdc_0001_0002_0_img009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2"/>
          <a:stretch/>
        </p:blipFill>
        <p:spPr bwMode="auto">
          <a:xfrm>
            <a:off x="2112927" y="1428750"/>
            <a:ext cx="2234519" cy="2513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428750"/>
            <a:ext cx="1888372" cy="2513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3710" y="306307"/>
            <a:ext cx="3693490" cy="369332"/>
            <a:chOff x="823909" y="815001"/>
            <a:chExt cx="5195891" cy="369332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Levels of cause of a disease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95400" y="1191474"/>
            <a:ext cx="3648978" cy="2264754"/>
            <a:chOff x="377458" y="1100508"/>
            <a:chExt cx="3648978" cy="2264754"/>
          </a:xfrm>
        </p:grpSpPr>
        <p:pic>
          <p:nvPicPr>
            <p:cNvPr id="7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011" y="1852904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ular Callout 7"/>
            <p:cNvSpPr/>
            <p:nvPr/>
          </p:nvSpPr>
          <p:spPr>
            <a:xfrm>
              <a:off x="377458" y="1100508"/>
              <a:ext cx="2667000" cy="715089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Why is the baby</a:t>
              </a:r>
            </a:p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not healthy?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6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95400" y="1972773"/>
            <a:ext cx="3648978" cy="2264754"/>
            <a:chOff x="377458" y="1100508"/>
            <a:chExt cx="3648978" cy="2264754"/>
          </a:xfrm>
        </p:grpSpPr>
        <p:pic>
          <p:nvPicPr>
            <p:cNvPr id="10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011" y="1852904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ular Callout 10"/>
            <p:cNvSpPr/>
            <p:nvPr/>
          </p:nvSpPr>
          <p:spPr>
            <a:xfrm>
              <a:off x="377458" y="1100508"/>
              <a:ext cx="2667000" cy="715089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Why </a:t>
              </a:r>
              <a:r>
                <a:rPr lang="en-US" b="1" dirty="0">
                  <a:latin typeface="Bookman Old Style" panose="02050604050505020204" pitchFamily="18" charset="0"/>
                </a:rPr>
                <a:t>is the baby not </a:t>
              </a:r>
              <a:r>
                <a:rPr lang="en-US" b="1" dirty="0" smtClean="0">
                  <a:latin typeface="Bookman Old Style" panose="02050604050505020204" pitchFamily="18" charset="0"/>
                </a:rPr>
                <a:t>well nourished</a:t>
              </a:r>
              <a:r>
                <a:rPr lang="en-US" b="1" dirty="0">
                  <a:latin typeface="Bookman Old Style" panose="02050604050505020204" pitchFamily="18" charset="0"/>
                </a:rPr>
                <a:t>?</a:t>
              </a:r>
            </a:p>
          </p:txBody>
        </p:sp>
      </p:grpSp>
      <p:pic>
        <p:nvPicPr>
          <p:cNvPr id="12" name="Picture 5" descr="\\192.168.1.20\home\CBSE_BIO_TAT_2014-15\Std 9th\Chpt 13\Images\december-2006-0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97" y="1960120"/>
            <a:ext cx="3370512" cy="2524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1" y="722782"/>
            <a:ext cx="7905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Perhaps because it is not well nourished and does not get enough food. 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So, lack of good nourishment becomes a second level cause of the disease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Because </a:t>
            </a:r>
            <a:r>
              <a:rPr lang="en-US" dirty="0">
                <a:latin typeface="Bookman Old Style" panose="02050604050505020204" pitchFamily="18" charset="0"/>
              </a:rPr>
              <a:t>it is from </a:t>
            </a:r>
            <a:r>
              <a:rPr lang="en-US" dirty="0" smtClean="0">
                <a:latin typeface="Bookman Old Style" panose="02050604050505020204" pitchFamily="18" charset="0"/>
              </a:rPr>
              <a:t>a household </a:t>
            </a:r>
            <a:r>
              <a:rPr lang="en-US" dirty="0">
                <a:latin typeface="Bookman Old Style" panose="02050604050505020204" pitchFamily="18" charset="0"/>
              </a:rPr>
              <a:t>which is </a:t>
            </a:r>
            <a:r>
              <a:rPr lang="en-US" dirty="0" smtClean="0">
                <a:latin typeface="Bookman Old Style" panose="02050604050505020204" pitchFamily="18" charset="0"/>
              </a:rPr>
              <a:t>poor and the public services are also poor where the babies family lives.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So, poverty or lack of public </a:t>
            </a:r>
            <a:r>
              <a:rPr lang="en-US" dirty="0" smtClean="0">
                <a:latin typeface="Bookman Old Style" panose="02050604050505020204" pitchFamily="18" charset="0"/>
              </a:rPr>
              <a:t>services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become </a:t>
            </a:r>
            <a:r>
              <a:rPr lang="en-US" dirty="0">
                <a:latin typeface="Bookman Old Style" panose="02050604050505020204" pitchFamily="18" charset="0"/>
              </a:rPr>
              <a:t>third-level causes of the </a:t>
            </a:r>
            <a:r>
              <a:rPr lang="en-US" dirty="0" smtClean="0">
                <a:latin typeface="Bookman Old Style" panose="02050604050505020204" pitchFamily="18" charset="0"/>
              </a:rPr>
              <a:t>baby’s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disease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3710" y="306307"/>
            <a:ext cx="3693490" cy="369332"/>
            <a:chOff x="823909" y="815001"/>
            <a:chExt cx="5195891" cy="369332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Levels of cause of a disease</a:t>
              </a:r>
            </a:p>
          </p:txBody>
        </p:sp>
      </p:grp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2564" y="2561437"/>
            <a:ext cx="3196778" cy="1918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2815" y="3308105"/>
            <a:ext cx="2196276" cy="1476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8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718655"/>
            <a:ext cx="79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Disease can be broadly classified in two different ways 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3710" y="306307"/>
            <a:ext cx="2488804" cy="369332"/>
            <a:chOff x="823909" y="815001"/>
            <a:chExt cx="5195891" cy="369332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Types of disease :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1" y="1088675"/>
            <a:ext cx="790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1. Based on the time for which the disease lasts and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2. </a:t>
            </a:r>
            <a:r>
              <a:rPr lang="en-US" dirty="0">
                <a:latin typeface="Bookman Old Style" panose="02050604050505020204" pitchFamily="18" charset="0"/>
              </a:rPr>
              <a:t>Based on the </a:t>
            </a:r>
            <a:r>
              <a:rPr lang="en-US" dirty="0" smtClean="0">
                <a:latin typeface="Bookman Old Style" panose="02050604050505020204" pitchFamily="18" charset="0"/>
              </a:rPr>
              <a:t>cause of the disease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1735693"/>
            <a:ext cx="79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Let us see the first one</a:t>
            </a:r>
          </a:p>
        </p:txBody>
      </p:sp>
    </p:spTree>
    <p:extLst>
      <p:ext uri="{BB962C8B-B14F-4D97-AF65-F5344CB8AC3E}">
        <p14:creationId xmlns:p14="http://schemas.microsoft.com/office/powerpoint/2010/main" val="424090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6" grpId="0" build="allAtOnce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74461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1. Based on the time for which the disease </a:t>
            </a:r>
            <a:r>
              <a:rPr lang="en-US" dirty="0" smtClean="0">
                <a:latin typeface="Bookman Old Style" panose="02050604050505020204" pitchFamily="18" charset="0"/>
              </a:rPr>
              <a:t>lasts :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32305" y="621595"/>
            <a:ext cx="1493840" cy="369332"/>
            <a:chOff x="823909" y="815001"/>
            <a:chExt cx="5195891" cy="369332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DISEASES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356820" y="1299775"/>
            <a:ext cx="2076856" cy="3693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Acute </a:t>
            </a:r>
            <a:r>
              <a:rPr lang="en-US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disease</a:t>
            </a:r>
            <a:endParaRPr lang="en-US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6144" y="613128"/>
            <a:ext cx="231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are of two types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4028348" y="-635077"/>
            <a:ext cx="301752" cy="3567952"/>
          </a:xfrm>
          <a:prstGeom prst="leftBrace">
            <a:avLst>
              <a:gd name="adj1" fmla="val 4368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22255" y="1299775"/>
            <a:ext cx="2076856" cy="3693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Chronic disease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557" y="1657350"/>
            <a:ext cx="3601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Some diseases last for only very short periods of time, and these are called acute diseases.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Common cold lasts only a few days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6156" y="1657350"/>
            <a:ext cx="4222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Other ailments can last for a long time, even as much as a lifetime, and are called chronic diseases.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Elephantiasis, which is very common in some parts of India.</a:t>
            </a:r>
          </a:p>
        </p:txBody>
      </p:sp>
      <p:pic>
        <p:nvPicPr>
          <p:cNvPr id="14" name="Picture 4" descr="C:\Users\ADMIN\Desktop\New folder\commoncol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8"/>
          <a:stretch/>
        </p:blipFill>
        <p:spPr bwMode="auto">
          <a:xfrm>
            <a:off x="1374963" y="3404795"/>
            <a:ext cx="1633713" cy="1351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DMIN\Desktop\New folder\hdc_0001_0002_0_img009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2"/>
          <a:stretch/>
        </p:blipFill>
        <p:spPr bwMode="auto">
          <a:xfrm>
            <a:off x="5413126" y="3363227"/>
            <a:ext cx="1275504" cy="14344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9" grpId="0" animBg="1"/>
      <p:bldP spid="10" grpId="0" build="allAtOnce"/>
      <p:bldP spid="1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74461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2. Based on the cause of the disease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32305" y="621595"/>
            <a:ext cx="1493840" cy="369332"/>
            <a:chOff x="823909" y="815001"/>
            <a:chExt cx="5195891" cy="369332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DISEASES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04296" y="1299775"/>
            <a:ext cx="2981904" cy="3693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Infectious disease</a:t>
            </a:r>
            <a:endParaRPr lang="en-US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6144" y="613128"/>
            <a:ext cx="231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are of two types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4028348" y="-635077"/>
            <a:ext cx="301752" cy="3567952"/>
          </a:xfrm>
          <a:prstGeom prst="leftBrace">
            <a:avLst>
              <a:gd name="adj1" fmla="val 4368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24352" y="1299775"/>
            <a:ext cx="3472663" cy="3693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Non-Infectious </a:t>
            </a: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disease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870" y="1644551"/>
            <a:ext cx="3601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Disease caused </a:t>
            </a:r>
            <a:r>
              <a:rPr lang="en-US" dirty="0">
                <a:latin typeface="Bookman Old Style" panose="02050604050505020204" pitchFamily="18" charset="0"/>
              </a:rPr>
              <a:t>by </a:t>
            </a:r>
            <a:r>
              <a:rPr lang="en-US" dirty="0" smtClean="0">
                <a:latin typeface="Bookman Old Style" panose="02050604050505020204" pitchFamily="18" charset="0"/>
              </a:rPr>
              <a:t>infectious agents i.e. microorganisms.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They spread from one person to another.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E.g</a:t>
            </a:r>
            <a:r>
              <a:rPr lang="en-US" dirty="0">
                <a:latin typeface="Bookman Old Style" panose="02050604050505020204" pitchFamily="18" charset="0"/>
              </a:rPr>
              <a:t>. Influenza, Amoebic </a:t>
            </a:r>
            <a:r>
              <a:rPr lang="en-US" dirty="0" err="1">
                <a:latin typeface="Bookman Old Style" panose="02050604050505020204" pitchFamily="18" charset="0"/>
              </a:rPr>
              <a:t>dysentry</a:t>
            </a:r>
            <a:r>
              <a:rPr lang="en-US" dirty="0">
                <a:latin typeface="Bookman Old Style" panose="02050604050505020204" pitchFamily="18" charset="0"/>
              </a:rPr>
              <a:t> etc.</a:t>
            </a:r>
          </a:p>
          <a:p>
            <a:pPr marL="285750" indent="-285750">
              <a:buBlip>
                <a:blip r:embed="rId2"/>
              </a:buBlip>
            </a:pPr>
            <a:endParaRPr lang="en-US" dirty="0" smtClean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6157" y="1644551"/>
            <a:ext cx="3841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They are not caused </a:t>
            </a:r>
            <a:r>
              <a:rPr lang="en-US" dirty="0">
                <a:latin typeface="Bookman Old Style" panose="02050604050505020204" pitchFamily="18" charset="0"/>
              </a:rPr>
              <a:t>by infectious agents i.e. </a:t>
            </a:r>
            <a:r>
              <a:rPr lang="en-US" dirty="0" smtClean="0">
                <a:latin typeface="Bookman Old Style" panose="02050604050505020204" pitchFamily="18" charset="0"/>
              </a:rPr>
              <a:t>microorganisms.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It is caused due to internal non-infectious reasons.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E.g. Cancer, High blood pressure etc.</a:t>
            </a:r>
          </a:p>
        </p:txBody>
      </p:sp>
      <p:pic>
        <p:nvPicPr>
          <p:cNvPr id="12" name="Picture 2" descr="C:\Users\ADMIN\Desktop\New folder\influensi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6" y="3609509"/>
            <a:ext cx="902348" cy="1168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ADMIN\Desktop\New folder\diarrhea-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90" y="3609508"/>
            <a:ext cx="1053646" cy="1168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3682" y="3596059"/>
            <a:ext cx="918917" cy="1181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3606490"/>
            <a:ext cx="1561376" cy="1171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1576" y="2660191"/>
            <a:ext cx="1647824" cy="1373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04296" y="3076580"/>
            <a:ext cx="2348492" cy="1724019"/>
            <a:chOff x="577870" y="5086350"/>
            <a:chExt cx="2261099" cy="1603391"/>
          </a:xfrm>
        </p:grpSpPr>
        <p:pic>
          <p:nvPicPr>
            <p:cNvPr id="3074" name="Picture 2" descr="\\192.168.1.20\home\State Board_BIO_TAT_2014-15\Std. 9th\Chpt. 8\Images\illustration0015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97547" y="5086350"/>
              <a:ext cx="841422" cy="1592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\\192.168.1.20\home\State Board_BIO_TAT_2014-15\Std. 9th\Chpt. 8\Images\27167199-bande-dessinee-de-garcon-malade-couche-dans-son-lit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70" y="5449508"/>
              <a:ext cx="1327130" cy="1240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ight Arrow 13"/>
            <p:cNvSpPr/>
            <p:nvPr/>
          </p:nvSpPr>
          <p:spPr>
            <a:xfrm>
              <a:off x="1614306" y="5384106"/>
              <a:ext cx="516072" cy="222260"/>
            </a:xfrm>
            <a:custGeom>
              <a:avLst/>
              <a:gdLst>
                <a:gd name="connsiteX0" fmla="*/ 0 w 978408"/>
                <a:gd name="connsiteY0" fmla="*/ 121158 h 484632"/>
                <a:gd name="connsiteX1" fmla="*/ 736092 w 978408"/>
                <a:gd name="connsiteY1" fmla="*/ 12115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63474 h 484632"/>
                <a:gd name="connsiteX6" fmla="*/ 0 w 978408"/>
                <a:gd name="connsiteY6" fmla="*/ 363474 h 484632"/>
                <a:gd name="connsiteX7" fmla="*/ 0 w 978408"/>
                <a:gd name="connsiteY7" fmla="*/ 121158 h 484632"/>
                <a:gd name="connsiteX0" fmla="*/ 0 w 978408"/>
                <a:gd name="connsiteY0" fmla="*/ 363474 h 484632"/>
                <a:gd name="connsiteX1" fmla="*/ 736092 w 978408"/>
                <a:gd name="connsiteY1" fmla="*/ 12115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63474 h 484632"/>
                <a:gd name="connsiteX6" fmla="*/ 0 w 978408"/>
                <a:gd name="connsiteY6" fmla="*/ 363474 h 484632"/>
                <a:gd name="connsiteX0" fmla="*/ 0 w 1005111"/>
                <a:gd name="connsiteY0" fmla="*/ 381276 h 484632"/>
                <a:gd name="connsiteX1" fmla="*/ 762795 w 1005111"/>
                <a:gd name="connsiteY1" fmla="*/ 121158 h 484632"/>
                <a:gd name="connsiteX2" fmla="*/ 762795 w 1005111"/>
                <a:gd name="connsiteY2" fmla="*/ 0 h 484632"/>
                <a:gd name="connsiteX3" fmla="*/ 1005111 w 1005111"/>
                <a:gd name="connsiteY3" fmla="*/ 242316 h 484632"/>
                <a:gd name="connsiteX4" fmla="*/ 762795 w 1005111"/>
                <a:gd name="connsiteY4" fmla="*/ 484632 h 484632"/>
                <a:gd name="connsiteX5" fmla="*/ 762795 w 1005111"/>
                <a:gd name="connsiteY5" fmla="*/ 363474 h 484632"/>
                <a:gd name="connsiteX6" fmla="*/ 0 w 1005111"/>
                <a:gd name="connsiteY6" fmla="*/ 381276 h 484632"/>
                <a:gd name="connsiteX0" fmla="*/ 0 w 1005111"/>
                <a:gd name="connsiteY0" fmla="*/ 381276 h 484632"/>
                <a:gd name="connsiteX1" fmla="*/ 762795 w 1005111"/>
                <a:gd name="connsiteY1" fmla="*/ 121158 h 484632"/>
                <a:gd name="connsiteX2" fmla="*/ 762795 w 1005111"/>
                <a:gd name="connsiteY2" fmla="*/ 0 h 484632"/>
                <a:gd name="connsiteX3" fmla="*/ 1005111 w 1005111"/>
                <a:gd name="connsiteY3" fmla="*/ 242316 h 484632"/>
                <a:gd name="connsiteX4" fmla="*/ 762795 w 1005111"/>
                <a:gd name="connsiteY4" fmla="*/ 484632 h 484632"/>
                <a:gd name="connsiteX5" fmla="*/ 762795 w 1005111"/>
                <a:gd name="connsiteY5" fmla="*/ 363474 h 484632"/>
                <a:gd name="connsiteX6" fmla="*/ 0 w 1005111"/>
                <a:gd name="connsiteY6" fmla="*/ 381276 h 484632"/>
                <a:gd name="connsiteX0" fmla="*/ 0 w 1005111"/>
                <a:gd name="connsiteY0" fmla="*/ 381276 h 484632"/>
                <a:gd name="connsiteX1" fmla="*/ 762795 w 1005111"/>
                <a:gd name="connsiteY1" fmla="*/ 121158 h 484632"/>
                <a:gd name="connsiteX2" fmla="*/ 762795 w 1005111"/>
                <a:gd name="connsiteY2" fmla="*/ 0 h 484632"/>
                <a:gd name="connsiteX3" fmla="*/ 1005111 w 1005111"/>
                <a:gd name="connsiteY3" fmla="*/ 242316 h 484632"/>
                <a:gd name="connsiteX4" fmla="*/ 762795 w 1005111"/>
                <a:gd name="connsiteY4" fmla="*/ 484632 h 484632"/>
                <a:gd name="connsiteX5" fmla="*/ 762795 w 1005111"/>
                <a:gd name="connsiteY5" fmla="*/ 363474 h 484632"/>
                <a:gd name="connsiteX6" fmla="*/ 0 w 1005111"/>
                <a:gd name="connsiteY6" fmla="*/ 381276 h 484632"/>
                <a:gd name="connsiteX0" fmla="*/ 0 w 1125276"/>
                <a:gd name="connsiteY0" fmla="*/ 434682 h 484632"/>
                <a:gd name="connsiteX1" fmla="*/ 882960 w 1125276"/>
                <a:gd name="connsiteY1" fmla="*/ 121158 h 484632"/>
                <a:gd name="connsiteX2" fmla="*/ 882960 w 1125276"/>
                <a:gd name="connsiteY2" fmla="*/ 0 h 484632"/>
                <a:gd name="connsiteX3" fmla="*/ 1125276 w 1125276"/>
                <a:gd name="connsiteY3" fmla="*/ 242316 h 484632"/>
                <a:gd name="connsiteX4" fmla="*/ 882960 w 1125276"/>
                <a:gd name="connsiteY4" fmla="*/ 484632 h 484632"/>
                <a:gd name="connsiteX5" fmla="*/ 882960 w 1125276"/>
                <a:gd name="connsiteY5" fmla="*/ 363474 h 484632"/>
                <a:gd name="connsiteX6" fmla="*/ 0 w 1125276"/>
                <a:gd name="connsiteY6" fmla="*/ 434682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276" h="484632">
                  <a:moveTo>
                    <a:pt x="0" y="434682"/>
                  </a:moveTo>
                  <a:cubicBezTo>
                    <a:pt x="214211" y="250064"/>
                    <a:pt x="628695" y="207864"/>
                    <a:pt x="882960" y="121158"/>
                  </a:cubicBezTo>
                  <a:lnTo>
                    <a:pt x="882960" y="0"/>
                  </a:lnTo>
                  <a:lnTo>
                    <a:pt x="1125276" y="242316"/>
                  </a:lnTo>
                  <a:lnTo>
                    <a:pt x="882960" y="484632"/>
                  </a:lnTo>
                  <a:lnTo>
                    <a:pt x="882960" y="363474"/>
                  </a:lnTo>
                  <a:cubicBezTo>
                    <a:pt x="628695" y="369408"/>
                    <a:pt x="258716" y="344187"/>
                    <a:pt x="0" y="43468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7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9" grpId="0" animBg="1"/>
      <p:bldP spid="10" grpId="0" uiExpand="1" build="allAtOnce"/>
      <p:bldP spid="1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0921" y="1097512"/>
            <a:ext cx="2981904" cy="3693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Infectious Agents :</a:t>
            </a:r>
            <a:endParaRPr lang="en-US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1566380"/>
            <a:ext cx="79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Organisms </a:t>
            </a:r>
            <a:r>
              <a:rPr lang="en-US" dirty="0">
                <a:latin typeface="Bookman Old Style" panose="02050604050505020204" pitchFamily="18" charset="0"/>
              </a:rPr>
              <a:t>that </a:t>
            </a:r>
            <a:r>
              <a:rPr lang="en-US" dirty="0" smtClean="0">
                <a:latin typeface="Bookman Old Style" panose="02050604050505020204" pitchFamily="18" charset="0"/>
              </a:rPr>
              <a:t>can cause diseases are of different categories.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94358" y="1958014"/>
            <a:ext cx="2087116" cy="476250"/>
            <a:chOff x="601978" y="761542"/>
            <a:chExt cx="2087116" cy="476250"/>
          </a:xfrm>
        </p:grpSpPr>
        <p:grpSp>
          <p:nvGrpSpPr>
            <p:cNvPr id="10" name="Group 9"/>
            <p:cNvGrpSpPr/>
            <p:nvPr/>
          </p:nvGrpSpPr>
          <p:grpSpPr>
            <a:xfrm>
              <a:off x="601978" y="761542"/>
              <a:ext cx="1767842" cy="476250"/>
              <a:chOff x="533400" y="761542"/>
              <a:chExt cx="1767842" cy="476250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5400000" flipH="1">
                <a:off x="1352181" y="229094"/>
                <a:ext cx="356976" cy="15411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3901" y="808823"/>
              <a:ext cx="2035193" cy="375510"/>
              <a:chOff x="653901" y="808823"/>
              <a:chExt cx="2035193" cy="37551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28712" y="815001"/>
                <a:ext cx="156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Viruses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Bookman Old Style" panose="02050604050505020204" pitchFamily="18" charset="0"/>
                  </a:rPr>
                  <a:t>1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. </a:t>
                </a:r>
                <a:endParaRPr lang="en-US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609601" y="2438400"/>
            <a:ext cx="4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E.g. – Common cold,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710" y="306307"/>
            <a:ext cx="2749353" cy="369332"/>
            <a:chOff x="823909" y="815001"/>
            <a:chExt cx="5195891" cy="369332"/>
          </a:xfrm>
        </p:grpSpPr>
        <p:sp>
          <p:nvSpPr>
            <p:cNvPr id="19" name="Round Same Side Corner Rectangle 18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Infectious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diseases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92874" y="698953"/>
            <a:ext cx="7408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mtClean="0">
                <a:latin typeface="Bookman Old Style" panose="02050604050505020204" pitchFamily="18" charset="0"/>
              </a:rPr>
              <a:t>Disease </a:t>
            </a:r>
            <a:r>
              <a:rPr lang="en-US" dirty="0">
                <a:latin typeface="Bookman Old Style" panose="02050604050505020204" pitchFamily="18" charset="0"/>
              </a:rPr>
              <a:t>caused by infectious </a:t>
            </a:r>
            <a:r>
              <a:rPr lang="en-US" dirty="0" smtClean="0">
                <a:latin typeface="Bookman Old Style" panose="02050604050505020204" pitchFamily="18" charset="0"/>
              </a:rPr>
              <a:t>agents.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7" name="Picture 4" descr="C:\Users\ADMIN\Desktop\New folder\commoncol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8"/>
          <a:stretch/>
        </p:blipFill>
        <p:spPr bwMode="auto">
          <a:xfrm>
            <a:off x="1629761" y="2876550"/>
            <a:ext cx="2221889" cy="183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ADMIN\Desktop\New folder\influensi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07" y="2876550"/>
            <a:ext cx="1422217" cy="1840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654"/>
          <a:stretch/>
        </p:blipFill>
        <p:spPr bwMode="auto">
          <a:xfrm>
            <a:off x="1647893" y="3025432"/>
            <a:ext cx="2365423" cy="1766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9"/>
          <a:stretch/>
        </p:blipFill>
        <p:spPr bwMode="auto">
          <a:xfrm>
            <a:off x="1828800" y="3025431"/>
            <a:ext cx="2377826" cy="1733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3063" y="243840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Influenza,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98899" y="273427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Dengue fever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84640" y="2734279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r>
              <a:rPr lang="en-US" dirty="0">
                <a:latin typeface="Bookman Old Style" panose="02050604050505020204" pitchFamily="18" charset="0"/>
              </a:rPr>
              <a:t>AIDS.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/>
      <p:bldP spid="16" grpId="0" build="allAtOnce"/>
      <p:bldP spid="21" grpId="0"/>
      <p:bldP spid="2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358" y="285750"/>
            <a:ext cx="2087116" cy="476250"/>
            <a:chOff x="601978" y="761542"/>
            <a:chExt cx="2087116" cy="476250"/>
          </a:xfrm>
        </p:grpSpPr>
        <p:grpSp>
          <p:nvGrpSpPr>
            <p:cNvPr id="3" name="Group 2"/>
            <p:cNvGrpSpPr/>
            <p:nvPr/>
          </p:nvGrpSpPr>
          <p:grpSpPr>
            <a:xfrm>
              <a:off x="601978" y="761542"/>
              <a:ext cx="1767842" cy="476250"/>
              <a:chOff x="533400" y="761542"/>
              <a:chExt cx="1767842" cy="47625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 flipH="1">
                <a:off x="1352181" y="229094"/>
                <a:ext cx="356976" cy="15411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3901" y="808823"/>
              <a:ext cx="2035193" cy="375510"/>
              <a:chOff x="653901" y="808823"/>
              <a:chExt cx="2035193" cy="3755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8712" y="815001"/>
                <a:ext cx="156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Bacteria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2. 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576149" y="804979"/>
            <a:ext cx="28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– </a:t>
            </a:r>
            <a:r>
              <a:rPr lang="en-US" dirty="0" smtClean="0">
                <a:latin typeface="Bookman Old Style" panose="02050604050505020204" pitchFamily="18" charset="0"/>
              </a:rPr>
              <a:t>Typhoid fever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8194" name="Picture 2" descr="\\192.168.1.20\home\State Board_BIO_TAT_2014-15\Std. 9th\Chpt. 8\Images\rotavirus infe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504950"/>
            <a:ext cx="2381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22702" y="80497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Cholera,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7200" y="80497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Tuberculosis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527" y="804979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r>
              <a:rPr lang="en-US" dirty="0">
                <a:latin typeface="Bookman Old Style" panose="02050604050505020204" pitchFamily="18" charset="0"/>
              </a:rPr>
              <a:t>Anthrax.</a:t>
            </a:r>
          </a:p>
        </p:txBody>
      </p:sp>
      <p:pic>
        <p:nvPicPr>
          <p:cNvPr id="8195" name="Picture 3" descr="\\192.168.1.20\home\State Board_BIO_TAT_2014-15\Std. 5th\Ch_4_Germs and the Spread of Disease\Images\diarrhoea-t1178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8" b="15188"/>
          <a:stretch/>
        </p:blipFill>
        <p:spPr bwMode="auto">
          <a:xfrm>
            <a:off x="3581400" y="1504485"/>
            <a:ext cx="2010308" cy="19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\192.168.1.20\home\State Board_BIO_TAT_2014-15\Std. 9th\Chpt. 8\Images\vomitin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3"/>
          <a:stretch/>
        </p:blipFill>
        <p:spPr bwMode="auto">
          <a:xfrm>
            <a:off x="1180866" y="1504486"/>
            <a:ext cx="2011293" cy="180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\\192.168.1.20\home\State Board_BIO_TAT_2014-15\Std. 9th\Chpt. 8\Images\coug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1504950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5"/>
          <a:stretch/>
        </p:blipFill>
        <p:spPr bwMode="auto">
          <a:xfrm>
            <a:off x="1793952" y="1504950"/>
            <a:ext cx="2857500" cy="21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358" y="285750"/>
            <a:ext cx="2087116" cy="476250"/>
            <a:chOff x="601978" y="761542"/>
            <a:chExt cx="2087116" cy="476250"/>
          </a:xfrm>
        </p:grpSpPr>
        <p:grpSp>
          <p:nvGrpSpPr>
            <p:cNvPr id="3" name="Group 2"/>
            <p:cNvGrpSpPr/>
            <p:nvPr/>
          </p:nvGrpSpPr>
          <p:grpSpPr>
            <a:xfrm>
              <a:off x="601978" y="761542"/>
              <a:ext cx="1767842" cy="476250"/>
              <a:chOff x="533400" y="761542"/>
              <a:chExt cx="1767842" cy="47625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 flipH="1">
                <a:off x="1352181" y="229094"/>
                <a:ext cx="356976" cy="154114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3901" y="808823"/>
              <a:ext cx="2035193" cy="375510"/>
              <a:chOff x="653901" y="808823"/>
              <a:chExt cx="2035193" cy="3755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8712" y="815001"/>
                <a:ext cx="156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Fungi</a:t>
                </a:r>
                <a:endPara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3. 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09601" y="849868"/>
            <a:ext cx="79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E.g. </a:t>
            </a:r>
            <a:r>
              <a:rPr lang="en-US" dirty="0" smtClean="0">
                <a:latin typeface="Bookman Old Style" panose="02050604050505020204" pitchFamily="18" charset="0"/>
              </a:rPr>
              <a:t>– Skin infection.</a:t>
            </a:r>
          </a:p>
        </p:txBody>
      </p:sp>
      <p:pic>
        <p:nvPicPr>
          <p:cNvPr id="9218" name="Picture 2" descr="\\192.168.1.20\home\State Board_BIO_TAT_2014-15\Std. 9th\Chpt. 8\Images\670px-Recognize-Shingles-Symptoms-(Herpes-Zoster-Symptoms)-Step-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0"/>
          <a:stretch/>
        </p:blipFill>
        <p:spPr bwMode="auto">
          <a:xfrm>
            <a:off x="646281" y="1276350"/>
            <a:ext cx="4815842" cy="33902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365</Words>
  <Application>Microsoft Office PowerPoint</Application>
  <PresentationFormat>On-screen Show (16:9)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1524</cp:revision>
  <dcterms:created xsi:type="dcterms:W3CDTF">2013-07-31T12:47:49Z</dcterms:created>
  <dcterms:modified xsi:type="dcterms:W3CDTF">2015-03-05T12:22:34Z</dcterms:modified>
</cp:coreProperties>
</file>