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441" r:id="rId2"/>
    <p:sldId id="393" r:id="rId3"/>
    <p:sldId id="394" r:id="rId4"/>
    <p:sldId id="440" r:id="rId5"/>
    <p:sldId id="425" r:id="rId6"/>
    <p:sldId id="42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24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gif"/><Relationship Id="rId7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jpg"/><Relationship Id="rId7" Type="http://schemas.openxmlformats.org/officeDocument/2006/relationships/image" Target="../media/image11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9.gif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M6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35" y="819752"/>
            <a:ext cx="4214690" cy="2959556"/>
            <a:chOff x="342193" y="794041"/>
            <a:chExt cx="4214690" cy="2959556"/>
          </a:xfrm>
        </p:grpSpPr>
        <p:pic>
          <p:nvPicPr>
            <p:cNvPr id="3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ular Callout 3"/>
            <p:cNvSpPr/>
            <p:nvPr/>
          </p:nvSpPr>
          <p:spPr>
            <a:xfrm>
              <a:off x="342193" y="794041"/>
              <a:ext cx="2737530" cy="1328023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Why is it important that we think of </a:t>
              </a:r>
              <a:r>
                <a:rPr lang="en-US" b="1" dirty="0" smtClean="0">
                  <a:latin typeface="Bookman Old Style" panose="02050604050505020204" pitchFamily="18" charset="0"/>
                </a:rPr>
                <a:t>these categories </a:t>
              </a:r>
              <a:r>
                <a:rPr lang="en-US" b="1" dirty="0">
                  <a:latin typeface="Bookman Old Style" panose="02050604050505020204" pitchFamily="18" charset="0"/>
                </a:rPr>
                <a:t>of infectious agents?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9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6729" y="2664105"/>
            <a:ext cx="4923496" cy="1491825"/>
            <a:chOff x="677204" y="2495550"/>
            <a:chExt cx="6452794" cy="195520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7204" y="2495550"/>
              <a:ext cx="2046308" cy="1955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78106" y="2495550"/>
              <a:ext cx="2234519" cy="1955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46584" y="2495550"/>
              <a:ext cx="2083414" cy="1955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22438" y="1482648"/>
            <a:ext cx="5078262" cy="3135072"/>
            <a:chOff x="914400" y="-3369469"/>
            <a:chExt cx="4348824" cy="268475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50" b="7217"/>
            <a:stretch/>
          </p:blipFill>
          <p:spPr bwMode="auto">
            <a:xfrm>
              <a:off x="914400" y="-2838450"/>
              <a:ext cx="4348824" cy="2153733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1" r="23487" b="83044"/>
            <a:stretch/>
          </p:blipFill>
          <p:spPr bwMode="auto">
            <a:xfrm>
              <a:off x="1923124" y="-3369469"/>
              <a:ext cx="2305976" cy="55300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49500" y="-2877979"/>
              <a:ext cx="914400" cy="61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4551" y="263448"/>
            <a:ext cx="8030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categories are important </a:t>
            </a:r>
            <a:r>
              <a:rPr lang="en-US" dirty="0" smtClean="0">
                <a:latin typeface="Bookman Old Style" panose="02050604050505020204" pitchFamily="18" charset="0"/>
              </a:rPr>
              <a:t>factors in </a:t>
            </a:r>
            <a:r>
              <a:rPr lang="en-US" dirty="0">
                <a:latin typeface="Bookman Old Style" panose="02050604050505020204" pitchFamily="18" charset="0"/>
              </a:rPr>
              <a:t>deciding what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kind </a:t>
            </a:r>
            <a:r>
              <a:rPr lang="en-US" dirty="0">
                <a:latin typeface="Bookman Old Style" panose="02050604050505020204" pitchFamily="18" charset="0"/>
              </a:rPr>
              <a:t>of treatment to use.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Members of each one of these groups </a:t>
            </a:r>
            <a:r>
              <a:rPr lang="en-US" dirty="0" smtClean="0">
                <a:latin typeface="Bookman Old Style" panose="02050604050505020204" pitchFamily="18" charset="0"/>
              </a:rPr>
              <a:t>– viruses</a:t>
            </a:r>
            <a:r>
              <a:rPr lang="en-US" dirty="0">
                <a:latin typeface="Bookman Old Style" panose="02050604050505020204" pitchFamily="18" charset="0"/>
              </a:rPr>
              <a:t>, bacteria, and so on – have </a:t>
            </a:r>
            <a:r>
              <a:rPr lang="en-US" dirty="0" smtClean="0">
                <a:latin typeface="Bookman Old Style" panose="02050604050505020204" pitchFamily="18" charset="0"/>
              </a:rPr>
              <a:t>many biological </a:t>
            </a:r>
            <a:r>
              <a:rPr lang="en-US" dirty="0">
                <a:latin typeface="Bookman Old Style" panose="02050604050505020204" pitchFamily="18" charset="0"/>
              </a:rPr>
              <a:t>characteristics in common.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All viruses, for example, live inside </a:t>
            </a:r>
            <a:r>
              <a:rPr lang="en-US" dirty="0" smtClean="0">
                <a:latin typeface="Bookman Old Style" panose="02050604050505020204" pitchFamily="18" charset="0"/>
              </a:rPr>
              <a:t>host cells</a:t>
            </a:r>
            <a:r>
              <a:rPr lang="en-US" dirty="0">
                <a:latin typeface="Bookman Old Style" panose="02050604050505020204" pitchFamily="18" charset="0"/>
              </a:rPr>
              <a:t>, whereas bacteria very rarely do.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Viruses, bacteria </a:t>
            </a:r>
            <a:r>
              <a:rPr lang="en-US" dirty="0">
                <a:latin typeface="Bookman Old Style" panose="02050604050505020204" pitchFamily="18" charset="0"/>
              </a:rPr>
              <a:t>and fungi multiply very quickly, </a:t>
            </a:r>
            <a:r>
              <a:rPr lang="en-US" dirty="0" smtClean="0">
                <a:latin typeface="Bookman Old Style" panose="02050604050505020204" pitchFamily="18" charset="0"/>
              </a:rPr>
              <a:t>while worms </a:t>
            </a:r>
            <a:r>
              <a:rPr lang="en-US" dirty="0">
                <a:latin typeface="Bookman Old Style" panose="02050604050505020204" pitchFamily="18" charset="0"/>
              </a:rPr>
              <a:t>multiply very slowly in comparison.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Taxonomically, all bacteria are closely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related to </a:t>
            </a:r>
            <a:r>
              <a:rPr lang="en-US" dirty="0">
                <a:latin typeface="Bookman Old Style" panose="02050604050505020204" pitchFamily="18" charset="0"/>
              </a:rPr>
              <a:t>each other than to viruses and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vice </a:t>
            </a:r>
            <a:r>
              <a:rPr lang="en-US" dirty="0">
                <a:latin typeface="Bookman Old Style" panose="02050604050505020204" pitchFamily="18" charset="0"/>
              </a:rPr>
              <a:t>versa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3942" y="3119914"/>
            <a:ext cx="3352899" cy="1681639"/>
            <a:chOff x="1316111" y="-3430987"/>
            <a:chExt cx="3236402" cy="16232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" t="18557" b="6075"/>
            <a:stretch/>
          </p:blipFill>
          <p:spPr bwMode="auto">
            <a:xfrm>
              <a:off x="3040529" y="-3430987"/>
              <a:ext cx="1511984" cy="162321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6111" y="-3430987"/>
              <a:ext cx="1700390" cy="153035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5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842" y="1733550"/>
            <a:ext cx="3009888" cy="300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551" y="263448"/>
            <a:ext cx="8030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means that many important </a:t>
            </a:r>
            <a:r>
              <a:rPr lang="en-US" dirty="0" smtClean="0">
                <a:latin typeface="Bookman Old Style" panose="02050604050505020204" pitchFamily="18" charset="0"/>
              </a:rPr>
              <a:t>life processes </a:t>
            </a:r>
            <a:r>
              <a:rPr lang="en-US" dirty="0">
                <a:latin typeface="Bookman Old Style" panose="02050604050505020204" pitchFamily="18" charset="0"/>
              </a:rPr>
              <a:t>are similar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the bacteria </a:t>
            </a:r>
            <a:r>
              <a:rPr lang="en-US" dirty="0" smtClean="0">
                <a:latin typeface="Bookman Old Style" panose="02050604050505020204" pitchFamily="18" charset="0"/>
              </a:rPr>
              <a:t>group but </a:t>
            </a:r>
            <a:r>
              <a:rPr lang="en-US" dirty="0">
                <a:latin typeface="Bookman Old Style" panose="02050604050505020204" pitchFamily="18" charset="0"/>
              </a:rPr>
              <a:t>are not shared with the virus group.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As a result</a:t>
            </a:r>
            <a:r>
              <a:rPr lang="en-US" dirty="0">
                <a:latin typeface="Bookman Old Style" panose="02050604050505020204" pitchFamily="18" charset="0"/>
              </a:rPr>
              <a:t>, drugs that block one of these </a:t>
            </a:r>
            <a:r>
              <a:rPr lang="en-US" dirty="0" smtClean="0">
                <a:latin typeface="Bookman Old Style" panose="02050604050505020204" pitchFamily="18" charset="0"/>
              </a:rPr>
              <a:t>life processes </a:t>
            </a:r>
            <a:r>
              <a:rPr lang="en-US" dirty="0">
                <a:latin typeface="Bookman Old Style" panose="02050604050505020204" pitchFamily="18" charset="0"/>
              </a:rPr>
              <a:t>in one member of the group is </a:t>
            </a:r>
            <a:r>
              <a:rPr lang="en-US" dirty="0" smtClean="0">
                <a:latin typeface="Bookman Old Style" panose="02050604050505020204" pitchFamily="18" charset="0"/>
              </a:rPr>
              <a:t>likely to </a:t>
            </a:r>
            <a:r>
              <a:rPr lang="en-US" dirty="0">
                <a:latin typeface="Bookman Old Style" panose="02050604050505020204" pitchFamily="18" charset="0"/>
              </a:rPr>
              <a:t>be effective against many other </a:t>
            </a:r>
            <a:r>
              <a:rPr lang="en-US" dirty="0" smtClean="0">
                <a:latin typeface="Bookman Old Style" panose="02050604050505020204" pitchFamily="18" charset="0"/>
              </a:rPr>
              <a:t>members of </a:t>
            </a:r>
            <a:r>
              <a:rPr lang="en-US" dirty="0">
                <a:latin typeface="Bookman Old Style" panose="02050604050505020204" pitchFamily="18" charset="0"/>
              </a:rPr>
              <a:t>the group.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the same drug will not </a:t>
            </a:r>
            <a:r>
              <a:rPr lang="en-US" dirty="0" smtClean="0">
                <a:latin typeface="Bookman Old Style" panose="02050604050505020204" pitchFamily="18" charset="0"/>
              </a:rPr>
              <a:t>work against </a:t>
            </a:r>
            <a:r>
              <a:rPr lang="en-US" dirty="0">
                <a:latin typeface="Bookman Old Style" panose="02050604050505020204" pitchFamily="18" charset="0"/>
              </a:rPr>
              <a:t>a microbe belonging to a </a:t>
            </a:r>
            <a:r>
              <a:rPr lang="en-US" dirty="0" smtClean="0">
                <a:latin typeface="Bookman Old Style" panose="02050604050505020204" pitchFamily="18" charset="0"/>
              </a:rPr>
              <a:t>different group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08" y="2294773"/>
            <a:ext cx="2881807" cy="192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8515" y="2659774"/>
            <a:ext cx="2042808" cy="203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260" y="1288005"/>
            <a:ext cx="2881807" cy="192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720" y="2038350"/>
            <a:ext cx="2628888" cy="26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551" y="263448"/>
            <a:ext cx="803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As an example, let us take antibiotics.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They commonly block biochemical </a:t>
            </a:r>
            <a:r>
              <a:rPr lang="en-US" dirty="0" smtClean="0">
                <a:latin typeface="Bookman Old Style" panose="02050604050505020204" pitchFamily="18" charset="0"/>
              </a:rPr>
              <a:t>pathways important </a:t>
            </a:r>
            <a:r>
              <a:rPr lang="en-US" dirty="0">
                <a:latin typeface="Bookman Old Style" panose="02050604050505020204" pitchFamily="18" charset="0"/>
              </a:rPr>
              <a:t>for bacteria.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Many </a:t>
            </a:r>
            <a:r>
              <a:rPr lang="en-US" dirty="0">
                <a:latin typeface="Bookman Old Style" panose="02050604050505020204" pitchFamily="18" charset="0"/>
              </a:rPr>
              <a:t>bacteria, </a:t>
            </a:r>
            <a:r>
              <a:rPr lang="en-US" dirty="0" smtClean="0">
                <a:latin typeface="Bookman Old Style" panose="02050604050505020204" pitchFamily="18" charset="0"/>
              </a:rPr>
              <a:t>for example</a:t>
            </a:r>
            <a:r>
              <a:rPr lang="en-US" dirty="0">
                <a:latin typeface="Bookman Old Style" panose="02050604050505020204" pitchFamily="18" charset="0"/>
              </a:rPr>
              <a:t>, make a cell-wall to </a:t>
            </a:r>
            <a:r>
              <a:rPr lang="en-US" dirty="0" smtClean="0">
                <a:latin typeface="Bookman Old Style" panose="02050604050505020204" pitchFamily="18" charset="0"/>
              </a:rPr>
              <a:t>protect themselves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antibiotic penicillin </a:t>
            </a:r>
            <a:r>
              <a:rPr lang="en-US" dirty="0" smtClean="0">
                <a:latin typeface="Bookman Old Style" panose="02050604050505020204" pitchFamily="18" charset="0"/>
              </a:rPr>
              <a:t>blocks the </a:t>
            </a:r>
            <a:r>
              <a:rPr lang="en-US" dirty="0">
                <a:latin typeface="Bookman Old Style" panose="02050604050505020204" pitchFamily="18" charset="0"/>
              </a:rPr>
              <a:t>bacterial processes that build the </a:t>
            </a:r>
            <a:r>
              <a:rPr lang="en-US" dirty="0" err="1" smtClean="0">
                <a:latin typeface="Bookman Old Style" panose="02050604050505020204" pitchFamily="18" charset="0"/>
              </a:rPr>
              <a:t>cellwall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As a result, the growing bacteria </a:t>
            </a:r>
            <a:r>
              <a:rPr lang="en-US" dirty="0" smtClean="0">
                <a:latin typeface="Bookman Old Style" panose="02050604050505020204" pitchFamily="18" charset="0"/>
              </a:rPr>
              <a:t>become unable </a:t>
            </a:r>
            <a:r>
              <a:rPr lang="en-US" dirty="0">
                <a:latin typeface="Bookman Old Style" panose="02050604050505020204" pitchFamily="18" charset="0"/>
              </a:rPr>
              <a:t>to make cell-walls, and die easily.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Human cells don’t make a cell-wall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anyway, so </a:t>
            </a:r>
            <a:r>
              <a:rPr lang="en-US" dirty="0">
                <a:latin typeface="Bookman Old Style" panose="02050604050505020204" pitchFamily="18" charset="0"/>
              </a:rPr>
              <a:t>penicillin cannot have such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an </a:t>
            </a:r>
            <a:r>
              <a:rPr lang="en-US" dirty="0">
                <a:latin typeface="Bookman Old Style" panose="02050604050505020204" pitchFamily="18" charset="0"/>
              </a:rPr>
              <a:t>effect </a:t>
            </a:r>
            <a:r>
              <a:rPr lang="en-US" dirty="0" smtClean="0">
                <a:latin typeface="Bookman Old Style" panose="02050604050505020204" pitchFamily="18" charset="0"/>
              </a:rPr>
              <a:t>on us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Penicillin </a:t>
            </a:r>
            <a:r>
              <a:rPr lang="en-US" dirty="0">
                <a:latin typeface="Bookman Old Style" panose="02050604050505020204" pitchFamily="18" charset="0"/>
              </a:rPr>
              <a:t>will have this effect on </a:t>
            </a:r>
            <a:r>
              <a:rPr lang="en-US" dirty="0" smtClean="0">
                <a:latin typeface="Bookman Old Style" panose="02050604050505020204" pitchFamily="18" charset="0"/>
              </a:rPr>
              <a:t>any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bacteria </a:t>
            </a:r>
            <a:r>
              <a:rPr lang="en-US" dirty="0">
                <a:latin typeface="Bookman Old Style" panose="02050604050505020204" pitchFamily="18" charset="0"/>
              </a:rPr>
              <a:t>that use such processes for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making cell-walls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\\192.168.1.20\home\State Board_BIO_TAT_2014-15\Std. 9th\Chpt. 8\Images\coug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93" y="2671350"/>
            <a:ext cx="1908204" cy="178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4"/>
          <a:stretch/>
        </p:blipFill>
        <p:spPr bwMode="auto">
          <a:xfrm>
            <a:off x="3014994" y="2671350"/>
            <a:ext cx="2022121" cy="178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DMIN\Desktop\New folder\commoncol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 bwMode="auto">
          <a:xfrm>
            <a:off x="2383543" y="2067676"/>
            <a:ext cx="1633713" cy="135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551" y="263448"/>
            <a:ext cx="8030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Similarly, many antibiotics work against </a:t>
            </a:r>
            <a:r>
              <a:rPr lang="en-US" dirty="0" smtClean="0">
                <a:latin typeface="Bookman Old Style" panose="02050604050505020204" pitchFamily="18" charset="0"/>
              </a:rPr>
              <a:t>many </a:t>
            </a:r>
            <a:r>
              <a:rPr lang="en-US" dirty="0">
                <a:latin typeface="Bookman Old Style" panose="02050604050505020204" pitchFamily="18" charset="0"/>
              </a:rPr>
              <a:t>species of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bacteria </a:t>
            </a:r>
            <a:r>
              <a:rPr lang="en-US" dirty="0">
                <a:latin typeface="Bookman Old Style" panose="02050604050505020204" pitchFamily="18" charset="0"/>
              </a:rPr>
              <a:t>rather than </a:t>
            </a:r>
            <a:r>
              <a:rPr lang="en-US" dirty="0" smtClean="0">
                <a:latin typeface="Bookman Old Style" panose="02050604050505020204" pitchFamily="18" charset="0"/>
              </a:rPr>
              <a:t>simply </a:t>
            </a:r>
            <a:r>
              <a:rPr lang="en-US" dirty="0">
                <a:latin typeface="Bookman Old Style" panose="02050604050505020204" pitchFamily="18" charset="0"/>
              </a:rPr>
              <a:t>working against one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viruses do not use these pathways </a:t>
            </a:r>
            <a:r>
              <a:rPr lang="en-US" dirty="0" smtClean="0">
                <a:latin typeface="Bookman Old Style" panose="02050604050505020204" pitchFamily="18" charset="0"/>
              </a:rPr>
              <a:t>at all</a:t>
            </a:r>
            <a:r>
              <a:rPr lang="en-US" dirty="0">
                <a:latin typeface="Bookman Old Style" panose="02050604050505020204" pitchFamily="18" charset="0"/>
              </a:rPr>
              <a:t>, and that is the reason why antibiotics </a:t>
            </a:r>
            <a:r>
              <a:rPr lang="en-US" dirty="0" smtClean="0">
                <a:latin typeface="Bookman Old Style" panose="02050604050505020204" pitchFamily="18" charset="0"/>
              </a:rPr>
              <a:t>do not </a:t>
            </a:r>
            <a:r>
              <a:rPr lang="en-US" dirty="0">
                <a:latin typeface="Bookman Old Style" panose="02050604050505020204" pitchFamily="18" charset="0"/>
              </a:rPr>
              <a:t>work against viral infections.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</a:t>
            </a:r>
            <a:r>
              <a:rPr lang="en-US" dirty="0">
                <a:latin typeface="Bookman Old Style" panose="02050604050505020204" pitchFamily="18" charset="0"/>
              </a:rPr>
              <a:t>we have </a:t>
            </a:r>
            <a:r>
              <a:rPr lang="en-US" dirty="0" smtClean="0">
                <a:latin typeface="Bookman Old Style" panose="02050604050505020204" pitchFamily="18" charset="0"/>
              </a:rPr>
              <a:t>a common </a:t>
            </a:r>
            <a:r>
              <a:rPr lang="en-US" dirty="0">
                <a:latin typeface="Bookman Old Style" panose="02050604050505020204" pitchFamily="18" charset="0"/>
              </a:rPr>
              <a:t>cold, taking antibiotics does </a:t>
            </a:r>
            <a:r>
              <a:rPr lang="en-US" dirty="0" smtClean="0">
                <a:latin typeface="Bookman Old Style" panose="02050604050505020204" pitchFamily="18" charset="0"/>
              </a:rPr>
              <a:t>not reduce </a:t>
            </a:r>
            <a:r>
              <a:rPr lang="en-US" dirty="0">
                <a:latin typeface="Bookman Old Style" panose="02050604050505020204" pitchFamily="18" charset="0"/>
              </a:rPr>
              <a:t>the severity or the duration of </a:t>
            </a:r>
            <a:r>
              <a:rPr lang="en-US" dirty="0" smtClean="0">
                <a:latin typeface="Bookman Old Style" panose="02050604050505020204" pitchFamily="18" charset="0"/>
              </a:rPr>
              <a:t>the disease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However</a:t>
            </a:r>
            <a:r>
              <a:rPr lang="en-US" dirty="0">
                <a:latin typeface="Bookman Old Style" panose="02050604050505020204" pitchFamily="18" charset="0"/>
              </a:rPr>
              <a:t>, if we also get a </a:t>
            </a:r>
            <a:r>
              <a:rPr lang="en-US" dirty="0" smtClean="0">
                <a:latin typeface="Bookman Old Style" panose="02050604050505020204" pitchFamily="18" charset="0"/>
              </a:rPr>
              <a:t>bacterial infection </a:t>
            </a:r>
            <a:r>
              <a:rPr lang="en-US" dirty="0">
                <a:latin typeface="Bookman Old Style" panose="02050604050505020204" pitchFamily="18" charset="0"/>
              </a:rPr>
              <a:t>along with the viral cold, </a:t>
            </a:r>
            <a:r>
              <a:rPr lang="en-US" dirty="0" smtClean="0">
                <a:latin typeface="Bookman Old Style" panose="02050604050505020204" pitchFamily="18" charset="0"/>
              </a:rPr>
              <a:t>taking antibiotics </a:t>
            </a:r>
            <a:r>
              <a:rPr lang="en-US" dirty="0">
                <a:latin typeface="Bookman Old Style" panose="02050604050505020204" pitchFamily="18" charset="0"/>
              </a:rPr>
              <a:t>will help.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Even </a:t>
            </a:r>
            <a:r>
              <a:rPr lang="en-US" dirty="0">
                <a:latin typeface="Bookman Old Style" panose="02050604050505020204" pitchFamily="18" charset="0"/>
              </a:rPr>
              <a:t>then, the </a:t>
            </a:r>
            <a:r>
              <a:rPr lang="en-US" dirty="0" smtClean="0">
                <a:latin typeface="Bookman Old Style" panose="02050604050505020204" pitchFamily="18" charset="0"/>
              </a:rPr>
              <a:t>antibiotic will </a:t>
            </a:r>
            <a:r>
              <a:rPr lang="en-US" dirty="0">
                <a:latin typeface="Bookman Old Style" panose="02050604050505020204" pitchFamily="18" charset="0"/>
              </a:rPr>
              <a:t>work only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against </a:t>
            </a:r>
            <a:r>
              <a:rPr lang="en-US" dirty="0">
                <a:latin typeface="Bookman Old Style" panose="02050604050505020204" pitchFamily="18" charset="0"/>
              </a:rPr>
              <a:t>the bacterial part </a:t>
            </a:r>
            <a:r>
              <a:rPr lang="en-US" dirty="0" smtClean="0">
                <a:latin typeface="Bookman Old Style" panose="02050604050505020204" pitchFamily="18" charset="0"/>
              </a:rPr>
              <a:t>of the </a:t>
            </a:r>
            <a:r>
              <a:rPr lang="en-US" dirty="0">
                <a:latin typeface="Bookman Old Style" panose="02050604050505020204" pitchFamily="18" charset="0"/>
              </a:rPr>
              <a:t>infection,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5788" y="3402769"/>
            <a:ext cx="2510534" cy="1055932"/>
            <a:chOff x="933877" y="3402769"/>
            <a:chExt cx="4567763" cy="192120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0"/>
            <a:stretch/>
          </p:blipFill>
          <p:spPr bwMode="auto">
            <a:xfrm>
              <a:off x="933877" y="3402769"/>
              <a:ext cx="2509206" cy="1921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0" r="4008"/>
            <a:stretch/>
          </p:blipFill>
          <p:spPr bwMode="auto">
            <a:xfrm>
              <a:off x="3538147" y="3402769"/>
              <a:ext cx="1963493" cy="1921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200400" y="3402769"/>
            <a:ext cx="2425506" cy="1055932"/>
            <a:chOff x="1088580" y="5403850"/>
            <a:chExt cx="4413060" cy="192120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98"/>
            <a:stretch/>
          </p:blipFill>
          <p:spPr bwMode="auto">
            <a:xfrm>
              <a:off x="1088580" y="5403850"/>
              <a:ext cx="2354503" cy="1921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83" b="7645"/>
            <a:stretch/>
          </p:blipFill>
          <p:spPr bwMode="auto">
            <a:xfrm>
              <a:off x="3538147" y="5403850"/>
              <a:ext cx="1963493" cy="19212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Multiply 8"/>
          <p:cNvSpPr/>
          <p:nvPr/>
        </p:nvSpPr>
        <p:spPr>
          <a:xfrm>
            <a:off x="4629118" y="3714750"/>
            <a:ext cx="914400" cy="914400"/>
          </a:xfrm>
          <a:prstGeom prst="mathMultiply">
            <a:avLst>
              <a:gd name="adj1" fmla="val 11801"/>
            </a:avLst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103991" y="3850102"/>
            <a:ext cx="775307" cy="551470"/>
          </a:xfrm>
          <a:custGeom>
            <a:avLst/>
            <a:gdLst>
              <a:gd name="connsiteX0" fmla="*/ 181465 w 914400"/>
              <a:gd name="connsiteY0" fmla="*/ 257767 h 914400"/>
              <a:gd name="connsiteX1" fmla="*/ 257767 w 914400"/>
              <a:gd name="connsiteY1" fmla="*/ 181465 h 914400"/>
              <a:gd name="connsiteX2" fmla="*/ 457200 w 914400"/>
              <a:gd name="connsiteY2" fmla="*/ 380897 h 914400"/>
              <a:gd name="connsiteX3" fmla="*/ 656633 w 914400"/>
              <a:gd name="connsiteY3" fmla="*/ 181465 h 914400"/>
              <a:gd name="connsiteX4" fmla="*/ 732935 w 914400"/>
              <a:gd name="connsiteY4" fmla="*/ 257767 h 914400"/>
              <a:gd name="connsiteX5" fmla="*/ 533503 w 914400"/>
              <a:gd name="connsiteY5" fmla="*/ 457200 h 914400"/>
              <a:gd name="connsiteX6" fmla="*/ 732935 w 914400"/>
              <a:gd name="connsiteY6" fmla="*/ 656633 h 914400"/>
              <a:gd name="connsiteX7" fmla="*/ 656633 w 914400"/>
              <a:gd name="connsiteY7" fmla="*/ 732935 h 914400"/>
              <a:gd name="connsiteX8" fmla="*/ 457200 w 914400"/>
              <a:gd name="connsiteY8" fmla="*/ 533503 h 914400"/>
              <a:gd name="connsiteX9" fmla="*/ 257767 w 914400"/>
              <a:gd name="connsiteY9" fmla="*/ 732935 h 914400"/>
              <a:gd name="connsiteX10" fmla="*/ 181465 w 914400"/>
              <a:gd name="connsiteY10" fmla="*/ 656633 h 914400"/>
              <a:gd name="connsiteX11" fmla="*/ 380897 w 914400"/>
              <a:gd name="connsiteY11" fmla="*/ 457200 h 914400"/>
              <a:gd name="connsiteX12" fmla="*/ 181465 w 914400"/>
              <a:gd name="connsiteY12" fmla="*/ 257767 h 914400"/>
              <a:gd name="connsiteX0" fmla="*/ 0 w 551470"/>
              <a:gd name="connsiteY0" fmla="*/ 76302 h 551470"/>
              <a:gd name="connsiteX1" fmla="*/ 76302 w 551470"/>
              <a:gd name="connsiteY1" fmla="*/ 0 h 551470"/>
              <a:gd name="connsiteX2" fmla="*/ 275735 w 551470"/>
              <a:gd name="connsiteY2" fmla="*/ 199432 h 551470"/>
              <a:gd name="connsiteX3" fmla="*/ 475168 w 551470"/>
              <a:gd name="connsiteY3" fmla="*/ 0 h 551470"/>
              <a:gd name="connsiteX4" fmla="*/ 551470 w 551470"/>
              <a:gd name="connsiteY4" fmla="*/ 76302 h 551470"/>
              <a:gd name="connsiteX5" fmla="*/ 352038 w 551470"/>
              <a:gd name="connsiteY5" fmla="*/ 275735 h 551470"/>
              <a:gd name="connsiteX6" fmla="*/ 551470 w 551470"/>
              <a:gd name="connsiteY6" fmla="*/ 475168 h 551470"/>
              <a:gd name="connsiteX7" fmla="*/ 475168 w 551470"/>
              <a:gd name="connsiteY7" fmla="*/ 551470 h 551470"/>
              <a:gd name="connsiteX8" fmla="*/ 275735 w 551470"/>
              <a:gd name="connsiteY8" fmla="*/ 352038 h 551470"/>
              <a:gd name="connsiteX9" fmla="*/ 76302 w 551470"/>
              <a:gd name="connsiteY9" fmla="*/ 551470 h 551470"/>
              <a:gd name="connsiteX10" fmla="*/ 0 w 551470"/>
              <a:gd name="connsiteY10" fmla="*/ 475168 h 551470"/>
              <a:gd name="connsiteX11" fmla="*/ 0 w 551470"/>
              <a:gd name="connsiteY11" fmla="*/ 76302 h 551470"/>
              <a:gd name="connsiteX0" fmla="*/ 0 w 687201"/>
              <a:gd name="connsiteY0" fmla="*/ 335858 h 551470"/>
              <a:gd name="connsiteX1" fmla="*/ 212033 w 687201"/>
              <a:gd name="connsiteY1" fmla="*/ 0 h 551470"/>
              <a:gd name="connsiteX2" fmla="*/ 411466 w 687201"/>
              <a:gd name="connsiteY2" fmla="*/ 199432 h 551470"/>
              <a:gd name="connsiteX3" fmla="*/ 610899 w 687201"/>
              <a:gd name="connsiteY3" fmla="*/ 0 h 551470"/>
              <a:gd name="connsiteX4" fmla="*/ 687201 w 687201"/>
              <a:gd name="connsiteY4" fmla="*/ 76302 h 551470"/>
              <a:gd name="connsiteX5" fmla="*/ 487769 w 687201"/>
              <a:gd name="connsiteY5" fmla="*/ 275735 h 551470"/>
              <a:gd name="connsiteX6" fmla="*/ 687201 w 687201"/>
              <a:gd name="connsiteY6" fmla="*/ 475168 h 551470"/>
              <a:gd name="connsiteX7" fmla="*/ 610899 w 687201"/>
              <a:gd name="connsiteY7" fmla="*/ 551470 h 551470"/>
              <a:gd name="connsiteX8" fmla="*/ 411466 w 687201"/>
              <a:gd name="connsiteY8" fmla="*/ 352038 h 551470"/>
              <a:gd name="connsiteX9" fmla="*/ 212033 w 687201"/>
              <a:gd name="connsiteY9" fmla="*/ 551470 h 551470"/>
              <a:gd name="connsiteX10" fmla="*/ 135731 w 687201"/>
              <a:gd name="connsiteY10" fmla="*/ 475168 h 551470"/>
              <a:gd name="connsiteX11" fmla="*/ 0 w 687201"/>
              <a:gd name="connsiteY11" fmla="*/ 335858 h 551470"/>
              <a:gd name="connsiteX0" fmla="*/ 0 w 687201"/>
              <a:gd name="connsiteY0" fmla="*/ 335858 h 551470"/>
              <a:gd name="connsiteX1" fmla="*/ 216796 w 687201"/>
              <a:gd name="connsiteY1" fmla="*/ 397669 h 551470"/>
              <a:gd name="connsiteX2" fmla="*/ 411466 w 687201"/>
              <a:gd name="connsiteY2" fmla="*/ 199432 h 551470"/>
              <a:gd name="connsiteX3" fmla="*/ 610899 w 687201"/>
              <a:gd name="connsiteY3" fmla="*/ 0 h 551470"/>
              <a:gd name="connsiteX4" fmla="*/ 687201 w 687201"/>
              <a:gd name="connsiteY4" fmla="*/ 76302 h 551470"/>
              <a:gd name="connsiteX5" fmla="*/ 487769 w 687201"/>
              <a:gd name="connsiteY5" fmla="*/ 275735 h 551470"/>
              <a:gd name="connsiteX6" fmla="*/ 687201 w 687201"/>
              <a:gd name="connsiteY6" fmla="*/ 475168 h 551470"/>
              <a:gd name="connsiteX7" fmla="*/ 610899 w 687201"/>
              <a:gd name="connsiteY7" fmla="*/ 551470 h 551470"/>
              <a:gd name="connsiteX8" fmla="*/ 411466 w 687201"/>
              <a:gd name="connsiteY8" fmla="*/ 352038 h 551470"/>
              <a:gd name="connsiteX9" fmla="*/ 212033 w 687201"/>
              <a:gd name="connsiteY9" fmla="*/ 551470 h 551470"/>
              <a:gd name="connsiteX10" fmla="*/ 135731 w 687201"/>
              <a:gd name="connsiteY10" fmla="*/ 475168 h 551470"/>
              <a:gd name="connsiteX11" fmla="*/ 0 w 687201"/>
              <a:gd name="connsiteY11" fmla="*/ 335858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789595 w 789595"/>
              <a:gd name="connsiteY6" fmla="*/ 475168 h 551470"/>
              <a:gd name="connsiteX7" fmla="*/ 713293 w 789595"/>
              <a:gd name="connsiteY7" fmla="*/ 551470 h 551470"/>
              <a:gd name="connsiteX8" fmla="*/ 513860 w 789595"/>
              <a:gd name="connsiteY8" fmla="*/ 352038 h 551470"/>
              <a:gd name="connsiteX9" fmla="*/ 314427 w 789595"/>
              <a:gd name="connsiteY9" fmla="*/ 551470 h 551470"/>
              <a:gd name="connsiteX10" fmla="*/ 238125 w 789595"/>
              <a:gd name="connsiteY10" fmla="*/ 475168 h 551470"/>
              <a:gd name="connsiteX11" fmla="*/ 0 w 789595"/>
              <a:gd name="connsiteY11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789595 w 789595"/>
              <a:gd name="connsiteY6" fmla="*/ 475168 h 551470"/>
              <a:gd name="connsiteX7" fmla="*/ 713293 w 789595"/>
              <a:gd name="connsiteY7" fmla="*/ 551470 h 551470"/>
              <a:gd name="connsiteX8" fmla="*/ 513860 w 789595"/>
              <a:gd name="connsiteY8" fmla="*/ 352038 h 551470"/>
              <a:gd name="connsiteX9" fmla="*/ 314427 w 789595"/>
              <a:gd name="connsiteY9" fmla="*/ 551470 h 551470"/>
              <a:gd name="connsiteX10" fmla="*/ 238125 w 789595"/>
              <a:gd name="connsiteY10" fmla="*/ 475168 h 551470"/>
              <a:gd name="connsiteX11" fmla="*/ 0 w 789595"/>
              <a:gd name="connsiteY11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789595 w 789595"/>
              <a:gd name="connsiteY6" fmla="*/ 475168 h 551470"/>
              <a:gd name="connsiteX7" fmla="*/ 713293 w 789595"/>
              <a:gd name="connsiteY7" fmla="*/ 551470 h 551470"/>
              <a:gd name="connsiteX8" fmla="*/ 513860 w 789595"/>
              <a:gd name="connsiteY8" fmla="*/ 352038 h 551470"/>
              <a:gd name="connsiteX9" fmla="*/ 314427 w 789595"/>
              <a:gd name="connsiteY9" fmla="*/ 551470 h 551470"/>
              <a:gd name="connsiteX10" fmla="*/ 238125 w 789595"/>
              <a:gd name="connsiteY10" fmla="*/ 475168 h 551470"/>
              <a:gd name="connsiteX11" fmla="*/ 0 w 789595"/>
              <a:gd name="connsiteY11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789595 w 789595"/>
              <a:gd name="connsiteY6" fmla="*/ 475168 h 551470"/>
              <a:gd name="connsiteX7" fmla="*/ 513860 w 789595"/>
              <a:gd name="connsiteY7" fmla="*/ 352038 h 551470"/>
              <a:gd name="connsiteX8" fmla="*/ 314427 w 789595"/>
              <a:gd name="connsiteY8" fmla="*/ 551470 h 551470"/>
              <a:gd name="connsiteX9" fmla="*/ 238125 w 789595"/>
              <a:gd name="connsiteY9" fmla="*/ 475168 h 551470"/>
              <a:gd name="connsiteX10" fmla="*/ 0 w 789595"/>
              <a:gd name="connsiteY10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513860 w 789595"/>
              <a:gd name="connsiteY6" fmla="*/ 352038 h 551470"/>
              <a:gd name="connsiteX7" fmla="*/ 314427 w 789595"/>
              <a:gd name="connsiteY7" fmla="*/ 551470 h 551470"/>
              <a:gd name="connsiteX8" fmla="*/ 238125 w 789595"/>
              <a:gd name="connsiteY8" fmla="*/ 475168 h 551470"/>
              <a:gd name="connsiteX9" fmla="*/ 0 w 789595"/>
              <a:gd name="connsiteY9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590163 w 789595"/>
              <a:gd name="connsiteY5" fmla="*/ 275735 h 551470"/>
              <a:gd name="connsiteX6" fmla="*/ 314427 w 789595"/>
              <a:gd name="connsiteY6" fmla="*/ 551470 h 551470"/>
              <a:gd name="connsiteX7" fmla="*/ 238125 w 789595"/>
              <a:gd name="connsiteY7" fmla="*/ 475168 h 551470"/>
              <a:gd name="connsiteX8" fmla="*/ 0 w 789595"/>
              <a:gd name="connsiteY8" fmla="*/ 276327 h 551470"/>
              <a:gd name="connsiteX0" fmla="*/ 0 w 789595"/>
              <a:gd name="connsiteY0" fmla="*/ 276327 h 551470"/>
              <a:gd name="connsiteX1" fmla="*/ 319190 w 789595"/>
              <a:gd name="connsiteY1" fmla="*/ 397669 h 551470"/>
              <a:gd name="connsiteX2" fmla="*/ 513860 w 789595"/>
              <a:gd name="connsiteY2" fmla="*/ 199432 h 551470"/>
              <a:gd name="connsiteX3" fmla="*/ 713293 w 789595"/>
              <a:gd name="connsiteY3" fmla="*/ 0 h 551470"/>
              <a:gd name="connsiteX4" fmla="*/ 789595 w 789595"/>
              <a:gd name="connsiteY4" fmla="*/ 76302 h 551470"/>
              <a:gd name="connsiteX5" fmla="*/ 314427 w 789595"/>
              <a:gd name="connsiteY5" fmla="*/ 551470 h 551470"/>
              <a:gd name="connsiteX6" fmla="*/ 238125 w 789595"/>
              <a:gd name="connsiteY6" fmla="*/ 475168 h 551470"/>
              <a:gd name="connsiteX7" fmla="*/ 0 w 789595"/>
              <a:gd name="connsiteY7" fmla="*/ 276327 h 551470"/>
              <a:gd name="connsiteX0" fmla="*/ 0 w 741970"/>
              <a:gd name="connsiteY0" fmla="*/ 276327 h 551470"/>
              <a:gd name="connsiteX1" fmla="*/ 319190 w 741970"/>
              <a:gd name="connsiteY1" fmla="*/ 397669 h 551470"/>
              <a:gd name="connsiteX2" fmla="*/ 513860 w 741970"/>
              <a:gd name="connsiteY2" fmla="*/ 199432 h 551470"/>
              <a:gd name="connsiteX3" fmla="*/ 713293 w 741970"/>
              <a:gd name="connsiteY3" fmla="*/ 0 h 551470"/>
              <a:gd name="connsiteX4" fmla="*/ 741970 w 741970"/>
              <a:gd name="connsiteY4" fmla="*/ 64395 h 551470"/>
              <a:gd name="connsiteX5" fmla="*/ 314427 w 741970"/>
              <a:gd name="connsiteY5" fmla="*/ 551470 h 551470"/>
              <a:gd name="connsiteX6" fmla="*/ 238125 w 741970"/>
              <a:gd name="connsiteY6" fmla="*/ 475168 h 551470"/>
              <a:gd name="connsiteX7" fmla="*/ 0 w 741970"/>
              <a:gd name="connsiteY7" fmla="*/ 276327 h 551470"/>
              <a:gd name="connsiteX0" fmla="*/ 0 w 822932"/>
              <a:gd name="connsiteY0" fmla="*/ 328715 h 551470"/>
              <a:gd name="connsiteX1" fmla="*/ 400152 w 822932"/>
              <a:gd name="connsiteY1" fmla="*/ 397669 h 551470"/>
              <a:gd name="connsiteX2" fmla="*/ 594822 w 822932"/>
              <a:gd name="connsiteY2" fmla="*/ 199432 h 551470"/>
              <a:gd name="connsiteX3" fmla="*/ 794255 w 822932"/>
              <a:gd name="connsiteY3" fmla="*/ 0 h 551470"/>
              <a:gd name="connsiteX4" fmla="*/ 822932 w 822932"/>
              <a:gd name="connsiteY4" fmla="*/ 64395 h 551470"/>
              <a:gd name="connsiteX5" fmla="*/ 395389 w 822932"/>
              <a:gd name="connsiteY5" fmla="*/ 551470 h 551470"/>
              <a:gd name="connsiteX6" fmla="*/ 319087 w 822932"/>
              <a:gd name="connsiteY6" fmla="*/ 475168 h 551470"/>
              <a:gd name="connsiteX7" fmla="*/ 0 w 822932"/>
              <a:gd name="connsiteY7" fmla="*/ 328715 h 551470"/>
              <a:gd name="connsiteX0" fmla="*/ 0 w 775307"/>
              <a:gd name="connsiteY0" fmla="*/ 326334 h 551470"/>
              <a:gd name="connsiteX1" fmla="*/ 352527 w 775307"/>
              <a:gd name="connsiteY1" fmla="*/ 397669 h 551470"/>
              <a:gd name="connsiteX2" fmla="*/ 547197 w 775307"/>
              <a:gd name="connsiteY2" fmla="*/ 199432 h 551470"/>
              <a:gd name="connsiteX3" fmla="*/ 746630 w 775307"/>
              <a:gd name="connsiteY3" fmla="*/ 0 h 551470"/>
              <a:gd name="connsiteX4" fmla="*/ 775307 w 775307"/>
              <a:gd name="connsiteY4" fmla="*/ 64395 h 551470"/>
              <a:gd name="connsiteX5" fmla="*/ 347764 w 775307"/>
              <a:gd name="connsiteY5" fmla="*/ 551470 h 551470"/>
              <a:gd name="connsiteX6" fmla="*/ 271462 w 775307"/>
              <a:gd name="connsiteY6" fmla="*/ 475168 h 551470"/>
              <a:gd name="connsiteX7" fmla="*/ 0 w 775307"/>
              <a:gd name="connsiteY7" fmla="*/ 326334 h 551470"/>
              <a:gd name="connsiteX0" fmla="*/ 0 w 775307"/>
              <a:gd name="connsiteY0" fmla="*/ 307284 h 551470"/>
              <a:gd name="connsiteX1" fmla="*/ 352527 w 775307"/>
              <a:gd name="connsiteY1" fmla="*/ 397669 h 551470"/>
              <a:gd name="connsiteX2" fmla="*/ 547197 w 775307"/>
              <a:gd name="connsiteY2" fmla="*/ 199432 h 551470"/>
              <a:gd name="connsiteX3" fmla="*/ 746630 w 775307"/>
              <a:gd name="connsiteY3" fmla="*/ 0 h 551470"/>
              <a:gd name="connsiteX4" fmla="*/ 775307 w 775307"/>
              <a:gd name="connsiteY4" fmla="*/ 64395 h 551470"/>
              <a:gd name="connsiteX5" fmla="*/ 347764 w 775307"/>
              <a:gd name="connsiteY5" fmla="*/ 551470 h 551470"/>
              <a:gd name="connsiteX6" fmla="*/ 271462 w 775307"/>
              <a:gd name="connsiteY6" fmla="*/ 475168 h 551470"/>
              <a:gd name="connsiteX7" fmla="*/ 0 w 775307"/>
              <a:gd name="connsiteY7" fmla="*/ 307284 h 5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307" h="551470">
                <a:moveTo>
                  <a:pt x="0" y="307284"/>
                </a:moveTo>
                <a:cubicBezTo>
                  <a:pt x="156403" y="252481"/>
                  <a:pt x="246130" y="357222"/>
                  <a:pt x="352527" y="397669"/>
                </a:cubicBezTo>
                <a:lnTo>
                  <a:pt x="547197" y="199432"/>
                </a:lnTo>
                <a:lnTo>
                  <a:pt x="746630" y="0"/>
                </a:lnTo>
                <a:lnTo>
                  <a:pt x="775307" y="64395"/>
                </a:lnTo>
                <a:lnTo>
                  <a:pt x="347764" y="551470"/>
                </a:lnTo>
                <a:lnTo>
                  <a:pt x="271462" y="475168"/>
                </a:lnTo>
                <a:cubicBezTo>
                  <a:pt x="192087" y="408888"/>
                  <a:pt x="127000" y="337845"/>
                  <a:pt x="0" y="307284"/>
                </a:cubicBez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608" y="3009622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not the viral infection.</a:t>
            </a:r>
          </a:p>
        </p:txBody>
      </p:sp>
    </p:spTree>
    <p:extLst>
      <p:ext uri="{BB962C8B-B14F-4D97-AF65-F5344CB8AC3E}">
        <p14:creationId xmlns:p14="http://schemas.microsoft.com/office/powerpoint/2010/main" val="16267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9" grpId="0" animBg="1"/>
      <p:bldP spid="9" grpId="1" animBg="1"/>
      <p:bldP spid="10" grpId="0" animBg="1"/>
      <p:bldP spid="10" grpId="1" animBg="1"/>
      <p:bldP spid="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112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2013-07-31T12:47:49Z</dcterms:created>
  <dcterms:modified xsi:type="dcterms:W3CDTF">2015-03-05T12:22:47Z</dcterms:modified>
</cp:coreProperties>
</file>