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0"/>
  </p:notesMasterIdLst>
  <p:sldIdLst>
    <p:sldId id="442" r:id="rId2"/>
    <p:sldId id="395" r:id="rId3"/>
    <p:sldId id="396" r:id="rId4"/>
    <p:sldId id="441" r:id="rId5"/>
    <p:sldId id="397" r:id="rId6"/>
    <p:sldId id="398" r:id="rId7"/>
    <p:sldId id="427" r:id="rId8"/>
    <p:sldId id="428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9225FF"/>
    <a:srgbClr val="0033CC"/>
    <a:srgbClr val="0000CC"/>
    <a:srgbClr val="D60093"/>
    <a:srgbClr val="008080"/>
    <a:srgbClr val="FF9900"/>
    <a:srgbClr val="0000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947" autoAdjust="0"/>
    <p:restoredTop sz="96980" autoAdjust="0"/>
  </p:normalViewPr>
  <p:slideViewPr>
    <p:cSldViewPr>
      <p:cViewPr>
        <p:scale>
          <a:sx n="100" d="100"/>
          <a:sy n="100" d="100"/>
        </p:scale>
        <p:origin x="-72" y="-630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61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 userDrawn="1"/>
        </p:nvGrpSpPr>
        <p:grpSpPr>
          <a:xfrm>
            <a:off x="776071" y="1227978"/>
            <a:ext cx="3795929" cy="3429000"/>
            <a:chOff x="671727" y="1047750"/>
            <a:chExt cx="3680511" cy="3632200"/>
          </a:xfrm>
        </p:grpSpPr>
        <p:sp>
          <p:nvSpPr>
            <p:cNvPr id="35" name="Hexagon 34"/>
            <p:cNvSpPr/>
            <p:nvPr/>
          </p:nvSpPr>
          <p:spPr>
            <a:xfrm>
              <a:off x="671727" y="1047750"/>
              <a:ext cx="1981200" cy="1752600"/>
            </a:xfrm>
            <a:prstGeom prst="hexagon">
              <a:avLst/>
            </a:prstGeom>
            <a:blipFill>
              <a:blip r:embed="rId4"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exagon 35"/>
            <p:cNvSpPr/>
            <p:nvPr/>
          </p:nvSpPr>
          <p:spPr>
            <a:xfrm>
              <a:off x="2371038" y="1989921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 t="-8000" b="-7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/>
            <p:cNvSpPr/>
            <p:nvPr/>
          </p:nvSpPr>
          <p:spPr>
            <a:xfrm>
              <a:off x="671727" y="2927350"/>
              <a:ext cx="1981200" cy="1752600"/>
            </a:xfrm>
            <a:prstGeom prst="hexagon">
              <a:avLst/>
            </a:prstGeom>
            <a:blipFill>
              <a:blip r:embed="rId6"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0.jp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5.gif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gif"/><Relationship Id="rId3" Type="http://schemas.openxmlformats.org/officeDocument/2006/relationships/image" Target="../media/image13.jpeg"/><Relationship Id="rId7" Type="http://schemas.openxmlformats.org/officeDocument/2006/relationships/image" Target="../media/image16.gi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gif"/><Relationship Id="rId5" Type="http://schemas.openxmlformats.org/officeDocument/2006/relationships/image" Target="../media/image5.gif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g"/><Relationship Id="rId4" Type="http://schemas.openxmlformats.org/officeDocument/2006/relationships/image" Target="../media/image1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99858" y="1657350"/>
            <a:ext cx="2544287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man Old Style" panose="02050604050505020204" pitchFamily="18" charset="0"/>
              </a:rPr>
              <a:t>M7</a:t>
            </a:r>
            <a:endParaRPr lang="en-US" sz="115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13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73710" y="306307"/>
            <a:ext cx="2350465" cy="369332"/>
            <a:chOff x="823909" y="815001"/>
            <a:chExt cx="5195891" cy="369332"/>
          </a:xfrm>
        </p:grpSpPr>
        <p:sp>
          <p:nvSpPr>
            <p:cNvPr id="4" name="Round Same Side Corner Rectangle 3"/>
            <p:cNvSpPr/>
            <p:nvPr/>
          </p:nvSpPr>
          <p:spPr>
            <a:xfrm rot="5400000" flipH="1">
              <a:off x="3245749" y="-1595896"/>
              <a:ext cx="356976" cy="5191126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823909" y="815001"/>
              <a:ext cx="51958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Means of spread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90600" y="1276350"/>
            <a:ext cx="4189290" cy="2350558"/>
            <a:chOff x="367593" y="1403039"/>
            <a:chExt cx="4189290" cy="2350558"/>
          </a:xfrm>
        </p:grpSpPr>
        <p:pic>
          <p:nvPicPr>
            <p:cNvPr id="7" name="Picture 4" descr="\\192.168.1.20\home\State Board_BIO_TAT_2014-15\Std. 9th\Chpt. 8\Images\picture-151279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458" y="2241239"/>
              <a:ext cx="1893425" cy="1512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ounded Rectangular Callout 7"/>
            <p:cNvSpPr/>
            <p:nvPr/>
          </p:nvSpPr>
          <p:spPr>
            <a:xfrm>
              <a:off x="367593" y="1403039"/>
              <a:ext cx="2737530" cy="715089"/>
            </a:xfrm>
            <a:prstGeom prst="wedgeRoundRectCallout">
              <a:avLst>
                <a:gd name="adj1" fmla="val 40598"/>
                <a:gd name="adj2" fmla="val 74621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latin typeface="Bookman Old Style" panose="02050604050505020204" pitchFamily="18" charset="0"/>
                </a:rPr>
                <a:t>How do infectious diseases spread?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93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1" y="718655"/>
            <a:ext cx="7905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Many microbial </a:t>
            </a:r>
            <a:r>
              <a:rPr lang="en-US" dirty="0">
                <a:latin typeface="Bookman Old Style" panose="02050604050505020204" pitchFamily="18" charset="0"/>
              </a:rPr>
              <a:t>agents can commonly move </a:t>
            </a:r>
            <a:r>
              <a:rPr lang="en-US" dirty="0" smtClean="0">
                <a:latin typeface="Bookman Old Style" panose="02050604050505020204" pitchFamily="18" charset="0"/>
              </a:rPr>
              <a:t>from an </a:t>
            </a:r>
            <a:r>
              <a:rPr lang="en-US" dirty="0">
                <a:latin typeface="Bookman Old Style" panose="02050604050505020204" pitchFamily="18" charset="0"/>
              </a:rPr>
              <a:t>affected person to someone else in a </a:t>
            </a:r>
            <a:r>
              <a:rPr lang="en-US" dirty="0" smtClean="0">
                <a:latin typeface="Bookman Old Style" panose="02050604050505020204" pitchFamily="18" charset="0"/>
              </a:rPr>
              <a:t>variety of </a:t>
            </a:r>
            <a:r>
              <a:rPr lang="en-US" dirty="0">
                <a:latin typeface="Bookman Old Style" panose="02050604050505020204" pitchFamily="18" charset="0"/>
              </a:rPr>
              <a:t>ways.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In </a:t>
            </a:r>
            <a:r>
              <a:rPr lang="en-US" dirty="0">
                <a:latin typeface="Bookman Old Style" panose="02050604050505020204" pitchFamily="18" charset="0"/>
              </a:rPr>
              <a:t>other words, they can </a:t>
            </a:r>
            <a:r>
              <a:rPr lang="en-US" dirty="0" smtClean="0">
                <a:latin typeface="Bookman Old Style" panose="02050604050505020204" pitchFamily="18" charset="0"/>
              </a:rPr>
              <a:t>be ‘communicated</a:t>
            </a:r>
            <a:r>
              <a:rPr lang="en-US" dirty="0">
                <a:latin typeface="Bookman Old Style" panose="02050604050505020204" pitchFamily="18" charset="0"/>
              </a:rPr>
              <a:t>’, and so are also </a:t>
            </a:r>
            <a:r>
              <a:rPr lang="en-US" dirty="0" smtClean="0">
                <a:latin typeface="Bookman Old Style" panose="02050604050505020204" pitchFamily="18" charset="0"/>
              </a:rPr>
              <a:t>called communicable </a:t>
            </a:r>
            <a:r>
              <a:rPr lang="en-US" dirty="0">
                <a:latin typeface="Bookman Old Style" panose="02050604050505020204" pitchFamily="18" charset="0"/>
              </a:rPr>
              <a:t>diseases.</a:t>
            </a:r>
            <a:endParaRPr lang="en-US" dirty="0" smtClean="0">
              <a:latin typeface="Bookman Old Style" panose="020506040505050202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3710" y="306307"/>
            <a:ext cx="2350465" cy="369332"/>
            <a:chOff x="823909" y="815001"/>
            <a:chExt cx="5195891" cy="369332"/>
          </a:xfrm>
        </p:grpSpPr>
        <p:sp>
          <p:nvSpPr>
            <p:cNvPr id="4" name="Round Same Side Corner Rectangle 3"/>
            <p:cNvSpPr/>
            <p:nvPr/>
          </p:nvSpPr>
          <p:spPr>
            <a:xfrm rot="5400000" flipH="1">
              <a:off x="3245749" y="-1595896"/>
              <a:ext cx="356976" cy="5191126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823909" y="815001"/>
              <a:ext cx="51958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Means of spread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715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\\192.168.1.20\home\State Board_BIO_TAT_2014-15\Std. 5th\Ch_4_Germs and the Spread of Disease\Images\DropletNucleiTransfer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350" y="2419350"/>
            <a:ext cx="334327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646282" y="1786078"/>
            <a:ext cx="5136319" cy="2590886"/>
            <a:chOff x="381000" y="2547937"/>
            <a:chExt cx="7358372" cy="3711745"/>
          </a:xfrm>
        </p:grpSpPr>
        <p:pic>
          <p:nvPicPr>
            <p:cNvPr id="11266" name="Picture 2" descr="\\192.168.1.20\home\CBSE_BIO_TAT_2014-15\Std 9th\Chpt 13\Images\INF3_0407J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78" t="11778" r="11778" b="24756"/>
            <a:stretch/>
          </p:blipFill>
          <p:spPr bwMode="auto">
            <a:xfrm>
              <a:off x="381000" y="2547937"/>
              <a:ext cx="4368800" cy="371174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0" name="Picture 6" descr="\\192.168.1.20\home\CBSE_BIO_TAT_2014-15\Std 9th\Chpt 13\Images\tuberculosis3[1]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062" y="2547938"/>
              <a:ext cx="3044310" cy="371174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594358" y="285750"/>
            <a:ext cx="2087116" cy="476250"/>
            <a:chOff x="601978" y="761542"/>
            <a:chExt cx="2087116" cy="476250"/>
          </a:xfrm>
        </p:grpSpPr>
        <p:grpSp>
          <p:nvGrpSpPr>
            <p:cNvPr id="7" name="Group 6"/>
            <p:cNvGrpSpPr/>
            <p:nvPr/>
          </p:nvGrpSpPr>
          <p:grpSpPr>
            <a:xfrm>
              <a:off x="601978" y="761542"/>
              <a:ext cx="1767842" cy="476250"/>
              <a:chOff x="533400" y="761542"/>
              <a:chExt cx="1767842" cy="476250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 rot="5400000" flipH="1">
                <a:off x="1352181" y="229094"/>
                <a:ext cx="356976" cy="1541146"/>
              </a:xfrm>
              <a:prstGeom prst="round2SameRect">
                <a:avLst>
                  <a:gd name="adj1" fmla="val 40913"/>
                  <a:gd name="adj2" fmla="val 0"/>
                </a:avLst>
              </a:prstGeom>
              <a:gradFill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en-US" sz="20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33400" y="761542"/>
                <a:ext cx="476250" cy="47625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53901" y="808823"/>
              <a:ext cx="2035193" cy="375510"/>
              <a:chOff x="653901" y="808823"/>
              <a:chExt cx="2035193" cy="37551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128712" y="815001"/>
                <a:ext cx="15603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Air</a:t>
                </a:r>
                <a:endParaRPr lang="en-US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53901" y="808823"/>
                <a:ext cx="474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Bookman Old Style" panose="02050604050505020204" pitchFamily="18" charset="0"/>
                  </a:rPr>
                  <a:t>1</a:t>
                </a:r>
                <a:r>
                  <a:rPr lang="en-US" dirty="0" smtClean="0">
                    <a:latin typeface="Bookman Old Style" panose="02050604050505020204" pitchFamily="18" charset="0"/>
                  </a:rPr>
                  <a:t>. </a:t>
                </a:r>
                <a:endParaRPr lang="en-US" dirty="0"/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609601" y="770416"/>
            <a:ext cx="79057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5"/>
              </a:buBlip>
            </a:pPr>
            <a:r>
              <a:rPr lang="en-US" dirty="0">
                <a:latin typeface="Bookman Old Style" panose="02050604050505020204" pitchFamily="18" charset="0"/>
              </a:rPr>
              <a:t>This occurs </a:t>
            </a:r>
            <a:r>
              <a:rPr lang="en-US" dirty="0" smtClean="0">
                <a:latin typeface="Bookman Old Style" panose="02050604050505020204" pitchFamily="18" charset="0"/>
              </a:rPr>
              <a:t>through the </a:t>
            </a:r>
            <a:r>
              <a:rPr lang="en-US" dirty="0">
                <a:latin typeface="Bookman Old Style" panose="02050604050505020204" pitchFamily="18" charset="0"/>
              </a:rPr>
              <a:t>little droplets thrown out by an </a:t>
            </a:r>
            <a:r>
              <a:rPr lang="en-US" dirty="0" smtClean="0">
                <a:latin typeface="Bookman Old Style" panose="02050604050505020204" pitchFamily="18" charset="0"/>
              </a:rPr>
              <a:t>infected person </a:t>
            </a:r>
            <a:r>
              <a:rPr lang="en-US" dirty="0">
                <a:latin typeface="Bookman Old Style" panose="02050604050505020204" pitchFamily="18" charset="0"/>
              </a:rPr>
              <a:t>who sneezes or coughs</a:t>
            </a:r>
            <a:r>
              <a:rPr lang="en-US" dirty="0" smtClean="0">
                <a:latin typeface="Bookman Old Style" panose="02050604050505020204" pitchFamily="18" charset="0"/>
              </a:rPr>
              <a:t>. </a:t>
            </a:r>
          </a:p>
          <a:p>
            <a:pPr marL="285750" indent="-285750">
              <a:buBlip>
                <a:blip r:embed="rId5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Such </a:t>
            </a:r>
            <a:r>
              <a:rPr lang="en-US" dirty="0">
                <a:latin typeface="Bookman Old Style" panose="02050604050505020204" pitchFamily="18" charset="0"/>
              </a:rPr>
              <a:t>airborne diseases </a:t>
            </a:r>
            <a:r>
              <a:rPr lang="en-US" dirty="0" smtClean="0">
                <a:latin typeface="Bookman Old Style" panose="02050604050505020204" pitchFamily="18" charset="0"/>
              </a:rPr>
              <a:t>will spread.</a:t>
            </a:r>
          </a:p>
          <a:p>
            <a:pPr marL="285750" indent="-285750">
              <a:buBlip>
                <a:blip r:embed="rId5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Someone standing </a:t>
            </a:r>
            <a:r>
              <a:rPr lang="en-US" dirty="0">
                <a:latin typeface="Bookman Old Style" panose="02050604050505020204" pitchFamily="18" charset="0"/>
              </a:rPr>
              <a:t>close by can breathe in </a:t>
            </a:r>
            <a:r>
              <a:rPr lang="en-US" dirty="0" smtClean="0">
                <a:latin typeface="Bookman Old Style" panose="02050604050505020204" pitchFamily="18" charset="0"/>
              </a:rPr>
              <a:t>these droplets</a:t>
            </a:r>
            <a:r>
              <a:rPr lang="en-US" dirty="0">
                <a:latin typeface="Bookman Old Style" panose="02050604050505020204" pitchFamily="18" charset="0"/>
              </a:rPr>
              <a:t>, and the microbes get a chance </a:t>
            </a:r>
            <a:r>
              <a:rPr lang="en-US" dirty="0" smtClean="0">
                <a:latin typeface="Bookman Old Style" panose="02050604050505020204" pitchFamily="18" charset="0"/>
              </a:rPr>
              <a:t>to start </a:t>
            </a:r>
            <a:r>
              <a:rPr lang="en-US" dirty="0">
                <a:latin typeface="Bookman Old Style" panose="02050604050505020204" pitchFamily="18" charset="0"/>
              </a:rPr>
              <a:t>a new infection.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5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Examples </a:t>
            </a:r>
            <a:r>
              <a:rPr lang="en-US" dirty="0">
                <a:latin typeface="Bookman Old Style" panose="02050604050505020204" pitchFamily="18" charset="0"/>
              </a:rPr>
              <a:t>of </a:t>
            </a:r>
            <a:r>
              <a:rPr lang="en-US" dirty="0" smtClean="0">
                <a:latin typeface="Bookman Old Style" panose="02050604050505020204" pitchFamily="18" charset="0"/>
              </a:rPr>
              <a:t>such diseases </a:t>
            </a:r>
            <a:r>
              <a:rPr lang="en-US" dirty="0">
                <a:latin typeface="Bookman Old Style" panose="02050604050505020204" pitchFamily="18" charset="0"/>
              </a:rPr>
              <a:t>spread through the air are </a:t>
            </a:r>
            <a:r>
              <a:rPr lang="en-US" dirty="0" smtClean="0">
                <a:latin typeface="Bookman Old Style" panose="02050604050505020204" pitchFamily="18" charset="0"/>
              </a:rPr>
              <a:t>the common </a:t>
            </a:r>
            <a:r>
              <a:rPr lang="en-US" dirty="0">
                <a:latin typeface="Bookman Old Style" panose="02050604050505020204" pitchFamily="18" charset="0"/>
              </a:rPr>
              <a:t>cold, </a:t>
            </a:r>
            <a:r>
              <a:rPr lang="en-US" dirty="0" smtClean="0">
                <a:latin typeface="Bookman Old Style" panose="02050604050505020204" pitchFamily="18" charset="0"/>
              </a:rPr>
              <a:t>pneumonia </a:t>
            </a:r>
            <a:r>
              <a:rPr lang="en-US" dirty="0">
                <a:latin typeface="Bookman Old Style" panose="02050604050505020204" pitchFamily="18" charset="0"/>
              </a:rPr>
              <a:t>and tuberculosis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  <a:endParaRPr lang="en-US" dirty="0">
              <a:latin typeface="Bookman Old Style" panose="02050604050505020204" pitchFamily="18" charset="0"/>
            </a:endParaRPr>
          </a:p>
          <a:p>
            <a:endParaRPr lang="en-US" dirty="0" smtClean="0">
              <a:latin typeface="Bookman Old Style" panose="02050604050505020204" pitchFamily="18" charset="0"/>
            </a:endParaRPr>
          </a:p>
        </p:txBody>
      </p:sp>
      <p:pic>
        <p:nvPicPr>
          <p:cNvPr id="26" name="Picture 5" descr="\\192.168.1.20\home\State Board_BIO_TAT_2014-15\Std. 9th\Chpt. 8\Images\cough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841798"/>
            <a:ext cx="1908204" cy="1787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1"/>
          <a:stretch/>
        </p:blipFill>
        <p:spPr bwMode="auto">
          <a:xfrm>
            <a:off x="1230630" y="2841798"/>
            <a:ext cx="1827357" cy="1787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62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94358" y="285750"/>
            <a:ext cx="2087116" cy="476250"/>
            <a:chOff x="601978" y="761542"/>
            <a:chExt cx="2087116" cy="476250"/>
          </a:xfrm>
        </p:grpSpPr>
        <p:grpSp>
          <p:nvGrpSpPr>
            <p:cNvPr id="3" name="Group 2"/>
            <p:cNvGrpSpPr/>
            <p:nvPr/>
          </p:nvGrpSpPr>
          <p:grpSpPr>
            <a:xfrm>
              <a:off x="601978" y="761542"/>
              <a:ext cx="1767842" cy="476250"/>
              <a:chOff x="533400" y="761542"/>
              <a:chExt cx="1767842" cy="476250"/>
            </a:xfrm>
          </p:grpSpPr>
          <p:sp>
            <p:nvSpPr>
              <p:cNvPr id="7" name="Round Same Side Corner Rectangle 6"/>
              <p:cNvSpPr/>
              <p:nvPr/>
            </p:nvSpPr>
            <p:spPr>
              <a:xfrm rot="5400000" flipH="1">
                <a:off x="1352181" y="229094"/>
                <a:ext cx="356976" cy="1541146"/>
              </a:xfrm>
              <a:prstGeom prst="round2SameRect">
                <a:avLst>
                  <a:gd name="adj1" fmla="val 40913"/>
                  <a:gd name="adj2" fmla="val 0"/>
                </a:avLst>
              </a:prstGeom>
              <a:gradFill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en-US" sz="20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33400" y="761542"/>
                <a:ext cx="476250" cy="47625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653901" y="808823"/>
              <a:ext cx="2035193" cy="375510"/>
              <a:chOff x="653901" y="808823"/>
              <a:chExt cx="2035193" cy="3755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128712" y="815001"/>
                <a:ext cx="15603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Water</a:t>
                </a:r>
                <a:endParaRPr lang="en-US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53901" y="808823"/>
                <a:ext cx="474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atin typeface="Bookman Old Style" panose="02050604050505020204" pitchFamily="18" charset="0"/>
                  </a:rPr>
                  <a:t>2. 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609601" y="770416"/>
            <a:ext cx="79057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This occurs if the excreta from </a:t>
            </a:r>
            <a:r>
              <a:rPr lang="en-US" dirty="0" smtClean="0">
                <a:latin typeface="Bookman Old Style" panose="02050604050505020204" pitchFamily="18" charset="0"/>
              </a:rPr>
              <a:t>someone suffering </a:t>
            </a:r>
            <a:r>
              <a:rPr lang="en-US" dirty="0">
                <a:latin typeface="Bookman Old Style" panose="02050604050505020204" pitchFamily="18" charset="0"/>
              </a:rPr>
              <a:t>from an infectious gut disease, </a:t>
            </a:r>
            <a:r>
              <a:rPr lang="en-US" dirty="0" smtClean="0">
                <a:latin typeface="Bookman Old Style" panose="02050604050505020204" pitchFamily="18" charset="0"/>
              </a:rPr>
              <a:t>such as </a:t>
            </a:r>
            <a:r>
              <a:rPr lang="en-US" dirty="0">
                <a:latin typeface="Bookman Old Style" panose="02050604050505020204" pitchFamily="18" charset="0"/>
              </a:rPr>
              <a:t>cholera, get mixed with the drinking </a:t>
            </a:r>
            <a:r>
              <a:rPr lang="en-US" dirty="0" smtClean="0">
                <a:latin typeface="Bookman Old Style" panose="02050604050505020204" pitchFamily="18" charset="0"/>
              </a:rPr>
              <a:t>water used </a:t>
            </a:r>
            <a:r>
              <a:rPr lang="en-US" dirty="0">
                <a:latin typeface="Bookman Old Style" panose="02050604050505020204" pitchFamily="18" charset="0"/>
              </a:rPr>
              <a:t>by people living nearby.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The cholera causing microbes </a:t>
            </a:r>
            <a:r>
              <a:rPr lang="en-US" dirty="0">
                <a:latin typeface="Bookman Old Style" panose="02050604050505020204" pitchFamily="18" charset="0"/>
              </a:rPr>
              <a:t>will enter new </a:t>
            </a:r>
            <a:r>
              <a:rPr lang="en-US" dirty="0" smtClean="0">
                <a:latin typeface="Bookman Old Style" panose="02050604050505020204" pitchFamily="18" charset="0"/>
              </a:rPr>
              <a:t>hosts through </a:t>
            </a:r>
            <a:r>
              <a:rPr lang="en-US" dirty="0">
                <a:latin typeface="Bookman Old Style" panose="02050604050505020204" pitchFamily="18" charset="0"/>
              </a:rPr>
              <a:t>the water they drink and </a:t>
            </a:r>
            <a:r>
              <a:rPr lang="en-US" dirty="0" smtClean="0">
                <a:latin typeface="Bookman Old Style" panose="02050604050505020204" pitchFamily="18" charset="0"/>
              </a:rPr>
              <a:t>cause disease </a:t>
            </a:r>
            <a:r>
              <a:rPr lang="en-US" dirty="0">
                <a:latin typeface="Bookman Old Style" panose="02050604050505020204" pitchFamily="18" charset="0"/>
              </a:rPr>
              <a:t>in them.</a:t>
            </a:r>
            <a:endParaRPr lang="en-US" dirty="0" smtClean="0">
              <a:latin typeface="Bookman Old Style" panose="02050604050505020204" pitchFamily="18" charset="0"/>
            </a:endParaRPr>
          </a:p>
        </p:txBody>
      </p:sp>
      <p:pic>
        <p:nvPicPr>
          <p:cNvPr id="12290" name="Picture 2" descr="\\192.168.1.20\home\CBSE_BIO_TAT_2014-15\Std 9th\Chpt 13\Images\1952_Water Borne Diseas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946" y="2266950"/>
            <a:ext cx="4012691" cy="249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ular Callout 10"/>
          <p:cNvSpPr/>
          <p:nvPr/>
        </p:nvSpPr>
        <p:spPr>
          <a:xfrm>
            <a:off x="2591468" y="1524320"/>
            <a:ext cx="2141150" cy="408623"/>
          </a:xfrm>
          <a:prstGeom prst="wedgeRoundRectCallout">
            <a:avLst>
              <a:gd name="adj1" fmla="val -36518"/>
              <a:gd name="adj2" fmla="val -8934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Disease of intestine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052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  <p:bldP spid="11" grpId="0" animBg="1"/>
      <p:bldP spid="1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0" b="11443"/>
          <a:stretch/>
        </p:blipFill>
        <p:spPr bwMode="auto">
          <a:xfrm>
            <a:off x="646282" y="2266950"/>
            <a:ext cx="2706518" cy="1834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71"/>
          <a:stretch/>
        </p:blipFill>
        <p:spPr bwMode="auto">
          <a:xfrm>
            <a:off x="3069314" y="3046511"/>
            <a:ext cx="2417085" cy="1699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\\192.168.1.20\home\State Board_BIO_TAT_2014-15\Std. 9th\Chpt. 8\Images\Methods of HIV transmiss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2" t="14943" r="73847" b="9183"/>
          <a:stretch/>
        </p:blipFill>
        <p:spPr bwMode="auto">
          <a:xfrm>
            <a:off x="2789570" y="1733550"/>
            <a:ext cx="974060" cy="226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594358" y="285750"/>
            <a:ext cx="2682242" cy="476250"/>
            <a:chOff x="601978" y="761542"/>
            <a:chExt cx="2682242" cy="476250"/>
          </a:xfrm>
        </p:grpSpPr>
        <p:grpSp>
          <p:nvGrpSpPr>
            <p:cNvPr id="3" name="Group 2"/>
            <p:cNvGrpSpPr/>
            <p:nvPr/>
          </p:nvGrpSpPr>
          <p:grpSpPr>
            <a:xfrm>
              <a:off x="601978" y="761542"/>
              <a:ext cx="2606042" cy="476250"/>
              <a:chOff x="533400" y="761542"/>
              <a:chExt cx="2606042" cy="476250"/>
            </a:xfrm>
          </p:grpSpPr>
          <p:sp>
            <p:nvSpPr>
              <p:cNvPr id="7" name="Round Same Side Corner Rectangle 6"/>
              <p:cNvSpPr/>
              <p:nvPr/>
            </p:nvSpPr>
            <p:spPr>
              <a:xfrm rot="5400000" flipH="1">
                <a:off x="1771281" y="-190006"/>
                <a:ext cx="356976" cy="2379346"/>
              </a:xfrm>
              <a:prstGeom prst="round2SameRect">
                <a:avLst>
                  <a:gd name="adj1" fmla="val 40913"/>
                  <a:gd name="adj2" fmla="val 0"/>
                </a:avLst>
              </a:prstGeom>
              <a:gradFill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en-US" sz="20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33400" y="761542"/>
                <a:ext cx="476250" cy="47625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653901" y="808823"/>
              <a:ext cx="2630319" cy="375510"/>
              <a:chOff x="653901" y="808823"/>
              <a:chExt cx="2630319" cy="3755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128712" y="815001"/>
                <a:ext cx="215550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Sexual contact</a:t>
                </a:r>
                <a:endParaRPr lang="en-US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53901" y="808823"/>
                <a:ext cx="474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atin typeface="Bookman Old Style" panose="02050604050505020204" pitchFamily="18" charset="0"/>
                  </a:rPr>
                  <a:t>3. 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609601" y="770416"/>
            <a:ext cx="79057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5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Sexual </a:t>
            </a:r>
            <a:r>
              <a:rPr lang="en-US" dirty="0">
                <a:latin typeface="Bookman Old Style" panose="02050604050505020204" pitchFamily="18" charset="0"/>
              </a:rPr>
              <a:t>act is one of the </a:t>
            </a:r>
            <a:r>
              <a:rPr lang="en-US" dirty="0" smtClean="0">
                <a:latin typeface="Bookman Old Style" panose="02050604050505020204" pitchFamily="18" charset="0"/>
              </a:rPr>
              <a:t>closest physical </a:t>
            </a:r>
            <a:r>
              <a:rPr lang="en-US" dirty="0">
                <a:latin typeface="Bookman Old Style" panose="02050604050505020204" pitchFamily="18" charset="0"/>
              </a:rPr>
              <a:t>contact two people can have </a:t>
            </a:r>
            <a:r>
              <a:rPr lang="en-US" dirty="0" smtClean="0">
                <a:latin typeface="Bookman Old Style" panose="02050604050505020204" pitchFamily="18" charset="0"/>
              </a:rPr>
              <a:t>with each </a:t>
            </a:r>
            <a:r>
              <a:rPr lang="en-US" dirty="0">
                <a:latin typeface="Bookman Old Style" panose="02050604050505020204" pitchFamily="18" charset="0"/>
              </a:rPr>
              <a:t>other.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5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Not </a:t>
            </a:r>
            <a:r>
              <a:rPr lang="en-US" dirty="0">
                <a:latin typeface="Bookman Old Style" panose="02050604050505020204" pitchFamily="18" charset="0"/>
              </a:rPr>
              <a:t>surprisingly, there </a:t>
            </a:r>
            <a:r>
              <a:rPr lang="en-US" dirty="0" smtClean="0">
                <a:latin typeface="Bookman Old Style" panose="02050604050505020204" pitchFamily="18" charset="0"/>
              </a:rPr>
              <a:t>are microbial </a:t>
            </a:r>
            <a:r>
              <a:rPr lang="en-US" dirty="0">
                <a:latin typeface="Bookman Old Style" panose="02050604050505020204" pitchFamily="18" charset="0"/>
              </a:rPr>
              <a:t>diseases such as syphilis or </a:t>
            </a:r>
            <a:r>
              <a:rPr lang="en-US" dirty="0" smtClean="0">
                <a:latin typeface="Bookman Old Style" panose="02050604050505020204" pitchFamily="18" charset="0"/>
              </a:rPr>
              <a:t>AIDS that </a:t>
            </a:r>
            <a:r>
              <a:rPr lang="en-US" dirty="0">
                <a:latin typeface="Bookman Old Style" panose="02050604050505020204" pitchFamily="18" charset="0"/>
              </a:rPr>
              <a:t>are transmitted by sexual contact </a:t>
            </a:r>
            <a:r>
              <a:rPr lang="en-US" dirty="0" smtClean="0">
                <a:latin typeface="Bookman Old Style" panose="02050604050505020204" pitchFamily="18" charset="0"/>
              </a:rPr>
              <a:t>from one </a:t>
            </a:r>
            <a:r>
              <a:rPr lang="en-US" dirty="0">
                <a:latin typeface="Bookman Old Style" panose="02050604050505020204" pitchFamily="18" charset="0"/>
              </a:rPr>
              <a:t>partner to the other.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5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However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smtClean="0">
                <a:latin typeface="Bookman Old Style" panose="02050604050505020204" pitchFamily="18" charset="0"/>
              </a:rPr>
              <a:t>such sexually </a:t>
            </a:r>
            <a:r>
              <a:rPr lang="en-US" dirty="0">
                <a:latin typeface="Bookman Old Style" panose="02050604050505020204" pitchFamily="18" charset="0"/>
              </a:rPr>
              <a:t>transmitted diseases are not </a:t>
            </a:r>
            <a:r>
              <a:rPr lang="en-US" dirty="0" smtClean="0">
                <a:latin typeface="Bookman Old Style" panose="02050604050505020204" pitchFamily="18" charset="0"/>
              </a:rPr>
              <a:t>spread by </a:t>
            </a:r>
            <a:r>
              <a:rPr lang="en-US" dirty="0">
                <a:latin typeface="Bookman Old Style" panose="02050604050505020204" pitchFamily="18" charset="0"/>
              </a:rPr>
              <a:t>casual physical contact.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5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Casual physical contacts </a:t>
            </a:r>
            <a:r>
              <a:rPr lang="en-US" dirty="0">
                <a:latin typeface="Bookman Old Style" panose="02050604050505020204" pitchFamily="18" charset="0"/>
              </a:rPr>
              <a:t>include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handshakes </a:t>
            </a:r>
            <a:r>
              <a:rPr lang="en-US" dirty="0">
                <a:latin typeface="Bookman Old Style" panose="02050604050505020204" pitchFamily="18" charset="0"/>
              </a:rPr>
              <a:t>or hugs </a:t>
            </a:r>
            <a:r>
              <a:rPr lang="en-US" dirty="0" smtClean="0">
                <a:latin typeface="Bookman Old Style" panose="02050604050505020204" pitchFamily="18" charset="0"/>
              </a:rPr>
              <a:t>or sports</a:t>
            </a:r>
            <a:r>
              <a:rPr lang="en-US" dirty="0">
                <a:latin typeface="Bookman Old Style" panose="02050604050505020204" pitchFamily="18" charset="0"/>
              </a:rPr>
              <a:t>, like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wrestling</a:t>
            </a:r>
            <a:r>
              <a:rPr lang="en-US" dirty="0">
                <a:latin typeface="Bookman Old Style" panose="02050604050505020204" pitchFamily="18" charset="0"/>
              </a:rPr>
              <a:t>, or by any of the </a:t>
            </a:r>
            <a:r>
              <a:rPr lang="en-US" dirty="0" smtClean="0">
                <a:latin typeface="Bookman Old Style" panose="02050604050505020204" pitchFamily="18" charset="0"/>
              </a:rPr>
              <a:t>other ways </a:t>
            </a:r>
            <a:r>
              <a:rPr lang="en-US" dirty="0">
                <a:latin typeface="Bookman Old Style" panose="02050604050505020204" pitchFamily="18" charset="0"/>
              </a:rPr>
              <a:t>in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which </a:t>
            </a:r>
            <a:r>
              <a:rPr lang="en-US" dirty="0">
                <a:latin typeface="Bookman Old Style" panose="02050604050505020204" pitchFamily="18" charset="0"/>
              </a:rPr>
              <a:t>we touch each other socially.</a:t>
            </a:r>
            <a:endParaRPr lang="en-US" dirty="0" smtClean="0">
              <a:latin typeface="Bookman Old Style" panose="020506040505050202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311769" y="3790950"/>
            <a:ext cx="3279532" cy="992663"/>
            <a:chOff x="2029777" y="3790950"/>
            <a:chExt cx="3279532" cy="992663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029777" y="3790950"/>
              <a:ext cx="921758" cy="99266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763630" y="3931478"/>
              <a:ext cx="1545679" cy="81405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handshake.gif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69151" y="3798536"/>
              <a:ext cx="512958" cy="9469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408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94358" y="285750"/>
            <a:ext cx="2958366" cy="476250"/>
            <a:chOff x="601978" y="761542"/>
            <a:chExt cx="2958366" cy="476250"/>
          </a:xfrm>
        </p:grpSpPr>
        <p:grpSp>
          <p:nvGrpSpPr>
            <p:cNvPr id="3" name="Group 2"/>
            <p:cNvGrpSpPr/>
            <p:nvPr/>
          </p:nvGrpSpPr>
          <p:grpSpPr>
            <a:xfrm>
              <a:off x="601978" y="761542"/>
              <a:ext cx="2910842" cy="476250"/>
              <a:chOff x="533400" y="761542"/>
              <a:chExt cx="2910842" cy="476250"/>
            </a:xfrm>
          </p:grpSpPr>
          <p:sp>
            <p:nvSpPr>
              <p:cNvPr id="7" name="Round Same Side Corner Rectangle 6"/>
              <p:cNvSpPr/>
              <p:nvPr/>
            </p:nvSpPr>
            <p:spPr>
              <a:xfrm rot="5400000" flipH="1">
                <a:off x="1923681" y="-342406"/>
                <a:ext cx="356976" cy="2684146"/>
              </a:xfrm>
              <a:prstGeom prst="round2SameRect">
                <a:avLst>
                  <a:gd name="adj1" fmla="val 40913"/>
                  <a:gd name="adj2" fmla="val 0"/>
                </a:avLst>
              </a:prstGeom>
              <a:gradFill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en-US" sz="20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33400" y="761542"/>
                <a:ext cx="476250" cy="47625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653901" y="808823"/>
              <a:ext cx="2906443" cy="375510"/>
              <a:chOff x="653901" y="808823"/>
              <a:chExt cx="2906443" cy="3755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128711" y="815001"/>
                <a:ext cx="243163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Blood transfusion </a:t>
                </a:r>
                <a:endParaRPr lang="en-US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53901" y="808823"/>
                <a:ext cx="474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atin typeface="Bookman Old Style" panose="02050604050505020204" pitchFamily="18" charset="0"/>
                  </a:rPr>
                  <a:t>4. 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609601" y="770416"/>
            <a:ext cx="7905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Spread </a:t>
            </a:r>
            <a:r>
              <a:rPr lang="en-US" dirty="0">
                <a:latin typeface="Bookman Old Style" panose="02050604050505020204" pitchFamily="18" charset="0"/>
              </a:rPr>
              <a:t>through </a:t>
            </a:r>
            <a:r>
              <a:rPr lang="en-US" dirty="0" smtClean="0">
                <a:latin typeface="Bookman Old Style" panose="02050604050505020204" pitchFamily="18" charset="0"/>
              </a:rPr>
              <a:t>blood-to-blood contact </a:t>
            </a:r>
            <a:r>
              <a:rPr lang="en-US" dirty="0">
                <a:latin typeface="Bookman Old Style" panose="02050604050505020204" pitchFamily="18" charset="0"/>
              </a:rPr>
              <a:t>with infected people or from </a:t>
            </a:r>
            <a:r>
              <a:rPr lang="en-US" dirty="0" smtClean="0">
                <a:latin typeface="Bookman Old Style" panose="02050604050505020204" pitchFamily="18" charset="0"/>
              </a:rPr>
              <a:t>an infected </a:t>
            </a:r>
            <a:r>
              <a:rPr lang="en-US" dirty="0">
                <a:latin typeface="Bookman Old Style" panose="02050604050505020204" pitchFamily="18" charset="0"/>
              </a:rPr>
              <a:t>mother to her baby during </a:t>
            </a:r>
            <a:r>
              <a:rPr lang="en-US" dirty="0" smtClean="0">
                <a:latin typeface="Bookman Old Style" panose="02050604050505020204" pitchFamily="18" charset="0"/>
              </a:rPr>
              <a:t>pregnancy or </a:t>
            </a:r>
            <a:r>
              <a:rPr lang="en-US" dirty="0">
                <a:latin typeface="Bookman Old Style" panose="02050604050505020204" pitchFamily="18" charset="0"/>
              </a:rPr>
              <a:t>through breast feeding.</a:t>
            </a:r>
            <a:endParaRPr lang="en-US" dirty="0" smtClean="0">
              <a:latin typeface="Bookman Old Style" panose="020506040505050202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70607" y="1885950"/>
            <a:ext cx="4206929" cy="2298758"/>
            <a:chOff x="622378" y="1885950"/>
            <a:chExt cx="4445054" cy="2428875"/>
          </a:xfrm>
        </p:grpSpPr>
        <p:pic>
          <p:nvPicPr>
            <p:cNvPr id="14338" name="Picture 2" descr="\\192.168.1.20\home\State Board_BIO_TAT_2014-15\Std. 9th\Chpt. 8\Images\0003.gif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149" y="1885950"/>
              <a:ext cx="790575" cy="2428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39" name="Picture 3" descr="\\192.168.1.20\home\State Board_BIO_TAT_2014-15\Std. 9th\Chpt. 8\Images\334t24j.gif"/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378" y="1885950"/>
              <a:ext cx="2428875" cy="2428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/>
            <p:cNvPicPr>
              <a:picLocks noChangeAspect="1" noChangeArrowheads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686306" y="2409825"/>
              <a:ext cx="1381126" cy="1381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83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\\192.168.1.20\home\State Board_BIO_TAT_2014-15\Std. 5th\Ch_4_Germs and the Spread of Disease\Images\Mosquito-Chupando-Sangre-73919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16984"/>
            <a:ext cx="1992754" cy="199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\\192.168.1.20\home\State Board_BIO_TAT_2014-15\Std. 5th\Ch_4_Germs and the Spread of Disease\Images\fortean_times_6400_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41" y="1700097"/>
            <a:ext cx="4354410" cy="29029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\\192.168.1.20\home\CBSE_BIO_TAT_2014-15\Std 9th\Chpt 13\Images\iec_ka_panel02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3294824"/>
            <a:ext cx="2233612" cy="14867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594358" y="285750"/>
            <a:ext cx="1844042" cy="476250"/>
            <a:chOff x="601978" y="761542"/>
            <a:chExt cx="1844042" cy="476250"/>
          </a:xfrm>
        </p:grpSpPr>
        <p:grpSp>
          <p:nvGrpSpPr>
            <p:cNvPr id="3" name="Group 2"/>
            <p:cNvGrpSpPr/>
            <p:nvPr/>
          </p:nvGrpSpPr>
          <p:grpSpPr>
            <a:xfrm>
              <a:off x="601978" y="761542"/>
              <a:ext cx="1844042" cy="476250"/>
              <a:chOff x="533400" y="761542"/>
              <a:chExt cx="1844042" cy="476250"/>
            </a:xfrm>
          </p:grpSpPr>
          <p:sp>
            <p:nvSpPr>
              <p:cNvPr id="7" name="Round Same Side Corner Rectangle 6"/>
              <p:cNvSpPr/>
              <p:nvPr/>
            </p:nvSpPr>
            <p:spPr>
              <a:xfrm rot="5400000" flipH="1">
                <a:off x="1390281" y="190994"/>
                <a:ext cx="356976" cy="1617346"/>
              </a:xfrm>
              <a:prstGeom prst="round2SameRect">
                <a:avLst>
                  <a:gd name="adj1" fmla="val 40913"/>
                  <a:gd name="adj2" fmla="val 0"/>
                </a:avLst>
              </a:prstGeom>
              <a:gradFill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en-US" sz="20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33400" y="761542"/>
                <a:ext cx="476250" cy="47625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653901" y="808823"/>
              <a:ext cx="1639719" cy="375510"/>
              <a:chOff x="653901" y="808823"/>
              <a:chExt cx="1639719" cy="3755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128711" y="815001"/>
                <a:ext cx="116490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Vectors </a:t>
                </a:r>
                <a:endParaRPr lang="en-US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53901" y="808823"/>
                <a:ext cx="474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atin typeface="Bookman Old Style" panose="02050604050505020204" pitchFamily="18" charset="0"/>
                  </a:rPr>
                  <a:t>5. 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609601" y="770416"/>
            <a:ext cx="79057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5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Animals carry </a:t>
            </a:r>
            <a:r>
              <a:rPr lang="en-US" dirty="0">
                <a:latin typeface="Bookman Old Style" panose="02050604050505020204" pitchFamily="18" charset="0"/>
              </a:rPr>
              <a:t>the infecting agents from a sick </a:t>
            </a:r>
            <a:r>
              <a:rPr lang="en-US" dirty="0" smtClean="0">
                <a:latin typeface="Bookman Old Style" panose="02050604050505020204" pitchFamily="18" charset="0"/>
              </a:rPr>
              <a:t>person to </a:t>
            </a:r>
            <a:r>
              <a:rPr lang="en-US" dirty="0">
                <a:latin typeface="Bookman Old Style" panose="02050604050505020204" pitchFamily="18" charset="0"/>
              </a:rPr>
              <a:t>another potential host.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5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These </a:t>
            </a:r>
            <a:r>
              <a:rPr lang="en-US" dirty="0">
                <a:latin typeface="Bookman Old Style" panose="02050604050505020204" pitchFamily="18" charset="0"/>
              </a:rPr>
              <a:t>animals </a:t>
            </a:r>
            <a:r>
              <a:rPr lang="en-US" dirty="0" smtClean="0">
                <a:latin typeface="Bookman Old Style" panose="02050604050505020204" pitchFamily="18" charset="0"/>
              </a:rPr>
              <a:t>are thus </a:t>
            </a:r>
            <a:r>
              <a:rPr lang="en-US" dirty="0">
                <a:latin typeface="Bookman Old Style" panose="02050604050505020204" pitchFamily="18" charset="0"/>
              </a:rPr>
              <a:t>the intermediaries and are </a:t>
            </a:r>
            <a:r>
              <a:rPr lang="en-US" dirty="0" smtClean="0">
                <a:latin typeface="Bookman Old Style" panose="02050604050505020204" pitchFamily="18" charset="0"/>
              </a:rPr>
              <a:t>called vectors.</a:t>
            </a:r>
          </a:p>
          <a:p>
            <a:pPr marL="285750" indent="-285750">
              <a:buBlip>
                <a:blip r:embed="rId5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The </a:t>
            </a:r>
            <a:r>
              <a:rPr lang="en-US" dirty="0">
                <a:latin typeface="Bookman Old Style" panose="02050604050505020204" pitchFamily="18" charset="0"/>
              </a:rPr>
              <a:t>commonest vectors we all </a:t>
            </a:r>
            <a:r>
              <a:rPr lang="en-US" dirty="0" smtClean="0">
                <a:latin typeface="Bookman Old Style" panose="02050604050505020204" pitchFamily="18" charset="0"/>
              </a:rPr>
              <a:t>know are </a:t>
            </a:r>
            <a:r>
              <a:rPr lang="en-US" dirty="0">
                <a:latin typeface="Bookman Old Style" panose="02050604050505020204" pitchFamily="18" charset="0"/>
              </a:rPr>
              <a:t>mosquitoes.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5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In </a:t>
            </a:r>
            <a:r>
              <a:rPr lang="en-US" dirty="0">
                <a:latin typeface="Bookman Old Style" panose="02050604050505020204" pitchFamily="18" charset="0"/>
              </a:rPr>
              <a:t>many species </a:t>
            </a:r>
            <a:r>
              <a:rPr lang="en-US" dirty="0" smtClean="0">
                <a:latin typeface="Bookman Old Style" panose="02050604050505020204" pitchFamily="18" charset="0"/>
              </a:rPr>
              <a:t>of mosquitoes</a:t>
            </a:r>
            <a:r>
              <a:rPr lang="en-US" dirty="0">
                <a:latin typeface="Bookman Old Style" panose="02050604050505020204" pitchFamily="18" charset="0"/>
              </a:rPr>
              <a:t>, the females need </a:t>
            </a:r>
            <a:r>
              <a:rPr lang="en-US" dirty="0" smtClean="0">
                <a:latin typeface="Bookman Old Style" panose="02050604050505020204" pitchFamily="18" charset="0"/>
              </a:rPr>
              <a:t>highly nutritious </a:t>
            </a:r>
            <a:r>
              <a:rPr lang="en-US" dirty="0">
                <a:latin typeface="Bookman Old Style" panose="02050604050505020204" pitchFamily="18" charset="0"/>
              </a:rPr>
              <a:t>food in the form of blood in </a:t>
            </a:r>
            <a:r>
              <a:rPr lang="en-US" dirty="0" smtClean="0">
                <a:latin typeface="Bookman Old Style" panose="02050604050505020204" pitchFamily="18" charset="0"/>
              </a:rPr>
              <a:t>order to </a:t>
            </a:r>
            <a:r>
              <a:rPr lang="en-US" dirty="0">
                <a:latin typeface="Bookman Old Style" panose="02050604050505020204" pitchFamily="18" charset="0"/>
              </a:rPr>
              <a:t>be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able </a:t>
            </a:r>
            <a:r>
              <a:rPr lang="en-US" dirty="0">
                <a:latin typeface="Bookman Old Style" panose="02050604050505020204" pitchFamily="18" charset="0"/>
              </a:rPr>
              <a:t>to lay mature eggs.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5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Mosquitoes feed on </a:t>
            </a:r>
            <a:r>
              <a:rPr lang="en-US" dirty="0">
                <a:latin typeface="Bookman Old Style" panose="02050604050505020204" pitchFamily="18" charset="0"/>
              </a:rPr>
              <a:t>many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warm-blooded animals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smtClean="0">
                <a:latin typeface="Bookman Old Style" panose="02050604050505020204" pitchFamily="18" charset="0"/>
              </a:rPr>
              <a:t>including us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5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In </a:t>
            </a:r>
            <a:r>
              <a:rPr lang="en-US" dirty="0">
                <a:latin typeface="Bookman Old Style" panose="02050604050505020204" pitchFamily="18" charset="0"/>
              </a:rPr>
              <a:t>this </a:t>
            </a:r>
            <a:r>
              <a:rPr lang="en-US" dirty="0" smtClean="0">
                <a:latin typeface="Bookman Old Style" panose="02050604050505020204" pitchFamily="18" charset="0"/>
              </a:rPr>
              <a:t>way, they </a:t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can transfer </a:t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diseases from </a:t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person to </a:t>
            </a:r>
            <a:r>
              <a:rPr lang="en-US" dirty="0">
                <a:latin typeface="Bookman Old Style" panose="02050604050505020204" pitchFamily="18" charset="0"/>
              </a:rPr>
              <a:t>person.</a:t>
            </a:r>
            <a:endParaRPr lang="en-US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07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7876</TotalTime>
  <Words>318</Words>
  <Application>Microsoft Office PowerPoint</Application>
  <PresentationFormat>On-screen Show (16:9)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1524</cp:revision>
  <dcterms:created xsi:type="dcterms:W3CDTF">2013-07-31T12:47:49Z</dcterms:created>
  <dcterms:modified xsi:type="dcterms:W3CDTF">2015-03-05T12:23:00Z</dcterms:modified>
</cp:coreProperties>
</file>